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6"/>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9"/>
    <p:sldId id="271"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uli Bold" charset="1" panose="00000800000000000000"/>
      <p:regular r:id="rId10"/>
    </p:embeddedFont>
    <p:embeddedFont>
      <p:font typeface="Muli Bold Bold" charset="1" panose="00000900000000000000"/>
      <p:regular r:id="rId11"/>
    </p:embeddedFont>
    <p:embeddedFont>
      <p:font typeface="Muli Bold Italics" charset="1" panose="00000800000000000000"/>
      <p:regular r:id="rId12"/>
    </p:embeddedFont>
    <p:embeddedFont>
      <p:font typeface="Muli Bold Bold Italics" charset="1" panose="00000900000000000000"/>
      <p:regular r:id="rId13"/>
    </p:embeddedFont>
    <p:embeddedFont>
      <p:font typeface="Muli Regular" charset="1" panose="00000500000000000000"/>
      <p:regular r:id="rId14"/>
    </p:embeddedFont>
    <p:embeddedFont>
      <p:font typeface="Muli Regular Bold" charset="1" panose="00000700000000000000"/>
      <p:regular r:id="rId15"/>
    </p:embeddedFont>
    <p:embeddedFont>
      <p:font typeface="Muli Regular Italics" charset="1" panose="00000500000000000000"/>
      <p:regular r:id="rId16"/>
    </p:embeddedFont>
    <p:embeddedFont>
      <p:font typeface="Muli Regular Bold Italics" charset="1" panose="00000700000000000000"/>
      <p:regular r:id="rId17"/>
    </p:embeddedFont>
    <p:embeddedFont>
      <p:font typeface="Inter" charset="1" panose="020B0502030000000004"/>
      <p:regular r:id="rId18"/>
    </p:embeddedFont>
    <p:embeddedFont>
      <p:font typeface="Inter Bold" charset="1" panose="020B0802030000000004"/>
      <p:regular r:id="rId19"/>
    </p:embeddedFont>
    <p:embeddedFont>
      <p:font typeface="Inter Italics" charset="1" panose="020B0502030000000004"/>
      <p:regular r:id="rId20"/>
    </p:embeddedFont>
    <p:embeddedFont>
      <p:font typeface="Inter Bold Italics" charset="1" panose="020B08020300000000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notesMasters/notesMaster1.xml" Type="http://schemas.openxmlformats.org/officeDocument/2006/relationships/notesMaster"/><Relationship Id="rId37" Target="theme/theme2.xml" Type="http://schemas.openxmlformats.org/officeDocument/2006/relationships/theme"/><Relationship Id="rId38" Target="notesSlides/notesSlide1.xml" Type="http://schemas.openxmlformats.org/officeDocument/2006/relationships/note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63.png" Type="http://schemas.openxmlformats.org/officeDocument/2006/relationships/image"/><Relationship Id="rId5" Target="../media/image6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6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6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6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68.png" Type="http://schemas.openxmlformats.org/officeDocument/2006/relationships/image"/><Relationship Id="rId4" Target="../media/image69.svg" Type="http://schemas.openxmlformats.org/officeDocument/2006/relationships/image"/><Relationship Id="rId5" Target="../media/image70.png" Type="http://schemas.openxmlformats.org/officeDocument/2006/relationships/image"/><Relationship Id="rId6" Target="../media/image71.svg" Type="http://schemas.openxmlformats.org/officeDocument/2006/relationships/image"/><Relationship Id="rId7" Target="../media/image7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2" Target="../media/image14.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9.png" Type="http://schemas.openxmlformats.org/officeDocument/2006/relationships/image"/><Relationship Id="rId5" Target="../media/image4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png" Type="http://schemas.openxmlformats.org/officeDocument/2006/relationships/image"/><Relationship Id="rId11" Target="../media/image50.png" Type="http://schemas.openxmlformats.org/officeDocument/2006/relationships/image"/><Relationship Id="rId12" Target="../media/image51.svg" Type="http://schemas.openxmlformats.org/officeDocument/2006/relationships/image"/><Relationship Id="rId13" Target="../media/image52.png" Type="http://schemas.openxmlformats.org/officeDocument/2006/relationships/image"/><Relationship Id="rId14" Target="../media/image53.svg" Type="http://schemas.openxmlformats.org/officeDocument/2006/relationships/image"/><Relationship Id="rId15" Target="../media/image54.png" Type="http://schemas.openxmlformats.org/officeDocument/2006/relationships/image"/><Relationship Id="rId16" Target="../media/image55.pn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49.png" Type="http://schemas.openxmlformats.org/officeDocument/2006/relationships/image"/><Relationship Id="rId4" Target="../media/image57.jpeg" Type="http://schemas.openxmlformats.org/officeDocument/2006/relationships/image"/><Relationship Id="rId5" Target="../media/image58.png" Type="http://schemas.openxmlformats.org/officeDocument/2006/relationships/image"/><Relationship Id="rId6" Target="../media/image5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jpeg" Type="http://schemas.openxmlformats.org/officeDocument/2006/relationships/image"/><Relationship Id="rId3" Target="../media/image61.jpeg" Type="http://schemas.openxmlformats.org/officeDocument/2006/relationships/image"/><Relationship Id="rId4" Target="../media/image6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544715" y="3694415"/>
            <a:ext cx="8573660" cy="2505075"/>
          </a:xfrm>
          <a:prstGeom prst="rect">
            <a:avLst/>
          </a:prstGeom>
        </p:spPr>
        <p:txBody>
          <a:bodyPr anchor="t" rtlCol="false" tIns="0" lIns="0" bIns="0" rIns="0">
            <a:spAutoFit/>
          </a:bodyPr>
          <a:lstStyle/>
          <a:p>
            <a:pPr>
              <a:lnSpc>
                <a:spcPts val="9840"/>
              </a:lnSpc>
            </a:pPr>
            <a:r>
              <a:rPr lang="en-US" sz="8200">
                <a:solidFill>
                  <a:srgbClr val="008037"/>
                </a:solidFill>
                <a:latin typeface="Inter Bold"/>
              </a:rPr>
              <a:t>EKOKITAR</a:t>
            </a:r>
            <a:r>
              <a:rPr lang="en-US" sz="8200">
                <a:solidFill>
                  <a:srgbClr val="000000"/>
                </a:solidFill>
                <a:latin typeface="Inter Bold"/>
              </a:rPr>
              <a:t> MOBILE APP</a:t>
            </a:r>
          </a:p>
        </p:txBody>
      </p:sp>
      <p:sp>
        <p:nvSpPr>
          <p:cNvPr name="TextBox 3" id="3"/>
          <p:cNvSpPr txBox="true"/>
          <p:nvPr/>
        </p:nvSpPr>
        <p:spPr>
          <a:xfrm rot="0">
            <a:off x="1544715" y="2931908"/>
            <a:ext cx="8573660" cy="1243965"/>
          </a:xfrm>
          <a:prstGeom prst="rect">
            <a:avLst/>
          </a:prstGeom>
        </p:spPr>
        <p:txBody>
          <a:bodyPr anchor="t" rtlCol="false" tIns="0" lIns="0" bIns="0" rIns="0">
            <a:spAutoFit/>
          </a:bodyPr>
          <a:lstStyle/>
          <a:p>
            <a:pPr>
              <a:lnSpc>
                <a:spcPts val="3359"/>
              </a:lnSpc>
            </a:pPr>
            <a:r>
              <a:rPr lang="en-US" sz="2400">
                <a:solidFill>
                  <a:srgbClr val="000000"/>
                </a:solidFill>
                <a:latin typeface="Inter"/>
              </a:rPr>
              <a:t>TECHNOLOGY INFORMATION SYSTEM</a:t>
            </a:r>
          </a:p>
          <a:p>
            <a:pPr>
              <a:lnSpc>
                <a:spcPts val="3359"/>
              </a:lnSpc>
            </a:pPr>
            <a:r>
              <a:rPr lang="en-US" sz="2400">
                <a:solidFill>
                  <a:srgbClr val="000000"/>
                </a:solidFill>
                <a:latin typeface="Inter"/>
              </a:rPr>
              <a:t>SECTION 02</a:t>
            </a:r>
          </a:p>
          <a:p>
            <a:pPr>
              <a:lnSpc>
                <a:spcPts val="3359"/>
              </a:lnSpc>
            </a:pPr>
          </a:p>
        </p:txBody>
      </p:sp>
      <p:sp>
        <p:nvSpPr>
          <p:cNvPr name="TextBox 4" id="4"/>
          <p:cNvSpPr txBox="true"/>
          <p:nvPr/>
        </p:nvSpPr>
        <p:spPr>
          <a:xfrm rot="0">
            <a:off x="1582815" y="6261233"/>
            <a:ext cx="8219862" cy="1771650"/>
          </a:xfrm>
          <a:prstGeom prst="rect">
            <a:avLst/>
          </a:prstGeom>
        </p:spPr>
        <p:txBody>
          <a:bodyPr anchor="t" rtlCol="false" tIns="0" lIns="0" bIns="0" rIns="0">
            <a:spAutoFit/>
          </a:bodyPr>
          <a:lstStyle/>
          <a:p>
            <a:pPr>
              <a:lnSpc>
                <a:spcPts val="2519"/>
              </a:lnSpc>
            </a:pPr>
            <a:r>
              <a:rPr lang="en-US" spc="341" sz="1799">
                <a:solidFill>
                  <a:srgbClr val="000000"/>
                </a:solidFill>
                <a:latin typeface="Inter"/>
              </a:rPr>
              <a:t>MUHAMMAD IQMAL BIN SIS (A21EC0080)</a:t>
            </a:r>
          </a:p>
          <a:p>
            <a:pPr>
              <a:lnSpc>
                <a:spcPts val="2519"/>
              </a:lnSpc>
            </a:pPr>
            <a:r>
              <a:rPr lang="en-US" spc="341" sz="1799">
                <a:solidFill>
                  <a:srgbClr val="000000"/>
                </a:solidFill>
                <a:latin typeface="Arimo"/>
              </a:rPr>
              <a:t>NADIA SYAFIQAH BINTI ZULKIPLI (A21EC0098)</a:t>
            </a:r>
          </a:p>
          <a:p>
            <a:pPr>
              <a:lnSpc>
                <a:spcPts val="2519"/>
              </a:lnSpc>
            </a:pPr>
            <a:r>
              <a:rPr lang="en-US" spc="341" sz="1799">
                <a:solidFill>
                  <a:srgbClr val="000000"/>
                </a:solidFill>
                <a:latin typeface="Arimo"/>
              </a:rPr>
              <a:t>ALIYA ZARENA BINTI ZAINULANUAR (A21EC0013)</a:t>
            </a:r>
          </a:p>
          <a:p>
            <a:pPr>
              <a:lnSpc>
                <a:spcPts val="2519"/>
              </a:lnSpc>
            </a:pPr>
            <a:r>
              <a:rPr lang="en-US" spc="341" sz="1799">
                <a:solidFill>
                  <a:srgbClr val="000000"/>
                </a:solidFill>
                <a:latin typeface="Arimo"/>
              </a:rPr>
              <a:t>MUHAMMAD FIKRI BIN SHARUNAZIM (A21EC0075)</a:t>
            </a:r>
          </a:p>
          <a:p>
            <a:pPr>
              <a:lnSpc>
                <a:spcPts val="2519"/>
              </a:lnSpc>
            </a:pPr>
            <a:r>
              <a:rPr lang="en-US" spc="341" sz="1799">
                <a:solidFill>
                  <a:srgbClr val="000000"/>
                </a:solidFill>
                <a:latin typeface="Arimo"/>
              </a:rPr>
              <a:t>MUHAMMAD HASAN BIN CHE ABDULLAH (A21EC0077)</a:t>
            </a:r>
          </a:p>
          <a:p>
            <a:pPr>
              <a:lnSpc>
                <a:spcPts val="899"/>
              </a:lnSpc>
            </a:pPr>
          </a:p>
        </p:txBody>
      </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8554341" y="3429092"/>
            <a:ext cx="18554862" cy="9277431"/>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504395" y="5082327"/>
            <a:ext cx="5294871" cy="3253939"/>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1504395" y="3455358"/>
            <a:ext cx="5294871" cy="3253939"/>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504395" y="1950734"/>
            <a:ext cx="5294871" cy="3253939"/>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400000">
            <a:off x="122404" y="4414867"/>
            <a:ext cx="1526842" cy="763421"/>
          </a:xfrm>
          <a:prstGeom prst="rect">
            <a:avLst/>
          </a:prstGeom>
        </p:spPr>
      </p:pic>
      <p:pic>
        <p:nvPicPr>
          <p:cNvPr name="Picture 10" id="10"/>
          <p:cNvPicPr>
            <a:picLocks noChangeAspect="true"/>
          </p:cNvPicPr>
          <p:nvPr/>
        </p:nvPicPr>
        <p:blipFill>
          <a:blip r:embed="rId12"/>
          <a:srcRect l="0" t="0" r="0" b="0"/>
          <a:stretch>
            <a:fillRect/>
          </a:stretch>
        </p:blipFill>
        <p:spPr>
          <a:xfrm flipH="false" flipV="false" rot="0">
            <a:off x="208886" y="128649"/>
            <a:ext cx="2117299" cy="1057152"/>
          </a:xfrm>
          <a:prstGeom prst="rect">
            <a:avLst/>
          </a:prstGeom>
        </p:spPr>
      </p:pic>
      <p:pic>
        <p:nvPicPr>
          <p:cNvPr name="Picture 11" id="11"/>
          <p:cNvPicPr>
            <a:picLocks noChangeAspect="true"/>
          </p:cNvPicPr>
          <p:nvPr/>
        </p:nvPicPr>
        <p:blipFill>
          <a:blip r:embed="rId13"/>
          <a:srcRect l="0" t="0" r="0" b="0"/>
          <a:stretch>
            <a:fillRect/>
          </a:stretch>
        </p:blipFill>
        <p:spPr>
          <a:xfrm flipH="false" flipV="false" rot="0">
            <a:off x="15696735" y="-38819"/>
            <a:ext cx="2135038" cy="2135038"/>
          </a:xfrm>
          <a:prstGeom prst="rect">
            <a:avLst/>
          </a:prstGeom>
        </p:spPr>
      </p:pic>
      <p:pic>
        <p:nvPicPr>
          <p:cNvPr name="Picture 12" id="12"/>
          <p:cNvPicPr>
            <a:picLocks noChangeAspect="true"/>
          </p:cNvPicPr>
          <p:nvPr/>
        </p:nvPicPr>
        <p:blipFill>
          <a:blip r:embed="rId14"/>
          <a:srcRect l="0" t="0" r="0" b="0"/>
          <a:stretch>
            <a:fillRect/>
          </a:stretch>
        </p:blipFill>
        <p:spPr>
          <a:xfrm flipH="false" flipV="false" rot="0">
            <a:off x="8271507" y="3244088"/>
            <a:ext cx="3062339" cy="2744031"/>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30504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7243371" y="6634783"/>
            <a:ext cx="10494067" cy="524703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74632" y="-205345"/>
            <a:ext cx="14255353" cy="10697691"/>
          </a:xfrm>
          <a:prstGeom prst="rect">
            <a:avLst/>
          </a:prstGeom>
        </p:spPr>
      </p:pic>
      <p:grpSp>
        <p:nvGrpSpPr>
          <p:cNvPr name="Group 4" id="4"/>
          <p:cNvGrpSpPr>
            <a:grpSpLocks noChangeAspect="true"/>
          </p:cNvGrpSpPr>
          <p:nvPr/>
        </p:nvGrpSpPr>
        <p:grpSpPr>
          <a:xfrm rot="0">
            <a:off x="15748645" y="377580"/>
            <a:ext cx="1738656" cy="1731864"/>
            <a:chOff x="0" y="0"/>
            <a:chExt cx="6502400" cy="6477000"/>
          </a:xfrm>
        </p:grpSpPr>
        <p:sp>
          <p:nvSpPr>
            <p:cNvPr name="Freeform 5" id="5"/>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r="223" t="-16665" b="-16665"/>
              </a:stretch>
            </a:blipFill>
          </p:spPr>
        </p:sp>
        <p:sp>
          <p:nvSpPr>
            <p:cNvPr name="Freeform 6" id="6"/>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37"/>
            </a:solidFill>
          </p:spPr>
        </p:sp>
      </p:grpSp>
      <p:sp>
        <p:nvSpPr>
          <p:cNvPr name="TextBox 7" id="7"/>
          <p:cNvSpPr txBox="true"/>
          <p:nvPr/>
        </p:nvSpPr>
        <p:spPr>
          <a:xfrm rot="0">
            <a:off x="6088026" y="2266674"/>
            <a:ext cx="11649412" cy="363918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FFFFFF"/>
                </a:solidFill>
                <a:latin typeface="Muli Regular"/>
              </a:rPr>
              <a:t>This is the sign up interface for the first time users.</a:t>
            </a:r>
          </a:p>
          <a:p>
            <a:pPr marL="561339" indent="-280669" lvl="1">
              <a:lnSpc>
                <a:spcPts val="3639"/>
              </a:lnSpc>
              <a:buFont typeface="Arial"/>
              <a:buChar char="•"/>
            </a:pPr>
            <a:r>
              <a:rPr lang="en-US" sz="2599">
                <a:solidFill>
                  <a:srgbClr val="FFFFFF"/>
                </a:solidFill>
                <a:latin typeface="Muli Regular"/>
              </a:rPr>
              <a:t>Fill in the first name and last name.</a:t>
            </a:r>
          </a:p>
          <a:p>
            <a:pPr marL="561339" indent="-280669" lvl="1">
              <a:lnSpc>
                <a:spcPts val="3639"/>
              </a:lnSpc>
              <a:buFont typeface="Arial"/>
              <a:buChar char="•"/>
            </a:pPr>
            <a:r>
              <a:rPr lang="en-US" sz="2599">
                <a:solidFill>
                  <a:srgbClr val="FFFFFF"/>
                </a:solidFill>
                <a:latin typeface="Muli Regular"/>
              </a:rPr>
              <a:t>Fill in the phone number and the email.</a:t>
            </a:r>
          </a:p>
          <a:p>
            <a:pPr marL="561339" indent="-280669" lvl="1">
              <a:lnSpc>
                <a:spcPts val="3639"/>
              </a:lnSpc>
              <a:buFont typeface="Arial"/>
              <a:buChar char="•"/>
            </a:pPr>
            <a:r>
              <a:rPr lang="en-US" sz="2599">
                <a:solidFill>
                  <a:srgbClr val="FFFFFF"/>
                </a:solidFill>
                <a:latin typeface="Muli Regular"/>
              </a:rPr>
              <a:t>Lastly, fill in the password and re-enter the password.</a:t>
            </a:r>
          </a:p>
          <a:p>
            <a:pPr>
              <a:lnSpc>
                <a:spcPts val="3639"/>
              </a:lnSpc>
            </a:pPr>
          </a:p>
          <a:p>
            <a:pPr marL="561339" indent="-280669" lvl="1">
              <a:lnSpc>
                <a:spcPts val="3639"/>
              </a:lnSpc>
              <a:buFont typeface="Arial"/>
              <a:buChar char="•"/>
            </a:pPr>
            <a:r>
              <a:rPr lang="en-US" sz="2599">
                <a:solidFill>
                  <a:srgbClr val="FFFFFF"/>
                </a:solidFill>
                <a:latin typeface="Muli Regular"/>
              </a:rPr>
              <a:t>Other alternatives, the person can sign up using their</a:t>
            </a:r>
          </a:p>
          <a:p>
            <a:pPr marL="1122678" indent="-374226" lvl="2">
              <a:lnSpc>
                <a:spcPts val="3639"/>
              </a:lnSpc>
              <a:buFont typeface="Arial"/>
              <a:buChar char="⚬"/>
            </a:pPr>
            <a:r>
              <a:rPr lang="en-US" sz="2599">
                <a:solidFill>
                  <a:srgbClr val="FFFFFF"/>
                </a:solidFill>
                <a:latin typeface="Muli Regular"/>
              </a:rPr>
              <a:t>Facebook account</a:t>
            </a:r>
          </a:p>
          <a:p>
            <a:pPr marL="1122678" indent="-374226" lvl="2">
              <a:lnSpc>
                <a:spcPts val="3639"/>
              </a:lnSpc>
              <a:buFont typeface="Arial"/>
              <a:buChar char="⚬"/>
            </a:pPr>
            <a:r>
              <a:rPr lang="en-US" sz="2599">
                <a:solidFill>
                  <a:srgbClr val="FFFFFF"/>
                </a:solidFill>
                <a:latin typeface="Muli Regular"/>
              </a:rPr>
              <a:t>Google account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0504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7243371" y="6634783"/>
            <a:ext cx="10494067" cy="5247033"/>
          </a:xfrm>
          <a:prstGeom prst="rect">
            <a:avLst/>
          </a:prstGeom>
        </p:spPr>
      </p:pic>
      <p:pic>
        <p:nvPicPr>
          <p:cNvPr name="Picture 3" id="3"/>
          <p:cNvPicPr>
            <a:picLocks noChangeAspect="true"/>
          </p:cNvPicPr>
          <p:nvPr/>
        </p:nvPicPr>
        <p:blipFill>
          <a:blip r:embed="rId4"/>
          <a:srcRect l="0" t="0" r="50710" b="1358"/>
          <a:stretch>
            <a:fillRect/>
          </a:stretch>
        </p:blipFill>
        <p:spPr>
          <a:xfrm flipH="false" flipV="false" rot="0">
            <a:off x="-1014588" y="-379808"/>
            <a:ext cx="7102615" cy="10666808"/>
          </a:xfrm>
          <a:prstGeom prst="rect">
            <a:avLst/>
          </a:prstGeom>
        </p:spPr>
      </p:pic>
      <p:sp>
        <p:nvSpPr>
          <p:cNvPr name="TextBox 4" id="4"/>
          <p:cNvSpPr txBox="true"/>
          <p:nvPr/>
        </p:nvSpPr>
        <p:spPr>
          <a:xfrm rot="0">
            <a:off x="6088026" y="2952474"/>
            <a:ext cx="11649412" cy="226758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FFFFFF"/>
                </a:solidFill>
                <a:latin typeface="Muli Regular"/>
              </a:rPr>
              <a:t>This is the main menu of our EkoKitar App.</a:t>
            </a:r>
          </a:p>
          <a:p>
            <a:pPr marL="561339" indent="-280669" lvl="1">
              <a:lnSpc>
                <a:spcPts val="3639"/>
              </a:lnSpc>
              <a:buFont typeface="Arial"/>
              <a:buChar char="•"/>
            </a:pPr>
            <a:r>
              <a:rPr lang="en-US" sz="2599">
                <a:solidFill>
                  <a:srgbClr val="FFFFFF"/>
                </a:solidFill>
                <a:latin typeface="Muli Regular"/>
              </a:rPr>
              <a:t>We have QR scanner, Leaderboard and Recycle Now!</a:t>
            </a:r>
          </a:p>
          <a:p>
            <a:pPr marL="561339" indent="-280669" lvl="1">
              <a:lnSpc>
                <a:spcPts val="3639"/>
              </a:lnSpc>
              <a:buFont typeface="Arial"/>
              <a:buChar char="•"/>
            </a:pPr>
            <a:r>
              <a:rPr lang="en-US" sz="2599">
                <a:solidFill>
                  <a:srgbClr val="FFFFFF"/>
                </a:solidFill>
                <a:latin typeface="Muli Regular"/>
              </a:rPr>
              <a:t>Users can obtain and collect points by recycling.</a:t>
            </a:r>
          </a:p>
          <a:p>
            <a:pPr marL="561339" indent="-280669" lvl="1">
              <a:lnSpc>
                <a:spcPts val="3639"/>
              </a:lnSpc>
              <a:buFont typeface="Arial"/>
              <a:buChar char="•"/>
            </a:pPr>
            <a:r>
              <a:rPr lang="en-US" sz="2599">
                <a:solidFill>
                  <a:srgbClr val="FFFFFF"/>
                </a:solidFill>
                <a:latin typeface="Muli Regular"/>
              </a:rPr>
              <a:t>Users can redeem any food vouchers from any restaurant that available in the main menu.</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30504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7243371" y="6634783"/>
            <a:ext cx="10494067" cy="5247033"/>
          </a:xfrm>
          <a:prstGeom prst="rect">
            <a:avLst/>
          </a:prstGeom>
        </p:spPr>
      </p:pic>
      <p:pic>
        <p:nvPicPr>
          <p:cNvPr name="Picture 3" id="3"/>
          <p:cNvPicPr>
            <a:picLocks noChangeAspect="true"/>
          </p:cNvPicPr>
          <p:nvPr/>
        </p:nvPicPr>
        <p:blipFill>
          <a:blip r:embed="rId4"/>
          <a:srcRect l="1075" t="0" r="1075" b="0"/>
          <a:stretch>
            <a:fillRect/>
          </a:stretch>
        </p:blipFill>
        <p:spPr>
          <a:xfrm flipH="false" flipV="false" rot="0">
            <a:off x="6609203" y="400736"/>
            <a:ext cx="12890753" cy="9886264"/>
          </a:xfrm>
          <a:prstGeom prst="rect">
            <a:avLst/>
          </a:prstGeom>
        </p:spPr>
      </p:pic>
      <p:sp>
        <p:nvSpPr>
          <p:cNvPr name="TextBox 4" id="4"/>
          <p:cNvSpPr txBox="true"/>
          <p:nvPr/>
        </p:nvSpPr>
        <p:spPr>
          <a:xfrm rot="0">
            <a:off x="389307" y="3561715"/>
            <a:ext cx="7257886" cy="181038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FFFFFF"/>
                </a:solidFill>
                <a:latin typeface="Muli Regular"/>
              </a:rPr>
              <a:t>On the left, is the interface that appears after the users tap on the Recycle Now! button.</a:t>
            </a:r>
          </a:p>
          <a:p>
            <a:pPr marL="561339" indent="-280669" lvl="1">
              <a:lnSpc>
                <a:spcPts val="3639"/>
              </a:lnSpc>
              <a:buFont typeface="Arial"/>
              <a:buChar char="•"/>
            </a:pPr>
            <a:r>
              <a:rPr lang="en-US" sz="2599">
                <a:solidFill>
                  <a:srgbClr val="FFFFFF"/>
                </a:solidFill>
                <a:latin typeface="Muli Regular"/>
              </a:rPr>
              <a:t>On the right, is the profile interface.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30504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7243371" y="6634783"/>
            <a:ext cx="10494067" cy="524703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6354800" y="342986"/>
            <a:ext cx="13251031" cy="9944014"/>
          </a:xfrm>
          <a:prstGeom prst="rect">
            <a:avLst/>
          </a:prstGeom>
        </p:spPr>
      </p:pic>
      <p:sp>
        <p:nvSpPr>
          <p:cNvPr name="TextBox 4" id="4"/>
          <p:cNvSpPr txBox="true"/>
          <p:nvPr/>
        </p:nvSpPr>
        <p:spPr>
          <a:xfrm rot="0">
            <a:off x="389307" y="4018915"/>
            <a:ext cx="7107491" cy="895985"/>
          </a:xfrm>
          <a:prstGeom prst="rect">
            <a:avLst/>
          </a:prstGeom>
        </p:spPr>
        <p:txBody>
          <a:bodyPr anchor="t" rtlCol="false" tIns="0" lIns="0" bIns="0" rIns="0">
            <a:spAutoFit/>
          </a:bodyPr>
          <a:lstStyle/>
          <a:p>
            <a:pPr marL="561339" indent="-280669" lvl="1">
              <a:lnSpc>
                <a:spcPts val="3639"/>
              </a:lnSpc>
              <a:buFont typeface="Arial"/>
              <a:buChar char="•"/>
            </a:pPr>
            <a:r>
              <a:rPr lang="en-US" sz="2599">
                <a:solidFill>
                  <a:srgbClr val="FFFFFF"/>
                </a:solidFill>
                <a:latin typeface="Muli Regular"/>
              </a:rPr>
              <a:t>On the left, is the drop off form.</a:t>
            </a:r>
          </a:p>
          <a:p>
            <a:pPr marL="561339" indent="-280669" lvl="1">
              <a:lnSpc>
                <a:spcPts val="3639"/>
              </a:lnSpc>
              <a:buFont typeface="Arial"/>
              <a:buChar char="•"/>
            </a:pPr>
            <a:r>
              <a:rPr lang="en-US" sz="2599">
                <a:solidFill>
                  <a:srgbClr val="FFFFFF"/>
                </a:solidFill>
                <a:latin typeface="Muli Regular"/>
              </a:rPr>
              <a:t>On the right, is the pickup form.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grpSp>
        <p:nvGrpSpPr>
          <p:cNvPr name="Group 2" id="2"/>
          <p:cNvGrpSpPr/>
          <p:nvPr/>
        </p:nvGrpSpPr>
        <p:grpSpPr>
          <a:xfrm rot="0">
            <a:off x="584200" y="2872376"/>
            <a:ext cx="5322493" cy="2271124"/>
            <a:chOff x="0" y="0"/>
            <a:chExt cx="2387822" cy="1018891"/>
          </a:xfrm>
        </p:grpSpPr>
        <p:sp>
          <p:nvSpPr>
            <p:cNvPr name="Freeform 3" id="3"/>
            <p:cNvSpPr/>
            <p:nvPr/>
          </p:nvSpPr>
          <p:spPr>
            <a:xfrm>
              <a:off x="0" y="0"/>
              <a:ext cx="2387822" cy="1018891"/>
            </a:xfrm>
            <a:custGeom>
              <a:avLst/>
              <a:gdLst/>
              <a:ahLst/>
              <a:cxnLst/>
              <a:rect r="r" b="b" t="t" l="l"/>
              <a:pathLst>
                <a:path h="1018891" w="2387822">
                  <a:moveTo>
                    <a:pt x="2263362" y="1018891"/>
                  </a:moveTo>
                  <a:lnTo>
                    <a:pt x="124460" y="1018891"/>
                  </a:lnTo>
                  <a:cubicBezTo>
                    <a:pt x="55880" y="1018891"/>
                    <a:pt x="0" y="963011"/>
                    <a:pt x="0" y="894431"/>
                  </a:cubicBezTo>
                  <a:lnTo>
                    <a:pt x="0" y="124460"/>
                  </a:lnTo>
                  <a:cubicBezTo>
                    <a:pt x="0" y="55880"/>
                    <a:pt x="55880" y="0"/>
                    <a:pt x="124460" y="0"/>
                  </a:cubicBezTo>
                  <a:lnTo>
                    <a:pt x="2263362" y="0"/>
                  </a:lnTo>
                  <a:cubicBezTo>
                    <a:pt x="2331942" y="0"/>
                    <a:pt x="2387822" y="55880"/>
                    <a:pt x="2387822" y="124460"/>
                  </a:cubicBezTo>
                  <a:lnTo>
                    <a:pt x="2387822" y="894431"/>
                  </a:lnTo>
                  <a:cubicBezTo>
                    <a:pt x="2387822" y="963011"/>
                    <a:pt x="2331942" y="1018891"/>
                    <a:pt x="2263362" y="1018891"/>
                  </a:cubicBezTo>
                  <a:close/>
                </a:path>
              </a:pathLst>
            </a:custGeom>
            <a:solidFill>
              <a:srgbClr val="008037">
                <a:alpha val="63922"/>
              </a:srgbClr>
            </a:solidFill>
          </p:spPr>
        </p:sp>
      </p:grpSp>
      <p:grpSp>
        <p:nvGrpSpPr>
          <p:cNvPr name="Group 4" id="4"/>
          <p:cNvGrpSpPr/>
          <p:nvPr/>
        </p:nvGrpSpPr>
        <p:grpSpPr>
          <a:xfrm rot="0">
            <a:off x="6228753" y="2872376"/>
            <a:ext cx="5512993" cy="6385924"/>
            <a:chOff x="0" y="0"/>
            <a:chExt cx="2473285" cy="2864907"/>
          </a:xfrm>
        </p:grpSpPr>
        <p:sp>
          <p:nvSpPr>
            <p:cNvPr name="Freeform 5" id="5"/>
            <p:cNvSpPr/>
            <p:nvPr/>
          </p:nvSpPr>
          <p:spPr>
            <a:xfrm>
              <a:off x="0" y="0"/>
              <a:ext cx="2473285" cy="2864907"/>
            </a:xfrm>
            <a:custGeom>
              <a:avLst/>
              <a:gdLst/>
              <a:ahLst/>
              <a:cxnLst/>
              <a:rect r="r" b="b" t="t" l="l"/>
              <a:pathLst>
                <a:path h="2864907" w="2473285">
                  <a:moveTo>
                    <a:pt x="2348825" y="2864907"/>
                  </a:moveTo>
                  <a:lnTo>
                    <a:pt x="124460" y="2864907"/>
                  </a:lnTo>
                  <a:cubicBezTo>
                    <a:pt x="55880" y="2864907"/>
                    <a:pt x="0" y="2809027"/>
                    <a:pt x="0" y="2740447"/>
                  </a:cubicBezTo>
                  <a:lnTo>
                    <a:pt x="0" y="124460"/>
                  </a:lnTo>
                  <a:cubicBezTo>
                    <a:pt x="0" y="55880"/>
                    <a:pt x="55880" y="0"/>
                    <a:pt x="124460" y="0"/>
                  </a:cubicBezTo>
                  <a:lnTo>
                    <a:pt x="2348825" y="0"/>
                  </a:lnTo>
                  <a:cubicBezTo>
                    <a:pt x="2417405" y="0"/>
                    <a:pt x="2473285" y="55880"/>
                    <a:pt x="2473285" y="124460"/>
                  </a:cubicBezTo>
                  <a:lnTo>
                    <a:pt x="2473285" y="2740447"/>
                  </a:lnTo>
                  <a:cubicBezTo>
                    <a:pt x="2473285" y="2809027"/>
                    <a:pt x="2417405" y="2864907"/>
                    <a:pt x="2348825" y="2864907"/>
                  </a:cubicBezTo>
                  <a:close/>
                </a:path>
              </a:pathLst>
            </a:custGeom>
            <a:solidFill>
              <a:srgbClr val="C9E265">
                <a:alpha val="63922"/>
              </a:srgbClr>
            </a:solidFill>
          </p:spPr>
        </p:sp>
      </p:grpSp>
      <p:grpSp>
        <p:nvGrpSpPr>
          <p:cNvPr name="Group 6" id="6"/>
          <p:cNvGrpSpPr/>
          <p:nvPr/>
        </p:nvGrpSpPr>
        <p:grpSpPr>
          <a:xfrm rot="0">
            <a:off x="12032057" y="2872376"/>
            <a:ext cx="5608243" cy="2271124"/>
            <a:chOff x="0" y="0"/>
            <a:chExt cx="2516017" cy="1018891"/>
          </a:xfrm>
        </p:grpSpPr>
        <p:sp>
          <p:nvSpPr>
            <p:cNvPr name="Freeform 7" id="7"/>
            <p:cNvSpPr/>
            <p:nvPr/>
          </p:nvSpPr>
          <p:spPr>
            <a:xfrm>
              <a:off x="0" y="0"/>
              <a:ext cx="2516017" cy="1018891"/>
            </a:xfrm>
            <a:custGeom>
              <a:avLst/>
              <a:gdLst/>
              <a:ahLst/>
              <a:cxnLst/>
              <a:rect r="r" b="b" t="t" l="l"/>
              <a:pathLst>
                <a:path h="1018891" w="2516017">
                  <a:moveTo>
                    <a:pt x="2391557" y="1018891"/>
                  </a:moveTo>
                  <a:lnTo>
                    <a:pt x="124460" y="1018891"/>
                  </a:lnTo>
                  <a:cubicBezTo>
                    <a:pt x="55880" y="1018891"/>
                    <a:pt x="0" y="963011"/>
                    <a:pt x="0" y="894431"/>
                  </a:cubicBezTo>
                  <a:lnTo>
                    <a:pt x="0" y="124460"/>
                  </a:lnTo>
                  <a:cubicBezTo>
                    <a:pt x="0" y="55880"/>
                    <a:pt x="55880" y="0"/>
                    <a:pt x="124460" y="0"/>
                  </a:cubicBezTo>
                  <a:lnTo>
                    <a:pt x="2391557" y="0"/>
                  </a:lnTo>
                  <a:cubicBezTo>
                    <a:pt x="2460137" y="0"/>
                    <a:pt x="2516017" y="55880"/>
                    <a:pt x="2516017" y="124460"/>
                  </a:cubicBezTo>
                  <a:lnTo>
                    <a:pt x="2516017" y="894431"/>
                  </a:lnTo>
                  <a:cubicBezTo>
                    <a:pt x="2516017" y="963011"/>
                    <a:pt x="2460137" y="1018891"/>
                    <a:pt x="2391557" y="1018891"/>
                  </a:cubicBezTo>
                  <a:close/>
                </a:path>
              </a:pathLst>
            </a:custGeom>
            <a:solidFill>
              <a:srgbClr val="008037">
                <a:alpha val="63922"/>
              </a:srgbClr>
            </a:solidFill>
          </p:spPr>
        </p:sp>
      </p:grpSp>
      <p:grpSp>
        <p:nvGrpSpPr>
          <p:cNvPr name="Group 8" id="8"/>
          <p:cNvGrpSpPr/>
          <p:nvPr/>
        </p:nvGrpSpPr>
        <p:grpSpPr>
          <a:xfrm rot="0">
            <a:off x="584200" y="5467813"/>
            <a:ext cx="5322493" cy="3790487"/>
            <a:chOff x="0" y="0"/>
            <a:chExt cx="2387822" cy="1700520"/>
          </a:xfrm>
        </p:grpSpPr>
        <p:sp>
          <p:nvSpPr>
            <p:cNvPr name="Freeform 9" id="9"/>
            <p:cNvSpPr/>
            <p:nvPr/>
          </p:nvSpPr>
          <p:spPr>
            <a:xfrm>
              <a:off x="0" y="0"/>
              <a:ext cx="2387822" cy="1700520"/>
            </a:xfrm>
            <a:custGeom>
              <a:avLst/>
              <a:gdLst/>
              <a:ahLst/>
              <a:cxnLst/>
              <a:rect r="r" b="b" t="t" l="l"/>
              <a:pathLst>
                <a:path h="1700520" w="2387822">
                  <a:moveTo>
                    <a:pt x="2263362" y="1700520"/>
                  </a:moveTo>
                  <a:lnTo>
                    <a:pt x="124460" y="1700520"/>
                  </a:lnTo>
                  <a:cubicBezTo>
                    <a:pt x="55880" y="1700520"/>
                    <a:pt x="0" y="1644640"/>
                    <a:pt x="0" y="1576060"/>
                  </a:cubicBezTo>
                  <a:lnTo>
                    <a:pt x="0" y="124460"/>
                  </a:lnTo>
                  <a:cubicBezTo>
                    <a:pt x="0" y="55880"/>
                    <a:pt x="55880" y="0"/>
                    <a:pt x="124460" y="0"/>
                  </a:cubicBezTo>
                  <a:lnTo>
                    <a:pt x="2263362" y="0"/>
                  </a:lnTo>
                  <a:cubicBezTo>
                    <a:pt x="2331942" y="0"/>
                    <a:pt x="2387822" y="55880"/>
                    <a:pt x="2387822" y="124460"/>
                  </a:cubicBezTo>
                  <a:lnTo>
                    <a:pt x="2387822" y="1576060"/>
                  </a:lnTo>
                  <a:cubicBezTo>
                    <a:pt x="2387822" y="1644640"/>
                    <a:pt x="2331942" y="1700520"/>
                    <a:pt x="2263362" y="1700520"/>
                  </a:cubicBezTo>
                  <a:close/>
                </a:path>
              </a:pathLst>
            </a:custGeom>
            <a:solidFill>
              <a:srgbClr val="008037">
                <a:alpha val="63922"/>
              </a:srgbClr>
            </a:solidFill>
          </p:spPr>
        </p:sp>
      </p:grpSp>
      <p:grpSp>
        <p:nvGrpSpPr>
          <p:cNvPr name="Group 10" id="10"/>
          <p:cNvGrpSpPr/>
          <p:nvPr/>
        </p:nvGrpSpPr>
        <p:grpSpPr>
          <a:xfrm rot="0">
            <a:off x="12032057" y="5590157"/>
            <a:ext cx="5608243" cy="3790487"/>
            <a:chOff x="0" y="0"/>
            <a:chExt cx="2516017" cy="1700520"/>
          </a:xfrm>
        </p:grpSpPr>
        <p:sp>
          <p:nvSpPr>
            <p:cNvPr name="Freeform 11" id="11"/>
            <p:cNvSpPr/>
            <p:nvPr/>
          </p:nvSpPr>
          <p:spPr>
            <a:xfrm>
              <a:off x="0" y="0"/>
              <a:ext cx="2516017" cy="1700520"/>
            </a:xfrm>
            <a:custGeom>
              <a:avLst/>
              <a:gdLst/>
              <a:ahLst/>
              <a:cxnLst/>
              <a:rect r="r" b="b" t="t" l="l"/>
              <a:pathLst>
                <a:path h="1700520" w="2516017">
                  <a:moveTo>
                    <a:pt x="2391557" y="1700520"/>
                  </a:moveTo>
                  <a:lnTo>
                    <a:pt x="124460" y="1700520"/>
                  </a:lnTo>
                  <a:cubicBezTo>
                    <a:pt x="55880" y="1700520"/>
                    <a:pt x="0" y="1644640"/>
                    <a:pt x="0" y="1576060"/>
                  </a:cubicBezTo>
                  <a:lnTo>
                    <a:pt x="0" y="124460"/>
                  </a:lnTo>
                  <a:cubicBezTo>
                    <a:pt x="0" y="55880"/>
                    <a:pt x="55880" y="0"/>
                    <a:pt x="124460" y="0"/>
                  </a:cubicBezTo>
                  <a:lnTo>
                    <a:pt x="2391557" y="0"/>
                  </a:lnTo>
                  <a:cubicBezTo>
                    <a:pt x="2460137" y="0"/>
                    <a:pt x="2516017" y="55880"/>
                    <a:pt x="2516017" y="124460"/>
                  </a:cubicBezTo>
                  <a:lnTo>
                    <a:pt x="2516017" y="1576060"/>
                  </a:lnTo>
                  <a:cubicBezTo>
                    <a:pt x="2516017" y="1644640"/>
                    <a:pt x="2460137" y="1700520"/>
                    <a:pt x="2391557" y="1700520"/>
                  </a:cubicBezTo>
                  <a:close/>
                </a:path>
              </a:pathLst>
            </a:custGeom>
            <a:solidFill>
              <a:srgbClr val="008037">
                <a:alpha val="63922"/>
              </a:srgbClr>
            </a:solidFill>
          </p:spPr>
        </p:sp>
      </p:gr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045465" y="641371"/>
            <a:ext cx="1442384" cy="1054079"/>
          </a:xfrm>
          <a:prstGeom prst="rect">
            <a:avLst/>
          </a:prstGeom>
        </p:spPr>
      </p:pic>
      <p:pic>
        <p:nvPicPr>
          <p:cNvPr name="Picture 13" id="1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0449446" y="7363056"/>
            <a:ext cx="929584" cy="1363390"/>
          </a:xfrm>
          <a:prstGeom prst="rect">
            <a:avLst/>
          </a:prstGeom>
        </p:spPr>
      </p:pic>
      <p:sp>
        <p:nvSpPr>
          <p:cNvPr name="TextBox 14" id="14"/>
          <p:cNvSpPr txBox="true"/>
          <p:nvPr/>
        </p:nvSpPr>
        <p:spPr>
          <a:xfrm rot="0">
            <a:off x="2735537" y="395288"/>
            <a:ext cx="12084767" cy="1247775"/>
          </a:xfrm>
          <a:prstGeom prst="rect">
            <a:avLst/>
          </a:prstGeom>
        </p:spPr>
        <p:txBody>
          <a:bodyPr anchor="t" rtlCol="false" tIns="0" lIns="0" bIns="0" rIns="0">
            <a:spAutoFit/>
          </a:bodyPr>
          <a:lstStyle/>
          <a:p>
            <a:pPr algn="ctr">
              <a:lnSpc>
                <a:spcPts val="9719"/>
              </a:lnSpc>
            </a:pPr>
            <a:r>
              <a:rPr lang="en-US" sz="8099">
                <a:solidFill>
                  <a:srgbClr val="004AAD"/>
                </a:solidFill>
                <a:latin typeface="Inter Bold"/>
              </a:rPr>
              <a:t>Benefits </a:t>
            </a:r>
          </a:p>
        </p:txBody>
      </p:sp>
      <p:sp>
        <p:nvSpPr>
          <p:cNvPr name="TextBox 15" id="15"/>
          <p:cNvSpPr txBox="true"/>
          <p:nvPr/>
        </p:nvSpPr>
        <p:spPr>
          <a:xfrm rot="0">
            <a:off x="4407063" y="1471612"/>
            <a:ext cx="12084767" cy="447675"/>
          </a:xfrm>
          <a:prstGeom prst="rect">
            <a:avLst/>
          </a:prstGeom>
        </p:spPr>
        <p:txBody>
          <a:bodyPr anchor="t" rtlCol="false" tIns="0" lIns="0" bIns="0" rIns="0">
            <a:spAutoFit/>
          </a:bodyPr>
          <a:lstStyle/>
          <a:p>
            <a:pPr algn="ctr">
              <a:lnSpc>
                <a:spcPts val="3599"/>
              </a:lnSpc>
            </a:pPr>
            <a:r>
              <a:rPr lang="en-US" sz="2999">
                <a:solidFill>
                  <a:srgbClr val="000000"/>
                </a:solidFill>
                <a:latin typeface="Inter"/>
              </a:rPr>
              <a:t>of Proposed System</a:t>
            </a:r>
          </a:p>
        </p:txBody>
      </p:sp>
      <p:sp>
        <p:nvSpPr>
          <p:cNvPr name="TextBox 16" id="16"/>
          <p:cNvSpPr txBox="true"/>
          <p:nvPr/>
        </p:nvSpPr>
        <p:spPr>
          <a:xfrm rot="0">
            <a:off x="6980127" y="4801315"/>
            <a:ext cx="4010247" cy="2267585"/>
          </a:xfrm>
          <a:prstGeom prst="rect">
            <a:avLst/>
          </a:prstGeom>
        </p:spPr>
        <p:txBody>
          <a:bodyPr anchor="t" rtlCol="false" tIns="0" lIns="0" bIns="0" rIns="0">
            <a:spAutoFit/>
          </a:bodyPr>
          <a:lstStyle/>
          <a:p>
            <a:pPr algn="ctr">
              <a:lnSpc>
                <a:spcPts val="3640"/>
              </a:lnSpc>
            </a:pPr>
            <a:r>
              <a:rPr lang="en-US" sz="2600">
                <a:solidFill>
                  <a:srgbClr val="000000"/>
                </a:solidFill>
                <a:latin typeface="Inter Bold"/>
              </a:rPr>
              <a:t>Mon</a:t>
            </a:r>
            <a:r>
              <a:rPr lang="en-US" sz="2600">
                <a:solidFill>
                  <a:srgbClr val="000000"/>
                </a:solidFill>
                <a:latin typeface="Inter Bold"/>
              </a:rPr>
              <a:t>itor the collection team's schedule and the services that have been provided   </a:t>
            </a:r>
          </a:p>
          <a:p>
            <a:pPr algn="ctr">
              <a:lnSpc>
                <a:spcPts val="3640"/>
              </a:lnSpc>
            </a:pPr>
          </a:p>
        </p:txBody>
      </p:sp>
      <p:sp>
        <p:nvSpPr>
          <p:cNvPr name="TextBox 17" id="17"/>
          <p:cNvSpPr txBox="true"/>
          <p:nvPr/>
        </p:nvSpPr>
        <p:spPr>
          <a:xfrm rot="0">
            <a:off x="12815180" y="3364829"/>
            <a:ext cx="4010247" cy="1353185"/>
          </a:xfrm>
          <a:prstGeom prst="rect">
            <a:avLst/>
          </a:prstGeom>
        </p:spPr>
        <p:txBody>
          <a:bodyPr anchor="t" rtlCol="false" tIns="0" lIns="0" bIns="0" rIns="0">
            <a:spAutoFit/>
          </a:bodyPr>
          <a:lstStyle/>
          <a:p>
            <a:pPr algn="ctr">
              <a:lnSpc>
                <a:spcPts val="3640"/>
              </a:lnSpc>
            </a:pPr>
            <a:r>
              <a:rPr lang="en-US" sz="2600">
                <a:solidFill>
                  <a:srgbClr val="000000"/>
                </a:solidFill>
                <a:latin typeface="Inter Bold"/>
              </a:rPr>
              <a:t>Observ</a:t>
            </a:r>
            <a:r>
              <a:rPr lang="en-US" sz="2600">
                <a:solidFill>
                  <a:srgbClr val="000000"/>
                </a:solidFill>
                <a:latin typeface="Inter Bold"/>
              </a:rPr>
              <a:t>ing the collection process from each client in real time</a:t>
            </a:r>
          </a:p>
        </p:txBody>
      </p:sp>
      <p:sp>
        <p:nvSpPr>
          <p:cNvPr name="TextBox 18" id="18"/>
          <p:cNvSpPr txBox="true"/>
          <p:nvPr/>
        </p:nvSpPr>
        <p:spPr>
          <a:xfrm rot="0">
            <a:off x="1240323" y="3460079"/>
            <a:ext cx="4010247" cy="1353185"/>
          </a:xfrm>
          <a:prstGeom prst="rect">
            <a:avLst/>
          </a:prstGeom>
        </p:spPr>
        <p:txBody>
          <a:bodyPr anchor="t" rtlCol="false" tIns="0" lIns="0" bIns="0" rIns="0">
            <a:spAutoFit/>
          </a:bodyPr>
          <a:lstStyle/>
          <a:p>
            <a:pPr algn="ctr">
              <a:lnSpc>
                <a:spcPts val="3640"/>
              </a:lnSpc>
            </a:pPr>
            <a:r>
              <a:rPr lang="en-US" sz="2600">
                <a:solidFill>
                  <a:srgbClr val="000000"/>
                </a:solidFill>
                <a:latin typeface="Inter Bold"/>
              </a:rPr>
              <a:t>Op</a:t>
            </a:r>
            <a:r>
              <a:rPr lang="en-US" sz="2600">
                <a:solidFill>
                  <a:srgbClr val="000000"/>
                </a:solidFill>
                <a:latin typeface="Inter Bold"/>
              </a:rPr>
              <a:t>timization of routes and expenditure</a:t>
            </a:r>
          </a:p>
          <a:p>
            <a:pPr algn="ctr">
              <a:lnSpc>
                <a:spcPts val="3640"/>
              </a:lnSpc>
            </a:pPr>
          </a:p>
        </p:txBody>
      </p:sp>
      <p:sp>
        <p:nvSpPr>
          <p:cNvPr name="TextBox 19" id="19"/>
          <p:cNvSpPr txBox="true"/>
          <p:nvPr/>
        </p:nvSpPr>
        <p:spPr>
          <a:xfrm rot="0">
            <a:off x="912262" y="6099196"/>
            <a:ext cx="4666370" cy="2724785"/>
          </a:xfrm>
          <a:prstGeom prst="rect">
            <a:avLst/>
          </a:prstGeom>
        </p:spPr>
        <p:txBody>
          <a:bodyPr anchor="t" rtlCol="false" tIns="0" lIns="0" bIns="0" rIns="0">
            <a:spAutoFit/>
          </a:bodyPr>
          <a:lstStyle/>
          <a:p>
            <a:pPr algn="ctr">
              <a:lnSpc>
                <a:spcPts val="3640"/>
              </a:lnSpc>
            </a:pPr>
            <a:r>
              <a:rPr lang="en-US" sz="2600">
                <a:solidFill>
                  <a:srgbClr val="000000"/>
                </a:solidFill>
                <a:latin typeface="Inter Bold"/>
              </a:rPr>
              <a:t> Cl</a:t>
            </a:r>
            <a:r>
              <a:rPr lang="en-US" sz="2600">
                <a:solidFill>
                  <a:srgbClr val="000000"/>
                </a:solidFill>
                <a:latin typeface="Inter Bold"/>
              </a:rPr>
              <a:t>ients have access to an exclusive area where they may request collections and track the waste they have gathered</a:t>
            </a:r>
          </a:p>
          <a:p>
            <a:pPr algn="ctr">
              <a:lnSpc>
                <a:spcPts val="3640"/>
              </a:lnSpc>
            </a:pPr>
          </a:p>
        </p:txBody>
      </p:sp>
      <p:sp>
        <p:nvSpPr>
          <p:cNvPr name="TextBox 20" id="20"/>
          <p:cNvSpPr txBox="true"/>
          <p:nvPr/>
        </p:nvSpPr>
        <p:spPr>
          <a:xfrm rot="0">
            <a:off x="12815180" y="6662651"/>
            <a:ext cx="4010247" cy="1353185"/>
          </a:xfrm>
          <a:prstGeom prst="rect">
            <a:avLst/>
          </a:prstGeom>
        </p:spPr>
        <p:txBody>
          <a:bodyPr anchor="t" rtlCol="false" tIns="0" lIns="0" bIns="0" rIns="0">
            <a:spAutoFit/>
          </a:bodyPr>
          <a:lstStyle/>
          <a:p>
            <a:pPr algn="ctr">
              <a:lnSpc>
                <a:spcPts val="3640"/>
              </a:lnSpc>
            </a:pPr>
            <a:r>
              <a:rPr lang="en-US" sz="2600">
                <a:solidFill>
                  <a:srgbClr val="000000"/>
                </a:solidFill>
                <a:latin typeface="Inter Bold"/>
              </a:rPr>
              <a:t>100% onl</a:t>
            </a:r>
            <a:r>
              <a:rPr lang="en-US" sz="2600">
                <a:solidFill>
                  <a:srgbClr val="000000"/>
                </a:solidFill>
                <a:latin typeface="Inter Bold"/>
              </a:rPr>
              <a:t>ine solution, accessible to anyone, anywhere.</a:t>
            </a:r>
          </a:p>
        </p:txBody>
      </p:sp>
      <p:grpSp>
        <p:nvGrpSpPr>
          <p:cNvPr name="Group 21" id="21"/>
          <p:cNvGrpSpPr>
            <a:grpSpLocks noChangeAspect="true"/>
          </p:cNvGrpSpPr>
          <p:nvPr/>
        </p:nvGrpSpPr>
        <p:grpSpPr>
          <a:xfrm rot="0">
            <a:off x="15915722" y="109538"/>
            <a:ext cx="1738656" cy="1731864"/>
            <a:chOff x="0" y="0"/>
            <a:chExt cx="6502400" cy="6477000"/>
          </a:xfrm>
        </p:grpSpPr>
        <p:sp>
          <p:nvSpPr>
            <p:cNvPr name="Freeform 22" id="22"/>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23" r="223" t="-16735" b="-16735"/>
              </a:stretch>
            </a:blipFill>
          </p:spPr>
        </p:sp>
        <p:sp>
          <p:nvSpPr>
            <p:cNvPr name="Freeform 23" id="23"/>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37"/>
            </a:solid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5168616" y="7856019"/>
            <a:ext cx="8355336" cy="4177668"/>
          </a:xfrm>
          <a:prstGeom prst="rect">
            <a:avLst/>
          </a:prstGeom>
        </p:spPr>
      </p:pic>
      <p:sp>
        <p:nvSpPr>
          <p:cNvPr name="TextBox 3" id="3"/>
          <p:cNvSpPr txBox="true"/>
          <p:nvPr/>
        </p:nvSpPr>
        <p:spPr>
          <a:xfrm rot="0">
            <a:off x="572437" y="364274"/>
            <a:ext cx="5168705" cy="1195502"/>
          </a:xfrm>
          <a:prstGeom prst="rect">
            <a:avLst/>
          </a:prstGeom>
        </p:spPr>
        <p:txBody>
          <a:bodyPr anchor="t" rtlCol="false" tIns="0" lIns="0" bIns="0" rIns="0">
            <a:spAutoFit/>
          </a:bodyPr>
          <a:lstStyle/>
          <a:p>
            <a:pPr>
              <a:lnSpc>
                <a:spcPts val="9800"/>
              </a:lnSpc>
              <a:spcBef>
                <a:spcPct val="0"/>
              </a:spcBef>
            </a:pPr>
            <a:r>
              <a:rPr lang="en-US" u="sng" sz="7000">
                <a:solidFill>
                  <a:srgbClr val="305049"/>
                </a:solidFill>
                <a:latin typeface="Muli Bold"/>
              </a:rPr>
              <a:t>Conclusion</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491235" y="8263591"/>
            <a:ext cx="1710098" cy="1402281"/>
          </a:xfrm>
          <a:prstGeom prst="rect">
            <a:avLst/>
          </a:prstGeom>
        </p:spPr>
      </p:pic>
      <p:grpSp>
        <p:nvGrpSpPr>
          <p:cNvPr name="Group 5" id="5"/>
          <p:cNvGrpSpPr/>
          <p:nvPr/>
        </p:nvGrpSpPr>
        <p:grpSpPr>
          <a:xfrm rot="0">
            <a:off x="3475586" y="1932650"/>
            <a:ext cx="11336828" cy="1167173"/>
            <a:chOff x="0" y="0"/>
            <a:chExt cx="15115771" cy="1556231"/>
          </a:xfrm>
        </p:grpSpPr>
        <p:grpSp>
          <p:nvGrpSpPr>
            <p:cNvPr name="Group 6" id="6"/>
            <p:cNvGrpSpPr/>
            <p:nvPr/>
          </p:nvGrpSpPr>
          <p:grpSpPr>
            <a:xfrm rot="0">
              <a:off x="0" y="0"/>
              <a:ext cx="15115771" cy="1556231"/>
              <a:chOff x="0" y="0"/>
              <a:chExt cx="10008168" cy="1030382"/>
            </a:xfrm>
          </p:grpSpPr>
          <p:sp>
            <p:nvSpPr>
              <p:cNvPr name="Freeform 7" id="7"/>
              <p:cNvSpPr/>
              <p:nvPr/>
            </p:nvSpPr>
            <p:spPr>
              <a:xfrm>
                <a:off x="0" y="0"/>
                <a:ext cx="10008168" cy="1030382"/>
              </a:xfrm>
              <a:custGeom>
                <a:avLst/>
                <a:gdLst/>
                <a:ahLst/>
                <a:cxnLst/>
                <a:rect r="r" b="b" t="t" l="l"/>
                <a:pathLst>
                  <a:path h="1030382" w="10008168">
                    <a:moveTo>
                      <a:pt x="9883708" y="1030382"/>
                    </a:moveTo>
                    <a:lnTo>
                      <a:pt x="124460" y="1030382"/>
                    </a:lnTo>
                    <a:cubicBezTo>
                      <a:pt x="55880" y="1030382"/>
                      <a:pt x="0" y="974502"/>
                      <a:pt x="0" y="905922"/>
                    </a:cubicBezTo>
                    <a:lnTo>
                      <a:pt x="0" y="124460"/>
                    </a:lnTo>
                    <a:cubicBezTo>
                      <a:pt x="0" y="55880"/>
                      <a:pt x="55880" y="0"/>
                      <a:pt x="124460" y="0"/>
                    </a:cubicBezTo>
                    <a:lnTo>
                      <a:pt x="9883708" y="0"/>
                    </a:lnTo>
                    <a:cubicBezTo>
                      <a:pt x="9952289" y="0"/>
                      <a:pt x="10008168" y="55880"/>
                      <a:pt x="10008168" y="124460"/>
                    </a:cubicBezTo>
                    <a:lnTo>
                      <a:pt x="10008168" y="905922"/>
                    </a:lnTo>
                    <a:cubicBezTo>
                      <a:pt x="10008168" y="974502"/>
                      <a:pt x="9952289" y="1030382"/>
                      <a:pt x="9883708" y="1030382"/>
                    </a:cubicBezTo>
                    <a:close/>
                  </a:path>
                </a:pathLst>
              </a:custGeom>
              <a:solidFill>
                <a:srgbClr val="EEB62D">
                  <a:alpha val="63922"/>
                </a:srgbClr>
              </a:solidFill>
            </p:spPr>
          </p:sp>
        </p:grpSp>
        <p:sp>
          <p:nvSpPr>
            <p:cNvPr name="TextBox 8" id="8"/>
            <p:cNvSpPr txBox="true"/>
            <p:nvPr/>
          </p:nvSpPr>
          <p:spPr>
            <a:xfrm rot="0">
              <a:off x="501222" y="212330"/>
              <a:ext cx="14113327" cy="10839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In conclusion, our application will help people to recycle their unwanted items and prevent pollution.</a:t>
              </a:r>
            </a:p>
          </p:txBody>
        </p:sp>
      </p:grpSp>
      <p:grpSp>
        <p:nvGrpSpPr>
          <p:cNvPr name="Group 9" id="9"/>
          <p:cNvGrpSpPr/>
          <p:nvPr/>
        </p:nvGrpSpPr>
        <p:grpSpPr>
          <a:xfrm rot="0">
            <a:off x="5067300" y="3524228"/>
            <a:ext cx="11336828" cy="748073"/>
            <a:chOff x="0" y="0"/>
            <a:chExt cx="15115771" cy="997431"/>
          </a:xfrm>
        </p:grpSpPr>
        <p:grpSp>
          <p:nvGrpSpPr>
            <p:cNvPr name="Group 10" id="10"/>
            <p:cNvGrpSpPr/>
            <p:nvPr/>
          </p:nvGrpSpPr>
          <p:grpSpPr>
            <a:xfrm rot="0">
              <a:off x="0" y="0"/>
              <a:ext cx="15115771" cy="997431"/>
              <a:chOff x="0" y="0"/>
              <a:chExt cx="10008168" cy="660400"/>
            </a:xfrm>
          </p:grpSpPr>
          <p:sp>
            <p:nvSpPr>
              <p:cNvPr name="Freeform 11" id="11"/>
              <p:cNvSpPr/>
              <p:nvPr/>
            </p:nvSpPr>
            <p:spPr>
              <a:xfrm>
                <a:off x="0" y="0"/>
                <a:ext cx="10008168" cy="660400"/>
              </a:xfrm>
              <a:custGeom>
                <a:avLst/>
                <a:gdLst/>
                <a:ahLst/>
                <a:cxnLst/>
                <a:rect r="r" b="b" t="t" l="l"/>
                <a:pathLst>
                  <a:path h="660400" w="10008168">
                    <a:moveTo>
                      <a:pt x="9883708" y="660400"/>
                    </a:moveTo>
                    <a:lnTo>
                      <a:pt x="124460" y="660400"/>
                    </a:lnTo>
                    <a:cubicBezTo>
                      <a:pt x="55880" y="660400"/>
                      <a:pt x="0" y="604520"/>
                      <a:pt x="0" y="535940"/>
                    </a:cubicBezTo>
                    <a:lnTo>
                      <a:pt x="0" y="124460"/>
                    </a:lnTo>
                    <a:cubicBezTo>
                      <a:pt x="0" y="55880"/>
                      <a:pt x="55880" y="0"/>
                      <a:pt x="124460" y="0"/>
                    </a:cubicBezTo>
                    <a:lnTo>
                      <a:pt x="9883708" y="0"/>
                    </a:lnTo>
                    <a:cubicBezTo>
                      <a:pt x="9952289" y="0"/>
                      <a:pt x="10008168" y="55880"/>
                      <a:pt x="10008168" y="124460"/>
                    </a:cubicBezTo>
                    <a:lnTo>
                      <a:pt x="10008168" y="535940"/>
                    </a:lnTo>
                    <a:cubicBezTo>
                      <a:pt x="10008168" y="604520"/>
                      <a:pt x="9952289" y="660400"/>
                      <a:pt x="9883708" y="660400"/>
                    </a:cubicBezTo>
                    <a:close/>
                  </a:path>
                </a:pathLst>
              </a:custGeom>
              <a:solidFill>
                <a:srgbClr val="EEB62D">
                  <a:alpha val="63922"/>
                </a:srgbClr>
              </a:solidFill>
            </p:spPr>
          </p:sp>
        </p:grpSp>
        <p:sp>
          <p:nvSpPr>
            <p:cNvPr name="TextBox 12" id="12"/>
            <p:cNvSpPr txBox="true"/>
            <p:nvPr/>
          </p:nvSpPr>
          <p:spPr>
            <a:xfrm rot="0">
              <a:off x="501222" y="212330"/>
              <a:ext cx="14113327" cy="5251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At the same time it helps people realise the importance of recycling</a:t>
              </a:r>
              <a:r>
                <a:rPr lang="en-US" sz="2400">
                  <a:solidFill>
                    <a:srgbClr val="000000"/>
                  </a:solidFill>
                  <a:latin typeface="Arimo"/>
                </a:rPr>
                <a:t> </a:t>
              </a:r>
            </a:p>
          </p:txBody>
        </p:sp>
      </p:grpSp>
      <p:grpSp>
        <p:nvGrpSpPr>
          <p:cNvPr name="Group 13" id="13"/>
          <p:cNvGrpSpPr/>
          <p:nvPr/>
        </p:nvGrpSpPr>
        <p:grpSpPr>
          <a:xfrm rot="0">
            <a:off x="3403982" y="4902813"/>
            <a:ext cx="11336828" cy="1167173"/>
            <a:chOff x="0" y="0"/>
            <a:chExt cx="15115771" cy="1556231"/>
          </a:xfrm>
        </p:grpSpPr>
        <p:grpSp>
          <p:nvGrpSpPr>
            <p:cNvPr name="Group 14" id="14"/>
            <p:cNvGrpSpPr/>
            <p:nvPr/>
          </p:nvGrpSpPr>
          <p:grpSpPr>
            <a:xfrm rot="0">
              <a:off x="0" y="0"/>
              <a:ext cx="15115771" cy="1556231"/>
              <a:chOff x="0" y="0"/>
              <a:chExt cx="10008168" cy="1030382"/>
            </a:xfrm>
          </p:grpSpPr>
          <p:sp>
            <p:nvSpPr>
              <p:cNvPr name="Freeform 15" id="15"/>
              <p:cNvSpPr/>
              <p:nvPr/>
            </p:nvSpPr>
            <p:spPr>
              <a:xfrm>
                <a:off x="0" y="0"/>
                <a:ext cx="10008168" cy="1030382"/>
              </a:xfrm>
              <a:custGeom>
                <a:avLst/>
                <a:gdLst/>
                <a:ahLst/>
                <a:cxnLst/>
                <a:rect r="r" b="b" t="t" l="l"/>
                <a:pathLst>
                  <a:path h="1030382" w="10008168">
                    <a:moveTo>
                      <a:pt x="9883708" y="1030382"/>
                    </a:moveTo>
                    <a:lnTo>
                      <a:pt x="124460" y="1030382"/>
                    </a:lnTo>
                    <a:cubicBezTo>
                      <a:pt x="55880" y="1030382"/>
                      <a:pt x="0" y="974502"/>
                      <a:pt x="0" y="905922"/>
                    </a:cubicBezTo>
                    <a:lnTo>
                      <a:pt x="0" y="124460"/>
                    </a:lnTo>
                    <a:cubicBezTo>
                      <a:pt x="0" y="55880"/>
                      <a:pt x="55880" y="0"/>
                      <a:pt x="124460" y="0"/>
                    </a:cubicBezTo>
                    <a:lnTo>
                      <a:pt x="9883708" y="0"/>
                    </a:lnTo>
                    <a:cubicBezTo>
                      <a:pt x="9952289" y="0"/>
                      <a:pt x="10008168" y="55880"/>
                      <a:pt x="10008168" y="124460"/>
                    </a:cubicBezTo>
                    <a:lnTo>
                      <a:pt x="10008168" y="905922"/>
                    </a:lnTo>
                    <a:cubicBezTo>
                      <a:pt x="10008168" y="974502"/>
                      <a:pt x="9952289" y="1030382"/>
                      <a:pt x="9883708" y="1030382"/>
                    </a:cubicBezTo>
                    <a:close/>
                  </a:path>
                </a:pathLst>
              </a:custGeom>
              <a:solidFill>
                <a:srgbClr val="EEB62D">
                  <a:alpha val="63922"/>
                </a:srgbClr>
              </a:solidFill>
            </p:spPr>
          </p:sp>
        </p:grpSp>
        <p:sp>
          <p:nvSpPr>
            <p:cNvPr name="TextBox 16" id="16"/>
            <p:cNvSpPr txBox="true"/>
            <p:nvPr/>
          </p:nvSpPr>
          <p:spPr>
            <a:xfrm rot="0">
              <a:off x="501222" y="212330"/>
              <a:ext cx="14113327" cy="10839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This application would also create employment opportunities which can generate a steady stream of income for communities nationwide</a:t>
              </a:r>
            </a:p>
          </p:txBody>
        </p:sp>
      </p:grpSp>
      <p:grpSp>
        <p:nvGrpSpPr>
          <p:cNvPr name="Group 17" id="17"/>
          <p:cNvGrpSpPr/>
          <p:nvPr/>
        </p:nvGrpSpPr>
        <p:grpSpPr>
          <a:xfrm rot="0">
            <a:off x="5067300" y="6688846"/>
            <a:ext cx="11336828" cy="1167173"/>
            <a:chOff x="0" y="0"/>
            <a:chExt cx="15115771" cy="1556231"/>
          </a:xfrm>
        </p:grpSpPr>
        <p:grpSp>
          <p:nvGrpSpPr>
            <p:cNvPr name="Group 18" id="18"/>
            <p:cNvGrpSpPr/>
            <p:nvPr/>
          </p:nvGrpSpPr>
          <p:grpSpPr>
            <a:xfrm rot="0">
              <a:off x="0" y="0"/>
              <a:ext cx="15115771" cy="1556231"/>
              <a:chOff x="0" y="0"/>
              <a:chExt cx="10008168" cy="1030382"/>
            </a:xfrm>
          </p:grpSpPr>
          <p:sp>
            <p:nvSpPr>
              <p:cNvPr name="Freeform 19" id="19"/>
              <p:cNvSpPr/>
              <p:nvPr/>
            </p:nvSpPr>
            <p:spPr>
              <a:xfrm>
                <a:off x="0" y="0"/>
                <a:ext cx="10008168" cy="1030382"/>
              </a:xfrm>
              <a:custGeom>
                <a:avLst/>
                <a:gdLst/>
                <a:ahLst/>
                <a:cxnLst/>
                <a:rect r="r" b="b" t="t" l="l"/>
                <a:pathLst>
                  <a:path h="1030382" w="10008168">
                    <a:moveTo>
                      <a:pt x="9883708" y="1030382"/>
                    </a:moveTo>
                    <a:lnTo>
                      <a:pt x="124460" y="1030382"/>
                    </a:lnTo>
                    <a:cubicBezTo>
                      <a:pt x="55880" y="1030382"/>
                      <a:pt x="0" y="974502"/>
                      <a:pt x="0" y="905922"/>
                    </a:cubicBezTo>
                    <a:lnTo>
                      <a:pt x="0" y="124460"/>
                    </a:lnTo>
                    <a:cubicBezTo>
                      <a:pt x="0" y="55880"/>
                      <a:pt x="55880" y="0"/>
                      <a:pt x="124460" y="0"/>
                    </a:cubicBezTo>
                    <a:lnTo>
                      <a:pt x="9883708" y="0"/>
                    </a:lnTo>
                    <a:cubicBezTo>
                      <a:pt x="9952289" y="0"/>
                      <a:pt x="10008168" y="55880"/>
                      <a:pt x="10008168" y="124460"/>
                    </a:cubicBezTo>
                    <a:lnTo>
                      <a:pt x="10008168" y="905922"/>
                    </a:lnTo>
                    <a:cubicBezTo>
                      <a:pt x="10008168" y="974502"/>
                      <a:pt x="9952289" y="1030382"/>
                      <a:pt x="9883708" y="1030382"/>
                    </a:cubicBezTo>
                    <a:close/>
                  </a:path>
                </a:pathLst>
              </a:custGeom>
              <a:solidFill>
                <a:srgbClr val="EEB62D">
                  <a:alpha val="63922"/>
                </a:srgbClr>
              </a:solidFill>
            </p:spPr>
          </p:sp>
        </p:grpSp>
        <p:sp>
          <p:nvSpPr>
            <p:cNvPr name="TextBox 20" id="20"/>
            <p:cNvSpPr txBox="true"/>
            <p:nvPr/>
          </p:nvSpPr>
          <p:spPr>
            <a:xfrm rot="0">
              <a:off x="501222" y="212330"/>
              <a:ext cx="14113327" cy="10839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As a result, it can bring them a sense of financial security, stability, it also makes peoples' lives easier and the environment healthier</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1834752" y="1725845"/>
            <a:ext cx="14618496" cy="1123950"/>
          </a:xfrm>
          <a:prstGeom prst="rect">
            <a:avLst/>
          </a:prstGeom>
        </p:spPr>
        <p:txBody>
          <a:bodyPr anchor="t" rtlCol="false" tIns="0" lIns="0" bIns="0" rIns="0">
            <a:spAutoFit/>
          </a:bodyPr>
          <a:lstStyle/>
          <a:p>
            <a:pPr algn="ctr">
              <a:lnSpc>
                <a:spcPts val="8849"/>
              </a:lnSpc>
            </a:pPr>
            <a:r>
              <a:rPr lang="en-US" sz="7374">
                <a:solidFill>
                  <a:srgbClr val="000000"/>
                </a:solidFill>
                <a:latin typeface="Inter"/>
              </a:rPr>
              <a:t>Do you have any questions?</a:t>
            </a:r>
          </a:p>
        </p:txBody>
      </p:sp>
      <p:sp>
        <p:nvSpPr>
          <p:cNvPr name="TextBox 3" id="3"/>
          <p:cNvSpPr txBox="true"/>
          <p:nvPr/>
        </p:nvSpPr>
        <p:spPr>
          <a:xfrm rot="0">
            <a:off x="4218132" y="8013830"/>
            <a:ext cx="9851737" cy="1094138"/>
          </a:xfrm>
          <a:prstGeom prst="rect">
            <a:avLst/>
          </a:prstGeom>
        </p:spPr>
        <p:txBody>
          <a:bodyPr anchor="t" rtlCol="false" tIns="0" lIns="0" bIns="0" rIns="0">
            <a:spAutoFit/>
          </a:bodyPr>
          <a:lstStyle/>
          <a:p>
            <a:pPr algn="ctr">
              <a:lnSpc>
                <a:spcPts val="4396"/>
              </a:lnSpc>
            </a:pPr>
            <a:r>
              <a:rPr lang="en-US" sz="3140">
                <a:solidFill>
                  <a:srgbClr val="000000"/>
                </a:solidFill>
                <a:latin typeface="Inter"/>
              </a:rPr>
              <a:t>Send it to us! We hope you found it interesting.</a:t>
            </a:r>
          </a:p>
          <a:p>
            <a:pPr algn="ctr">
              <a:lnSpc>
                <a:spcPts val="4396"/>
              </a:lnSpc>
            </a:pPr>
            <a:r>
              <a:rPr lang="en-US" sz="3140">
                <a:solidFill>
                  <a:srgbClr val="000000"/>
                </a:solidFill>
                <a:latin typeface="Inter"/>
              </a:rPr>
              <a:t>Thankyou!</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13827" y="3523982"/>
            <a:ext cx="2860345" cy="387485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D1A9"/>
        </a:solidFill>
      </p:bgPr>
    </p:bg>
    <p:spTree>
      <p:nvGrpSpPr>
        <p:cNvPr id="1" name=""/>
        <p:cNvGrpSpPr/>
        <p:nvPr/>
      </p:nvGrpSpPr>
      <p:grpSpPr>
        <a:xfrm>
          <a:off x="0" y="0"/>
          <a:ext cx="0" cy="0"/>
          <a:chOff x="0" y="0"/>
          <a:chExt cx="0" cy="0"/>
        </a:xfrm>
      </p:grpSpPr>
      <p:grpSp>
        <p:nvGrpSpPr>
          <p:cNvPr name="Group 2" id="2"/>
          <p:cNvGrpSpPr/>
          <p:nvPr/>
        </p:nvGrpSpPr>
        <p:grpSpPr>
          <a:xfrm rot="0">
            <a:off x="10084674" y="784008"/>
            <a:ext cx="1592919" cy="1337409"/>
            <a:chOff x="0" y="0"/>
            <a:chExt cx="786568" cy="660400"/>
          </a:xfrm>
        </p:grpSpPr>
        <p:sp>
          <p:nvSpPr>
            <p:cNvPr name="Freeform 3" id="3"/>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4" id="4"/>
          <p:cNvGrpSpPr/>
          <p:nvPr/>
        </p:nvGrpSpPr>
        <p:grpSpPr>
          <a:xfrm rot="0">
            <a:off x="12840180" y="784008"/>
            <a:ext cx="1592919" cy="1337409"/>
            <a:chOff x="0" y="0"/>
            <a:chExt cx="786568" cy="660400"/>
          </a:xfrm>
        </p:grpSpPr>
        <p:sp>
          <p:nvSpPr>
            <p:cNvPr name="Freeform 5" id="5"/>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6" id="6"/>
          <p:cNvGrpSpPr/>
          <p:nvPr/>
        </p:nvGrpSpPr>
        <p:grpSpPr>
          <a:xfrm rot="0">
            <a:off x="15718827" y="731758"/>
            <a:ext cx="1655152" cy="1389660"/>
            <a:chOff x="0" y="0"/>
            <a:chExt cx="786568" cy="660400"/>
          </a:xfrm>
        </p:grpSpPr>
        <p:sp>
          <p:nvSpPr>
            <p:cNvPr name="Freeform 7" id="7"/>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8" id="8"/>
          <p:cNvGrpSpPr/>
          <p:nvPr/>
        </p:nvGrpSpPr>
        <p:grpSpPr>
          <a:xfrm rot="0">
            <a:off x="10913931" y="3995144"/>
            <a:ext cx="1479829" cy="1242459"/>
            <a:chOff x="0" y="0"/>
            <a:chExt cx="786568" cy="660400"/>
          </a:xfrm>
        </p:grpSpPr>
        <p:sp>
          <p:nvSpPr>
            <p:cNvPr name="Freeform 9" id="9"/>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10" id="10"/>
          <p:cNvGrpSpPr/>
          <p:nvPr/>
        </p:nvGrpSpPr>
        <p:grpSpPr>
          <a:xfrm rot="0">
            <a:off x="14499844" y="3995144"/>
            <a:ext cx="1479829" cy="1242459"/>
            <a:chOff x="0" y="0"/>
            <a:chExt cx="786568" cy="660400"/>
          </a:xfrm>
        </p:grpSpPr>
        <p:sp>
          <p:nvSpPr>
            <p:cNvPr name="Freeform 11" id="11"/>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12" id="12"/>
          <p:cNvGrpSpPr/>
          <p:nvPr/>
        </p:nvGrpSpPr>
        <p:grpSpPr>
          <a:xfrm rot="0">
            <a:off x="10090843" y="7181561"/>
            <a:ext cx="1445331" cy="1213495"/>
            <a:chOff x="0" y="0"/>
            <a:chExt cx="786568" cy="660400"/>
          </a:xfrm>
        </p:grpSpPr>
        <p:sp>
          <p:nvSpPr>
            <p:cNvPr name="Freeform 13" id="13"/>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14" id="14"/>
          <p:cNvGrpSpPr/>
          <p:nvPr/>
        </p:nvGrpSpPr>
        <p:grpSpPr>
          <a:xfrm rot="0">
            <a:off x="15868848" y="7184570"/>
            <a:ext cx="1441748" cy="1210486"/>
            <a:chOff x="0" y="0"/>
            <a:chExt cx="786568" cy="660400"/>
          </a:xfrm>
        </p:grpSpPr>
        <p:sp>
          <p:nvSpPr>
            <p:cNvPr name="Freeform 15" id="15"/>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grpSp>
        <p:nvGrpSpPr>
          <p:cNvPr name="Group 16" id="16"/>
          <p:cNvGrpSpPr/>
          <p:nvPr/>
        </p:nvGrpSpPr>
        <p:grpSpPr>
          <a:xfrm rot="0">
            <a:off x="12981505" y="7184570"/>
            <a:ext cx="1441748" cy="1210486"/>
            <a:chOff x="0" y="0"/>
            <a:chExt cx="786568" cy="660400"/>
          </a:xfrm>
        </p:grpSpPr>
        <p:sp>
          <p:nvSpPr>
            <p:cNvPr name="Freeform 17" id="17"/>
            <p:cNvSpPr/>
            <p:nvPr/>
          </p:nvSpPr>
          <p:spPr>
            <a:xfrm>
              <a:off x="0" y="0"/>
              <a:ext cx="786568" cy="660400"/>
            </a:xfrm>
            <a:custGeom>
              <a:avLst/>
              <a:gdLst/>
              <a:ahLst/>
              <a:cxnLst/>
              <a:rect r="r" b="b" t="t" l="l"/>
              <a:pathLst>
                <a:path h="660400" w="786568">
                  <a:moveTo>
                    <a:pt x="662108" y="660400"/>
                  </a:moveTo>
                  <a:lnTo>
                    <a:pt x="124460" y="660400"/>
                  </a:lnTo>
                  <a:cubicBezTo>
                    <a:pt x="55880" y="660400"/>
                    <a:pt x="0" y="604520"/>
                    <a:pt x="0" y="535940"/>
                  </a:cubicBezTo>
                  <a:lnTo>
                    <a:pt x="0" y="124460"/>
                  </a:lnTo>
                  <a:cubicBezTo>
                    <a:pt x="0" y="55880"/>
                    <a:pt x="55880" y="0"/>
                    <a:pt x="124460" y="0"/>
                  </a:cubicBezTo>
                  <a:lnTo>
                    <a:pt x="662108" y="0"/>
                  </a:lnTo>
                  <a:cubicBezTo>
                    <a:pt x="730688" y="0"/>
                    <a:pt x="786568" y="55880"/>
                    <a:pt x="786568" y="124460"/>
                  </a:cubicBezTo>
                  <a:lnTo>
                    <a:pt x="786568" y="535940"/>
                  </a:lnTo>
                  <a:cubicBezTo>
                    <a:pt x="786568" y="604520"/>
                    <a:pt x="730688" y="660400"/>
                    <a:pt x="662108" y="660400"/>
                  </a:cubicBezTo>
                  <a:close/>
                </a:path>
              </a:pathLst>
            </a:custGeom>
            <a:solidFill>
              <a:srgbClr val="F1F1F1">
                <a:alpha val="63922"/>
              </a:srgbClr>
            </a:solidFill>
          </p:spPr>
        </p:sp>
      </p:grpSp>
      <p:pic>
        <p:nvPicPr>
          <p:cNvPr name="Picture 18" id="18"/>
          <p:cNvPicPr>
            <a:picLocks noChangeAspect="true"/>
          </p:cNvPicPr>
          <p:nvPr/>
        </p:nvPicPr>
        <p:blipFill>
          <a:blip r:embed="rId2"/>
          <a:srcRect l="0" t="0" r="0" b="0"/>
          <a:stretch>
            <a:fillRect/>
          </a:stretch>
        </p:blipFill>
        <p:spPr>
          <a:xfrm flipH="false" flipV="false" rot="0">
            <a:off x="16066894" y="975073"/>
            <a:ext cx="905386" cy="948058"/>
          </a:xfrm>
          <a:prstGeom prst="rect">
            <a:avLst/>
          </a:prstGeom>
        </p:spPr>
      </p:pic>
      <p:pic>
        <p:nvPicPr>
          <p:cNvPr name="Picture 19" id="1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134129" y="4298200"/>
            <a:ext cx="1086928" cy="636347"/>
          </a:xfrm>
          <a:prstGeom prst="rect">
            <a:avLst/>
          </a:prstGeom>
        </p:spPr>
      </p:pic>
      <p:pic>
        <p:nvPicPr>
          <p:cNvPr name="Picture 20" id="20"/>
          <p:cNvPicPr>
            <a:picLocks noChangeAspect="true"/>
          </p:cNvPicPr>
          <p:nvPr/>
        </p:nvPicPr>
        <p:blipFill>
          <a:blip r:embed="rId5"/>
          <a:srcRect l="0" t="0" r="0" b="32344"/>
          <a:stretch>
            <a:fillRect/>
          </a:stretch>
        </p:blipFill>
        <p:spPr>
          <a:xfrm flipH="false" flipV="false" rot="0">
            <a:off x="14178066" y="3593417"/>
            <a:ext cx="2123385" cy="1550083"/>
          </a:xfrm>
          <a:prstGeom prst="rect">
            <a:avLst/>
          </a:prstGeom>
        </p:spPr>
      </p:pic>
      <p:pic>
        <p:nvPicPr>
          <p:cNvPr name="Picture 21" id="21"/>
          <p:cNvPicPr>
            <a:picLocks noChangeAspect="true"/>
          </p:cNvPicPr>
          <p:nvPr/>
        </p:nvPicPr>
        <p:blipFill>
          <a:blip r:embed="rId6"/>
          <a:srcRect l="0" t="0" r="0" b="7978"/>
          <a:stretch>
            <a:fillRect/>
          </a:stretch>
        </p:blipFill>
        <p:spPr>
          <a:xfrm flipH="false" flipV="false" rot="0">
            <a:off x="10365578" y="1019175"/>
            <a:ext cx="946843" cy="940133"/>
          </a:xfrm>
          <a:prstGeom prst="rect">
            <a:avLst/>
          </a:prstGeom>
        </p:spPr>
      </p:pic>
      <p:pic>
        <p:nvPicPr>
          <p:cNvPr name="Picture 22" id="2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500934" y="6944915"/>
            <a:ext cx="618980" cy="1186695"/>
          </a:xfrm>
          <a:prstGeom prst="rect">
            <a:avLst/>
          </a:prstGeom>
        </p:spPr>
      </p:pic>
      <p:pic>
        <p:nvPicPr>
          <p:cNvPr name="Picture 23" id="23"/>
          <p:cNvPicPr>
            <a:picLocks noChangeAspect="true"/>
          </p:cNvPicPr>
          <p:nvPr/>
        </p:nvPicPr>
        <p:blipFill>
          <a:blip r:embed="rId9"/>
          <a:srcRect l="0" t="0" r="0" b="0"/>
          <a:stretch>
            <a:fillRect/>
          </a:stretch>
        </p:blipFill>
        <p:spPr>
          <a:xfrm flipH="false" flipV="false" rot="0">
            <a:off x="16126958" y="7327050"/>
            <a:ext cx="925527" cy="925527"/>
          </a:xfrm>
          <a:prstGeom prst="rect">
            <a:avLst/>
          </a:prstGeom>
        </p:spPr>
      </p:pic>
      <p:pic>
        <p:nvPicPr>
          <p:cNvPr name="Picture 24" id="24"/>
          <p:cNvPicPr>
            <a:picLocks noChangeAspect="true"/>
          </p:cNvPicPr>
          <p:nvPr/>
        </p:nvPicPr>
        <p:blipFill>
          <a:blip r:embed="rId10"/>
          <a:srcRect l="185" t="0" r="0" b="9152"/>
          <a:stretch>
            <a:fillRect/>
          </a:stretch>
        </p:blipFill>
        <p:spPr>
          <a:xfrm flipH="false" flipV="false" rot="0">
            <a:off x="13026607" y="7126164"/>
            <a:ext cx="1351545" cy="1327299"/>
          </a:xfrm>
          <a:prstGeom prst="rect">
            <a:avLst/>
          </a:prstGeom>
        </p:spPr>
      </p:pic>
      <p:pic>
        <p:nvPicPr>
          <p:cNvPr name="Picture 25" id="25"/>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3305327" y="862940"/>
            <a:ext cx="794104" cy="1146344"/>
          </a:xfrm>
          <a:prstGeom prst="rect">
            <a:avLst/>
          </a:prstGeom>
        </p:spPr>
      </p:pic>
      <p:sp>
        <p:nvSpPr>
          <p:cNvPr name="AutoShape 26" id="26"/>
          <p:cNvSpPr/>
          <p:nvPr/>
        </p:nvSpPr>
        <p:spPr>
          <a:xfrm rot="0">
            <a:off x="0" y="0"/>
            <a:ext cx="3213847" cy="10287000"/>
          </a:xfrm>
          <a:prstGeom prst="rect">
            <a:avLst/>
          </a:prstGeom>
          <a:solidFill>
            <a:srgbClr val="538278"/>
          </a:solidFill>
        </p:spPr>
      </p:sp>
      <p:pic>
        <p:nvPicPr>
          <p:cNvPr name="Picture 27" id="27"/>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1299556" y="4716497"/>
            <a:ext cx="4368996" cy="4114800"/>
          </a:xfrm>
          <a:prstGeom prst="rect">
            <a:avLst/>
          </a:prstGeom>
        </p:spPr>
      </p:pic>
      <p:grpSp>
        <p:nvGrpSpPr>
          <p:cNvPr name="Group 28" id="28"/>
          <p:cNvGrpSpPr/>
          <p:nvPr/>
        </p:nvGrpSpPr>
        <p:grpSpPr>
          <a:xfrm rot="0">
            <a:off x="1028700" y="1535020"/>
            <a:ext cx="6388082" cy="2058397"/>
            <a:chOff x="0" y="0"/>
            <a:chExt cx="8517443" cy="2744529"/>
          </a:xfrm>
        </p:grpSpPr>
        <p:sp>
          <p:nvSpPr>
            <p:cNvPr name="TextBox 29" id="29"/>
            <p:cNvSpPr txBox="true"/>
            <p:nvPr/>
          </p:nvSpPr>
          <p:spPr>
            <a:xfrm rot="0">
              <a:off x="0" y="-9525"/>
              <a:ext cx="8517443" cy="1787525"/>
            </a:xfrm>
            <a:prstGeom prst="rect">
              <a:avLst/>
            </a:prstGeom>
          </p:spPr>
          <p:txBody>
            <a:bodyPr anchor="t" rtlCol="false" tIns="0" lIns="0" bIns="0" rIns="0">
              <a:spAutoFit/>
            </a:bodyPr>
            <a:lstStyle/>
            <a:p>
              <a:pPr>
                <a:lnSpc>
                  <a:spcPts val="10559"/>
                </a:lnSpc>
              </a:pPr>
              <a:r>
                <a:rPr lang="en-US" sz="8799">
                  <a:solidFill>
                    <a:srgbClr val="000000"/>
                  </a:solidFill>
                  <a:latin typeface="Inter Bold"/>
                </a:rPr>
                <a:t>CONTENTS</a:t>
              </a:r>
            </a:p>
          </p:txBody>
        </p:sp>
        <p:sp>
          <p:nvSpPr>
            <p:cNvPr name="TextBox 30" id="30"/>
            <p:cNvSpPr txBox="true"/>
            <p:nvPr/>
          </p:nvSpPr>
          <p:spPr>
            <a:xfrm rot="0">
              <a:off x="0" y="2112704"/>
              <a:ext cx="8517443" cy="631825"/>
            </a:xfrm>
            <a:prstGeom prst="rect">
              <a:avLst/>
            </a:prstGeom>
          </p:spPr>
          <p:txBody>
            <a:bodyPr anchor="t" rtlCol="false" tIns="0" lIns="0" bIns="0" rIns="0">
              <a:spAutoFit/>
            </a:bodyPr>
            <a:lstStyle/>
            <a:p>
              <a:pPr>
                <a:lnSpc>
                  <a:spcPts val="3719"/>
                </a:lnSpc>
              </a:pPr>
              <a:r>
                <a:rPr lang="en-US" sz="3099">
                  <a:solidFill>
                    <a:srgbClr val="000000"/>
                  </a:solidFill>
                  <a:latin typeface="Inter"/>
                </a:rPr>
                <a:t>Internet of Things Project</a:t>
              </a:r>
            </a:p>
          </p:txBody>
        </p:sp>
      </p:grpSp>
      <p:sp>
        <p:nvSpPr>
          <p:cNvPr name="TextBox 31" id="31"/>
          <p:cNvSpPr txBox="true"/>
          <p:nvPr/>
        </p:nvSpPr>
        <p:spPr>
          <a:xfrm rot="0">
            <a:off x="9655551" y="2368642"/>
            <a:ext cx="2022042" cy="433258"/>
          </a:xfrm>
          <a:prstGeom prst="rect">
            <a:avLst/>
          </a:prstGeom>
        </p:spPr>
        <p:txBody>
          <a:bodyPr anchor="t" rtlCol="false" tIns="0" lIns="0" bIns="0" rIns="0">
            <a:spAutoFit/>
          </a:bodyPr>
          <a:lstStyle/>
          <a:p>
            <a:pPr algn="ctr">
              <a:lnSpc>
                <a:spcPts val="3528"/>
              </a:lnSpc>
              <a:spcBef>
                <a:spcPct val="0"/>
              </a:spcBef>
            </a:pPr>
            <a:r>
              <a:rPr lang="en-US" sz="2520">
                <a:solidFill>
                  <a:srgbClr val="000000"/>
                </a:solidFill>
                <a:latin typeface="Inter"/>
              </a:rPr>
              <a:t>OVERVIEW</a:t>
            </a:r>
          </a:p>
        </p:txBody>
      </p:sp>
      <p:sp>
        <p:nvSpPr>
          <p:cNvPr name="TextBox 32" id="32"/>
          <p:cNvSpPr txBox="true"/>
          <p:nvPr/>
        </p:nvSpPr>
        <p:spPr>
          <a:xfrm rot="0">
            <a:off x="12039144" y="2177601"/>
            <a:ext cx="3036429" cy="824865"/>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nter"/>
              </a:rPr>
              <a:t>PROBLEM STATEMENT</a:t>
            </a:r>
          </a:p>
        </p:txBody>
      </p:sp>
      <p:sp>
        <p:nvSpPr>
          <p:cNvPr name="TextBox 33" id="33"/>
          <p:cNvSpPr txBox="true"/>
          <p:nvPr/>
        </p:nvSpPr>
        <p:spPr>
          <a:xfrm rot="0">
            <a:off x="15515175" y="2396135"/>
            <a:ext cx="1858804" cy="405765"/>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nter"/>
              </a:rPr>
              <a:t>OBJECTIVES</a:t>
            </a:r>
          </a:p>
        </p:txBody>
      </p:sp>
      <p:sp>
        <p:nvSpPr>
          <p:cNvPr name="TextBox 34" id="34"/>
          <p:cNvSpPr txBox="true"/>
          <p:nvPr/>
        </p:nvSpPr>
        <p:spPr>
          <a:xfrm rot="0">
            <a:off x="10090843" y="5428597"/>
            <a:ext cx="2890663" cy="754269"/>
          </a:xfrm>
          <a:prstGeom prst="rect">
            <a:avLst/>
          </a:prstGeom>
        </p:spPr>
        <p:txBody>
          <a:bodyPr anchor="t" rtlCol="false" tIns="0" lIns="0" bIns="0" rIns="0">
            <a:spAutoFit/>
          </a:bodyPr>
          <a:lstStyle/>
          <a:p>
            <a:pPr algn="ctr">
              <a:lnSpc>
                <a:spcPts val="3054"/>
              </a:lnSpc>
            </a:pPr>
            <a:r>
              <a:rPr lang="en-US" sz="2182">
                <a:solidFill>
                  <a:srgbClr val="000000"/>
                </a:solidFill>
                <a:latin typeface="Inter"/>
              </a:rPr>
              <a:t>AWS ARCHITECTURE </a:t>
            </a:r>
          </a:p>
          <a:p>
            <a:pPr algn="ctr">
              <a:lnSpc>
                <a:spcPts val="3054"/>
              </a:lnSpc>
              <a:spcBef>
                <a:spcPct val="0"/>
              </a:spcBef>
            </a:pPr>
            <a:r>
              <a:rPr lang="en-US" sz="2182">
                <a:solidFill>
                  <a:srgbClr val="000000"/>
                </a:solidFill>
                <a:latin typeface="Inter"/>
              </a:rPr>
              <a:t>DESIGN</a:t>
            </a:r>
          </a:p>
        </p:txBody>
      </p:sp>
      <p:sp>
        <p:nvSpPr>
          <p:cNvPr name="TextBox 35" id="35"/>
          <p:cNvSpPr txBox="true"/>
          <p:nvPr/>
        </p:nvSpPr>
        <p:spPr>
          <a:xfrm rot="0">
            <a:off x="13991017" y="5428597"/>
            <a:ext cx="2542858" cy="82486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BUSINESS FLOW </a:t>
            </a:r>
          </a:p>
          <a:p>
            <a:pPr algn="ctr">
              <a:lnSpc>
                <a:spcPts val="3359"/>
              </a:lnSpc>
              <a:spcBef>
                <a:spcPct val="0"/>
              </a:spcBef>
            </a:pPr>
            <a:r>
              <a:rPr lang="en-US" sz="2400">
                <a:solidFill>
                  <a:srgbClr val="000000"/>
                </a:solidFill>
                <a:latin typeface="Inter"/>
              </a:rPr>
              <a:t>DIAGRAM</a:t>
            </a:r>
          </a:p>
        </p:txBody>
      </p:sp>
      <p:sp>
        <p:nvSpPr>
          <p:cNvPr name="TextBox 36" id="36"/>
          <p:cNvSpPr txBox="true"/>
          <p:nvPr/>
        </p:nvSpPr>
        <p:spPr>
          <a:xfrm rot="0">
            <a:off x="9551671" y="8604602"/>
            <a:ext cx="2229803" cy="82486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LOW-FIDELITY </a:t>
            </a:r>
          </a:p>
          <a:p>
            <a:pPr algn="ctr">
              <a:lnSpc>
                <a:spcPts val="3359"/>
              </a:lnSpc>
              <a:spcBef>
                <a:spcPct val="0"/>
              </a:spcBef>
            </a:pPr>
            <a:r>
              <a:rPr lang="en-US" sz="2400">
                <a:solidFill>
                  <a:srgbClr val="000000"/>
                </a:solidFill>
                <a:latin typeface="Inter"/>
              </a:rPr>
              <a:t>MOCK UPS</a:t>
            </a:r>
          </a:p>
        </p:txBody>
      </p:sp>
      <p:sp>
        <p:nvSpPr>
          <p:cNvPr name="TextBox 37" id="37"/>
          <p:cNvSpPr txBox="true"/>
          <p:nvPr/>
        </p:nvSpPr>
        <p:spPr>
          <a:xfrm rot="0">
            <a:off x="12981505" y="8604602"/>
            <a:ext cx="1441748" cy="405765"/>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nter"/>
              </a:rPr>
              <a:t>BENEFITS</a:t>
            </a:r>
          </a:p>
        </p:txBody>
      </p:sp>
      <p:sp>
        <p:nvSpPr>
          <p:cNvPr name="TextBox 38" id="38"/>
          <p:cNvSpPr txBox="true"/>
          <p:nvPr/>
        </p:nvSpPr>
        <p:spPr>
          <a:xfrm rot="0">
            <a:off x="15579379" y="8604602"/>
            <a:ext cx="2038826" cy="405765"/>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Inter"/>
              </a:rPr>
              <a:t>CONCLUSION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2068" t="9271" r="0" b="9271"/>
          <a:stretch>
            <a:fillRect/>
          </a:stretch>
        </p:blipFill>
        <p:spPr>
          <a:xfrm flipH="false" flipV="false" rot="0">
            <a:off x="-2638015" y="0"/>
            <a:ext cx="7580719" cy="10540456"/>
          </a:xfrm>
          <a:prstGeom prst="rect">
            <a:avLst/>
          </a:prstGeom>
        </p:spPr>
      </p:pic>
      <p:sp>
        <p:nvSpPr>
          <p:cNvPr name="TextBox 3" id="3"/>
          <p:cNvSpPr txBox="true"/>
          <p:nvPr/>
        </p:nvSpPr>
        <p:spPr>
          <a:xfrm rot="0">
            <a:off x="8272640" y="364274"/>
            <a:ext cx="7487804" cy="1195502"/>
          </a:xfrm>
          <a:prstGeom prst="rect">
            <a:avLst/>
          </a:prstGeom>
        </p:spPr>
        <p:txBody>
          <a:bodyPr anchor="t" rtlCol="false" tIns="0" lIns="0" bIns="0" rIns="0">
            <a:spAutoFit/>
          </a:bodyPr>
          <a:lstStyle/>
          <a:p>
            <a:pPr>
              <a:lnSpc>
                <a:spcPts val="9800"/>
              </a:lnSpc>
              <a:spcBef>
                <a:spcPct val="0"/>
              </a:spcBef>
            </a:pPr>
            <a:r>
              <a:rPr lang="en-US" u="sng" sz="7000">
                <a:solidFill>
                  <a:srgbClr val="305049"/>
                </a:solidFill>
                <a:latin typeface="Muli Bold"/>
              </a:rPr>
              <a:t>OVERVIEW</a:t>
            </a:r>
          </a:p>
        </p:txBody>
      </p:sp>
      <p:grpSp>
        <p:nvGrpSpPr>
          <p:cNvPr name="Group 4" id="4"/>
          <p:cNvGrpSpPr/>
          <p:nvPr/>
        </p:nvGrpSpPr>
        <p:grpSpPr>
          <a:xfrm rot="0">
            <a:off x="7435011" y="2350836"/>
            <a:ext cx="7780815" cy="2792664"/>
            <a:chOff x="0" y="0"/>
            <a:chExt cx="10374420" cy="3723552"/>
          </a:xfrm>
        </p:grpSpPr>
        <p:grpSp>
          <p:nvGrpSpPr>
            <p:cNvPr name="Group 5" id="5"/>
            <p:cNvGrpSpPr/>
            <p:nvPr/>
          </p:nvGrpSpPr>
          <p:grpSpPr>
            <a:xfrm rot="0">
              <a:off x="0" y="0"/>
              <a:ext cx="10374420" cy="3723552"/>
              <a:chOff x="0" y="0"/>
              <a:chExt cx="4259172" cy="1528687"/>
            </a:xfrm>
          </p:grpSpPr>
          <p:sp>
            <p:nvSpPr>
              <p:cNvPr name="Freeform 6" id="6"/>
              <p:cNvSpPr/>
              <p:nvPr/>
            </p:nvSpPr>
            <p:spPr>
              <a:xfrm>
                <a:off x="0" y="0"/>
                <a:ext cx="4259171" cy="1528688"/>
              </a:xfrm>
              <a:custGeom>
                <a:avLst/>
                <a:gdLst/>
                <a:ahLst/>
                <a:cxnLst/>
                <a:rect r="r" b="b" t="t" l="l"/>
                <a:pathLst>
                  <a:path h="1528688" w="4259171">
                    <a:moveTo>
                      <a:pt x="4134712" y="1528687"/>
                    </a:moveTo>
                    <a:lnTo>
                      <a:pt x="124460" y="1528687"/>
                    </a:lnTo>
                    <a:cubicBezTo>
                      <a:pt x="55880" y="1528687"/>
                      <a:pt x="0" y="1472807"/>
                      <a:pt x="0" y="1404227"/>
                    </a:cubicBezTo>
                    <a:lnTo>
                      <a:pt x="0" y="124460"/>
                    </a:lnTo>
                    <a:cubicBezTo>
                      <a:pt x="0" y="55880"/>
                      <a:pt x="55880" y="0"/>
                      <a:pt x="124460" y="0"/>
                    </a:cubicBezTo>
                    <a:lnTo>
                      <a:pt x="4134712" y="0"/>
                    </a:lnTo>
                    <a:cubicBezTo>
                      <a:pt x="4203291" y="0"/>
                      <a:pt x="4259171" y="55880"/>
                      <a:pt x="4259171" y="124460"/>
                    </a:cubicBezTo>
                    <a:lnTo>
                      <a:pt x="4259171" y="1404227"/>
                    </a:lnTo>
                    <a:cubicBezTo>
                      <a:pt x="4259171" y="1472807"/>
                      <a:pt x="4203291" y="1528688"/>
                      <a:pt x="4134712" y="1528688"/>
                    </a:cubicBezTo>
                    <a:close/>
                  </a:path>
                </a:pathLst>
              </a:custGeom>
              <a:solidFill>
                <a:srgbClr val="C9E265">
                  <a:alpha val="63922"/>
                </a:srgbClr>
              </a:solidFill>
            </p:spPr>
          </p:sp>
        </p:grpSp>
        <p:sp>
          <p:nvSpPr>
            <p:cNvPr name="TextBox 7" id="7"/>
            <p:cNvSpPr txBox="true"/>
            <p:nvPr/>
          </p:nvSpPr>
          <p:spPr>
            <a:xfrm rot="0">
              <a:off x="868515" y="287580"/>
              <a:ext cx="9091551" cy="2938841"/>
            </a:xfrm>
            <a:prstGeom prst="rect">
              <a:avLst/>
            </a:prstGeom>
          </p:spPr>
          <p:txBody>
            <a:bodyPr anchor="t" rtlCol="false" tIns="0" lIns="0" bIns="0" rIns="0">
              <a:spAutoFit/>
            </a:bodyPr>
            <a:lstStyle/>
            <a:p>
              <a:pPr>
                <a:lnSpc>
                  <a:spcPts val="3549"/>
                </a:lnSpc>
                <a:spcBef>
                  <a:spcPct val="0"/>
                </a:spcBef>
              </a:pPr>
              <a:r>
                <a:rPr lang="en-US" sz="2535">
                  <a:solidFill>
                    <a:srgbClr val="305049"/>
                  </a:solidFill>
                  <a:latin typeface="Inter"/>
                </a:rPr>
                <a:t>The goal of this project is to set up a self-sustaining business model centered around collecting people’s recyclable trash and dispose / recycle/ upcycle or repair them to turn a profit. </a:t>
              </a:r>
            </a:p>
          </p:txBody>
        </p:sp>
        <p:grpSp>
          <p:nvGrpSpPr>
            <p:cNvPr name="Group 8" id="8"/>
            <p:cNvGrpSpPr/>
            <p:nvPr/>
          </p:nvGrpSpPr>
          <p:grpSpPr>
            <a:xfrm rot="0">
              <a:off x="275692" y="421456"/>
              <a:ext cx="513076" cy="414258"/>
              <a:chOff x="0" y="0"/>
              <a:chExt cx="6350000" cy="5126990"/>
            </a:xfrm>
          </p:grpSpPr>
          <p:sp>
            <p:nvSpPr>
              <p:cNvPr name="Freeform 9" id="9"/>
              <p:cNvSpPr/>
              <p:nvPr/>
            </p:nvSpPr>
            <p:spPr>
              <a:xfrm>
                <a:off x="0" y="0"/>
                <a:ext cx="6350000" cy="5126990"/>
              </a:xfrm>
              <a:custGeom>
                <a:avLst/>
                <a:gdLst/>
                <a:ahLst/>
                <a:cxnLst/>
                <a:rect r="r" b="b" t="t" l="l"/>
                <a:pathLst>
                  <a:path h="5126990" w="635000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B79680"/>
              </a:solidFill>
            </p:spPr>
          </p:sp>
        </p:grpSp>
      </p:grpSp>
      <p:grpSp>
        <p:nvGrpSpPr>
          <p:cNvPr name="Group 10" id="10"/>
          <p:cNvGrpSpPr/>
          <p:nvPr/>
        </p:nvGrpSpPr>
        <p:grpSpPr>
          <a:xfrm rot="0">
            <a:off x="5582246" y="5742441"/>
            <a:ext cx="5380789" cy="3890957"/>
            <a:chOff x="0" y="0"/>
            <a:chExt cx="7174385" cy="5187942"/>
          </a:xfrm>
        </p:grpSpPr>
        <p:grpSp>
          <p:nvGrpSpPr>
            <p:cNvPr name="Group 11" id="11"/>
            <p:cNvGrpSpPr/>
            <p:nvPr/>
          </p:nvGrpSpPr>
          <p:grpSpPr>
            <a:xfrm rot="0">
              <a:off x="0" y="0"/>
              <a:ext cx="7174385" cy="5187942"/>
              <a:chOff x="0" y="0"/>
              <a:chExt cx="2945412" cy="2129886"/>
            </a:xfrm>
          </p:grpSpPr>
          <p:sp>
            <p:nvSpPr>
              <p:cNvPr name="Freeform 12" id="12"/>
              <p:cNvSpPr/>
              <p:nvPr/>
            </p:nvSpPr>
            <p:spPr>
              <a:xfrm>
                <a:off x="0" y="0"/>
                <a:ext cx="2945412" cy="2129886"/>
              </a:xfrm>
              <a:custGeom>
                <a:avLst/>
                <a:gdLst/>
                <a:ahLst/>
                <a:cxnLst/>
                <a:rect r="r" b="b" t="t" l="l"/>
                <a:pathLst>
                  <a:path h="2129886" w="2945412">
                    <a:moveTo>
                      <a:pt x="2820952" y="2129886"/>
                    </a:moveTo>
                    <a:lnTo>
                      <a:pt x="124460" y="2129886"/>
                    </a:lnTo>
                    <a:cubicBezTo>
                      <a:pt x="55880" y="2129886"/>
                      <a:pt x="0" y="2074006"/>
                      <a:pt x="0" y="2005426"/>
                    </a:cubicBezTo>
                    <a:lnTo>
                      <a:pt x="0" y="124460"/>
                    </a:lnTo>
                    <a:cubicBezTo>
                      <a:pt x="0" y="55880"/>
                      <a:pt x="55880" y="0"/>
                      <a:pt x="124460" y="0"/>
                    </a:cubicBezTo>
                    <a:lnTo>
                      <a:pt x="2820952" y="0"/>
                    </a:lnTo>
                    <a:cubicBezTo>
                      <a:pt x="2889532" y="0"/>
                      <a:pt x="2945412" y="55880"/>
                      <a:pt x="2945412" y="124460"/>
                    </a:cubicBezTo>
                    <a:lnTo>
                      <a:pt x="2945412" y="2005426"/>
                    </a:lnTo>
                    <a:cubicBezTo>
                      <a:pt x="2945412" y="2074006"/>
                      <a:pt x="2889532" y="2129886"/>
                      <a:pt x="2820952" y="2129886"/>
                    </a:cubicBezTo>
                    <a:close/>
                  </a:path>
                </a:pathLst>
              </a:custGeom>
              <a:solidFill>
                <a:srgbClr val="C9E265">
                  <a:alpha val="63922"/>
                </a:srgbClr>
              </a:solidFill>
            </p:spPr>
          </p:sp>
        </p:grpSp>
        <p:sp>
          <p:nvSpPr>
            <p:cNvPr name="TextBox 13" id="13"/>
            <p:cNvSpPr txBox="true"/>
            <p:nvPr/>
          </p:nvSpPr>
          <p:spPr>
            <a:xfrm rot="0">
              <a:off x="1049711" y="285840"/>
              <a:ext cx="5684564" cy="4447298"/>
            </a:xfrm>
            <a:prstGeom prst="rect">
              <a:avLst/>
            </a:prstGeom>
          </p:spPr>
          <p:txBody>
            <a:bodyPr anchor="t" rtlCol="false" tIns="0" lIns="0" bIns="0" rIns="0">
              <a:spAutoFit/>
            </a:bodyPr>
            <a:lstStyle/>
            <a:p>
              <a:pPr algn="just">
                <a:lnSpc>
                  <a:spcPts val="3317"/>
                </a:lnSpc>
                <a:spcBef>
                  <a:spcPct val="0"/>
                </a:spcBef>
              </a:pPr>
              <a:r>
                <a:rPr lang="en-US" sz="2369">
                  <a:solidFill>
                    <a:srgbClr val="305049"/>
                  </a:solidFill>
                  <a:latin typeface="Inter"/>
                </a:rPr>
                <a:t>W</a:t>
              </a:r>
              <a:r>
                <a:rPr lang="en-US" sz="2369">
                  <a:solidFill>
                    <a:srgbClr val="305049"/>
                  </a:solidFill>
                  <a:latin typeface="Inter"/>
                </a:rPr>
                <a:t>e are utilizing IoT in changing harmful habits that has become the norm using EkokitarTM, a mobile app designed to facilitate the public’s participation in proper waste disposal and treatment.</a:t>
              </a:r>
            </a:p>
          </p:txBody>
        </p:sp>
        <p:grpSp>
          <p:nvGrpSpPr>
            <p:cNvPr name="Group 14" id="14"/>
            <p:cNvGrpSpPr/>
            <p:nvPr/>
          </p:nvGrpSpPr>
          <p:grpSpPr>
            <a:xfrm rot="0">
              <a:off x="353062" y="215815"/>
              <a:ext cx="513076" cy="414258"/>
              <a:chOff x="0" y="0"/>
              <a:chExt cx="6350000" cy="5126990"/>
            </a:xfrm>
          </p:grpSpPr>
          <p:sp>
            <p:nvSpPr>
              <p:cNvPr name="Freeform 15" id="15"/>
              <p:cNvSpPr/>
              <p:nvPr/>
            </p:nvSpPr>
            <p:spPr>
              <a:xfrm>
                <a:off x="0" y="0"/>
                <a:ext cx="6350000" cy="5126990"/>
              </a:xfrm>
              <a:custGeom>
                <a:avLst/>
                <a:gdLst/>
                <a:ahLst/>
                <a:cxnLst/>
                <a:rect r="r" b="b" t="t" l="l"/>
                <a:pathLst>
                  <a:path h="5126990" w="635000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B79680"/>
              </a:solidFill>
            </p:spPr>
          </p:sp>
        </p:grpSp>
      </p:grpSp>
      <p:grpSp>
        <p:nvGrpSpPr>
          <p:cNvPr name="Group 16" id="16"/>
          <p:cNvGrpSpPr/>
          <p:nvPr/>
        </p:nvGrpSpPr>
        <p:grpSpPr>
          <a:xfrm rot="0">
            <a:off x="12016543" y="5742441"/>
            <a:ext cx="5583338" cy="3890957"/>
            <a:chOff x="0" y="0"/>
            <a:chExt cx="7444451" cy="5187942"/>
          </a:xfrm>
        </p:grpSpPr>
        <p:grpSp>
          <p:nvGrpSpPr>
            <p:cNvPr name="Group 17" id="17"/>
            <p:cNvGrpSpPr/>
            <p:nvPr/>
          </p:nvGrpSpPr>
          <p:grpSpPr>
            <a:xfrm rot="0">
              <a:off x="0" y="0"/>
              <a:ext cx="7444451" cy="5187942"/>
              <a:chOff x="0" y="0"/>
              <a:chExt cx="3056286" cy="2129886"/>
            </a:xfrm>
          </p:grpSpPr>
          <p:sp>
            <p:nvSpPr>
              <p:cNvPr name="Freeform 18" id="18"/>
              <p:cNvSpPr/>
              <p:nvPr/>
            </p:nvSpPr>
            <p:spPr>
              <a:xfrm>
                <a:off x="0" y="0"/>
                <a:ext cx="3056286" cy="2129886"/>
              </a:xfrm>
              <a:custGeom>
                <a:avLst/>
                <a:gdLst/>
                <a:ahLst/>
                <a:cxnLst/>
                <a:rect r="r" b="b" t="t" l="l"/>
                <a:pathLst>
                  <a:path h="2129886" w="3056286">
                    <a:moveTo>
                      <a:pt x="2931826" y="2129886"/>
                    </a:moveTo>
                    <a:lnTo>
                      <a:pt x="124460" y="2129886"/>
                    </a:lnTo>
                    <a:cubicBezTo>
                      <a:pt x="55880" y="2129886"/>
                      <a:pt x="0" y="2074006"/>
                      <a:pt x="0" y="2005426"/>
                    </a:cubicBezTo>
                    <a:lnTo>
                      <a:pt x="0" y="124460"/>
                    </a:lnTo>
                    <a:cubicBezTo>
                      <a:pt x="0" y="55880"/>
                      <a:pt x="55880" y="0"/>
                      <a:pt x="124460" y="0"/>
                    </a:cubicBezTo>
                    <a:lnTo>
                      <a:pt x="2931826" y="0"/>
                    </a:lnTo>
                    <a:cubicBezTo>
                      <a:pt x="3000406" y="0"/>
                      <a:pt x="3056286" y="55880"/>
                      <a:pt x="3056286" y="124460"/>
                    </a:cubicBezTo>
                    <a:lnTo>
                      <a:pt x="3056286" y="2005426"/>
                    </a:lnTo>
                    <a:cubicBezTo>
                      <a:pt x="3056286" y="2074006"/>
                      <a:pt x="3000406" y="2129886"/>
                      <a:pt x="2931826" y="2129886"/>
                    </a:cubicBezTo>
                    <a:close/>
                  </a:path>
                </a:pathLst>
              </a:custGeom>
              <a:solidFill>
                <a:srgbClr val="C9E265">
                  <a:alpha val="63922"/>
                </a:srgbClr>
              </a:solidFill>
            </p:spPr>
          </p:sp>
        </p:grpSp>
        <p:grpSp>
          <p:nvGrpSpPr>
            <p:cNvPr name="Group 19" id="19"/>
            <p:cNvGrpSpPr/>
            <p:nvPr/>
          </p:nvGrpSpPr>
          <p:grpSpPr>
            <a:xfrm rot="0">
              <a:off x="206404" y="280151"/>
              <a:ext cx="523515" cy="422686"/>
              <a:chOff x="0" y="0"/>
              <a:chExt cx="6350000" cy="5126990"/>
            </a:xfrm>
          </p:grpSpPr>
          <p:sp>
            <p:nvSpPr>
              <p:cNvPr name="Freeform 20" id="20"/>
              <p:cNvSpPr/>
              <p:nvPr/>
            </p:nvSpPr>
            <p:spPr>
              <a:xfrm>
                <a:off x="0" y="0"/>
                <a:ext cx="6350000" cy="5126990"/>
              </a:xfrm>
              <a:custGeom>
                <a:avLst/>
                <a:gdLst/>
                <a:ahLst/>
                <a:cxnLst/>
                <a:rect r="r" b="b" t="t" l="l"/>
                <a:pathLst>
                  <a:path h="5126990" w="6350000">
                    <a:moveTo>
                      <a:pt x="3528060" y="0"/>
                    </a:moveTo>
                    <a:lnTo>
                      <a:pt x="3440430" y="0"/>
                    </a:lnTo>
                    <a:lnTo>
                      <a:pt x="2821940" y="0"/>
                    </a:lnTo>
                    <a:lnTo>
                      <a:pt x="0" y="0"/>
                    </a:lnTo>
                    <a:lnTo>
                      <a:pt x="2821940" y="2564130"/>
                    </a:lnTo>
                    <a:lnTo>
                      <a:pt x="0" y="5126990"/>
                    </a:lnTo>
                    <a:lnTo>
                      <a:pt x="2821940" y="5126990"/>
                    </a:lnTo>
                    <a:lnTo>
                      <a:pt x="3440430" y="5126990"/>
                    </a:lnTo>
                    <a:lnTo>
                      <a:pt x="3528060" y="5126990"/>
                    </a:lnTo>
                    <a:lnTo>
                      <a:pt x="6350000" y="2564130"/>
                    </a:lnTo>
                    <a:lnTo>
                      <a:pt x="3528060" y="0"/>
                    </a:lnTo>
                    <a:close/>
                  </a:path>
                </a:pathLst>
              </a:custGeom>
              <a:solidFill>
                <a:srgbClr val="B79680"/>
              </a:solidFill>
            </p:spPr>
          </p:sp>
        </p:grpSp>
        <p:sp>
          <p:nvSpPr>
            <p:cNvPr name="TextBox 21" id="21"/>
            <p:cNvSpPr txBox="true"/>
            <p:nvPr/>
          </p:nvSpPr>
          <p:spPr>
            <a:xfrm rot="0">
              <a:off x="844219" y="257926"/>
              <a:ext cx="6600232" cy="4436745"/>
            </a:xfrm>
            <a:prstGeom prst="rect">
              <a:avLst/>
            </a:prstGeom>
          </p:spPr>
          <p:txBody>
            <a:bodyPr anchor="t" rtlCol="false" tIns="0" lIns="0" bIns="0" rIns="0">
              <a:spAutoFit/>
            </a:bodyPr>
            <a:lstStyle/>
            <a:p>
              <a:pPr>
                <a:lnSpc>
                  <a:spcPts val="3359"/>
                </a:lnSpc>
                <a:spcBef>
                  <a:spcPct val="0"/>
                </a:spcBef>
              </a:pPr>
              <a:r>
                <a:rPr lang="en-US" sz="2400">
                  <a:solidFill>
                    <a:srgbClr val="305049"/>
                  </a:solidFill>
                  <a:latin typeface="Inter"/>
                </a:rPr>
                <a:t>The cloud computing infrastructure plays the most important role in the deployment of our application. Amazon Web Services (AWS), was chosen for its wide range of services that cater to every aspect of our project’s development.</a:t>
              </a:r>
            </a:p>
          </p:txBody>
        </p:sp>
      </p:grpSp>
      <p:grpSp>
        <p:nvGrpSpPr>
          <p:cNvPr name="Group 22" id="22"/>
          <p:cNvGrpSpPr>
            <a:grpSpLocks noChangeAspect="true"/>
          </p:cNvGrpSpPr>
          <p:nvPr/>
        </p:nvGrpSpPr>
        <p:grpSpPr>
          <a:xfrm rot="0">
            <a:off x="15922586" y="281919"/>
            <a:ext cx="1738656" cy="1731864"/>
            <a:chOff x="0" y="0"/>
            <a:chExt cx="6502400" cy="6477000"/>
          </a:xfrm>
        </p:grpSpPr>
        <p:sp>
          <p:nvSpPr>
            <p:cNvPr name="Freeform 23" id="23"/>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18359" r="-29404" t="-69329" b="-28570"/>
              </a:stretch>
            </a:blipFill>
          </p:spPr>
        </p:sp>
        <p:sp>
          <p:nvSpPr>
            <p:cNvPr name="Freeform 24" id="24"/>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37"/>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grpSp>
        <p:nvGrpSpPr>
          <p:cNvPr name="Group 2" id="2"/>
          <p:cNvGrpSpPr/>
          <p:nvPr/>
        </p:nvGrpSpPr>
        <p:grpSpPr>
          <a:xfrm rot="0">
            <a:off x="1203802" y="3729626"/>
            <a:ext cx="10957108" cy="5528674"/>
            <a:chOff x="0" y="0"/>
            <a:chExt cx="4915670" cy="2480320"/>
          </a:xfrm>
        </p:grpSpPr>
        <p:sp>
          <p:nvSpPr>
            <p:cNvPr name="Freeform 3" id="3"/>
            <p:cNvSpPr/>
            <p:nvPr/>
          </p:nvSpPr>
          <p:spPr>
            <a:xfrm>
              <a:off x="0" y="0"/>
              <a:ext cx="4915670" cy="2480320"/>
            </a:xfrm>
            <a:custGeom>
              <a:avLst/>
              <a:gdLst/>
              <a:ahLst/>
              <a:cxnLst/>
              <a:rect r="r" b="b" t="t" l="l"/>
              <a:pathLst>
                <a:path h="2480320" w="4915670">
                  <a:moveTo>
                    <a:pt x="4791210" y="2480320"/>
                  </a:moveTo>
                  <a:lnTo>
                    <a:pt x="124460" y="2480320"/>
                  </a:lnTo>
                  <a:cubicBezTo>
                    <a:pt x="55880" y="2480320"/>
                    <a:pt x="0" y="2424440"/>
                    <a:pt x="0" y="2355860"/>
                  </a:cubicBezTo>
                  <a:lnTo>
                    <a:pt x="0" y="124460"/>
                  </a:lnTo>
                  <a:cubicBezTo>
                    <a:pt x="0" y="55880"/>
                    <a:pt x="55880" y="0"/>
                    <a:pt x="124460" y="0"/>
                  </a:cubicBezTo>
                  <a:lnTo>
                    <a:pt x="4791210" y="0"/>
                  </a:lnTo>
                  <a:cubicBezTo>
                    <a:pt x="4859790" y="0"/>
                    <a:pt x="4915670" y="55880"/>
                    <a:pt x="4915670" y="124460"/>
                  </a:cubicBezTo>
                  <a:lnTo>
                    <a:pt x="4915670" y="2355860"/>
                  </a:lnTo>
                  <a:cubicBezTo>
                    <a:pt x="4915670" y="2424440"/>
                    <a:pt x="4859790" y="2480320"/>
                    <a:pt x="4791210" y="2480320"/>
                  </a:cubicBezTo>
                  <a:close/>
                </a:path>
              </a:pathLst>
            </a:custGeom>
            <a:solidFill>
              <a:srgbClr val="FECE6B">
                <a:alpha val="63922"/>
              </a:srgbClr>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99975" y="4833438"/>
            <a:ext cx="2654300" cy="2654300"/>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13525500" y="3428001"/>
            <a:ext cx="6052233" cy="6052233"/>
          </a:xfrm>
          <a:prstGeom prst="rect">
            <a:avLst/>
          </a:prstGeom>
        </p:spPr>
      </p:pic>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92158" y="4284163"/>
            <a:ext cx="864755" cy="706937"/>
          </a:xfrm>
          <a:prstGeom prst="rect">
            <a:avLst/>
          </a:prstGeom>
        </p:spPr>
      </p:pic>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92158" y="6425543"/>
            <a:ext cx="864755" cy="706937"/>
          </a:xfrm>
          <a:prstGeom prst="rect">
            <a:avLst/>
          </a:prstGeom>
        </p:spPr>
      </p:pic>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960347" y="762544"/>
            <a:ext cx="1047776" cy="1369002"/>
          </a:xfrm>
          <a:prstGeom prst="rect">
            <a:avLst/>
          </a:prstGeom>
        </p:spPr>
      </p:pic>
      <p:grpSp>
        <p:nvGrpSpPr>
          <p:cNvPr name="Group 9" id="9"/>
          <p:cNvGrpSpPr/>
          <p:nvPr/>
        </p:nvGrpSpPr>
        <p:grpSpPr>
          <a:xfrm rot="0">
            <a:off x="2456938" y="4455102"/>
            <a:ext cx="9322972" cy="1376796"/>
            <a:chOff x="0" y="0"/>
            <a:chExt cx="12430629" cy="1835728"/>
          </a:xfrm>
        </p:grpSpPr>
        <p:sp>
          <p:nvSpPr>
            <p:cNvPr name="TextBox 10" id="10"/>
            <p:cNvSpPr txBox="true"/>
            <p:nvPr/>
          </p:nvSpPr>
          <p:spPr>
            <a:xfrm rot="0">
              <a:off x="0" y="-76200"/>
              <a:ext cx="12430629" cy="761153"/>
            </a:xfrm>
            <a:prstGeom prst="rect">
              <a:avLst/>
            </a:prstGeom>
          </p:spPr>
          <p:txBody>
            <a:bodyPr anchor="t" rtlCol="false" tIns="0" lIns="0" bIns="0" rIns="0">
              <a:spAutoFit/>
            </a:bodyPr>
            <a:lstStyle/>
            <a:p>
              <a:pPr>
                <a:lnSpc>
                  <a:spcPts val="4759"/>
                </a:lnSpc>
              </a:pPr>
              <a:r>
                <a:rPr lang="en-US" sz="3400">
                  <a:solidFill>
                    <a:srgbClr val="000000"/>
                  </a:solidFill>
                  <a:latin typeface="Inter Bold"/>
                </a:rPr>
                <a:t>Problem with classification of product</a:t>
              </a:r>
            </a:p>
          </p:txBody>
        </p:sp>
        <p:sp>
          <p:nvSpPr>
            <p:cNvPr name="TextBox 11" id="11"/>
            <p:cNvSpPr txBox="true"/>
            <p:nvPr/>
          </p:nvSpPr>
          <p:spPr>
            <a:xfrm rot="0">
              <a:off x="0" y="1255338"/>
              <a:ext cx="12430629" cy="580390"/>
            </a:xfrm>
            <a:prstGeom prst="rect">
              <a:avLst/>
            </a:prstGeom>
          </p:spPr>
          <p:txBody>
            <a:bodyPr anchor="t" rtlCol="false" tIns="0" lIns="0" bIns="0" rIns="0">
              <a:spAutoFit/>
            </a:bodyPr>
            <a:lstStyle/>
            <a:p>
              <a:pPr>
                <a:lnSpc>
                  <a:spcPts val="3840"/>
                </a:lnSpc>
              </a:pPr>
              <a:r>
                <a:rPr lang="en-US" sz="2400">
                  <a:solidFill>
                    <a:srgbClr val="000000"/>
                  </a:solidFill>
                  <a:latin typeface="Inter"/>
                </a:rPr>
                <a:t>Many people is too lazy to classify types of recycled product</a:t>
              </a:r>
            </a:p>
          </p:txBody>
        </p:sp>
      </p:grpSp>
      <p:sp>
        <p:nvSpPr>
          <p:cNvPr name="TextBox 12" id="12"/>
          <p:cNvSpPr txBox="true"/>
          <p:nvPr/>
        </p:nvSpPr>
        <p:spPr>
          <a:xfrm rot="0">
            <a:off x="1203802" y="1447045"/>
            <a:ext cx="10461808" cy="1133475"/>
          </a:xfrm>
          <a:prstGeom prst="rect">
            <a:avLst/>
          </a:prstGeom>
        </p:spPr>
        <p:txBody>
          <a:bodyPr anchor="t" rtlCol="false" tIns="0" lIns="0" bIns="0" rIns="0">
            <a:spAutoFit/>
          </a:bodyPr>
          <a:lstStyle/>
          <a:p>
            <a:pPr>
              <a:lnSpc>
                <a:spcPts val="8999"/>
              </a:lnSpc>
            </a:pPr>
            <a:r>
              <a:rPr lang="en-US" u="sng" sz="7499">
                <a:solidFill>
                  <a:srgbClr val="000000"/>
                </a:solidFill>
                <a:latin typeface="Inter Bold"/>
              </a:rPr>
              <a:t>Problem Statement</a:t>
            </a:r>
          </a:p>
        </p:txBody>
      </p:sp>
      <p:grpSp>
        <p:nvGrpSpPr>
          <p:cNvPr name="Group 13" id="13"/>
          <p:cNvGrpSpPr/>
          <p:nvPr/>
        </p:nvGrpSpPr>
        <p:grpSpPr>
          <a:xfrm rot="0">
            <a:off x="2399788" y="6493963"/>
            <a:ext cx="9322972" cy="1862571"/>
            <a:chOff x="0" y="0"/>
            <a:chExt cx="12430629" cy="2483428"/>
          </a:xfrm>
        </p:grpSpPr>
        <p:sp>
          <p:nvSpPr>
            <p:cNvPr name="TextBox 14" id="14"/>
            <p:cNvSpPr txBox="true"/>
            <p:nvPr/>
          </p:nvSpPr>
          <p:spPr>
            <a:xfrm rot="0">
              <a:off x="0" y="-76200"/>
              <a:ext cx="12430629" cy="761153"/>
            </a:xfrm>
            <a:prstGeom prst="rect">
              <a:avLst/>
            </a:prstGeom>
          </p:spPr>
          <p:txBody>
            <a:bodyPr anchor="t" rtlCol="false" tIns="0" lIns="0" bIns="0" rIns="0">
              <a:spAutoFit/>
            </a:bodyPr>
            <a:lstStyle/>
            <a:p>
              <a:pPr>
                <a:lnSpc>
                  <a:spcPts val="4759"/>
                </a:lnSpc>
              </a:pPr>
              <a:r>
                <a:rPr lang="en-US" sz="3400">
                  <a:solidFill>
                    <a:srgbClr val="000000"/>
                  </a:solidFill>
                  <a:latin typeface="Inter Bold"/>
                </a:rPr>
                <a:t>Lack of knowledge</a:t>
              </a:r>
            </a:p>
          </p:txBody>
        </p:sp>
        <p:sp>
          <p:nvSpPr>
            <p:cNvPr name="TextBox 15" id="15"/>
            <p:cNvSpPr txBox="true"/>
            <p:nvPr/>
          </p:nvSpPr>
          <p:spPr>
            <a:xfrm rot="0">
              <a:off x="0" y="1255338"/>
              <a:ext cx="12430629" cy="1228090"/>
            </a:xfrm>
            <a:prstGeom prst="rect">
              <a:avLst/>
            </a:prstGeom>
          </p:spPr>
          <p:txBody>
            <a:bodyPr anchor="t" rtlCol="false" tIns="0" lIns="0" bIns="0" rIns="0">
              <a:spAutoFit/>
            </a:bodyPr>
            <a:lstStyle/>
            <a:p>
              <a:pPr>
                <a:lnSpc>
                  <a:spcPts val="3840"/>
                </a:lnSpc>
              </a:pPr>
              <a:r>
                <a:rPr lang="en-US" sz="2400">
                  <a:solidFill>
                    <a:srgbClr val="000000"/>
                  </a:solidFill>
                  <a:latin typeface="Inter"/>
                </a:rPr>
                <a:t>There's so many people that doesn't know where to recycled the product and what to recycled.</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07451" y="4791199"/>
            <a:ext cx="884994" cy="442497"/>
          </a:xfrm>
          <a:prstGeom prst="rect">
            <a:avLst/>
          </a:prstGeom>
        </p:spPr>
      </p:pic>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07451" y="8594554"/>
            <a:ext cx="884994" cy="442497"/>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807451" y="6692877"/>
            <a:ext cx="884994" cy="442497"/>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2065430" y="2391107"/>
            <a:ext cx="11009571" cy="5504786"/>
          </a:xfrm>
          <a:prstGeom prst="rect">
            <a:avLst/>
          </a:prstGeom>
        </p:spPr>
      </p:pic>
      <p:grpSp>
        <p:nvGrpSpPr>
          <p:cNvPr name="Group 6" id="6"/>
          <p:cNvGrpSpPr>
            <a:grpSpLocks noChangeAspect="true"/>
          </p:cNvGrpSpPr>
          <p:nvPr/>
        </p:nvGrpSpPr>
        <p:grpSpPr>
          <a:xfrm rot="0">
            <a:off x="15831559" y="451355"/>
            <a:ext cx="1738656" cy="1731864"/>
            <a:chOff x="0" y="0"/>
            <a:chExt cx="6502400" cy="6477000"/>
          </a:xfrm>
        </p:grpSpPr>
        <p:sp>
          <p:nvSpPr>
            <p:cNvPr name="Freeform 7" id="7"/>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23" r="223" t="-37704" b="-54886"/>
              </a:stretch>
            </a:blipFill>
          </p:spPr>
        </p:sp>
        <p:sp>
          <p:nvSpPr>
            <p:cNvPr name="Freeform 8" id="8"/>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37"/>
            </a:solidFill>
          </p:spPr>
        </p:sp>
      </p:grpSp>
      <p:sp>
        <p:nvSpPr>
          <p:cNvPr name="TextBox 9" id="9"/>
          <p:cNvSpPr txBox="true"/>
          <p:nvPr/>
        </p:nvSpPr>
        <p:spPr>
          <a:xfrm rot="0">
            <a:off x="1052252" y="663237"/>
            <a:ext cx="12965286" cy="1184275"/>
          </a:xfrm>
          <a:prstGeom prst="rect">
            <a:avLst/>
          </a:prstGeom>
        </p:spPr>
        <p:txBody>
          <a:bodyPr anchor="t" rtlCol="false" tIns="0" lIns="0" bIns="0" rIns="0">
            <a:spAutoFit/>
          </a:bodyPr>
          <a:lstStyle/>
          <a:p>
            <a:pPr>
              <a:lnSpc>
                <a:spcPts val="9799"/>
              </a:lnSpc>
              <a:spcBef>
                <a:spcPct val="0"/>
              </a:spcBef>
            </a:pPr>
            <a:r>
              <a:rPr lang="en-US" u="sng" sz="6999">
                <a:solidFill>
                  <a:srgbClr val="305049"/>
                </a:solidFill>
                <a:latin typeface="Muli Bold"/>
              </a:rPr>
              <a:t>OBJECTIVES</a:t>
            </a:r>
          </a:p>
        </p:txBody>
      </p:sp>
      <p:sp>
        <p:nvSpPr>
          <p:cNvPr name="TextBox 10" id="10"/>
          <p:cNvSpPr txBox="true"/>
          <p:nvPr/>
        </p:nvSpPr>
        <p:spPr>
          <a:xfrm rot="0">
            <a:off x="1710189" y="4769243"/>
            <a:ext cx="11649412" cy="438785"/>
          </a:xfrm>
          <a:prstGeom prst="rect">
            <a:avLst/>
          </a:prstGeom>
        </p:spPr>
        <p:txBody>
          <a:bodyPr anchor="t" rtlCol="false" tIns="0" lIns="0" bIns="0" rIns="0">
            <a:spAutoFit/>
          </a:bodyPr>
          <a:lstStyle/>
          <a:p>
            <a:pPr>
              <a:lnSpc>
                <a:spcPts val="3639"/>
              </a:lnSpc>
              <a:spcBef>
                <a:spcPct val="0"/>
              </a:spcBef>
            </a:pPr>
            <a:r>
              <a:rPr lang="en-US" sz="2599">
                <a:solidFill>
                  <a:srgbClr val="000000"/>
                </a:solidFill>
                <a:latin typeface="Muli Regular"/>
              </a:rPr>
              <a:t>To promote the reuse of</a:t>
            </a:r>
            <a:r>
              <a:rPr lang="en-US" sz="2599">
                <a:solidFill>
                  <a:srgbClr val="000000"/>
                </a:solidFill>
                <a:latin typeface="Muli Regular"/>
              </a:rPr>
              <a:t> material waste</a:t>
            </a:r>
          </a:p>
        </p:txBody>
      </p:sp>
      <p:sp>
        <p:nvSpPr>
          <p:cNvPr name="TextBox 11" id="11"/>
          <p:cNvSpPr txBox="true"/>
          <p:nvPr/>
        </p:nvSpPr>
        <p:spPr>
          <a:xfrm rot="0">
            <a:off x="1663085" y="6670920"/>
            <a:ext cx="12330901" cy="438785"/>
          </a:xfrm>
          <a:prstGeom prst="rect">
            <a:avLst/>
          </a:prstGeom>
        </p:spPr>
        <p:txBody>
          <a:bodyPr anchor="t" rtlCol="false" tIns="0" lIns="0" bIns="0" rIns="0">
            <a:spAutoFit/>
          </a:bodyPr>
          <a:lstStyle/>
          <a:p>
            <a:pPr>
              <a:lnSpc>
                <a:spcPts val="3639"/>
              </a:lnSpc>
              <a:spcBef>
                <a:spcPct val="0"/>
              </a:spcBef>
            </a:pPr>
            <a:r>
              <a:rPr lang="en-US" sz="2599">
                <a:solidFill>
                  <a:srgbClr val="000000"/>
                </a:solidFill>
                <a:latin typeface="Muli Regular"/>
              </a:rPr>
              <a:t>To boost economic development a</a:t>
            </a:r>
            <a:r>
              <a:rPr lang="en-US" sz="2599">
                <a:solidFill>
                  <a:srgbClr val="000000"/>
                </a:solidFill>
                <a:latin typeface="Muli Regular"/>
              </a:rPr>
              <a:t>nd a higher quality of life </a:t>
            </a:r>
          </a:p>
        </p:txBody>
      </p:sp>
      <p:sp>
        <p:nvSpPr>
          <p:cNvPr name="TextBox 12" id="12"/>
          <p:cNvSpPr txBox="true"/>
          <p:nvPr/>
        </p:nvSpPr>
        <p:spPr>
          <a:xfrm rot="0">
            <a:off x="1710189" y="8395391"/>
            <a:ext cx="12330901" cy="895985"/>
          </a:xfrm>
          <a:prstGeom prst="rect">
            <a:avLst/>
          </a:prstGeom>
        </p:spPr>
        <p:txBody>
          <a:bodyPr anchor="t" rtlCol="false" tIns="0" lIns="0" bIns="0" rIns="0">
            <a:spAutoFit/>
          </a:bodyPr>
          <a:lstStyle/>
          <a:p>
            <a:pPr>
              <a:lnSpc>
                <a:spcPts val="3639"/>
              </a:lnSpc>
              <a:spcBef>
                <a:spcPct val="0"/>
              </a:spcBef>
            </a:pPr>
            <a:r>
              <a:rPr lang="en-US" sz="2599">
                <a:solidFill>
                  <a:srgbClr val="000000"/>
                </a:solidFill>
                <a:latin typeface="Muli Regular"/>
              </a:rPr>
              <a:t>To transfer data over a network and deliver enhanced customer service, improve decision-making and increase the value of the busin</a:t>
            </a:r>
            <a:r>
              <a:rPr lang="en-US" sz="2599">
                <a:solidFill>
                  <a:srgbClr val="000000"/>
                </a:solidFill>
                <a:latin typeface="Muli Regular"/>
              </a:rPr>
              <a:t>ess </a:t>
            </a:r>
          </a:p>
        </p:txBody>
      </p:sp>
      <p:sp>
        <p:nvSpPr>
          <p:cNvPr name="TextBox 13" id="13"/>
          <p:cNvSpPr txBox="true"/>
          <p:nvPr/>
        </p:nvSpPr>
        <p:spPr>
          <a:xfrm rot="0">
            <a:off x="1052252" y="2047718"/>
            <a:ext cx="12330901" cy="1407795"/>
          </a:xfrm>
          <a:prstGeom prst="rect">
            <a:avLst/>
          </a:prstGeom>
        </p:spPr>
        <p:txBody>
          <a:bodyPr anchor="t" rtlCol="false" tIns="0" lIns="0" bIns="0" rIns="0">
            <a:spAutoFit/>
          </a:bodyPr>
          <a:lstStyle/>
          <a:p>
            <a:pPr>
              <a:lnSpc>
                <a:spcPts val="3779"/>
              </a:lnSpc>
              <a:spcBef>
                <a:spcPct val="0"/>
              </a:spcBef>
            </a:pPr>
            <a:r>
              <a:rPr lang="en-US" sz="2699">
                <a:solidFill>
                  <a:srgbClr val="000000"/>
                </a:solidFill>
                <a:latin typeface="Muli Regular"/>
              </a:rPr>
              <a:t>The central objective of this recycle management application is to prepare a community to manage waste, wreckage, and items that are no longer used. To meet this objective, it is particularly important for us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066153" y="2436744"/>
            <a:ext cx="10827025" cy="5413512"/>
          </a:xfrm>
          <a:prstGeom prst="rect">
            <a:avLst/>
          </a:prstGeom>
        </p:spPr>
      </p:pic>
      <p:grpSp>
        <p:nvGrpSpPr>
          <p:cNvPr name="Group 3" id="3"/>
          <p:cNvGrpSpPr>
            <a:grpSpLocks noChangeAspect="true"/>
          </p:cNvGrpSpPr>
          <p:nvPr/>
        </p:nvGrpSpPr>
        <p:grpSpPr>
          <a:xfrm rot="0">
            <a:off x="680019" y="538924"/>
            <a:ext cx="13143473" cy="9748076"/>
            <a:chOff x="0" y="0"/>
            <a:chExt cx="13716000" cy="10172700"/>
          </a:xfrm>
        </p:grpSpPr>
        <p:sp>
          <p:nvSpPr>
            <p:cNvPr name="Freeform 4" id="4"/>
            <p:cNvSpPr/>
            <p:nvPr/>
          </p:nvSpPr>
          <p:spPr>
            <a:xfrm>
              <a:off x="0" y="0"/>
              <a:ext cx="13716000" cy="10172700"/>
            </a:xfrm>
            <a:custGeom>
              <a:avLst/>
              <a:gdLst/>
              <a:ahLst/>
              <a:cxnLst/>
              <a:rect r="r" b="b" t="t" l="l"/>
              <a:pathLst>
                <a:path h="10172700" w="13716000">
                  <a:moveTo>
                    <a:pt x="0" y="0"/>
                  </a:moveTo>
                  <a:lnTo>
                    <a:pt x="13716000" y="0"/>
                  </a:lnTo>
                  <a:lnTo>
                    <a:pt x="13716000" y="10172700"/>
                  </a:lnTo>
                  <a:lnTo>
                    <a:pt x="0" y="10172700"/>
                  </a:lnTo>
                  <a:close/>
                </a:path>
              </a:pathLst>
            </a:custGeom>
            <a:blipFill>
              <a:blip r:embed="rId4"/>
              <a:stretch>
                <a:fillRect l="0" r="0" t="-393" b="-393"/>
              </a:stretch>
            </a:blipFill>
          </p:spPr>
        </p:sp>
        <p:sp>
          <p:nvSpPr>
            <p:cNvPr name="Freeform 5" id="5"/>
            <p:cNvSpPr/>
            <p:nvPr/>
          </p:nvSpPr>
          <p:spPr>
            <a:xfrm>
              <a:off x="393700" y="615950"/>
              <a:ext cx="12941300" cy="9107742"/>
            </a:xfrm>
            <a:custGeom>
              <a:avLst/>
              <a:gdLst/>
              <a:ahLst/>
              <a:cxnLst/>
              <a:rect r="r" b="b" t="t" l="l"/>
              <a:pathLst>
                <a:path h="9107742" w="12941300">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5"/>
              <a:stretch>
                <a:fillRect l="0" r="-1556" t="-4943" b="-3284"/>
              </a:stretch>
            </a:blipFill>
          </p:spPr>
        </p:sp>
      </p:grpSp>
      <p:sp>
        <p:nvSpPr>
          <p:cNvPr name="TextBox 6" id="6"/>
          <p:cNvSpPr txBox="true"/>
          <p:nvPr/>
        </p:nvSpPr>
        <p:spPr>
          <a:xfrm rot="0">
            <a:off x="13541670" y="3790950"/>
            <a:ext cx="4492330" cy="1943100"/>
          </a:xfrm>
          <a:prstGeom prst="rect">
            <a:avLst/>
          </a:prstGeom>
        </p:spPr>
        <p:txBody>
          <a:bodyPr anchor="t" rtlCol="false" tIns="0" lIns="0" bIns="0" rIns="0">
            <a:spAutoFit/>
          </a:bodyPr>
          <a:lstStyle/>
          <a:p>
            <a:pPr algn="ctr">
              <a:lnSpc>
                <a:spcPts val="5160"/>
              </a:lnSpc>
            </a:pPr>
            <a:r>
              <a:rPr lang="en-US" sz="4300">
                <a:solidFill>
                  <a:srgbClr val="000000"/>
                </a:solidFill>
                <a:latin typeface="Inter Bold"/>
              </a:rPr>
              <a:t>AWS ARCHITECTURE DESI</a:t>
            </a:r>
            <a:r>
              <a:rPr lang="en-US" sz="4300">
                <a:solidFill>
                  <a:srgbClr val="000000"/>
                </a:solidFill>
                <a:latin typeface="Inter Bold"/>
              </a:rPr>
              <a:t>GN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sp>
        <p:nvSpPr>
          <p:cNvPr name="AutoShape 2" id="2"/>
          <p:cNvSpPr/>
          <p:nvPr/>
        </p:nvSpPr>
        <p:spPr>
          <a:xfrm rot="0">
            <a:off x="0" y="0"/>
            <a:ext cx="3213847" cy="10287000"/>
          </a:xfrm>
          <a:prstGeom prst="rect">
            <a:avLst/>
          </a:prstGeom>
          <a:solidFill>
            <a:srgbClr val="305049"/>
          </a:solidFill>
        </p:spPr>
      </p:sp>
      <p:grpSp>
        <p:nvGrpSpPr>
          <p:cNvPr name="Group 3" id="3"/>
          <p:cNvGrpSpPr/>
          <p:nvPr/>
        </p:nvGrpSpPr>
        <p:grpSpPr>
          <a:xfrm rot="0">
            <a:off x="9669936" y="2277756"/>
            <a:ext cx="1836171" cy="529167"/>
            <a:chOff x="0" y="0"/>
            <a:chExt cx="2448227" cy="705556"/>
          </a:xfrm>
        </p:grpSpPr>
        <p:grpSp>
          <p:nvGrpSpPr>
            <p:cNvPr name="Group 4" id="4"/>
            <p:cNvGrpSpPr/>
            <p:nvPr/>
          </p:nvGrpSpPr>
          <p:grpSpPr>
            <a:xfrm rot="0">
              <a:off x="0" y="0"/>
              <a:ext cx="2448227" cy="705556"/>
              <a:chOff x="0" y="0"/>
              <a:chExt cx="2291541" cy="660400"/>
            </a:xfrm>
          </p:grpSpPr>
          <p:sp>
            <p:nvSpPr>
              <p:cNvPr name="Freeform 5" id="5"/>
              <p:cNvSpPr/>
              <p:nvPr/>
            </p:nvSpPr>
            <p:spPr>
              <a:xfrm>
                <a:off x="0" y="0"/>
                <a:ext cx="2291541" cy="660400"/>
              </a:xfrm>
              <a:custGeom>
                <a:avLst/>
                <a:gdLst/>
                <a:ahLst/>
                <a:cxnLst/>
                <a:rect r="r" b="b" t="t" l="l"/>
                <a:pathLst>
                  <a:path h="660400" w="2291541">
                    <a:moveTo>
                      <a:pt x="2167081" y="660400"/>
                    </a:moveTo>
                    <a:lnTo>
                      <a:pt x="124460" y="660400"/>
                    </a:lnTo>
                    <a:cubicBezTo>
                      <a:pt x="55880" y="660400"/>
                      <a:pt x="0" y="604520"/>
                      <a:pt x="0" y="535940"/>
                    </a:cubicBezTo>
                    <a:lnTo>
                      <a:pt x="0" y="124460"/>
                    </a:lnTo>
                    <a:cubicBezTo>
                      <a:pt x="0" y="55880"/>
                      <a:pt x="55880" y="0"/>
                      <a:pt x="124460" y="0"/>
                    </a:cubicBezTo>
                    <a:lnTo>
                      <a:pt x="2167081" y="0"/>
                    </a:lnTo>
                    <a:cubicBezTo>
                      <a:pt x="2235661" y="0"/>
                      <a:pt x="2291541" y="55880"/>
                      <a:pt x="2291541" y="124460"/>
                    </a:cubicBezTo>
                    <a:lnTo>
                      <a:pt x="2291541" y="535940"/>
                    </a:lnTo>
                    <a:cubicBezTo>
                      <a:pt x="2291541" y="604520"/>
                      <a:pt x="2235661" y="660400"/>
                      <a:pt x="2167081" y="660400"/>
                    </a:cubicBezTo>
                    <a:close/>
                  </a:path>
                </a:pathLst>
              </a:custGeom>
              <a:solidFill>
                <a:srgbClr val="EEB62D">
                  <a:alpha val="63922"/>
                </a:srgbClr>
              </a:solidFill>
            </p:spPr>
          </p:sp>
        </p:grpSp>
        <p:sp>
          <p:nvSpPr>
            <p:cNvPr name="TextBox 6" id="6"/>
            <p:cNvSpPr txBox="true"/>
            <p:nvPr/>
          </p:nvSpPr>
          <p:spPr>
            <a:xfrm rot="0">
              <a:off x="81180" y="145785"/>
              <a:ext cx="2285867" cy="375885"/>
            </a:xfrm>
            <a:prstGeom prst="rect">
              <a:avLst/>
            </a:prstGeom>
          </p:spPr>
          <p:txBody>
            <a:bodyPr anchor="t" rtlCol="false" tIns="0" lIns="0" bIns="0" rIns="0">
              <a:spAutoFit/>
            </a:bodyPr>
            <a:lstStyle/>
            <a:p>
              <a:pPr algn="ctr">
                <a:lnSpc>
                  <a:spcPts val="2376"/>
                </a:lnSpc>
              </a:pPr>
              <a:r>
                <a:rPr lang="en-US" sz="1697">
                  <a:solidFill>
                    <a:srgbClr val="000000"/>
                  </a:solidFill>
                  <a:latin typeface="Inter"/>
                </a:rPr>
                <a:t>Open App</a:t>
              </a:r>
            </a:p>
          </p:txBody>
        </p:sp>
      </p:grpSp>
      <p:grpSp>
        <p:nvGrpSpPr>
          <p:cNvPr name="Group 7" id="7"/>
          <p:cNvGrpSpPr/>
          <p:nvPr/>
        </p:nvGrpSpPr>
        <p:grpSpPr>
          <a:xfrm rot="0">
            <a:off x="5312872" y="4951752"/>
            <a:ext cx="2186384" cy="748073"/>
            <a:chOff x="0" y="0"/>
            <a:chExt cx="2915179" cy="997431"/>
          </a:xfrm>
        </p:grpSpPr>
        <p:grpSp>
          <p:nvGrpSpPr>
            <p:cNvPr name="Group 8" id="8"/>
            <p:cNvGrpSpPr/>
            <p:nvPr/>
          </p:nvGrpSpPr>
          <p:grpSpPr>
            <a:xfrm rot="0">
              <a:off x="0" y="0"/>
              <a:ext cx="2915179" cy="997431"/>
              <a:chOff x="0" y="0"/>
              <a:chExt cx="1930143" cy="660400"/>
            </a:xfrm>
          </p:grpSpPr>
          <p:sp>
            <p:nvSpPr>
              <p:cNvPr name="Freeform 9" id="9"/>
              <p:cNvSpPr/>
              <p:nvPr/>
            </p:nvSpPr>
            <p:spPr>
              <a:xfrm>
                <a:off x="0" y="0"/>
                <a:ext cx="1930143" cy="660400"/>
              </a:xfrm>
              <a:custGeom>
                <a:avLst/>
                <a:gdLst/>
                <a:ahLst/>
                <a:cxnLst/>
                <a:rect r="r" b="b" t="t" l="l"/>
                <a:pathLst>
                  <a:path h="660400" w="1930143">
                    <a:moveTo>
                      <a:pt x="1805683" y="660400"/>
                    </a:moveTo>
                    <a:lnTo>
                      <a:pt x="124460" y="660400"/>
                    </a:lnTo>
                    <a:cubicBezTo>
                      <a:pt x="55880" y="660400"/>
                      <a:pt x="0" y="604520"/>
                      <a:pt x="0" y="535940"/>
                    </a:cubicBezTo>
                    <a:lnTo>
                      <a:pt x="0" y="124460"/>
                    </a:lnTo>
                    <a:cubicBezTo>
                      <a:pt x="0" y="55880"/>
                      <a:pt x="55880" y="0"/>
                      <a:pt x="124460" y="0"/>
                    </a:cubicBezTo>
                    <a:lnTo>
                      <a:pt x="1805683" y="0"/>
                    </a:lnTo>
                    <a:cubicBezTo>
                      <a:pt x="1874263" y="0"/>
                      <a:pt x="1930143" y="55880"/>
                      <a:pt x="1930143" y="124460"/>
                    </a:cubicBezTo>
                    <a:lnTo>
                      <a:pt x="1930143" y="535940"/>
                    </a:lnTo>
                    <a:cubicBezTo>
                      <a:pt x="1930143" y="604520"/>
                      <a:pt x="1874263" y="660400"/>
                      <a:pt x="1805683" y="660400"/>
                    </a:cubicBezTo>
                    <a:close/>
                  </a:path>
                </a:pathLst>
              </a:custGeom>
              <a:solidFill>
                <a:srgbClr val="EEB62D">
                  <a:alpha val="63922"/>
                </a:srgbClr>
              </a:solidFill>
            </p:spPr>
          </p:sp>
        </p:grpSp>
        <p:sp>
          <p:nvSpPr>
            <p:cNvPr name="TextBox 10" id="10"/>
            <p:cNvSpPr txBox="true"/>
            <p:nvPr/>
          </p:nvSpPr>
          <p:spPr>
            <a:xfrm rot="0">
              <a:off x="96664" y="212330"/>
              <a:ext cx="2721851" cy="5251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Pick up</a:t>
              </a:r>
            </a:p>
          </p:txBody>
        </p:sp>
      </p:grpSp>
      <p:grpSp>
        <p:nvGrpSpPr>
          <p:cNvPr name="Group 11" id="11"/>
          <p:cNvGrpSpPr/>
          <p:nvPr/>
        </p:nvGrpSpPr>
        <p:grpSpPr>
          <a:xfrm rot="0">
            <a:off x="4856801" y="8884263"/>
            <a:ext cx="3193776" cy="748073"/>
            <a:chOff x="0" y="0"/>
            <a:chExt cx="4258368" cy="997431"/>
          </a:xfrm>
        </p:grpSpPr>
        <p:grpSp>
          <p:nvGrpSpPr>
            <p:cNvPr name="Group 12" id="12"/>
            <p:cNvGrpSpPr/>
            <p:nvPr/>
          </p:nvGrpSpPr>
          <p:grpSpPr>
            <a:xfrm rot="0">
              <a:off x="0" y="0"/>
              <a:ext cx="4258368" cy="997431"/>
              <a:chOff x="0" y="0"/>
              <a:chExt cx="2819470" cy="660400"/>
            </a:xfrm>
          </p:grpSpPr>
          <p:sp>
            <p:nvSpPr>
              <p:cNvPr name="Freeform 13" id="13"/>
              <p:cNvSpPr/>
              <p:nvPr/>
            </p:nvSpPr>
            <p:spPr>
              <a:xfrm>
                <a:off x="0" y="0"/>
                <a:ext cx="2819470" cy="660400"/>
              </a:xfrm>
              <a:custGeom>
                <a:avLst/>
                <a:gdLst/>
                <a:ahLst/>
                <a:cxnLst/>
                <a:rect r="r" b="b" t="t" l="l"/>
                <a:pathLst>
                  <a:path h="660400" w="2819470">
                    <a:moveTo>
                      <a:pt x="2695010" y="660400"/>
                    </a:moveTo>
                    <a:lnTo>
                      <a:pt x="124460" y="660400"/>
                    </a:lnTo>
                    <a:cubicBezTo>
                      <a:pt x="55880" y="660400"/>
                      <a:pt x="0" y="604520"/>
                      <a:pt x="0" y="535940"/>
                    </a:cubicBezTo>
                    <a:lnTo>
                      <a:pt x="0" y="124460"/>
                    </a:lnTo>
                    <a:cubicBezTo>
                      <a:pt x="0" y="55880"/>
                      <a:pt x="55880" y="0"/>
                      <a:pt x="124460" y="0"/>
                    </a:cubicBezTo>
                    <a:lnTo>
                      <a:pt x="2695010" y="0"/>
                    </a:lnTo>
                    <a:cubicBezTo>
                      <a:pt x="2763590" y="0"/>
                      <a:pt x="2819470" y="55880"/>
                      <a:pt x="2819470" y="124460"/>
                    </a:cubicBezTo>
                    <a:lnTo>
                      <a:pt x="2819470" y="535940"/>
                    </a:lnTo>
                    <a:cubicBezTo>
                      <a:pt x="2819470" y="604520"/>
                      <a:pt x="2763590" y="660400"/>
                      <a:pt x="2695010" y="660400"/>
                    </a:cubicBezTo>
                    <a:close/>
                  </a:path>
                </a:pathLst>
              </a:custGeom>
              <a:solidFill>
                <a:srgbClr val="EEB62D">
                  <a:alpha val="63922"/>
                </a:srgbClr>
              </a:solidFill>
            </p:spPr>
          </p:sp>
        </p:grpSp>
        <p:sp>
          <p:nvSpPr>
            <p:cNvPr name="TextBox 14" id="14"/>
            <p:cNvSpPr txBox="true"/>
            <p:nvPr/>
          </p:nvSpPr>
          <p:spPr>
            <a:xfrm rot="0">
              <a:off x="141203" y="212330"/>
              <a:ext cx="3975963" cy="5251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Get address</a:t>
              </a:r>
            </a:p>
          </p:txBody>
        </p:sp>
      </p:grpSp>
      <p:grpSp>
        <p:nvGrpSpPr>
          <p:cNvPr name="Group 15" id="15"/>
          <p:cNvGrpSpPr/>
          <p:nvPr/>
        </p:nvGrpSpPr>
        <p:grpSpPr>
          <a:xfrm rot="0">
            <a:off x="13570798" y="4951752"/>
            <a:ext cx="2143960" cy="692826"/>
            <a:chOff x="0" y="0"/>
            <a:chExt cx="2858614" cy="923768"/>
          </a:xfrm>
        </p:grpSpPr>
        <p:grpSp>
          <p:nvGrpSpPr>
            <p:cNvPr name="Group 16" id="16"/>
            <p:cNvGrpSpPr/>
            <p:nvPr/>
          </p:nvGrpSpPr>
          <p:grpSpPr>
            <a:xfrm rot="0">
              <a:off x="0" y="0"/>
              <a:ext cx="2858614" cy="923768"/>
              <a:chOff x="0" y="0"/>
              <a:chExt cx="2043618" cy="660400"/>
            </a:xfrm>
          </p:grpSpPr>
          <p:sp>
            <p:nvSpPr>
              <p:cNvPr name="Freeform 17" id="17"/>
              <p:cNvSpPr/>
              <p:nvPr/>
            </p:nvSpPr>
            <p:spPr>
              <a:xfrm>
                <a:off x="0" y="0"/>
                <a:ext cx="2043618" cy="660400"/>
              </a:xfrm>
              <a:custGeom>
                <a:avLst/>
                <a:gdLst/>
                <a:ahLst/>
                <a:cxnLst/>
                <a:rect r="r" b="b" t="t" l="l"/>
                <a:pathLst>
                  <a:path h="660400" w="2043618">
                    <a:moveTo>
                      <a:pt x="1919158" y="660400"/>
                    </a:moveTo>
                    <a:lnTo>
                      <a:pt x="124460" y="660400"/>
                    </a:lnTo>
                    <a:cubicBezTo>
                      <a:pt x="55880" y="660400"/>
                      <a:pt x="0" y="604520"/>
                      <a:pt x="0" y="535940"/>
                    </a:cubicBezTo>
                    <a:lnTo>
                      <a:pt x="0" y="124460"/>
                    </a:lnTo>
                    <a:cubicBezTo>
                      <a:pt x="0" y="55880"/>
                      <a:pt x="55880" y="0"/>
                      <a:pt x="124460" y="0"/>
                    </a:cubicBezTo>
                    <a:lnTo>
                      <a:pt x="1919158" y="0"/>
                    </a:lnTo>
                    <a:cubicBezTo>
                      <a:pt x="1987738" y="0"/>
                      <a:pt x="2043618" y="55880"/>
                      <a:pt x="2043618" y="124460"/>
                    </a:cubicBezTo>
                    <a:lnTo>
                      <a:pt x="2043618" y="535940"/>
                    </a:lnTo>
                    <a:cubicBezTo>
                      <a:pt x="2043618" y="604520"/>
                      <a:pt x="1987738" y="660400"/>
                      <a:pt x="1919158" y="660400"/>
                    </a:cubicBezTo>
                    <a:close/>
                  </a:path>
                </a:pathLst>
              </a:custGeom>
              <a:solidFill>
                <a:srgbClr val="EEB62D">
                  <a:alpha val="63922"/>
                </a:srgbClr>
              </a:solidFill>
            </p:spPr>
          </p:sp>
        </p:grpSp>
        <p:sp>
          <p:nvSpPr>
            <p:cNvPr name="TextBox 18" id="18"/>
            <p:cNvSpPr txBox="true"/>
            <p:nvPr/>
          </p:nvSpPr>
          <p:spPr>
            <a:xfrm rot="0">
              <a:off x="94788" y="193132"/>
              <a:ext cx="2669037" cy="489879"/>
            </a:xfrm>
            <a:prstGeom prst="rect">
              <a:avLst/>
            </a:prstGeom>
          </p:spPr>
          <p:txBody>
            <a:bodyPr anchor="t" rtlCol="false" tIns="0" lIns="0" bIns="0" rIns="0">
              <a:spAutoFit/>
            </a:bodyPr>
            <a:lstStyle/>
            <a:p>
              <a:pPr algn="ctr">
                <a:lnSpc>
                  <a:spcPts val="3111"/>
                </a:lnSpc>
              </a:pPr>
              <a:r>
                <a:rPr lang="en-US" sz="2222">
                  <a:solidFill>
                    <a:srgbClr val="000000"/>
                  </a:solidFill>
                  <a:latin typeface="Inter"/>
                </a:rPr>
                <a:t>Drop off</a:t>
              </a:r>
            </a:p>
          </p:txBody>
        </p:sp>
      </p:grpSp>
      <p:grpSp>
        <p:nvGrpSpPr>
          <p:cNvPr name="Group 19" id="19"/>
          <p:cNvGrpSpPr/>
          <p:nvPr/>
        </p:nvGrpSpPr>
        <p:grpSpPr>
          <a:xfrm rot="0">
            <a:off x="13369140" y="8884263"/>
            <a:ext cx="2988484" cy="748073"/>
            <a:chOff x="0" y="0"/>
            <a:chExt cx="3984645" cy="997431"/>
          </a:xfrm>
        </p:grpSpPr>
        <p:grpSp>
          <p:nvGrpSpPr>
            <p:cNvPr name="Group 20" id="20"/>
            <p:cNvGrpSpPr/>
            <p:nvPr/>
          </p:nvGrpSpPr>
          <p:grpSpPr>
            <a:xfrm rot="0">
              <a:off x="0" y="0"/>
              <a:ext cx="3984645" cy="997431"/>
              <a:chOff x="0" y="0"/>
              <a:chExt cx="2638238" cy="660400"/>
            </a:xfrm>
          </p:grpSpPr>
          <p:sp>
            <p:nvSpPr>
              <p:cNvPr name="Freeform 21" id="21"/>
              <p:cNvSpPr/>
              <p:nvPr/>
            </p:nvSpPr>
            <p:spPr>
              <a:xfrm>
                <a:off x="0" y="0"/>
                <a:ext cx="2638238" cy="660400"/>
              </a:xfrm>
              <a:custGeom>
                <a:avLst/>
                <a:gdLst/>
                <a:ahLst/>
                <a:cxnLst/>
                <a:rect r="r" b="b" t="t" l="l"/>
                <a:pathLst>
                  <a:path h="660400" w="2638238">
                    <a:moveTo>
                      <a:pt x="2513778" y="660400"/>
                    </a:moveTo>
                    <a:lnTo>
                      <a:pt x="124460" y="660400"/>
                    </a:lnTo>
                    <a:cubicBezTo>
                      <a:pt x="55880" y="660400"/>
                      <a:pt x="0" y="604520"/>
                      <a:pt x="0" y="535940"/>
                    </a:cubicBezTo>
                    <a:lnTo>
                      <a:pt x="0" y="124460"/>
                    </a:lnTo>
                    <a:cubicBezTo>
                      <a:pt x="0" y="55880"/>
                      <a:pt x="55880" y="0"/>
                      <a:pt x="124460" y="0"/>
                    </a:cubicBezTo>
                    <a:lnTo>
                      <a:pt x="2513778" y="0"/>
                    </a:lnTo>
                    <a:cubicBezTo>
                      <a:pt x="2582358" y="0"/>
                      <a:pt x="2638238" y="55880"/>
                      <a:pt x="2638238" y="124460"/>
                    </a:cubicBezTo>
                    <a:lnTo>
                      <a:pt x="2638238" y="535940"/>
                    </a:lnTo>
                    <a:cubicBezTo>
                      <a:pt x="2638238" y="604520"/>
                      <a:pt x="2582358" y="660400"/>
                      <a:pt x="2513778" y="660400"/>
                    </a:cubicBezTo>
                    <a:close/>
                  </a:path>
                </a:pathLst>
              </a:custGeom>
              <a:solidFill>
                <a:srgbClr val="EEB62D">
                  <a:alpha val="63922"/>
                </a:srgbClr>
              </a:solidFill>
            </p:spPr>
          </p:sp>
        </p:grpSp>
        <p:sp>
          <p:nvSpPr>
            <p:cNvPr name="TextBox 22" id="22"/>
            <p:cNvSpPr txBox="true"/>
            <p:nvPr/>
          </p:nvSpPr>
          <p:spPr>
            <a:xfrm rot="0">
              <a:off x="132126" y="212330"/>
              <a:ext cx="3720392" cy="525145"/>
            </a:xfrm>
            <a:prstGeom prst="rect">
              <a:avLst/>
            </a:prstGeom>
          </p:spPr>
          <p:txBody>
            <a:bodyPr anchor="t" rtlCol="false" tIns="0" lIns="0" bIns="0" rIns="0">
              <a:spAutoFit/>
            </a:bodyPr>
            <a:lstStyle/>
            <a:p>
              <a:pPr algn="ctr">
                <a:lnSpc>
                  <a:spcPts val="3359"/>
                </a:lnSpc>
              </a:pPr>
              <a:r>
                <a:rPr lang="en-US" sz="2400">
                  <a:solidFill>
                    <a:srgbClr val="000000"/>
                  </a:solidFill>
                  <a:latin typeface="Inter"/>
                </a:rPr>
                <a:t>Choose Location</a:t>
              </a:r>
            </a:p>
          </p:txBody>
        </p:sp>
      </p:gr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935378" y="359376"/>
            <a:ext cx="1416279" cy="1724540"/>
          </a:xfrm>
          <a:prstGeom prst="rect">
            <a:avLst/>
          </a:prstGeom>
        </p:spPr>
      </p:pic>
      <p:pic>
        <p:nvPicPr>
          <p:cNvPr name="Picture 24" id="2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379066" y="3278296"/>
            <a:ext cx="1958747" cy="1606172"/>
          </a:xfrm>
          <a:prstGeom prst="rect">
            <a:avLst/>
          </a:prstGeom>
        </p:spPr>
      </p:pic>
      <p:pic>
        <p:nvPicPr>
          <p:cNvPr name="Picture 25" id="2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800000">
            <a:off x="13950514" y="2797398"/>
            <a:ext cx="1479778" cy="2050071"/>
          </a:xfrm>
          <a:prstGeom prst="rect">
            <a:avLst/>
          </a:prstGeom>
        </p:spPr>
      </p:pic>
      <p:pic>
        <p:nvPicPr>
          <p:cNvPr name="Picture 26" id="2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800000">
            <a:off x="14046760" y="2901282"/>
            <a:ext cx="1288557" cy="1785154"/>
          </a:xfrm>
          <a:prstGeom prst="rect">
            <a:avLst/>
          </a:prstGeom>
        </p:spPr>
      </p:pic>
      <p:pic>
        <p:nvPicPr>
          <p:cNvPr name="Picture 27" id="27"/>
          <p:cNvPicPr>
            <a:picLocks noChangeAspect="true"/>
          </p:cNvPicPr>
          <p:nvPr/>
        </p:nvPicPr>
        <p:blipFill>
          <a:blip r:embed="rId10"/>
          <a:srcRect l="0" t="0" r="0" b="0"/>
          <a:stretch>
            <a:fillRect/>
          </a:stretch>
        </p:blipFill>
        <p:spPr>
          <a:xfrm flipH="false" flipV="false" rot="0">
            <a:off x="14350924" y="3259246"/>
            <a:ext cx="729812" cy="729812"/>
          </a:xfrm>
          <a:prstGeom prst="rect">
            <a:avLst/>
          </a:prstGeom>
        </p:spPr>
      </p:pic>
      <p:sp>
        <p:nvSpPr>
          <p:cNvPr name="AutoShape 28" id="28"/>
          <p:cNvSpPr/>
          <p:nvPr/>
        </p:nvSpPr>
        <p:spPr>
          <a:xfrm rot="0">
            <a:off x="11834616" y="1708052"/>
            <a:ext cx="2855787" cy="0"/>
          </a:xfrm>
          <a:prstGeom prst="line">
            <a:avLst/>
          </a:prstGeom>
          <a:ln cap="rnd" w="47625">
            <a:solidFill>
              <a:srgbClr val="000000"/>
            </a:solidFill>
            <a:prstDash val="solid"/>
            <a:headEnd type="none" len="sm" w="sm"/>
            <a:tailEnd type="none" len="sm" w="sm"/>
          </a:ln>
        </p:spPr>
      </p:sp>
      <p:sp>
        <p:nvSpPr>
          <p:cNvPr name="AutoShape 29" id="29"/>
          <p:cNvSpPr/>
          <p:nvPr/>
        </p:nvSpPr>
        <p:spPr>
          <a:xfrm rot="0">
            <a:off x="6358439" y="1660427"/>
            <a:ext cx="2855787" cy="0"/>
          </a:xfrm>
          <a:prstGeom prst="line">
            <a:avLst/>
          </a:prstGeom>
          <a:ln cap="rnd" w="47625">
            <a:solidFill>
              <a:srgbClr val="000000"/>
            </a:solidFill>
            <a:prstDash val="solid"/>
            <a:headEnd type="none" len="sm" w="sm"/>
            <a:tailEnd type="none" len="sm" w="sm"/>
          </a:ln>
        </p:spPr>
      </p:sp>
      <p:sp>
        <p:nvSpPr>
          <p:cNvPr name="AutoShape 30" id="30"/>
          <p:cNvSpPr/>
          <p:nvPr/>
        </p:nvSpPr>
        <p:spPr>
          <a:xfrm rot="5400000">
            <a:off x="5694532" y="2324334"/>
            <a:ext cx="1375440" cy="0"/>
          </a:xfrm>
          <a:prstGeom prst="line">
            <a:avLst/>
          </a:prstGeom>
          <a:ln cap="rnd" w="47625">
            <a:solidFill>
              <a:srgbClr val="000000"/>
            </a:solidFill>
            <a:prstDash val="solid"/>
            <a:headEnd type="none" len="sm" w="sm"/>
            <a:tailEnd type="arrow" len="sm" w="med"/>
          </a:ln>
        </p:spPr>
      </p:sp>
      <p:sp>
        <p:nvSpPr>
          <p:cNvPr name="AutoShape 31" id="31"/>
          <p:cNvSpPr/>
          <p:nvPr/>
        </p:nvSpPr>
        <p:spPr>
          <a:xfrm rot="5399999">
            <a:off x="14185888" y="2188755"/>
            <a:ext cx="961406" cy="0"/>
          </a:xfrm>
          <a:prstGeom prst="line">
            <a:avLst/>
          </a:prstGeom>
          <a:ln cap="rnd" w="47625">
            <a:solidFill>
              <a:srgbClr val="000000"/>
            </a:solidFill>
            <a:prstDash val="solid"/>
            <a:headEnd type="none" len="sm" w="sm"/>
            <a:tailEnd type="arrow" len="sm" w="med"/>
          </a:ln>
        </p:spPr>
      </p:sp>
      <p:sp>
        <p:nvSpPr>
          <p:cNvPr name="AutoShape 32" id="32"/>
          <p:cNvSpPr/>
          <p:nvPr/>
        </p:nvSpPr>
        <p:spPr>
          <a:xfrm rot="5400000">
            <a:off x="5742157" y="6549003"/>
            <a:ext cx="1375440" cy="0"/>
          </a:xfrm>
          <a:prstGeom prst="line">
            <a:avLst/>
          </a:prstGeom>
          <a:ln cap="rnd" w="47625">
            <a:solidFill>
              <a:srgbClr val="000000"/>
            </a:solidFill>
            <a:prstDash val="solid"/>
            <a:headEnd type="none" len="sm" w="sm"/>
            <a:tailEnd type="arrow" len="sm" w="med"/>
          </a:ln>
        </p:spPr>
      </p:sp>
      <p:sp>
        <p:nvSpPr>
          <p:cNvPr name="AutoShape 33" id="33"/>
          <p:cNvSpPr/>
          <p:nvPr/>
        </p:nvSpPr>
        <p:spPr>
          <a:xfrm rot="5400000">
            <a:off x="14002683" y="6549003"/>
            <a:ext cx="1375440" cy="0"/>
          </a:xfrm>
          <a:prstGeom prst="line">
            <a:avLst/>
          </a:prstGeom>
          <a:ln cap="rnd" w="47625">
            <a:solidFill>
              <a:srgbClr val="000000"/>
            </a:solidFill>
            <a:prstDash val="solid"/>
            <a:headEnd type="none" len="sm" w="sm"/>
            <a:tailEnd type="arrow" len="sm" w="med"/>
          </a:ln>
        </p:spPr>
      </p:sp>
      <p:pic>
        <p:nvPicPr>
          <p:cNvPr name="Picture 34" id="34"/>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5747995" y="7368080"/>
            <a:ext cx="1368934" cy="1314177"/>
          </a:xfrm>
          <a:prstGeom prst="rect">
            <a:avLst/>
          </a:prstGeom>
        </p:spPr>
      </p:pic>
      <p:pic>
        <p:nvPicPr>
          <p:cNvPr name="Picture 35" id="35"/>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0">
            <a:off x="6673844" y="7054038"/>
            <a:ext cx="443085" cy="628084"/>
          </a:xfrm>
          <a:prstGeom prst="rect">
            <a:avLst/>
          </a:prstGeom>
        </p:spPr>
      </p:pic>
      <p:pic>
        <p:nvPicPr>
          <p:cNvPr name="Picture 36" id="36"/>
          <p:cNvPicPr>
            <a:picLocks noChangeAspect="true"/>
          </p:cNvPicPr>
          <p:nvPr/>
        </p:nvPicPr>
        <p:blipFill>
          <a:blip r:embed="rId15"/>
          <a:srcRect l="0" t="0" r="0" b="0"/>
          <a:stretch>
            <a:fillRect/>
          </a:stretch>
        </p:blipFill>
        <p:spPr>
          <a:xfrm flipH="false" flipV="false" rot="0">
            <a:off x="14152521" y="7260535"/>
            <a:ext cx="1421721" cy="1421721"/>
          </a:xfrm>
          <a:prstGeom prst="rect">
            <a:avLst/>
          </a:prstGeom>
        </p:spPr>
      </p:pic>
      <p:grpSp>
        <p:nvGrpSpPr>
          <p:cNvPr name="Group 37" id="37"/>
          <p:cNvGrpSpPr>
            <a:grpSpLocks noChangeAspect="true"/>
          </p:cNvGrpSpPr>
          <p:nvPr/>
        </p:nvGrpSpPr>
        <p:grpSpPr>
          <a:xfrm rot="0">
            <a:off x="15915722" y="109538"/>
            <a:ext cx="1738656" cy="1731864"/>
            <a:chOff x="0" y="0"/>
            <a:chExt cx="6502400" cy="6477000"/>
          </a:xfrm>
        </p:grpSpPr>
        <p:sp>
          <p:nvSpPr>
            <p:cNvPr name="Freeform 38" id="38"/>
            <p:cNvSpPr/>
            <p:nvPr/>
          </p:nvSpPr>
          <p:spPr>
            <a:xfrm>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6"/>
              <a:stretch>
                <a:fillRect l="-1867" r="-5898" t="-76291" b="-58405"/>
              </a:stretch>
            </a:blipFill>
          </p:spPr>
        </p:sp>
        <p:sp>
          <p:nvSpPr>
            <p:cNvPr name="Freeform 39" id="39"/>
            <p:cNvSpPr/>
            <p:nvPr/>
          </p:nvSpPr>
          <p:spPr>
            <a:xfrm>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8037"/>
            </a:solidFill>
          </p:spPr>
        </p:sp>
      </p:grpSp>
      <p:sp>
        <p:nvSpPr>
          <p:cNvPr name="TextBox 40" id="40"/>
          <p:cNvSpPr txBox="true"/>
          <p:nvPr/>
        </p:nvSpPr>
        <p:spPr>
          <a:xfrm rot="-5400000">
            <a:off x="-2596678" y="4427416"/>
            <a:ext cx="8311953" cy="821055"/>
          </a:xfrm>
          <a:prstGeom prst="rect">
            <a:avLst/>
          </a:prstGeom>
        </p:spPr>
        <p:txBody>
          <a:bodyPr anchor="t" rtlCol="false" tIns="0" lIns="0" bIns="0" rIns="0">
            <a:spAutoFit/>
          </a:bodyPr>
          <a:lstStyle/>
          <a:p>
            <a:pPr algn="ctr">
              <a:lnSpc>
                <a:spcPts val="6719"/>
              </a:lnSpc>
            </a:pPr>
            <a:r>
              <a:rPr lang="en-US" sz="4800">
                <a:solidFill>
                  <a:srgbClr val="9976FF"/>
                </a:solidFill>
                <a:latin typeface="Inter Bold"/>
              </a:rPr>
              <a:t>Business </a:t>
            </a:r>
            <a:r>
              <a:rPr lang="en-US" sz="4800">
                <a:solidFill>
                  <a:srgbClr val="FFFFFF"/>
                </a:solidFill>
                <a:latin typeface="Inter Bold"/>
              </a:rPr>
              <a:t>Flow DIagram</a:t>
            </a:r>
          </a:p>
        </p:txBody>
      </p:sp>
      <p:sp>
        <p:nvSpPr>
          <p:cNvPr name="TextBox 41" id="41"/>
          <p:cNvSpPr txBox="true"/>
          <p:nvPr/>
        </p:nvSpPr>
        <p:spPr>
          <a:xfrm rot="0">
            <a:off x="6063766" y="7761627"/>
            <a:ext cx="737394" cy="372744"/>
          </a:xfrm>
          <a:prstGeom prst="rect">
            <a:avLst/>
          </a:prstGeom>
        </p:spPr>
        <p:txBody>
          <a:bodyPr anchor="t" rtlCol="false" tIns="0" lIns="0" bIns="0" rIns="0">
            <a:spAutoFit/>
          </a:bodyPr>
          <a:lstStyle/>
          <a:p>
            <a:pPr algn="ctr">
              <a:lnSpc>
                <a:spcPts val="3080"/>
              </a:lnSpc>
            </a:pPr>
            <a:r>
              <a:rPr lang="en-US" sz="2200">
                <a:solidFill>
                  <a:srgbClr val="FFFFFF"/>
                </a:solidFill>
                <a:latin typeface="Inter"/>
              </a:rPr>
              <a:t>home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sp>
        <p:nvSpPr>
          <p:cNvPr name="AutoShape 2" id="2"/>
          <p:cNvSpPr/>
          <p:nvPr/>
        </p:nvSpPr>
        <p:spPr>
          <a:xfrm rot="0">
            <a:off x="0" y="0"/>
            <a:ext cx="3213847" cy="10287000"/>
          </a:xfrm>
          <a:prstGeom prst="rect">
            <a:avLst/>
          </a:prstGeom>
          <a:solidFill>
            <a:srgbClr val="305049"/>
          </a:solidFill>
        </p:spPr>
      </p:sp>
      <p:grpSp>
        <p:nvGrpSpPr>
          <p:cNvPr name="Group 3" id="3"/>
          <p:cNvGrpSpPr/>
          <p:nvPr/>
        </p:nvGrpSpPr>
        <p:grpSpPr>
          <a:xfrm rot="0">
            <a:off x="5535690" y="3047122"/>
            <a:ext cx="1853847" cy="603932"/>
            <a:chOff x="0" y="0"/>
            <a:chExt cx="2471796" cy="805243"/>
          </a:xfrm>
        </p:grpSpPr>
        <p:grpSp>
          <p:nvGrpSpPr>
            <p:cNvPr name="Group 4" id="4"/>
            <p:cNvGrpSpPr/>
            <p:nvPr/>
          </p:nvGrpSpPr>
          <p:grpSpPr>
            <a:xfrm rot="0">
              <a:off x="0" y="0"/>
              <a:ext cx="2471796" cy="805243"/>
              <a:chOff x="0" y="0"/>
              <a:chExt cx="2027183" cy="660400"/>
            </a:xfrm>
          </p:grpSpPr>
          <p:sp>
            <p:nvSpPr>
              <p:cNvPr name="Freeform 5" id="5"/>
              <p:cNvSpPr/>
              <p:nvPr/>
            </p:nvSpPr>
            <p:spPr>
              <a:xfrm>
                <a:off x="0" y="0"/>
                <a:ext cx="2027183" cy="660400"/>
              </a:xfrm>
              <a:custGeom>
                <a:avLst/>
                <a:gdLst/>
                <a:ahLst/>
                <a:cxnLst/>
                <a:rect r="r" b="b" t="t" l="l"/>
                <a:pathLst>
                  <a:path h="660400" w="2027183">
                    <a:moveTo>
                      <a:pt x="1902723" y="660400"/>
                    </a:moveTo>
                    <a:lnTo>
                      <a:pt x="124460" y="660400"/>
                    </a:lnTo>
                    <a:cubicBezTo>
                      <a:pt x="55880" y="660400"/>
                      <a:pt x="0" y="604520"/>
                      <a:pt x="0" y="535940"/>
                    </a:cubicBezTo>
                    <a:lnTo>
                      <a:pt x="0" y="124460"/>
                    </a:lnTo>
                    <a:cubicBezTo>
                      <a:pt x="0" y="55880"/>
                      <a:pt x="55880" y="0"/>
                      <a:pt x="124460" y="0"/>
                    </a:cubicBezTo>
                    <a:lnTo>
                      <a:pt x="1902723" y="0"/>
                    </a:lnTo>
                    <a:cubicBezTo>
                      <a:pt x="1971303" y="0"/>
                      <a:pt x="2027183" y="55880"/>
                      <a:pt x="2027183" y="124460"/>
                    </a:cubicBezTo>
                    <a:lnTo>
                      <a:pt x="2027183" y="535940"/>
                    </a:lnTo>
                    <a:cubicBezTo>
                      <a:pt x="2027183" y="604520"/>
                      <a:pt x="1971303" y="660400"/>
                      <a:pt x="1902723" y="660400"/>
                    </a:cubicBezTo>
                    <a:close/>
                  </a:path>
                </a:pathLst>
              </a:custGeom>
              <a:solidFill>
                <a:srgbClr val="EEB62D">
                  <a:alpha val="63922"/>
                </a:srgbClr>
              </a:solidFill>
            </p:spPr>
          </p:sp>
        </p:grpSp>
        <p:sp>
          <p:nvSpPr>
            <p:cNvPr name="TextBox 6" id="6"/>
            <p:cNvSpPr txBox="true"/>
            <p:nvPr/>
          </p:nvSpPr>
          <p:spPr>
            <a:xfrm rot="0">
              <a:off x="81962" y="162241"/>
              <a:ext cx="2307872" cy="433135"/>
            </a:xfrm>
            <a:prstGeom prst="rect">
              <a:avLst/>
            </a:prstGeom>
          </p:spPr>
          <p:txBody>
            <a:bodyPr anchor="t" rtlCol="false" tIns="0" lIns="0" bIns="0" rIns="0">
              <a:spAutoFit/>
            </a:bodyPr>
            <a:lstStyle/>
            <a:p>
              <a:pPr algn="ctr">
                <a:lnSpc>
                  <a:spcPts val="2712"/>
                </a:lnSpc>
              </a:pPr>
              <a:r>
                <a:rPr lang="en-US" sz="1937">
                  <a:solidFill>
                    <a:srgbClr val="000000"/>
                  </a:solidFill>
                  <a:latin typeface="Inter"/>
                </a:rPr>
                <a:t>Take picture</a:t>
              </a:r>
            </a:p>
          </p:txBody>
        </p:sp>
      </p:grpSp>
      <p:grpSp>
        <p:nvGrpSpPr>
          <p:cNvPr name="Group 7" id="7"/>
          <p:cNvGrpSpPr/>
          <p:nvPr/>
        </p:nvGrpSpPr>
        <p:grpSpPr>
          <a:xfrm rot="0">
            <a:off x="5227938" y="8844677"/>
            <a:ext cx="2308627" cy="540746"/>
            <a:chOff x="0" y="0"/>
            <a:chExt cx="3078169" cy="720995"/>
          </a:xfrm>
        </p:grpSpPr>
        <p:grpSp>
          <p:nvGrpSpPr>
            <p:cNvPr name="Group 8" id="8"/>
            <p:cNvGrpSpPr/>
            <p:nvPr/>
          </p:nvGrpSpPr>
          <p:grpSpPr>
            <a:xfrm rot="0">
              <a:off x="0" y="0"/>
              <a:ext cx="3078169" cy="720995"/>
              <a:chOff x="0" y="0"/>
              <a:chExt cx="2819470" cy="660400"/>
            </a:xfrm>
          </p:grpSpPr>
          <p:sp>
            <p:nvSpPr>
              <p:cNvPr name="Freeform 9" id="9"/>
              <p:cNvSpPr/>
              <p:nvPr/>
            </p:nvSpPr>
            <p:spPr>
              <a:xfrm>
                <a:off x="0" y="0"/>
                <a:ext cx="2819470" cy="660400"/>
              </a:xfrm>
              <a:custGeom>
                <a:avLst/>
                <a:gdLst/>
                <a:ahLst/>
                <a:cxnLst/>
                <a:rect r="r" b="b" t="t" l="l"/>
                <a:pathLst>
                  <a:path h="660400" w="2819470">
                    <a:moveTo>
                      <a:pt x="2695010" y="660400"/>
                    </a:moveTo>
                    <a:lnTo>
                      <a:pt x="124460" y="660400"/>
                    </a:lnTo>
                    <a:cubicBezTo>
                      <a:pt x="55880" y="660400"/>
                      <a:pt x="0" y="604520"/>
                      <a:pt x="0" y="535940"/>
                    </a:cubicBezTo>
                    <a:lnTo>
                      <a:pt x="0" y="124460"/>
                    </a:lnTo>
                    <a:cubicBezTo>
                      <a:pt x="0" y="55880"/>
                      <a:pt x="55880" y="0"/>
                      <a:pt x="124460" y="0"/>
                    </a:cubicBezTo>
                    <a:lnTo>
                      <a:pt x="2695010" y="0"/>
                    </a:lnTo>
                    <a:cubicBezTo>
                      <a:pt x="2763590" y="0"/>
                      <a:pt x="2819470" y="55880"/>
                      <a:pt x="2819470" y="124460"/>
                    </a:cubicBezTo>
                    <a:lnTo>
                      <a:pt x="2819470" y="535940"/>
                    </a:lnTo>
                    <a:cubicBezTo>
                      <a:pt x="2819470" y="604520"/>
                      <a:pt x="2763590" y="660400"/>
                      <a:pt x="2695010" y="660400"/>
                    </a:cubicBezTo>
                    <a:close/>
                  </a:path>
                </a:pathLst>
              </a:custGeom>
              <a:solidFill>
                <a:srgbClr val="EEB62D">
                  <a:alpha val="63922"/>
                </a:srgbClr>
              </a:solidFill>
            </p:spPr>
          </p:sp>
        </p:grpSp>
        <p:sp>
          <p:nvSpPr>
            <p:cNvPr name="TextBox 10" id="10"/>
            <p:cNvSpPr txBox="true"/>
            <p:nvPr/>
          </p:nvSpPr>
          <p:spPr>
            <a:xfrm rot="0">
              <a:off x="102069" y="149809"/>
              <a:ext cx="2874032" cy="383276"/>
            </a:xfrm>
            <a:prstGeom prst="rect">
              <a:avLst/>
            </a:prstGeom>
          </p:spPr>
          <p:txBody>
            <a:bodyPr anchor="t" rtlCol="false" tIns="0" lIns="0" bIns="0" rIns="0">
              <a:spAutoFit/>
            </a:bodyPr>
            <a:lstStyle/>
            <a:p>
              <a:pPr algn="ctr">
                <a:lnSpc>
                  <a:spcPts val="2428"/>
                </a:lnSpc>
              </a:pPr>
              <a:r>
                <a:rPr lang="en-US" sz="1734">
                  <a:solidFill>
                    <a:srgbClr val="000000"/>
                  </a:solidFill>
                  <a:latin typeface="Inter"/>
                </a:rPr>
                <a:t>Choose vehicle</a:t>
              </a:r>
            </a:p>
          </p:txBody>
        </p:sp>
      </p:grpSp>
      <p:grpSp>
        <p:nvGrpSpPr>
          <p:cNvPr name="Group 11" id="11"/>
          <p:cNvGrpSpPr/>
          <p:nvPr/>
        </p:nvGrpSpPr>
        <p:grpSpPr>
          <a:xfrm rot="0">
            <a:off x="13798778" y="6251696"/>
            <a:ext cx="2190264" cy="580382"/>
            <a:chOff x="0" y="0"/>
            <a:chExt cx="2920353" cy="773843"/>
          </a:xfrm>
        </p:grpSpPr>
        <p:grpSp>
          <p:nvGrpSpPr>
            <p:cNvPr name="Group 12" id="12"/>
            <p:cNvGrpSpPr/>
            <p:nvPr/>
          </p:nvGrpSpPr>
          <p:grpSpPr>
            <a:xfrm rot="0">
              <a:off x="0" y="0"/>
              <a:ext cx="2920353" cy="773843"/>
              <a:chOff x="0" y="0"/>
              <a:chExt cx="2492237" cy="660400"/>
            </a:xfrm>
          </p:grpSpPr>
          <p:sp>
            <p:nvSpPr>
              <p:cNvPr name="Freeform 13" id="13"/>
              <p:cNvSpPr/>
              <p:nvPr/>
            </p:nvSpPr>
            <p:spPr>
              <a:xfrm>
                <a:off x="0" y="0"/>
                <a:ext cx="2492237" cy="660400"/>
              </a:xfrm>
              <a:custGeom>
                <a:avLst/>
                <a:gdLst/>
                <a:ahLst/>
                <a:cxnLst/>
                <a:rect r="r" b="b" t="t" l="l"/>
                <a:pathLst>
                  <a:path h="660400" w="2492237">
                    <a:moveTo>
                      <a:pt x="2367777" y="660400"/>
                    </a:moveTo>
                    <a:lnTo>
                      <a:pt x="124460" y="660400"/>
                    </a:lnTo>
                    <a:cubicBezTo>
                      <a:pt x="55880" y="660400"/>
                      <a:pt x="0" y="604520"/>
                      <a:pt x="0" y="535940"/>
                    </a:cubicBezTo>
                    <a:lnTo>
                      <a:pt x="0" y="124460"/>
                    </a:lnTo>
                    <a:cubicBezTo>
                      <a:pt x="0" y="55880"/>
                      <a:pt x="55880" y="0"/>
                      <a:pt x="124460" y="0"/>
                    </a:cubicBezTo>
                    <a:lnTo>
                      <a:pt x="2367777" y="0"/>
                    </a:lnTo>
                    <a:cubicBezTo>
                      <a:pt x="2436357" y="0"/>
                      <a:pt x="2492237" y="55880"/>
                      <a:pt x="2492237" y="124460"/>
                    </a:cubicBezTo>
                    <a:lnTo>
                      <a:pt x="2492237" y="535940"/>
                    </a:lnTo>
                    <a:cubicBezTo>
                      <a:pt x="2492237" y="604520"/>
                      <a:pt x="2436357" y="660400"/>
                      <a:pt x="2367777" y="660400"/>
                    </a:cubicBezTo>
                    <a:close/>
                  </a:path>
                </a:pathLst>
              </a:custGeom>
              <a:solidFill>
                <a:srgbClr val="EEB62D">
                  <a:alpha val="63922"/>
                </a:srgbClr>
              </a:solidFill>
            </p:spPr>
          </p:sp>
        </p:grpSp>
        <p:sp>
          <p:nvSpPr>
            <p:cNvPr name="TextBox 14" id="14"/>
            <p:cNvSpPr txBox="true"/>
            <p:nvPr/>
          </p:nvSpPr>
          <p:spPr>
            <a:xfrm rot="0">
              <a:off x="96836" y="154058"/>
              <a:ext cx="2726681" cy="418102"/>
            </a:xfrm>
            <a:prstGeom prst="rect">
              <a:avLst/>
            </a:prstGeom>
          </p:spPr>
          <p:txBody>
            <a:bodyPr anchor="t" rtlCol="false" tIns="0" lIns="0" bIns="0" rIns="0">
              <a:spAutoFit/>
            </a:bodyPr>
            <a:lstStyle/>
            <a:p>
              <a:pPr algn="ctr">
                <a:lnSpc>
                  <a:spcPts val="2606"/>
                </a:lnSpc>
              </a:pPr>
              <a:r>
                <a:rPr lang="en-US" sz="1862">
                  <a:solidFill>
                    <a:srgbClr val="000000"/>
                  </a:solidFill>
                  <a:latin typeface="Inter"/>
                </a:rPr>
                <a:t>Get weight (kg)</a:t>
              </a:r>
            </a:p>
          </p:txBody>
        </p:sp>
      </p:grpSp>
      <p:sp>
        <p:nvSpPr>
          <p:cNvPr name="AutoShape 15" id="15"/>
          <p:cNvSpPr/>
          <p:nvPr/>
        </p:nvSpPr>
        <p:spPr>
          <a:xfrm rot="5400000">
            <a:off x="5796442" y="720813"/>
            <a:ext cx="1171619" cy="0"/>
          </a:xfrm>
          <a:prstGeom prst="line">
            <a:avLst/>
          </a:prstGeom>
          <a:ln cap="rnd" w="47625">
            <a:solidFill>
              <a:srgbClr val="000000"/>
            </a:solidFill>
            <a:prstDash val="solid"/>
            <a:headEnd type="none" len="sm" w="sm"/>
            <a:tailEnd type="arrow" len="sm" w="med"/>
          </a:ln>
        </p:spPr>
      </p:sp>
      <p:sp>
        <p:nvSpPr>
          <p:cNvPr name="AutoShape 16" id="16"/>
          <p:cNvSpPr/>
          <p:nvPr/>
        </p:nvSpPr>
        <p:spPr>
          <a:xfrm rot="5412656">
            <a:off x="6084593" y="4120916"/>
            <a:ext cx="688034" cy="0"/>
          </a:xfrm>
          <a:prstGeom prst="line">
            <a:avLst/>
          </a:prstGeom>
          <a:ln cap="rnd" w="47625">
            <a:solidFill>
              <a:srgbClr val="000000"/>
            </a:solidFill>
            <a:prstDash val="solid"/>
            <a:headEnd type="none" len="sm" w="sm"/>
            <a:tailEnd type="arrow" len="sm" w="med"/>
          </a:ln>
        </p:spPr>
      </p:sp>
      <p:sp>
        <p:nvSpPr>
          <p:cNvPr name="AutoShape 17" id="17"/>
          <p:cNvSpPr/>
          <p:nvPr/>
        </p:nvSpPr>
        <p:spPr>
          <a:xfrm rot="5400000">
            <a:off x="14566870" y="4191728"/>
            <a:ext cx="546405" cy="0"/>
          </a:xfrm>
          <a:prstGeom prst="line">
            <a:avLst/>
          </a:prstGeom>
          <a:ln cap="rnd" w="47625">
            <a:solidFill>
              <a:srgbClr val="000000"/>
            </a:solidFill>
            <a:prstDash val="solid"/>
            <a:headEnd type="none" len="sm" w="sm"/>
            <a:tailEnd type="arrow" len="sm" w="med"/>
          </a:ln>
        </p:spPr>
      </p:sp>
      <p:pic>
        <p:nvPicPr>
          <p:cNvPr name="Picture 18" id="18"/>
          <p:cNvPicPr>
            <a:picLocks noChangeAspect="true"/>
          </p:cNvPicPr>
          <p:nvPr/>
        </p:nvPicPr>
        <p:blipFill>
          <a:blip r:embed="rId2"/>
          <a:srcRect l="0" t="0" r="0" b="0"/>
          <a:stretch>
            <a:fillRect/>
          </a:stretch>
        </p:blipFill>
        <p:spPr>
          <a:xfrm flipH="false" flipV="false" rot="0">
            <a:off x="5619562" y="1330435"/>
            <a:ext cx="1668254" cy="1668254"/>
          </a:xfrm>
          <a:prstGeom prst="rect">
            <a:avLst/>
          </a:prstGeom>
        </p:spPr>
      </p:pic>
      <p:grpSp>
        <p:nvGrpSpPr>
          <p:cNvPr name="Group 19" id="19"/>
          <p:cNvGrpSpPr/>
          <p:nvPr/>
        </p:nvGrpSpPr>
        <p:grpSpPr>
          <a:xfrm rot="5400000">
            <a:off x="6073563" y="1985675"/>
            <a:ext cx="528751" cy="454639"/>
            <a:chOff x="0" y="0"/>
            <a:chExt cx="1474229" cy="1267593"/>
          </a:xfrm>
        </p:grpSpPr>
        <p:sp>
          <p:nvSpPr>
            <p:cNvPr name="Freeform 20" id="20"/>
            <p:cNvSpPr/>
            <p:nvPr/>
          </p:nvSpPr>
          <p:spPr>
            <a:xfrm>
              <a:off x="0" y="0"/>
              <a:ext cx="1474229" cy="1267593"/>
            </a:xfrm>
            <a:custGeom>
              <a:avLst/>
              <a:gdLst/>
              <a:ahLst/>
              <a:cxnLst/>
              <a:rect r="r" b="b" t="t" l="l"/>
              <a:pathLst>
                <a:path h="1267593" w="1474229">
                  <a:moveTo>
                    <a:pt x="1349769" y="1267593"/>
                  </a:moveTo>
                  <a:lnTo>
                    <a:pt x="124460" y="1267593"/>
                  </a:lnTo>
                  <a:cubicBezTo>
                    <a:pt x="55880" y="1267593"/>
                    <a:pt x="0" y="1211713"/>
                    <a:pt x="0" y="1143133"/>
                  </a:cubicBezTo>
                  <a:lnTo>
                    <a:pt x="0" y="124460"/>
                  </a:lnTo>
                  <a:cubicBezTo>
                    <a:pt x="0" y="55880"/>
                    <a:pt x="55880" y="0"/>
                    <a:pt x="124460" y="0"/>
                  </a:cubicBezTo>
                  <a:lnTo>
                    <a:pt x="1349769" y="0"/>
                  </a:lnTo>
                  <a:cubicBezTo>
                    <a:pt x="1418349" y="0"/>
                    <a:pt x="1474229" y="55880"/>
                    <a:pt x="1474229" y="124460"/>
                  </a:cubicBezTo>
                  <a:lnTo>
                    <a:pt x="1474229" y="1143133"/>
                  </a:lnTo>
                  <a:cubicBezTo>
                    <a:pt x="1474229" y="1211713"/>
                    <a:pt x="1418349" y="1267593"/>
                    <a:pt x="1349769" y="1267593"/>
                  </a:cubicBezTo>
                  <a:close/>
                </a:path>
              </a:pathLst>
            </a:custGeom>
            <a:solidFill>
              <a:srgbClr val="F1F1F1"/>
            </a:solidFill>
          </p:spPr>
        </p:sp>
      </p:grpSp>
      <p:pic>
        <p:nvPicPr>
          <p:cNvPr name="Picture 21" id="21"/>
          <p:cNvPicPr>
            <a:picLocks noChangeAspect="true"/>
          </p:cNvPicPr>
          <p:nvPr/>
        </p:nvPicPr>
        <p:blipFill>
          <a:blip r:embed="rId3"/>
          <a:srcRect l="0" t="0" r="0" b="0"/>
          <a:stretch>
            <a:fillRect/>
          </a:stretch>
        </p:blipFill>
        <p:spPr>
          <a:xfrm flipH="false" flipV="false" rot="0">
            <a:off x="6131120" y="2006175"/>
            <a:ext cx="413639" cy="413639"/>
          </a:xfrm>
          <a:prstGeom prst="rect">
            <a:avLst/>
          </a:prstGeom>
        </p:spPr>
      </p:pic>
      <p:pic>
        <p:nvPicPr>
          <p:cNvPr name="Picture 22" id="22"/>
          <p:cNvPicPr>
            <a:picLocks noChangeAspect="true"/>
          </p:cNvPicPr>
          <p:nvPr/>
        </p:nvPicPr>
        <p:blipFill>
          <a:blip r:embed="rId2"/>
          <a:srcRect l="0" t="0" r="0" b="0"/>
          <a:stretch>
            <a:fillRect/>
          </a:stretch>
        </p:blipFill>
        <p:spPr>
          <a:xfrm flipH="false" flipV="false" rot="0">
            <a:off x="13945036" y="1378867"/>
            <a:ext cx="1668254" cy="1668254"/>
          </a:xfrm>
          <a:prstGeom prst="rect">
            <a:avLst/>
          </a:prstGeom>
        </p:spPr>
      </p:pic>
      <p:grpSp>
        <p:nvGrpSpPr>
          <p:cNvPr name="Group 23" id="23"/>
          <p:cNvGrpSpPr/>
          <p:nvPr/>
        </p:nvGrpSpPr>
        <p:grpSpPr>
          <a:xfrm rot="5400000">
            <a:off x="14402215" y="2004725"/>
            <a:ext cx="528751" cy="454639"/>
            <a:chOff x="0" y="0"/>
            <a:chExt cx="1474229" cy="1267593"/>
          </a:xfrm>
        </p:grpSpPr>
        <p:sp>
          <p:nvSpPr>
            <p:cNvPr name="Freeform 24" id="24"/>
            <p:cNvSpPr/>
            <p:nvPr/>
          </p:nvSpPr>
          <p:spPr>
            <a:xfrm>
              <a:off x="0" y="0"/>
              <a:ext cx="1474229" cy="1267593"/>
            </a:xfrm>
            <a:custGeom>
              <a:avLst/>
              <a:gdLst/>
              <a:ahLst/>
              <a:cxnLst/>
              <a:rect r="r" b="b" t="t" l="l"/>
              <a:pathLst>
                <a:path h="1267593" w="1474229">
                  <a:moveTo>
                    <a:pt x="1349769" y="1267593"/>
                  </a:moveTo>
                  <a:lnTo>
                    <a:pt x="124460" y="1267593"/>
                  </a:lnTo>
                  <a:cubicBezTo>
                    <a:pt x="55880" y="1267593"/>
                    <a:pt x="0" y="1211713"/>
                    <a:pt x="0" y="1143133"/>
                  </a:cubicBezTo>
                  <a:lnTo>
                    <a:pt x="0" y="124460"/>
                  </a:lnTo>
                  <a:cubicBezTo>
                    <a:pt x="0" y="55880"/>
                    <a:pt x="55880" y="0"/>
                    <a:pt x="124460" y="0"/>
                  </a:cubicBezTo>
                  <a:lnTo>
                    <a:pt x="1349769" y="0"/>
                  </a:lnTo>
                  <a:cubicBezTo>
                    <a:pt x="1418349" y="0"/>
                    <a:pt x="1474229" y="55880"/>
                    <a:pt x="1474229" y="124460"/>
                  </a:cubicBezTo>
                  <a:lnTo>
                    <a:pt x="1474229" y="1143133"/>
                  </a:lnTo>
                  <a:cubicBezTo>
                    <a:pt x="1474229" y="1211713"/>
                    <a:pt x="1418349" y="1267593"/>
                    <a:pt x="1349769" y="1267593"/>
                  </a:cubicBezTo>
                  <a:close/>
                </a:path>
              </a:pathLst>
            </a:custGeom>
            <a:solidFill>
              <a:srgbClr val="F1F1F1"/>
            </a:solidFill>
          </p:spPr>
        </p:sp>
      </p:grpSp>
      <p:pic>
        <p:nvPicPr>
          <p:cNvPr name="Picture 25" id="25"/>
          <p:cNvPicPr>
            <a:picLocks noChangeAspect="true"/>
          </p:cNvPicPr>
          <p:nvPr/>
        </p:nvPicPr>
        <p:blipFill>
          <a:blip r:embed="rId3"/>
          <a:srcRect l="0" t="0" r="0" b="0"/>
          <a:stretch>
            <a:fillRect/>
          </a:stretch>
        </p:blipFill>
        <p:spPr>
          <a:xfrm flipH="false" flipV="false" rot="0">
            <a:off x="14450246" y="2006175"/>
            <a:ext cx="413639" cy="413639"/>
          </a:xfrm>
          <a:prstGeom prst="rect">
            <a:avLst/>
          </a:prstGeom>
        </p:spPr>
      </p:pic>
      <p:sp>
        <p:nvSpPr>
          <p:cNvPr name="AutoShape 26" id="26"/>
          <p:cNvSpPr/>
          <p:nvPr/>
        </p:nvSpPr>
        <p:spPr>
          <a:xfrm rot="5400000">
            <a:off x="14193353" y="720813"/>
            <a:ext cx="1171619" cy="0"/>
          </a:xfrm>
          <a:prstGeom prst="line">
            <a:avLst/>
          </a:prstGeom>
          <a:ln cap="rnd" w="47625">
            <a:solidFill>
              <a:srgbClr val="000000"/>
            </a:solidFill>
            <a:prstDash val="solid"/>
            <a:headEnd type="none" len="sm" w="sm"/>
            <a:tailEnd type="arrow" len="sm" w="med"/>
          </a:ln>
        </p:spPr>
      </p:sp>
      <p:grpSp>
        <p:nvGrpSpPr>
          <p:cNvPr name="Group 27" id="27"/>
          <p:cNvGrpSpPr/>
          <p:nvPr/>
        </p:nvGrpSpPr>
        <p:grpSpPr>
          <a:xfrm rot="0">
            <a:off x="13917989" y="3199493"/>
            <a:ext cx="1903055" cy="619963"/>
            <a:chOff x="0" y="0"/>
            <a:chExt cx="2537407" cy="826617"/>
          </a:xfrm>
        </p:grpSpPr>
        <p:grpSp>
          <p:nvGrpSpPr>
            <p:cNvPr name="Group 28" id="28"/>
            <p:cNvGrpSpPr/>
            <p:nvPr/>
          </p:nvGrpSpPr>
          <p:grpSpPr>
            <a:xfrm rot="0">
              <a:off x="0" y="0"/>
              <a:ext cx="2537407" cy="826617"/>
              <a:chOff x="0" y="0"/>
              <a:chExt cx="2027183" cy="660400"/>
            </a:xfrm>
          </p:grpSpPr>
          <p:sp>
            <p:nvSpPr>
              <p:cNvPr name="Freeform 29" id="29"/>
              <p:cNvSpPr/>
              <p:nvPr/>
            </p:nvSpPr>
            <p:spPr>
              <a:xfrm>
                <a:off x="0" y="0"/>
                <a:ext cx="2027183" cy="660400"/>
              </a:xfrm>
              <a:custGeom>
                <a:avLst/>
                <a:gdLst/>
                <a:ahLst/>
                <a:cxnLst/>
                <a:rect r="r" b="b" t="t" l="l"/>
                <a:pathLst>
                  <a:path h="660400" w="2027183">
                    <a:moveTo>
                      <a:pt x="1902723" y="660400"/>
                    </a:moveTo>
                    <a:lnTo>
                      <a:pt x="124460" y="660400"/>
                    </a:lnTo>
                    <a:cubicBezTo>
                      <a:pt x="55880" y="660400"/>
                      <a:pt x="0" y="604520"/>
                      <a:pt x="0" y="535940"/>
                    </a:cubicBezTo>
                    <a:lnTo>
                      <a:pt x="0" y="124460"/>
                    </a:lnTo>
                    <a:cubicBezTo>
                      <a:pt x="0" y="55880"/>
                      <a:pt x="55880" y="0"/>
                      <a:pt x="124460" y="0"/>
                    </a:cubicBezTo>
                    <a:lnTo>
                      <a:pt x="1902723" y="0"/>
                    </a:lnTo>
                    <a:cubicBezTo>
                      <a:pt x="1971303" y="0"/>
                      <a:pt x="2027183" y="55880"/>
                      <a:pt x="2027183" y="124460"/>
                    </a:cubicBezTo>
                    <a:lnTo>
                      <a:pt x="2027183" y="535940"/>
                    </a:lnTo>
                    <a:cubicBezTo>
                      <a:pt x="2027183" y="604520"/>
                      <a:pt x="1971303" y="660400"/>
                      <a:pt x="1902723" y="660400"/>
                    </a:cubicBezTo>
                    <a:close/>
                  </a:path>
                </a:pathLst>
              </a:custGeom>
              <a:solidFill>
                <a:srgbClr val="EEB62D">
                  <a:alpha val="63922"/>
                </a:srgbClr>
              </a:solidFill>
            </p:spPr>
          </p:sp>
        </p:grpSp>
        <p:sp>
          <p:nvSpPr>
            <p:cNvPr name="TextBox 30" id="30"/>
            <p:cNvSpPr txBox="true"/>
            <p:nvPr/>
          </p:nvSpPr>
          <p:spPr>
            <a:xfrm rot="0">
              <a:off x="84138" y="177337"/>
              <a:ext cx="2369132" cy="433843"/>
            </a:xfrm>
            <a:prstGeom prst="rect">
              <a:avLst/>
            </a:prstGeom>
          </p:spPr>
          <p:txBody>
            <a:bodyPr anchor="t" rtlCol="false" tIns="0" lIns="0" bIns="0" rIns="0">
              <a:spAutoFit/>
            </a:bodyPr>
            <a:lstStyle/>
            <a:p>
              <a:pPr algn="ctr">
                <a:lnSpc>
                  <a:spcPts val="2784"/>
                </a:lnSpc>
              </a:pPr>
              <a:r>
                <a:rPr lang="en-US" sz="1988">
                  <a:solidFill>
                    <a:srgbClr val="000000"/>
                  </a:solidFill>
                  <a:latin typeface="Inter"/>
                </a:rPr>
                <a:t>Take picture</a:t>
              </a:r>
            </a:p>
          </p:txBody>
        </p:sp>
      </p:grpSp>
      <p:pic>
        <p:nvPicPr>
          <p:cNvPr name="Picture 31" id="31"/>
          <p:cNvPicPr>
            <a:picLocks noChangeAspect="true"/>
          </p:cNvPicPr>
          <p:nvPr/>
        </p:nvPicPr>
        <p:blipFill>
          <a:blip r:embed="rId4"/>
          <a:srcRect l="0" t="0" r="0" b="11440"/>
          <a:stretch>
            <a:fillRect/>
          </a:stretch>
        </p:blipFill>
        <p:spPr>
          <a:xfrm flipH="false" flipV="false" rot="0">
            <a:off x="14061359" y="4580586"/>
            <a:ext cx="1616315" cy="1545370"/>
          </a:xfrm>
          <a:prstGeom prst="rect">
            <a:avLst/>
          </a:prstGeom>
        </p:spPr>
      </p:pic>
      <p:sp>
        <p:nvSpPr>
          <p:cNvPr name="AutoShape 32" id="32"/>
          <p:cNvSpPr/>
          <p:nvPr/>
        </p:nvSpPr>
        <p:spPr>
          <a:xfrm rot="5400000">
            <a:off x="13352425" y="8338777"/>
            <a:ext cx="2927671" cy="0"/>
          </a:xfrm>
          <a:prstGeom prst="line">
            <a:avLst/>
          </a:prstGeom>
          <a:ln cap="rnd" w="47625">
            <a:solidFill>
              <a:srgbClr val="000000"/>
            </a:solidFill>
            <a:prstDash val="solid"/>
            <a:headEnd type="none" len="sm" w="sm"/>
            <a:tailEnd type="arrow" len="sm" w="med"/>
          </a:ln>
        </p:spPr>
      </p:sp>
      <p:pic>
        <p:nvPicPr>
          <p:cNvPr name="Picture 33" id="33"/>
          <p:cNvPicPr>
            <a:picLocks noChangeAspect="true"/>
          </p:cNvPicPr>
          <p:nvPr/>
        </p:nvPicPr>
        <p:blipFill>
          <a:blip r:embed="rId4"/>
          <a:srcRect l="0" t="0" r="0" b="11440"/>
          <a:stretch>
            <a:fillRect/>
          </a:stretch>
        </p:blipFill>
        <p:spPr>
          <a:xfrm flipH="false" flipV="false" rot="0">
            <a:off x="5645531" y="4580586"/>
            <a:ext cx="1616315" cy="1545370"/>
          </a:xfrm>
          <a:prstGeom prst="rect">
            <a:avLst/>
          </a:prstGeom>
        </p:spPr>
      </p:pic>
      <p:sp>
        <p:nvSpPr>
          <p:cNvPr name="AutoShape 34" id="34"/>
          <p:cNvSpPr/>
          <p:nvPr/>
        </p:nvSpPr>
        <p:spPr>
          <a:xfrm rot="5412656">
            <a:off x="6059514" y="7171418"/>
            <a:ext cx="688034" cy="0"/>
          </a:xfrm>
          <a:prstGeom prst="line">
            <a:avLst/>
          </a:prstGeom>
          <a:ln cap="rnd" w="47625">
            <a:solidFill>
              <a:srgbClr val="000000"/>
            </a:solidFill>
            <a:prstDash val="solid"/>
            <a:headEnd type="none" len="sm" w="sm"/>
            <a:tailEnd type="arrow" len="sm" w="med"/>
          </a:ln>
        </p:spPr>
      </p:sp>
      <p:pic>
        <p:nvPicPr>
          <p:cNvPr name="Picture 35" id="3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6070464" y="7621015"/>
            <a:ext cx="784299" cy="712999"/>
          </a:xfrm>
          <a:prstGeom prst="rect">
            <a:avLst/>
          </a:prstGeom>
        </p:spPr>
      </p:pic>
      <p:sp>
        <p:nvSpPr>
          <p:cNvPr name="AutoShape 36" id="36"/>
          <p:cNvSpPr/>
          <p:nvPr/>
        </p:nvSpPr>
        <p:spPr>
          <a:xfrm rot="5407619">
            <a:off x="5910350" y="9826687"/>
            <a:ext cx="873004" cy="0"/>
          </a:xfrm>
          <a:prstGeom prst="line">
            <a:avLst/>
          </a:prstGeom>
          <a:ln cap="rnd" w="47625">
            <a:solidFill>
              <a:srgbClr val="000000"/>
            </a:solidFill>
            <a:prstDash val="solid"/>
            <a:headEnd type="none" len="sm" w="sm"/>
            <a:tailEnd type="arrow" len="sm" w="med"/>
          </a:ln>
        </p:spPr>
      </p:sp>
      <p:sp>
        <p:nvSpPr>
          <p:cNvPr name="TextBox 37" id="37"/>
          <p:cNvSpPr txBox="true"/>
          <p:nvPr/>
        </p:nvSpPr>
        <p:spPr>
          <a:xfrm rot="-5400000">
            <a:off x="-2657638" y="4847494"/>
            <a:ext cx="8311953" cy="821055"/>
          </a:xfrm>
          <a:prstGeom prst="rect">
            <a:avLst/>
          </a:prstGeom>
        </p:spPr>
        <p:txBody>
          <a:bodyPr anchor="t" rtlCol="false" tIns="0" lIns="0" bIns="0" rIns="0">
            <a:spAutoFit/>
          </a:bodyPr>
          <a:lstStyle/>
          <a:p>
            <a:pPr algn="ctr">
              <a:lnSpc>
                <a:spcPts val="6719"/>
              </a:lnSpc>
            </a:pPr>
            <a:r>
              <a:rPr lang="en-US" sz="4800">
                <a:solidFill>
                  <a:srgbClr val="9976FF"/>
                </a:solidFill>
                <a:latin typeface="Inter Bold"/>
              </a:rPr>
              <a:t>Business </a:t>
            </a:r>
            <a:r>
              <a:rPr lang="en-US" sz="4800">
                <a:solidFill>
                  <a:srgbClr val="FFFFFF"/>
                </a:solidFill>
                <a:latin typeface="Inter Bold"/>
              </a:rPr>
              <a:t>Flow DIagram</a:t>
            </a:r>
          </a:p>
        </p:txBody>
      </p:sp>
      <p:grpSp>
        <p:nvGrpSpPr>
          <p:cNvPr name="Group 38" id="38"/>
          <p:cNvGrpSpPr/>
          <p:nvPr/>
        </p:nvGrpSpPr>
        <p:grpSpPr>
          <a:xfrm rot="0">
            <a:off x="5396903" y="6223121"/>
            <a:ext cx="2032307" cy="538526"/>
            <a:chOff x="0" y="0"/>
            <a:chExt cx="2709743" cy="718035"/>
          </a:xfrm>
        </p:grpSpPr>
        <p:grpSp>
          <p:nvGrpSpPr>
            <p:cNvPr name="Group 39" id="39"/>
            <p:cNvGrpSpPr/>
            <p:nvPr/>
          </p:nvGrpSpPr>
          <p:grpSpPr>
            <a:xfrm rot="0">
              <a:off x="0" y="0"/>
              <a:ext cx="2709743" cy="718035"/>
              <a:chOff x="0" y="0"/>
              <a:chExt cx="2492237" cy="660400"/>
            </a:xfrm>
          </p:grpSpPr>
          <p:sp>
            <p:nvSpPr>
              <p:cNvPr name="Freeform 40" id="40"/>
              <p:cNvSpPr/>
              <p:nvPr/>
            </p:nvSpPr>
            <p:spPr>
              <a:xfrm>
                <a:off x="0" y="0"/>
                <a:ext cx="2492237" cy="660400"/>
              </a:xfrm>
              <a:custGeom>
                <a:avLst/>
                <a:gdLst/>
                <a:ahLst/>
                <a:cxnLst/>
                <a:rect r="r" b="b" t="t" l="l"/>
                <a:pathLst>
                  <a:path h="660400" w="2492237">
                    <a:moveTo>
                      <a:pt x="2367777" y="660400"/>
                    </a:moveTo>
                    <a:lnTo>
                      <a:pt x="124460" y="660400"/>
                    </a:lnTo>
                    <a:cubicBezTo>
                      <a:pt x="55880" y="660400"/>
                      <a:pt x="0" y="604520"/>
                      <a:pt x="0" y="535940"/>
                    </a:cubicBezTo>
                    <a:lnTo>
                      <a:pt x="0" y="124460"/>
                    </a:lnTo>
                    <a:cubicBezTo>
                      <a:pt x="0" y="55880"/>
                      <a:pt x="55880" y="0"/>
                      <a:pt x="124460" y="0"/>
                    </a:cubicBezTo>
                    <a:lnTo>
                      <a:pt x="2367777" y="0"/>
                    </a:lnTo>
                    <a:cubicBezTo>
                      <a:pt x="2436357" y="0"/>
                      <a:pt x="2492237" y="55880"/>
                      <a:pt x="2492237" y="124460"/>
                    </a:cubicBezTo>
                    <a:lnTo>
                      <a:pt x="2492237" y="535940"/>
                    </a:lnTo>
                    <a:cubicBezTo>
                      <a:pt x="2492237" y="604520"/>
                      <a:pt x="2436357" y="660400"/>
                      <a:pt x="2367777" y="660400"/>
                    </a:cubicBezTo>
                    <a:close/>
                  </a:path>
                </a:pathLst>
              </a:custGeom>
              <a:solidFill>
                <a:srgbClr val="EEB62D">
                  <a:alpha val="63922"/>
                </a:srgbClr>
              </a:solidFill>
            </p:spPr>
          </p:sp>
        </p:grpSp>
        <p:sp>
          <p:nvSpPr>
            <p:cNvPr name="TextBox 41" id="41"/>
            <p:cNvSpPr txBox="true"/>
            <p:nvPr/>
          </p:nvSpPr>
          <p:spPr>
            <a:xfrm rot="0">
              <a:off x="89852" y="149038"/>
              <a:ext cx="2530039" cy="381859"/>
            </a:xfrm>
            <a:prstGeom prst="rect">
              <a:avLst/>
            </a:prstGeom>
          </p:spPr>
          <p:txBody>
            <a:bodyPr anchor="t" rtlCol="false" tIns="0" lIns="0" bIns="0" rIns="0">
              <a:spAutoFit/>
            </a:bodyPr>
            <a:lstStyle/>
            <a:p>
              <a:pPr algn="ctr">
                <a:lnSpc>
                  <a:spcPts val="2418"/>
                </a:lnSpc>
              </a:pPr>
              <a:r>
                <a:rPr lang="en-US" sz="1727">
                  <a:solidFill>
                    <a:srgbClr val="000000"/>
                  </a:solidFill>
                  <a:latin typeface="Inter"/>
                </a:rPr>
                <a:t>Get weight (kg)</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EEE"/>
        </a:solidFill>
      </p:bgPr>
    </p:bg>
    <p:spTree>
      <p:nvGrpSpPr>
        <p:cNvPr id="1" name=""/>
        <p:cNvGrpSpPr/>
        <p:nvPr/>
      </p:nvGrpSpPr>
      <p:grpSpPr>
        <a:xfrm>
          <a:off x="0" y="0"/>
          <a:ext cx="0" cy="0"/>
          <a:chOff x="0" y="0"/>
          <a:chExt cx="0" cy="0"/>
        </a:xfrm>
      </p:grpSpPr>
      <p:sp>
        <p:nvSpPr>
          <p:cNvPr name="AutoShape 2" id="2"/>
          <p:cNvSpPr/>
          <p:nvPr/>
        </p:nvSpPr>
        <p:spPr>
          <a:xfrm rot="0">
            <a:off x="0" y="0"/>
            <a:ext cx="3213847" cy="10287000"/>
          </a:xfrm>
          <a:prstGeom prst="rect">
            <a:avLst/>
          </a:prstGeom>
          <a:solidFill>
            <a:srgbClr val="305049"/>
          </a:solidFill>
        </p:spPr>
      </p:sp>
      <p:grpSp>
        <p:nvGrpSpPr>
          <p:cNvPr name="Group 3" id="3"/>
          <p:cNvGrpSpPr/>
          <p:nvPr/>
        </p:nvGrpSpPr>
        <p:grpSpPr>
          <a:xfrm rot="0">
            <a:off x="9423561" y="6600662"/>
            <a:ext cx="2262060" cy="529839"/>
            <a:chOff x="0" y="0"/>
            <a:chExt cx="3016080" cy="706451"/>
          </a:xfrm>
        </p:grpSpPr>
        <p:grpSp>
          <p:nvGrpSpPr>
            <p:cNvPr name="Group 4" id="4"/>
            <p:cNvGrpSpPr/>
            <p:nvPr/>
          </p:nvGrpSpPr>
          <p:grpSpPr>
            <a:xfrm rot="0">
              <a:off x="0" y="0"/>
              <a:ext cx="3016080" cy="706451"/>
              <a:chOff x="0" y="0"/>
              <a:chExt cx="2819470" cy="660400"/>
            </a:xfrm>
          </p:grpSpPr>
          <p:sp>
            <p:nvSpPr>
              <p:cNvPr name="Freeform 5" id="5"/>
              <p:cNvSpPr/>
              <p:nvPr/>
            </p:nvSpPr>
            <p:spPr>
              <a:xfrm>
                <a:off x="0" y="0"/>
                <a:ext cx="2819470" cy="660400"/>
              </a:xfrm>
              <a:custGeom>
                <a:avLst/>
                <a:gdLst/>
                <a:ahLst/>
                <a:cxnLst/>
                <a:rect r="r" b="b" t="t" l="l"/>
                <a:pathLst>
                  <a:path h="660400" w="2819470">
                    <a:moveTo>
                      <a:pt x="2695010" y="660400"/>
                    </a:moveTo>
                    <a:lnTo>
                      <a:pt x="124460" y="660400"/>
                    </a:lnTo>
                    <a:cubicBezTo>
                      <a:pt x="55880" y="660400"/>
                      <a:pt x="0" y="604520"/>
                      <a:pt x="0" y="535940"/>
                    </a:cubicBezTo>
                    <a:lnTo>
                      <a:pt x="0" y="124460"/>
                    </a:lnTo>
                    <a:cubicBezTo>
                      <a:pt x="0" y="55880"/>
                      <a:pt x="55880" y="0"/>
                      <a:pt x="124460" y="0"/>
                    </a:cubicBezTo>
                    <a:lnTo>
                      <a:pt x="2695010" y="0"/>
                    </a:lnTo>
                    <a:cubicBezTo>
                      <a:pt x="2763590" y="0"/>
                      <a:pt x="2819470" y="55880"/>
                      <a:pt x="2819470" y="124460"/>
                    </a:cubicBezTo>
                    <a:lnTo>
                      <a:pt x="2819470" y="535940"/>
                    </a:lnTo>
                    <a:cubicBezTo>
                      <a:pt x="2819470" y="604520"/>
                      <a:pt x="2763590" y="660400"/>
                      <a:pt x="2695010" y="660400"/>
                    </a:cubicBezTo>
                    <a:close/>
                  </a:path>
                </a:pathLst>
              </a:custGeom>
              <a:solidFill>
                <a:srgbClr val="EEB62D">
                  <a:alpha val="63922"/>
                </a:srgbClr>
              </a:solidFill>
            </p:spPr>
          </p:sp>
        </p:grpSp>
        <p:sp>
          <p:nvSpPr>
            <p:cNvPr name="TextBox 6" id="6"/>
            <p:cNvSpPr txBox="true"/>
            <p:nvPr/>
          </p:nvSpPr>
          <p:spPr>
            <a:xfrm rot="0">
              <a:off x="100010" y="146019"/>
              <a:ext cx="2816060" cy="376314"/>
            </a:xfrm>
            <a:prstGeom prst="rect">
              <a:avLst/>
            </a:prstGeom>
          </p:spPr>
          <p:txBody>
            <a:bodyPr anchor="t" rtlCol="false" tIns="0" lIns="0" bIns="0" rIns="0">
              <a:spAutoFit/>
            </a:bodyPr>
            <a:lstStyle/>
            <a:p>
              <a:pPr algn="ctr">
                <a:lnSpc>
                  <a:spcPts val="2379"/>
                </a:lnSpc>
              </a:pPr>
              <a:r>
                <a:rPr lang="en-US" sz="1699">
                  <a:solidFill>
                    <a:srgbClr val="000000"/>
                  </a:solidFill>
                  <a:latin typeface="Inter"/>
                </a:rPr>
                <a:t>Point earned</a:t>
              </a:r>
            </a:p>
          </p:txBody>
        </p:sp>
      </p:grpSp>
      <p:grpSp>
        <p:nvGrpSpPr>
          <p:cNvPr name="Group 7" id="7"/>
          <p:cNvGrpSpPr/>
          <p:nvPr/>
        </p:nvGrpSpPr>
        <p:grpSpPr>
          <a:xfrm rot="0">
            <a:off x="9602769" y="9342145"/>
            <a:ext cx="2190264" cy="580382"/>
            <a:chOff x="0" y="0"/>
            <a:chExt cx="2920353" cy="773843"/>
          </a:xfrm>
        </p:grpSpPr>
        <p:grpSp>
          <p:nvGrpSpPr>
            <p:cNvPr name="Group 8" id="8"/>
            <p:cNvGrpSpPr/>
            <p:nvPr/>
          </p:nvGrpSpPr>
          <p:grpSpPr>
            <a:xfrm rot="0">
              <a:off x="0" y="0"/>
              <a:ext cx="2920353" cy="773843"/>
              <a:chOff x="0" y="0"/>
              <a:chExt cx="2492237" cy="660400"/>
            </a:xfrm>
          </p:grpSpPr>
          <p:sp>
            <p:nvSpPr>
              <p:cNvPr name="Freeform 9" id="9"/>
              <p:cNvSpPr/>
              <p:nvPr/>
            </p:nvSpPr>
            <p:spPr>
              <a:xfrm>
                <a:off x="0" y="0"/>
                <a:ext cx="2492237" cy="660400"/>
              </a:xfrm>
              <a:custGeom>
                <a:avLst/>
                <a:gdLst/>
                <a:ahLst/>
                <a:cxnLst/>
                <a:rect r="r" b="b" t="t" l="l"/>
                <a:pathLst>
                  <a:path h="660400" w="2492237">
                    <a:moveTo>
                      <a:pt x="2367777" y="660400"/>
                    </a:moveTo>
                    <a:lnTo>
                      <a:pt x="124460" y="660400"/>
                    </a:lnTo>
                    <a:cubicBezTo>
                      <a:pt x="55880" y="660400"/>
                      <a:pt x="0" y="604520"/>
                      <a:pt x="0" y="535940"/>
                    </a:cubicBezTo>
                    <a:lnTo>
                      <a:pt x="0" y="124460"/>
                    </a:lnTo>
                    <a:cubicBezTo>
                      <a:pt x="0" y="55880"/>
                      <a:pt x="55880" y="0"/>
                      <a:pt x="124460" y="0"/>
                    </a:cubicBezTo>
                    <a:lnTo>
                      <a:pt x="2367777" y="0"/>
                    </a:lnTo>
                    <a:cubicBezTo>
                      <a:pt x="2436357" y="0"/>
                      <a:pt x="2492237" y="55880"/>
                      <a:pt x="2492237" y="124460"/>
                    </a:cubicBezTo>
                    <a:lnTo>
                      <a:pt x="2492237" y="535940"/>
                    </a:lnTo>
                    <a:cubicBezTo>
                      <a:pt x="2492237" y="604520"/>
                      <a:pt x="2436357" y="660400"/>
                      <a:pt x="2367777" y="660400"/>
                    </a:cubicBezTo>
                    <a:close/>
                  </a:path>
                </a:pathLst>
              </a:custGeom>
              <a:solidFill>
                <a:srgbClr val="EEB62D">
                  <a:alpha val="63922"/>
                </a:srgbClr>
              </a:solidFill>
            </p:spPr>
          </p:sp>
        </p:grpSp>
        <p:sp>
          <p:nvSpPr>
            <p:cNvPr name="TextBox 10" id="10"/>
            <p:cNvSpPr txBox="true"/>
            <p:nvPr/>
          </p:nvSpPr>
          <p:spPr>
            <a:xfrm rot="0">
              <a:off x="96836" y="154058"/>
              <a:ext cx="2726681" cy="418102"/>
            </a:xfrm>
            <a:prstGeom prst="rect">
              <a:avLst/>
            </a:prstGeom>
          </p:spPr>
          <p:txBody>
            <a:bodyPr anchor="t" rtlCol="false" tIns="0" lIns="0" bIns="0" rIns="0">
              <a:spAutoFit/>
            </a:bodyPr>
            <a:lstStyle/>
            <a:p>
              <a:pPr algn="ctr">
                <a:lnSpc>
                  <a:spcPts val="2606"/>
                </a:lnSpc>
              </a:pPr>
              <a:r>
                <a:rPr lang="en-US" sz="1862">
                  <a:solidFill>
                    <a:srgbClr val="000000"/>
                  </a:solidFill>
                  <a:latin typeface="Inter"/>
                </a:rPr>
                <a:t>Redeem</a:t>
              </a:r>
            </a:p>
          </p:txBody>
        </p:sp>
      </p:grpSp>
      <p:sp>
        <p:nvSpPr>
          <p:cNvPr name="AutoShape 11" id="11"/>
          <p:cNvSpPr/>
          <p:nvPr/>
        </p:nvSpPr>
        <p:spPr>
          <a:xfrm rot="5400000">
            <a:off x="9946470" y="1293921"/>
            <a:ext cx="1178142" cy="0"/>
          </a:xfrm>
          <a:prstGeom prst="line">
            <a:avLst/>
          </a:prstGeom>
          <a:ln cap="rnd" w="47625">
            <a:solidFill>
              <a:srgbClr val="000000"/>
            </a:solidFill>
            <a:prstDash val="solid"/>
            <a:headEnd type="none" len="sm" w="sm"/>
            <a:tailEnd type="arrow" len="sm" w="med"/>
          </a:ln>
        </p:spPr>
      </p:sp>
      <p:grpSp>
        <p:nvGrpSpPr>
          <p:cNvPr name="Group 12" id="12"/>
          <p:cNvGrpSpPr/>
          <p:nvPr/>
        </p:nvGrpSpPr>
        <p:grpSpPr>
          <a:xfrm rot="0">
            <a:off x="9607826" y="3177638"/>
            <a:ext cx="1903055" cy="619963"/>
            <a:chOff x="0" y="0"/>
            <a:chExt cx="2537407" cy="826617"/>
          </a:xfrm>
        </p:grpSpPr>
        <p:grpSp>
          <p:nvGrpSpPr>
            <p:cNvPr name="Group 13" id="13"/>
            <p:cNvGrpSpPr/>
            <p:nvPr/>
          </p:nvGrpSpPr>
          <p:grpSpPr>
            <a:xfrm rot="0">
              <a:off x="0" y="0"/>
              <a:ext cx="2537407" cy="826617"/>
              <a:chOff x="0" y="0"/>
              <a:chExt cx="2027183" cy="660400"/>
            </a:xfrm>
          </p:grpSpPr>
          <p:sp>
            <p:nvSpPr>
              <p:cNvPr name="Freeform 14" id="14"/>
              <p:cNvSpPr/>
              <p:nvPr/>
            </p:nvSpPr>
            <p:spPr>
              <a:xfrm>
                <a:off x="0" y="0"/>
                <a:ext cx="2027183" cy="660400"/>
              </a:xfrm>
              <a:custGeom>
                <a:avLst/>
                <a:gdLst/>
                <a:ahLst/>
                <a:cxnLst/>
                <a:rect r="r" b="b" t="t" l="l"/>
                <a:pathLst>
                  <a:path h="660400" w="2027183">
                    <a:moveTo>
                      <a:pt x="1902723" y="660400"/>
                    </a:moveTo>
                    <a:lnTo>
                      <a:pt x="124460" y="660400"/>
                    </a:lnTo>
                    <a:cubicBezTo>
                      <a:pt x="55880" y="660400"/>
                      <a:pt x="0" y="604520"/>
                      <a:pt x="0" y="535940"/>
                    </a:cubicBezTo>
                    <a:lnTo>
                      <a:pt x="0" y="124460"/>
                    </a:lnTo>
                    <a:cubicBezTo>
                      <a:pt x="0" y="55880"/>
                      <a:pt x="55880" y="0"/>
                      <a:pt x="124460" y="0"/>
                    </a:cubicBezTo>
                    <a:lnTo>
                      <a:pt x="1902723" y="0"/>
                    </a:lnTo>
                    <a:cubicBezTo>
                      <a:pt x="1971303" y="0"/>
                      <a:pt x="2027183" y="55880"/>
                      <a:pt x="2027183" y="124460"/>
                    </a:cubicBezTo>
                    <a:lnTo>
                      <a:pt x="2027183" y="535940"/>
                    </a:lnTo>
                    <a:cubicBezTo>
                      <a:pt x="2027183" y="604520"/>
                      <a:pt x="1971303" y="660400"/>
                      <a:pt x="1902723" y="660400"/>
                    </a:cubicBezTo>
                    <a:close/>
                  </a:path>
                </a:pathLst>
              </a:custGeom>
              <a:solidFill>
                <a:srgbClr val="EEB62D">
                  <a:alpha val="63922"/>
                </a:srgbClr>
              </a:solidFill>
            </p:spPr>
          </p:sp>
        </p:grpSp>
        <p:sp>
          <p:nvSpPr>
            <p:cNvPr name="TextBox 15" id="15"/>
            <p:cNvSpPr txBox="true"/>
            <p:nvPr/>
          </p:nvSpPr>
          <p:spPr>
            <a:xfrm rot="0">
              <a:off x="84138" y="177337"/>
              <a:ext cx="2369132" cy="433843"/>
            </a:xfrm>
            <a:prstGeom prst="rect">
              <a:avLst/>
            </a:prstGeom>
          </p:spPr>
          <p:txBody>
            <a:bodyPr anchor="t" rtlCol="false" tIns="0" lIns="0" bIns="0" rIns="0">
              <a:spAutoFit/>
            </a:bodyPr>
            <a:lstStyle/>
            <a:p>
              <a:pPr algn="ctr">
                <a:lnSpc>
                  <a:spcPts val="2784"/>
                </a:lnSpc>
              </a:pPr>
              <a:r>
                <a:rPr lang="en-US" sz="1988">
                  <a:solidFill>
                    <a:srgbClr val="000000"/>
                  </a:solidFill>
                  <a:latin typeface="Inter"/>
                </a:rPr>
                <a:t>QR Scan</a:t>
              </a:r>
            </a:p>
          </p:txBody>
        </p:sp>
      </p:grpSp>
      <p:sp>
        <p:nvSpPr>
          <p:cNvPr name="AutoShape 16" id="16"/>
          <p:cNvSpPr/>
          <p:nvPr/>
        </p:nvSpPr>
        <p:spPr>
          <a:xfrm rot="5400000">
            <a:off x="10155182" y="7656294"/>
            <a:ext cx="808343" cy="0"/>
          </a:xfrm>
          <a:prstGeom prst="line">
            <a:avLst/>
          </a:prstGeom>
          <a:ln cap="rnd" w="47625">
            <a:solidFill>
              <a:srgbClr val="000000"/>
            </a:solidFill>
            <a:prstDash val="solid"/>
            <a:headEnd type="none" len="sm" w="sm"/>
            <a:tailEnd type="arrow" len="sm" w="med"/>
          </a:ln>
        </p:spPr>
      </p:sp>
      <p:pic>
        <p:nvPicPr>
          <p:cNvPr name="Picture 17" id="17"/>
          <p:cNvPicPr>
            <a:picLocks noChangeAspect="true"/>
          </p:cNvPicPr>
          <p:nvPr/>
        </p:nvPicPr>
        <p:blipFill>
          <a:blip r:embed="rId2"/>
          <a:srcRect l="0" t="0" r="0" b="0"/>
          <a:stretch>
            <a:fillRect/>
          </a:stretch>
        </p:blipFill>
        <p:spPr>
          <a:xfrm flipH="false" flipV="false" rot="0">
            <a:off x="9767826" y="5019675"/>
            <a:ext cx="1535431" cy="1535431"/>
          </a:xfrm>
          <a:prstGeom prst="rect">
            <a:avLst/>
          </a:prstGeom>
        </p:spPr>
      </p:pic>
      <p:sp>
        <p:nvSpPr>
          <p:cNvPr name="AutoShape 18" id="18"/>
          <p:cNvSpPr/>
          <p:nvPr/>
        </p:nvSpPr>
        <p:spPr>
          <a:xfrm rot="5389598">
            <a:off x="10046387" y="4408102"/>
            <a:ext cx="927876" cy="0"/>
          </a:xfrm>
          <a:prstGeom prst="line">
            <a:avLst/>
          </a:prstGeom>
          <a:ln cap="rnd" w="47625">
            <a:solidFill>
              <a:srgbClr val="000000"/>
            </a:solidFill>
            <a:prstDash val="solid"/>
            <a:headEnd type="none" len="sm" w="sm"/>
            <a:tailEnd type="arrow" len="sm" w="med"/>
          </a:ln>
        </p:spPr>
      </p:sp>
      <p:pic>
        <p:nvPicPr>
          <p:cNvPr name="Picture 19" id="19"/>
          <p:cNvPicPr>
            <a:picLocks noChangeAspect="true"/>
          </p:cNvPicPr>
          <p:nvPr/>
        </p:nvPicPr>
        <p:blipFill>
          <a:blip r:embed="rId3"/>
          <a:srcRect l="0" t="0" r="0" b="30833"/>
          <a:stretch>
            <a:fillRect/>
          </a:stretch>
        </p:blipFill>
        <p:spPr>
          <a:xfrm flipH="false" flipV="false" rot="0">
            <a:off x="9761138" y="1984395"/>
            <a:ext cx="1501181" cy="1109022"/>
          </a:xfrm>
          <a:prstGeom prst="rect">
            <a:avLst/>
          </a:prstGeom>
        </p:spPr>
      </p:pic>
      <p:sp>
        <p:nvSpPr>
          <p:cNvPr name="AutoShape 20" id="20"/>
          <p:cNvSpPr/>
          <p:nvPr/>
        </p:nvSpPr>
        <p:spPr>
          <a:xfrm rot="0">
            <a:off x="6337939" y="714375"/>
            <a:ext cx="2479492" cy="0"/>
          </a:xfrm>
          <a:prstGeom prst="line">
            <a:avLst/>
          </a:prstGeom>
          <a:ln cap="rnd" w="47625">
            <a:solidFill>
              <a:srgbClr val="000000"/>
            </a:solidFill>
            <a:prstDash val="solid"/>
            <a:headEnd type="none" len="sm" w="sm"/>
            <a:tailEnd type="none" len="sm" w="sm"/>
          </a:ln>
        </p:spPr>
      </p:sp>
      <p:sp>
        <p:nvSpPr>
          <p:cNvPr name="AutoShape 21" id="21"/>
          <p:cNvSpPr/>
          <p:nvPr/>
        </p:nvSpPr>
        <p:spPr>
          <a:xfrm rot="5391786">
            <a:off x="5955805" y="369461"/>
            <a:ext cx="737455" cy="0"/>
          </a:xfrm>
          <a:prstGeom prst="line">
            <a:avLst/>
          </a:prstGeom>
          <a:ln cap="rnd" w="47625">
            <a:solidFill>
              <a:srgbClr val="000000"/>
            </a:solidFill>
            <a:prstDash val="solid"/>
            <a:headEnd type="none" len="sm" w="sm"/>
            <a:tailEnd type="none" len="sm" w="sm"/>
          </a:ln>
        </p:spPr>
      </p:sp>
      <p:sp>
        <p:nvSpPr>
          <p:cNvPr name="AutoShape 22" id="22"/>
          <p:cNvSpPr/>
          <p:nvPr/>
        </p:nvSpPr>
        <p:spPr>
          <a:xfrm rot="0">
            <a:off x="8769806" y="714375"/>
            <a:ext cx="6046454" cy="0"/>
          </a:xfrm>
          <a:prstGeom prst="line">
            <a:avLst/>
          </a:prstGeom>
          <a:ln cap="rnd" w="47625">
            <a:solidFill>
              <a:srgbClr val="000000"/>
            </a:solidFill>
            <a:prstDash val="solid"/>
            <a:headEnd type="none" len="sm" w="sm"/>
            <a:tailEnd type="none" len="sm" w="sm"/>
          </a:ln>
        </p:spPr>
      </p:sp>
      <p:sp>
        <p:nvSpPr>
          <p:cNvPr name="AutoShape 23" id="23"/>
          <p:cNvSpPr/>
          <p:nvPr/>
        </p:nvSpPr>
        <p:spPr>
          <a:xfrm rot="5400000">
            <a:off x="14431172" y="366384"/>
            <a:ext cx="743606" cy="0"/>
          </a:xfrm>
          <a:prstGeom prst="line">
            <a:avLst/>
          </a:prstGeom>
          <a:ln cap="rnd" w="47625">
            <a:solidFill>
              <a:srgbClr val="000000"/>
            </a:solidFill>
            <a:prstDash val="solid"/>
            <a:headEnd type="none" len="sm" w="sm"/>
            <a:tailEnd type="none" len="sm" w="sm"/>
          </a:ln>
        </p:spPr>
      </p:sp>
      <p:pic>
        <p:nvPicPr>
          <p:cNvPr name="Picture 24" id="24"/>
          <p:cNvPicPr>
            <a:picLocks noChangeAspect="true"/>
          </p:cNvPicPr>
          <p:nvPr/>
        </p:nvPicPr>
        <p:blipFill>
          <a:blip r:embed="rId4"/>
          <a:srcRect l="0" t="0" r="0" b="0"/>
          <a:stretch>
            <a:fillRect/>
          </a:stretch>
        </p:blipFill>
        <p:spPr>
          <a:xfrm flipH="false" flipV="false" rot="0">
            <a:off x="10067597" y="8070311"/>
            <a:ext cx="1271834" cy="1271834"/>
          </a:xfrm>
          <a:prstGeom prst="rect">
            <a:avLst/>
          </a:prstGeom>
        </p:spPr>
      </p:pic>
      <p:sp>
        <p:nvSpPr>
          <p:cNvPr name="TextBox 25" id="25"/>
          <p:cNvSpPr txBox="true"/>
          <p:nvPr/>
        </p:nvSpPr>
        <p:spPr>
          <a:xfrm rot="-5400000">
            <a:off x="-2657638" y="4723447"/>
            <a:ext cx="8311953" cy="821055"/>
          </a:xfrm>
          <a:prstGeom prst="rect">
            <a:avLst/>
          </a:prstGeom>
        </p:spPr>
        <p:txBody>
          <a:bodyPr anchor="t" rtlCol="false" tIns="0" lIns="0" bIns="0" rIns="0">
            <a:spAutoFit/>
          </a:bodyPr>
          <a:lstStyle/>
          <a:p>
            <a:pPr algn="ctr">
              <a:lnSpc>
                <a:spcPts val="6719"/>
              </a:lnSpc>
            </a:pPr>
            <a:r>
              <a:rPr lang="en-US" sz="4800">
                <a:solidFill>
                  <a:srgbClr val="9976FF"/>
                </a:solidFill>
                <a:latin typeface="Inter Bold"/>
              </a:rPr>
              <a:t>Business </a:t>
            </a:r>
            <a:r>
              <a:rPr lang="en-US" sz="4800">
                <a:solidFill>
                  <a:srgbClr val="FFFFFF"/>
                </a:solidFill>
                <a:latin typeface="Inter Bold"/>
              </a:rPr>
              <a:t>Flow DIagram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DAE2F-PhuPY</dc:identifier>
  <dcterms:modified xsi:type="dcterms:W3CDTF">2011-08-01T06:04:30Z</dcterms:modified>
  <cp:revision>1</cp:revision>
  <dc:title>TIS-G4</dc:title>
</cp:coreProperties>
</file>