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4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5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6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7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8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heme/theme9.xml" ContentType="application/vnd.openxmlformats-officedocument.theme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theme/theme10.xml" ContentType="application/vnd.openxmlformats-officedocument.theme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theme/theme11.xml" ContentType="application/vnd.openxmlformats-officedocument.theme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2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13.xml" ContentType="application/vnd.openxmlformats-officedocument.theme+xml"/>
  <Override PartName="/ppt/comments/comment1.xml" ContentType="application/vnd.openxmlformats-officedocument.presentationml.comments+xml"/>
  <Override PartName="/ppt/media/image25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1" r:id="rId1"/>
    <p:sldMasterId id="2147483929" r:id="rId2"/>
    <p:sldMasterId id="2147483966" r:id="rId3"/>
    <p:sldMasterId id="2147483984" r:id="rId4"/>
    <p:sldMasterId id="2147484015" r:id="rId5"/>
    <p:sldMasterId id="2147484104" r:id="rId6"/>
    <p:sldMasterId id="2147484155" r:id="rId7"/>
    <p:sldMasterId id="2147484174" r:id="rId8"/>
    <p:sldMasterId id="2147484192" r:id="rId9"/>
    <p:sldMasterId id="2147484210" r:id="rId10"/>
    <p:sldMasterId id="2147484229" r:id="rId11"/>
    <p:sldMasterId id="2147484247" r:id="rId12"/>
    <p:sldMasterId id="2147484273" r:id="rId13"/>
  </p:sldMasterIdLst>
  <p:sldIdLst>
    <p:sldId id="256" r:id="rId14"/>
    <p:sldId id="257" r:id="rId15"/>
    <p:sldId id="258" r:id="rId16"/>
    <p:sldId id="259" r:id="rId17"/>
    <p:sldId id="260" r:id="rId18"/>
    <p:sldId id="268" r:id="rId19"/>
    <p:sldId id="261" r:id="rId20"/>
    <p:sldId id="273" r:id="rId21"/>
    <p:sldId id="264" r:id="rId22"/>
    <p:sldId id="265" r:id="rId23"/>
    <p:sldId id="266" r:id="rId24"/>
    <p:sldId id="267" r:id="rId25"/>
    <p:sldId id="269" r:id="rId26"/>
    <p:sldId id="263" r:id="rId27"/>
    <p:sldId id="270" r:id="rId28"/>
    <p:sldId id="272" r:id="rId29"/>
    <p:sldId id="271" r:id="rId30"/>
    <p:sldId id="262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eng shinwei" initials="cs" lastIdx="1" clrIdx="0">
    <p:extLst>
      <p:ext uri="{19B8F6BF-5375-455C-9EA6-DF929625EA0E}">
        <p15:presenceInfo xmlns:p15="http://schemas.microsoft.com/office/powerpoint/2012/main" userId="81c7ff5e0979d30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B50D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2" autoAdjust="0"/>
    <p:restoredTop sz="93890" autoAdjust="0"/>
  </p:normalViewPr>
  <p:slideViewPr>
    <p:cSldViewPr snapToGrid="0">
      <p:cViewPr varScale="1">
        <p:scale>
          <a:sx n="81" d="100"/>
          <a:sy n="81" d="100"/>
        </p:scale>
        <p:origin x="7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19T18:14:29.685" idx="1">
    <p:pos x="7160" y="68"/>
    <p:text/>
    <p:extLst>
      <p:ext uri="{C676402C-5697-4E1C-873F-D02D1690AC5C}">
        <p15:threadingInfo xmlns:p15="http://schemas.microsoft.com/office/powerpoint/2012/main" timeZoneBias="-4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0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0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0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0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0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0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848207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1974270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01256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406768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7218993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9711037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0937772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7336845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41530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0667161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5252480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19976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229702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2523411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650622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0235192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519361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7816810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2880877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7634113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218125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727425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80282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0315293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6060285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8215846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4310652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4801450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229368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1898021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5004310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1002841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571625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77794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978996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9728184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3165060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4184034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1024910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8286941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9997646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995010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8449714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0667225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244657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4751904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9234855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955117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4732735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8225120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970325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4172184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8773740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357953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3446781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17767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9537084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9171441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7232734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361077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3909414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63936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47158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3118463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0232499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342475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605527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1594420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711393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8675137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1017204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0637010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6156285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984825434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63536617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608484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806311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018230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7900041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418798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4577611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86255216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36006424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711383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2224961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00245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1422529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53835223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162055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16422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63832654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8025947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3575472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41657222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81694530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34690837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04066084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4609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459218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622067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5019821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716492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15661336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661028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878494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965472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5062628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919592026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909874639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02617492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3252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39291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0095283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565169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968094543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310953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19906335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565025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999835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245428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04257131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69318066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273943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1418196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902247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87125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50312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891237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66721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922356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865453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75482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8386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664805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891441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24032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71987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0976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04407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655999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950446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670121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253636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18026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681825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417675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237309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221367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564011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306476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857389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488998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29006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969076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4271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970510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136132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7204677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9214059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512965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932153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9736528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196422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398958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9024191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026214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860102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2439131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4092925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3104665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0675469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3434449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3650846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779355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4412944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8146766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68797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725398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991520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0808938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729848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8414424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1483767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8271359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527125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1555193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177715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43697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9041019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6680192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342964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8580917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8030985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98709746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6616713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53211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1878072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2871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213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02327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4547270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02529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6573202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10273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288942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783274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3678287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7033791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0798864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4609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9.xml"/><Relationship Id="rId13" Type="http://schemas.openxmlformats.org/officeDocument/2006/relationships/slideLayout" Target="../slideLayouts/slideLayout164.xml"/><Relationship Id="rId18" Type="http://schemas.openxmlformats.org/officeDocument/2006/relationships/slideLayout" Target="../slideLayouts/slideLayout169.xml"/><Relationship Id="rId3" Type="http://schemas.openxmlformats.org/officeDocument/2006/relationships/slideLayout" Target="../slideLayouts/slideLayout154.xml"/><Relationship Id="rId7" Type="http://schemas.openxmlformats.org/officeDocument/2006/relationships/slideLayout" Target="../slideLayouts/slideLayout158.xml"/><Relationship Id="rId12" Type="http://schemas.openxmlformats.org/officeDocument/2006/relationships/slideLayout" Target="../slideLayouts/slideLayout163.xml"/><Relationship Id="rId17" Type="http://schemas.openxmlformats.org/officeDocument/2006/relationships/slideLayout" Target="../slideLayouts/slideLayout168.xml"/><Relationship Id="rId2" Type="http://schemas.openxmlformats.org/officeDocument/2006/relationships/slideLayout" Target="../slideLayouts/slideLayout153.xml"/><Relationship Id="rId16" Type="http://schemas.openxmlformats.org/officeDocument/2006/relationships/slideLayout" Target="../slideLayouts/slideLayout167.xml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152.xml"/><Relationship Id="rId6" Type="http://schemas.openxmlformats.org/officeDocument/2006/relationships/slideLayout" Target="../slideLayouts/slideLayout157.xml"/><Relationship Id="rId11" Type="http://schemas.openxmlformats.org/officeDocument/2006/relationships/slideLayout" Target="../slideLayouts/slideLayout162.xml"/><Relationship Id="rId5" Type="http://schemas.openxmlformats.org/officeDocument/2006/relationships/slideLayout" Target="../slideLayouts/slideLayout156.xml"/><Relationship Id="rId15" Type="http://schemas.openxmlformats.org/officeDocument/2006/relationships/slideLayout" Target="../slideLayouts/slideLayout166.xml"/><Relationship Id="rId10" Type="http://schemas.openxmlformats.org/officeDocument/2006/relationships/slideLayout" Target="../slideLayouts/slideLayout161.xml"/><Relationship Id="rId19" Type="http://schemas.openxmlformats.org/officeDocument/2006/relationships/theme" Target="../theme/theme10.xml"/><Relationship Id="rId4" Type="http://schemas.openxmlformats.org/officeDocument/2006/relationships/slideLayout" Target="../slideLayouts/slideLayout155.xml"/><Relationship Id="rId9" Type="http://schemas.openxmlformats.org/officeDocument/2006/relationships/slideLayout" Target="../slideLayouts/slideLayout160.xml"/><Relationship Id="rId14" Type="http://schemas.openxmlformats.org/officeDocument/2006/relationships/slideLayout" Target="../slideLayouts/slideLayout16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7.xml"/><Relationship Id="rId13" Type="http://schemas.openxmlformats.org/officeDocument/2006/relationships/slideLayout" Target="../slideLayouts/slideLayout182.xml"/><Relationship Id="rId18" Type="http://schemas.openxmlformats.org/officeDocument/2006/relationships/theme" Target="../theme/theme11.xml"/><Relationship Id="rId3" Type="http://schemas.openxmlformats.org/officeDocument/2006/relationships/slideLayout" Target="../slideLayouts/slideLayout172.xml"/><Relationship Id="rId7" Type="http://schemas.openxmlformats.org/officeDocument/2006/relationships/slideLayout" Target="../slideLayouts/slideLayout176.xml"/><Relationship Id="rId12" Type="http://schemas.openxmlformats.org/officeDocument/2006/relationships/slideLayout" Target="../slideLayouts/slideLayout181.xml"/><Relationship Id="rId17" Type="http://schemas.openxmlformats.org/officeDocument/2006/relationships/slideLayout" Target="../slideLayouts/slideLayout186.xml"/><Relationship Id="rId2" Type="http://schemas.openxmlformats.org/officeDocument/2006/relationships/slideLayout" Target="../slideLayouts/slideLayout171.xml"/><Relationship Id="rId16" Type="http://schemas.openxmlformats.org/officeDocument/2006/relationships/slideLayout" Target="../slideLayouts/slideLayout185.xml"/><Relationship Id="rId1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5.xml"/><Relationship Id="rId11" Type="http://schemas.openxmlformats.org/officeDocument/2006/relationships/slideLayout" Target="../slideLayouts/slideLayout180.xml"/><Relationship Id="rId5" Type="http://schemas.openxmlformats.org/officeDocument/2006/relationships/slideLayout" Target="../slideLayouts/slideLayout174.xml"/><Relationship Id="rId15" Type="http://schemas.openxmlformats.org/officeDocument/2006/relationships/slideLayout" Target="../slideLayouts/slideLayout184.xml"/><Relationship Id="rId10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8.xml"/><Relationship Id="rId14" Type="http://schemas.openxmlformats.org/officeDocument/2006/relationships/slideLayout" Target="../slideLayouts/slideLayout183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4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89.xml"/><Relationship Id="rId7" Type="http://schemas.openxmlformats.org/officeDocument/2006/relationships/slideLayout" Target="../slideLayouts/slideLayout193.xml"/><Relationship Id="rId12" Type="http://schemas.openxmlformats.org/officeDocument/2006/relationships/slideLayout" Target="../slideLayouts/slideLayout198.xml"/><Relationship Id="rId2" Type="http://schemas.openxmlformats.org/officeDocument/2006/relationships/slideLayout" Target="../slideLayouts/slideLayout188.xml"/><Relationship Id="rId1" Type="http://schemas.openxmlformats.org/officeDocument/2006/relationships/slideLayout" Target="../slideLayouts/slideLayout187.xml"/><Relationship Id="rId6" Type="http://schemas.openxmlformats.org/officeDocument/2006/relationships/slideLayout" Target="../slideLayouts/slideLayout192.xml"/><Relationship Id="rId11" Type="http://schemas.openxmlformats.org/officeDocument/2006/relationships/slideLayout" Target="../slideLayouts/slideLayout197.xml"/><Relationship Id="rId5" Type="http://schemas.openxmlformats.org/officeDocument/2006/relationships/slideLayout" Target="../slideLayouts/slideLayout191.xml"/><Relationship Id="rId15" Type="http://schemas.openxmlformats.org/officeDocument/2006/relationships/image" Target="../media/image14.png"/><Relationship Id="rId10" Type="http://schemas.openxmlformats.org/officeDocument/2006/relationships/slideLayout" Target="../slideLayouts/slideLayout196.xml"/><Relationship Id="rId4" Type="http://schemas.openxmlformats.org/officeDocument/2006/relationships/slideLayout" Target="../slideLayouts/slideLayout190.xml"/><Relationship Id="rId9" Type="http://schemas.openxmlformats.org/officeDocument/2006/relationships/slideLayout" Target="../slideLayouts/slideLayout195.xml"/><Relationship Id="rId14" Type="http://schemas.openxmlformats.org/officeDocument/2006/relationships/image" Target="../media/image13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slideLayout" Target="../slideLayouts/slideLayout210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5" Type="http://schemas.openxmlformats.org/officeDocument/2006/relationships/image" Target="../media/image14.png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Relationship Id="rId14" Type="http://schemas.openxmlformats.org/officeDocument/2006/relationships/image" Target="../media/image1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68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2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1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17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1.xml"/><Relationship Id="rId16" Type="http://schemas.openxmlformats.org/officeDocument/2006/relationships/slideLayout" Target="../slideLayouts/slideLayout85.xml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79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5" Type="http://schemas.openxmlformats.org/officeDocument/2006/relationships/image" Target="../media/image14.png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image" Target="../media/image13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12.xml"/><Relationship Id="rId18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17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1.xml"/><Relationship Id="rId16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09.xml"/><Relationship Id="rId19" Type="http://schemas.openxmlformats.org/officeDocument/2006/relationships/theme" Target="../theme/theme7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slideLayout" Target="../slideLayouts/slideLayout11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slideLayout" Target="../slideLayouts/slideLayout130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29.xml"/><Relationship Id="rId17" Type="http://schemas.openxmlformats.org/officeDocument/2006/relationships/slideLayout" Target="../slideLayouts/slideLayout134.xml"/><Relationship Id="rId2" Type="http://schemas.openxmlformats.org/officeDocument/2006/relationships/slideLayout" Target="../slideLayouts/slideLayout119.xml"/><Relationship Id="rId16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5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Relationship Id="rId14" Type="http://schemas.openxmlformats.org/officeDocument/2006/relationships/slideLayout" Target="../slideLayouts/slideLayout13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13" Type="http://schemas.openxmlformats.org/officeDocument/2006/relationships/slideLayout" Target="../slideLayouts/slideLayout147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slideLayout" Target="../slideLayouts/slideLayout146.xml"/><Relationship Id="rId17" Type="http://schemas.openxmlformats.org/officeDocument/2006/relationships/slideLayout" Target="../slideLayouts/slideLayout151.xml"/><Relationship Id="rId2" Type="http://schemas.openxmlformats.org/officeDocument/2006/relationships/slideLayout" Target="../slideLayouts/slideLayout136.xml"/><Relationship Id="rId16" Type="http://schemas.openxmlformats.org/officeDocument/2006/relationships/slideLayout" Target="../slideLayouts/slideLayout150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Relationship Id="rId14" Type="http://schemas.openxmlformats.org/officeDocument/2006/relationships/slideLayout" Target="../slideLayouts/slideLayout1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09721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  <p:sldLayoutId id="2147483923" r:id="rId12"/>
    <p:sldLayoutId id="2147483924" r:id="rId13"/>
    <p:sldLayoutId id="2147483925" r:id="rId14"/>
    <p:sldLayoutId id="2147483926" r:id="rId15"/>
    <p:sldLayoutId id="2147483927" r:id="rId16"/>
    <p:sldLayoutId id="214748392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306894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11" r:id="rId1"/>
    <p:sldLayoutId id="2147484212" r:id="rId2"/>
    <p:sldLayoutId id="2147484213" r:id="rId3"/>
    <p:sldLayoutId id="2147484214" r:id="rId4"/>
    <p:sldLayoutId id="2147484215" r:id="rId5"/>
    <p:sldLayoutId id="2147484216" r:id="rId6"/>
    <p:sldLayoutId id="2147484217" r:id="rId7"/>
    <p:sldLayoutId id="2147484218" r:id="rId8"/>
    <p:sldLayoutId id="2147484219" r:id="rId9"/>
    <p:sldLayoutId id="2147484220" r:id="rId10"/>
    <p:sldLayoutId id="2147484221" r:id="rId11"/>
    <p:sldLayoutId id="2147484222" r:id="rId12"/>
    <p:sldLayoutId id="2147484223" r:id="rId13"/>
    <p:sldLayoutId id="2147484224" r:id="rId14"/>
    <p:sldLayoutId id="2147484225" r:id="rId15"/>
    <p:sldLayoutId id="2147484226" r:id="rId16"/>
    <p:sldLayoutId id="2147484227" r:id="rId17"/>
    <p:sldLayoutId id="2147484228" r:id="rId18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72276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0" r:id="rId1"/>
    <p:sldLayoutId id="2147484231" r:id="rId2"/>
    <p:sldLayoutId id="2147484232" r:id="rId3"/>
    <p:sldLayoutId id="2147484233" r:id="rId4"/>
    <p:sldLayoutId id="2147484234" r:id="rId5"/>
    <p:sldLayoutId id="2147484235" r:id="rId6"/>
    <p:sldLayoutId id="2147484236" r:id="rId7"/>
    <p:sldLayoutId id="2147484237" r:id="rId8"/>
    <p:sldLayoutId id="2147484238" r:id="rId9"/>
    <p:sldLayoutId id="2147484239" r:id="rId10"/>
    <p:sldLayoutId id="2147484240" r:id="rId11"/>
    <p:sldLayoutId id="2147484241" r:id="rId12"/>
    <p:sldLayoutId id="2147484242" r:id="rId13"/>
    <p:sldLayoutId id="2147484243" r:id="rId14"/>
    <p:sldLayoutId id="2147484244" r:id="rId15"/>
    <p:sldLayoutId id="2147484245" r:id="rId16"/>
    <p:sldLayoutId id="214748424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708731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48" r:id="rId1"/>
    <p:sldLayoutId id="2147484249" r:id="rId2"/>
    <p:sldLayoutId id="2147484250" r:id="rId3"/>
    <p:sldLayoutId id="2147484251" r:id="rId4"/>
    <p:sldLayoutId id="2147484252" r:id="rId5"/>
    <p:sldLayoutId id="2147484253" r:id="rId6"/>
    <p:sldLayoutId id="2147484254" r:id="rId7"/>
    <p:sldLayoutId id="2147484255" r:id="rId8"/>
    <p:sldLayoutId id="2147484256" r:id="rId9"/>
    <p:sldLayoutId id="2147484257" r:id="rId10"/>
    <p:sldLayoutId id="2147484258" r:id="rId11"/>
    <p:sldLayoutId id="2147484259" r:id="rId1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629894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74" r:id="rId1"/>
    <p:sldLayoutId id="2147484275" r:id="rId2"/>
    <p:sldLayoutId id="2147484276" r:id="rId3"/>
    <p:sldLayoutId id="2147484277" r:id="rId4"/>
    <p:sldLayoutId id="2147484278" r:id="rId5"/>
    <p:sldLayoutId id="2147484279" r:id="rId6"/>
    <p:sldLayoutId id="2147484280" r:id="rId7"/>
    <p:sldLayoutId id="2147484281" r:id="rId8"/>
    <p:sldLayoutId id="2147484282" r:id="rId9"/>
    <p:sldLayoutId id="2147484283" r:id="rId10"/>
    <p:sldLayoutId id="2147484284" r:id="rId11"/>
    <p:sldLayoutId id="2147484285" r:id="rId1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8230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  <p:sldLayoutId id="2147483947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09106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  <p:sldLayoutId id="2147483978" r:id="rId12"/>
    <p:sldLayoutId id="2147483979" r:id="rId13"/>
    <p:sldLayoutId id="2147483980" r:id="rId14"/>
    <p:sldLayoutId id="2147483981" r:id="rId15"/>
    <p:sldLayoutId id="2147483982" r:id="rId16"/>
    <p:sldLayoutId id="214748398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412656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  <p:sldLayoutId id="2147483996" r:id="rId12"/>
    <p:sldLayoutId id="2147483997" r:id="rId13"/>
    <p:sldLayoutId id="2147483998" r:id="rId14"/>
    <p:sldLayoutId id="2147483999" r:id="rId15"/>
    <p:sldLayoutId id="2147484000" r:id="rId16"/>
    <p:sldLayoutId id="214748400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261834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16" r:id="rId1"/>
    <p:sldLayoutId id="2147484017" r:id="rId2"/>
    <p:sldLayoutId id="2147484018" r:id="rId3"/>
    <p:sldLayoutId id="2147484019" r:id="rId4"/>
    <p:sldLayoutId id="2147484020" r:id="rId5"/>
    <p:sldLayoutId id="2147484021" r:id="rId6"/>
    <p:sldLayoutId id="2147484022" r:id="rId7"/>
    <p:sldLayoutId id="2147484023" r:id="rId8"/>
    <p:sldLayoutId id="2147484024" r:id="rId9"/>
    <p:sldLayoutId id="2147484025" r:id="rId10"/>
    <p:sldLayoutId id="2147484026" r:id="rId11"/>
    <p:sldLayoutId id="2147484027" r:id="rId12"/>
    <p:sldLayoutId id="2147484028" r:id="rId13"/>
    <p:sldLayoutId id="2147484029" r:id="rId14"/>
    <p:sldLayoutId id="2147484030" r:id="rId15"/>
    <p:sldLayoutId id="2147484031" r:id="rId16"/>
    <p:sldLayoutId id="2147484032" r:id="rId17"/>
    <p:sldLayoutId id="2147484033" r:id="rId18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473748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  <p:sldLayoutId id="2147484116" r:id="rId1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257579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56" r:id="rId1"/>
    <p:sldLayoutId id="2147484157" r:id="rId2"/>
    <p:sldLayoutId id="2147484158" r:id="rId3"/>
    <p:sldLayoutId id="2147484159" r:id="rId4"/>
    <p:sldLayoutId id="2147484160" r:id="rId5"/>
    <p:sldLayoutId id="2147484161" r:id="rId6"/>
    <p:sldLayoutId id="2147484162" r:id="rId7"/>
    <p:sldLayoutId id="2147484163" r:id="rId8"/>
    <p:sldLayoutId id="2147484164" r:id="rId9"/>
    <p:sldLayoutId id="2147484165" r:id="rId10"/>
    <p:sldLayoutId id="2147484166" r:id="rId11"/>
    <p:sldLayoutId id="2147484167" r:id="rId12"/>
    <p:sldLayoutId id="2147484168" r:id="rId13"/>
    <p:sldLayoutId id="2147484169" r:id="rId14"/>
    <p:sldLayoutId id="2147484170" r:id="rId15"/>
    <p:sldLayoutId id="2147484171" r:id="rId16"/>
    <p:sldLayoutId id="2147484172" r:id="rId17"/>
    <p:sldLayoutId id="2147484173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7945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5" r:id="rId1"/>
    <p:sldLayoutId id="2147484176" r:id="rId2"/>
    <p:sldLayoutId id="2147484177" r:id="rId3"/>
    <p:sldLayoutId id="2147484178" r:id="rId4"/>
    <p:sldLayoutId id="2147484179" r:id="rId5"/>
    <p:sldLayoutId id="2147484180" r:id="rId6"/>
    <p:sldLayoutId id="2147484181" r:id="rId7"/>
    <p:sldLayoutId id="2147484182" r:id="rId8"/>
    <p:sldLayoutId id="2147484183" r:id="rId9"/>
    <p:sldLayoutId id="2147484184" r:id="rId10"/>
    <p:sldLayoutId id="2147484185" r:id="rId11"/>
    <p:sldLayoutId id="2147484186" r:id="rId12"/>
    <p:sldLayoutId id="2147484187" r:id="rId13"/>
    <p:sldLayoutId id="2147484188" r:id="rId14"/>
    <p:sldLayoutId id="2147484189" r:id="rId15"/>
    <p:sldLayoutId id="2147484190" r:id="rId16"/>
    <p:sldLayoutId id="214748419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AECC1-BA1F-43ED-9500-A6E444C41B0D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0A54A74-F053-43FB-BC25-BA2D53A249C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02461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3" r:id="rId1"/>
    <p:sldLayoutId id="2147484194" r:id="rId2"/>
    <p:sldLayoutId id="2147484195" r:id="rId3"/>
    <p:sldLayoutId id="2147484196" r:id="rId4"/>
    <p:sldLayoutId id="2147484197" r:id="rId5"/>
    <p:sldLayoutId id="2147484198" r:id="rId6"/>
    <p:sldLayoutId id="2147484199" r:id="rId7"/>
    <p:sldLayoutId id="2147484200" r:id="rId8"/>
    <p:sldLayoutId id="2147484201" r:id="rId9"/>
    <p:sldLayoutId id="2147484202" r:id="rId10"/>
    <p:sldLayoutId id="2147484203" r:id="rId11"/>
    <p:sldLayoutId id="2147484204" r:id="rId12"/>
    <p:sldLayoutId id="2147484205" r:id="rId13"/>
    <p:sldLayoutId id="2147484206" r:id="rId14"/>
    <p:sldLayoutId id="2147484207" r:id="rId15"/>
    <p:sldLayoutId id="2147484208" r:id="rId16"/>
    <p:sldLayoutId id="214748420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0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3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9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7.xml"/><Relationship Id="rId4" Type="http://schemas.openxmlformats.org/officeDocument/2006/relationships/comments" Target="../comments/commen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6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7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C6BB62F-D7C0-4368-B546-CA816730BF0D}"/>
              </a:ext>
            </a:extLst>
          </p:cNvPr>
          <p:cNvSpPr/>
          <p:nvPr/>
        </p:nvSpPr>
        <p:spPr>
          <a:xfrm>
            <a:off x="2287479" y="380441"/>
            <a:ext cx="7492754" cy="156966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Statistic of Student </a:t>
            </a:r>
          </a:p>
          <a:p>
            <a:pPr algn="ctr"/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going to Library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08FAEB-BDEB-4534-97F0-4D78EDA5972D}"/>
              </a:ext>
            </a:extLst>
          </p:cNvPr>
          <p:cNvSpPr txBox="1"/>
          <p:nvPr/>
        </p:nvSpPr>
        <p:spPr>
          <a:xfrm>
            <a:off x="7288566" y="2274903"/>
            <a:ext cx="3382394" cy="3323987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MY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Presented by :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MY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Amirul</a:t>
            </a:r>
            <a:endParaRPr lang="en-MY" sz="3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MY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Syafiqah</a:t>
            </a:r>
            <a:endParaRPr lang="en-MY" sz="3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MY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Jasmin	 	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MY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Wei </a:t>
            </a:r>
            <a:r>
              <a:rPr lang="en-MY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Kok</a:t>
            </a:r>
            <a:endParaRPr lang="en-MY" sz="3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MY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MY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142C92-CCBF-42EF-A54D-12F24B1AE399}"/>
              </a:ext>
            </a:extLst>
          </p:cNvPr>
          <p:cNvSpPr txBox="1"/>
          <p:nvPr/>
        </p:nvSpPr>
        <p:spPr>
          <a:xfrm>
            <a:off x="1296142" y="2372557"/>
            <a:ext cx="5362112" cy="2677656"/>
          </a:xfrm>
          <a:prstGeom prst="rect">
            <a:avLst/>
          </a:prstGeom>
          <a:ln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Course : SCSI 2143- Section 10</a:t>
            </a:r>
          </a:p>
          <a:p>
            <a:r>
              <a:rPr lang="en-MY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MY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(Probability and Statistical </a:t>
            </a:r>
          </a:p>
          <a:p>
            <a:r>
              <a:rPr lang="en-MY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Data Analysis)</a:t>
            </a:r>
          </a:p>
          <a:p>
            <a:endParaRPr lang="en-MY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MY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Lecturer name : Dr </a:t>
            </a:r>
            <a:r>
              <a:rPr lang="en-MY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Azlan</a:t>
            </a:r>
            <a:r>
              <a:rPr lang="en-MY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Bin 							  </a:t>
            </a:r>
            <a:r>
              <a:rPr lang="en-MY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Mohd</a:t>
            </a:r>
            <a:r>
              <a:rPr lang="en-MY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Zain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68D338-EF2E-4C51-AEA4-CD461E7117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096" y="5284959"/>
            <a:ext cx="4584125" cy="157304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38A72AC-BF39-47F6-AE5F-8D6B3907E0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521" y="1895316"/>
            <a:ext cx="2559728" cy="2775717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  <a:softEdge rad="317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EEA101B-647F-448C-9690-719BAC8D4A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0413" y="3956871"/>
            <a:ext cx="5635215" cy="3048559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4088023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0A10476-305E-4594-BE34-2B70F3BF0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221" y="1512110"/>
            <a:ext cx="7573658" cy="44697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204D197-3BC0-4A89-BBCD-49A050636A3E}"/>
              </a:ext>
            </a:extLst>
          </p:cNvPr>
          <p:cNvSpPr txBox="1"/>
          <p:nvPr/>
        </p:nvSpPr>
        <p:spPr>
          <a:xfrm>
            <a:off x="336943" y="1025885"/>
            <a:ext cx="4396786" cy="1754326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MY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 Chart : </a:t>
            </a:r>
          </a:p>
          <a:p>
            <a:r>
              <a:rPr lang="en-MY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The usefulness of 		reference book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230401-CF57-4D80-9A27-D0794232A979}"/>
              </a:ext>
            </a:extLst>
          </p:cNvPr>
          <p:cNvSpPr txBox="1"/>
          <p:nvPr/>
        </p:nvSpPr>
        <p:spPr>
          <a:xfrm>
            <a:off x="336943" y="3247338"/>
            <a:ext cx="4091233" cy="313932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MY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of the students agree that reference book in library is very useful</a:t>
            </a: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168771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A48C34-A08B-4889-B557-B3F482756A98}"/>
              </a:ext>
            </a:extLst>
          </p:cNvPr>
          <p:cNvSpPr txBox="1"/>
          <p:nvPr/>
        </p:nvSpPr>
        <p:spPr>
          <a:xfrm>
            <a:off x="313148" y="414779"/>
            <a:ext cx="5005633" cy="25853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 Chart : </a:t>
            </a:r>
          </a:p>
          <a:p>
            <a:r>
              <a:rPr lang="en-MY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MY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satisfation</a:t>
            </a:r>
            <a:r>
              <a:rPr lang="en-MY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		  resource in library </a:t>
            </a:r>
          </a:p>
          <a:p>
            <a:r>
              <a:rPr lang="en-MY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	easy to find</a:t>
            </a:r>
          </a:p>
          <a:p>
            <a:endParaRPr lang="en-MY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42D63E-8FB7-4207-A649-86FAB223A8E8}"/>
              </a:ext>
            </a:extLst>
          </p:cNvPr>
          <p:cNvSpPr txBox="1"/>
          <p:nvPr/>
        </p:nvSpPr>
        <p:spPr>
          <a:xfrm>
            <a:off x="313148" y="3235772"/>
            <a:ext cx="3589549" cy="2831544"/>
          </a:xfrm>
          <a:prstGeom prst="rect">
            <a:avLst/>
          </a:prstGeom>
          <a:solidFill>
            <a:schemeClr val="bg1"/>
          </a:solidFill>
          <a:ln>
            <a:solidFill>
              <a:srgbClr val="0066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MY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Most of the students agree that the resources in library is easy to find</a:t>
            </a:r>
          </a:p>
          <a:p>
            <a:r>
              <a:rPr lang="en-MY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DDDD21-E13F-4BB2-96A4-806B6E319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1779" y="1234912"/>
            <a:ext cx="7715052" cy="455314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41928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2B6FD1A-1165-4D3A-9AEF-F2E6E9870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797" y="1814098"/>
            <a:ext cx="7792923" cy="45991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BC659EE-13B8-4916-832D-2F4FBA42DA08}"/>
              </a:ext>
            </a:extLst>
          </p:cNvPr>
          <p:cNvSpPr txBox="1"/>
          <p:nvPr/>
        </p:nvSpPr>
        <p:spPr>
          <a:xfrm>
            <a:off x="584461" y="290198"/>
            <a:ext cx="10737129" cy="135421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MY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 Chart </a:t>
            </a:r>
            <a:r>
              <a:rPr lang="en-MY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MY" sz="3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satisfaction of  resource </a:t>
            </a:r>
          </a:p>
          <a:p>
            <a:pPr algn="ctr"/>
            <a:r>
              <a:rPr lang="en-MY" sz="3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library is easy to find</a:t>
            </a:r>
          </a:p>
          <a:p>
            <a:endParaRPr lang="en-MY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9595F4-9112-426F-9EF1-50B81A8FAF4C}"/>
              </a:ext>
            </a:extLst>
          </p:cNvPr>
          <p:cNvSpPr txBox="1"/>
          <p:nvPr/>
        </p:nvSpPr>
        <p:spPr>
          <a:xfrm>
            <a:off x="482828" y="1814098"/>
            <a:ext cx="3289954" cy="4832092"/>
          </a:xfrm>
          <a:prstGeom prst="rect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MY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of the students in UTM satisfy with the facilities provided in library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MY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instance : the wireless local area networking, simple procedure on borrowing the books and others</a:t>
            </a:r>
          </a:p>
        </p:txBody>
      </p:sp>
    </p:spTree>
    <p:extLst>
      <p:ext uri="{BB962C8B-B14F-4D97-AF65-F5344CB8AC3E}">
        <p14:creationId xmlns:p14="http://schemas.microsoft.com/office/powerpoint/2010/main" val="3392783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4E7A222-839C-4A40-A467-044712AA332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933" y="724566"/>
            <a:ext cx="9473939" cy="594489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AA13D3-0018-4A97-84C8-E4BB1AB64F5F}"/>
              </a:ext>
            </a:extLst>
          </p:cNvPr>
          <p:cNvSpPr txBox="1"/>
          <p:nvPr/>
        </p:nvSpPr>
        <p:spPr>
          <a:xfrm>
            <a:off x="1462725" y="139791"/>
            <a:ext cx="8983745" cy="584775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Boxplot : The number of book borrowed in a week</a:t>
            </a:r>
            <a:endParaRPr lang="en-MY" sz="3200" dirty="0"/>
          </a:p>
        </p:txBody>
      </p:sp>
    </p:spTree>
    <p:extLst>
      <p:ext uri="{BB962C8B-B14F-4D97-AF65-F5344CB8AC3E}">
        <p14:creationId xmlns:p14="http://schemas.microsoft.com/office/powerpoint/2010/main" val="2515059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2416EE-EC09-43EE-BF77-BB09BF54C7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735" y="2077005"/>
            <a:ext cx="5543550" cy="3276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20452A5-13A6-42B5-ADF3-06B0453B7FBA}"/>
              </a:ext>
            </a:extLst>
          </p:cNvPr>
          <p:cNvSpPr txBox="1"/>
          <p:nvPr/>
        </p:nvSpPr>
        <p:spPr>
          <a:xfrm>
            <a:off x="1182368" y="5442884"/>
            <a:ext cx="5661491" cy="1200329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MY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Percentage Pie Chart : Preference on Group Study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23CE43-D8C7-49EB-B7DE-415D84DD6415}"/>
              </a:ext>
            </a:extLst>
          </p:cNvPr>
          <p:cNvSpPr txBox="1"/>
          <p:nvPr/>
        </p:nvSpPr>
        <p:spPr>
          <a:xfrm>
            <a:off x="7022969" y="3815127"/>
            <a:ext cx="5063176" cy="267765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MY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Students in UTM preferred to study in a group of 3 to 4 students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MY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or more students in a group is the   least preferred among the UTM students ( only 4 %)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MY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About 26% of UTM student study alone instead of study in group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FA7650C-011F-4FA0-B8E4-77D3BD7732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900" y="262378"/>
            <a:ext cx="5753100" cy="34004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2DF036A-6582-4E55-A3E2-E384C2AA35E0}"/>
              </a:ext>
            </a:extLst>
          </p:cNvPr>
          <p:cNvSpPr txBox="1"/>
          <p:nvPr/>
        </p:nvSpPr>
        <p:spPr>
          <a:xfrm>
            <a:off x="1876310" y="386236"/>
            <a:ext cx="4892511" cy="830997"/>
          </a:xfrm>
          <a:prstGeom prst="rect">
            <a:avLst/>
          </a:prstGeom>
          <a:solidFill>
            <a:schemeClr val="tx1"/>
          </a:solidFill>
          <a:ln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  <a:reflection blurRad="6350" stA="50000" endA="300" endPos="5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MY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Percentage Pie Chart : Preferred Number of Student in group </a:t>
            </a:r>
          </a:p>
        </p:txBody>
      </p:sp>
    </p:spTree>
    <p:extLst>
      <p:ext uri="{BB962C8B-B14F-4D97-AF65-F5344CB8AC3E}">
        <p14:creationId xmlns:p14="http://schemas.microsoft.com/office/powerpoint/2010/main" val="1471971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67D54CD-DCF1-4ABE-B488-5603A2AE60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599" y="2549282"/>
            <a:ext cx="6515661" cy="38279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C3993D2-DE18-4177-B29C-BC4666F199E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527" y="264571"/>
            <a:ext cx="5456951" cy="34242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9F83CE4-1A44-49DC-A5E6-9D7F601FF882}"/>
              </a:ext>
            </a:extLst>
          </p:cNvPr>
          <p:cNvSpPr txBox="1"/>
          <p:nvPr/>
        </p:nvSpPr>
        <p:spPr>
          <a:xfrm>
            <a:off x="1242599" y="1046375"/>
            <a:ext cx="4649154" cy="1384995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Frequency Distribution:</a:t>
            </a:r>
          </a:p>
          <a:p>
            <a:r>
              <a:rPr lang="en-MY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The length of time in the 	library everyday(hours)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84FF5C-816A-4643-9D12-AD623499238E}"/>
              </a:ext>
            </a:extLst>
          </p:cNvPr>
          <p:cNvSpPr txBox="1"/>
          <p:nvPr/>
        </p:nvSpPr>
        <p:spPr>
          <a:xfrm>
            <a:off x="7893377" y="3846136"/>
            <a:ext cx="42986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Cummulative</a:t>
            </a:r>
            <a:r>
              <a:rPr lang="en-MY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frequency </a:t>
            </a:r>
          </a:p>
          <a:p>
            <a:pPr algn="ctr"/>
            <a:r>
              <a:rPr lang="en-MY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graph</a:t>
            </a:r>
          </a:p>
        </p:txBody>
      </p:sp>
    </p:spTree>
    <p:extLst>
      <p:ext uri="{BB962C8B-B14F-4D97-AF65-F5344CB8AC3E}">
        <p14:creationId xmlns:p14="http://schemas.microsoft.com/office/powerpoint/2010/main" val="39703014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8F67184-96D0-448D-BDDE-402A6778E837}"/>
              </a:ext>
            </a:extLst>
          </p:cNvPr>
          <p:cNvGraphicFramePr>
            <a:graphicFrameLocks noGrp="1"/>
          </p:cNvGraphicFramePr>
          <p:nvPr/>
        </p:nvGraphicFramePr>
        <p:xfrm>
          <a:off x="2032000" y="719666"/>
          <a:ext cx="8128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88885353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065593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542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1672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566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9355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98345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7162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5435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1469058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503B2BD-C943-401B-A24F-9ABE6F4423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3209596"/>
              </p:ext>
            </p:extLst>
          </p:nvPr>
        </p:nvGraphicFramePr>
        <p:xfrm>
          <a:off x="2032000" y="719666"/>
          <a:ext cx="8128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30530824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0827937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3333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35545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755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0040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43774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6036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3128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80689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7642847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5EB5324-B725-4704-B8EB-C8A4C21264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670902"/>
              </p:ext>
            </p:extLst>
          </p:nvPr>
        </p:nvGraphicFramePr>
        <p:xfrm>
          <a:off x="2032000" y="380335"/>
          <a:ext cx="81280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42863564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0201861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TIMES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FREQUENCY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9696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11851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61156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833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29321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5926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96414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464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4671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91870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A9493AF-3196-441E-85B2-CBE98B29DDF9}"/>
              </a:ext>
            </a:extLst>
          </p:cNvPr>
          <p:cNvSpPr txBox="1"/>
          <p:nvPr/>
        </p:nvSpPr>
        <p:spPr>
          <a:xfrm>
            <a:off x="1913642" y="4506012"/>
            <a:ext cx="967190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MY" sz="36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mode is 3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MY" sz="36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median is 4.18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MY" sz="36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median is 4.5</a:t>
            </a: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0148081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F8406A0-0C9B-418D-9D00-8F1B49186F7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359" y="2554663"/>
            <a:ext cx="6332108" cy="39733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BD2530-969E-4531-8037-E721D211C3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612" y="235670"/>
            <a:ext cx="6817759" cy="31933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66B4189-FE9E-4380-AA95-47EB59492734}"/>
              </a:ext>
            </a:extLst>
          </p:cNvPr>
          <p:cNvSpPr txBox="1"/>
          <p:nvPr/>
        </p:nvSpPr>
        <p:spPr>
          <a:xfrm>
            <a:off x="7805394" y="2554663"/>
            <a:ext cx="33812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2000" dirty="0">
                <a:solidFill>
                  <a:schemeClr val="bg1"/>
                </a:solidFill>
              </a:rPr>
              <a:t>Key 20|3 means 2.03 CGPA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09246F-7FC7-4E55-8746-05F09739150C}"/>
              </a:ext>
            </a:extLst>
          </p:cNvPr>
          <p:cNvSpPr txBox="1"/>
          <p:nvPr/>
        </p:nvSpPr>
        <p:spPr>
          <a:xfrm>
            <a:off x="8098189" y="3506262"/>
            <a:ext cx="36920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Stem-and-Leaf diagram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6575A4-4118-4E63-BA04-838029B49E0B}"/>
              </a:ext>
            </a:extLst>
          </p:cNvPr>
          <p:cNvSpPr txBox="1"/>
          <p:nvPr/>
        </p:nvSpPr>
        <p:spPr>
          <a:xfrm>
            <a:off x="1005359" y="800337"/>
            <a:ext cx="3840018" cy="1754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MY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Histogram :</a:t>
            </a:r>
          </a:p>
          <a:p>
            <a:pPr algn="ctr"/>
            <a:r>
              <a:rPr lang="en-MY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CGPA of respondents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DD7866-E840-4F72-B79D-762ED4786EA1}"/>
              </a:ext>
            </a:extLst>
          </p:cNvPr>
          <p:cNvSpPr txBox="1"/>
          <p:nvPr/>
        </p:nvSpPr>
        <p:spPr>
          <a:xfrm>
            <a:off x="7805394" y="4308049"/>
            <a:ext cx="4166647" cy="2246769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MY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of the students in UTM are in the range of 3.0 and above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MY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 students get CGPA below 2.0</a:t>
            </a:r>
          </a:p>
        </p:txBody>
      </p:sp>
    </p:spTree>
    <p:extLst>
      <p:ext uri="{BB962C8B-B14F-4D97-AF65-F5344CB8AC3E}">
        <p14:creationId xmlns:p14="http://schemas.microsoft.com/office/powerpoint/2010/main" val="3828692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7274C-9454-42B8-ADD6-DF9F9E2F5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4143" y="0"/>
            <a:ext cx="5343713" cy="1280890"/>
          </a:xfrm>
        </p:spPr>
        <p:txBody>
          <a:bodyPr>
            <a:normAutofit fontScale="90000"/>
          </a:bodyPr>
          <a:lstStyle/>
          <a:p>
            <a:r>
              <a:rPr lang="en-MY" sz="6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C7F489-36E2-4DA3-B7FB-BCAD2834930D}"/>
              </a:ext>
            </a:extLst>
          </p:cNvPr>
          <p:cNvSpPr txBox="1"/>
          <p:nvPr/>
        </p:nvSpPr>
        <p:spPr>
          <a:xfrm>
            <a:off x="671742" y="1031091"/>
            <a:ext cx="10848513" cy="5509200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softEdge rad="3175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this assignment, we can concluded that 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MY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MY" sz="32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Statistic show that although UTM students know that     	    		    library is a nice place to study but lack of students will		   		   study at library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MY" sz="3200" dirty="0">
                <a:solidFill>
                  <a:srgbClr val="B50D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Among surfing, study and do research in the library, a few 			   students will take the opportunity to take a rest in library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MY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	Most of the students make the decision walk to the library, 		    thus the most suitable time is at evening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MY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Most of the students preferred to study in a group of 3 to 4 		    person, thus this group of students frequently to the 						library </a:t>
            </a:r>
          </a:p>
        </p:txBody>
      </p:sp>
    </p:spTree>
    <p:extLst>
      <p:ext uri="{BB962C8B-B14F-4D97-AF65-F5344CB8AC3E}">
        <p14:creationId xmlns:p14="http://schemas.microsoft.com/office/powerpoint/2010/main" val="3465277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BB08C13-D093-42BA-B4BF-984B6D80B9CF}"/>
              </a:ext>
            </a:extLst>
          </p:cNvPr>
          <p:cNvSpPr txBox="1"/>
          <p:nvPr/>
        </p:nvSpPr>
        <p:spPr>
          <a:xfrm>
            <a:off x="1837675" y="157993"/>
            <a:ext cx="78478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6000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B9FD80-A4C2-4630-AF88-57C70CB48210}"/>
              </a:ext>
            </a:extLst>
          </p:cNvPr>
          <p:cNvSpPr txBox="1"/>
          <p:nvPr/>
        </p:nvSpPr>
        <p:spPr>
          <a:xfrm>
            <a:off x="541536" y="1384916"/>
            <a:ext cx="10440139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MY" sz="4800" b="1" dirty="0">
                <a:ln w="22225">
                  <a:solidFill>
                    <a:srgbClr val="B50D95"/>
                  </a:solidFill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584D8F-729F-4C1F-9096-29057281F8D4}"/>
              </a:ext>
            </a:extLst>
          </p:cNvPr>
          <p:cNvSpPr txBox="1"/>
          <p:nvPr/>
        </p:nvSpPr>
        <p:spPr>
          <a:xfrm>
            <a:off x="541536" y="2638432"/>
            <a:ext cx="10440140" cy="332398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MY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To investigate the statistic of students going to library.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MY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To study the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factor</a:t>
            </a:r>
            <a:r>
              <a:rPr lang="en-MY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that students go to library.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MY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To figure out the correlation between time and way to the 	  	 library.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MY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To investigate the relationship between the way of study 	   	 and the frequency to the library.</a:t>
            </a:r>
          </a:p>
          <a:p>
            <a:r>
              <a:rPr lang="en-MY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72152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6B25092-7A02-46C7-B1CD-631D4B2DD7BF}"/>
              </a:ext>
            </a:extLst>
          </p:cNvPr>
          <p:cNvSpPr/>
          <p:nvPr/>
        </p:nvSpPr>
        <p:spPr>
          <a:xfrm>
            <a:off x="2820103" y="696443"/>
            <a:ext cx="655179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sz="6000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METHODOLOGY</a:t>
            </a:r>
            <a:endParaRPr lang="en-MY" sz="6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F99ABB-DE7C-4760-9C41-BF2D0CBE6D78}"/>
              </a:ext>
            </a:extLst>
          </p:cNvPr>
          <p:cNvSpPr txBox="1"/>
          <p:nvPr/>
        </p:nvSpPr>
        <p:spPr>
          <a:xfrm>
            <a:off x="1278384" y="1720984"/>
            <a:ext cx="9854214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MY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Refer to the rubric that given by lecturer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MY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Determine our project topic, objective and methodology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MY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Determine the Respondents : </a:t>
            </a:r>
            <a:r>
              <a:rPr lang="en-MY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respondents from UTM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MY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Discuss with team members about the questions that is 	relevant to our project topic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MY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Send </a:t>
            </a:r>
            <a:r>
              <a:rPr lang="en-MY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Google Form via </a:t>
            </a:r>
            <a:r>
              <a:rPr lang="en-MY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Whatsapp</a:t>
            </a:r>
            <a:r>
              <a:rPr lang="en-MY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Group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MY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MY" sz="2800" b="1" dirty="0">
                <a:solidFill>
                  <a:srgbClr val="B50D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Collect the data </a:t>
            </a:r>
            <a:r>
              <a:rPr lang="en-MY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MY" sz="2800" b="1" dirty="0">
                <a:solidFill>
                  <a:srgbClr val="B50D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analysis in Excel Worksheet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MY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Use </a:t>
            </a:r>
            <a:r>
              <a:rPr lang="en-MY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SPSS and R Programming to plot the graph </a:t>
            </a:r>
            <a:r>
              <a:rPr lang="en-MY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en-MY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MY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&gt;&gt;</a:t>
            </a:r>
            <a:r>
              <a:rPr lang="en-MY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MY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Pie Chart/ Bar chart        </a:t>
            </a:r>
            <a:r>
              <a:rPr lang="en-MY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&gt;&gt;</a:t>
            </a:r>
            <a:r>
              <a:rPr lang="en-MY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Boxplot		  </a:t>
            </a:r>
            <a:r>
              <a:rPr lang="en-MY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&gt;&gt; </a:t>
            </a:r>
            <a:r>
              <a:rPr lang="en-MY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Histogram  </a:t>
            </a:r>
          </a:p>
          <a:p>
            <a:pPr lvl="1"/>
            <a:r>
              <a:rPr lang="en-MY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MY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&gt;&gt;</a:t>
            </a:r>
            <a:r>
              <a:rPr lang="en-MY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MY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Frequency Distribution   </a:t>
            </a:r>
            <a:r>
              <a:rPr lang="en-MY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&gt;&gt;</a:t>
            </a:r>
            <a:r>
              <a:rPr lang="en-MY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Scatter Plot	  </a:t>
            </a:r>
            <a:r>
              <a:rPr lang="en-MY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&gt;&gt;</a:t>
            </a:r>
            <a:r>
              <a:rPr lang="en-MY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Stem-and-Leaf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MY" sz="2400" dirty="0"/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265112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B630686-A40F-4264-A7FB-40F06A236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13" y="2301536"/>
            <a:ext cx="6395035" cy="37741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A6DA00F-DA51-4DF6-B76B-291CC4D38A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646" y="166613"/>
            <a:ext cx="5042822" cy="27275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3573895-1EF3-4348-A339-657854DC7E6D}"/>
              </a:ext>
            </a:extLst>
          </p:cNvPr>
          <p:cNvSpPr txBox="1"/>
          <p:nvPr/>
        </p:nvSpPr>
        <p:spPr>
          <a:xfrm>
            <a:off x="1571196" y="6251744"/>
            <a:ext cx="4746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 chart : College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591026-DCE1-4DC8-BA43-146A250FAC38}"/>
              </a:ext>
            </a:extLst>
          </p:cNvPr>
          <p:cNvSpPr txBox="1"/>
          <p:nvPr/>
        </p:nvSpPr>
        <p:spPr>
          <a:xfrm>
            <a:off x="1287262" y="477331"/>
            <a:ext cx="69538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 </a:t>
            </a:r>
          </a:p>
          <a:p>
            <a:r>
              <a:rPr lang="en-MY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OF RESPONDENTS </a:t>
            </a:r>
            <a:r>
              <a:rPr lang="en-MY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MY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MY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COLLEGE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4B65ED-F71D-45B8-9D9E-5406A38E4A30}"/>
              </a:ext>
            </a:extLst>
          </p:cNvPr>
          <p:cNvSpPr txBox="1"/>
          <p:nvPr/>
        </p:nvSpPr>
        <p:spPr>
          <a:xfrm>
            <a:off x="7350709" y="3639845"/>
            <a:ext cx="3932808" cy="1938992"/>
          </a:xfrm>
          <a:prstGeom prst="rect">
            <a:avLst/>
          </a:prstGeom>
          <a:ln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MY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of the respondent are from KTDI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MY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mode is 2 ( K9, KP, KTR )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MY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lowest number of respondent are from K9, KP, KTR</a:t>
            </a:r>
          </a:p>
        </p:txBody>
      </p:sp>
    </p:spTree>
    <p:extLst>
      <p:ext uri="{BB962C8B-B14F-4D97-AF65-F5344CB8AC3E}">
        <p14:creationId xmlns:p14="http://schemas.microsoft.com/office/powerpoint/2010/main" val="2084566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ED2390A-F924-4149-979F-95FF80E06E39}"/>
              </a:ext>
            </a:extLst>
          </p:cNvPr>
          <p:cNvSpPr txBox="1"/>
          <p:nvPr/>
        </p:nvSpPr>
        <p:spPr>
          <a:xfrm>
            <a:off x="754066" y="452761"/>
            <a:ext cx="51584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 </a:t>
            </a:r>
          </a:p>
          <a:p>
            <a:r>
              <a:rPr lang="en-MY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OF RESPONDENTS </a:t>
            </a:r>
            <a:r>
              <a:rPr lang="en-MY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MY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MY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YEAR &amp;  GENDER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19A319-6147-4C9C-91BD-638738A1C952}"/>
              </a:ext>
            </a:extLst>
          </p:cNvPr>
          <p:cNvSpPr txBox="1"/>
          <p:nvPr/>
        </p:nvSpPr>
        <p:spPr>
          <a:xfrm>
            <a:off x="5995297" y="3508670"/>
            <a:ext cx="537099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MY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Most of the respondents are first year   	students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MY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Fourth year respondents only one 				( the least )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MY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of the respondents are female </a:t>
            </a:r>
          </a:p>
          <a:p>
            <a:pPr lvl="1"/>
            <a:r>
              <a:rPr lang="en-MY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( 28 respondent)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MY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Difference between male and female   	respondent is 4</a:t>
            </a:r>
          </a:p>
          <a:p>
            <a:pPr lvl="1"/>
            <a:endParaRPr lang="en-MY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547658-75FB-4675-8F8E-18AD4FEA2DC6}"/>
              </a:ext>
            </a:extLst>
          </p:cNvPr>
          <p:cNvSpPr txBox="1"/>
          <p:nvPr/>
        </p:nvSpPr>
        <p:spPr>
          <a:xfrm>
            <a:off x="625170" y="5699464"/>
            <a:ext cx="5033093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Pie Chart :  Gender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6144CA-B99F-40F6-80BD-F610FA4B0D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2528" y="108245"/>
            <a:ext cx="5453760" cy="32234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7451F96-7D57-4789-824D-978B792E1F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197" y="2136764"/>
            <a:ext cx="5753100" cy="34004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41B7B9C-DD11-453C-A140-5FD3EAC33479}"/>
              </a:ext>
            </a:extLst>
          </p:cNvPr>
          <p:cNvSpPr txBox="1"/>
          <p:nvPr/>
        </p:nvSpPr>
        <p:spPr>
          <a:xfrm>
            <a:off x="9808547" y="2047581"/>
            <a:ext cx="1989056" cy="954107"/>
          </a:xfrm>
          <a:prstGeom prst="rect">
            <a:avLst/>
          </a:prstGeom>
          <a:ln w="57150"/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Pie Chart : Years</a:t>
            </a:r>
          </a:p>
        </p:txBody>
      </p:sp>
    </p:spTree>
    <p:extLst>
      <p:ext uri="{BB962C8B-B14F-4D97-AF65-F5344CB8AC3E}">
        <p14:creationId xmlns:p14="http://schemas.microsoft.com/office/powerpoint/2010/main" val="3747439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70186F4-FE1D-4CA5-B06A-3DF6C223619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18" y="542810"/>
            <a:ext cx="8606673" cy="5410192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B14274-5CB3-48F0-9A77-CB6F36202629}"/>
              </a:ext>
            </a:extLst>
          </p:cNvPr>
          <p:cNvSpPr txBox="1"/>
          <p:nvPr/>
        </p:nvSpPr>
        <p:spPr>
          <a:xfrm>
            <a:off x="9285402" y="3742442"/>
            <a:ext cx="2630078" cy="206210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MY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of the student go to library at least 1times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EF0B4B-BDC4-4C55-9091-660E1B7F8D12}"/>
              </a:ext>
            </a:extLst>
          </p:cNvPr>
          <p:cNvSpPr txBox="1"/>
          <p:nvPr/>
        </p:nvSpPr>
        <p:spPr>
          <a:xfrm>
            <a:off x="9360817" y="382012"/>
            <a:ext cx="23315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Scatter Plot :</a:t>
            </a:r>
          </a:p>
          <a:p>
            <a:pPr algn="ctr"/>
            <a:r>
              <a:rPr lang="en-MY" sz="32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number of time of going to the library per week</a:t>
            </a:r>
            <a:endParaRPr lang="en-MY" sz="32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988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D7D1C28-D536-42E8-A314-58D4C55DD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72" y="1991769"/>
            <a:ext cx="6370458" cy="375961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40C0D71-9C00-4E98-B228-0D2DD4EE16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6028" y="182790"/>
            <a:ext cx="5753100" cy="3400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09655F8-80DB-4106-9185-BFE2A747D891}"/>
              </a:ext>
            </a:extLst>
          </p:cNvPr>
          <p:cNvSpPr txBox="1"/>
          <p:nvPr/>
        </p:nvSpPr>
        <p:spPr>
          <a:xfrm>
            <a:off x="1734531" y="292231"/>
            <a:ext cx="5024487" cy="1077218"/>
          </a:xfrm>
          <a:prstGeom prst="rect">
            <a:avLst/>
          </a:prstGeom>
          <a:noFill/>
          <a:ln w="57150">
            <a:solidFill>
              <a:srgbClr val="0066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Pie Chart : </a:t>
            </a:r>
          </a:p>
          <a:p>
            <a:pPr algn="ctr"/>
            <a:r>
              <a:rPr lang="en-MY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Ways to the library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1C967A-E97B-4075-A4AD-A584B42187B2}"/>
              </a:ext>
            </a:extLst>
          </p:cNvPr>
          <p:cNvSpPr txBox="1"/>
          <p:nvPr/>
        </p:nvSpPr>
        <p:spPr>
          <a:xfrm>
            <a:off x="891030" y="5850483"/>
            <a:ext cx="5344998" cy="52322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 Chart : Preferred time to library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280238-639C-42A3-8B68-9B00A0BA5402}"/>
              </a:ext>
            </a:extLst>
          </p:cNvPr>
          <p:cNvSpPr txBox="1"/>
          <p:nvPr/>
        </p:nvSpPr>
        <p:spPr>
          <a:xfrm>
            <a:off x="6890994" y="3959258"/>
            <a:ext cx="5098134" cy="2677656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MY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Most of the UTM student 	 	 walked to the library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MY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Thus, They more preferred go 	 to library at the evening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MY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Afternoon is the least preferred   	 time  </a:t>
            </a:r>
          </a:p>
        </p:txBody>
      </p:sp>
    </p:spTree>
    <p:extLst>
      <p:ext uri="{BB962C8B-B14F-4D97-AF65-F5344CB8AC3E}">
        <p14:creationId xmlns:p14="http://schemas.microsoft.com/office/powerpoint/2010/main" val="376527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199613-5292-45F6-AD8C-E6598E326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430" y="2676078"/>
            <a:ext cx="8535140" cy="15058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EA05C64-F6A2-4F48-8357-7532DD54C7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2264" y="270546"/>
            <a:ext cx="5851580" cy="34533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511D1C-B1FB-4B33-A022-87A601704C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12" y="3912124"/>
            <a:ext cx="11935688" cy="26753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14E4782-4CF4-4ACB-9613-A3C35E17CBF8}"/>
              </a:ext>
            </a:extLst>
          </p:cNvPr>
          <p:cNvSpPr txBox="1"/>
          <p:nvPr/>
        </p:nvSpPr>
        <p:spPr>
          <a:xfrm>
            <a:off x="857839" y="1086072"/>
            <a:ext cx="4685122" cy="1200329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Pie Chart :</a:t>
            </a:r>
          </a:p>
          <a:p>
            <a:r>
              <a:rPr lang="en-MY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Activity in the library</a:t>
            </a:r>
            <a:endParaRPr lang="en-MY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107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641F28-2E1C-415A-9D60-86325D907D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0" y="707411"/>
            <a:ext cx="8134350" cy="4800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94F95DB-E65E-4EF9-B23F-A82BFD5F7B3A}"/>
              </a:ext>
            </a:extLst>
          </p:cNvPr>
          <p:cNvSpPr txBox="1"/>
          <p:nvPr/>
        </p:nvSpPr>
        <p:spPr>
          <a:xfrm>
            <a:off x="6640103" y="707411"/>
            <a:ext cx="296944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MY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Efficiency study in library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D3C0FF-26FA-442A-938E-F43419F81680}"/>
              </a:ext>
            </a:extLst>
          </p:cNvPr>
          <p:cNvSpPr txBox="1"/>
          <p:nvPr/>
        </p:nvSpPr>
        <p:spPr>
          <a:xfrm>
            <a:off x="349918" y="674860"/>
            <a:ext cx="3707732" cy="1846659"/>
          </a:xfrm>
          <a:prstGeom prst="rect">
            <a:avLst/>
          </a:prstGeom>
          <a:ln w="3810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 Chart : </a:t>
            </a:r>
          </a:p>
          <a:p>
            <a:r>
              <a:rPr lang="en-MY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Efficiency study </a:t>
            </a:r>
          </a:p>
          <a:p>
            <a:r>
              <a:rPr lang="en-MY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in library</a:t>
            </a:r>
          </a:p>
          <a:p>
            <a:endParaRPr lang="en-MY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DEBBEC-A963-4310-9D56-DD9D727ABDC2}"/>
              </a:ext>
            </a:extLst>
          </p:cNvPr>
          <p:cNvSpPr txBox="1"/>
          <p:nvPr/>
        </p:nvSpPr>
        <p:spPr>
          <a:xfrm>
            <a:off x="349917" y="3205113"/>
            <a:ext cx="3303951" cy="2677656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MY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of the students agree that study in library is more efficiency than study in room or anywhere else</a:t>
            </a:r>
          </a:p>
        </p:txBody>
      </p:sp>
    </p:spTree>
    <p:extLst>
      <p:ext uri="{BB962C8B-B14F-4D97-AF65-F5344CB8AC3E}">
        <p14:creationId xmlns:p14="http://schemas.microsoft.com/office/powerpoint/2010/main" val="596171182"/>
      </p:ext>
    </p:extLst>
  </p:cSld>
  <p:clrMapOvr>
    <a:masterClrMapping/>
  </p:clrMapOvr>
</p:sld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10.xml><?xml version="1.0" encoding="utf-8"?>
<a:theme xmlns:a="http://schemas.openxmlformats.org/drawingml/2006/main" name="1_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ppt/theme/theme11.xml><?xml version="1.0" encoding="utf-8"?>
<a:theme xmlns:a="http://schemas.openxmlformats.org/drawingml/2006/main" name="2_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12.xml><?xml version="1.0" encoding="utf-8"?>
<a:theme xmlns:a="http://schemas.openxmlformats.org/drawingml/2006/main" name="1_Madison">
  <a:themeElements>
    <a:clrScheme name="Madison">
      <a:dk1>
        <a:sysClr val="windowText" lastClr="000000"/>
      </a:dk1>
      <a:lt1>
        <a:sysClr val="window" lastClr="FFFFFF"/>
      </a:lt1>
      <a:dk2>
        <a:srgbClr val="1F282E"/>
      </a:dk2>
      <a:lt2>
        <a:srgbClr val="C2F5FC"/>
      </a:lt2>
      <a:accent1>
        <a:srgbClr val="4091F3"/>
      </a:accent1>
      <a:accent2>
        <a:srgbClr val="8BBCF1"/>
      </a:accent2>
      <a:accent3>
        <a:srgbClr val="CB6A6A"/>
      </a:accent3>
      <a:accent4>
        <a:srgbClr val="C567AF"/>
      </a:accent4>
      <a:accent5>
        <a:srgbClr val="A684F9"/>
      </a:accent5>
      <a:accent6>
        <a:srgbClr val="A9ACEE"/>
      </a:accent6>
      <a:hlink>
        <a:srgbClr val="6D9CC5"/>
      </a:hlink>
      <a:folHlink>
        <a:srgbClr val="6D82A0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178B2DAB-5DDE-4060-A857-D2E1CDA9250F}"/>
    </a:ext>
  </a:extLst>
</a:theme>
</file>

<file path=ppt/theme/theme13.xml><?xml version="1.0" encoding="utf-8"?>
<a:theme xmlns:a="http://schemas.openxmlformats.org/drawingml/2006/main" name="2_Madison">
  <a:themeElements>
    <a:clrScheme name="Madison">
      <a:dk1>
        <a:sysClr val="windowText" lastClr="000000"/>
      </a:dk1>
      <a:lt1>
        <a:sysClr val="window" lastClr="FFFFFF"/>
      </a:lt1>
      <a:dk2>
        <a:srgbClr val="2D251F"/>
      </a:dk2>
      <a:lt2>
        <a:srgbClr val="FAE9C5"/>
      </a:lt2>
      <a:accent1>
        <a:srgbClr val="ED3846"/>
      </a:accent1>
      <a:accent2>
        <a:srgbClr val="F87184"/>
      </a:accent2>
      <a:accent3>
        <a:srgbClr val="EC9DA9"/>
      </a:accent3>
      <a:accent4>
        <a:srgbClr val="ECC190"/>
      </a:accent4>
      <a:accent5>
        <a:srgbClr val="FFB268"/>
      </a:accent5>
      <a:accent6>
        <a:srgbClr val="F98657"/>
      </a:accent6>
      <a:hlink>
        <a:srgbClr val="B97669"/>
      </a:hlink>
      <a:folHlink>
        <a:srgbClr val="9E94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BCCF8060-3FCB-4641-B728-8A589529B13F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4.xml><?xml version="1.0" encoding="utf-8"?>
<a:theme xmlns:a="http://schemas.openxmlformats.org/drawingml/2006/main" name="1_Droplet">
  <a:themeElements>
    <a:clrScheme name="Droplet">
      <a:dk1>
        <a:sysClr val="windowText" lastClr="000000"/>
      </a:dk1>
      <a:lt1>
        <a:sysClr val="window" lastClr="FFFFFF"/>
      </a:lt1>
      <a:dk2>
        <a:srgbClr val="4B4B4B"/>
      </a:dk2>
      <a:lt2>
        <a:srgbClr val="B5B5B5"/>
      </a:lt2>
      <a:accent1>
        <a:srgbClr val="9AC43E"/>
      </a:accent1>
      <a:accent2>
        <a:srgbClr val="44BA98"/>
      </a:accent2>
      <a:accent3>
        <a:srgbClr val="43A9D9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892FADA9-420D-4323-A7A4-C1060166525B}"/>
    </a:ext>
  </a:extLst>
</a:theme>
</file>

<file path=ppt/theme/theme5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6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2D251F"/>
      </a:dk2>
      <a:lt2>
        <a:srgbClr val="FAE9C5"/>
      </a:lt2>
      <a:accent1>
        <a:srgbClr val="ED3846"/>
      </a:accent1>
      <a:accent2>
        <a:srgbClr val="F87184"/>
      </a:accent2>
      <a:accent3>
        <a:srgbClr val="EC9DA9"/>
      </a:accent3>
      <a:accent4>
        <a:srgbClr val="ECC190"/>
      </a:accent4>
      <a:accent5>
        <a:srgbClr val="FFB268"/>
      </a:accent5>
      <a:accent6>
        <a:srgbClr val="F98657"/>
      </a:accent6>
      <a:hlink>
        <a:srgbClr val="B97669"/>
      </a:hlink>
      <a:folHlink>
        <a:srgbClr val="9E94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BCCF8060-3FCB-4641-B728-8A589529B13F}"/>
    </a:ext>
  </a:extLst>
</a:theme>
</file>

<file path=ppt/theme/theme7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ppt/theme/theme8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9.xml><?xml version="1.0" encoding="utf-8"?>
<a:theme xmlns:a="http://schemas.openxmlformats.org/drawingml/2006/main" name="1_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482</TotalTime>
  <Words>468</Words>
  <Application>Microsoft Office PowerPoint</Application>
  <PresentationFormat>Widescreen</PresentationFormat>
  <Paragraphs>128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18</vt:i4>
      </vt:variant>
    </vt:vector>
  </HeadingPairs>
  <TitlesOfParts>
    <vt:vector size="40" baseType="lpstr">
      <vt:lpstr>Arial</vt:lpstr>
      <vt:lpstr>Century Gothic</vt:lpstr>
      <vt:lpstr>Garamond</vt:lpstr>
      <vt:lpstr>MS Shell Dlg 2</vt:lpstr>
      <vt:lpstr>Times New Roman</vt:lpstr>
      <vt:lpstr>Trebuchet MS</vt:lpstr>
      <vt:lpstr>Tw Cen MT</vt:lpstr>
      <vt:lpstr>Wingdings</vt:lpstr>
      <vt:lpstr>Wingdings 3</vt:lpstr>
      <vt:lpstr>Facet</vt:lpstr>
      <vt:lpstr>Organic</vt:lpstr>
      <vt:lpstr>Droplet</vt:lpstr>
      <vt:lpstr>1_Droplet</vt:lpstr>
      <vt:lpstr>Vapor Trail</vt:lpstr>
      <vt:lpstr>Madison</vt:lpstr>
      <vt:lpstr>Slice</vt:lpstr>
      <vt:lpstr>Wisp</vt:lpstr>
      <vt:lpstr>1_Wisp</vt:lpstr>
      <vt:lpstr>1_Vapor Trail</vt:lpstr>
      <vt:lpstr>2_Wisp</vt:lpstr>
      <vt:lpstr>1_Madison</vt:lpstr>
      <vt:lpstr>2_Madison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cheng shinwei</dc:creator>
  <cp:lastModifiedBy>cheng shinwei</cp:lastModifiedBy>
  <cp:revision>47</cp:revision>
  <dcterms:created xsi:type="dcterms:W3CDTF">2019-03-18T17:49:55Z</dcterms:created>
  <dcterms:modified xsi:type="dcterms:W3CDTF">2019-03-19T16:03:48Z</dcterms:modified>
</cp:coreProperties>
</file>