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Dosis"/>
      <p:regular r:id="rId18"/>
      <p:bold r:id="rId19"/>
    </p:embeddedFont>
    <p:embeddedFont>
      <p:font typeface="Inconsolata"/>
      <p:regular r:id="rId20"/>
      <p:bold r:id="rId21"/>
    </p:embeddedFont>
    <p:embeddedFont>
      <p:font typeface="Quicksand"/>
      <p:regular r:id="rId22"/>
      <p:bold r:id="rId23"/>
    </p:embeddedFont>
    <p:embeddedFont>
      <p:font typeface="Roboto Mono"/>
      <p:regular r:id="rId24"/>
      <p:bold r:id="rId25"/>
      <p:italic r:id="rId26"/>
      <p:boldItalic r:id="rId27"/>
    </p:embeddedFont>
    <p:embeddedFont>
      <p:font typeface="Source Sans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consolata-regular.fntdata"/><Relationship Id="rId22" Type="http://schemas.openxmlformats.org/officeDocument/2006/relationships/font" Target="fonts/Quicksand-regular.fntdata"/><Relationship Id="rId21" Type="http://schemas.openxmlformats.org/officeDocument/2006/relationships/font" Target="fonts/Inconsolata-bold.fntdata"/><Relationship Id="rId24" Type="http://schemas.openxmlformats.org/officeDocument/2006/relationships/font" Target="fonts/RobotoMono-regular.fntdata"/><Relationship Id="rId23" Type="http://schemas.openxmlformats.org/officeDocument/2006/relationships/font" Target="fonts/Quicksan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ono-italic.fntdata"/><Relationship Id="rId25" Type="http://schemas.openxmlformats.org/officeDocument/2006/relationships/font" Target="fonts/RobotoMono-bold.fntdata"/><Relationship Id="rId28" Type="http://schemas.openxmlformats.org/officeDocument/2006/relationships/font" Target="fonts/SourceSansPro-regular.fntdata"/><Relationship Id="rId27" Type="http://schemas.openxmlformats.org/officeDocument/2006/relationships/font" Target="fonts/RobotoMon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urceSansPr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SansPro-boldItalic.fntdata"/><Relationship Id="rId30" Type="http://schemas.openxmlformats.org/officeDocument/2006/relationships/font" Target="fonts/SourceSansPr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Dosis-bold.fntdata"/><Relationship Id="rId18" Type="http://schemas.openxmlformats.org/officeDocument/2006/relationships/font" Target="fonts/Dosi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8925c847f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8925c847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89849c36b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89849c36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89849c36b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89849c3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8dd447525_1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8dd44752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8a3fe3f83_1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8a3fe3f83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8a3fe3f83_1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8a3fe3f83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8a3fe3f83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8a3fe3f8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8a3fe3f83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8a3fe3f83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8a3fe3f83_1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8a3fe3f83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150" y="0"/>
            <a:ext cx="9144000" cy="415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685800" y="2525225"/>
            <a:ext cx="5309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1">
    <p:spTree>
      <p:nvGrpSpPr>
        <p:cNvPr id="65" name="Shape 65"/>
        <p:cNvGrpSpPr/>
        <p:nvPr/>
      </p:nvGrpSpPr>
      <p:grpSpPr>
        <a:xfrm>
          <a:off x="0" y="0"/>
          <a:ext cx="0" cy="0"/>
          <a:chOff x="0" y="0"/>
          <a:chExt cx="0" cy="0"/>
        </a:xfrm>
      </p:grpSpPr>
      <p:sp>
        <p:nvSpPr>
          <p:cNvPr id="66" name="Google Shape;66;p12"/>
          <p:cNvSpPr/>
          <p:nvPr/>
        </p:nvSpPr>
        <p:spPr>
          <a:xfrm>
            <a:off x="4578600" y="0"/>
            <a:ext cx="4565400" cy="5143500"/>
          </a:xfrm>
          <a:prstGeom prst="rect">
            <a:avLst/>
          </a:prstGeom>
          <a:solidFill>
            <a:srgbClr val="0E0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12"/>
          <p:cNvGrpSpPr/>
          <p:nvPr/>
        </p:nvGrpSpPr>
        <p:grpSpPr>
          <a:xfrm>
            <a:off x="-76804" y="-364106"/>
            <a:ext cx="9492216" cy="5864919"/>
            <a:chOff x="-76804" y="-364106"/>
            <a:chExt cx="9492216" cy="5864919"/>
          </a:xfrm>
        </p:grpSpPr>
        <p:sp>
          <p:nvSpPr>
            <p:cNvPr id="68" name="Google Shape;68;p12"/>
            <p:cNvSpPr/>
            <p:nvPr/>
          </p:nvSpPr>
          <p:spPr>
            <a:xfrm>
              <a:off x="8312875" y="-85400"/>
              <a:ext cx="542100" cy="542100"/>
            </a:xfrm>
            <a:prstGeom prst="ellipse">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2"/>
            <p:cNvSpPr/>
            <p:nvPr/>
          </p:nvSpPr>
          <p:spPr>
            <a:xfrm rot="-899646">
              <a:off x="776862" y="-262199"/>
              <a:ext cx="900976" cy="856085"/>
            </a:xfrm>
            <a:prstGeom prst="pentagon">
              <a:avLst>
                <a:gd fmla="val 105146" name="hf"/>
                <a:gd fmla="val 110557" name="vf"/>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2"/>
            <p:cNvSpPr/>
            <p:nvPr/>
          </p:nvSpPr>
          <p:spPr>
            <a:xfrm rot="1763">
              <a:off x="8737998" y="3634823"/>
              <a:ext cx="585000" cy="556500"/>
            </a:xfrm>
            <a:prstGeom prst="pentagon">
              <a:avLst>
                <a:gd fmla="val 105146" name="hf"/>
                <a:gd fmla="val 110557" name="vf"/>
              </a:avLst>
            </a:prstGeom>
            <a:solidFill>
              <a:srgbClr val="432E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p:nvPr/>
          </p:nvSpPr>
          <p:spPr>
            <a:xfrm rot="10800000">
              <a:off x="90420" y="4650313"/>
              <a:ext cx="983100" cy="850500"/>
            </a:xfrm>
            <a:prstGeom prst="triangle">
              <a:avLst>
                <a:gd fmla="val 50000" name="adj"/>
              </a:avLst>
            </a:prstGeom>
            <a:solidFill>
              <a:srgbClr val="5138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2"/>
            <p:cNvSpPr/>
            <p:nvPr/>
          </p:nvSpPr>
          <p:spPr>
            <a:xfrm>
              <a:off x="8578650" y="85864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4C2"/>
                </a:solidFill>
              </a:endParaRPr>
            </a:p>
          </p:txBody>
        </p:sp>
        <p:sp>
          <p:nvSpPr>
            <p:cNvPr id="73" name="Google Shape;73;p12"/>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2"/>
            <p:cNvSpPr/>
            <p:nvPr/>
          </p:nvSpPr>
          <p:spPr>
            <a:xfrm rot="10800000">
              <a:off x="-76796" y="3768356"/>
              <a:ext cx="393900" cy="374400"/>
            </a:xfrm>
            <a:prstGeom prst="pentagon">
              <a:avLst>
                <a:gd fmla="val 105146" name="hf"/>
                <a:gd fmla="val 110557" name="vf"/>
              </a:avLst>
            </a:prstGeom>
            <a:noFill/>
            <a:ln cap="flat" cmpd="sng" w="76200">
              <a:solidFill>
                <a:srgbClr val="6D9EEB"/>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p:nvPr/>
          </p:nvSpPr>
          <p:spPr>
            <a:xfrm>
              <a:off x="8092376" y="131852"/>
              <a:ext cx="983100" cy="983100"/>
            </a:xfrm>
            <a:prstGeom prst="ellipse">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2"/>
            <p:cNvSpPr/>
            <p:nvPr/>
          </p:nvSpPr>
          <p:spPr>
            <a:xfrm>
              <a:off x="133504" y="-85397"/>
              <a:ext cx="231300" cy="231300"/>
            </a:xfrm>
            <a:prstGeom prst="ellipse">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rot="10800000">
              <a:off x="343825" y="4290619"/>
              <a:ext cx="333300" cy="288300"/>
            </a:xfrm>
            <a:prstGeom prst="triangle">
              <a:avLst>
                <a:gd fmla="val 50000"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
            <p:cNvSpPr/>
            <p:nvPr/>
          </p:nvSpPr>
          <p:spPr>
            <a:xfrm rot="10800000">
              <a:off x="7891383" y="447345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p:nvPr/>
          </p:nvSpPr>
          <p:spPr>
            <a:xfrm>
              <a:off x="7800077" y="94976"/>
              <a:ext cx="307200" cy="265800"/>
            </a:xfrm>
            <a:prstGeom prst="triangle">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
            <p:cNvSpPr/>
            <p:nvPr/>
          </p:nvSpPr>
          <p:spPr>
            <a:xfrm>
              <a:off x="8578651" y="3939150"/>
              <a:ext cx="421500" cy="421500"/>
            </a:xfrm>
            <a:prstGeom prst="donut">
              <a:avLst>
                <a:gd fmla="val 19671" name="adj"/>
              </a:avLst>
            </a:prstGeom>
            <a:solidFill>
              <a:srgbClr val="C20E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p:nvPr/>
          </p:nvSpPr>
          <p:spPr>
            <a:xfrm rot="10800000">
              <a:off x="47429" y="4473462"/>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2"/>
            <p:cNvSpPr/>
            <p:nvPr/>
          </p:nvSpPr>
          <p:spPr>
            <a:xfrm rot="7294922">
              <a:off x="8507862" y="1506795"/>
              <a:ext cx="486330" cy="462608"/>
            </a:xfrm>
            <a:prstGeom prst="pentagon">
              <a:avLst>
                <a:gd fmla="val 105146" name="hf"/>
                <a:gd fmla="val 110557" name="vf"/>
              </a:avLst>
            </a:prstGeom>
            <a:no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
            <p:cNvSpPr/>
            <p:nvPr/>
          </p:nvSpPr>
          <p:spPr>
            <a:xfrm rot="1902">
              <a:off x="-76804" y="1095525"/>
              <a:ext cx="542100" cy="515400"/>
            </a:xfrm>
            <a:prstGeom prst="pentagon">
              <a:avLst>
                <a:gd fmla="val 105146" name="hf"/>
                <a:gd fmla="val 110557" name="vf"/>
              </a:avLst>
            </a:prstGeom>
            <a:noFill/>
            <a:ln cap="flat" cmpd="sng" w="28575">
              <a:solidFill>
                <a:srgbClr val="C20E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2"/>
            <p:cNvSpPr/>
            <p:nvPr/>
          </p:nvSpPr>
          <p:spPr>
            <a:xfrm>
              <a:off x="8217614" y="4442536"/>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2"/>
          <p:cNvSpPr txBox="1"/>
          <p:nvPr>
            <p:ph idx="12" type="sldNum"/>
          </p:nvPr>
        </p:nvSpPr>
        <p:spPr>
          <a:xfrm>
            <a:off x="4297650" y="4778750"/>
            <a:ext cx="548700" cy="3648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flipH="1">
            <a:off x="-150" y="0"/>
            <a:ext cx="9144000" cy="3082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7" name="Google Shape;17;p3"/>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8" name="Google Shape;18;p3"/>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9" name="Shape 19"/>
        <p:cNvGrpSpPr/>
        <p:nvPr/>
      </p:nvGrpSpPr>
      <p:grpSpPr>
        <a:xfrm>
          <a:off x="0" y="0"/>
          <a:ext cx="0" cy="0"/>
          <a:chOff x="0" y="0"/>
          <a:chExt cx="0" cy="0"/>
        </a:xfrm>
      </p:grpSpPr>
      <p:sp>
        <p:nvSpPr>
          <p:cNvPr id="20" name="Google Shape;20;p4"/>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flipH="1">
            <a:off x="-150" y="0"/>
            <a:ext cx="9144000" cy="376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algn="ctr">
              <a:spcBef>
                <a:spcPts val="0"/>
              </a:spcBef>
              <a:spcAft>
                <a:spcPts val="0"/>
              </a:spcAft>
              <a:buClr>
                <a:srgbClr val="FFFFFF"/>
              </a:buClr>
              <a:buSzPts val="1800"/>
              <a:buChar char="■"/>
              <a:defRPr i="1">
                <a:solidFill>
                  <a:srgbClr val="FFFFFF"/>
                </a:solidFill>
              </a:defRPr>
            </a:lvl9pPr>
          </a:lstStyle>
          <a:p/>
        </p:txBody>
      </p:sp>
      <p:sp>
        <p:nvSpPr>
          <p:cNvPr id="23" name="Google Shape;23;p4"/>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chemeClr val="dk2"/>
                </a:solidFill>
              </a:rPr>
              <a:t>”</a:t>
            </a:r>
            <a:endParaRPr b="1" sz="7200">
              <a:solidFill>
                <a:schemeClr val="dk2"/>
              </a:solidFill>
            </a:endParaRPr>
          </a:p>
        </p:txBody>
      </p:sp>
      <p:sp>
        <p:nvSpPr>
          <p:cNvPr id="24" name="Google Shape;24;p4"/>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0" name="Google Shape;30;p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Google Shape;35;p6"/>
          <p:cNvSpPr txBox="1"/>
          <p:nvPr>
            <p:ph idx="1" type="body"/>
          </p:nvPr>
        </p:nvSpPr>
        <p:spPr>
          <a:xfrm>
            <a:off x="844425"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6" name="Google Shape;36;p6"/>
          <p:cNvSpPr txBox="1"/>
          <p:nvPr>
            <p:ph idx="2" type="body"/>
          </p:nvPr>
        </p:nvSpPr>
        <p:spPr>
          <a:xfrm>
            <a:off x="3818123"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7" name="Google Shape;37;p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8" name="Shape 38"/>
        <p:cNvGrpSpPr/>
        <p:nvPr/>
      </p:nvGrpSpPr>
      <p:grpSpPr>
        <a:xfrm>
          <a:off x="0" y="0"/>
          <a:ext cx="0" cy="0"/>
          <a:chOff x="0" y="0"/>
          <a:chExt cx="0" cy="0"/>
        </a:xfrm>
      </p:grpSpPr>
      <p:sp>
        <p:nvSpPr>
          <p:cNvPr id="39" name="Google Shape;39;p7"/>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844425"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3" name="Google Shape;43;p7"/>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4" name="Google Shape;44;p7"/>
          <p:cNvSpPr txBox="1"/>
          <p:nvPr>
            <p:ph idx="3" type="body"/>
          </p:nvPr>
        </p:nvSpPr>
        <p:spPr>
          <a:xfrm>
            <a:off x="4878801"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5" name="Google Shape;45;p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0" name="Google Shape;50;p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p:cSld name="TITLE_ONLY_1">
    <p:spTree>
      <p:nvGrpSpPr>
        <p:cNvPr id="51" name="Shape 51"/>
        <p:cNvGrpSpPr/>
        <p:nvPr/>
      </p:nvGrpSpPr>
      <p:grpSpPr>
        <a:xfrm>
          <a:off x="0" y="0"/>
          <a:ext cx="0" cy="0"/>
          <a:chOff x="0" y="0"/>
          <a:chExt cx="0" cy="0"/>
        </a:xfrm>
      </p:grpSpPr>
      <p:sp>
        <p:nvSpPr>
          <p:cNvPr id="52" name="Google Shape;52;p9"/>
          <p:cNvSpPr/>
          <p:nvPr/>
        </p:nvSpPr>
        <p:spPr>
          <a:xfrm flipH="1">
            <a:off x="-75" y="0"/>
            <a:ext cx="1851600" cy="5143500"/>
          </a:xfrm>
          <a:prstGeom prst="rect">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55" name="Google Shape;55;p9"/>
          <p:cNvSpPr txBox="1"/>
          <p:nvPr>
            <p:ph idx="12" type="sldNum"/>
          </p:nvPr>
        </p:nvSpPr>
        <p:spPr>
          <a:xfrm>
            <a:off x="-75" y="0"/>
            <a:ext cx="1851600" cy="1140000"/>
          </a:xfrm>
          <a:prstGeom prst="rect">
            <a:avLst/>
          </a:prstGeom>
          <a:no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p:nvPr/>
        </p:nvSpPr>
        <p:spPr>
          <a:xfrm flipH="1">
            <a:off x="-75" y="0"/>
            <a:ext cx="185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0" name="Google Shape;60;p10"/>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chemeClr val="dk1"/>
              </a:buClr>
              <a:buSzPts val="12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p:txBody>
      </p:sp>
      <p:sp>
        <p:nvSpPr>
          <p:cNvPr id="7" name="Google Shape;7;p1"/>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indent="-342900" lvl="3" marL="1828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indent="-342900" lvl="4" marL="22860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indent="-342900" lvl="5" marL="27432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indent="-342900" lvl="6" marL="32004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indent="-342900" lvl="7" marL="36576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indent="-342900" lvl="8" marL="4114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lvl="0" rtl="0" algn="ctr">
              <a:buNone/>
              <a:defRPr sz="2400">
                <a:solidFill>
                  <a:schemeClr val="lt1"/>
                </a:solidFill>
                <a:latin typeface="Dosis"/>
                <a:ea typeface="Dosis"/>
                <a:cs typeface="Dosis"/>
                <a:sym typeface="Dosis"/>
              </a:defRPr>
            </a:lvl1pPr>
            <a:lvl2pPr lvl="1" rtl="0" algn="ctr">
              <a:buNone/>
              <a:defRPr sz="2400">
                <a:solidFill>
                  <a:schemeClr val="lt1"/>
                </a:solidFill>
                <a:latin typeface="Dosis"/>
                <a:ea typeface="Dosis"/>
                <a:cs typeface="Dosis"/>
                <a:sym typeface="Dosis"/>
              </a:defRPr>
            </a:lvl2pPr>
            <a:lvl3pPr lvl="2" rtl="0" algn="ctr">
              <a:buNone/>
              <a:defRPr sz="2400">
                <a:solidFill>
                  <a:schemeClr val="lt1"/>
                </a:solidFill>
                <a:latin typeface="Dosis"/>
                <a:ea typeface="Dosis"/>
                <a:cs typeface="Dosis"/>
                <a:sym typeface="Dosis"/>
              </a:defRPr>
            </a:lvl3pPr>
            <a:lvl4pPr lvl="3" rtl="0" algn="ctr">
              <a:buNone/>
              <a:defRPr sz="2400">
                <a:solidFill>
                  <a:schemeClr val="lt1"/>
                </a:solidFill>
                <a:latin typeface="Dosis"/>
                <a:ea typeface="Dosis"/>
                <a:cs typeface="Dosis"/>
                <a:sym typeface="Dosis"/>
              </a:defRPr>
            </a:lvl4pPr>
            <a:lvl5pPr lvl="4" rtl="0" algn="ctr">
              <a:buNone/>
              <a:defRPr sz="2400">
                <a:solidFill>
                  <a:schemeClr val="lt1"/>
                </a:solidFill>
                <a:latin typeface="Dosis"/>
                <a:ea typeface="Dosis"/>
                <a:cs typeface="Dosis"/>
                <a:sym typeface="Dosis"/>
              </a:defRPr>
            </a:lvl5pPr>
            <a:lvl6pPr lvl="5" rtl="0" algn="ctr">
              <a:buNone/>
              <a:defRPr sz="2400">
                <a:solidFill>
                  <a:schemeClr val="lt1"/>
                </a:solidFill>
                <a:latin typeface="Dosis"/>
                <a:ea typeface="Dosis"/>
                <a:cs typeface="Dosis"/>
                <a:sym typeface="Dosis"/>
              </a:defRPr>
            </a:lvl6pPr>
            <a:lvl7pPr lvl="6" rtl="0" algn="ctr">
              <a:buNone/>
              <a:defRPr sz="2400">
                <a:solidFill>
                  <a:schemeClr val="lt1"/>
                </a:solidFill>
                <a:latin typeface="Dosis"/>
                <a:ea typeface="Dosis"/>
                <a:cs typeface="Dosis"/>
                <a:sym typeface="Dosis"/>
              </a:defRPr>
            </a:lvl7pPr>
            <a:lvl8pPr lvl="7" rtl="0" algn="ctr">
              <a:buNone/>
              <a:defRPr sz="2400">
                <a:solidFill>
                  <a:schemeClr val="lt1"/>
                </a:solidFill>
                <a:latin typeface="Dosis"/>
                <a:ea typeface="Dosis"/>
                <a:cs typeface="Dosis"/>
                <a:sym typeface="Dosis"/>
              </a:defRPr>
            </a:lvl8pPr>
            <a:lvl9pPr lvl="8" rtl="0" algn="ctr">
              <a:buNone/>
              <a:defRPr sz="2400">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txBox="1"/>
          <p:nvPr>
            <p:ph type="ctrTitle"/>
          </p:nvPr>
        </p:nvSpPr>
        <p:spPr>
          <a:xfrm>
            <a:off x="623600" y="2319138"/>
            <a:ext cx="8097300" cy="75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SCSV3213-02 - Fundamental of Image Processing</a:t>
            </a:r>
            <a:endParaRPr sz="2200"/>
          </a:p>
          <a:p>
            <a:pPr indent="0" lvl="0" marL="0" rtl="0" algn="l">
              <a:spcBef>
                <a:spcPts val="0"/>
              </a:spcBef>
              <a:spcAft>
                <a:spcPts val="0"/>
              </a:spcAft>
              <a:buNone/>
            </a:pPr>
            <a:r>
              <a:rPr lang="en" sz="1600"/>
              <a:t>Lecturer : Dr. Md Sah bin Hj Salam</a:t>
            </a:r>
            <a:endParaRPr sz="1600"/>
          </a:p>
        </p:txBody>
      </p:sp>
      <p:sp>
        <p:nvSpPr>
          <p:cNvPr id="93" name="Google Shape;93;p13"/>
          <p:cNvSpPr txBox="1"/>
          <p:nvPr>
            <p:ph idx="1" type="subTitle"/>
          </p:nvPr>
        </p:nvSpPr>
        <p:spPr>
          <a:xfrm>
            <a:off x="1411700" y="3583700"/>
            <a:ext cx="5668800" cy="952800"/>
          </a:xfrm>
          <a:prstGeom prst="rect">
            <a:avLst/>
          </a:prstGeom>
        </p:spPr>
        <p:txBody>
          <a:bodyPr anchorCtr="0" anchor="ctr" bIns="91425" lIns="91425" spcFirstLastPara="1" rIns="91425" wrap="square" tIns="91425">
            <a:noAutofit/>
          </a:bodyPr>
          <a:lstStyle/>
          <a:p>
            <a:pPr indent="-330200" lvl="0" marL="457200" rtl="0" algn="l">
              <a:spcBef>
                <a:spcPts val="600"/>
              </a:spcBef>
              <a:spcAft>
                <a:spcPts val="0"/>
              </a:spcAft>
              <a:buClr>
                <a:srgbClr val="000000"/>
              </a:buClr>
              <a:buSzPts val="1600"/>
              <a:buFont typeface="Roboto Mono"/>
              <a:buChar char="▹"/>
            </a:pPr>
            <a:r>
              <a:rPr lang="en" sz="1600">
                <a:solidFill>
                  <a:srgbClr val="000000"/>
                </a:solidFill>
                <a:latin typeface="Roboto Mono"/>
                <a:ea typeface="Roboto Mono"/>
                <a:cs typeface="Roboto Mono"/>
                <a:sym typeface="Roboto Mono"/>
              </a:rPr>
              <a:t>Abi Manyu (A17CS3003)</a:t>
            </a:r>
            <a:endParaRPr sz="1600">
              <a:solidFill>
                <a:srgbClr val="000000"/>
              </a:solidFill>
              <a:latin typeface="Roboto Mono"/>
              <a:ea typeface="Roboto Mono"/>
              <a:cs typeface="Roboto Mono"/>
              <a:sym typeface="Roboto Mono"/>
            </a:endParaRPr>
          </a:p>
          <a:p>
            <a:pPr indent="-330200" lvl="0" marL="457200" rtl="0" algn="l">
              <a:spcBef>
                <a:spcPts val="0"/>
              </a:spcBef>
              <a:spcAft>
                <a:spcPts val="0"/>
              </a:spcAft>
              <a:buClr>
                <a:srgbClr val="000000"/>
              </a:buClr>
              <a:buSzPts val="1600"/>
              <a:buFont typeface="Roboto Mono"/>
              <a:buChar char="▹"/>
            </a:pPr>
            <a:r>
              <a:rPr lang="en" sz="1600">
                <a:solidFill>
                  <a:srgbClr val="000000"/>
                </a:solidFill>
                <a:latin typeface="Roboto Mono"/>
                <a:ea typeface="Roboto Mono"/>
                <a:cs typeface="Roboto Mono"/>
                <a:sym typeface="Roboto Mono"/>
              </a:rPr>
              <a:t>Civitya Arum Ramadhanti (A18CS0295)</a:t>
            </a:r>
            <a:endParaRPr sz="1600">
              <a:solidFill>
                <a:srgbClr val="000000"/>
              </a:solidFill>
              <a:latin typeface="Roboto Mono"/>
              <a:ea typeface="Roboto Mono"/>
              <a:cs typeface="Roboto Mono"/>
              <a:sym typeface="Roboto Mono"/>
            </a:endParaRPr>
          </a:p>
          <a:p>
            <a:pPr indent="-330200" lvl="0" marL="457200" rtl="0" algn="l">
              <a:spcBef>
                <a:spcPts val="0"/>
              </a:spcBef>
              <a:spcAft>
                <a:spcPts val="0"/>
              </a:spcAft>
              <a:buClr>
                <a:srgbClr val="000000"/>
              </a:buClr>
              <a:buSzPts val="1600"/>
              <a:buFont typeface="Roboto Mono"/>
              <a:buChar char="▹"/>
            </a:pPr>
            <a:r>
              <a:rPr lang="en" sz="1600">
                <a:solidFill>
                  <a:srgbClr val="000000"/>
                </a:solidFill>
                <a:latin typeface="Roboto Mono"/>
                <a:ea typeface="Roboto Mono"/>
                <a:cs typeface="Roboto Mono"/>
                <a:sym typeface="Roboto Mono"/>
              </a:rPr>
              <a:t>Omar Hamed Abdellatif Ibrahim (A18CS4061)</a:t>
            </a:r>
            <a:endParaRPr sz="1700">
              <a:solidFill>
                <a:srgbClr val="000000"/>
              </a:solidFill>
              <a:latin typeface="Roboto Mono"/>
              <a:ea typeface="Roboto Mono"/>
              <a:cs typeface="Roboto Mono"/>
              <a:sym typeface="Roboto Mono"/>
            </a:endParaRPr>
          </a:p>
        </p:txBody>
      </p:sp>
      <p:sp>
        <p:nvSpPr>
          <p:cNvPr id="94" name="Google Shape;94;p13"/>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dk2"/>
                </a:solidFill>
                <a:latin typeface="Dosis"/>
                <a:ea typeface="Dosis"/>
                <a:cs typeface="Dosis"/>
                <a:sym typeface="Dosis"/>
              </a:rPr>
              <a:t>‹#›</a:t>
            </a:fld>
            <a:endParaRPr sz="2400">
              <a:solidFill>
                <a:schemeClr val="dk2"/>
              </a:solidFill>
              <a:latin typeface="Dosis"/>
              <a:ea typeface="Dosis"/>
              <a:cs typeface="Dosis"/>
              <a:sym typeface="Dosis"/>
            </a:endParaRPr>
          </a:p>
        </p:txBody>
      </p:sp>
      <p:sp>
        <p:nvSpPr>
          <p:cNvPr id="95" name="Google Shape;95;p13"/>
          <p:cNvSpPr/>
          <p:nvPr/>
        </p:nvSpPr>
        <p:spPr>
          <a:xfrm>
            <a:off x="767600" y="529625"/>
            <a:ext cx="1568400" cy="1538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3"/>
          <p:cNvPicPr preferRelativeResize="0"/>
          <p:nvPr/>
        </p:nvPicPr>
        <p:blipFill rotWithShape="1">
          <a:blip r:embed="rId3">
            <a:alphaModFix/>
          </a:blip>
          <a:srcRect b="0" l="1247" r="1257" t="0"/>
          <a:stretch/>
        </p:blipFill>
        <p:spPr>
          <a:xfrm>
            <a:off x="873650" y="620675"/>
            <a:ext cx="1356300" cy="1356000"/>
          </a:xfrm>
          <a:prstGeom prst="ellipse">
            <a:avLst/>
          </a:prstGeom>
          <a:noFill/>
          <a:ln cap="flat" cmpd="sng" w="19050">
            <a:solidFill>
              <a:srgbClr val="FF9900"/>
            </a:solidFill>
            <a:prstDash val="dot"/>
            <a:round/>
            <a:headEnd len="sm" w="sm" type="none"/>
            <a:tailEnd len="sm" w="sm" type="none"/>
          </a:ln>
        </p:spPr>
      </p:pic>
      <p:sp>
        <p:nvSpPr>
          <p:cNvPr id="97" name="Google Shape;97;p13"/>
          <p:cNvSpPr txBox="1"/>
          <p:nvPr>
            <p:ph type="ctrTitle"/>
          </p:nvPr>
        </p:nvSpPr>
        <p:spPr>
          <a:xfrm>
            <a:off x="2761350" y="454875"/>
            <a:ext cx="6222000" cy="95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FFE599"/>
                </a:solidFill>
                <a:latin typeface="Inconsolata"/>
                <a:ea typeface="Inconsolata"/>
                <a:cs typeface="Inconsolata"/>
                <a:sym typeface="Inconsolata"/>
              </a:rPr>
              <a:t>ASSIGNMENT 1: </a:t>
            </a:r>
            <a:endParaRPr b="1" sz="2800">
              <a:solidFill>
                <a:srgbClr val="FFE599"/>
              </a:solidFill>
              <a:latin typeface="Inconsolata"/>
              <a:ea typeface="Inconsolata"/>
              <a:cs typeface="Inconsolata"/>
              <a:sym typeface="Inconsolata"/>
            </a:endParaRPr>
          </a:p>
          <a:p>
            <a:pPr indent="0" lvl="0" marL="0" rtl="0" algn="ctr">
              <a:spcBef>
                <a:spcPts val="0"/>
              </a:spcBef>
              <a:spcAft>
                <a:spcPts val="0"/>
              </a:spcAft>
              <a:buNone/>
            </a:pPr>
            <a:r>
              <a:rPr b="1" lang="en" sz="2800">
                <a:solidFill>
                  <a:srgbClr val="FFE599"/>
                </a:solidFill>
                <a:latin typeface="Inconsolata"/>
                <a:ea typeface="Inconsolata"/>
                <a:cs typeface="Inconsolata"/>
                <a:sym typeface="Inconsolata"/>
              </a:rPr>
              <a:t>The Application of MRI Scan Image Processing in Medical Industry</a:t>
            </a:r>
            <a:r>
              <a:rPr b="1" lang="en" sz="2600">
                <a:solidFill>
                  <a:srgbClr val="FFE599"/>
                </a:solidFill>
                <a:latin typeface="Inconsolata"/>
                <a:ea typeface="Inconsolata"/>
                <a:cs typeface="Inconsolata"/>
                <a:sym typeface="Inconsolata"/>
              </a:rPr>
              <a:t> </a:t>
            </a:r>
            <a:endParaRPr b="1" sz="2600">
              <a:solidFill>
                <a:srgbClr val="FFE599"/>
              </a:solidFill>
              <a:latin typeface="Inconsolata"/>
              <a:ea typeface="Inconsolata"/>
              <a:cs typeface="Inconsolata"/>
              <a:sym typeface="Inconsolat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type="title"/>
          </p:nvPr>
        </p:nvSpPr>
        <p:spPr>
          <a:xfrm>
            <a:off x="729050" y="63300"/>
            <a:ext cx="4650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different types.</a:t>
            </a:r>
            <a:endParaRPr b="1" sz="2200"/>
          </a:p>
          <a:p>
            <a:pPr indent="0" lvl="0" marL="0" rtl="0" algn="l">
              <a:spcBef>
                <a:spcPts val="0"/>
              </a:spcBef>
              <a:spcAft>
                <a:spcPts val="0"/>
              </a:spcAft>
              <a:buNone/>
            </a:pPr>
            <a:r>
              <a:t/>
            </a:r>
            <a:endParaRPr b="1" sz="2200"/>
          </a:p>
        </p:txBody>
      </p:sp>
      <p:sp>
        <p:nvSpPr>
          <p:cNvPr id="176" name="Google Shape;176;p22"/>
          <p:cNvSpPr txBox="1"/>
          <p:nvPr>
            <p:ph idx="1" type="body"/>
          </p:nvPr>
        </p:nvSpPr>
        <p:spPr>
          <a:xfrm>
            <a:off x="859225" y="1053450"/>
            <a:ext cx="5847300" cy="36627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SzPts val="1600"/>
              <a:buChar char="▹"/>
            </a:pPr>
            <a:r>
              <a:rPr b="1" lang="en" sz="1600"/>
              <a:t>MR Bias Correction.</a:t>
            </a:r>
            <a:endParaRPr b="1" sz="1600"/>
          </a:p>
          <a:p>
            <a:pPr indent="-330200" lvl="0" marL="457200" rtl="0" algn="l">
              <a:lnSpc>
                <a:spcPct val="115000"/>
              </a:lnSpc>
              <a:spcBef>
                <a:spcPts val="0"/>
              </a:spcBef>
              <a:spcAft>
                <a:spcPts val="0"/>
              </a:spcAft>
              <a:buSzPts val="1600"/>
              <a:buChar char="▹"/>
            </a:pPr>
            <a:r>
              <a:rPr b="1" lang="en" sz="1600"/>
              <a:t>Filtering Methods.</a:t>
            </a:r>
            <a:endParaRPr b="1" sz="1600"/>
          </a:p>
          <a:p>
            <a:pPr indent="-330200" lvl="0" marL="457200" rtl="0" algn="l">
              <a:lnSpc>
                <a:spcPct val="115000"/>
              </a:lnSpc>
              <a:spcBef>
                <a:spcPts val="0"/>
              </a:spcBef>
              <a:spcAft>
                <a:spcPts val="0"/>
              </a:spcAft>
              <a:buSzPts val="1600"/>
              <a:buChar char="▹"/>
            </a:pPr>
            <a:r>
              <a:rPr b="1" lang="en" sz="1600"/>
              <a:t>Surface Fitting.</a:t>
            </a:r>
            <a:endParaRPr b="1" sz="1600"/>
          </a:p>
          <a:p>
            <a:pPr indent="-330200" lvl="0" marL="457200" rtl="0" algn="l">
              <a:lnSpc>
                <a:spcPct val="115000"/>
              </a:lnSpc>
              <a:spcBef>
                <a:spcPts val="0"/>
              </a:spcBef>
              <a:spcAft>
                <a:spcPts val="0"/>
              </a:spcAft>
              <a:buSzPts val="1600"/>
              <a:buChar char="▹"/>
            </a:pPr>
            <a:r>
              <a:rPr b="1" lang="en" sz="1600"/>
              <a:t>Segmentation.</a:t>
            </a:r>
            <a:endParaRPr b="1" sz="1600"/>
          </a:p>
          <a:p>
            <a:pPr indent="-330200" lvl="0" marL="457200" rtl="0" algn="l">
              <a:lnSpc>
                <a:spcPct val="115000"/>
              </a:lnSpc>
              <a:spcBef>
                <a:spcPts val="0"/>
              </a:spcBef>
              <a:spcAft>
                <a:spcPts val="0"/>
              </a:spcAft>
              <a:buSzPts val="1600"/>
              <a:buChar char="▹"/>
            </a:pPr>
            <a:r>
              <a:rPr b="1" lang="en" sz="1600"/>
              <a:t>Histogram.</a:t>
            </a:r>
            <a:endParaRPr b="1" sz="1600"/>
          </a:p>
          <a:p>
            <a:pPr indent="-330200" lvl="0" marL="457200" rtl="0" algn="l">
              <a:lnSpc>
                <a:spcPct val="115000"/>
              </a:lnSpc>
              <a:spcBef>
                <a:spcPts val="0"/>
              </a:spcBef>
              <a:spcAft>
                <a:spcPts val="0"/>
              </a:spcAft>
              <a:buSzPts val="1600"/>
              <a:buChar char="▹"/>
            </a:pPr>
            <a:r>
              <a:rPr b="1" lang="en" sz="1600"/>
              <a:t>Image Registration.</a:t>
            </a:r>
            <a:endParaRPr b="1" sz="1600"/>
          </a:p>
          <a:p>
            <a:pPr indent="-330200" lvl="0" marL="457200" rtl="0" algn="l">
              <a:lnSpc>
                <a:spcPct val="115000"/>
              </a:lnSpc>
              <a:spcBef>
                <a:spcPts val="0"/>
              </a:spcBef>
              <a:spcAft>
                <a:spcPts val="0"/>
              </a:spcAft>
              <a:buSzPts val="1600"/>
              <a:buChar char="▹"/>
            </a:pPr>
            <a:r>
              <a:rPr b="1" lang="en" sz="1600"/>
              <a:t>Finite Fourier </a:t>
            </a:r>
            <a:r>
              <a:rPr b="1" lang="en" sz="1600"/>
              <a:t>Transform</a:t>
            </a:r>
            <a:r>
              <a:rPr b="1" lang="en" sz="1600"/>
              <a:t>.</a:t>
            </a:r>
            <a:endParaRPr b="1" sz="1600"/>
          </a:p>
          <a:p>
            <a:pPr indent="-330200" lvl="0" marL="457200" rtl="0" algn="l">
              <a:lnSpc>
                <a:spcPct val="115000"/>
              </a:lnSpc>
              <a:spcBef>
                <a:spcPts val="0"/>
              </a:spcBef>
              <a:spcAft>
                <a:spcPts val="0"/>
              </a:spcAft>
              <a:buSzPts val="1600"/>
              <a:buChar char="▹"/>
            </a:pPr>
            <a:r>
              <a:rPr b="1" lang="en" sz="1600"/>
              <a:t>ITK Transformations.</a:t>
            </a:r>
            <a:endParaRPr b="1" sz="1600"/>
          </a:p>
          <a:p>
            <a:pPr indent="-330200" lvl="0" marL="457200" rtl="0" algn="l">
              <a:lnSpc>
                <a:spcPct val="115000"/>
              </a:lnSpc>
              <a:spcBef>
                <a:spcPts val="0"/>
              </a:spcBef>
              <a:spcAft>
                <a:spcPts val="0"/>
              </a:spcAft>
              <a:buSzPts val="1600"/>
              <a:buChar char="▹"/>
            </a:pPr>
            <a:r>
              <a:rPr b="1" lang="en" sz="1600"/>
              <a:t>Linear Geometric.</a:t>
            </a:r>
            <a:endParaRPr b="1" sz="1600"/>
          </a:p>
          <a:p>
            <a:pPr indent="-330200" lvl="0" marL="457200" rtl="0" algn="l">
              <a:lnSpc>
                <a:spcPct val="115000"/>
              </a:lnSpc>
              <a:spcBef>
                <a:spcPts val="0"/>
              </a:spcBef>
              <a:spcAft>
                <a:spcPts val="0"/>
              </a:spcAft>
              <a:buSzPts val="1600"/>
              <a:buChar char="▹"/>
            </a:pPr>
            <a:r>
              <a:rPr b="1" lang="en" sz="1600"/>
              <a:t>Affine Transformation.</a:t>
            </a:r>
            <a:endParaRPr b="1" sz="1600"/>
          </a:p>
          <a:p>
            <a:pPr indent="-330200" lvl="0" marL="457200" rtl="0" algn="l">
              <a:lnSpc>
                <a:spcPct val="115000"/>
              </a:lnSpc>
              <a:spcBef>
                <a:spcPts val="0"/>
              </a:spcBef>
              <a:spcAft>
                <a:spcPts val="0"/>
              </a:spcAft>
              <a:buSzPts val="1600"/>
              <a:buChar char="▹"/>
            </a:pPr>
            <a:r>
              <a:rPr b="1" lang="en" sz="1600"/>
              <a:t>Normalization.</a:t>
            </a:r>
            <a:endParaRPr b="1" sz="1600"/>
          </a:p>
          <a:p>
            <a:pPr indent="0" lvl="0" marL="457200" rtl="0" algn="l">
              <a:spcBef>
                <a:spcPts val="600"/>
              </a:spcBef>
              <a:spcAft>
                <a:spcPts val="0"/>
              </a:spcAft>
              <a:buNone/>
            </a:pPr>
            <a:r>
              <a:t/>
            </a:r>
            <a:endParaRPr b="1" sz="1600"/>
          </a:p>
        </p:txBody>
      </p:sp>
      <p:sp>
        <p:nvSpPr>
          <p:cNvPr id="177" name="Google Shape;177;p2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pic>
        <p:nvPicPr>
          <p:cNvPr id="178" name="Google Shape;178;p22"/>
          <p:cNvPicPr preferRelativeResize="0"/>
          <p:nvPr/>
        </p:nvPicPr>
        <p:blipFill>
          <a:blip r:embed="rId3">
            <a:alphaModFix/>
          </a:blip>
          <a:stretch>
            <a:fillRect/>
          </a:stretch>
        </p:blipFill>
        <p:spPr>
          <a:xfrm>
            <a:off x="5273450" y="1563100"/>
            <a:ext cx="3030875" cy="239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p:nvPr/>
        </p:nvSpPr>
        <p:spPr>
          <a:xfrm>
            <a:off x="1111100" y="1860150"/>
            <a:ext cx="7116000" cy="247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ph type="ctrTitle"/>
          </p:nvPr>
        </p:nvSpPr>
        <p:spPr>
          <a:xfrm>
            <a:off x="2437200" y="352975"/>
            <a:ext cx="4269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E599"/>
                </a:solidFill>
              </a:rPr>
              <a:t>- </a:t>
            </a:r>
            <a:r>
              <a:rPr lang="en">
                <a:solidFill>
                  <a:srgbClr val="FFE599"/>
                </a:solidFill>
              </a:rPr>
              <a:t>Conclusion - </a:t>
            </a:r>
            <a:endParaRPr>
              <a:solidFill>
                <a:srgbClr val="FFE599"/>
              </a:solidFill>
            </a:endParaRPr>
          </a:p>
        </p:txBody>
      </p:sp>
      <p:sp>
        <p:nvSpPr>
          <p:cNvPr id="185" name="Google Shape;185;p23"/>
          <p:cNvSpPr txBox="1"/>
          <p:nvPr/>
        </p:nvSpPr>
        <p:spPr>
          <a:xfrm>
            <a:off x="1485650" y="1741575"/>
            <a:ext cx="6504300" cy="2484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700">
              <a:latin typeface="Source Sans Pro"/>
              <a:ea typeface="Source Sans Pro"/>
              <a:cs typeface="Source Sans Pro"/>
              <a:sym typeface="Source Sans Pro"/>
            </a:endParaRPr>
          </a:p>
          <a:p>
            <a:pPr indent="0" lvl="0" marL="0" rtl="0" algn="just">
              <a:spcBef>
                <a:spcPts val="0"/>
              </a:spcBef>
              <a:spcAft>
                <a:spcPts val="0"/>
              </a:spcAft>
              <a:buNone/>
            </a:pPr>
            <a:r>
              <a:rPr lang="en" sz="1900">
                <a:latin typeface="Source Sans Pro"/>
                <a:ea typeface="Source Sans Pro"/>
                <a:cs typeface="Source Sans Pro"/>
                <a:sym typeface="Source Sans Pro"/>
              </a:rPr>
              <a:t>In a conclusion, implementation of image processing in MRI scan is very helpful in medical industry nowadays. The invention of Magnetic Resonance Imaging scan made almost everything that was impossible in the past, to be possible. The fact that  the technology in image processing field still </a:t>
            </a:r>
            <a:r>
              <a:rPr lang="en" sz="1900">
                <a:latin typeface="Source Sans Pro"/>
                <a:ea typeface="Source Sans Pro"/>
                <a:cs typeface="Source Sans Pro"/>
                <a:sym typeface="Source Sans Pro"/>
              </a:rPr>
              <a:t>continuously</a:t>
            </a:r>
            <a:r>
              <a:rPr lang="en" sz="1900">
                <a:latin typeface="Source Sans Pro"/>
                <a:ea typeface="Source Sans Pro"/>
                <a:cs typeface="Source Sans Pro"/>
                <a:sym typeface="Source Sans Pro"/>
              </a:rPr>
              <a:t> developing will possibly upgrade the MRI scan into more advanced machine in the near future.</a:t>
            </a:r>
            <a:endParaRPr sz="1900">
              <a:latin typeface="Source Sans Pro"/>
              <a:ea typeface="Source Sans Pro"/>
              <a:cs typeface="Source Sans Pro"/>
              <a:sym typeface="Source Sans Pro"/>
            </a:endParaRPr>
          </a:p>
        </p:txBody>
      </p:sp>
      <p:sp>
        <p:nvSpPr>
          <p:cNvPr id="186" name="Google Shape;186;p23"/>
          <p:cNvSpPr txBox="1"/>
          <p:nvPr/>
        </p:nvSpPr>
        <p:spPr>
          <a:xfrm>
            <a:off x="274400" y="4403100"/>
            <a:ext cx="836700" cy="7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Dosis"/>
                <a:ea typeface="Dosis"/>
                <a:cs typeface="Dosis"/>
                <a:sym typeface="Dosis"/>
              </a:rPr>
              <a:t>11</a:t>
            </a:r>
            <a:endParaRPr sz="2400">
              <a:solidFill>
                <a:schemeClr val="dk2"/>
              </a:solidFill>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235225" y="1292400"/>
            <a:ext cx="1381200" cy="362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66666"/>
                </a:solidFill>
              </a:rPr>
              <a:t>M</a:t>
            </a:r>
            <a:endParaRPr b="1" sz="3600">
              <a:solidFill>
                <a:srgbClr val="666666"/>
              </a:solidFill>
            </a:endParaRPr>
          </a:p>
          <a:p>
            <a:pPr indent="0" lvl="0" marL="0" rtl="0" algn="ctr">
              <a:spcBef>
                <a:spcPts val="0"/>
              </a:spcBef>
              <a:spcAft>
                <a:spcPts val="0"/>
              </a:spcAft>
              <a:buNone/>
            </a:pPr>
            <a:r>
              <a:rPr b="1" lang="en" sz="3600">
                <a:solidFill>
                  <a:srgbClr val="666666"/>
                </a:solidFill>
              </a:rPr>
              <a:t>E</a:t>
            </a:r>
            <a:endParaRPr b="1" sz="3600">
              <a:solidFill>
                <a:srgbClr val="666666"/>
              </a:solidFill>
            </a:endParaRPr>
          </a:p>
          <a:p>
            <a:pPr indent="0" lvl="0" marL="0" rtl="0" algn="ctr">
              <a:spcBef>
                <a:spcPts val="0"/>
              </a:spcBef>
              <a:spcAft>
                <a:spcPts val="0"/>
              </a:spcAft>
              <a:buNone/>
            </a:pPr>
            <a:r>
              <a:rPr b="1" lang="en" sz="3600">
                <a:solidFill>
                  <a:srgbClr val="666666"/>
                </a:solidFill>
              </a:rPr>
              <a:t>R</a:t>
            </a:r>
            <a:endParaRPr b="1" sz="3600">
              <a:solidFill>
                <a:srgbClr val="666666"/>
              </a:solidFill>
            </a:endParaRPr>
          </a:p>
          <a:p>
            <a:pPr indent="0" lvl="0" marL="0" rtl="0" algn="ctr">
              <a:spcBef>
                <a:spcPts val="0"/>
              </a:spcBef>
              <a:spcAft>
                <a:spcPts val="0"/>
              </a:spcAft>
              <a:buNone/>
            </a:pPr>
            <a:r>
              <a:rPr b="1" lang="en" sz="3600">
                <a:solidFill>
                  <a:srgbClr val="666666"/>
                </a:solidFill>
              </a:rPr>
              <a:t>I</a:t>
            </a:r>
            <a:endParaRPr b="1" sz="3600">
              <a:solidFill>
                <a:srgbClr val="666666"/>
              </a:solidFill>
            </a:endParaRPr>
          </a:p>
          <a:p>
            <a:pPr indent="0" lvl="0" marL="0" rtl="0" algn="ctr">
              <a:spcBef>
                <a:spcPts val="0"/>
              </a:spcBef>
              <a:spcAft>
                <a:spcPts val="0"/>
              </a:spcAft>
              <a:buNone/>
            </a:pPr>
            <a:r>
              <a:rPr b="1" lang="en" sz="3600">
                <a:solidFill>
                  <a:srgbClr val="666666"/>
                </a:solidFill>
              </a:rPr>
              <a:t>T</a:t>
            </a:r>
            <a:endParaRPr b="1" sz="3600">
              <a:solidFill>
                <a:srgbClr val="666666"/>
              </a:solidFill>
            </a:endParaRPr>
          </a:p>
        </p:txBody>
      </p:sp>
      <p:sp>
        <p:nvSpPr>
          <p:cNvPr id="192" name="Google Shape;192;p24"/>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3" name="Google Shape;193;p24"/>
          <p:cNvSpPr txBox="1"/>
          <p:nvPr/>
        </p:nvSpPr>
        <p:spPr>
          <a:xfrm>
            <a:off x="2028425" y="2305775"/>
            <a:ext cx="7027500" cy="5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u="sng">
                <a:solidFill>
                  <a:srgbClr val="1C4587"/>
                </a:solidFill>
                <a:latin typeface="Source Sans Pro"/>
                <a:ea typeface="Source Sans Pro"/>
                <a:cs typeface="Source Sans Pro"/>
                <a:sym typeface="Source Sans Pro"/>
              </a:rPr>
              <a:t>https://www.healthstatus.com/health_blog/wellness/how-mri-changed-the-world-of-diagnostics/</a:t>
            </a:r>
            <a:endParaRPr i="1" u="sng">
              <a:solidFill>
                <a:srgbClr val="1C4587"/>
              </a:solidFill>
              <a:latin typeface="Source Sans Pro"/>
              <a:ea typeface="Source Sans Pro"/>
              <a:cs typeface="Source Sans Pro"/>
              <a:sym typeface="Source Sans Pro"/>
            </a:endParaRPr>
          </a:p>
        </p:txBody>
      </p:sp>
      <p:sp>
        <p:nvSpPr>
          <p:cNvPr id="194" name="Google Shape;194;p24"/>
          <p:cNvSpPr txBox="1"/>
          <p:nvPr/>
        </p:nvSpPr>
        <p:spPr>
          <a:xfrm>
            <a:off x="2028425" y="2704225"/>
            <a:ext cx="7027500" cy="5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u="sng">
                <a:solidFill>
                  <a:srgbClr val="1C4587"/>
                </a:solidFill>
                <a:latin typeface="Source Sans Pro"/>
                <a:ea typeface="Source Sans Pro"/>
                <a:cs typeface="Source Sans Pro"/>
                <a:sym typeface="Source Sans Pro"/>
              </a:rPr>
              <a:t>https://www.gehealthcare.com/feature-article/when-and-why-was-mri-invented</a:t>
            </a:r>
            <a:endParaRPr i="1" u="sng">
              <a:solidFill>
                <a:srgbClr val="1C4587"/>
              </a:solidFill>
              <a:latin typeface="Source Sans Pro"/>
              <a:ea typeface="Source Sans Pro"/>
              <a:cs typeface="Source Sans Pro"/>
              <a:sym typeface="Source Sans Pro"/>
            </a:endParaRPr>
          </a:p>
          <a:p>
            <a:pPr indent="0" lvl="0" marL="0" rtl="0" algn="l">
              <a:spcBef>
                <a:spcPts val="0"/>
              </a:spcBef>
              <a:spcAft>
                <a:spcPts val="0"/>
              </a:spcAft>
              <a:buNone/>
            </a:pPr>
            <a:r>
              <a:t/>
            </a:r>
            <a:endParaRPr i="1" u="sng">
              <a:solidFill>
                <a:srgbClr val="1C4587"/>
              </a:solidFill>
              <a:latin typeface="Source Sans Pro"/>
              <a:ea typeface="Source Sans Pro"/>
              <a:cs typeface="Source Sans Pro"/>
              <a:sym typeface="Source Sans Pro"/>
            </a:endParaRPr>
          </a:p>
        </p:txBody>
      </p:sp>
      <p:sp>
        <p:nvSpPr>
          <p:cNvPr id="195" name="Google Shape;195;p24"/>
          <p:cNvSpPr txBox="1"/>
          <p:nvPr/>
        </p:nvSpPr>
        <p:spPr>
          <a:xfrm>
            <a:off x="2028425" y="2932825"/>
            <a:ext cx="7027500" cy="5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u="sng">
                <a:solidFill>
                  <a:srgbClr val="1C4587"/>
                </a:solidFill>
                <a:latin typeface="Source Sans Pro"/>
                <a:ea typeface="Source Sans Pro"/>
                <a:cs typeface="Source Sans Pro"/>
                <a:sym typeface="Source Sans Pro"/>
              </a:rPr>
              <a:t>https://www.longislandpress.com/2018/01/08/melvilles-dr-raymond-damadian-father-of-the-mri/</a:t>
            </a:r>
            <a:endParaRPr i="1" u="sng">
              <a:solidFill>
                <a:srgbClr val="1C4587"/>
              </a:solidFill>
              <a:latin typeface="Source Sans Pro"/>
              <a:ea typeface="Source Sans Pro"/>
              <a:cs typeface="Source Sans Pro"/>
              <a:sym typeface="Source Sans Pro"/>
            </a:endParaRPr>
          </a:p>
        </p:txBody>
      </p:sp>
      <p:sp>
        <p:nvSpPr>
          <p:cNvPr id="196" name="Google Shape;196;p24"/>
          <p:cNvSpPr txBox="1"/>
          <p:nvPr/>
        </p:nvSpPr>
        <p:spPr>
          <a:xfrm>
            <a:off x="2028425" y="3313825"/>
            <a:ext cx="7027500" cy="5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u="sng">
                <a:solidFill>
                  <a:srgbClr val="1C4587"/>
                </a:solidFill>
                <a:latin typeface="Source Sans Pro"/>
                <a:ea typeface="Source Sans Pro"/>
                <a:cs typeface="Source Sans Pro"/>
                <a:sym typeface="Source Sans Pro"/>
              </a:rPr>
              <a:t>https://www.webmd.com/a-to-z-guides/when-do-i-need-an-mri#</a:t>
            </a:r>
            <a:endParaRPr i="1" u="sng">
              <a:solidFill>
                <a:srgbClr val="1C4587"/>
              </a:solidFill>
              <a:latin typeface="Source Sans Pro"/>
              <a:ea typeface="Source Sans Pro"/>
              <a:cs typeface="Source Sans Pro"/>
              <a:sym typeface="Source Sans Pro"/>
            </a:endParaRPr>
          </a:p>
        </p:txBody>
      </p:sp>
      <p:sp>
        <p:nvSpPr>
          <p:cNvPr id="197" name="Google Shape;197;p24"/>
          <p:cNvSpPr txBox="1"/>
          <p:nvPr/>
        </p:nvSpPr>
        <p:spPr>
          <a:xfrm>
            <a:off x="2289675" y="1292400"/>
            <a:ext cx="6369900" cy="4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Most  of the information were taken and modified to be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explained in our slides are from this link... </a:t>
            </a:r>
            <a:endParaRPr sz="160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5"/>
          <p:cNvPicPr preferRelativeResize="0"/>
          <p:nvPr/>
        </p:nvPicPr>
        <p:blipFill>
          <a:blip r:embed="rId3">
            <a:alphaModFix/>
          </a:blip>
          <a:stretch>
            <a:fillRect/>
          </a:stretch>
        </p:blipFill>
        <p:spPr>
          <a:xfrm>
            <a:off x="2003925" y="-82425"/>
            <a:ext cx="483870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Problem Description</a:t>
            </a:r>
            <a:endParaRPr b="1" sz="2200"/>
          </a:p>
        </p:txBody>
      </p:sp>
      <p:sp>
        <p:nvSpPr>
          <p:cNvPr id="103" name="Google Shape;103;p14"/>
          <p:cNvSpPr txBox="1"/>
          <p:nvPr>
            <p:ph idx="1" type="body"/>
          </p:nvPr>
        </p:nvSpPr>
        <p:spPr>
          <a:xfrm>
            <a:off x="1025575" y="1058825"/>
            <a:ext cx="7290900" cy="1467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Long before the Magnetic Resonance Imaging (MRI) was invented, it was so hard for doctors to find and diagnosed complex internal issue such as tumors, fractures, and other issue inside a human body. There are some more problems occured in times before MRI was possible.</a:t>
            </a:r>
            <a:endParaRPr sz="1800"/>
          </a:p>
        </p:txBody>
      </p:sp>
      <p:sp>
        <p:nvSpPr>
          <p:cNvPr id="104" name="Google Shape;104;p1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pic>
        <p:nvPicPr>
          <p:cNvPr id="105" name="Google Shape;105;p14"/>
          <p:cNvPicPr preferRelativeResize="0"/>
          <p:nvPr/>
        </p:nvPicPr>
        <p:blipFill>
          <a:blip r:embed="rId3">
            <a:alphaModFix/>
          </a:blip>
          <a:stretch>
            <a:fillRect/>
          </a:stretch>
        </p:blipFill>
        <p:spPr>
          <a:xfrm>
            <a:off x="2978225" y="2439375"/>
            <a:ext cx="3011272" cy="2037800"/>
          </a:xfrm>
          <a:prstGeom prst="rect">
            <a:avLst/>
          </a:prstGeom>
          <a:noFill/>
          <a:ln>
            <a:noFill/>
          </a:ln>
        </p:spPr>
      </p:pic>
      <p:sp>
        <p:nvSpPr>
          <p:cNvPr id="106" name="Google Shape;106;p14"/>
          <p:cNvSpPr txBox="1"/>
          <p:nvPr/>
        </p:nvSpPr>
        <p:spPr>
          <a:xfrm>
            <a:off x="2855400" y="4477175"/>
            <a:ext cx="3433200" cy="1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50">
                <a:solidFill>
                  <a:srgbClr val="444444"/>
                </a:solidFill>
                <a:highlight>
                  <a:srgbClr val="FFFFFF"/>
                </a:highlight>
                <a:latin typeface="Verdana"/>
                <a:ea typeface="Verdana"/>
                <a:cs typeface="Verdana"/>
                <a:sym typeface="Verdana"/>
              </a:rPr>
              <a:t>Dr. Raymond Damadian performed the first human MRI scan in 1977 on this early prototype</a:t>
            </a:r>
            <a:endParaRPr>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2" name="Google Shape;112;p15"/>
          <p:cNvSpPr txBox="1"/>
          <p:nvPr>
            <p:ph type="title"/>
          </p:nvPr>
        </p:nvSpPr>
        <p:spPr>
          <a:xfrm>
            <a:off x="1984625" y="365000"/>
            <a:ext cx="3778500" cy="7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2"/>
                </a:solidFill>
              </a:rPr>
              <a:t>Problem Description: Numerous Issue in Other Field</a:t>
            </a:r>
            <a:endParaRPr b="1" sz="2200">
              <a:solidFill>
                <a:schemeClr val="dk2"/>
              </a:solidFill>
            </a:endParaRPr>
          </a:p>
        </p:txBody>
      </p:sp>
      <p:sp>
        <p:nvSpPr>
          <p:cNvPr id="113" name="Google Shape;113;p15"/>
          <p:cNvSpPr txBox="1"/>
          <p:nvPr/>
        </p:nvSpPr>
        <p:spPr>
          <a:xfrm>
            <a:off x="1380525" y="1148975"/>
            <a:ext cx="4710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1.</a:t>
            </a:r>
            <a:endParaRPr b="1" sz="1900">
              <a:latin typeface="Quicksand"/>
              <a:ea typeface="Quicksand"/>
              <a:cs typeface="Quicksand"/>
              <a:sym typeface="Quicksand"/>
            </a:endParaRPr>
          </a:p>
        </p:txBody>
      </p:sp>
      <p:sp>
        <p:nvSpPr>
          <p:cNvPr id="114" name="Google Shape;114;p15"/>
          <p:cNvSpPr txBox="1"/>
          <p:nvPr/>
        </p:nvSpPr>
        <p:spPr>
          <a:xfrm>
            <a:off x="1984625" y="1148975"/>
            <a:ext cx="50217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Political effect due to problem</a:t>
            </a:r>
            <a:endParaRPr b="1" sz="1900">
              <a:latin typeface="Quicksand"/>
              <a:ea typeface="Quicksand"/>
              <a:cs typeface="Quicksand"/>
              <a:sym typeface="Quicksand"/>
            </a:endParaRPr>
          </a:p>
        </p:txBody>
      </p:sp>
      <p:sp>
        <p:nvSpPr>
          <p:cNvPr id="115" name="Google Shape;115;p15"/>
          <p:cNvSpPr txBox="1"/>
          <p:nvPr/>
        </p:nvSpPr>
        <p:spPr>
          <a:xfrm>
            <a:off x="1984625" y="1448275"/>
            <a:ext cx="70506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Quicksand"/>
                <a:ea typeface="Quicksand"/>
                <a:cs typeface="Quicksand"/>
                <a:sym typeface="Quicksand"/>
              </a:rPr>
              <a:t>After the invention of MRI thus made the government spent millions into the technology to be developed and become accessible to public hospital.</a:t>
            </a:r>
            <a:endParaRPr sz="1500">
              <a:latin typeface="Quicksand"/>
              <a:ea typeface="Quicksand"/>
              <a:cs typeface="Quicksand"/>
              <a:sym typeface="Quicksand"/>
            </a:endParaRPr>
          </a:p>
        </p:txBody>
      </p:sp>
      <p:sp>
        <p:nvSpPr>
          <p:cNvPr id="116" name="Google Shape;116;p15"/>
          <p:cNvSpPr txBox="1"/>
          <p:nvPr/>
        </p:nvSpPr>
        <p:spPr>
          <a:xfrm>
            <a:off x="1386025" y="2253400"/>
            <a:ext cx="4710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2</a:t>
            </a:r>
            <a:r>
              <a:rPr b="1" lang="en" sz="1900">
                <a:latin typeface="Quicksand"/>
                <a:ea typeface="Quicksand"/>
                <a:cs typeface="Quicksand"/>
                <a:sym typeface="Quicksand"/>
              </a:rPr>
              <a:t>.</a:t>
            </a:r>
            <a:endParaRPr b="1" sz="1900">
              <a:latin typeface="Quicksand"/>
              <a:ea typeface="Quicksand"/>
              <a:cs typeface="Quicksand"/>
              <a:sym typeface="Quicksand"/>
            </a:endParaRPr>
          </a:p>
        </p:txBody>
      </p:sp>
      <p:sp>
        <p:nvSpPr>
          <p:cNvPr id="117" name="Google Shape;117;p15"/>
          <p:cNvSpPr txBox="1"/>
          <p:nvPr/>
        </p:nvSpPr>
        <p:spPr>
          <a:xfrm>
            <a:off x="1990125" y="2253400"/>
            <a:ext cx="50217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Economically change the medication</a:t>
            </a:r>
            <a:endParaRPr b="1" sz="1900">
              <a:latin typeface="Quicksand"/>
              <a:ea typeface="Quicksand"/>
              <a:cs typeface="Quicksand"/>
              <a:sym typeface="Quicksand"/>
            </a:endParaRPr>
          </a:p>
        </p:txBody>
      </p:sp>
      <p:sp>
        <p:nvSpPr>
          <p:cNvPr id="118" name="Google Shape;118;p15"/>
          <p:cNvSpPr txBox="1"/>
          <p:nvPr/>
        </p:nvSpPr>
        <p:spPr>
          <a:xfrm>
            <a:off x="1990125" y="2552700"/>
            <a:ext cx="70506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Quicksand"/>
                <a:ea typeface="Quicksand"/>
                <a:cs typeface="Quicksand"/>
                <a:sym typeface="Quicksand"/>
              </a:rPr>
              <a:t>Hardly diagnose internal disease, resulting in higher costs of several treatment which is not really effective. With earlier treatment, the cost can be reduced and the disease can be effectively treated with the help of MRI.</a:t>
            </a:r>
            <a:endParaRPr sz="1500">
              <a:latin typeface="Quicksand"/>
              <a:ea typeface="Quicksand"/>
              <a:cs typeface="Quicksand"/>
              <a:sym typeface="Quicksand"/>
            </a:endParaRPr>
          </a:p>
        </p:txBody>
      </p:sp>
      <p:sp>
        <p:nvSpPr>
          <p:cNvPr id="119" name="Google Shape;119;p15"/>
          <p:cNvSpPr txBox="1"/>
          <p:nvPr/>
        </p:nvSpPr>
        <p:spPr>
          <a:xfrm>
            <a:off x="1386025" y="3548800"/>
            <a:ext cx="4710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3</a:t>
            </a:r>
            <a:r>
              <a:rPr b="1" lang="en" sz="1900">
                <a:latin typeface="Quicksand"/>
                <a:ea typeface="Quicksand"/>
                <a:cs typeface="Quicksand"/>
                <a:sym typeface="Quicksand"/>
              </a:rPr>
              <a:t>.</a:t>
            </a:r>
            <a:endParaRPr b="1" sz="1900">
              <a:latin typeface="Quicksand"/>
              <a:ea typeface="Quicksand"/>
              <a:cs typeface="Quicksand"/>
              <a:sym typeface="Quicksand"/>
            </a:endParaRPr>
          </a:p>
        </p:txBody>
      </p:sp>
      <p:sp>
        <p:nvSpPr>
          <p:cNvPr id="120" name="Google Shape;120;p15"/>
          <p:cNvSpPr txBox="1"/>
          <p:nvPr/>
        </p:nvSpPr>
        <p:spPr>
          <a:xfrm>
            <a:off x="1990125" y="3548800"/>
            <a:ext cx="50217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latin typeface="Quicksand"/>
                <a:ea typeface="Quicksand"/>
                <a:cs typeface="Quicksand"/>
                <a:sym typeface="Quicksand"/>
              </a:rPr>
              <a:t>Societal effects</a:t>
            </a:r>
            <a:endParaRPr b="1" sz="1900">
              <a:latin typeface="Quicksand"/>
              <a:ea typeface="Quicksand"/>
              <a:cs typeface="Quicksand"/>
              <a:sym typeface="Quicksand"/>
            </a:endParaRPr>
          </a:p>
        </p:txBody>
      </p:sp>
      <p:sp>
        <p:nvSpPr>
          <p:cNvPr id="121" name="Google Shape;121;p15"/>
          <p:cNvSpPr txBox="1"/>
          <p:nvPr/>
        </p:nvSpPr>
        <p:spPr>
          <a:xfrm>
            <a:off x="1990125" y="3848100"/>
            <a:ext cx="7050600" cy="8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Quicksand"/>
                <a:ea typeface="Quicksand"/>
                <a:cs typeface="Quicksand"/>
                <a:sym typeface="Quicksand"/>
              </a:rPr>
              <a:t>The way people looked at medical industry has changed c</a:t>
            </a:r>
            <a:r>
              <a:rPr lang="en" sz="1500">
                <a:latin typeface="Quicksand"/>
                <a:ea typeface="Quicksand"/>
                <a:cs typeface="Quicksand"/>
                <a:sym typeface="Quicksand"/>
              </a:rPr>
              <a:t>o</a:t>
            </a:r>
            <a:r>
              <a:rPr lang="en" sz="1500">
                <a:latin typeface="Quicksand"/>
                <a:ea typeface="Quicksand"/>
                <a:cs typeface="Quicksand"/>
                <a:sym typeface="Quicksand"/>
              </a:rPr>
              <a:t>mpletely by the introduction of MRI scan because before people were dying for unknown reason and doctor are failing to diagnose, let alone cure it.</a:t>
            </a:r>
            <a:endParaRPr sz="1500">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ctrTitle"/>
          </p:nvPr>
        </p:nvSpPr>
        <p:spPr>
          <a:xfrm>
            <a:off x="905400" y="-66200"/>
            <a:ext cx="7333200" cy="83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600">
                <a:solidFill>
                  <a:srgbClr val="FFE599"/>
                </a:solidFill>
              </a:rPr>
              <a:t>Conditions and diseases that needs an MRI scanning</a:t>
            </a:r>
            <a:endParaRPr b="1" sz="2600">
              <a:solidFill>
                <a:srgbClr val="FFE599"/>
              </a:solidFill>
            </a:endParaRPr>
          </a:p>
        </p:txBody>
      </p:sp>
      <p:sp>
        <p:nvSpPr>
          <p:cNvPr id="127" name="Google Shape;127;p16"/>
          <p:cNvSpPr txBox="1"/>
          <p:nvPr/>
        </p:nvSpPr>
        <p:spPr>
          <a:xfrm>
            <a:off x="69375" y="766600"/>
            <a:ext cx="71388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highlight>
                  <a:srgbClr val="000000"/>
                </a:highlight>
                <a:latin typeface="Quicksand"/>
                <a:ea typeface="Quicksand"/>
                <a:cs typeface="Quicksand"/>
                <a:sym typeface="Quicksand"/>
              </a:rPr>
              <a:t>An MRI of the brain and spinal cord helps your doctor diagnose:</a:t>
            </a:r>
            <a:endParaRPr b="1" sz="1500">
              <a:solidFill>
                <a:srgbClr val="FFFFFF"/>
              </a:solidFill>
              <a:highlight>
                <a:srgbClr val="000000"/>
              </a:highlight>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An aneurysm (bulging or weakened blood vessel in the brain)</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Brain tumor</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Injury to the brain</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Multiple sclerosis (a disease that damages the outer coating that protects nerve cells)</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Problems with your eye or inner ear</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Spinal cord injuries</a:t>
            </a:r>
            <a:endParaRPr sz="1500">
              <a:solidFill>
                <a:srgbClr val="FFFFFF"/>
              </a:solidFill>
              <a:latin typeface="Quicksand"/>
              <a:ea typeface="Quicksand"/>
              <a:cs typeface="Quicksand"/>
              <a:sym typeface="Quicksand"/>
            </a:endParaRPr>
          </a:p>
          <a:p>
            <a:pPr indent="-323850" lvl="0" marL="457200" rtl="0" algn="l">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Stroke</a:t>
            </a:r>
            <a:endParaRPr sz="1500">
              <a:solidFill>
                <a:srgbClr val="FFFFFF"/>
              </a:solidFill>
              <a:latin typeface="Quicksand"/>
              <a:ea typeface="Quicksand"/>
              <a:cs typeface="Quicksand"/>
              <a:sym typeface="Quicksand"/>
            </a:endParaRPr>
          </a:p>
        </p:txBody>
      </p:sp>
      <p:sp>
        <p:nvSpPr>
          <p:cNvPr id="128" name="Google Shape;128;p16"/>
          <p:cNvSpPr txBox="1"/>
          <p:nvPr/>
        </p:nvSpPr>
        <p:spPr>
          <a:xfrm>
            <a:off x="1929000" y="2164525"/>
            <a:ext cx="7138800" cy="339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500">
                <a:solidFill>
                  <a:srgbClr val="FFFFFF"/>
                </a:solidFill>
                <a:highlight>
                  <a:srgbClr val="000000"/>
                </a:highlight>
                <a:latin typeface="Quicksand"/>
                <a:ea typeface="Quicksand"/>
                <a:cs typeface="Quicksand"/>
                <a:sym typeface="Quicksand"/>
              </a:rPr>
              <a:t>A heart and blood vessel MRI helps diagnose:</a:t>
            </a:r>
            <a:endParaRPr b="1" sz="1500">
              <a:solidFill>
                <a:srgbClr val="FFFFFF"/>
              </a:solidFill>
              <a:highlight>
                <a:srgbClr val="000000"/>
              </a:highlight>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Blockages or swelling in blood vessels</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Damage from a heart attack</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Heart valve problems</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Pericarditis (inflammation of the tissue that surrounds the heart)</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Problems with the aorta (main artery in the body)</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Problems with the structure of the heart's walls and chambers</a:t>
            </a:r>
            <a:endParaRPr sz="1500">
              <a:solidFill>
                <a:srgbClr val="FFFFFF"/>
              </a:solidFill>
              <a:latin typeface="Quicksand"/>
              <a:ea typeface="Quicksand"/>
              <a:cs typeface="Quicksand"/>
              <a:sym typeface="Quicksand"/>
            </a:endParaRPr>
          </a:p>
          <a:p>
            <a:pPr indent="-323850" lvl="0" marL="457200" rtl="0" algn="r">
              <a:spcBef>
                <a:spcPts val="0"/>
              </a:spcBef>
              <a:spcAft>
                <a:spcPts val="0"/>
              </a:spcAft>
              <a:buClr>
                <a:srgbClr val="FFFFFF"/>
              </a:buClr>
              <a:buSzPts val="1500"/>
              <a:buFont typeface="Quicksand"/>
              <a:buChar char="●"/>
            </a:pPr>
            <a:r>
              <a:rPr lang="en" sz="1500">
                <a:solidFill>
                  <a:srgbClr val="FFFFFF"/>
                </a:solidFill>
                <a:latin typeface="Quicksand"/>
                <a:ea typeface="Quicksand"/>
                <a:cs typeface="Quicksand"/>
                <a:sym typeface="Quicksand"/>
              </a:rPr>
              <a:t>Tumors inside the heart’s chambers</a:t>
            </a:r>
            <a:endParaRPr sz="1500">
              <a:solidFill>
                <a:srgbClr val="FFFFFF"/>
              </a:solidFill>
              <a:latin typeface="Quicksand"/>
              <a:ea typeface="Quicksand"/>
              <a:cs typeface="Quicksand"/>
              <a:sym typeface="Quicksand"/>
            </a:endParaRPr>
          </a:p>
        </p:txBody>
      </p:sp>
      <p:sp>
        <p:nvSpPr>
          <p:cNvPr id="129" name="Google Shape;129;p16"/>
          <p:cNvSpPr txBox="1"/>
          <p:nvPr/>
        </p:nvSpPr>
        <p:spPr>
          <a:xfrm>
            <a:off x="1488150" y="4313125"/>
            <a:ext cx="61677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Quicksand"/>
                <a:ea typeface="Quicksand"/>
                <a:cs typeface="Quicksand"/>
                <a:sym typeface="Quicksand"/>
              </a:rPr>
              <a:t>Small example of diseases above, was surely hard and troublesome for people and their medication before MRI scan was implemented</a:t>
            </a:r>
            <a:endParaRPr b="1">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729025" y="-326127"/>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in MRI Scan.</a:t>
            </a:r>
            <a:endParaRPr b="1" sz="2200"/>
          </a:p>
        </p:txBody>
      </p:sp>
      <p:sp>
        <p:nvSpPr>
          <p:cNvPr id="135" name="Google Shape;135;p1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pic>
        <p:nvPicPr>
          <p:cNvPr id="136" name="Google Shape;136;p17"/>
          <p:cNvPicPr preferRelativeResize="0"/>
          <p:nvPr/>
        </p:nvPicPr>
        <p:blipFill>
          <a:blip r:embed="rId3">
            <a:alphaModFix/>
          </a:blip>
          <a:stretch>
            <a:fillRect/>
          </a:stretch>
        </p:blipFill>
        <p:spPr>
          <a:xfrm>
            <a:off x="1557650" y="813875"/>
            <a:ext cx="6172925" cy="3648075"/>
          </a:xfrm>
          <a:prstGeom prst="rect">
            <a:avLst/>
          </a:prstGeom>
          <a:noFill/>
          <a:ln>
            <a:noFill/>
          </a:ln>
        </p:spPr>
      </p:pic>
      <p:sp>
        <p:nvSpPr>
          <p:cNvPr id="137" name="Google Shape;137;p17"/>
          <p:cNvSpPr txBox="1"/>
          <p:nvPr/>
        </p:nvSpPr>
        <p:spPr>
          <a:xfrm>
            <a:off x="1738013" y="4461950"/>
            <a:ext cx="58122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                                   </a:t>
            </a:r>
            <a:r>
              <a:rPr b="1" lang="en">
                <a:latin typeface="Source Sans Pro"/>
                <a:ea typeface="Source Sans Pro"/>
                <a:cs typeface="Source Sans Pro"/>
                <a:sym typeface="Source Sans Pro"/>
              </a:rPr>
              <a:t>Fig.1 shows the components of MRI Device</a:t>
            </a:r>
            <a:endParaRPr b="1">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in MRI Scan.</a:t>
            </a:r>
            <a:endParaRPr b="1" sz="2200"/>
          </a:p>
        </p:txBody>
      </p:sp>
      <p:sp>
        <p:nvSpPr>
          <p:cNvPr id="143" name="Google Shape;143;p18"/>
          <p:cNvSpPr txBox="1"/>
          <p:nvPr>
            <p:ph idx="1" type="body"/>
          </p:nvPr>
        </p:nvSpPr>
        <p:spPr>
          <a:xfrm>
            <a:off x="1234250" y="1145600"/>
            <a:ext cx="5847300" cy="39978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b="1" lang="en" sz="1600"/>
              <a:t>MRI uses a strong magnetic field and radio waves to create detailed images of the organs and tissues within the body </a:t>
            </a:r>
            <a:endParaRPr b="1" sz="1600"/>
          </a:p>
          <a:p>
            <a:pPr indent="0" lvl="0" marL="457200" rtl="0" algn="l">
              <a:lnSpc>
                <a:spcPct val="100000"/>
              </a:lnSpc>
              <a:spcBef>
                <a:spcPts val="600"/>
              </a:spcBef>
              <a:spcAft>
                <a:spcPts val="0"/>
              </a:spcAft>
              <a:buNone/>
            </a:pPr>
            <a:r>
              <a:t/>
            </a:r>
            <a:endParaRPr b="1" sz="1600"/>
          </a:p>
          <a:p>
            <a:pPr indent="-330200" lvl="0" marL="457200" rtl="0" algn="l">
              <a:lnSpc>
                <a:spcPct val="100000"/>
              </a:lnSpc>
              <a:spcBef>
                <a:spcPts val="600"/>
              </a:spcBef>
              <a:spcAft>
                <a:spcPts val="0"/>
              </a:spcAft>
              <a:buSzPts val="1600"/>
              <a:buChar char="▹"/>
            </a:pPr>
            <a:r>
              <a:rPr b="1" lang="en" sz="1600"/>
              <a:t>First Preprocessing is done by removing noise ,artifacts ,Highlighting edges and than modify image resolution .</a:t>
            </a:r>
            <a:endParaRPr b="1" sz="1600"/>
          </a:p>
          <a:p>
            <a:pPr indent="0" lvl="0" marL="457200" rtl="0" algn="l">
              <a:lnSpc>
                <a:spcPct val="100000"/>
              </a:lnSpc>
              <a:spcBef>
                <a:spcPts val="600"/>
              </a:spcBef>
              <a:spcAft>
                <a:spcPts val="0"/>
              </a:spcAft>
              <a:buNone/>
            </a:pPr>
            <a:r>
              <a:t/>
            </a:r>
            <a:endParaRPr b="1" sz="1600"/>
          </a:p>
          <a:p>
            <a:pPr indent="-330200" lvl="0" marL="457200" rtl="0" algn="l">
              <a:lnSpc>
                <a:spcPct val="100000"/>
              </a:lnSpc>
              <a:spcBef>
                <a:spcPts val="600"/>
              </a:spcBef>
              <a:spcAft>
                <a:spcPts val="0"/>
              </a:spcAft>
              <a:buSzPts val="1600"/>
              <a:buChar char="▹"/>
            </a:pPr>
            <a:r>
              <a:rPr b="1" lang="en" sz="1600"/>
              <a:t> KSL Filtering, Median Filter, High pass Filter, Adaptive Filter, Mean Filter etc. techniques are used in preprocessing to reduce noises and image enhancement.</a:t>
            </a:r>
            <a:endParaRPr b="1" sz="1600"/>
          </a:p>
          <a:p>
            <a:pPr indent="0" lvl="0" marL="457200" rtl="0" algn="l">
              <a:lnSpc>
                <a:spcPct val="100000"/>
              </a:lnSpc>
              <a:spcBef>
                <a:spcPts val="600"/>
              </a:spcBef>
              <a:spcAft>
                <a:spcPts val="0"/>
              </a:spcAft>
              <a:buNone/>
            </a:pPr>
            <a:r>
              <a:t/>
            </a:r>
            <a:endParaRPr b="1" sz="1600"/>
          </a:p>
          <a:p>
            <a:pPr indent="-330200" lvl="0" marL="457200" rtl="0" algn="l">
              <a:lnSpc>
                <a:spcPct val="100000"/>
              </a:lnSpc>
              <a:spcBef>
                <a:spcPts val="600"/>
              </a:spcBef>
              <a:spcAft>
                <a:spcPts val="0"/>
              </a:spcAft>
              <a:buSzPts val="1600"/>
              <a:buChar char="▹"/>
            </a:pPr>
            <a:r>
              <a:rPr b="1" lang="en" sz="1600"/>
              <a:t>Multiple images of the same subject to be compared and to enable the fusion of multiple types of data using 3D image processing shown in figure 2.</a:t>
            </a:r>
            <a:endParaRPr b="1" sz="1600"/>
          </a:p>
          <a:p>
            <a:pPr indent="0" lvl="0" marL="457200" rtl="0" algn="l">
              <a:spcBef>
                <a:spcPts val="600"/>
              </a:spcBef>
              <a:spcAft>
                <a:spcPts val="0"/>
              </a:spcAft>
              <a:buNone/>
            </a:pPr>
            <a:r>
              <a:t/>
            </a:r>
            <a:endParaRPr b="1" sz="1600"/>
          </a:p>
        </p:txBody>
      </p:sp>
      <p:sp>
        <p:nvSpPr>
          <p:cNvPr id="144" name="Google Shape;144;p1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in MRI Scan.</a:t>
            </a:r>
            <a:endParaRPr b="1" sz="2200"/>
          </a:p>
        </p:txBody>
      </p:sp>
      <p:sp>
        <p:nvSpPr>
          <p:cNvPr id="150" name="Google Shape;150;p1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pic>
        <p:nvPicPr>
          <p:cNvPr id="151" name="Google Shape;151;p19"/>
          <p:cNvPicPr preferRelativeResize="0"/>
          <p:nvPr/>
        </p:nvPicPr>
        <p:blipFill>
          <a:blip r:embed="rId3">
            <a:alphaModFix/>
          </a:blip>
          <a:stretch>
            <a:fillRect/>
          </a:stretch>
        </p:blipFill>
        <p:spPr>
          <a:xfrm>
            <a:off x="1557650" y="1312425"/>
            <a:ext cx="6043125" cy="320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in MRI Scan.</a:t>
            </a:r>
            <a:endParaRPr b="1" sz="2200"/>
          </a:p>
        </p:txBody>
      </p:sp>
      <p:sp>
        <p:nvSpPr>
          <p:cNvPr id="157" name="Google Shape;157;p20"/>
          <p:cNvSpPr txBox="1"/>
          <p:nvPr>
            <p:ph idx="1" type="body"/>
          </p:nvPr>
        </p:nvSpPr>
        <p:spPr>
          <a:xfrm>
            <a:off x="1234250" y="1145600"/>
            <a:ext cx="7491600" cy="39978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b="1" lang="en" sz="1600"/>
              <a:t>Tumor detection and segmentation techniques are performed to find the exact location, shape and size of tumor. The tumor can have different shape, size, location and intensities. </a:t>
            </a:r>
            <a:endParaRPr b="1" sz="1600"/>
          </a:p>
          <a:p>
            <a:pPr indent="0" lvl="0" marL="457200" rtl="0" algn="l">
              <a:lnSpc>
                <a:spcPct val="100000"/>
              </a:lnSpc>
              <a:spcBef>
                <a:spcPts val="600"/>
              </a:spcBef>
              <a:spcAft>
                <a:spcPts val="0"/>
              </a:spcAft>
              <a:buNone/>
            </a:pPr>
            <a:r>
              <a:t/>
            </a:r>
            <a:endParaRPr b="1" sz="1600"/>
          </a:p>
          <a:p>
            <a:pPr indent="-330200" lvl="0" marL="457200" rtl="0" algn="l">
              <a:lnSpc>
                <a:spcPct val="100000"/>
              </a:lnSpc>
              <a:spcBef>
                <a:spcPts val="600"/>
              </a:spcBef>
              <a:spcAft>
                <a:spcPts val="0"/>
              </a:spcAft>
              <a:buSzPts val="1600"/>
              <a:buChar char="▹"/>
            </a:pPr>
            <a:r>
              <a:rPr b="1" lang="en" sz="1600"/>
              <a:t>There are various types of malignant tumors such as astrocytoma, meningioma, glioma, medulloblastoma and metastatic, which vary greatly in appearance — shape, size and location.</a:t>
            </a:r>
            <a:endParaRPr b="1" sz="1600"/>
          </a:p>
          <a:p>
            <a:pPr indent="0" lvl="0" marL="457200" rtl="0" algn="l">
              <a:lnSpc>
                <a:spcPct val="100000"/>
              </a:lnSpc>
              <a:spcBef>
                <a:spcPts val="600"/>
              </a:spcBef>
              <a:spcAft>
                <a:spcPts val="0"/>
              </a:spcAft>
              <a:buNone/>
            </a:pPr>
            <a:r>
              <a:t/>
            </a:r>
            <a:endParaRPr b="1" sz="1600"/>
          </a:p>
          <a:p>
            <a:pPr indent="-330200" lvl="0" marL="457200" rtl="0" algn="l">
              <a:lnSpc>
                <a:spcPct val="100000"/>
              </a:lnSpc>
              <a:spcBef>
                <a:spcPts val="600"/>
              </a:spcBef>
              <a:spcAft>
                <a:spcPts val="0"/>
              </a:spcAft>
              <a:buSzPts val="1600"/>
              <a:buChar char="▹"/>
            </a:pPr>
            <a:r>
              <a:rPr b="1" lang="en" sz="1600"/>
              <a:t> Several automated segmentation techniques as region growing methods, thresholding, seed region growing, Neuro-Fuzzy logic, K-Means, KNN, fuzzy C-Means, watershed segmentation, edge based segmentation etc. as shown in figure 3.</a:t>
            </a:r>
            <a:endParaRPr b="1" sz="1600"/>
          </a:p>
          <a:p>
            <a:pPr indent="0" lvl="0" marL="457200" rtl="0" algn="l">
              <a:spcBef>
                <a:spcPts val="600"/>
              </a:spcBef>
              <a:spcAft>
                <a:spcPts val="0"/>
              </a:spcAft>
              <a:buNone/>
            </a:pPr>
            <a:r>
              <a:t/>
            </a:r>
            <a:endParaRPr b="1" sz="1600"/>
          </a:p>
        </p:txBody>
      </p:sp>
      <p:sp>
        <p:nvSpPr>
          <p:cNvPr id="158" name="Google Shape;158;p2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756900" y="-2"/>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200"/>
              <a:t>The Process in implementing Image processing in MRI Scan.</a:t>
            </a:r>
            <a:endParaRPr b="1" sz="2200"/>
          </a:p>
        </p:txBody>
      </p:sp>
      <p:sp>
        <p:nvSpPr>
          <p:cNvPr id="164" name="Google Shape;164;p2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sz="2400">
                <a:solidFill>
                  <a:schemeClr val="lt1"/>
                </a:solidFill>
                <a:latin typeface="Dosis"/>
                <a:ea typeface="Dosis"/>
                <a:cs typeface="Dosis"/>
                <a:sym typeface="Dosis"/>
              </a:rPr>
              <a:t>‹#›</a:t>
            </a:fld>
            <a:endParaRPr sz="2400">
              <a:solidFill>
                <a:schemeClr val="lt1"/>
              </a:solidFill>
              <a:latin typeface="Dosis"/>
              <a:ea typeface="Dosis"/>
              <a:cs typeface="Dosis"/>
              <a:sym typeface="Dosis"/>
            </a:endParaRPr>
          </a:p>
        </p:txBody>
      </p:sp>
      <p:pic>
        <p:nvPicPr>
          <p:cNvPr id="165" name="Google Shape;165;p21"/>
          <p:cNvPicPr preferRelativeResize="0"/>
          <p:nvPr/>
        </p:nvPicPr>
        <p:blipFill rotWithShape="1">
          <a:blip r:embed="rId3">
            <a:alphaModFix/>
          </a:blip>
          <a:srcRect b="51580" l="0" r="0" t="0"/>
          <a:stretch/>
        </p:blipFill>
        <p:spPr>
          <a:xfrm>
            <a:off x="1089650" y="1414700"/>
            <a:ext cx="3086225" cy="2556475"/>
          </a:xfrm>
          <a:prstGeom prst="rect">
            <a:avLst/>
          </a:prstGeom>
          <a:noFill/>
          <a:ln>
            <a:noFill/>
          </a:ln>
        </p:spPr>
      </p:pic>
      <p:sp>
        <p:nvSpPr>
          <p:cNvPr id="166" name="Google Shape;166;p21"/>
          <p:cNvSpPr txBox="1"/>
          <p:nvPr/>
        </p:nvSpPr>
        <p:spPr>
          <a:xfrm>
            <a:off x="2834125" y="4629700"/>
            <a:ext cx="33315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Fig.3 shows steps of processing images</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67" name="Google Shape;167;p21"/>
          <p:cNvPicPr preferRelativeResize="0"/>
          <p:nvPr/>
        </p:nvPicPr>
        <p:blipFill rotWithShape="1">
          <a:blip r:embed="rId3">
            <a:alphaModFix/>
          </a:blip>
          <a:srcRect b="0" l="0" r="0" t="52525"/>
          <a:stretch/>
        </p:blipFill>
        <p:spPr>
          <a:xfrm>
            <a:off x="4942350" y="1414725"/>
            <a:ext cx="3086225" cy="2556475"/>
          </a:xfrm>
          <a:prstGeom prst="rect">
            <a:avLst/>
          </a:prstGeom>
          <a:noFill/>
          <a:ln>
            <a:noFill/>
          </a:ln>
        </p:spPr>
      </p:pic>
      <p:cxnSp>
        <p:nvCxnSpPr>
          <p:cNvPr id="168" name="Google Shape;168;p21"/>
          <p:cNvCxnSpPr/>
          <p:nvPr/>
        </p:nvCxnSpPr>
        <p:spPr>
          <a:xfrm rot="10800000">
            <a:off x="4593475" y="1700900"/>
            <a:ext cx="10200" cy="2067600"/>
          </a:xfrm>
          <a:prstGeom prst="straightConnector1">
            <a:avLst/>
          </a:prstGeom>
          <a:noFill/>
          <a:ln cap="flat" cmpd="sng" w="28575">
            <a:solidFill>
              <a:srgbClr val="000000"/>
            </a:solidFill>
            <a:prstDash val="solid"/>
            <a:round/>
            <a:headEnd len="med" w="med" type="none"/>
            <a:tailEnd len="med" w="med" type="none"/>
          </a:ln>
        </p:spPr>
      </p:cxnSp>
      <p:cxnSp>
        <p:nvCxnSpPr>
          <p:cNvPr id="169" name="Google Shape;169;p21"/>
          <p:cNvCxnSpPr/>
          <p:nvPr/>
        </p:nvCxnSpPr>
        <p:spPr>
          <a:xfrm>
            <a:off x="4603675" y="1700925"/>
            <a:ext cx="438000" cy="10200"/>
          </a:xfrm>
          <a:prstGeom prst="straightConnector1">
            <a:avLst/>
          </a:prstGeom>
          <a:noFill/>
          <a:ln cap="flat" cmpd="sng" w="28575">
            <a:solidFill>
              <a:srgbClr val="000000"/>
            </a:solidFill>
            <a:prstDash val="solid"/>
            <a:round/>
            <a:headEnd len="med" w="med" type="none"/>
            <a:tailEnd len="med" w="med" type="triangle"/>
          </a:ln>
        </p:spPr>
      </p:cxnSp>
      <p:cxnSp>
        <p:nvCxnSpPr>
          <p:cNvPr id="170" name="Google Shape;170;p21"/>
          <p:cNvCxnSpPr/>
          <p:nvPr/>
        </p:nvCxnSpPr>
        <p:spPr>
          <a:xfrm>
            <a:off x="4186100" y="3758325"/>
            <a:ext cx="407400" cy="10200"/>
          </a:xfrm>
          <a:prstGeom prst="straightConnector1">
            <a:avLst/>
          </a:prstGeom>
          <a:noFill/>
          <a:ln cap="flat" cmpd="sng" w="28575">
            <a:solidFill>
              <a:srgbClr val="00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