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97" r:id="rId2"/>
    <p:sldId id="402" r:id="rId3"/>
    <p:sldId id="391" r:id="rId4"/>
    <p:sldId id="357" r:id="rId5"/>
    <p:sldId id="403" r:id="rId6"/>
    <p:sldId id="404" r:id="rId7"/>
    <p:sldId id="405" r:id="rId8"/>
    <p:sldId id="406" r:id="rId9"/>
    <p:sldId id="407" r:id="rId10"/>
    <p:sldId id="419" r:id="rId11"/>
    <p:sldId id="420" r:id="rId12"/>
    <p:sldId id="409" r:id="rId13"/>
    <p:sldId id="408" r:id="rId14"/>
    <p:sldId id="410" r:id="rId15"/>
    <p:sldId id="411" r:id="rId16"/>
    <p:sldId id="413" r:id="rId17"/>
    <p:sldId id="414" r:id="rId18"/>
    <p:sldId id="415" r:id="rId19"/>
    <p:sldId id="416" r:id="rId20"/>
    <p:sldId id="418" r:id="rId21"/>
    <p:sldId id="417" r:id="rId22"/>
    <p:sldId id="421" r:id="rId23"/>
    <p:sldId id="422" r:id="rId24"/>
    <p:sldId id="423" r:id="rId25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8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0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4988" cy="512763"/>
          </a:xfrm>
          <a:prstGeom prst="rect">
            <a:avLst/>
          </a:prstGeom>
        </p:spPr>
        <p:txBody>
          <a:bodyPr vert="horz" wrap="square" lIns="99044" tIns="49522" rIns="99044" bIns="49522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4988" cy="512763"/>
          </a:xfrm>
          <a:prstGeom prst="rect">
            <a:avLst/>
          </a:prstGeom>
        </p:spPr>
        <p:txBody>
          <a:bodyPr vert="horz" wrap="square" lIns="99044" tIns="49522" rIns="99044" bIns="49522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AD6F65E2-0CD4-408F-8DF2-89085E8E0FDA}" type="datetimeFigureOut">
              <a:rPr lang="en-US"/>
              <a:pPr>
                <a:defRPr/>
              </a:pPr>
              <a:t>10/20/2011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4" tIns="49522" rIns="99044" bIns="49522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9044" tIns="49522" rIns="99044" bIns="49522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0263"/>
            <a:ext cx="3074988" cy="512762"/>
          </a:xfrm>
          <a:prstGeom prst="rect">
            <a:avLst/>
          </a:prstGeom>
        </p:spPr>
        <p:txBody>
          <a:bodyPr vert="horz" wrap="square" lIns="99044" tIns="49522" rIns="99044" bIns="49522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9720263"/>
            <a:ext cx="3074988" cy="512762"/>
          </a:xfrm>
          <a:prstGeom prst="rect">
            <a:avLst/>
          </a:prstGeom>
        </p:spPr>
        <p:txBody>
          <a:bodyPr vert="horz" wrap="square" lIns="99044" tIns="49522" rIns="99044" bIns="49522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209AA5F8-C5FE-4660-968F-A709399498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729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Lucida Sans Unicode" pitchFamily="34" charset="0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Lucida Sans Unicode" pitchFamily="34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D890835-DD1B-4E6D-BA00-98B19AB0D765}" type="datetime1">
              <a:rPr lang="en-US"/>
              <a:pPr>
                <a:defRPr/>
              </a:pPr>
              <a:t>10/20/2011</a:t>
            </a:fld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8F0F4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BE0B788-10B6-44DA-8E4B-803A0103E6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621F8-09FD-4E64-AFEE-11D574213559}" type="datetime1">
              <a:rPr lang="en-US"/>
              <a:pPr>
                <a:defRPr/>
              </a:pPr>
              <a:t>10/20/2011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5B2F7-42C9-4006-9E9C-3C4846C7D4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6991C-C9BE-4F68-9651-2FD07B2E58BE}" type="datetime1">
              <a:rPr lang="en-US"/>
              <a:pPr>
                <a:defRPr/>
              </a:pPr>
              <a:t>10/20/2011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B43D8-160A-469D-B0BD-26547689DF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CA56F-9A52-453E-8D90-A29B3635843F}" type="datetime1">
              <a:rPr lang="en-US"/>
              <a:pPr>
                <a:defRPr/>
              </a:pPr>
              <a:t>10/20/2011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6E1FF-688D-4789-9AD2-08ECF115EB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44F7E-87F1-4E13-9176-60C52527C105}" type="datetime1">
              <a:rPr lang="en-US"/>
              <a:pPr>
                <a:defRPr/>
              </a:pPr>
              <a:t>10/20/2011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D984E-BD78-4171-A34A-987F5D2F3B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38E9A-F7CF-462D-BAE2-49AD39DFD32B}" type="datetime1">
              <a:rPr lang="en-US"/>
              <a:pPr>
                <a:defRPr/>
              </a:pPr>
              <a:t>10/20/2011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782B4-5159-4367-9D07-719858A97B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2FCF5-171F-4AE9-94A8-3BCCA96EC7EA}" type="datetime1">
              <a:rPr lang="en-US"/>
              <a:pPr>
                <a:defRPr/>
              </a:pPr>
              <a:t>10/20/2011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C3259-EF61-4D85-98AE-E9BC188D9B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C833A-8EB0-441F-8718-FCFD0EBFE94D}" type="datetime1">
              <a:rPr lang="en-US"/>
              <a:pPr>
                <a:defRPr/>
              </a:pPr>
              <a:t>10/20/2011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4F915-DD08-4DE8-94C6-873BF721A8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8574C-20A8-422E-8922-0E5632BDC600}" type="datetime1">
              <a:rPr lang="en-US"/>
              <a:pPr>
                <a:defRPr/>
              </a:pPr>
              <a:t>10/20/2011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DF3A5-8177-43E4-BB11-81D968DB63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B3C6A9-F273-4C9C-9FBC-3ED8FED46E93}" type="datetime1">
              <a:rPr lang="en-US"/>
              <a:pPr>
                <a:defRPr/>
              </a:pPr>
              <a:t>10/20/2011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FAAFC-83D5-47EB-8249-8645255E13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Lucida Sans Unicode" pitchFamily="34" charset="0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Lucida Sans Unicode" pitchFamily="34" charset="0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151E8-41F4-42A0-BAA6-A3A84FFDE7E3}" type="datetime1">
              <a:rPr lang="en-US"/>
              <a:pPr>
                <a:defRPr/>
              </a:pPr>
              <a:t>10/20/2011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2F809-B357-4B4D-900A-937BB765CD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Lucida Sans Unicode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Lucida Sans Unicode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1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latin typeface="Lucida Sans Unicode" pitchFamily="34" charset="0"/>
              </a:defRPr>
            </a:lvl1pPr>
          </a:lstStyle>
          <a:p>
            <a:pPr>
              <a:defRPr/>
            </a:pPr>
            <a:fld id="{040A1D26-FB2C-4CC7-91B8-4F129111D93F}" type="datetime1">
              <a:rPr lang="en-US"/>
              <a:pPr>
                <a:defRPr/>
              </a:pPr>
              <a:t>10/20/2011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Lucida Sans Unicode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Lucida Sans Unicode" pitchFamily="34" charset="0"/>
              </a:defRPr>
            </a:lvl1pPr>
          </a:lstStyle>
          <a:p>
            <a:pPr>
              <a:defRPr/>
            </a:pPr>
            <a:fld id="{25DA669C-C2D6-4F5D-8F1D-C472631AFE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9" r:id="rId1"/>
    <p:sldLayoutId id="2147484075" r:id="rId2"/>
    <p:sldLayoutId id="2147484080" r:id="rId3"/>
    <p:sldLayoutId id="2147484081" r:id="rId4"/>
    <p:sldLayoutId id="2147484082" r:id="rId5"/>
    <p:sldLayoutId id="2147484083" r:id="rId6"/>
    <p:sldLayoutId id="2147484076" r:id="rId7"/>
    <p:sldLayoutId id="2147484084" r:id="rId8"/>
    <p:sldLayoutId id="2147484085" r:id="rId9"/>
    <p:sldLayoutId id="2147484077" r:id="rId10"/>
    <p:sldLayoutId id="2147484078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265113" y="266700"/>
            <a:ext cx="8763000" cy="6477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latin typeface="Verdana" pitchFamily="34" charset="0"/>
            </a:endParaRPr>
          </a:p>
        </p:txBody>
      </p:sp>
      <p:grpSp>
        <p:nvGrpSpPr>
          <p:cNvPr id="16387" name="Group 4"/>
          <p:cNvGrpSpPr>
            <a:grpSpLocks/>
          </p:cNvGrpSpPr>
          <p:nvPr/>
        </p:nvGrpSpPr>
        <p:grpSpPr bwMode="auto">
          <a:xfrm>
            <a:off x="115888" y="114300"/>
            <a:ext cx="3617912" cy="381000"/>
            <a:chOff x="0" y="0"/>
            <a:chExt cx="1918" cy="240"/>
          </a:xfrm>
        </p:grpSpPr>
        <p:pic>
          <p:nvPicPr>
            <p:cNvPr id="16390" name="Picture 5" descr="ut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24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391" name="Text Box 28"/>
            <p:cNvSpPr txBox="1">
              <a:spLocks noChangeArrowheads="1"/>
            </p:cNvSpPr>
            <p:nvPr/>
          </p:nvSpPr>
          <p:spPr bwMode="auto">
            <a:xfrm>
              <a:off x="288" y="16"/>
              <a:ext cx="1630" cy="192"/>
            </a:xfrm>
            <a:prstGeom prst="rect">
              <a:avLst/>
            </a:prstGeom>
            <a:solidFill>
              <a:srgbClr val="0033CC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 b="1" i="1">
                  <a:solidFill>
                    <a:schemeClr val="bg1"/>
                  </a:solidFill>
                  <a:latin typeface="Verdana" pitchFamily="34" charset="0"/>
                </a:rPr>
                <a:t>Fakulti Kejuruteraan Elektrik</a:t>
              </a:r>
            </a:p>
          </p:txBody>
        </p:sp>
      </p:grp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457200" y="685800"/>
            <a:ext cx="7848600" cy="52322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dirty="0" smtClean="0"/>
              <a:t>CIRCUIT THEOREMS</a:t>
            </a:r>
            <a:endParaRPr lang="en-US" sz="2800" dirty="0"/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57200" y="1524000"/>
            <a:ext cx="8001000" cy="344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/>
            <a:endParaRPr lang="en-US" sz="2800" dirty="0" smtClean="0"/>
          </a:p>
          <a:p>
            <a:pPr marL="609600" indent="-609600">
              <a:buFont typeface="Arial" pitchFamily="34" charset="0"/>
              <a:buChar char="•"/>
            </a:pPr>
            <a:r>
              <a:rPr lang="en-US" sz="3200" dirty="0" smtClean="0"/>
              <a:t>Superposition </a:t>
            </a:r>
          </a:p>
          <a:p>
            <a:pPr marL="609600" indent="-609600">
              <a:buFont typeface="Arial" pitchFamily="34" charset="0"/>
              <a:buChar char="•"/>
            </a:pPr>
            <a:r>
              <a:rPr lang="en-US" sz="3200" dirty="0" err="1" smtClean="0"/>
              <a:t>Thevenin’s</a:t>
            </a:r>
            <a:endParaRPr lang="en-US" sz="3200" dirty="0" smtClean="0"/>
          </a:p>
          <a:p>
            <a:pPr marL="609600" indent="-609600">
              <a:buFont typeface="Arial" pitchFamily="34" charset="0"/>
              <a:buChar char="•"/>
            </a:pPr>
            <a:r>
              <a:rPr lang="en-US" sz="3200" dirty="0" smtClean="0"/>
              <a:t>Norton’s</a:t>
            </a:r>
          </a:p>
          <a:p>
            <a:pPr marL="609600" indent="-609600">
              <a:buFont typeface="Arial" pitchFamily="34" charset="0"/>
              <a:buChar char="•"/>
            </a:pPr>
            <a:r>
              <a:rPr lang="en-US" sz="3200" dirty="0" smtClean="0"/>
              <a:t>Source Transformation</a:t>
            </a:r>
          </a:p>
          <a:p>
            <a:pPr marL="609600" indent="-609600"/>
            <a:r>
              <a:rPr lang="en-US" sz="3200" dirty="0" smtClean="0"/>
              <a:t>  </a:t>
            </a:r>
          </a:p>
          <a:p>
            <a:pPr>
              <a:spcBef>
                <a:spcPct val="50000"/>
              </a:spcBef>
            </a:pPr>
            <a:endParaRPr lang="en-US" sz="2000" dirty="0"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914400"/>
          </a:xfrm>
        </p:spPr>
        <p:txBody>
          <a:bodyPr/>
          <a:lstStyle/>
          <a:p>
            <a:pPr marL="109537" indent="0">
              <a:buNone/>
            </a:pPr>
            <a:r>
              <a:rPr lang="en-US" dirty="0" smtClean="0"/>
              <a:t>Problem 4.4</a:t>
            </a:r>
          </a:p>
          <a:p>
            <a:pPr marL="109537" indent="0">
              <a:buNone/>
            </a:pPr>
            <a:r>
              <a:rPr lang="en-US" sz="2000" dirty="0" smtClean="0"/>
              <a:t>Use Linearity to determine i</a:t>
            </a:r>
            <a:r>
              <a:rPr lang="en-US" sz="1200" dirty="0" smtClean="0"/>
              <a:t>0</a:t>
            </a:r>
            <a:endParaRPr lang="en-US" sz="2000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/>
              <a:t>Linearity Property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96E1FF-688D-4789-9AD2-08ECF115EBE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209800" y="4673262"/>
            <a:ext cx="8153400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 altLang="zh-TW" sz="2000" u="sng" dirty="0">
              <a:solidFill>
                <a:srgbClr val="FF3300"/>
              </a:solidFill>
              <a:ea typeface="PMingLiU" pitchFamily="18" charset="-120"/>
            </a:endParaRPr>
          </a:p>
          <a:p>
            <a:endParaRPr lang="en-US" altLang="zh-TW" sz="2400" b="1" dirty="0">
              <a:ea typeface="PMingLiU" pitchFamily="18" charset="-120"/>
            </a:endParaRPr>
          </a:p>
        </p:txBody>
      </p:sp>
      <p:pic>
        <p:nvPicPr>
          <p:cNvPr id="10" name="Picture 3" descr="ale29559_040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743200"/>
            <a:ext cx="6929438" cy="28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8245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914400"/>
          </a:xfrm>
        </p:spPr>
        <p:txBody>
          <a:bodyPr/>
          <a:lstStyle/>
          <a:p>
            <a:pPr marL="109537" indent="0">
              <a:buNone/>
            </a:pPr>
            <a:r>
              <a:rPr lang="en-US" dirty="0" smtClean="0"/>
              <a:t>Problem 4.5</a:t>
            </a:r>
          </a:p>
          <a:p>
            <a:pPr marL="109537" indent="0">
              <a:buNone/>
            </a:pPr>
            <a:r>
              <a:rPr lang="en-US" sz="2000" dirty="0" smtClean="0"/>
              <a:t>Assume V</a:t>
            </a:r>
            <a:r>
              <a:rPr lang="en-US" sz="1400" dirty="0" smtClean="0"/>
              <a:t>0</a:t>
            </a:r>
            <a:r>
              <a:rPr lang="en-US" sz="2000" dirty="0" smtClean="0"/>
              <a:t> = 1 V, use linearity to find the actual value of V</a:t>
            </a:r>
            <a:r>
              <a:rPr lang="en-US" sz="1200" dirty="0" smtClean="0"/>
              <a:t>0</a:t>
            </a:r>
            <a:endParaRPr lang="en-US" sz="1200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/>
              <a:t>Linearity Property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96E1FF-688D-4789-9AD2-08ECF115EBE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209800" y="4673262"/>
            <a:ext cx="8153400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 altLang="zh-TW" sz="2000" u="sng" dirty="0">
              <a:solidFill>
                <a:srgbClr val="FF3300"/>
              </a:solidFill>
              <a:ea typeface="PMingLiU" pitchFamily="18" charset="-120"/>
            </a:endParaRPr>
          </a:p>
          <a:p>
            <a:endParaRPr lang="en-US" altLang="zh-TW" sz="2400" b="1" dirty="0">
              <a:ea typeface="PMingLiU" pitchFamily="18" charset="-120"/>
            </a:endParaRPr>
          </a:p>
        </p:txBody>
      </p:sp>
      <p:pic>
        <p:nvPicPr>
          <p:cNvPr id="9" name="Picture 3" descr="ale29559_040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93784"/>
            <a:ext cx="6319838" cy="3013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6153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SUPERPOSITION THEOREM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E0B788-10B6-44DA-8E4B-803A0103E65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397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914400"/>
          </a:xfrm>
        </p:spPr>
        <p:txBody>
          <a:bodyPr/>
          <a:lstStyle/>
          <a:p>
            <a:pPr algn="just"/>
            <a:r>
              <a:rPr lang="en-US" sz="2400" dirty="0"/>
              <a:t>It states that the </a:t>
            </a:r>
            <a:r>
              <a:rPr lang="en-US" sz="2400" u="sng" dirty="0"/>
              <a:t>voltage across</a:t>
            </a:r>
            <a:r>
              <a:rPr lang="en-US" sz="2400" dirty="0"/>
              <a:t> (or current through) an element in a linear circuit is the </a:t>
            </a:r>
            <a:r>
              <a:rPr lang="en-US" sz="2400" u="sng" dirty="0"/>
              <a:t>algebraic sum</a:t>
            </a:r>
            <a:r>
              <a:rPr lang="en-US" sz="2400" dirty="0"/>
              <a:t> of the voltage across (or currents through) that element due to </a:t>
            </a:r>
            <a:r>
              <a:rPr lang="en-US" sz="2400" u="sng" dirty="0"/>
              <a:t>EACH independent source acting alone</a:t>
            </a:r>
            <a:r>
              <a:rPr lang="en-US" sz="2400" dirty="0" smtClean="0"/>
              <a:t>.</a:t>
            </a:r>
          </a:p>
          <a:p>
            <a:pPr algn="just"/>
            <a:endParaRPr lang="en-US" sz="2400" dirty="0"/>
          </a:p>
          <a:p>
            <a:pPr algn="just"/>
            <a:r>
              <a:rPr lang="en-US" sz="2400" dirty="0"/>
              <a:t>The principle of superposition helps us to analyze a linear circuit with more than one independent source by </a:t>
            </a:r>
            <a:r>
              <a:rPr lang="en-US" sz="2400" u="sng" dirty="0"/>
              <a:t>calculating the contribution of each independent source separately</a:t>
            </a:r>
            <a:r>
              <a:rPr lang="en-US" sz="2400" dirty="0"/>
              <a:t>. </a:t>
            </a:r>
          </a:p>
          <a:p>
            <a:pPr algn="just"/>
            <a:endParaRPr lang="en-US" sz="2400" dirty="0"/>
          </a:p>
          <a:p>
            <a:pPr marL="109537" indent="0" algn="just">
              <a:buNone/>
            </a:pPr>
            <a:endParaRPr lang="en-US" sz="2400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/>
              <a:t>Superposition Theorem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96E1FF-688D-4789-9AD2-08ECF115EBE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209800" y="4673262"/>
            <a:ext cx="8153400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 altLang="zh-TW" sz="2000" u="sng" dirty="0">
              <a:solidFill>
                <a:srgbClr val="FF3300"/>
              </a:solidFill>
              <a:ea typeface="PMingLiU" pitchFamily="18" charset="-120"/>
            </a:endParaRPr>
          </a:p>
          <a:p>
            <a:endParaRPr lang="en-US" altLang="zh-TW" sz="2400" b="1" dirty="0">
              <a:ea typeface="PMingLiU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57509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914400"/>
          </a:xfrm>
        </p:spPr>
        <p:txBody>
          <a:bodyPr/>
          <a:lstStyle/>
          <a:p>
            <a:pPr marL="109537" indent="0" algn="just">
              <a:buNone/>
            </a:pPr>
            <a:r>
              <a:rPr lang="en-US" altLang="zh-TW" sz="2400" u="sng" dirty="0" smtClean="0">
                <a:ea typeface="PMingLiU" pitchFamily="18" charset="-120"/>
              </a:rPr>
              <a:t>Steps to apply superposition principle</a:t>
            </a:r>
          </a:p>
          <a:p>
            <a:pPr algn="just"/>
            <a:endParaRPr lang="en-US" altLang="zh-TW" sz="2800" b="1" u="sng" dirty="0" smtClean="0">
              <a:ea typeface="PMingLiU" pitchFamily="18" charset="-120"/>
            </a:endParaRPr>
          </a:p>
          <a:p>
            <a:pPr algn="just">
              <a:buClr>
                <a:schemeClr val="tx1"/>
              </a:buClr>
              <a:buFontTx/>
              <a:buAutoNum type="arabicPeriod"/>
            </a:pPr>
            <a:r>
              <a:rPr lang="en-US" altLang="zh-TW" sz="2400" u="sng" dirty="0" smtClean="0">
                <a:ea typeface="PMingLiU" pitchFamily="18" charset="-120"/>
              </a:rPr>
              <a:t>Turn off</a:t>
            </a:r>
            <a:r>
              <a:rPr lang="en-US" altLang="zh-TW" sz="2400" dirty="0" smtClean="0">
                <a:ea typeface="PMingLiU" pitchFamily="18" charset="-120"/>
              </a:rPr>
              <a:t> all independent sources except one source. Find the output (voltage or current)     due to that active source using nodal or        mesh analysis.</a:t>
            </a:r>
          </a:p>
          <a:p>
            <a:pPr algn="just">
              <a:buClr>
                <a:schemeClr val="tx1"/>
              </a:buClr>
              <a:buFontTx/>
              <a:buAutoNum type="arabicPeriod"/>
            </a:pPr>
            <a:r>
              <a:rPr lang="en-US" altLang="zh-TW" sz="2400" u="sng" dirty="0" smtClean="0">
                <a:ea typeface="PMingLiU" pitchFamily="18" charset="-120"/>
              </a:rPr>
              <a:t>Repeat</a:t>
            </a:r>
            <a:r>
              <a:rPr lang="en-US" altLang="zh-TW" sz="2400" dirty="0" smtClean="0">
                <a:ea typeface="PMingLiU" pitchFamily="18" charset="-120"/>
              </a:rPr>
              <a:t> step 1 for each of the other independent sources.</a:t>
            </a:r>
          </a:p>
          <a:p>
            <a:pPr algn="just">
              <a:buClr>
                <a:schemeClr val="tx1"/>
              </a:buClr>
              <a:buFontTx/>
              <a:buAutoNum type="arabicPeriod"/>
            </a:pPr>
            <a:r>
              <a:rPr lang="en-US" altLang="zh-TW" sz="2400" u="sng" dirty="0" smtClean="0">
                <a:ea typeface="PMingLiU" pitchFamily="18" charset="-120"/>
              </a:rPr>
              <a:t>Find</a:t>
            </a:r>
            <a:r>
              <a:rPr lang="en-US" altLang="zh-TW" sz="2400" dirty="0" smtClean="0">
                <a:ea typeface="PMingLiU" pitchFamily="18" charset="-120"/>
              </a:rPr>
              <a:t> the total contribution by adding </a:t>
            </a:r>
            <a:r>
              <a:rPr lang="en-US" altLang="zh-TW" sz="2400" u="sng" dirty="0" smtClean="0">
                <a:ea typeface="PMingLiU" pitchFamily="18" charset="-120"/>
              </a:rPr>
              <a:t>algebraically</a:t>
            </a:r>
            <a:r>
              <a:rPr lang="en-US" altLang="zh-TW" sz="2400" dirty="0" smtClean="0">
                <a:ea typeface="PMingLiU" pitchFamily="18" charset="-120"/>
              </a:rPr>
              <a:t> all the contributions due to the independent sources.</a:t>
            </a:r>
            <a:endParaRPr lang="en-US" sz="2800" dirty="0" smtClean="0"/>
          </a:p>
          <a:p>
            <a:pPr marL="109537" indent="0" algn="just">
              <a:buNone/>
            </a:pPr>
            <a:endParaRPr lang="en-US" sz="2400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/>
              <a:t>Superposition Theorem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96E1FF-688D-4789-9AD2-08ECF115EBE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209800" y="4673262"/>
            <a:ext cx="8153400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 altLang="zh-TW" sz="2000" u="sng" dirty="0">
              <a:solidFill>
                <a:srgbClr val="FF3300"/>
              </a:solidFill>
              <a:ea typeface="PMingLiU" pitchFamily="18" charset="-120"/>
            </a:endParaRPr>
          </a:p>
          <a:p>
            <a:endParaRPr lang="en-US" altLang="zh-TW" sz="2400" b="1" dirty="0">
              <a:ea typeface="PMingLiU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4640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914400"/>
          </a:xfrm>
        </p:spPr>
        <p:txBody>
          <a:bodyPr/>
          <a:lstStyle/>
          <a:p>
            <a:pPr marL="0" indent="0" algn="just">
              <a:buNone/>
              <a:tabLst>
                <a:tab pos="457200" algn="l"/>
              </a:tabLst>
            </a:pPr>
            <a:r>
              <a:rPr lang="en-US" sz="2400" u="sng" dirty="0"/>
              <a:t>Two things have to be </a:t>
            </a:r>
            <a:r>
              <a:rPr lang="en-US" sz="2400" u="sng" dirty="0" smtClean="0"/>
              <a:t>kept </a:t>
            </a:r>
            <a:r>
              <a:rPr lang="en-US" sz="2400" u="sng" dirty="0"/>
              <a:t>in mind:</a:t>
            </a:r>
          </a:p>
          <a:p>
            <a:pPr marL="403225" indent="-403225" algn="just">
              <a:tabLst>
                <a:tab pos="457200" algn="l"/>
              </a:tabLst>
            </a:pPr>
            <a:endParaRPr lang="en-US" sz="2400" dirty="0"/>
          </a:p>
          <a:p>
            <a:pPr marL="403225" indent="-403225" algn="just">
              <a:buFontTx/>
              <a:buAutoNum type="arabicPeriod"/>
              <a:tabLst>
                <a:tab pos="457200" algn="l"/>
              </a:tabLst>
            </a:pPr>
            <a:r>
              <a:rPr lang="en-US" sz="2400" dirty="0"/>
              <a:t>When we say turn off all other independent sources:</a:t>
            </a:r>
          </a:p>
          <a:p>
            <a:pPr marL="860425" lvl="1" indent="-342900" algn="just">
              <a:buFont typeface="Wingdings" pitchFamily="2" charset="2"/>
              <a:buChar char="Ø"/>
              <a:tabLst>
                <a:tab pos="457200" algn="l"/>
              </a:tabLst>
            </a:pPr>
            <a:r>
              <a:rPr lang="en-US" sz="2400" dirty="0"/>
              <a:t>Independent voltage sources are replaced by </a:t>
            </a:r>
            <a:endParaRPr lang="en-US" sz="2400" dirty="0" smtClean="0"/>
          </a:p>
          <a:p>
            <a:pPr marL="517525" lvl="1" indent="0" algn="just">
              <a:buNone/>
              <a:tabLst>
                <a:tab pos="457200" algn="l"/>
              </a:tabLst>
            </a:pPr>
            <a:r>
              <a:rPr lang="en-US" sz="2400" dirty="0"/>
              <a:t>	</a:t>
            </a:r>
            <a:r>
              <a:rPr lang="en-US" sz="2400" dirty="0" smtClean="0"/>
              <a:t>0 </a:t>
            </a:r>
            <a:r>
              <a:rPr lang="en-US" sz="2400" dirty="0"/>
              <a:t>V (</a:t>
            </a:r>
            <a:r>
              <a:rPr lang="en-US" sz="2400" u="sng" dirty="0"/>
              <a:t>short circuit</a:t>
            </a:r>
            <a:r>
              <a:rPr lang="en-US" sz="2400" dirty="0"/>
              <a:t>) and </a:t>
            </a:r>
          </a:p>
          <a:p>
            <a:pPr marL="860425" lvl="1" indent="-342900" algn="just">
              <a:buFont typeface="Wingdings" pitchFamily="2" charset="2"/>
              <a:buChar char="Ø"/>
              <a:tabLst>
                <a:tab pos="457200" algn="l"/>
              </a:tabLst>
            </a:pPr>
            <a:r>
              <a:rPr lang="en-US" sz="2400" dirty="0"/>
              <a:t>Independent current sources are replaced by </a:t>
            </a:r>
            <a:endParaRPr lang="en-US" sz="2400" dirty="0" smtClean="0"/>
          </a:p>
          <a:p>
            <a:pPr marL="517525" lvl="1" indent="0" algn="just">
              <a:buNone/>
              <a:tabLst>
                <a:tab pos="457200" algn="l"/>
              </a:tabLst>
            </a:pPr>
            <a:r>
              <a:rPr lang="en-US" sz="2400" dirty="0"/>
              <a:t>	</a:t>
            </a:r>
            <a:r>
              <a:rPr lang="en-US" sz="2400" dirty="0" smtClean="0"/>
              <a:t>0 </a:t>
            </a:r>
            <a:r>
              <a:rPr lang="en-US" sz="2400" dirty="0"/>
              <a:t>A (</a:t>
            </a:r>
            <a:r>
              <a:rPr lang="en-US" sz="2400" u="sng" dirty="0"/>
              <a:t>open circuit</a:t>
            </a:r>
            <a:r>
              <a:rPr lang="en-US" sz="2400" dirty="0"/>
              <a:t>). </a:t>
            </a:r>
          </a:p>
          <a:p>
            <a:pPr marL="403225" indent="-403225" algn="just">
              <a:buFontTx/>
              <a:buAutoNum type="arabicPeriod"/>
              <a:tabLst>
                <a:tab pos="457200" algn="l"/>
              </a:tabLst>
            </a:pPr>
            <a:endParaRPr lang="en-US" sz="2400" dirty="0"/>
          </a:p>
          <a:p>
            <a:pPr marL="403225" indent="-403225" algn="just">
              <a:buFontTx/>
              <a:buAutoNum type="arabicPeriod"/>
              <a:tabLst>
                <a:tab pos="457200" algn="l"/>
              </a:tabLst>
            </a:pPr>
            <a:r>
              <a:rPr lang="en-US" sz="2400" dirty="0"/>
              <a:t>Dependent sources </a:t>
            </a:r>
            <a:r>
              <a:rPr lang="en-US" sz="2400" u="sng" dirty="0"/>
              <a:t>are left</a:t>
            </a:r>
            <a:r>
              <a:rPr lang="en-US" sz="2400" dirty="0"/>
              <a:t> intact because they are controlled by circuit variables.</a:t>
            </a:r>
            <a:r>
              <a:rPr lang="en-US" dirty="0"/>
              <a:t> </a:t>
            </a:r>
          </a:p>
          <a:p>
            <a:pPr marL="109537" indent="0" algn="just">
              <a:buNone/>
            </a:pPr>
            <a:endParaRPr lang="en-US" sz="2400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/>
              <a:t>Superposition Theorem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96E1FF-688D-4789-9AD2-08ECF115EBE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209800" y="4673262"/>
            <a:ext cx="8153400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 altLang="zh-TW" sz="2000" u="sng" dirty="0">
              <a:solidFill>
                <a:srgbClr val="FF3300"/>
              </a:solidFill>
              <a:ea typeface="PMingLiU" pitchFamily="18" charset="-120"/>
            </a:endParaRPr>
          </a:p>
          <a:p>
            <a:endParaRPr lang="en-US" altLang="zh-TW" sz="2400" b="1" dirty="0">
              <a:ea typeface="PMingLiU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57941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96E1FF-688D-4789-9AD2-08ECF115EBE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algn="ctr"/>
            <a:r>
              <a:rPr lang="en-US" sz="4000" dirty="0" smtClean="0"/>
              <a:t>Superposition Theorem</a:t>
            </a:r>
            <a:endParaRPr lang="en-US" sz="4000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209800" y="4673262"/>
            <a:ext cx="8153400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 altLang="zh-TW" sz="2000" u="sng" dirty="0">
              <a:solidFill>
                <a:srgbClr val="FF3300"/>
              </a:solidFill>
              <a:ea typeface="PMingLiU" pitchFamily="18" charset="-120"/>
            </a:endParaRPr>
          </a:p>
          <a:p>
            <a:endParaRPr lang="en-US" altLang="zh-TW" sz="2400" b="1" dirty="0">
              <a:ea typeface="PMingLiU" pitchFamily="18" charset="-12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04800" y="1143000"/>
            <a:ext cx="51816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2000" b="1" u="sng" dirty="0">
                <a:latin typeface="+mj-lt"/>
              </a:rPr>
              <a:t>Example </a:t>
            </a:r>
            <a:r>
              <a:rPr lang="en-US" sz="2000" b="1" u="sng" dirty="0" smtClean="0">
                <a:latin typeface="+mj-lt"/>
              </a:rPr>
              <a:t>4.3</a:t>
            </a:r>
            <a:endParaRPr lang="en-US" sz="2000" b="1" u="sng" dirty="0">
              <a:latin typeface="+mj-lt"/>
            </a:endParaRPr>
          </a:p>
          <a:p>
            <a:endParaRPr lang="en-US" sz="2000" dirty="0">
              <a:latin typeface="+mj-lt"/>
            </a:endParaRPr>
          </a:p>
          <a:p>
            <a:r>
              <a:rPr lang="en-US" sz="2000" dirty="0">
                <a:latin typeface="+mj-lt"/>
              </a:rPr>
              <a:t>Use the superposition theorem to find v in the circuit shown below.</a:t>
            </a:r>
          </a:p>
        </p:txBody>
      </p:sp>
      <p:pic>
        <p:nvPicPr>
          <p:cNvPr id="9" name="Picture 6" descr="04-006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200525"/>
            <a:ext cx="3733800" cy="1625600"/>
          </a:xfrm>
          <a:prstGeom prst="rect">
            <a:avLst/>
          </a:prstGeom>
          <a:noFill/>
          <a:ln/>
          <a:extLs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04-007"/>
          <p:cNvPicPr>
            <a:picLocks noChangeAspect="1" noChangeArrowheads="1"/>
          </p:cNvPicPr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774"/>
          <a:stretch/>
        </p:blipFill>
        <p:spPr>
          <a:xfrm>
            <a:off x="5943600" y="2286000"/>
            <a:ext cx="3082925" cy="180832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Line 10"/>
          <p:cNvSpPr>
            <a:spLocks noChangeShapeType="1"/>
          </p:cNvSpPr>
          <p:nvPr/>
        </p:nvSpPr>
        <p:spPr bwMode="auto">
          <a:xfrm flipV="1">
            <a:off x="3429000" y="3301662"/>
            <a:ext cx="2133600" cy="1371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3962400" y="5181600"/>
            <a:ext cx="1981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2514600" y="3124200"/>
            <a:ext cx="2209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3300"/>
                </a:solidFill>
              </a:rPr>
              <a:t>3A is discarded by open-circuit</a:t>
            </a: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3962400" y="5469151"/>
            <a:ext cx="1981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3300"/>
                </a:solidFill>
              </a:rPr>
              <a:t>6V is discarded by short-circuit</a:t>
            </a:r>
          </a:p>
        </p:txBody>
      </p:sp>
      <p:pic>
        <p:nvPicPr>
          <p:cNvPr id="15" name="Picture 8" descr="04-007"/>
          <p:cNvPicPr>
            <a:picLocks noChangeAspect="1" noChangeArrowheads="1"/>
          </p:cNvPicPr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45"/>
          <a:stretch/>
        </p:blipFill>
        <p:spPr>
          <a:xfrm>
            <a:off x="5943600" y="4061732"/>
            <a:ext cx="3082925" cy="20123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3610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96E1FF-688D-4789-9AD2-08ECF115EBE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algn="ctr"/>
            <a:r>
              <a:rPr lang="en-US" sz="4000" dirty="0" smtClean="0"/>
              <a:t>Superposition Theorem</a:t>
            </a:r>
            <a:endParaRPr lang="en-US" sz="4000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209800" y="4673262"/>
            <a:ext cx="8153400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 altLang="zh-TW" sz="2000" u="sng" dirty="0">
              <a:solidFill>
                <a:srgbClr val="FF3300"/>
              </a:solidFill>
              <a:ea typeface="PMingLiU" pitchFamily="18" charset="-120"/>
            </a:endParaRPr>
          </a:p>
          <a:p>
            <a:endParaRPr lang="en-US" altLang="zh-TW" sz="2400" b="1" dirty="0">
              <a:ea typeface="PMingLiU" pitchFamily="18" charset="-12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04800" y="1143000"/>
            <a:ext cx="84582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/>
            <a:r>
              <a:rPr lang="en-US" sz="2000" b="1" u="sng" dirty="0" smtClean="0">
                <a:latin typeface="+mj-lt"/>
              </a:rPr>
              <a:t>Practice Problem 4.3</a:t>
            </a:r>
            <a:endParaRPr lang="en-US" sz="2000" b="1" u="sng" dirty="0">
              <a:latin typeface="+mj-lt"/>
            </a:endParaRPr>
          </a:p>
          <a:p>
            <a:pPr algn="just"/>
            <a:endParaRPr lang="en-US" sz="2000" dirty="0">
              <a:latin typeface="+mj-lt"/>
            </a:endParaRPr>
          </a:p>
          <a:p>
            <a:pPr algn="just"/>
            <a:r>
              <a:rPr lang="en-US" sz="2000" dirty="0">
                <a:latin typeface="+mj-lt"/>
              </a:rPr>
              <a:t>Use the superposition theorem to find </a:t>
            </a:r>
            <a:r>
              <a:rPr lang="en-US" sz="2000" dirty="0" smtClean="0">
                <a:latin typeface="+mj-lt"/>
              </a:rPr>
              <a:t>v</a:t>
            </a:r>
            <a:r>
              <a:rPr lang="en-US" sz="1200" dirty="0" smtClean="0">
                <a:latin typeface="+mj-lt"/>
              </a:rPr>
              <a:t>0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>
                <a:latin typeface="+mj-lt"/>
              </a:rPr>
              <a:t>in the circuit shown below.</a:t>
            </a:r>
          </a:p>
        </p:txBody>
      </p:sp>
      <p:pic>
        <p:nvPicPr>
          <p:cNvPr id="16" name="Picture 3" descr="ale29559_040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819400"/>
            <a:ext cx="7234238" cy="2947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9292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96E1FF-688D-4789-9AD2-08ECF115EBE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algn="ctr"/>
            <a:r>
              <a:rPr lang="en-US" sz="4000" dirty="0" smtClean="0"/>
              <a:t>Superposition Theorem</a:t>
            </a:r>
            <a:endParaRPr lang="en-US" sz="4000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209800" y="4673262"/>
            <a:ext cx="8153400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 altLang="zh-TW" sz="2000" u="sng" dirty="0">
              <a:solidFill>
                <a:srgbClr val="FF3300"/>
              </a:solidFill>
              <a:ea typeface="PMingLiU" pitchFamily="18" charset="-120"/>
            </a:endParaRPr>
          </a:p>
          <a:p>
            <a:endParaRPr lang="en-US" altLang="zh-TW" sz="2400" b="1" dirty="0">
              <a:ea typeface="PMingLiU" pitchFamily="18" charset="-12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04800" y="990600"/>
            <a:ext cx="8458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/>
            <a:r>
              <a:rPr lang="en-US" sz="1600" b="1" u="sng" dirty="0" smtClean="0">
                <a:latin typeface="+mj-lt"/>
              </a:rPr>
              <a:t>Example 4.4</a:t>
            </a:r>
            <a:endParaRPr lang="en-US" sz="1600" b="1" u="sng" dirty="0">
              <a:latin typeface="+mj-lt"/>
            </a:endParaRPr>
          </a:p>
          <a:p>
            <a:pPr algn="just"/>
            <a:endParaRPr lang="en-US" sz="1600" dirty="0">
              <a:latin typeface="+mj-lt"/>
            </a:endParaRPr>
          </a:p>
          <a:p>
            <a:pPr algn="just"/>
            <a:r>
              <a:rPr lang="en-US" sz="1600" dirty="0">
                <a:latin typeface="+mj-lt"/>
              </a:rPr>
              <a:t>Use the superposition theorem to find </a:t>
            </a:r>
            <a:r>
              <a:rPr lang="en-US" sz="1600" dirty="0" smtClean="0">
                <a:latin typeface="+mj-lt"/>
              </a:rPr>
              <a:t>i</a:t>
            </a:r>
            <a:r>
              <a:rPr lang="en-US" sz="1000" dirty="0" smtClean="0">
                <a:latin typeface="+mj-lt"/>
              </a:rPr>
              <a:t>0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>
                <a:latin typeface="+mj-lt"/>
              </a:rPr>
              <a:t>in the circuit shown below.</a:t>
            </a:r>
          </a:p>
        </p:txBody>
      </p:sp>
      <p:pic>
        <p:nvPicPr>
          <p:cNvPr id="9" name="Picture 3" descr="ale29559_040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37" y="2590800"/>
            <a:ext cx="3283205" cy="2878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 descr="ale29559_04010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99" r="47041"/>
          <a:stretch/>
        </p:blipFill>
        <p:spPr bwMode="auto">
          <a:xfrm>
            <a:off x="4967785" y="1905812"/>
            <a:ext cx="2921784" cy="2128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 descr="ale29559_04010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09" t="6204"/>
          <a:stretch/>
        </p:blipFill>
        <p:spPr bwMode="auto">
          <a:xfrm>
            <a:off x="5029200" y="4169585"/>
            <a:ext cx="2819400" cy="2307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779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96E1FF-688D-4789-9AD2-08ECF115EBE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algn="ctr"/>
            <a:r>
              <a:rPr lang="en-US" sz="4000" dirty="0" smtClean="0"/>
              <a:t>Superposition Theorem</a:t>
            </a:r>
            <a:endParaRPr lang="en-US" sz="4000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209800" y="4673262"/>
            <a:ext cx="8153400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 altLang="zh-TW" sz="2000" u="sng" dirty="0">
              <a:solidFill>
                <a:srgbClr val="FF3300"/>
              </a:solidFill>
              <a:ea typeface="PMingLiU" pitchFamily="18" charset="-120"/>
            </a:endParaRPr>
          </a:p>
          <a:p>
            <a:endParaRPr lang="en-US" altLang="zh-TW" sz="2400" b="1" dirty="0">
              <a:ea typeface="PMingLiU" pitchFamily="18" charset="-12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04800" y="1136918"/>
            <a:ext cx="84582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/>
            <a:r>
              <a:rPr lang="en-US" sz="2000" b="1" u="sng" dirty="0" smtClean="0">
                <a:latin typeface="+mj-lt"/>
              </a:rPr>
              <a:t>Practice Problem 4.4</a:t>
            </a:r>
            <a:endParaRPr lang="en-US" sz="2000" b="1" u="sng" dirty="0">
              <a:latin typeface="+mj-lt"/>
            </a:endParaRPr>
          </a:p>
          <a:p>
            <a:pPr algn="just"/>
            <a:endParaRPr lang="en-US" sz="2000" dirty="0">
              <a:latin typeface="+mj-lt"/>
            </a:endParaRPr>
          </a:p>
          <a:p>
            <a:pPr algn="just"/>
            <a:r>
              <a:rPr lang="en-US" sz="2000" dirty="0">
                <a:latin typeface="+mj-lt"/>
              </a:rPr>
              <a:t>Use the superposition theorem to find </a:t>
            </a:r>
            <a:r>
              <a:rPr lang="en-US" sz="2000" dirty="0" err="1" smtClean="0">
                <a:latin typeface="+mj-lt"/>
              </a:rPr>
              <a:t>V</a:t>
            </a:r>
            <a:r>
              <a:rPr lang="en-US" sz="1600" dirty="0" err="1" smtClean="0">
                <a:latin typeface="+mj-lt"/>
              </a:rPr>
              <a:t>x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>
                <a:latin typeface="+mj-lt"/>
              </a:rPr>
              <a:t>in the circuit shown below.</a:t>
            </a:r>
          </a:p>
        </p:txBody>
      </p:sp>
      <p:pic>
        <p:nvPicPr>
          <p:cNvPr id="10" name="Picture 3" descr="ale29559_04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590800"/>
            <a:ext cx="6465888" cy="330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566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265113" y="266700"/>
            <a:ext cx="8763000" cy="6477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latin typeface="Verdana" pitchFamily="34" charset="0"/>
            </a:endParaRPr>
          </a:p>
        </p:txBody>
      </p:sp>
      <p:grpSp>
        <p:nvGrpSpPr>
          <p:cNvPr id="16387" name="Group 4"/>
          <p:cNvGrpSpPr>
            <a:grpSpLocks/>
          </p:cNvGrpSpPr>
          <p:nvPr/>
        </p:nvGrpSpPr>
        <p:grpSpPr bwMode="auto">
          <a:xfrm>
            <a:off x="115888" y="114300"/>
            <a:ext cx="3617912" cy="381000"/>
            <a:chOff x="0" y="0"/>
            <a:chExt cx="1918" cy="240"/>
          </a:xfrm>
        </p:grpSpPr>
        <p:pic>
          <p:nvPicPr>
            <p:cNvPr id="16390" name="Picture 5" descr="ut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24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391" name="Text Box 28"/>
            <p:cNvSpPr txBox="1">
              <a:spLocks noChangeArrowheads="1"/>
            </p:cNvSpPr>
            <p:nvPr/>
          </p:nvSpPr>
          <p:spPr bwMode="auto">
            <a:xfrm>
              <a:off x="288" y="16"/>
              <a:ext cx="1630" cy="192"/>
            </a:xfrm>
            <a:prstGeom prst="rect">
              <a:avLst/>
            </a:prstGeom>
            <a:solidFill>
              <a:srgbClr val="0033CC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 b="1" i="1">
                  <a:solidFill>
                    <a:schemeClr val="bg1"/>
                  </a:solidFill>
                  <a:latin typeface="Verdana" pitchFamily="34" charset="0"/>
                </a:rPr>
                <a:t>Fakulti Kejuruteraan Elektrik</a:t>
              </a:r>
            </a:p>
          </p:txBody>
        </p:sp>
      </p:grp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457200" y="685800"/>
            <a:ext cx="7848600" cy="52322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 smtClean="0">
                <a:latin typeface="+mj-lt"/>
              </a:rPr>
              <a:t>CIRCUIT THEOREMS</a:t>
            </a:r>
            <a:endParaRPr lang="en-US" sz="2800" b="1" dirty="0">
              <a:latin typeface="+mj-lt"/>
            </a:endParaRP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57200" y="1524000"/>
            <a:ext cx="80010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 algn="just"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Circuits can be </a:t>
            </a:r>
            <a:r>
              <a:rPr lang="en-US" sz="2400" dirty="0" err="1" smtClean="0">
                <a:latin typeface="+mj-lt"/>
              </a:rPr>
              <a:t>analysed</a:t>
            </a:r>
            <a:r>
              <a:rPr lang="en-US" sz="2400" dirty="0" smtClean="0">
                <a:latin typeface="+mj-lt"/>
              </a:rPr>
              <a:t> using Kirchhoff’s laws without tampering with their original configurations.</a:t>
            </a:r>
          </a:p>
          <a:p>
            <a:pPr marL="609600" indent="-609600" algn="just">
              <a:buFont typeface="Arial" pitchFamily="34" charset="0"/>
              <a:buChar char="•"/>
            </a:pPr>
            <a:endParaRPr lang="en-US" sz="2400" dirty="0" smtClean="0">
              <a:latin typeface="+mj-lt"/>
            </a:endParaRPr>
          </a:p>
          <a:p>
            <a:pPr marL="609600" indent="-609600" algn="just"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However, for complex and large circuits, using </a:t>
            </a:r>
            <a:r>
              <a:rPr lang="en-US" sz="2400" dirty="0" err="1" smtClean="0">
                <a:latin typeface="+mj-lt"/>
              </a:rPr>
              <a:t>kirchhoff’s</a:t>
            </a:r>
            <a:r>
              <a:rPr lang="en-US" sz="2400" dirty="0" smtClean="0">
                <a:latin typeface="+mj-lt"/>
              </a:rPr>
              <a:t> laws will be tedious. </a:t>
            </a:r>
          </a:p>
          <a:p>
            <a:pPr marL="609600" indent="-609600" algn="just">
              <a:buFont typeface="Arial" pitchFamily="34" charset="0"/>
              <a:buChar char="•"/>
            </a:pPr>
            <a:endParaRPr lang="en-US" sz="2400" dirty="0" smtClean="0">
              <a:latin typeface="+mj-lt"/>
            </a:endParaRPr>
          </a:p>
          <a:p>
            <a:pPr marL="609600" indent="-609600" algn="just"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Thus circuit theorems can be used to simplify circuit analysis.</a:t>
            </a:r>
          </a:p>
          <a:p>
            <a:pPr algn="just">
              <a:spcBef>
                <a:spcPct val="50000"/>
              </a:spcBef>
            </a:pP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97563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96E1FF-688D-4789-9AD2-08ECF115EBE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29821" y="228600"/>
            <a:ext cx="38862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/>
            <a:r>
              <a:rPr lang="en-US" sz="1400" b="1" u="sng" dirty="0" smtClean="0">
                <a:latin typeface="+mj-lt"/>
              </a:rPr>
              <a:t>Example 4.5</a:t>
            </a:r>
            <a:endParaRPr lang="en-US" sz="1400" b="1" u="sng" dirty="0">
              <a:latin typeface="+mj-lt"/>
            </a:endParaRPr>
          </a:p>
          <a:p>
            <a:pPr algn="just"/>
            <a:r>
              <a:rPr lang="en-US" sz="1400" dirty="0" smtClean="0">
                <a:latin typeface="+mj-lt"/>
              </a:rPr>
              <a:t>Use </a:t>
            </a:r>
            <a:r>
              <a:rPr lang="en-US" sz="1400" dirty="0">
                <a:latin typeface="+mj-lt"/>
              </a:rPr>
              <a:t>the superposition theorem to find </a:t>
            </a:r>
            <a:r>
              <a:rPr lang="en-US" sz="1400" dirty="0" smtClean="0">
                <a:latin typeface="+mj-lt"/>
              </a:rPr>
              <a:t>i </a:t>
            </a:r>
            <a:r>
              <a:rPr lang="en-US" sz="1400" dirty="0">
                <a:latin typeface="+mj-lt"/>
              </a:rPr>
              <a:t>in the circuit shown below.</a:t>
            </a:r>
          </a:p>
        </p:txBody>
      </p:sp>
      <p:pic>
        <p:nvPicPr>
          <p:cNvPr id="9" name="Picture 3" descr="ale29559_040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21" y="2743200"/>
            <a:ext cx="3384076" cy="2362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 descr="ale29559_0401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9" r="52630" b="58640"/>
          <a:stretch/>
        </p:blipFill>
        <p:spPr bwMode="auto">
          <a:xfrm>
            <a:off x="5334000" y="76200"/>
            <a:ext cx="2596155" cy="2110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 descr="ale29559_0401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153" r="55264" b="8502"/>
          <a:stretch/>
        </p:blipFill>
        <p:spPr bwMode="auto">
          <a:xfrm>
            <a:off x="6019800" y="2188315"/>
            <a:ext cx="2128150" cy="2078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 descr="ale29559_0401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72" t="50000" b="4708"/>
          <a:stretch/>
        </p:blipFill>
        <p:spPr bwMode="auto">
          <a:xfrm>
            <a:off x="5867400" y="4331258"/>
            <a:ext cx="2551113" cy="2221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Line 10"/>
          <p:cNvSpPr>
            <a:spLocks noChangeShapeType="1"/>
          </p:cNvSpPr>
          <p:nvPr/>
        </p:nvSpPr>
        <p:spPr bwMode="auto">
          <a:xfrm flipV="1">
            <a:off x="3505200" y="1905000"/>
            <a:ext cx="1828800" cy="1524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0"/>
          <p:cNvSpPr>
            <a:spLocks noChangeShapeType="1"/>
          </p:cNvSpPr>
          <p:nvPr/>
        </p:nvSpPr>
        <p:spPr bwMode="auto">
          <a:xfrm flipV="1">
            <a:off x="3630873" y="3429000"/>
            <a:ext cx="2133600" cy="90225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0"/>
          <p:cNvSpPr>
            <a:spLocks noChangeShapeType="1"/>
          </p:cNvSpPr>
          <p:nvPr/>
        </p:nvSpPr>
        <p:spPr bwMode="auto">
          <a:xfrm>
            <a:off x="3428999" y="4673262"/>
            <a:ext cx="2335473" cy="8893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118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96E1FF-688D-4789-9AD2-08ECF115EBE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algn="ctr"/>
            <a:r>
              <a:rPr lang="en-US" sz="4000" dirty="0" smtClean="0"/>
              <a:t>Superposition Theorem</a:t>
            </a:r>
            <a:endParaRPr lang="en-US" sz="4000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209800" y="4673262"/>
            <a:ext cx="8153400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 altLang="zh-TW" sz="2000" u="sng" dirty="0">
              <a:solidFill>
                <a:srgbClr val="FF3300"/>
              </a:solidFill>
              <a:ea typeface="PMingLiU" pitchFamily="18" charset="-120"/>
            </a:endParaRPr>
          </a:p>
          <a:p>
            <a:endParaRPr lang="en-US" altLang="zh-TW" sz="2400" b="1" dirty="0">
              <a:ea typeface="PMingLiU" pitchFamily="18" charset="-12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04800" y="1290806"/>
            <a:ext cx="84582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/>
            <a:r>
              <a:rPr lang="en-US" sz="2000" b="1" u="sng" dirty="0" smtClean="0">
                <a:latin typeface="+mj-lt"/>
              </a:rPr>
              <a:t>Practice Problem 4.5</a:t>
            </a:r>
            <a:endParaRPr lang="en-US" sz="2000" b="1" u="sng" dirty="0">
              <a:latin typeface="+mj-lt"/>
            </a:endParaRPr>
          </a:p>
          <a:p>
            <a:pPr algn="just"/>
            <a:endParaRPr lang="en-US" sz="2000" dirty="0">
              <a:latin typeface="+mj-lt"/>
            </a:endParaRPr>
          </a:p>
          <a:p>
            <a:pPr algn="just"/>
            <a:r>
              <a:rPr lang="en-US" sz="2000" dirty="0" smtClean="0">
                <a:latin typeface="+mj-lt"/>
              </a:rPr>
              <a:t>Find </a:t>
            </a:r>
            <a:r>
              <a:rPr lang="en-US" sz="2000" i="1" dirty="0" smtClean="0">
                <a:latin typeface="+mj-lt"/>
              </a:rPr>
              <a:t>I </a:t>
            </a:r>
            <a:r>
              <a:rPr lang="en-US" sz="2000" dirty="0" smtClean="0">
                <a:latin typeface="+mj-lt"/>
              </a:rPr>
              <a:t>in the circuit below using superposition</a:t>
            </a:r>
            <a:endParaRPr lang="en-US" sz="2000" dirty="0">
              <a:latin typeface="+mj-lt"/>
            </a:endParaRPr>
          </a:p>
        </p:txBody>
      </p:sp>
      <p:pic>
        <p:nvPicPr>
          <p:cNvPr id="9" name="Picture 3" descr="ale29559_040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895600"/>
            <a:ext cx="7537450" cy="2947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9338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96E1FF-688D-4789-9AD2-08ECF115EBE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Tutorial </a:t>
            </a:r>
            <a:r>
              <a:rPr lang="en-US" sz="2700" dirty="0" smtClean="0"/>
              <a:t>(Superposition Theorem)</a:t>
            </a:r>
            <a:endParaRPr lang="en-US" sz="2700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209800" y="4673262"/>
            <a:ext cx="8153400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 altLang="zh-TW" sz="2000" u="sng" dirty="0">
              <a:solidFill>
                <a:srgbClr val="FF3300"/>
              </a:solidFill>
              <a:ea typeface="PMingLiU" pitchFamily="18" charset="-120"/>
            </a:endParaRPr>
          </a:p>
          <a:p>
            <a:endParaRPr lang="en-US" altLang="zh-TW" sz="2400" b="1" dirty="0">
              <a:ea typeface="PMingLiU" pitchFamily="18" charset="-12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04800" y="1290806"/>
            <a:ext cx="84582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/>
            <a:r>
              <a:rPr lang="en-US" sz="2000" b="1" u="sng" dirty="0" smtClean="0">
                <a:latin typeface="+mj-lt"/>
              </a:rPr>
              <a:t>Problem 4.11</a:t>
            </a:r>
            <a:endParaRPr lang="en-US" sz="2000" b="1" u="sng" dirty="0">
              <a:latin typeface="+mj-lt"/>
            </a:endParaRPr>
          </a:p>
          <a:p>
            <a:pPr algn="just"/>
            <a:endParaRPr lang="en-US" sz="2000" dirty="0">
              <a:latin typeface="+mj-lt"/>
            </a:endParaRPr>
          </a:p>
          <a:p>
            <a:pPr algn="just"/>
            <a:r>
              <a:rPr lang="en-US" sz="2000" dirty="0" smtClean="0">
                <a:latin typeface="+mj-lt"/>
              </a:rPr>
              <a:t>Use superposition principle to find i</a:t>
            </a:r>
            <a:r>
              <a:rPr lang="en-US" sz="1200" dirty="0" smtClean="0">
                <a:latin typeface="+mj-lt"/>
              </a:rPr>
              <a:t>0</a:t>
            </a:r>
            <a:r>
              <a:rPr lang="en-US" sz="2000" dirty="0" smtClean="0">
                <a:latin typeface="+mj-lt"/>
              </a:rPr>
              <a:t> and v</a:t>
            </a:r>
            <a:r>
              <a:rPr lang="en-US" sz="1200" dirty="0" smtClean="0">
                <a:latin typeface="+mj-lt"/>
              </a:rPr>
              <a:t>0</a:t>
            </a:r>
            <a:r>
              <a:rPr lang="en-US" sz="2000" dirty="0" smtClean="0">
                <a:latin typeface="+mj-lt"/>
              </a:rPr>
              <a:t> in the circuit below</a:t>
            </a:r>
            <a:endParaRPr lang="en-US" sz="2000" dirty="0">
              <a:latin typeface="+mj-lt"/>
            </a:endParaRPr>
          </a:p>
        </p:txBody>
      </p:sp>
      <p:pic>
        <p:nvPicPr>
          <p:cNvPr id="10" name="Picture 3" descr="ale29559_0407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667000"/>
            <a:ext cx="7383463" cy="2810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3242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96E1FF-688D-4789-9AD2-08ECF115EBEC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209800" y="4673262"/>
            <a:ext cx="8153400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 altLang="zh-TW" sz="2000" u="sng" dirty="0">
              <a:solidFill>
                <a:srgbClr val="FF3300"/>
              </a:solidFill>
              <a:ea typeface="PMingLiU" pitchFamily="18" charset="-120"/>
            </a:endParaRPr>
          </a:p>
          <a:p>
            <a:endParaRPr lang="en-US" altLang="zh-TW" sz="2400" b="1" dirty="0">
              <a:ea typeface="PMingLiU" pitchFamily="18" charset="-12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04800" y="1321584"/>
            <a:ext cx="84582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/>
            <a:r>
              <a:rPr lang="en-US" sz="2000" b="1" u="sng" dirty="0" smtClean="0">
                <a:latin typeface="+mj-lt"/>
              </a:rPr>
              <a:t>Practice Problem </a:t>
            </a:r>
            <a:r>
              <a:rPr lang="en-US" sz="2000" b="1" u="sng" dirty="0" smtClean="0">
                <a:latin typeface="+mj-lt"/>
              </a:rPr>
              <a:t>4.15</a:t>
            </a:r>
            <a:endParaRPr lang="en-US" sz="2000" b="1" u="sng" dirty="0">
              <a:latin typeface="+mj-lt"/>
            </a:endParaRPr>
          </a:p>
          <a:p>
            <a:pPr algn="just"/>
            <a:endParaRPr lang="en-US" sz="2000" dirty="0">
              <a:latin typeface="+mj-lt"/>
            </a:endParaRPr>
          </a:p>
          <a:p>
            <a:pPr algn="just"/>
            <a:r>
              <a:rPr lang="en-US" sz="1600" dirty="0" smtClean="0">
                <a:latin typeface="+mj-lt"/>
              </a:rPr>
              <a:t>Use superposition to find </a:t>
            </a:r>
            <a:r>
              <a:rPr lang="en-US" sz="1600" i="1" dirty="0" smtClean="0">
                <a:latin typeface="+mj-lt"/>
              </a:rPr>
              <a:t>i</a:t>
            </a:r>
            <a:r>
              <a:rPr lang="en-US" sz="1600" dirty="0" smtClean="0">
                <a:latin typeface="+mj-lt"/>
              </a:rPr>
              <a:t>. Calculate the power delivered to the 3-ohm resistor</a:t>
            </a:r>
            <a:endParaRPr lang="en-US" sz="1600" i="1" dirty="0">
              <a:latin typeface="+mj-lt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868362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/>
            <a:r>
              <a:rPr lang="en-US" sz="4000" dirty="0" smtClean="0"/>
              <a:t>Tutorial </a:t>
            </a:r>
            <a:r>
              <a:rPr lang="en-US" sz="2700" dirty="0" smtClean="0"/>
              <a:t>(Superposition Theorem)</a:t>
            </a:r>
            <a:endParaRPr lang="en-US" sz="2700" dirty="0"/>
          </a:p>
        </p:txBody>
      </p:sp>
      <p:pic>
        <p:nvPicPr>
          <p:cNvPr id="12" name="Picture 3" descr="ale29559_0408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90800"/>
            <a:ext cx="6927850" cy="3449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4373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96E1FF-688D-4789-9AD2-08ECF115EBEC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209800" y="4673262"/>
            <a:ext cx="8153400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 altLang="zh-TW" sz="2000" u="sng" dirty="0">
              <a:solidFill>
                <a:srgbClr val="FF3300"/>
              </a:solidFill>
              <a:ea typeface="PMingLiU" pitchFamily="18" charset="-120"/>
            </a:endParaRPr>
          </a:p>
          <a:p>
            <a:endParaRPr lang="en-US" altLang="zh-TW" sz="2400" b="1" dirty="0">
              <a:ea typeface="PMingLiU" pitchFamily="18" charset="-12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04800" y="1290806"/>
            <a:ext cx="84582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/>
            <a:r>
              <a:rPr lang="en-US" sz="2000" b="1" u="sng" dirty="0" smtClean="0">
                <a:latin typeface="+mj-lt"/>
              </a:rPr>
              <a:t>Practice Problem </a:t>
            </a:r>
            <a:r>
              <a:rPr lang="en-US" sz="2000" b="1" u="sng" dirty="0" smtClean="0">
                <a:latin typeface="+mj-lt"/>
              </a:rPr>
              <a:t>4.16</a:t>
            </a:r>
            <a:endParaRPr lang="en-US" sz="2000" b="1" u="sng" dirty="0">
              <a:latin typeface="+mj-lt"/>
            </a:endParaRPr>
          </a:p>
          <a:p>
            <a:pPr algn="just"/>
            <a:endParaRPr lang="en-US" sz="2000" dirty="0">
              <a:latin typeface="+mj-lt"/>
            </a:endParaRPr>
          </a:p>
          <a:p>
            <a:pPr algn="just"/>
            <a:r>
              <a:rPr lang="en-US" sz="2000" dirty="0" smtClean="0">
                <a:latin typeface="+mj-lt"/>
              </a:rPr>
              <a:t>Find </a:t>
            </a:r>
            <a:r>
              <a:rPr lang="en-US" sz="2000" i="1" dirty="0" err="1" smtClean="0">
                <a:latin typeface="+mj-lt"/>
              </a:rPr>
              <a:t>i</a:t>
            </a:r>
            <a:r>
              <a:rPr lang="en-US" sz="1400" i="1" dirty="0" err="1" smtClean="0">
                <a:latin typeface="+mj-lt"/>
              </a:rPr>
              <a:t>o</a:t>
            </a:r>
            <a:r>
              <a:rPr lang="en-US" sz="2000" i="1" dirty="0" smtClean="0">
                <a:latin typeface="+mj-lt"/>
              </a:rPr>
              <a:t> </a:t>
            </a:r>
            <a:r>
              <a:rPr lang="en-US" sz="2000" dirty="0" smtClean="0">
                <a:latin typeface="+mj-lt"/>
              </a:rPr>
              <a:t>in the circuit below using superposition</a:t>
            </a:r>
            <a:endParaRPr lang="en-US" sz="2000" dirty="0">
              <a:latin typeface="+mj-lt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868362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/>
            <a:r>
              <a:rPr lang="en-US" sz="4000" dirty="0" smtClean="0"/>
              <a:t>Tutorial </a:t>
            </a:r>
            <a:r>
              <a:rPr lang="en-US" sz="2700" dirty="0" smtClean="0"/>
              <a:t>(Superposition Theorem)</a:t>
            </a:r>
            <a:endParaRPr lang="en-US" sz="2700" dirty="0"/>
          </a:p>
        </p:txBody>
      </p:sp>
      <p:pic>
        <p:nvPicPr>
          <p:cNvPr id="11" name="Picture 3" descr="ale29559_0408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501288"/>
            <a:ext cx="6396038" cy="3633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039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LINEARITY PROPERTY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E0B788-10B6-44DA-8E4B-803A0103E65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solidFill>
            <a:srgbClr val="92D050"/>
          </a:solidFill>
        </p:spPr>
        <p:txBody>
          <a:bodyPr/>
          <a:lstStyle/>
          <a:p>
            <a:r>
              <a:rPr lang="en-US" dirty="0" smtClean="0"/>
              <a:t>Linearity Property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96E1FF-688D-4789-9AD2-08ECF115EBE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5" name="Text Box 144"/>
          <p:cNvSpPr txBox="1">
            <a:spLocks noGrp="1" noChangeArrowheads="1"/>
          </p:cNvSpPr>
          <p:nvPr>
            <p:ph idx="1"/>
          </p:nvPr>
        </p:nvSpPr>
        <p:spPr bwMode="auto">
          <a:xfrm>
            <a:off x="457200" y="1721346"/>
            <a:ext cx="82296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dirty="0"/>
              <a:t>It is the property of an element describing </a:t>
            </a:r>
            <a:r>
              <a:rPr lang="en-US" sz="2400" u="sng" dirty="0">
                <a:solidFill>
                  <a:srgbClr val="FF3300"/>
                </a:solidFill>
              </a:rPr>
              <a:t>a linear relationship between cause and effect</a:t>
            </a:r>
            <a:r>
              <a:rPr lang="en-US" sz="2400" dirty="0"/>
              <a:t>. </a:t>
            </a:r>
          </a:p>
          <a:p>
            <a:pPr algn="just">
              <a:spcBef>
                <a:spcPct val="50000"/>
              </a:spcBef>
            </a:pPr>
            <a:r>
              <a:rPr lang="en-US" sz="2400" dirty="0"/>
              <a:t>A linear circuit is one whose output is </a:t>
            </a:r>
            <a:r>
              <a:rPr lang="en-US" sz="2400" u="sng" dirty="0">
                <a:solidFill>
                  <a:srgbClr val="FF3300"/>
                </a:solidFill>
              </a:rPr>
              <a:t>linearly related</a:t>
            </a:r>
            <a:r>
              <a:rPr lang="en-US" sz="2400" dirty="0"/>
              <a:t> (or directly proportional) to its input</a:t>
            </a:r>
            <a:r>
              <a:rPr lang="en-US" sz="2400" dirty="0" smtClean="0"/>
              <a:t>.</a:t>
            </a:r>
          </a:p>
          <a:p>
            <a:pPr algn="just">
              <a:spcBef>
                <a:spcPct val="50000"/>
              </a:spcBef>
            </a:pPr>
            <a:r>
              <a:rPr lang="en-US" sz="2400" dirty="0" smtClean="0"/>
              <a:t>A circuit is said to be linear if it is both additive and homogenous. A linear circuit consists of only linear elements, linear dependent sources and independent sources.</a:t>
            </a:r>
          </a:p>
          <a:p>
            <a:pPr algn="just">
              <a:spcBef>
                <a:spcPct val="50000"/>
              </a:spcBef>
            </a:pPr>
            <a:endParaRPr lang="en-US" sz="24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96E1FF-688D-4789-9AD2-08ECF115EBE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5" name="Text Box 144"/>
          <p:cNvSpPr txBox="1">
            <a:spLocks noGrp="1" noChangeArrowheads="1"/>
          </p:cNvSpPr>
          <p:nvPr>
            <p:ph idx="1"/>
          </p:nvPr>
        </p:nvSpPr>
        <p:spPr bwMode="auto">
          <a:xfrm>
            <a:off x="457200" y="1219200"/>
            <a:ext cx="8229600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dirty="0" smtClean="0"/>
              <a:t>Homogeneity property requires that if an input is multiplied by a constant, then the output is multiplied by the same constant</a:t>
            </a:r>
          </a:p>
          <a:p>
            <a:pPr marL="109537" indent="0" algn="just">
              <a:spcBef>
                <a:spcPct val="50000"/>
              </a:spcBef>
              <a:buNone/>
            </a:pPr>
            <a:r>
              <a:rPr lang="en-US" altLang="zh-TW" sz="2400" b="1" i="1" dirty="0" smtClean="0">
                <a:solidFill>
                  <a:srgbClr val="000000"/>
                </a:solidFill>
                <a:ea typeface="PMingLiU" pitchFamily="18" charset="-120"/>
              </a:rPr>
              <a:t>		v </a:t>
            </a:r>
            <a:r>
              <a:rPr lang="en-US" altLang="zh-TW" sz="2400" b="1" i="1" dirty="0">
                <a:solidFill>
                  <a:srgbClr val="000000"/>
                </a:solidFill>
                <a:ea typeface="PMingLiU" pitchFamily="18" charset="-120"/>
              </a:rPr>
              <a:t>= i R 	</a:t>
            </a:r>
            <a:r>
              <a:rPr lang="en-GB" altLang="zh-TW" sz="2400" dirty="0">
                <a:solidFill>
                  <a:srgbClr val="000000"/>
                </a:solidFill>
                <a:ea typeface="PMingLiU" pitchFamily="18" charset="-120"/>
              </a:rPr>
              <a:t>→</a:t>
            </a:r>
            <a:r>
              <a:rPr lang="en-US" altLang="zh-TW" sz="2400" b="1" i="1" dirty="0">
                <a:solidFill>
                  <a:srgbClr val="000000"/>
                </a:solidFill>
                <a:ea typeface="PMingLiU" pitchFamily="18" charset="-120"/>
              </a:rPr>
              <a:t>	 k v = k i R</a:t>
            </a:r>
          </a:p>
          <a:p>
            <a:pPr algn="just">
              <a:spcBef>
                <a:spcPct val="50000"/>
              </a:spcBef>
            </a:pPr>
            <a:r>
              <a:rPr lang="en-US" sz="2400" dirty="0" err="1" smtClean="0"/>
              <a:t>Additivity</a:t>
            </a:r>
            <a:r>
              <a:rPr lang="en-US" sz="2400" dirty="0" smtClean="0"/>
              <a:t> property requires that the response to a sum of inputs is the sum of the responses to each input applied separately.</a:t>
            </a:r>
          </a:p>
          <a:p>
            <a:pPr marL="109537" indent="0" algn="ctr">
              <a:buNone/>
            </a:pPr>
            <a:endParaRPr lang="en-US" altLang="zh-TW" sz="2400" b="1" i="1" dirty="0" smtClean="0">
              <a:solidFill>
                <a:srgbClr val="000000"/>
              </a:solidFill>
              <a:ea typeface="PMingLiU" pitchFamily="18" charset="-120"/>
            </a:endParaRPr>
          </a:p>
          <a:p>
            <a:pPr marL="109537" indent="0" algn="ctr">
              <a:buNone/>
            </a:pPr>
            <a:r>
              <a:rPr lang="en-US" altLang="zh-TW" sz="2400" b="1" i="1" dirty="0" smtClean="0">
                <a:solidFill>
                  <a:srgbClr val="000000"/>
                </a:solidFill>
                <a:ea typeface="PMingLiU" pitchFamily="18" charset="-120"/>
              </a:rPr>
              <a:t>v</a:t>
            </a:r>
            <a:r>
              <a:rPr lang="en-US" altLang="zh-TW" sz="2400" b="1" i="1" baseline="-25000" dirty="0" smtClean="0">
                <a:solidFill>
                  <a:srgbClr val="000000"/>
                </a:solidFill>
                <a:ea typeface="PMingLiU" pitchFamily="18" charset="-120"/>
              </a:rPr>
              <a:t>1</a:t>
            </a:r>
            <a:r>
              <a:rPr lang="en-US" altLang="zh-TW" sz="2400" b="1" i="1" dirty="0" smtClean="0">
                <a:solidFill>
                  <a:srgbClr val="000000"/>
                </a:solidFill>
                <a:ea typeface="PMingLiU" pitchFamily="18" charset="-120"/>
              </a:rPr>
              <a:t> </a:t>
            </a:r>
            <a:r>
              <a:rPr lang="en-US" altLang="zh-TW" sz="2400" b="1" i="1" dirty="0">
                <a:solidFill>
                  <a:srgbClr val="000000"/>
                </a:solidFill>
                <a:ea typeface="PMingLiU" pitchFamily="18" charset="-120"/>
              </a:rPr>
              <a:t>= i</a:t>
            </a:r>
            <a:r>
              <a:rPr lang="en-US" altLang="zh-TW" sz="2400" b="1" i="1" baseline="-25000" dirty="0">
                <a:solidFill>
                  <a:srgbClr val="000000"/>
                </a:solidFill>
                <a:ea typeface="PMingLiU" pitchFamily="18" charset="-120"/>
              </a:rPr>
              <a:t>1</a:t>
            </a:r>
            <a:r>
              <a:rPr lang="en-US" altLang="zh-TW" sz="2400" b="1" i="1" dirty="0">
                <a:solidFill>
                  <a:srgbClr val="000000"/>
                </a:solidFill>
                <a:ea typeface="PMingLiU" pitchFamily="18" charset="-120"/>
              </a:rPr>
              <a:t> R and v</a:t>
            </a:r>
            <a:r>
              <a:rPr lang="en-US" altLang="zh-TW" sz="2400" b="1" i="1" baseline="-25000" dirty="0">
                <a:solidFill>
                  <a:srgbClr val="000000"/>
                </a:solidFill>
                <a:ea typeface="PMingLiU" pitchFamily="18" charset="-120"/>
              </a:rPr>
              <a:t>2</a:t>
            </a:r>
            <a:r>
              <a:rPr lang="en-US" altLang="zh-TW" sz="2400" b="1" i="1" dirty="0">
                <a:solidFill>
                  <a:srgbClr val="000000"/>
                </a:solidFill>
                <a:ea typeface="PMingLiU" pitchFamily="18" charset="-120"/>
              </a:rPr>
              <a:t> = i</a:t>
            </a:r>
            <a:r>
              <a:rPr lang="en-US" altLang="zh-TW" sz="2400" b="1" i="1" baseline="-25000" dirty="0">
                <a:solidFill>
                  <a:srgbClr val="000000"/>
                </a:solidFill>
                <a:ea typeface="PMingLiU" pitchFamily="18" charset="-120"/>
              </a:rPr>
              <a:t>2</a:t>
            </a:r>
            <a:r>
              <a:rPr lang="en-US" altLang="zh-TW" sz="2400" b="1" i="1" dirty="0">
                <a:solidFill>
                  <a:srgbClr val="000000"/>
                </a:solidFill>
                <a:ea typeface="PMingLiU" pitchFamily="18" charset="-120"/>
              </a:rPr>
              <a:t> R  </a:t>
            </a:r>
          </a:p>
          <a:p>
            <a:pPr marL="109537" indent="0" algn="ctr">
              <a:buNone/>
            </a:pPr>
            <a:r>
              <a:rPr lang="en-GB" altLang="zh-TW" sz="2400" dirty="0">
                <a:solidFill>
                  <a:srgbClr val="000000"/>
                </a:solidFill>
                <a:ea typeface="PMingLiU" pitchFamily="18" charset="-120"/>
              </a:rPr>
              <a:t>→</a:t>
            </a:r>
            <a:r>
              <a:rPr lang="en-US" altLang="zh-TW" sz="2400" b="1" i="1" dirty="0">
                <a:solidFill>
                  <a:srgbClr val="000000"/>
                </a:solidFill>
                <a:ea typeface="PMingLiU" pitchFamily="18" charset="-120"/>
              </a:rPr>
              <a:t>  v = (i</a:t>
            </a:r>
            <a:r>
              <a:rPr lang="en-US" altLang="zh-TW" sz="2400" b="1" i="1" baseline="-25000" dirty="0">
                <a:solidFill>
                  <a:srgbClr val="000000"/>
                </a:solidFill>
                <a:ea typeface="PMingLiU" pitchFamily="18" charset="-120"/>
              </a:rPr>
              <a:t>1</a:t>
            </a:r>
            <a:r>
              <a:rPr lang="en-US" altLang="zh-TW" sz="2400" b="1" i="1" dirty="0">
                <a:solidFill>
                  <a:srgbClr val="000000"/>
                </a:solidFill>
                <a:ea typeface="PMingLiU" pitchFamily="18" charset="-120"/>
              </a:rPr>
              <a:t> + i</a:t>
            </a:r>
            <a:r>
              <a:rPr lang="en-US" altLang="zh-TW" sz="2400" b="1" i="1" baseline="-25000" dirty="0">
                <a:solidFill>
                  <a:srgbClr val="000000"/>
                </a:solidFill>
                <a:ea typeface="PMingLiU" pitchFamily="18" charset="-120"/>
              </a:rPr>
              <a:t>2</a:t>
            </a:r>
            <a:r>
              <a:rPr lang="en-US" altLang="zh-TW" sz="2400" b="1" i="1" dirty="0">
                <a:solidFill>
                  <a:srgbClr val="000000"/>
                </a:solidFill>
                <a:ea typeface="PMingLiU" pitchFamily="18" charset="-120"/>
              </a:rPr>
              <a:t>) R = v</a:t>
            </a:r>
            <a:r>
              <a:rPr lang="en-US" altLang="zh-TW" sz="2400" b="1" i="1" baseline="-25000" dirty="0">
                <a:solidFill>
                  <a:srgbClr val="000000"/>
                </a:solidFill>
                <a:ea typeface="PMingLiU" pitchFamily="18" charset="-120"/>
              </a:rPr>
              <a:t>1</a:t>
            </a:r>
            <a:r>
              <a:rPr lang="en-US" altLang="zh-TW" sz="2400" b="1" i="1" dirty="0">
                <a:solidFill>
                  <a:srgbClr val="000000"/>
                </a:solidFill>
                <a:ea typeface="PMingLiU" pitchFamily="18" charset="-120"/>
              </a:rPr>
              <a:t> + v</a:t>
            </a:r>
            <a:r>
              <a:rPr lang="en-US" altLang="zh-TW" sz="2400" b="1" i="1" baseline="-25000" dirty="0">
                <a:solidFill>
                  <a:srgbClr val="000000"/>
                </a:solidFill>
                <a:ea typeface="PMingLiU" pitchFamily="18" charset="-120"/>
              </a:rPr>
              <a:t>2</a:t>
            </a:r>
          </a:p>
          <a:p>
            <a:pPr marL="109537" indent="0" algn="just">
              <a:spcBef>
                <a:spcPct val="50000"/>
              </a:spcBef>
              <a:buNone/>
            </a:pPr>
            <a:endParaRPr lang="en-US" sz="2400" dirty="0" smtClean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209800" y="4673262"/>
            <a:ext cx="8153400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 altLang="zh-TW" sz="2000" u="sng" dirty="0">
              <a:solidFill>
                <a:srgbClr val="FF3300"/>
              </a:solidFill>
              <a:ea typeface="PMingLiU" pitchFamily="18" charset="-120"/>
            </a:endParaRPr>
          </a:p>
          <a:p>
            <a:endParaRPr lang="en-US" altLang="zh-TW" sz="2400" b="1" dirty="0">
              <a:ea typeface="PMingLiU" pitchFamily="18" charset="-120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algn="ctr"/>
            <a:r>
              <a:rPr lang="en-US" sz="4000" dirty="0" smtClean="0"/>
              <a:t>Linearity Property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2481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76262"/>
          </a:xfrm>
        </p:spPr>
        <p:txBody>
          <a:bodyPr/>
          <a:lstStyle/>
          <a:p>
            <a:pPr marL="109537" indent="0">
              <a:buNone/>
            </a:pPr>
            <a:r>
              <a:rPr lang="en-US" dirty="0" smtClean="0"/>
              <a:t>Example 4.1</a:t>
            </a:r>
          </a:p>
          <a:p>
            <a:pPr marL="109537" indent="0">
              <a:buNone/>
            </a:pPr>
            <a:r>
              <a:rPr lang="en-US" sz="2000" dirty="0" smtClean="0"/>
              <a:t>Find I</a:t>
            </a:r>
            <a:r>
              <a:rPr lang="en-US" sz="1200" dirty="0" smtClean="0"/>
              <a:t>0</a:t>
            </a:r>
            <a:r>
              <a:rPr lang="en-US" sz="2000" dirty="0" smtClean="0"/>
              <a:t> when </a:t>
            </a:r>
            <a:r>
              <a:rPr lang="en-US" sz="2000" dirty="0" err="1" smtClean="0"/>
              <a:t>v</a:t>
            </a:r>
            <a:r>
              <a:rPr lang="en-US" sz="1400" dirty="0" err="1" smtClean="0"/>
              <a:t>s</a:t>
            </a:r>
            <a:r>
              <a:rPr lang="en-US" sz="2000" dirty="0" smtClean="0"/>
              <a:t> = 12 V and </a:t>
            </a:r>
            <a:r>
              <a:rPr lang="en-US" sz="2000" dirty="0" err="1" smtClean="0"/>
              <a:t>v</a:t>
            </a:r>
            <a:r>
              <a:rPr lang="en-US" sz="1400" dirty="0" err="1" smtClean="0"/>
              <a:t>s</a:t>
            </a:r>
            <a:r>
              <a:rPr lang="en-US" sz="2000" dirty="0" smtClean="0"/>
              <a:t> = 24 V</a:t>
            </a:r>
            <a:endParaRPr lang="en-US" sz="2000" dirty="0"/>
          </a:p>
          <a:p>
            <a:pPr marL="109537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/>
              <a:t>Linearity Property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96E1FF-688D-4789-9AD2-08ECF115EBE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209800" y="4673262"/>
            <a:ext cx="8153400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 altLang="zh-TW" sz="2000" u="sng" dirty="0">
              <a:solidFill>
                <a:srgbClr val="FF3300"/>
              </a:solidFill>
              <a:ea typeface="PMingLiU" pitchFamily="18" charset="-120"/>
            </a:endParaRPr>
          </a:p>
          <a:p>
            <a:endParaRPr lang="en-US" altLang="zh-TW" sz="2400" b="1" dirty="0">
              <a:ea typeface="PMingLiU" pitchFamily="18" charset="-120"/>
            </a:endParaRPr>
          </a:p>
        </p:txBody>
      </p:sp>
      <p:pic>
        <p:nvPicPr>
          <p:cNvPr id="6" name="Picture 3" descr="ale29559_04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413671"/>
            <a:ext cx="5029200" cy="3355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5369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76262"/>
          </a:xfrm>
        </p:spPr>
        <p:txBody>
          <a:bodyPr/>
          <a:lstStyle/>
          <a:p>
            <a:pPr marL="109537" indent="0">
              <a:buNone/>
            </a:pPr>
            <a:r>
              <a:rPr lang="en-US" dirty="0"/>
              <a:t>Example 4.1</a:t>
            </a:r>
          </a:p>
          <a:p>
            <a:pPr marL="109537" indent="0">
              <a:buNone/>
            </a:pPr>
            <a:r>
              <a:rPr lang="en-US" sz="2000" dirty="0" smtClean="0"/>
              <a:t>Assume I</a:t>
            </a:r>
            <a:r>
              <a:rPr lang="en-US" sz="1200" dirty="0" smtClean="0"/>
              <a:t>0</a:t>
            </a:r>
            <a:r>
              <a:rPr lang="en-US" sz="2000" dirty="0" smtClean="0"/>
              <a:t> = 1 A, use linearity to find the actual value of I</a:t>
            </a:r>
            <a:r>
              <a:rPr lang="en-US" sz="1200" dirty="0" smtClean="0"/>
              <a:t>0</a:t>
            </a:r>
            <a:endParaRPr lang="en-US" sz="2000" dirty="0"/>
          </a:p>
          <a:p>
            <a:pPr marL="109537" indent="0">
              <a:buNone/>
            </a:pPr>
            <a:r>
              <a:rPr lang="en-US" dirty="0"/>
              <a:t> </a:t>
            </a:r>
          </a:p>
          <a:p>
            <a:pPr marL="109537" indent="0">
              <a:buNone/>
            </a:pPr>
            <a:endParaRPr lang="en-US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/>
              <a:t>Linearity Property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96E1FF-688D-4789-9AD2-08ECF115EBE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209800" y="4673262"/>
            <a:ext cx="8153400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 altLang="zh-TW" sz="2000" u="sng" dirty="0">
              <a:solidFill>
                <a:srgbClr val="FF3300"/>
              </a:solidFill>
              <a:ea typeface="PMingLiU" pitchFamily="18" charset="-120"/>
            </a:endParaRPr>
          </a:p>
          <a:p>
            <a:endParaRPr lang="en-US" altLang="zh-TW" sz="2400" b="1" dirty="0">
              <a:ea typeface="PMingLiU" pitchFamily="18" charset="-120"/>
            </a:endParaRPr>
          </a:p>
        </p:txBody>
      </p:sp>
      <p:pic>
        <p:nvPicPr>
          <p:cNvPr id="9" name="Picture 3" descr="ale29559_04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532898"/>
            <a:ext cx="7540625" cy="3182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233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914400"/>
          </a:xfrm>
        </p:spPr>
        <p:txBody>
          <a:bodyPr/>
          <a:lstStyle/>
          <a:p>
            <a:pPr marL="109537" indent="0">
              <a:buNone/>
            </a:pPr>
            <a:r>
              <a:rPr lang="en-US" dirty="0" smtClean="0"/>
              <a:t>Practice Problem 4.1</a:t>
            </a:r>
          </a:p>
          <a:p>
            <a:pPr marL="109537" indent="0">
              <a:buNone/>
            </a:pPr>
            <a:r>
              <a:rPr lang="en-US" sz="2000" dirty="0" smtClean="0"/>
              <a:t>Find </a:t>
            </a:r>
            <a:r>
              <a:rPr lang="en-US" sz="2000" i="1" dirty="0" err="1" smtClean="0"/>
              <a:t>v</a:t>
            </a:r>
            <a:r>
              <a:rPr lang="en-US" sz="2000" dirty="0" err="1" smtClean="0"/>
              <a:t>o</a:t>
            </a:r>
            <a:r>
              <a:rPr lang="en-US" sz="2000" dirty="0" smtClean="0"/>
              <a:t> when </a:t>
            </a:r>
            <a:r>
              <a:rPr lang="en-US" sz="2000" i="1" dirty="0" smtClean="0"/>
              <a:t>i</a:t>
            </a:r>
            <a:r>
              <a:rPr lang="en-US" sz="2000" dirty="0" smtClean="0"/>
              <a:t>s = 15 A and </a:t>
            </a:r>
            <a:r>
              <a:rPr lang="en-US" sz="2000" i="1" dirty="0" smtClean="0"/>
              <a:t>i</a:t>
            </a:r>
            <a:r>
              <a:rPr lang="en-US" sz="2000" dirty="0" smtClean="0"/>
              <a:t>s = 30 A </a:t>
            </a:r>
            <a:endParaRPr lang="en-US" sz="2000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/>
              <a:t>Linearity Property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96E1FF-688D-4789-9AD2-08ECF115EBE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209800" y="4673262"/>
            <a:ext cx="8153400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 altLang="zh-TW" sz="2000" u="sng" dirty="0">
              <a:solidFill>
                <a:srgbClr val="FF3300"/>
              </a:solidFill>
              <a:ea typeface="PMingLiU" pitchFamily="18" charset="-120"/>
            </a:endParaRPr>
          </a:p>
          <a:p>
            <a:endParaRPr lang="en-US" altLang="zh-TW" sz="2400" b="1" dirty="0">
              <a:ea typeface="PMingLiU" pitchFamily="18" charset="-120"/>
            </a:endParaRPr>
          </a:p>
        </p:txBody>
      </p:sp>
      <p:pic>
        <p:nvPicPr>
          <p:cNvPr id="10" name="Picture 3" descr="ale29559_04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734" y="2667000"/>
            <a:ext cx="5822066" cy="2344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4733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914400"/>
          </a:xfrm>
        </p:spPr>
        <p:txBody>
          <a:bodyPr/>
          <a:lstStyle/>
          <a:p>
            <a:pPr marL="109537" indent="0">
              <a:buNone/>
            </a:pPr>
            <a:r>
              <a:rPr lang="en-US" dirty="0" smtClean="0"/>
              <a:t>Practice Problem 4.2</a:t>
            </a:r>
          </a:p>
          <a:p>
            <a:pPr marL="109537" indent="0">
              <a:buNone/>
            </a:pPr>
            <a:r>
              <a:rPr lang="en-US" sz="2000" dirty="0" smtClean="0"/>
              <a:t>Assume that V</a:t>
            </a:r>
            <a:r>
              <a:rPr lang="en-US" sz="1400" dirty="0" smtClean="0"/>
              <a:t>0</a:t>
            </a:r>
            <a:r>
              <a:rPr lang="en-US" sz="2000" dirty="0" smtClean="0"/>
              <a:t> = 1 V and use linearity to calculate the actual value of V</a:t>
            </a:r>
            <a:r>
              <a:rPr lang="en-US" sz="1200" dirty="0" smtClean="0"/>
              <a:t>0</a:t>
            </a:r>
            <a:r>
              <a:rPr lang="en-US" sz="2000" dirty="0" smtClean="0"/>
              <a:t> in the circuit below</a:t>
            </a:r>
            <a:endParaRPr lang="en-US" sz="2000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/>
              <a:t>Linearity Property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96E1FF-688D-4789-9AD2-08ECF115EBE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209800" y="4673262"/>
            <a:ext cx="8153400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 altLang="zh-TW" sz="2000" u="sng" dirty="0">
              <a:solidFill>
                <a:srgbClr val="FF3300"/>
              </a:solidFill>
              <a:ea typeface="PMingLiU" pitchFamily="18" charset="-120"/>
            </a:endParaRPr>
          </a:p>
          <a:p>
            <a:endParaRPr lang="en-US" altLang="zh-TW" sz="2400" b="1" dirty="0">
              <a:ea typeface="PMingLiU" pitchFamily="18" charset="-120"/>
            </a:endParaRPr>
          </a:p>
        </p:txBody>
      </p:sp>
      <p:pic>
        <p:nvPicPr>
          <p:cNvPr id="9" name="Picture 3" descr="ale29559_04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743200"/>
            <a:ext cx="7615238" cy="3067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864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7271</TotalTime>
  <Words>604</Words>
  <Application>Microsoft Office PowerPoint</Application>
  <PresentationFormat>On-screen Show (4:3)</PresentationFormat>
  <Paragraphs>126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Concourse</vt:lpstr>
      <vt:lpstr>PowerPoint Presentation</vt:lpstr>
      <vt:lpstr>PowerPoint Presentation</vt:lpstr>
      <vt:lpstr>LINEARITY PROPERTY</vt:lpstr>
      <vt:lpstr>Linearity Property</vt:lpstr>
      <vt:lpstr>Linearity Property</vt:lpstr>
      <vt:lpstr>Linearity Property</vt:lpstr>
      <vt:lpstr>Linearity Property</vt:lpstr>
      <vt:lpstr>Linearity Property</vt:lpstr>
      <vt:lpstr>Linearity Property</vt:lpstr>
      <vt:lpstr>Linearity Property</vt:lpstr>
      <vt:lpstr>Linearity Property</vt:lpstr>
      <vt:lpstr>SUPERPOSITION THEOREM</vt:lpstr>
      <vt:lpstr>Superposition Theorem</vt:lpstr>
      <vt:lpstr>Superposition Theorem</vt:lpstr>
      <vt:lpstr>Superposition Theorem</vt:lpstr>
      <vt:lpstr>Superposition Theorem</vt:lpstr>
      <vt:lpstr>Superposition Theorem</vt:lpstr>
      <vt:lpstr>Superposition Theorem</vt:lpstr>
      <vt:lpstr>Superposition Theorem</vt:lpstr>
      <vt:lpstr>PowerPoint Presentation</vt:lpstr>
      <vt:lpstr>Superposition Theorem</vt:lpstr>
      <vt:lpstr>Tutorial (Superposition Theorem)</vt:lpstr>
      <vt:lpstr>PowerPoint Presentation</vt:lpstr>
      <vt:lpstr>PowerPoint Presentation</vt:lpstr>
    </vt:vector>
  </TitlesOfParts>
  <Company>UTM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Lecturer</dc:creator>
  <cp:lastModifiedBy>Nour</cp:lastModifiedBy>
  <cp:revision>187</cp:revision>
  <dcterms:created xsi:type="dcterms:W3CDTF">2008-06-30T23:15:38Z</dcterms:created>
  <dcterms:modified xsi:type="dcterms:W3CDTF">2011-10-20T10:17:26Z</dcterms:modified>
</cp:coreProperties>
</file>