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4" d="100"/>
          <a:sy n="84" d="100"/>
        </p:scale>
        <p:origin x="629"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MY"/>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MY"/>
          </a:p>
        </p:txBody>
      </p:sp>
      <p:sp>
        <p:nvSpPr>
          <p:cNvPr id="4" name="Date Placeholder 3"/>
          <p:cNvSpPr>
            <a:spLocks noGrp="1"/>
          </p:cNvSpPr>
          <p:nvPr>
            <p:ph type="dt" sz="half" idx="10"/>
          </p:nvPr>
        </p:nvSpPr>
        <p:spPr/>
        <p:txBody>
          <a:bodyPr/>
          <a:lstStyle/>
          <a:p>
            <a:fld id="{C44B6BCD-3A0D-47CE-860F-97141B1E09E5}" type="datetimeFigureOut">
              <a:rPr lang="en-MY" smtClean="0"/>
              <a:t>17/10/2019</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D17F2CD0-A3F0-4C79-924C-28A71DAECA1D}" type="slidenum">
              <a:rPr lang="en-MY" smtClean="0"/>
              <a:t>‹#›</a:t>
            </a:fld>
            <a:endParaRPr lang="en-MY"/>
          </a:p>
        </p:txBody>
      </p:sp>
    </p:spTree>
    <p:extLst>
      <p:ext uri="{BB962C8B-B14F-4D97-AF65-F5344CB8AC3E}">
        <p14:creationId xmlns:p14="http://schemas.microsoft.com/office/powerpoint/2010/main" val="3866101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10"/>
          </p:nvPr>
        </p:nvSpPr>
        <p:spPr/>
        <p:txBody>
          <a:bodyPr/>
          <a:lstStyle/>
          <a:p>
            <a:fld id="{C44B6BCD-3A0D-47CE-860F-97141B1E09E5}" type="datetimeFigureOut">
              <a:rPr lang="en-MY" smtClean="0"/>
              <a:t>17/10/2019</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D17F2CD0-A3F0-4C79-924C-28A71DAECA1D}" type="slidenum">
              <a:rPr lang="en-MY" smtClean="0"/>
              <a:t>‹#›</a:t>
            </a:fld>
            <a:endParaRPr lang="en-MY"/>
          </a:p>
        </p:txBody>
      </p:sp>
    </p:spTree>
    <p:extLst>
      <p:ext uri="{BB962C8B-B14F-4D97-AF65-F5344CB8AC3E}">
        <p14:creationId xmlns:p14="http://schemas.microsoft.com/office/powerpoint/2010/main" val="26467641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MY"/>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10"/>
          </p:nvPr>
        </p:nvSpPr>
        <p:spPr/>
        <p:txBody>
          <a:bodyPr/>
          <a:lstStyle/>
          <a:p>
            <a:fld id="{C44B6BCD-3A0D-47CE-860F-97141B1E09E5}" type="datetimeFigureOut">
              <a:rPr lang="en-MY" smtClean="0"/>
              <a:t>17/10/2019</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D17F2CD0-A3F0-4C79-924C-28A71DAECA1D}" type="slidenum">
              <a:rPr lang="en-MY" smtClean="0"/>
              <a:t>‹#›</a:t>
            </a:fld>
            <a:endParaRPr lang="en-MY"/>
          </a:p>
        </p:txBody>
      </p:sp>
    </p:spTree>
    <p:extLst>
      <p:ext uri="{BB962C8B-B14F-4D97-AF65-F5344CB8AC3E}">
        <p14:creationId xmlns:p14="http://schemas.microsoft.com/office/powerpoint/2010/main" val="30177469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10"/>
          </p:nvPr>
        </p:nvSpPr>
        <p:spPr/>
        <p:txBody>
          <a:bodyPr/>
          <a:lstStyle/>
          <a:p>
            <a:fld id="{C44B6BCD-3A0D-47CE-860F-97141B1E09E5}" type="datetimeFigureOut">
              <a:rPr lang="en-MY" smtClean="0"/>
              <a:t>17/10/2019</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D17F2CD0-A3F0-4C79-924C-28A71DAECA1D}" type="slidenum">
              <a:rPr lang="en-MY" smtClean="0"/>
              <a:t>‹#›</a:t>
            </a:fld>
            <a:endParaRPr lang="en-MY"/>
          </a:p>
        </p:txBody>
      </p:sp>
    </p:spTree>
    <p:extLst>
      <p:ext uri="{BB962C8B-B14F-4D97-AF65-F5344CB8AC3E}">
        <p14:creationId xmlns:p14="http://schemas.microsoft.com/office/powerpoint/2010/main" val="16220176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MY"/>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44B6BCD-3A0D-47CE-860F-97141B1E09E5}" type="datetimeFigureOut">
              <a:rPr lang="en-MY" smtClean="0"/>
              <a:t>17/10/2019</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D17F2CD0-A3F0-4C79-924C-28A71DAECA1D}" type="slidenum">
              <a:rPr lang="en-MY" smtClean="0"/>
              <a:t>‹#›</a:t>
            </a:fld>
            <a:endParaRPr lang="en-MY"/>
          </a:p>
        </p:txBody>
      </p:sp>
    </p:spTree>
    <p:extLst>
      <p:ext uri="{BB962C8B-B14F-4D97-AF65-F5344CB8AC3E}">
        <p14:creationId xmlns:p14="http://schemas.microsoft.com/office/powerpoint/2010/main" val="42290619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5" name="Date Placeholder 4"/>
          <p:cNvSpPr>
            <a:spLocks noGrp="1"/>
          </p:cNvSpPr>
          <p:nvPr>
            <p:ph type="dt" sz="half" idx="10"/>
          </p:nvPr>
        </p:nvSpPr>
        <p:spPr/>
        <p:txBody>
          <a:bodyPr/>
          <a:lstStyle/>
          <a:p>
            <a:fld id="{C44B6BCD-3A0D-47CE-860F-97141B1E09E5}" type="datetimeFigureOut">
              <a:rPr lang="en-MY" smtClean="0"/>
              <a:t>17/10/2019</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D17F2CD0-A3F0-4C79-924C-28A71DAECA1D}" type="slidenum">
              <a:rPr lang="en-MY" smtClean="0"/>
              <a:t>‹#›</a:t>
            </a:fld>
            <a:endParaRPr lang="en-MY"/>
          </a:p>
        </p:txBody>
      </p:sp>
    </p:spTree>
    <p:extLst>
      <p:ext uri="{BB962C8B-B14F-4D97-AF65-F5344CB8AC3E}">
        <p14:creationId xmlns:p14="http://schemas.microsoft.com/office/powerpoint/2010/main" val="17558742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MY"/>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7" name="Date Placeholder 6"/>
          <p:cNvSpPr>
            <a:spLocks noGrp="1"/>
          </p:cNvSpPr>
          <p:nvPr>
            <p:ph type="dt" sz="half" idx="10"/>
          </p:nvPr>
        </p:nvSpPr>
        <p:spPr/>
        <p:txBody>
          <a:bodyPr/>
          <a:lstStyle/>
          <a:p>
            <a:fld id="{C44B6BCD-3A0D-47CE-860F-97141B1E09E5}" type="datetimeFigureOut">
              <a:rPr lang="en-MY" smtClean="0"/>
              <a:t>17/10/2019</a:t>
            </a:fld>
            <a:endParaRPr lang="en-MY"/>
          </a:p>
        </p:txBody>
      </p:sp>
      <p:sp>
        <p:nvSpPr>
          <p:cNvPr id="8" name="Footer Placeholder 7"/>
          <p:cNvSpPr>
            <a:spLocks noGrp="1"/>
          </p:cNvSpPr>
          <p:nvPr>
            <p:ph type="ftr" sz="quarter" idx="11"/>
          </p:nvPr>
        </p:nvSpPr>
        <p:spPr/>
        <p:txBody>
          <a:bodyPr/>
          <a:lstStyle/>
          <a:p>
            <a:endParaRPr lang="en-MY"/>
          </a:p>
        </p:txBody>
      </p:sp>
      <p:sp>
        <p:nvSpPr>
          <p:cNvPr id="9" name="Slide Number Placeholder 8"/>
          <p:cNvSpPr>
            <a:spLocks noGrp="1"/>
          </p:cNvSpPr>
          <p:nvPr>
            <p:ph type="sldNum" sz="quarter" idx="12"/>
          </p:nvPr>
        </p:nvSpPr>
        <p:spPr/>
        <p:txBody>
          <a:bodyPr/>
          <a:lstStyle/>
          <a:p>
            <a:fld id="{D17F2CD0-A3F0-4C79-924C-28A71DAECA1D}" type="slidenum">
              <a:rPr lang="en-MY" smtClean="0"/>
              <a:t>‹#›</a:t>
            </a:fld>
            <a:endParaRPr lang="en-MY"/>
          </a:p>
        </p:txBody>
      </p:sp>
    </p:spTree>
    <p:extLst>
      <p:ext uri="{BB962C8B-B14F-4D97-AF65-F5344CB8AC3E}">
        <p14:creationId xmlns:p14="http://schemas.microsoft.com/office/powerpoint/2010/main" val="24714802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Date Placeholder 2"/>
          <p:cNvSpPr>
            <a:spLocks noGrp="1"/>
          </p:cNvSpPr>
          <p:nvPr>
            <p:ph type="dt" sz="half" idx="10"/>
          </p:nvPr>
        </p:nvSpPr>
        <p:spPr/>
        <p:txBody>
          <a:bodyPr/>
          <a:lstStyle/>
          <a:p>
            <a:fld id="{C44B6BCD-3A0D-47CE-860F-97141B1E09E5}" type="datetimeFigureOut">
              <a:rPr lang="en-MY" smtClean="0"/>
              <a:t>17/10/2019</a:t>
            </a:fld>
            <a:endParaRPr lang="en-MY"/>
          </a:p>
        </p:txBody>
      </p:sp>
      <p:sp>
        <p:nvSpPr>
          <p:cNvPr id="4" name="Footer Placeholder 3"/>
          <p:cNvSpPr>
            <a:spLocks noGrp="1"/>
          </p:cNvSpPr>
          <p:nvPr>
            <p:ph type="ftr" sz="quarter" idx="11"/>
          </p:nvPr>
        </p:nvSpPr>
        <p:spPr/>
        <p:txBody>
          <a:bodyPr/>
          <a:lstStyle/>
          <a:p>
            <a:endParaRPr lang="en-MY"/>
          </a:p>
        </p:txBody>
      </p:sp>
      <p:sp>
        <p:nvSpPr>
          <p:cNvPr id="5" name="Slide Number Placeholder 4"/>
          <p:cNvSpPr>
            <a:spLocks noGrp="1"/>
          </p:cNvSpPr>
          <p:nvPr>
            <p:ph type="sldNum" sz="quarter" idx="12"/>
          </p:nvPr>
        </p:nvSpPr>
        <p:spPr/>
        <p:txBody>
          <a:bodyPr/>
          <a:lstStyle/>
          <a:p>
            <a:fld id="{D17F2CD0-A3F0-4C79-924C-28A71DAECA1D}" type="slidenum">
              <a:rPr lang="en-MY" smtClean="0"/>
              <a:t>‹#›</a:t>
            </a:fld>
            <a:endParaRPr lang="en-MY"/>
          </a:p>
        </p:txBody>
      </p:sp>
    </p:spTree>
    <p:extLst>
      <p:ext uri="{BB962C8B-B14F-4D97-AF65-F5344CB8AC3E}">
        <p14:creationId xmlns:p14="http://schemas.microsoft.com/office/powerpoint/2010/main" val="24656928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4B6BCD-3A0D-47CE-860F-97141B1E09E5}" type="datetimeFigureOut">
              <a:rPr lang="en-MY" smtClean="0"/>
              <a:t>17/10/2019</a:t>
            </a:fld>
            <a:endParaRPr lang="en-MY"/>
          </a:p>
        </p:txBody>
      </p:sp>
      <p:sp>
        <p:nvSpPr>
          <p:cNvPr id="3" name="Footer Placeholder 2"/>
          <p:cNvSpPr>
            <a:spLocks noGrp="1"/>
          </p:cNvSpPr>
          <p:nvPr>
            <p:ph type="ftr" sz="quarter" idx="11"/>
          </p:nvPr>
        </p:nvSpPr>
        <p:spPr/>
        <p:txBody>
          <a:bodyPr/>
          <a:lstStyle/>
          <a:p>
            <a:endParaRPr lang="en-MY"/>
          </a:p>
        </p:txBody>
      </p:sp>
      <p:sp>
        <p:nvSpPr>
          <p:cNvPr id="4" name="Slide Number Placeholder 3"/>
          <p:cNvSpPr>
            <a:spLocks noGrp="1"/>
          </p:cNvSpPr>
          <p:nvPr>
            <p:ph type="sldNum" sz="quarter" idx="12"/>
          </p:nvPr>
        </p:nvSpPr>
        <p:spPr/>
        <p:txBody>
          <a:bodyPr/>
          <a:lstStyle/>
          <a:p>
            <a:fld id="{D17F2CD0-A3F0-4C79-924C-28A71DAECA1D}" type="slidenum">
              <a:rPr lang="en-MY" smtClean="0"/>
              <a:t>‹#›</a:t>
            </a:fld>
            <a:endParaRPr lang="en-MY"/>
          </a:p>
        </p:txBody>
      </p:sp>
    </p:spTree>
    <p:extLst>
      <p:ext uri="{BB962C8B-B14F-4D97-AF65-F5344CB8AC3E}">
        <p14:creationId xmlns:p14="http://schemas.microsoft.com/office/powerpoint/2010/main" val="3728774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MY"/>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4B6BCD-3A0D-47CE-860F-97141B1E09E5}" type="datetimeFigureOut">
              <a:rPr lang="en-MY" smtClean="0"/>
              <a:t>17/10/2019</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D17F2CD0-A3F0-4C79-924C-28A71DAECA1D}" type="slidenum">
              <a:rPr lang="en-MY" smtClean="0"/>
              <a:t>‹#›</a:t>
            </a:fld>
            <a:endParaRPr lang="en-MY"/>
          </a:p>
        </p:txBody>
      </p:sp>
    </p:spTree>
    <p:extLst>
      <p:ext uri="{BB962C8B-B14F-4D97-AF65-F5344CB8AC3E}">
        <p14:creationId xmlns:p14="http://schemas.microsoft.com/office/powerpoint/2010/main" val="2426277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MY"/>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MY"/>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4B6BCD-3A0D-47CE-860F-97141B1E09E5}" type="datetimeFigureOut">
              <a:rPr lang="en-MY" smtClean="0"/>
              <a:t>17/10/2019</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D17F2CD0-A3F0-4C79-924C-28A71DAECA1D}" type="slidenum">
              <a:rPr lang="en-MY" smtClean="0"/>
              <a:t>‹#›</a:t>
            </a:fld>
            <a:endParaRPr lang="en-MY"/>
          </a:p>
        </p:txBody>
      </p:sp>
    </p:spTree>
    <p:extLst>
      <p:ext uri="{BB962C8B-B14F-4D97-AF65-F5344CB8AC3E}">
        <p14:creationId xmlns:p14="http://schemas.microsoft.com/office/powerpoint/2010/main" val="39076450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MY"/>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4B6BCD-3A0D-47CE-860F-97141B1E09E5}" type="datetimeFigureOut">
              <a:rPr lang="en-MY" smtClean="0"/>
              <a:t>17/10/2019</a:t>
            </a:fld>
            <a:endParaRPr lang="en-MY"/>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MY"/>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7F2CD0-A3F0-4C79-924C-28A71DAECA1D}" type="slidenum">
              <a:rPr lang="en-MY" smtClean="0"/>
              <a:t>‹#›</a:t>
            </a:fld>
            <a:endParaRPr lang="en-MY"/>
          </a:p>
        </p:txBody>
      </p:sp>
    </p:spTree>
    <p:extLst>
      <p:ext uri="{BB962C8B-B14F-4D97-AF65-F5344CB8AC3E}">
        <p14:creationId xmlns:p14="http://schemas.microsoft.com/office/powerpoint/2010/main" val="40140510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82168" y="282829"/>
            <a:ext cx="10515600" cy="1325563"/>
          </a:xfrm>
        </p:spPr>
        <p:txBody>
          <a:bodyPr/>
          <a:lstStyle/>
          <a:p>
            <a:endParaRPr lang="en-MY" dirty="0"/>
          </a:p>
        </p:txBody>
      </p:sp>
      <p:pic>
        <p:nvPicPr>
          <p:cNvPr id="10" name="Content Placeholder 9"/>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p:spPr>
      </p:pic>
      <p:sp>
        <p:nvSpPr>
          <p:cNvPr id="11" name="TextBox 10"/>
          <p:cNvSpPr txBox="1"/>
          <p:nvPr/>
        </p:nvSpPr>
        <p:spPr>
          <a:xfrm>
            <a:off x="94489" y="109728"/>
            <a:ext cx="3727704" cy="1200329"/>
          </a:xfrm>
          <a:prstGeom prst="rect">
            <a:avLst/>
          </a:prstGeom>
          <a:noFill/>
        </p:spPr>
        <p:txBody>
          <a:bodyPr wrap="square" rtlCol="0">
            <a:spAutoFit/>
          </a:bodyPr>
          <a:lstStyle/>
          <a:p>
            <a:r>
              <a:rPr lang="en-US" sz="3600" dirty="0" smtClean="0">
                <a:solidFill>
                  <a:schemeClr val="accent1">
                    <a:lumMod val="75000"/>
                  </a:schemeClr>
                </a:solidFill>
                <a:latin typeface="Adobe Fan Heiti Std B" panose="020B0700000000000000" pitchFamily="34" charset="-128"/>
                <a:ea typeface="Adobe Fan Heiti Std B" panose="020B0700000000000000" pitchFamily="34" charset="-128"/>
              </a:rPr>
              <a:t>Innovate</a:t>
            </a:r>
            <a:r>
              <a:rPr lang="en-US" sz="3600" dirty="0" smtClean="0"/>
              <a:t> </a:t>
            </a:r>
            <a:r>
              <a:rPr lang="en-US" sz="3600" dirty="0" smtClean="0">
                <a:solidFill>
                  <a:srgbClr val="FF0000"/>
                </a:solidFill>
                <a:latin typeface="Adobe Fan Heiti Std B" panose="020B0700000000000000" pitchFamily="34" charset="-128"/>
                <a:ea typeface="Adobe Fan Heiti Std B" panose="020B0700000000000000" pitchFamily="34" charset="-128"/>
              </a:rPr>
              <a:t>Johor</a:t>
            </a:r>
            <a:r>
              <a:rPr lang="en-US" sz="3600" dirty="0" smtClean="0">
                <a:latin typeface="Adobe Fan Heiti Std B" panose="020B0700000000000000" pitchFamily="34" charset="-128"/>
                <a:ea typeface="Adobe Fan Heiti Std B" panose="020B0700000000000000" pitchFamily="34" charset="-128"/>
              </a:rPr>
              <a:t> </a:t>
            </a:r>
          </a:p>
          <a:p>
            <a:r>
              <a:rPr lang="en-US" sz="3600" dirty="0" smtClean="0">
                <a:solidFill>
                  <a:schemeClr val="bg1"/>
                </a:solidFill>
                <a:latin typeface="Adobe Fan Heiti Std B" panose="020B0700000000000000" pitchFamily="34" charset="-128"/>
                <a:ea typeface="Adobe Fan Heiti Std B" panose="020B0700000000000000" pitchFamily="34" charset="-128"/>
              </a:rPr>
              <a:t>2019</a:t>
            </a:r>
            <a:endParaRPr lang="en-MY" sz="3600" dirty="0">
              <a:solidFill>
                <a:schemeClr val="bg1"/>
              </a:solidFill>
              <a:latin typeface="Adobe Fan Heiti Std B" panose="020B0700000000000000" pitchFamily="34" charset="-128"/>
              <a:ea typeface="Adobe Fan Heiti Std B" panose="020B0700000000000000" pitchFamily="34" charset="-128"/>
            </a:endParaRPr>
          </a:p>
        </p:txBody>
      </p:sp>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6304" y="1538701"/>
            <a:ext cx="2353056" cy="1764792"/>
          </a:xfrm>
          <a:prstGeom prst="ellipse">
            <a:avLst/>
          </a:prstGeom>
          <a:ln>
            <a:noFill/>
          </a:ln>
          <a:effectLst>
            <a:softEdge rad="112500"/>
          </a:effectLst>
        </p:spPr>
      </p:pic>
      <p:pic>
        <p:nvPicPr>
          <p:cNvPr id="13" name="Picture 1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9530" y="794641"/>
            <a:ext cx="2378623" cy="1783967"/>
          </a:xfrm>
          <a:prstGeom prst="ellipse">
            <a:avLst/>
          </a:prstGeom>
          <a:ln>
            <a:noFill/>
          </a:ln>
          <a:effectLst>
            <a:softEdge rad="112500"/>
          </a:effectLst>
        </p:spPr>
      </p:pic>
      <p:pic>
        <p:nvPicPr>
          <p:cNvPr id="14" name="Picture 1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478323" y="109728"/>
            <a:ext cx="1883664" cy="1883664"/>
          </a:xfrm>
          <a:prstGeom prst="ellipse">
            <a:avLst/>
          </a:prstGeom>
          <a:ln>
            <a:noFill/>
          </a:ln>
          <a:effectLst>
            <a:softEdge rad="112500"/>
          </a:effectLst>
        </p:spPr>
      </p:pic>
      <p:cxnSp>
        <p:nvCxnSpPr>
          <p:cNvPr id="16" name="Curved Connector 15"/>
          <p:cNvCxnSpPr/>
          <p:nvPr/>
        </p:nvCxnSpPr>
        <p:spPr>
          <a:xfrm rot="16200000" flipH="1">
            <a:off x="495300" y="3120469"/>
            <a:ext cx="704088" cy="530352"/>
          </a:xfrm>
          <a:prstGeom prst="curvedConnector3">
            <a:avLst/>
          </a:prstGeom>
          <a:ln>
            <a:solidFill>
              <a:srgbClr val="FF0000"/>
            </a:solidFill>
            <a:tailEnd type="triangle"/>
          </a:ln>
        </p:spPr>
        <p:style>
          <a:lnRef idx="3">
            <a:schemeClr val="accent2"/>
          </a:lnRef>
          <a:fillRef idx="0">
            <a:schemeClr val="accent2"/>
          </a:fillRef>
          <a:effectRef idx="2">
            <a:schemeClr val="accent2"/>
          </a:effectRef>
          <a:fontRef idx="minor">
            <a:schemeClr val="tx1"/>
          </a:fontRef>
        </p:style>
      </p:cxnSp>
      <p:pic>
        <p:nvPicPr>
          <p:cNvPr id="17" name="Picture 16"/>
          <p:cNvPicPr>
            <a:picLocks noChangeAspect="1"/>
          </p:cNvPicPr>
          <p:nvPr/>
        </p:nvPicPr>
        <p:blipFill>
          <a:blip r:embed="rId6"/>
          <a:stretch>
            <a:fillRect/>
          </a:stretch>
        </p:blipFill>
        <p:spPr>
          <a:xfrm>
            <a:off x="4829882" y="2303968"/>
            <a:ext cx="621846" cy="786452"/>
          </a:xfrm>
          <a:prstGeom prst="rect">
            <a:avLst/>
          </a:prstGeom>
        </p:spPr>
      </p:pic>
      <p:pic>
        <p:nvPicPr>
          <p:cNvPr id="18" name="Picture 17"/>
          <p:cNvPicPr>
            <a:picLocks noChangeAspect="1"/>
          </p:cNvPicPr>
          <p:nvPr/>
        </p:nvPicPr>
        <p:blipFill>
          <a:blip r:embed="rId6"/>
          <a:stretch>
            <a:fillRect/>
          </a:stretch>
        </p:blipFill>
        <p:spPr>
          <a:xfrm>
            <a:off x="9008675" y="1792156"/>
            <a:ext cx="621846" cy="786452"/>
          </a:xfrm>
          <a:prstGeom prst="rect">
            <a:avLst/>
          </a:prstGeom>
        </p:spPr>
      </p:pic>
      <p:sp>
        <p:nvSpPr>
          <p:cNvPr id="20" name="TextBox 19"/>
          <p:cNvSpPr txBox="1"/>
          <p:nvPr/>
        </p:nvSpPr>
        <p:spPr>
          <a:xfrm>
            <a:off x="296880" y="3737690"/>
            <a:ext cx="3364992" cy="1600438"/>
          </a:xfrm>
          <a:prstGeom prst="rect">
            <a:avLst/>
          </a:prstGeom>
          <a:noFill/>
        </p:spPr>
        <p:txBody>
          <a:bodyPr wrap="square" rtlCol="0">
            <a:spAutoFit/>
          </a:bodyPr>
          <a:lstStyle/>
          <a:p>
            <a:r>
              <a:rPr lang="en-US" sz="1000" b="1" u="sng" dirty="0" smtClean="0">
                <a:solidFill>
                  <a:schemeClr val="bg1"/>
                </a:solidFill>
              </a:rPr>
              <a:t>Portable</a:t>
            </a:r>
            <a:r>
              <a:rPr lang="en-US" b="1" u="sng" dirty="0" smtClean="0">
                <a:solidFill>
                  <a:schemeClr val="bg1"/>
                </a:solidFill>
              </a:rPr>
              <a:t> </a:t>
            </a:r>
            <a:r>
              <a:rPr lang="en-US" sz="1000" b="1" u="sng" dirty="0" smtClean="0">
                <a:solidFill>
                  <a:schemeClr val="bg1"/>
                </a:solidFill>
              </a:rPr>
              <a:t>Self</a:t>
            </a:r>
            <a:r>
              <a:rPr lang="en-US" b="1" u="sng" dirty="0" smtClean="0">
                <a:solidFill>
                  <a:schemeClr val="bg1"/>
                </a:solidFill>
              </a:rPr>
              <a:t> </a:t>
            </a:r>
            <a:r>
              <a:rPr lang="en-US" sz="1000" b="1" u="sng" dirty="0" smtClean="0">
                <a:solidFill>
                  <a:schemeClr val="bg1"/>
                </a:solidFill>
              </a:rPr>
              <a:t>Cleaning Water Reclamation System For Water Intensive Industries</a:t>
            </a:r>
            <a:r>
              <a:rPr lang="en-US" sz="1000" dirty="0" smtClean="0">
                <a:solidFill>
                  <a:schemeClr val="bg1"/>
                </a:solidFill>
              </a:rPr>
              <a:t>. ------ </a:t>
            </a:r>
            <a:r>
              <a:rPr lang="en-US" sz="1000" b="1" dirty="0" smtClean="0">
                <a:solidFill>
                  <a:schemeClr val="bg1"/>
                </a:solidFill>
              </a:rPr>
              <a:t>Goh Pei Sean</a:t>
            </a:r>
          </a:p>
          <a:p>
            <a:r>
              <a:rPr lang="en-US" sz="1000" dirty="0" smtClean="0">
                <a:solidFill>
                  <a:schemeClr val="bg1"/>
                </a:solidFill>
              </a:rPr>
              <a:t>Membrane based system with naval Nano enabled self-cleaning mechanism to enhance membrane performance and operating lifespan. Collaborate with industry partners for strategic alliances to further tests and implement systems as a joint venture programme. Can be easily incorporated into current water treatment methods in industry. Reduces consumption of fresh water. </a:t>
            </a:r>
            <a:endParaRPr lang="en-MY" sz="1000" dirty="0">
              <a:solidFill>
                <a:schemeClr val="bg1"/>
              </a:solidFill>
            </a:endParaRPr>
          </a:p>
        </p:txBody>
      </p:sp>
      <p:sp>
        <p:nvSpPr>
          <p:cNvPr id="22" name="TextBox 21"/>
          <p:cNvSpPr txBox="1"/>
          <p:nvPr/>
        </p:nvSpPr>
        <p:spPr>
          <a:xfrm>
            <a:off x="4619244" y="3091359"/>
            <a:ext cx="2953512" cy="2246769"/>
          </a:xfrm>
          <a:prstGeom prst="rect">
            <a:avLst/>
          </a:prstGeom>
          <a:noFill/>
        </p:spPr>
        <p:txBody>
          <a:bodyPr wrap="square" rtlCol="0">
            <a:spAutoFit/>
          </a:bodyPr>
          <a:lstStyle/>
          <a:p>
            <a:r>
              <a:rPr lang="en-US" sz="1000" b="1" u="sng" dirty="0" err="1" smtClean="0">
                <a:solidFill>
                  <a:schemeClr val="bg1"/>
                </a:solidFill>
              </a:rPr>
              <a:t>MaGICX</a:t>
            </a:r>
            <a:endParaRPr lang="en-US" sz="1000" b="1" u="sng" dirty="0" smtClean="0">
              <a:solidFill>
                <a:schemeClr val="bg1"/>
              </a:solidFill>
            </a:endParaRPr>
          </a:p>
          <a:p>
            <a:r>
              <a:rPr lang="en-US" sz="1000" dirty="0" smtClean="0">
                <a:solidFill>
                  <a:schemeClr val="bg1"/>
                </a:solidFill>
              </a:rPr>
              <a:t>Aspires to form an environment that contributes toward talent development, business promotion, knowledge-sharing, and international collaboration, </a:t>
            </a:r>
            <a:r>
              <a:rPr lang="en-US" sz="1000" dirty="0" err="1" smtClean="0">
                <a:solidFill>
                  <a:schemeClr val="bg1"/>
                </a:solidFill>
              </a:rPr>
              <a:t>MaGICX’s</a:t>
            </a:r>
            <a:r>
              <a:rPr lang="en-US" sz="1000" dirty="0" smtClean="0">
                <a:solidFill>
                  <a:schemeClr val="bg1"/>
                </a:solidFill>
              </a:rPr>
              <a:t> credits embrace comes associated with increased reality, mixed and virtual surroundings, image process, pc vision, transmission software system engineering, medical computing, pc interaction, human interface, usability, animation and technology, speech and signal process, image, transmission and software system innovation, and rising technology.</a:t>
            </a:r>
          </a:p>
          <a:p>
            <a:r>
              <a:rPr lang="en-US" sz="1000" b="1" u="sng" dirty="0" smtClean="0">
                <a:solidFill>
                  <a:schemeClr val="bg1"/>
                </a:solidFill>
              </a:rPr>
              <a:t> </a:t>
            </a:r>
          </a:p>
          <a:p>
            <a:endParaRPr lang="en-MY" sz="1000" b="1" u="sng" dirty="0">
              <a:solidFill>
                <a:schemeClr val="bg1"/>
              </a:solidFill>
            </a:endParaRPr>
          </a:p>
        </p:txBody>
      </p:sp>
      <p:sp>
        <p:nvSpPr>
          <p:cNvPr id="23" name="TextBox 22"/>
          <p:cNvSpPr txBox="1"/>
          <p:nvPr/>
        </p:nvSpPr>
        <p:spPr>
          <a:xfrm>
            <a:off x="8372856" y="2291140"/>
            <a:ext cx="3255264" cy="2246769"/>
          </a:xfrm>
          <a:prstGeom prst="rect">
            <a:avLst/>
          </a:prstGeom>
          <a:noFill/>
        </p:spPr>
        <p:txBody>
          <a:bodyPr wrap="square" rtlCol="0">
            <a:spAutoFit/>
          </a:bodyPr>
          <a:lstStyle/>
          <a:p>
            <a:r>
              <a:rPr lang="en-US" sz="1000" b="1" u="sng" dirty="0" smtClean="0">
                <a:solidFill>
                  <a:schemeClr val="bg1"/>
                </a:solidFill>
              </a:rPr>
              <a:t>TEDX</a:t>
            </a:r>
          </a:p>
          <a:p>
            <a:r>
              <a:rPr lang="en-US" sz="1000" dirty="0" err="1" smtClean="0">
                <a:solidFill>
                  <a:schemeClr val="bg1"/>
                </a:solidFill>
              </a:rPr>
              <a:t>TEDx</a:t>
            </a:r>
            <a:r>
              <a:rPr lang="en-US" sz="1000" dirty="0" smtClean="0">
                <a:solidFill>
                  <a:schemeClr val="bg1"/>
                </a:solidFill>
              </a:rPr>
              <a:t> brings the spirit of TED’s mission of ideas value spreading to native communities around the globe. </a:t>
            </a:r>
            <a:r>
              <a:rPr lang="en-US" sz="1000" dirty="0" err="1" smtClean="0">
                <a:solidFill>
                  <a:schemeClr val="bg1"/>
                </a:solidFill>
              </a:rPr>
              <a:t>TEDx</a:t>
            </a:r>
            <a:r>
              <a:rPr lang="en-US" sz="1000" dirty="0" smtClean="0">
                <a:solidFill>
                  <a:schemeClr val="bg1"/>
                </a:solidFill>
              </a:rPr>
              <a:t> events are organized by curious people who ask for to search out ideas and spark conversations in their own community. </a:t>
            </a:r>
            <a:r>
              <a:rPr lang="en-US" sz="1000" dirty="0" err="1" smtClean="0">
                <a:solidFill>
                  <a:schemeClr val="bg1"/>
                </a:solidFill>
              </a:rPr>
              <a:t>Tedx</a:t>
            </a:r>
            <a:r>
              <a:rPr lang="en-US" sz="1000" dirty="0" smtClean="0">
                <a:solidFill>
                  <a:schemeClr val="bg1"/>
                </a:solidFill>
              </a:rPr>
              <a:t> events embody live speakers and recorded Ted Talks, and are organized severally below a free license granted by Ted. </a:t>
            </a:r>
            <a:r>
              <a:rPr lang="en-US" sz="1000" dirty="0" err="1" smtClean="0">
                <a:solidFill>
                  <a:schemeClr val="bg1"/>
                </a:solidFill>
              </a:rPr>
              <a:t>TEDxUTM</a:t>
            </a:r>
            <a:r>
              <a:rPr lang="en-US" sz="1000" dirty="0" smtClean="0">
                <a:solidFill>
                  <a:schemeClr val="bg1"/>
                </a:solidFill>
              </a:rPr>
              <a:t> 2019 could be a platform to transmit nice ideas and thoughts with one another. The resonance of thoughts triggered by the talks from the speakers directly ignites new conceptualizations at intervals the participants. It’s daily that fills the mind with intellectual flow, where bite size food for thought is savored and electric of us meet for an honest reason.</a:t>
            </a:r>
            <a:endParaRPr lang="en-MY" sz="1000" dirty="0">
              <a:solidFill>
                <a:schemeClr val="bg1"/>
              </a:solidFill>
            </a:endParaRPr>
          </a:p>
        </p:txBody>
      </p:sp>
      <p:sp>
        <p:nvSpPr>
          <p:cNvPr id="24" name="TextBox 23"/>
          <p:cNvSpPr txBox="1"/>
          <p:nvPr/>
        </p:nvSpPr>
        <p:spPr>
          <a:xfrm>
            <a:off x="2093976" y="5142058"/>
            <a:ext cx="9883467" cy="1446550"/>
          </a:xfrm>
          <a:prstGeom prst="rect">
            <a:avLst/>
          </a:prstGeom>
          <a:noFill/>
        </p:spPr>
        <p:txBody>
          <a:bodyPr wrap="square" rtlCol="0">
            <a:spAutoFit/>
          </a:bodyPr>
          <a:lstStyle/>
          <a:p>
            <a:pPr algn="r"/>
            <a:r>
              <a:rPr lang="en-US" b="1" u="sng" dirty="0" smtClean="0">
                <a:solidFill>
                  <a:schemeClr val="tx1">
                    <a:lumMod val="95000"/>
                    <a:lumOff val="5000"/>
                  </a:schemeClr>
                </a:solidFill>
              </a:rPr>
              <a:t>Reflections</a:t>
            </a:r>
          </a:p>
          <a:p>
            <a:pPr algn="r"/>
            <a:r>
              <a:rPr lang="en-US" sz="1000" dirty="0" smtClean="0">
                <a:solidFill>
                  <a:schemeClr val="tx1">
                    <a:lumMod val="95000"/>
                    <a:lumOff val="5000"/>
                  </a:schemeClr>
                </a:solidFill>
              </a:rPr>
              <a:t>Innovation has, for hundreds of years, served the aim of creating the lives of folks</a:t>
            </a:r>
          </a:p>
          <a:p>
            <a:pPr algn="r"/>
            <a:r>
              <a:rPr lang="en-US" sz="1000" dirty="0" smtClean="0">
                <a:solidFill>
                  <a:schemeClr val="tx1">
                    <a:lumMod val="95000"/>
                    <a:lumOff val="5000"/>
                  </a:schemeClr>
                </a:solidFill>
              </a:rPr>
              <a:t> more well-off. Throughout history, support, generate and implement innovations has been of utmost</a:t>
            </a:r>
          </a:p>
          <a:p>
            <a:pPr algn="r"/>
            <a:r>
              <a:rPr lang="en-US" sz="1000" dirty="0" smtClean="0">
                <a:solidFill>
                  <a:schemeClr val="tx1">
                    <a:lumMod val="95000"/>
                    <a:lumOff val="5000"/>
                  </a:schemeClr>
                </a:solidFill>
              </a:rPr>
              <a:t> importance, not just for the well-being, however additionally for the survival of people, teams and even of civilizations</a:t>
            </a:r>
          </a:p>
          <a:p>
            <a:pPr algn="r"/>
            <a:r>
              <a:rPr lang="en-US" sz="1000" dirty="0" smtClean="0">
                <a:solidFill>
                  <a:schemeClr val="tx1">
                    <a:lumMod val="95000"/>
                    <a:lumOff val="5000"/>
                  </a:schemeClr>
                </a:solidFill>
              </a:rPr>
              <a:t>throughout the past thirty years, innovation has been a equivalent word for the event of states, technological progress and therefore</a:t>
            </a:r>
          </a:p>
          <a:p>
            <a:pPr algn="r"/>
            <a:r>
              <a:rPr lang="en-US" sz="1000" dirty="0" smtClean="0">
                <a:solidFill>
                  <a:schemeClr val="tx1">
                    <a:lumMod val="95000"/>
                    <a:lumOff val="5000"/>
                  </a:schemeClr>
                </a:solidFill>
              </a:rPr>
              <a:t> the engine of business success. Innovation isn't merely the creation of one thing new, however additionally an answer to variety of issues.</a:t>
            </a:r>
          </a:p>
          <a:p>
            <a:pPr algn="r"/>
            <a:r>
              <a:rPr lang="en-US" sz="1000" dirty="0" smtClean="0">
                <a:solidFill>
                  <a:schemeClr val="tx1">
                    <a:lumMod val="95000"/>
                    <a:lumOff val="5000"/>
                  </a:schemeClr>
                </a:solidFill>
              </a:rPr>
              <a:t>The expression "Innovation" is progressively utilized by arrangement creators, promoting masters, specialists in publicizing and the board advisers - not as a logical</a:t>
            </a:r>
          </a:p>
          <a:p>
            <a:pPr algn="r"/>
            <a:r>
              <a:rPr lang="en-US" sz="1000" dirty="0" smtClean="0">
                <a:solidFill>
                  <a:schemeClr val="tx1">
                    <a:lumMod val="95000"/>
                    <a:lumOff val="5000"/>
                  </a:schemeClr>
                </a:solidFill>
              </a:rPr>
              <a:t> idea of exacting sense, however as a representation</a:t>
            </a:r>
            <a:r>
              <a:rPr lang="en-US" sz="1000" dirty="0">
                <a:solidFill>
                  <a:schemeClr val="bg1"/>
                </a:solidFill>
              </a:rPr>
              <a:t>.</a:t>
            </a:r>
            <a:endParaRPr lang="en-MY" sz="1000" dirty="0">
              <a:solidFill>
                <a:schemeClr val="bg1"/>
              </a:solidFill>
            </a:endParaRPr>
          </a:p>
        </p:txBody>
      </p:sp>
    </p:spTree>
    <p:extLst>
      <p:ext uri="{BB962C8B-B14F-4D97-AF65-F5344CB8AC3E}">
        <p14:creationId xmlns:p14="http://schemas.microsoft.com/office/powerpoint/2010/main" val="11685942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81</TotalTime>
  <Words>421</Words>
  <Application>Microsoft Office PowerPoint</Application>
  <PresentationFormat>Widescreen</PresentationFormat>
  <Paragraphs>17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Fan Heiti Std B</vt:lpstr>
      <vt:lpstr>Arial</vt:lpstr>
      <vt:lpstr>Calibri</vt:lpstr>
      <vt:lpstr>Calibri Light</vt:lpstr>
      <vt:lpstr>Office Theme</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faiyaz ifaz</dc:creator>
  <cp:lastModifiedBy>faiyaz ifaz</cp:lastModifiedBy>
  <cp:revision>9</cp:revision>
  <dcterms:created xsi:type="dcterms:W3CDTF">2019-10-17T09:45:52Z</dcterms:created>
  <dcterms:modified xsi:type="dcterms:W3CDTF">2019-10-17T11:07:10Z</dcterms:modified>
</cp:coreProperties>
</file>