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5" r:id="rId1"/>
  </p:sldMasterIdLst>
  <p:notesMasterIdLst>
    <p:notesMasterId r:id="rId50"/>
  </p:notesMasterIdLst>
  <p:sldIdLst>
    <p:sldId id="257" r:id="rId2"/>
    <p:sldId id="260" r:id="rId3"/>
    <p:sldId id="261" r:id="rId4"/>
    <p:sldId id="263" r:id="rId5"/>
    <p:sldId id="265" r:id="rId6"/>
    <p:sldId id="267" r:id="rId7"/>
    <p:sldId id="269" r:id="rId8"/>
    <p:sldId id="270" r:id="rId9"/>
    <p:sldId id="271" r:id="rId10"/>
    <p:sldId id="272" r:id="rId11"/>
    <p:sldId id="273" r:id="rId12"/>
    <p:sldId id="274" r:id="rId13"/>
    <p:sldId id="276" r:id="rId14"/>
    <p:sldId id="277" r:id="rId15"/>
    <p:sldId id="279" r:id="rId16"/>
    <p:sldId id="280" r:id="rId17"/>
    <p:sldId id="281" r:id="rId18"/>
    <p:sldId id="282" r:id="rId19"/>
    <p:sldId id="283" r:id="rId20"/>
    <p:sldId id="285" r:id="rId21"/>
    <p:sldId id="286" r:id="rId22"/>
    <p:sldId id="287" r:id="rId23"/>
    <p:sldId id="288" r:id="rId24"/>
    <p:sldId id="289" r:id="rId25"/>
    <p:sldId id="290" r:id="rId26"/>
    <p:sldId id="291" r:id="rId27"/>
    <p:sldId id="292" r:id="rId28"/>
    <p:sldId id="293" r:id="rId29"/>
    <p:sldId id="294" r:id="rId30"/>
    <p:sldId id="295" r:id="rId31"/>
    <p:sldId id="296" r:id="rId32"/>
    <p:sldId id="297" r:id="rId33"/>
    <p:sldId id="298" r:id="rId34"/>
    <p:sldId id="299" r:id="rId35"/>
    <p:sldId id="300" r:id="rId36"/>
    <p:sldId id="301" r:id="rId37"/>
    <p:sldId id="302" r:id="rId38"/>
    <p:sldId id="303" r:id="rId39"/>
    <p:sldId id="304" r:id="rId40"/>
    <p:sldId id="305" r:id="rId41"/>
    <p:sldId id="306" r:id="rId42"/>
    <p:sldId id="307" r:id="rId43"/>
    <p:sldId id="308" r:id="rId44"/>
    <p:sldId id="309" r:id="rId45"/>
    <p:sldId id="310" r:id="rId46"/>
    <p:sldId id="311" r:id="rId47"/>
    <p:sldId id="312" r:id="rId48"/>
    <p:sldId id="313"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B51339-C251-4EFD-A966-6CCA278D6A69}" type="datetimeFigureOut">
              <a:rPr lang="en-US" smtClean="0"/>
              <a:t>2/21/2018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1F0256-5055-417C-BD10-4C4FE32177A1}" type="slidenum">
              <a:rPr lang="en-US" smtClean="0"/>
              <a:t>‹#›</a:t>
            </a:fld>
            <a:endParaRPr lang="en-US"/>
          </a:p>
        </p:txBody>
      </p:sp>
    </p:spTree>
    <p:extLst>
      <p:ext uri="{BB962C8B-B14F-4D97-AF65-F5344CB8AC3E}">
        <p14:creationId xmlns:p14="http://schemas.microsoft.com/office/powerpoint/2010/main" val="3019210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1144588" y="685800"/>
            <a:ext cx="4572000" cy="3429000"/>
          </a:xfrm>
          <a:solidFill>
            <a:srgbClr val="FFFFFF"/>
          </a:solidFill>
          <a:ln/>
        </p:spPr>
      </p:sp>
      <p:sp>
        <p:nvSpPr>
          <p:cNvPr id="66563"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sz="18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xfrm>
            <a:off x="1144588" y="685800"/>
            <a:ext cx="4572000" cy="3429000"/>
          </a:xfrm>
          <a:solidFill>
            <a:srgbClr val="FFFFFF"/>
          </a:solidFill>
          <a:ln/>
        </p:spPr>
      </p:sp>
      <p:sp>
        <p:nvSpPr>
          <p:cNvPr id="79875"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sz="180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xfrm>
            <a:off x="1144588" y="685800"/>
            <a:ext cx="4572000" cy="3429000"/>
          </a:xfrm>
          <a:solidFill>
            <a:srgbClr val="FFFFFF"/>
          </a:solidFill>
          <a:ln/>
        </p:spPr>
      </p:sp>
      <p:sp>
        <p:nvSpPr>
          <p:cNvPr id="80899"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sz="180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xfrm>
            <a:off x="1144588" y="685800"/>
            <a:ext cx="4572000" cy="3429000"/>
          </a:xfrm>
          <a:solidFill>
            <a:srgbClr val="FFFFFF"/>
          </a:solidFill>
          <a:ln/>
        </p:spPr>
      </p:sp>
      <p:sp>
        <p:nvSpPr>
          <p:cNvPr id="81923"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sz="18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xfrm>
            <a:off x="1144588" y="685800"/>
            <a:ext cx="4572000" cy="3429000"/>
          </a:xfrm>
          <a:solidFill>
            <a:srgbClr val="FFFFFF"/>
          </a:solidFill>
          <a:ln/>
        </p:spPr>
      </p:sp>
      <p:sp>
        <p:nvSpPr>
          <p:cNvPr id="82947"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sz="180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a:xfrm>
            <a:off x="1144588" y="685800"/>
            <a:ext cx="4572000" cy="3429000"/>
          </a:xfrm>
          <a:solidFill>
            <a:srgbClr val="FFFFFF"/>
          </a:solidFill>
          <a:ln/>
        </p:spPr>
      </p:sp>
      <p:sp>
        <p:nvSpPr>
          <p:cNvPr id="83971"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sz="180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xfrm>
            <a:off x="1144588" y="685800"/>
            <a:ext cx="4572000" cy="3429000"/>
          </a:xfrm>
          <a:solidFill>
            <a:srgbClr val="FFFFFF"/>
          </a:solidFill>
          <a:ln/>
        </p:spPr>
      </p:sp>
      <p:sp>
        <p:nvSpPr>
          <p:cNvPr id="84995"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sz="180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a:xfrm>
            <a:off x="1144588" y="685800"/>
            <a:ext cx="4572000" cy="3429000"/>
          </a:xfrm>
          <a:solidFill>
            <a:srgbClr val="FFFFFF"/>
          </a:solidFill>
          <a:ln/>
        </p:spPr>
      </p:sp>
      <p:sp>
        <p:nvSpPr>
          <p:cNvPr id="86019"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sz="180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xfrm>
            <a:off x="1144588" y="685800"/>
            <a:ext cx="4572000" cy="3429000"/>
          </a:xfrm>
          <a:solidFill>
            <a:srgbClr val="FFFFFF"/>
          </a:solidFill>
          <a:ln/>
        </p:spPr>
      </p:sp>
      <p:sp>
        <p:nvSpPr>
          <p:cNvPr id="87043"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sz="180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xfrm>
            <a:off x="1144588" y="685800"/>
            <a:ext cx="4572000" cy="3429000"/>
          </a:xfrm>
          <a:solidFill>
            <a:srgbClr val="FFFFFF"/>
          </a:solidFill>
          <a:ln/>
        </p:spPr>
      </p:sp>
      <p:sp>
        <p:nvSpPr>
          <p:cNvPr id="88067"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sz="180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xfrm>
            <a:off x="1144588" y="685800"/>
            <a:ext cx="4572000" cy="3429000"/>
          </a:xfrm>
          <a:solidFill>
            <a:srgbClr val="FFFFFF"/>
          </a:solidFill>
          <a:ln/>
        </p:spPr>
      </p:sp>
      <p:sp>
        <p:nvSpPr>
          <p:cNvPr id="69635"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sz="180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xfrm>
            <a:off x="1144588" y="685800"/>
            <a:ext cx="4572000" cy="3429000"/>
          </a:xfrm>
          <a:solidFill>
            <a:srgbClr val="FFFFFF"/>
          </a:solidFill>
          <a:ln/>
        </p:spPr>
      </p:sp>
      <p:sp>
        <p:nvSpPr>
          <p:cNvPr id="71683"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sz="180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xfrm>
            <a:off x="1144588" y="685800"/>
            <a:ext cx="4572000" cy="3429000"/>
          </a:xfrm>
          <a:solidFill>
            <a:srgbClr val="FFFFFF"/>
          </a:solidFill>
          <a:ln/>
        </p:spPr>
      </p:sp>
      <p:sp>
        <p:nvSpPr>
          <p:cNvPr id="73731"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sz="180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xfrm>
            <a:off x="1144588" y="685800"/>
            <a:ext cx="4572000" cy="3429000"/>
          </a:xfrm>
          <a:solidFill>
            <a:srgbClr val="FFFFFF"/>
          </a:solidFill>
          <a:ln/>
        </p:spPr>
      </p:sp>
      <p:sp>
        <p:nvSpPr>
          <p:cNvPr id="74755"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sz="180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xfrm>
            <a:off x="1144588" y="685800"/>
            <a:ext cx="4572000" cy="3429000"/>
          </a:xfrm>
          <a:solidFill>
            <a:srgbClr val="FFFFFF"/>
          </a:solidFill>
          <a:ln/>
        </p:spPr>
      </p:sp>
      <p:sp>
        <p:nvSpPr>
          <p:cNvPr id="75779"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sz="180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xfrm>
            <a:off x="1144588" y="685800"/>
            <a:ext cx="4572000" cy="3429000"/>
          </a:xfrm>
          <a:solidFill>
            <a:srgbClr val="FFFFFF"/>
          </a:solidFill>
          <a:ln/>
        </p:spPr>
      </p:sp>
      <p:sp>
        <p:nvSpPr>
          <p:cNvPr id="77827"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sz="180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MY"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MY"/>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MY"/>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3581081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CA">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r>
              <a:rPr lang="en-US" altLang="en-US" smtClean="0">
                <a:solidFill>
                  <a:srgbClr val="90C226"/>
                </a:solidFill>
              </a:rPr>
              <a:t>7-</a:t>
            </a:r>
            <a:fld id="{D3222CF7-FA27-4A2A-A54E-8A47A8E691D7}" type="slidenum">
              <a:rPr lang="en-US" altLang="en-US" smtClean="0">
                <a:solidFill>
                  <a:srgbClr val="90C226"/>
                </a:solidFill>
              </a:rPr>
              <a:pPr>
                <a:defRPr/>
              </a:pPr>
              <a:t>‹#›</a:t>
            </a:fld>
            <a:endParaRPr lang="en-CA" altLang="en-US">
              <a:solidFill>
                <a:srgbClr val="90C226"/>
              </a:solidFill>
            </a:endParaRPr>
          </a:p>
        </p:txBody>
      </p:sp>
    </p:spTree>
    <p:extLst>
      <p:ext uri="{BB962C8B-B14F-4D97-AF65-F5344CB8AC3E}">
        <p14:creationId xmlns:p14="http://schemas.microsoft.com/office/powerpoint/2010/main" val="728120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MY"/>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CA">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r>
              <a:rPr lang="en-US" altLang="en-US" smtClean="0">
                <a:solidFill>
                  <a:srgbClr val="90C226"/>
                </a:solidFill>
              </a:rPr>
              <a:t>7-</a:t>
            </a:r>
            <a:fld id="{7D05E546-F9FB-4901-9E0A-A957A1B5B806}" type="slidenum">
              <a:rPr lang="en-US" altLang="en-US" smtClean="0">
                <a:solidFill>
                  <a:srgbClr val="90C226"/>
                </a:solidFill>
              </a:rPr>
              <a:pPr>
                <a:defRPr/>
              </a:pPr>
              <a:t>‹#›</a:t>
            </a:fld>
            <a:endParaRPr lang="en-CA" altLang="en-US">
              <a:solidFill>
                <a:srgbClr val="90C226"/>
              </a:solidFill>
            </a:endParaRPr>
          </a:p>
        </p:txBody>
      </p:sp>
    </p:spTree>
    <p:extLst>
      <p:ext uri="{BB962C8B-B14F-4D97-AF65-F5344CB8AC3E}">
        <p14:creationId xmlns:p14="http://schemas.microsoft.com/office/powerpoint/2010/main" val="40507167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914400"/>
            <a:ext cx="7772400"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3810000" cy="4114800"/>
          </a:xfrm>
        </p:spPr>
        <p:txBody>
          <a:bodyPr rtlCol="0">
            <a:normAutofit/>
          </a:bodyPr>
          <a:lstStyle/>
          <a:p>
            <a:pPr lvl="0"/>
            <a:endParaRPr lang="en-US" noProof="0"/>
          </a:p>
        </p:txBody>
      </p:sp>
      <p:sp>
        <p:nvSpPr>
          <p:cNvPr id="5" name="Date Placeholder 4"/>
          <p:cNvSpPr>
            <a:spLocks noGrp="1"/>
          </p:cNvSpPr>
          <p:nvPr>
            <p:ph type="dt" sz="half" idx="10"/>
          </p:nvPr>
        </p:nvSpPr>
        <p:spPr>
          <a:xfrm>
            <a:off x="685800" y="6248400"/>
            <a:ext cx="1905000" cy="457200"/>
          </a:xfrm>
        </p:spPr>
        <p:txBody>
          <a:bodyPr/>
          <a:lstStyle>
            <a:lvl1pPr>
              <a:defRPr/>
            </a:lvl1pPr>
          </a:lstStyle>
          <a:p>
            <a:pPr>
              <a:defRPr/>
            </a:pPr>
            <a:endParaRPr lang="en-GB">
              <a:solidFill>
                <a:prstClr val="black">
                  <a:tint val="75000"/>
                </a:prstClr>
              </a:solidFill>
            </a:endParaRPr>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pPr>
              <a:defRPr/>
            </a:pPr>
            <a:endParaRPr lang="en-GB">
              <a:solidFill>
                <a:prstClr val="black">
                  <a:tint val="75000"/>
                </a:prstClr>
              </a:solidFill>
            </a:endParaRPr>
          </a:p>
        </p:txBody>
      </p:sp>
      <p:sp>
        <p:nvSpPr>
          <p:cNvPr id="7" name="Slide Number Placeholder 6"/>
          <p:cNvSpPr>
            <a:spLocks noGrp="1"/>
          </p:cNvSpPr>
          <p:nvPr>
            <p:ph type="sldNum" sz="quarter" idx="12"/>
          </p:nvPr>
        </p:nvSpPr>
        <p:spPr>
          <a:xfrm>
            <a:off x="6553200" y="6248400"/>
            <a:ext cx="1905000" cy="457200"/>
          </a:xfrm>
        </p:spPr>
        <p:txBody>
          <a:bodyPr/>
          <a:lstStyle>
            <a:lvl1pPr>
              <a:defRPr smtClean="0"/>
            </a:lvl1pPr>
          </a:lstStyle>
          <a:p>
            <a:pPr>
              <a:defRPr/>
            </a:pPr>
            <a:fld id="{8F99C23C-5BCE-46CB-962A-2AC02C03D8ED}" type="slidenum">
              <a:rPr lang="en-GB">
                <a:solidFill>
                  <a:srgbClr val="90C226"/>
                </a:solidFill>
              </a:rPr>
              <a:pPr>
                <a:defRPr/>
              </a:pPr>
              <a:t>‹#›</a:t>
            </a:fld>
            <a:endParaRPr lang="en-GB">
              <a:solidFill>
                <a:srgbClr val="90C226"/>
              </a:solidFill>
            </a:endParaRPr>
          </a:p>
        </p:txBody>
      </p:sp>
    </p:spTree>
    <p:extLst>
      <p:ext uri="{BB962C8B-B14F-4D97-AF65-F5344CB8AC3E}">
        <p14:creationId xmlns:p14="http://schemas.microsoft.com/office/powerpoint/2010/main" val="2259628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914400"/>
            <a:ext cx="7772400" cy="762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981200"/>
            <a:ext cx="3810000" cy="4114800"/>
          </a:xfrm>
        </p:spPr>
        <p:txBody>
          <a:bodyPr rtlCol="0">
            <a:normAutofit/>
          </a:bodyPr>
          <a:lstStyle/>
          <a:p>
            <a:pPr lvl="0"/>
            <a:endParaRPr lang="en-US" noProof="0"/>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pPr>
              <a:defRPr/>
            </a:pPr>
            <a:endParaRPr lang="en-GB">
              <a:solidFill>
                <a:prstClr val="black">
                  <a:tint val="75000"/>
                </a:prstClr>
              </a:solidFill>
            </a:endParaRPr>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pPr>
              <a:defRPr/>
            </a:pPr>
            <a:endParaRPr lang="en-GB">
              <a:solidFill>
                <a:prstClr val="black">
                  <a:tint val="75000"/>
                </a:prstClr>
              </a:solidFill>
            </a:endParaRPr>
          </a:p>
        </p:txBody>
      </p:sp>
      <p:sp>
        <p:nvSpPr>
          <p:cNvPr id="7" name="Slide Number Placeholder 6"/>
          <p:cNvSpPr>
            <a:spLocks noGrp="1"/>
          </p:cNvSpPr>
          <p:nvPr>
            <p:ph type="sldNum" sz="quarter" idx="12"/>
          </p:nvPr>
        </p:nvSpPr>
        <p:spPr>
          <a:xfrm>
            <a:off x="6553200" y="6248400"/>
            <a:ext cx="1905000" cy="457200"/>
          </a:xfrm>
        </p:spPr>
        <p:txBody>
          <a:bodyPr/>
          <a:lstStyle>
            <a:lvl1pPr>
              <a:defRPr smtClean="0"/>
            </a:lvl1pPr>
          </a:lstStyle>
          <a:p>
            <a:pPr>
              <a:defRPr/>
            </a:pPr>
            <a:fld id="{0A62ACEA-B118-47FD-8102-54ABE705996A}" type="slidenum">
              <a:rPr lang="en-GB">
                <a:solidFill>
                  <a:srgbClr val="90C226"/>
                </a:solidFill>
              </a:rPr>
              <a:pPr>
                <a:defRPr/>
              </a:pPr>
              <a:t>‹#›</a:t>
            </a:fld>
            <a:endParaRPr lang="en-GB">
              <a:solidFill>
                <a:srgbClr val="90C226"/>
              </a:solidFill>
            </a:endParaRPr>
          </a:p>
        </p:txBody>
      </p:sp>
    </p:spTree>
    <p:extLst>
      <p:ext uri="{BB962C8B-B14F-4D97-AF65-F5344CB8AC3E}">
        <p14:creationId xmlns:p14="http://schemas.microsoft.com/office/powerpoint/2010/main" val="724291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CA">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r>
              <a:rPr lang="en-US" altLang="en-US" smtClean="0">
                <a:solidFill>
                  <a:srgbClr val="90C226"/>
                </a:solidFill>
              </a:rPr>
              <a:t>7-</a:t>
            </a:r>
            <a:fld id="{2B3B9FE5-53D8-446E-9DAF-675A7D4CBFB2}" type="slidenum">
              <a:rPr lang="en-US" altLang="en-US" smtClean="0">
                <a:solidFill>
                  <a:srgbClr val="90C226"/>
                </a:solidFill>
              </a:rPr>
              <a:pPr>
                <a:defRPr/>
              </a:pPr>
              <a:t>‹#›</a:t>
            </a:fld>
            <a:endParaRPr lang="en-CA" altLang="en-US">
              <a:solidFill>
                <a:srgbClr val="90C226"/>
              </a:solidFill>
            </a:endParaRPr>
          </a:p>
        </p:txBody>
      </p:sp>
    </p:spTree>
    <p:extLst>
      <p:ext uri="{BB962C8B-B14F-4D97-AF65-F5344CB8AC3E}">
        <p14:creationId xmlns:p14="http://schemas.microsoft.com/office/powerpoint/2010/main" val="3118765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MY"/>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CA">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r>
              <a:rPr lang="en-US" altLang="en-US" smtClean="0">
                <a:solidFill>
                  <a:srgbClr val="90C226"/>
                </a:solidFill>
              </a:rPr>
              <a:t>7-</a:t>
            </a:r>
            <a:fld id="{724AE4A1-8242-435B-92AD-A13AB3D7DA5D}" type="slidenum">
              <a:rPr lang="en-US" altLang="en-US" smtClean="0">
                <a:solidFill>
                  <a:srgbClr val="90C226"/>
                </a:solidFill>
              </a:rPr>
              <a:pPr>
                <a:defRPr/>
              </a:pPr>
              <a:t>‹#›</a:t>
            </a:fld>
            <a:endParaRPr lang="en-CA" altLang="en-US">
              <a:solidFill>
                <a:srgbClr val="90C226"/>
              </a:solidFill>
            </a:endParaRPr>
          </a:p>
        </p:txBody>
      </p:sp>
    </p:spTree>
    <p:extLst>
      <p:ext uri="{BB962C8B-B14F-4D97-AF65-F5344CB8AC3E}">
        <p14:creationId xmlns:p14="http://schemas.microsoft.com/office/powerpoint/2010/main" val="1964651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Date Placeholder 4"/>
          <p:cNvSpPr>
            <a:spLocks noGrp="1"/>
          </p:cNvSpPr>
          <p:nvPr>
            <p:ph type="dt" sz="half" idx="10"/>
          </p:nvPr>
        </p:nvSpPr>
        <p:spPr/>
        <p:txBody>
          <a:body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CA">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r>
              <a:rPr lang="en-US" altLang="en-US" smtClean="0">
                <a:solidFill>
                  <a:srgbClr val="90C226"/>
                </a:solidFill>
              </a:rPr>
              <a:t>7-</a:t>
            </a:r>
            <a:fld id="{76BAFC11-D547-4036-BF5E-FC449CF018EC}" type="slidenum">
              <a:rPr lang="en-US" altLang="en-US" smtClean="0">
                <a:solidFill>
                  <a:srgbClr val="90C226"/>
                </a:solidFill>
              </a:rPr>
              <a:pPr>
                <a:defRPr/>
              </a:pPr>
              <a:t>‹#›</a:t>
            </a:fld>
            <a:endParaRPr lang="en-CA" altLang="en-US">
              <a:solidFill>
                <a:srgbClr val="90C226"/>
              </a:solidFill>
            </a:endParaRPr>
          </a:p>
        </p:txBody>
      </p:sp>
    </p:spTree>
    <p:extLst>
      <p:ext uri="{BB962C8B-B14F-4D97-AF65-F5344CB8AC3E}">
        <p14:creationId xmlns:p14="http://schemas.microsoft.com/office/powerpoint/2010/main" val="3350787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MY"/>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7" name="Date Placeholder 6"/>
          <p:cNvSpPr>
            <a:spLocks noGrp="1"/>
          </p:cNvSpPr>
          <p:nvPr>
            <p:ph type="dt" sz="half" idx="10"/>
          </p:nvPr>
        </p:nvSpPr>
        <p:spPr/>
        <p:txBody>
          <a:bodyPr/>
          <a:lstStyle/>
          <a:p>
            <a:pPr>
              <a:defRPr/>
            </a:pPr>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CA">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r>
              <a:rPr lang="en-US" altLang="en-US" smtClean="0">
                <a:solidFill>
                  <a:srgbClr val="90C226"/>
                </a:solidFill>
              </a:rPr>
              <a:t>7-</a:t>
            </a:r>
            <a:fld id="{48FE8D97-A69C-4CE6-926C-73AC775DA321}" type="slidenum">
              <a:rPr lang="en-US" altLang="en-US" smtClean="0">
                <a:solidFill>
                  <a:srgbClr val="90C226"/>
                </a:solidFill>
              </a:rPr>
              <a:pPr>
                <a:defRPr/>
              </a:pPr>
              <a:t>‹#›</a:t>
            </a:fld>
            <a:endParaRPr lang="en-CA" altLang="en-US">
              <a:solidFill>
                <a:srgbClr val="90C226"/>
              </a:solidFill>
            </a:endParaRPr>
          </a:p>
        </p:txBody>
      </p:sp>
    </p:spTree>
    <p:extLst>
      <p:ext uri="{BB962C8B-B14F-4D97-AF65-F5344CB8AC3E}">
        <p14:creationId xmlns:p14="http://schemas.microsoft.com/office/powerpoint/2010/main" val="94644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Date Placeholder 2"/>
          <p:cNvSpPr>
            <a:spLocks noGrp="1"/>
          </p:cNvSpPr>
          <p:nvPr>
            <p:ph type="dt" sz="half" idx="10"/>
          </p:nvPr>
        </p:nvSpPr>
        <p:spPr/>
        <p:txBody>
          <a:bodyPr/>
          <a:lstStyle/>
          <a:p>
            <a:pPr>
              <a:defRPr/>
            </a:pPr>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CA">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r>
              <a:rPr lang="en-US" altLang="en-US" smtClean="0">
                <a:solidFill>
                  <a:srgbClr val="90C226"/>
                </a:solidFill>
              </a:rPr>
              <a:t>7-</a:t>
            </a:r>
            <a:fld id="{7F0F3A38-2F14-4666-96E5-EA6F2E4A7A44}" type="slidenum">
              <a:rPr lang="en-US" altLang="en-US" smtClean="0">
                <a:solidFill>
                  <a:srgbClr val="90C226"/>
                </a:solidFill>
              </a:rPr>
              <a:pPr>
                <a:defRPr/>
              </a:pPr>
              <a:t>‹#›</a:t>
            </a:fld>
            <a:endParaRPr lang="en-CA" altLang="en-US">
              <a:solidFill>
                <a:srgbClr val="90C226"/>
              </a:solidFill>
            </a:endParaRPr>
          </a:p>
        </p:txBody>
      </p:sp>
    </p:spTree>
    <p:extLst>
      <p:ext uri="{BB962C8B-B14F-4D97-AF65-F5344CB8AC3E}">
        <p14:creationId xmlns:p14="http://schemas.microsoft.com/office/powerpoint/2010/main" val="4046086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CA">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r>
              <a:rPr lang="en-US" altLang="en-US" smtClean="0">
                <a:solidFill>
                  <a:srgbClr val="90C226"/>
                </a:solidFill>
              </a:rPr>
              <a:t>7-</a:t>
            </a:r>
            <a:fld id="{C11FCAAC-ED03-4A58-80C3-EA9A68F5BCFD}" type="slidenum">
              <a:rPr lang="en-US" altLang="en-US" smtClean="0">
                <a:solidFill>
                  <a:srgbClr val="90C226"/>
                </a:solidFill>
              </a:rPr>
              <a:pPr>
                <a:defRPr/>
              </a:pPr>
              <a:t>‹#›</a:t>
            </a:fld>
            <a:endParaRPr lang="en-CA" altLang="en-US">
              <a:solidFill>
                <a:srgbClr val="90C226"/>
              </a:solidFill>
            </a:endParaRPr>
          </a:p>
        </p:txBody>
      </p:sp>
    </p:spTree>
    <p:extLst>
      <p:ext uri="{BB962C8B-B14F-4D97-AF65-F5344CB8AC3E}">
        <p14:creationId xmlns:p14="http://schemas.microsoft.com/office/powerpoint/2010/main" val="1003247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MY"/>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CA">
              <a:solidFill>
                <a:prstClr val="black">
                  <a:tint val="75000"/>
                </a:prstClr>
              </a:solidFill>
            </a:endParaRPr>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Tree>
    <p:extLst>
      <p:ext uri="{BB962C8B-B14F-4D97-AF65-F5344CB8AC3E}">
        <p14:creationId xmlns:p14="http://schemas.microsoft.com/office/powerpoint/2010/main" val="40440606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MY"/>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MY"/>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CA">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r>
              <a:rPr lang="en-US" altLang="en-US" smtClean="0">
                <a:solidFill>
                  <a:srgbClr val="90C226"/>
                </a:solidFill>
              </a:rPr>
              <a:t>7-</a:t>
            </a:r>
            <a:fld id="{163F959E-DE42-4319-A96C-9062BC98FD81}" type="slidenum">
              <a:rPr lang="en-US" altLang="en-US" smtClean="0">
                <a:solidFill>
                  <a:srgbClr val="90C226"/>
                </a:solidFill>
              </a:rPr>
              <a:pPr>
                <a:defRPr/>
              </a:pPr>
              <a:t>‹#›</a:t>
            </a:fld>
            <a:endParaRPr lang="en-CA" altLang="en-US">
              <a:solidFill>
                <a:srgbClr val="90C226"/>
              </a:solidFill>
            </a:endParaRPr>
          </a:p>
        </p:txBody>
      </p:sp>
    </p:spTree>
    <p:extLst>
      <p:ext uri="{BB962C8B-B14F-4D97-AF65-F5344CB8AC3E}">
        <p14:creationId xmlns:p14="http://schemas.microsoft.com/office/powerpoint/2010/main" val="1705986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MY"/>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eaLnBrk="0" fontAlgn="base" hangingPunct="0">
              <a:spcBef>
                <a:spcPct val="0"/>
              </a:spcBef>
              <a:spcAft>
                <a:spcPct val="0"/>
              </a:spcAft>
              <a:defRPr/>
            </a:pPr>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eaLnBrk="0" fontAlgn="base" hangingPunct="0">
              <a:spcBef>
                <a:spcPct val="0"/>
              </a:spcBef>
              <a:spcAft>
                <a:spcPct val="0"/>
              </a:spcAft>
              <a:defRPr/>
            </a:pPr>
            <a:endParaRPr lang="en-CA">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eaLnBrk="0" fontAlgn="base" hangingPunct="0">
              <a:spcBef>
                <a:spcPct val="0"/>
              </a:spcBef>
              <a:spcAft>
                <a:spcPct val="0"/>
              </a:spcAft>
              <a:defRPr/>
            </a:pPr>
            <a:r>
              <a:rPr lang="en-US" altLang="en-US" smtClean="0">
                <a:solidFill>
                  <a:srgbClr val="90C226"/>
                </a:solidFill>
                <a:latin typeface="Times New Roman" pitchFamily="1" charset="0"/>
              </a:rPr>
              <a:t>7-</a:t>
            </a:r>
            <a:fld id="{3FB1BD3F-802E-4114-8E19-E337917F4B82}" type="slidenum">
              <a:rPr lang="en-US" altLang="en-US" smtClean="0">
                <a:solidFill>
                  <a:srgbClr val="90C226"/>
                </a:solidFill>
                <a:latin typeface="Times New Roman" pitchFamily="1" charset="0"/>
              </a:rPr>
              <a:pPr eaLnBrk="0" fontAlgn="base" hangingPunct="0">
                <a:spcBef>
                  <a:spcPct val="0"/>
                </a:spcBef>
                <a:spcAft>
                  <a:spcPct val="0"/>
                </a:spcAft>
                <a:defRPr/>
              </a:pPr>
              <a:t>‹#›</a:t>
            </a:fld>
            <a:endParaRPr lang="en-CA" altLang="en-US">
              <a:solidFill>
                <a:srgbClr val="90C226"/>
              </a:solidFill>
              <a:latin typeface="Times New Roman" pitchFamily="1" charset="0"/>
            </a:endParaRPr>
          </a:p>
        </p:txBody>
      </p:sp>
    </p:spTree>
    <p:extLst>
      <p:ext uri="{BB962C8B-B14F-4D97-AF65-F5344CB8AC3E}">
        <p14:creationId xmlns:p14="http://schemas.microsoft.com/office/powerpoint/2010/main" val="3378762798"/>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 id="2147483787" r:id="rId12"/>
    <p:sldLayoutId id="2147483788" r:id="rId13"/>
  </p:sldLayoutIdLst>
  <p:hf sldNum="0"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7.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170" name="Rectangle 12"/>
          <p:cNvSpPr txBox="1">
            <a:spLocks noChangeArrowheads="1"/>
          </p:cNvSpPr>
          <p:nvPr/>
        </p:nvSpPr>
        <p:spPr bwMode="auto">
          <a:xfrm>
            <a:off x="990600" y="1752600"/>
            <a:ext cx="7493000" cy="1752600"/>
          </a:xfrm>
          <a:prstGeom prst="rect">
            <a:avLst/>
          </a:prstGeom>
          <a:solidFill>
            <a:srgbClr val="FFC0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lstStyle>
            <a:lvl1pPr marL="342900" indent="-342900">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algn="ctr" fontAlgn="base">
              <a:spcBef>
                <a:spcPct val="30000"/>
              </a:spcBef>
              <a:spcAft>
                <a:spcPct val="0"/>
              </a:spcAft>
              <a:buClr>
                <a:prstClr val="black"/>
              </a:buClr>
            </a:pPr>
            <a:r>
              <a:rPr lang="en-US" sz="3200" dirty="0" smtClean="0">
                <a:solidFill>
                  <a:prstClr val="white"/>
                </a:solidFill>
                <a:latin typeface="Arial" charset="0"/>
                <a:cs typeface="Arial" charset="0"/>
              </a:rPr>
              <a:t>:</a:t>
            </a:r>
            <a:endParaRPr lang="en-US" sz="3200" dirty="0">
              <a:solidFill>
                <a:prstClr val="white"/>
              </a:solidFill>
              <a:latin typeface="Arial" charset="0"/>
              <a:cs typeface="Arial" charset="0"/>
            </a:endParaRPr>
          </a:p>
          <a:p>
            <a:pPr algn="ctr" fontAlgn="base">
              <a:spcBef>
                <a:spcPct val="30000"/>
              </a:spcBef>
              <a:spcAft>
                <a:spcPct val="0"/>
              </a:spcAft>
              <a:buClr>
                <a:prstClr val="black"/>
              </a:buClr>
            </a:pPr>
            <a:r>
              <a:rPr lang="en-US" sz="3200" dirty="0" smtClean="0">
                <a:latin typeface="Arial" charset="0"/>
                <a:cs typeface="Arial" charset="0"/>
              </a:rPr>
              <a:t>3)Unemployment </a:t>
            </a:r>
            <a:r>
              <a:rPr lang="en-US" sz="3200" dirty="0">
                <a:latin typeface="Arial" charset="0"/>
                <a:cs typeface="Arial" charset="0"/>
              </a:rPr>
              <a:t>&amp; Inflation </a:t>
            </a:r>
          </a:p>
        </p:txBody>
      </p:sp>
    </p:spTree>
    <p:extLst>
      <p:ext uri="{BB962C8B-B14F-4D97-AF65-F5344CB8AC3E}">
        <p14:creationId xmlns:p14="http://schemas.microsoft.com/office/powerpoint/2010/main" val="2079980532"/>
      </p:ext>
    </p:extLst>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530" name="Group 1027"/>
          <p:cNvGrpSpPr>
            <a:grpSpLocks/>
          </p:cNvGrpSpPr>
          <p:nvPr/>
        </p:nvGrpSpPr>
        <p:grpSpPr bwMode="auto">
          <a:xfrm>
            <a:off x="419100" y="2038350"/>
            <a:ext cx="8140700" cy="1382713"/>
            <a:chOff x="272" y="865"/>
            <a:chExt cx="5128" cy="1071"/>
          </a:xfrm>
        </p:grpSpPr>
        <p:sp>
          <p:nvSpPr>
            <p:cNvPr id="256004" name="Rectangle 1028"/>
            <p:cNvSpPr>
              <a:spLocks noChangeArrowheads="1"/>
            </p:cNvSpPr>
            <p:nvPr/>
          </p:nvSpPr>
          <p:spPr bwMode="auto">
            <a:xfrm>
              <a:off x="272" y="1051"/>
              <a:ext cx="1853" cy="83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2075" tIns="46038" rIns="92075" bIns="46038">
              <a:spAutoFit/>
            </a:bodyPr>
            <a:lstStyle/>
            <a:p>
              <a:pPr algn="ctr" eaLnBrk="0" fontAlgn="base" hangingPunct="0">
                <a:spcBef>
                  <a:spcPct val="0"/>
                </a:spcBef>
                <a:spcAft>
                  <a:spcPct val="0"/>
                </a:spcAft>
                <a:defRPr/>
              </a:pPr>
              <a:r>
                <a:rPr lang="en-GB" sz="3200" dirty="0">
                  <a:solidFill>
                    <a:srgbClr val="FF0000"/>
                  </a:solidFill>
                  <a:effectLst>
                    <a:outerShdw blurRad="38100" dist="38100" dir="2700000" algn="tl">
                      <a:srgbClr val="000000"/>
                    </a:outerShdw>
                  </a:effectLst>
                  <a:latin typeface="Arial" charset="0"/>
                </a:rPr>
                <a:t>Unemployment</a:t>
              </a:r>
            </a:p>
            <a:p>
              <a:pPr algn="ctr" eaLnBrk="0" fontAlgn="base" hangingPunct="0">
                <a:spcBef>
                  <a:spcPct val="0"/>
                </a:spcBef>
                <a:spcAft>
                  <a:spcPct val="0"/>
                </a:spcAft>
                <a:defRPr/>
              </a:pPr>
              <a:r>
                <a:rPr lang="en-GB" sz="3200" dirty="0">
                  <a:solidFill>
                    <a:srgbClr val="FF0000"/>
                  </a:solidFill>
                  <a:effectLst>
                    <a:outerShdw blurRad="38100" dist="38100" dir="2700000" algn="tl">
                      <a:srgbClr val="000000"/>
                    </a:outerShdw>
                  </a:effectLst>
                  <a:latin typeface="Arial" charset="0"/>
                </a:rPr>
                <a:t>rate</a:t>
              </a:r>
            </a:p>
          </p:txBody>
        </p:sp>
        <p:sp>
          <p:nvSpPr>
            <p:cNvPr id="256005" name="Rectangle 1029"/>
            <p:cNvSpPr>
              <a:spLocks noChangeArrowheads="1"/>
            </p:cNvSpPr>
            <p:nvPr/>
          </p:nvSpPr>
          <p:spPr bwMode="auto">
            <a:xfrm>
              <a:off x="2727" y="865"/>
              <a:ext cx="1523" cy="4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2075" tIns="46038" rIns="92075" bIns="46038">
              <a:spAutoFit/>
            </a:bodyPr>
            <a:lstStyle/>
            <a:p>
              <a:pPr algn="ctr" eaLnBrk="0" fontAlgn="base" hangingPunct="0">
                <a:spcBef>
                  <a:spcPct val="0"/>
                </a:spcBef>
                <a:spcAft>
                  <a:spcPct val="0"/>
                </a:spcAft>
                <a:defRPr/>
              </a:pPr>
              <a:r>
                <a:rPr lang="en-GB" sz="3200" dirty="0">
                  <a:solidFill>
                    <a:srgbClr val="FF0000"/>
                  </a:solidFill>
                  <a:effectLst>
                    <a:outerShdw blurRad="38100" dist="38100" dir="2700000" algn="tl">
                      <a:srgbClr val="000000"/>
                    </a:outerShdw>
                  </a:effectLst>
                  <a:latin typeface="Arial" charset="0"/>
                </a:rPr>
                <a:t>unemployed</a:t>
              </a:r>
            </a:p>
          </p:txBody>
        </p:sp>
        <p:sp>
          <p:nvSpPr>
            <p:cNvPr id="256006" name="Rectangle 1030"/>
            <p:cNvSpPr>
              <a:spLocks noChangeArrowheads="1"/>
            </p:cNvSpPr>
            <p:nvPr/>
          </p:nvSpPr>
          <p:spPr bwMode="auto">
            <a:xfrm>
              <a:off x="2749" y="1482"/>
              <a:ext cx="1479" cy="4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2075" tIns="46038" rIns="92075" bIns="46038">
              <a:spAutoFit/>
            </a:bodyPr>
            <a:lstStyle/>
            <a:p>
              <a:pPr algn="ctr" eaLnBrk="0" fontAlgn="base" hangingPunct="0">
                <a:spcBef>
                  <a:spcPct val="0"/>
                </a:spcBef>
                <a:spcAft>
                  <a:spcPct val="0"/>
                </a:spcAft>
                <a:defRPr/>
              </a:pPr>
              <a:r>
                <a:rPr lang="en-GB" sz="3200">
                  <a:solidFill>
                    <a:srgbClr val="FF0000"/>
                  </a:solidFill>
                  <a:effectLst>
                    <a:outerShdw blurRad="38100" dist="38100" dir="2700000" algn="tl">
                      <a:srgbClr val="000000"/>
                    </a:outerShdw>
                  </a:effectLst>
                  <a:latin typeface="Arial" charset="0"/>
                </a:rPr>
                <a:t>labour force</a:t>
              </a:r>
            </a:p>
          </p:txBody>
        </p:sp>
        <p:sp>
          <p:nvSpPr>
            <p:cNvPr id="22546" name="Line 1031"/>
            <p:cNvSpPr>
              <a:spLocks noChangeShapeType="1"/>
            </p:cNvSpPr>
            <p:nvPr/>
          </p:nvSpPr>
          <p:spPr bwMode="auto">
            <a:xfrm>
              <a:off x="2782" y="1389"/>
              <a:ext cx="1433" cy="0"/>
            </a:xfrm>
            <a:prstGeom prst="line">
              <a:avLst/>
            </a:prstGeom>
            <a:noFill/>
            <a:ln w="76200">
              <a:solidFill>
                <a:schemeClr val="tx1"/>
              </a:solidFill>
              <a:round/>
              <a:headEnd type="none" w="sm" len="sm"/>
              <a:tailEnd type="none" w="sm" len="sm"/>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eaLnBrk="0" fontAlgn="base" hangingPunct="0">
                <a:spcBef>
                  <a:spcPct val="0"/>
                </a:spcBef>
                <a:spcAft>
                  <a:spcPct val="0"/>
                </a:spcAft>
              </a:pPr>
              <a:endParaRPr lang="en-US" sz="2400">
                <a:solidFill>
                  <a:prstClr val="black"/>
                </a:solidFill>
                <a:latin typeface="Times New Roman" pitchFamily="1" charset="0"/>
              </a:endParaRPr>
            </a:p>
          </p:txBody>
        </p:sp>
        <p:sp>
          <p:nvSpPr>
            <p:cNvPr id="22547" name="Rectangle 1032"/>
            <p:cNvSpPr>
              <a:spLocks noChangeArrowheads="1"/>
            </p:cNvSpPr>
            <p:nvPr/>
          </p:nvSpPr>
          <p:spPr bwMode="auto">
            <a:xfrm>
              <a:off x="4340" y="1061"/>
              <a:ext cx="359" cy="7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2075" tIns="46038" rIns="92075" bIns="46038">
              <a:spAutoFit/>
            </a:bodyPr>
            <a:lstStyle/>
            <a:p>
              <a:pPr algn="ctr" eaLnBrk="0" fontAlgn="base" hangingPunct="0">
                <a:spcBef>
                  <a:spcPct val="0"/>
                </a:spcBef>
                <a:spcAft>
                  <a:spcPct val="0"/>
                </a:spcAft>
              </a:pPr>
              <a:r>
                <a:rPr lang="en-GB" sz="6000">
                  <a:solidFill>
                    <a:srgbClr val="FF0000"/>
                  </a:solidFill>
                  <a:latin typeface="Arial" charset="0"/>
                </a:rPr>
                <a:t>x</a:t>
              </a:r>
            </a:p>
          </p:txBody>
        </p:sp>
        <p:sp>
          <p:nvSpPr>
            <p:cNvPr id="256009" name="Rectangle 1033"/>
            <p:cNvSpPr>
              <a:spLocks noChangeArrowheads="1"/>
            </p:cNvSpPr>
            <p:nvPr/>
          </p:nvSpPr>
          <p:spPr bwMode="auto">
            <a:xfrm>
              <a:off x="4853" y="1188"/>
              <a:ext cx="547" cy="4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2075" tIns="46038" rIns="92075" bIns="46038">
              <a:spAutoFit/>
            </a:bodyPr>
            <a:lstStyle/>
            <a:p>
              <a:pPr algn="ctr" eaLnBrk="0" fontAlgn="base" hangingPunct="0">
                <a:spcBef>
                  <a:spcPct val="0"/>
                </a:spcBef>
                <a:spcAft>
                  <a:spcPct val="0"/>
                </a:spcAft>
                <a:defRPr/>
              </a:pPr>
              <a:r>
                <a:rPr lang="en-GB" sz="3200">
                  <a:solidFill>
                    <a:srgbClr val="FF0000"/>
                  </a:solidFill>
                  <a:effectLst>
                    <a:outerShdw blurRad="38100" dist="38100" dir="2700000" algn="tl">
                      <a:srgbClr val="000000"/>
                    </a:outerShdw>
                  </a:effectLst>
                  <a:latin typeface="Arial" charset="0"/>
                </a:rPr>
                <a:t>100</a:t>
              </a:r>
            </a:p>
          </p:txBody>
        </p:sp>
        <p:sp>
          <p:nvSpPr>
            <p:cNvPr id="22549" name="Rectangle 1034"/>
            <p:cNvSpPr>
              <a:spLocks noChangeArrowheads="1"/>
            </p:cNvSpPr>
            <p:nvPr/>
          </p:nvSpPr>
          <p:spPr bwMode="auto">
            <a:xfrm>
              <a:off x="2130" y="1107"/>
              <a:ext cx="400" cy="7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2075" tIns="46038" rIns="92075" bIns="46038">
              <a:spAutoFit/>
            </a:bodyPr>
            <a:lstStyle/>
            <a:p>
              <a:pPr algn="ctr" eaLnBrk="0" fontAlgn="base" hangingPunct="0">
                <a:spcBef>
                  <a:spcPct val="0"/>
                </a:spcBef>
                <a:spcAft>
                  <a:spcPct val="0"/>
                </a:spcAft>
              </a:pPr>
              <a:r>
                <a:rPr lang="en-GB" sz="6000">
                  <a:solidFill>
                    <a:srgbClr val="FF0000"/>
                  </a:solidFill>
                  <a:latin typeface="Arial" charset="0"/>
                </a:rPr>
                <a:t>=</a:t>
              </a:r>
            </a:p>
          </p:txBody>
        </p:sp>
      </p:grpSp>
      <p:grpSp>
        <p:nvGrpSpPr>
          <p:cNvPr id="256011" name="Group 1035"/>
          <p:cNvGrpSpPr>
            <a:grpSpLocks/>
          </p:cNvGrpSpPr>
          <p:nvPr/>
        </p:nvGrpSpPr>
        <p:grpSpPr bwMode="auto">
          <a:xfrm>
            <a:off x="593725" y="3910013"/>
            <a:ext cx="8140700" cy="2154237"/>
            <a:chOff x="354" y="2146"/>
            <a:chExt cx="5128" cy="2023"/>
          </a:xfrm>
        </p:grpSpPr>
        <p:grpSp>
          <p:nvGrpSpPr>
            <p:cNvPr id="22533" name="Group 1036"/>
            <p:cNvGrpSpPr>
              <a:grpSpLocks/>
            </p:cNvGrpSpPr>
            <p:nvPr/>
          </p:nvGrpSpPr>
          <p:grpSpPr bwMode="auto">
            <a:xfrm>
              <a:off x="354" y="2332"/>
              <a:ext cx="2265" cy="1837"/>
              <a:chOff x="354" y="2332"/>
              <a:chExt cx="2265" cy="1837"/>
            </a:xfrm>
          </p:grpSpPr>
          <p:sp>
            <p:nvSpPr>
              <p:cNvPr id="256013" name="Rectangle 1037"/>
              <p:cNvSpPr>
                <a:spLocks noChangeArrowheads="1"/>
              </p:cNvSpPr>
              <p:nvPr/>
            </p:nvSpPr>
            <p:spPr bwMode="auto">
              <a:xfrm>
                <a:off x="354" y="2332"/>
                <a:ext cx="1853" cy="10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2075" tIns="46038" rIns="92075" bIns="46038">
                <a:spAutoFit/>
              </a:bodyPr>
              <a:lstStyle/>
              <a:p>
                <a:pPr algn="ctr" eaLnBrk="0" fontAlgn="base" hangingPunct="0">
                  <a:spcBef>
                    <a:spcPct val="0"/>
                  </a:spcBef>
                  <a:spcAft>
                    <a:spcPct val="0"/>
                  </a:spcAft>
                  <a:defRPr/>
                </a:pPr>
                <a:r>
                  <a:rPr lang="en-GB" sz="3200" dirty="0">
                    <a:solidFill>
                      <a:srgbClr val="E76618">
                        <a:lumMod val="75000"/>
                      </a:srgbClr>
                    </a:solidFill>
                    <a:effectLst>
                      <a:outerShdw blurRad="38100" dist="38100" dir="2700000" algn="tl">
                        <a:srgbClr val="000000"/>
                      </a:outerShdw>
                    </a:effectLst>
                    <a:latin typeface="Arial" charset="0"/>
                  </a:rPr>
                  <a:t>Unemployment</a:t>
                </a:r>
              </a:p>
              <a:p>
                <a:pPr algn="ctr" eaLnBrk="0" fontAlgn="base" hangingPunct="0">
                  <a:spcBef>
                    <a:spcPct val="0"/>
                  </a:spcBef>
                  <a:spcAft>
                    <a:spcPct val="0"/>
                  </a:spcAft>
                  <a:defRPr/>
                </a:pPr>
                <a:r>
                  <a:rPr lang="en-GB" sz="3200" dirty="0">
                    <a:solidFill>
                      <a:srgbClr val="E76618">
                        <a:lumMod val="75000"/>
                      </a:srgbClr>
                    </a:solidFill>
                    <a:effectLst>
                      <a:outerShdw blurRad="38100" dist="38100" dir="2700000" algn="tl">
                        <a:srgbClr val="000000"/>
                      </a:outerShdw>
                    </a:effectLst>
                    <a:latin typeface="Arial" charset="0"/>
                  </a:rPr>
                  <a:t>rate </a:t>
                </a:r>
                <a:r>
                  <a:rPr lang="en-GB" sz="3200" baseline="-25000" dirty="0">
                    <a:solidFill>
                      <a:srgbClr val="E76618">
                        <a:lumMod val="75000"/>
                      </a:srgbClr>
                    </a:solidFill>
                    <a:effectLst>
                      <a:outerShdw blurRad="38100" dist="38100" dir="2700000" algn="tl">
                        <a:srgbClr val="000000"/>
                      </a:outerShdw>
                    </a:effectLst>
                    <a:latin typeface="Arial" charset="0"/>
                  </a:rPr>
                  <a:t>2014</a:t>
                </a:r>
              </a:p>
            </p:txBody>
          </p:sp>
          <p:sp>
            <p:nvSpPr>
              <p:cNvPr id="256014" name="Rectangle 1038"/>
              <p:cNvSpPr>
                <a:spLocks noChangeArrowheads="1"/>
              </p:cNvSpPr>
              <p:nvPr/>
            </p:nvSpPr>
            <p:spPr bwMode="auto">
              <a:xfrm>
                <a:off x="2219" y="3215"/>
                <a:ext cx="400" cy="9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2075" tIns="46038" rIns="92075" bIns="46038">
                <a:spAutoFit/>
              </a:bodyPr>
              <a:lstStyle/>
              <a:p>
                <a:pPr algn="ctr" eaLnBrk="0" fontAlgn="base" hangingPunct="0">
                  <a:spcBef>
                    <a:spcPct val="0"/>
                  </a:spcBef>
                  <a:spcAft>
                    <a:spcPct val="0"/>
                  </a:spcAft>
                  <a:defRPr/>
                </a:pPr>
                <a:r>
                  <a:rPr lang="en-GB" sz="6000">
                    <a:solidFill>
                      <a:srgbClr val="E76618">
                        <a:lumMod val="75000"/>
                      </a:srgbClr>
                    </a:solidFill>
                    <a:latin typeface="Arial" charset="0"/>
                  </a:rPr>
                  <a:t>=</a:t>
                </a:r>
              </a:p>
            </p:txBody>
          </p:sp>
        </p:grpSp>
        <p:sp>
          <p:nvSpPr>
            <p:cNvPr id="256015" name="Rectangle 1039"/>
            <p:cNvSpPr>
              <a:spLocks noChangeArrowheads="1"/>
            </p:cNvSpPr>
            <p:nvPr/>
          </p:nvSpPr>
          <p:spPr bwMode="auto">
            <a:xfrm>
              <a:off x="2938" y="2146"/>
              <a:ext cx="1264" cy="54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2075" tIns="46038" rIns="92075" bIns="46038">
              <a:spAutoFit/>
            </a:bodyPr>
            <a:lstStyle/>
            <a:p>
              <a:pPr algn="ctr" eaLnBrk="0" fontAlgn="base" hangingPunct="0">
                <a:spcBef>
                  <a:spcPct val="0"/>
                </a:spcBef>
                <a:spcAft>
                  <a:spcPct val="0"/>
                </a:spcAft>
                <a:defRPr/>
              </a:pPr>
              <a:r>
                <a:rPr lang="en-GB" sz="3200">
                  <a:solidFill>
                    <a:srgbClr val="E76618">
                      <a:lumMod val="75000"/>
                    </a:srgbClr>
                  </a:solidFill>
                  <a:effectLst>
                    <a:outerShdw blurRad="38100" dist="38100" dir="2700000" algn="tl">
                      <a:srgbClr val="000000"/>
                    </a:outerShdw>
                  </a:effectLst>
                  <a:latin typeface="Arial" charset="0"/>
                </a:rPr>
                <a:t>1,100,000</a:t>
              </a:r>
            </a:p>
          </p:txBody>
        </p:sp>
        <p:sp>
          <p:nvSpPr>
            <p:cNvPr id="256016" name="Rectangle 1040"/>
            <p:cNvSpPr>
              <a:spLocks noChangeArrowheads="1"/>
            </p:cNvSpPr>
            <p:nvPr/>
          </p:nvSpPr>
          <p:spPr bwMode="auto">
            <a:xfrm>
              <a:off x="2869" y="2763"/>
              <a:ext cx="1408" cy="54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2075" tIns="46038" rIns="92075" bIns="46038">
              <a:spAutoFit/>
            </a:bodyPr>
            <a:lstStyle/>
            <a:p>
              <a:pPr algn="ctr" eaLnBrk="0" fontAlgn="base" hangingPunct="0">
                <a:spcBef>
                  <a:spcPct val="0"/>
                </a:spcBef>
                <a:spcAft>
                  <a:spcPct val="0"/>
                </a:spcAft>
                <a:defRPr/>
              </a:pPr>
              <a:r>
                <a:rPr lang="en-GB" sz="3200">
                  <a:solidFill>
                    <a:srgbClr val="E76618">
                      <a:lumMod val="75000"/>
                    </a:srgbClr>
                  </a:solidFill>
                  <a:effectLst>
                    <a:outerShdw blurRad="38100" dist="38100" dir="2700000" algn="tl">
                      <a:srgbClr val="000000"/>
                    </a:outerShdw>
                  </a:effectLst>
                  <a:latin typeface="Arial" charset="0"/>
                </a:rPr>
                <a:t>16,000,000</a:t>
              </a:r>
            </a:p>
          </p:txBody>
        </p:sp>
        <p:sp>
          <p:nvSpPr>
            <p:cNvPr id="256017" name="Line 1041"/>
            <p:cNvSpPr>
              <a:spLocks noChangeShapeType="1"/>
            </p:cNvSpPr>
            <p:nvPr/>
          </p:nvSpPr>
          <p:spPr bwMode="auto">
            <a:xfrm>
              <a:off x="2864" y="2669"/>
              <a:ext cx="1433" cy="0"/>
            </a:xfrm>
            <a:prstGeom prst="line">
              <a:avLst/>
            </a:prstGeom>
            <a:noFill/>
            <a:ln w="76200">
              <a:solidFill>
                <a:schemeClr val="tx1"/>
              </a:solidFill>
              <a:round/>
              <a:headEnd type="none" w="sm" len="sm"/>
              <a:tailEnd type="none" w="sm" len="sm"/>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eaLnBrk="0" fontAlgn="base" hangingPunct="0">
                <a:spcBef>
                  <a:spcPct val="0"/>
                </a:spcBef>
                <a:spcAft>
                  <a:spcPct val="0"/>
                </a:spcAft>
                <a:defRPr/>
              </a:pPr>
              <a:endParaRPr lang="en-US" sz="2000">
                <a:solidFill>
                  <a:srgbClr val="E76618">
                    <a:lumMod val="75000"/>
                  </a:srgbClr>
                </a:solidFill>
                <a:latin typeface="Arial" charset="0"/>
              </a:endParaRPr>
            </a:p>
          </p:txBody>
        </p:sp>
        <p:sp>
          <p:nvSpPr>
            <p:cNvPr id="256018" name="Rectangle 1042"/>
            <p:cNvSpPr>
              <a:spLocks noChangeArrowheads="1"/>
            </p:cNvSpPr>
            <p:nvPr/>
          </p:nvSpPr>
          <p:spPr bwMode="auto">
            <a:xfrm>
              <a:off x="4422" y="2341"/>
              <a:ext cx="359" cy="9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2075" tIns="46038" rIns="92075" bIns="46038">
              <a:spAutoFit/>
            </a:bodyPr>
            <a:lstStyle/>
            <a:p>
              <a:pPr algn="ctr" eaLnBrk="0" fontAlgn="base" hangingPunct="0">
                <a:spcBef>
                  <a:spcPct val="0"/>
                </a:spcBef>
                <a:spcAft>
                  <a:spcPct val="0"/>
                </a:spcAft>
                <a:defRPr/>
              </a:pPr>
              <a:r>
                <a:rPr lang="en-GB" sz="6000">
                  <a:solidFill>
                    <a:srgbClr val="E76618">
                      <a:lumMod val="75000"/>
                    </a:srgbClr>
                  </a:solidFill>
                  <a:latin typeface="Arial" charset="0"/>
                </a:rPr>
                <a:t>x</a:t>
              </a:r>
            </a:p>
          </p:txBody>
        </p:sp>
        <p:sp>
          <p:nvSpPr>
            <p:cNvPr id="256019" name="Rectangle 1043"/>
            <p:cNvSpPr>
              <a:spLocks noChangeArrowheads="1"/>
            </p:cNvSpPr>
            <p:nvPr/>
          </p:nvSpPr>
          <p:spPr bwMode="auto">
            <a:xfrm>
              <a:off x="4935" y="2470"/>
              <a:ext cx="547" cy="5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2075" tIns="46038" rIns="92075" bIns="46038">
              <a:spAutoFit/>
            </a:bodyPr>
            <a:lstStyle/>
            <a:p>
              <a:pPr algn="ctr" eaLnBrk="0" fontAlgn="base" hangingPunct="0">
                <a:spcBef>
                  <a:spcPct val="0"/>
                </a:spcBef>
                <a:spcAft>
                  <a:spcPct val="0"/>
                </a:spcAft>
                <a:defRPr/>
              </a:pPr>
              <a:r>
                <a:rPr lang="en-GB" sz="3200">
                  <a:solidFill>
                    <a:srgbClr val="E76618">
                      <a:lumMod val="75000"/>
                    </a:srgbClr>
                  </a:solidFill>
                  <a:effectLst>
                    <a:outerShdw blurRad="38100" dist="38100" dir="2700000" algn="tl">
                      <a:srgbClr val="000000"/>
                    </a:outerShdw>
                  </a:effectLst>
                  <a:latin typeface="Arial" charset="0"/>
                </a:rPr>
                <a:t>100</a:t>
              </a:r>
            </a:p>
          </p:txBody>
        </p:sp>
        <p:sp>
          <p:nvSpPr>
            <p:cNvPr id="256020" name="Rectangle 1044"/>
            <p:cNvSpPr>
              <a:spLocks noChangeArrowheads="1"/>
            </p:cNvSpPr>
            <p:nvPr/>
          </p:nvSpPr>
          <p:spPr bwMode="auto">
            <a:xfrm>
              <a:off x="2212" y="2388"/>
              <a:ext cx="400" cy="954"/>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2075" tIns="46038" rIns="92075" bIns="46038">
              <a:spAutoFit/>
            </a:bodyPr>
            <a:lstStyle/>
            <a:p>
              <a:pPr algn="ctr" eaLnBrk="0" fontAlgn="base" hangingPunct="0">
                <a:spcBef>
                  <a:spcPct val="0"/>
                </a:spcBef>
                <a:spcAft>
                  <a:spcPct val="0"/>
                </a:spcAft>
                <a:defRPr/>
              </a:pPr>
              <a:r>
                <a:rPr lang="en-GB" sz="6000">
                  <a:solidFill>
                    <a:srgbClr val="E76618">
                      <a:lumMod val="75000"/>
                    </a:srgbClr>
                  </a:solidFill>
                  <a:latin typeface="Arial" charset="0"/>
                </a:rPr>
                <a:t>=</a:t>
              </a:r>
            </a:p>
          </p:txBody>
        </p:sp>
        <p:sp>
          <p:nvSpPr>
            <p:cNvPr id="256021" name="Rectangle 1045"/>
            <p:cNvSpPr>
              <a:spLocks noChangeArrowheads="1"/>
            </p:cNvSpPr>
            <p:nvPr/>
          </p:nvSpPr>
          <p:spPr bwMode="auto">
            <a:xfrm>
              <a:off x="3013" y="3267"/>
              <a:ext cx="780" cy="6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92075" tIns="46038" rIns="92075" bIns="46038">
              <a:spAutoFit/>
            </a:bodyPr>
            <a:lstStyle/>
            <a:p>
              <a:pPr algn="ctr" eaLnBrk="0" fontAlgn="base" hangingPunct="0">
                <a:spcBef>
                  <a:spcPct val="0"/>
                </a:spcBef>
                <a:spcAft>
                  <a:spcPct val="0"/>
                </a:spcAft>
                <a:defRPr/>
              </a:pPr>
              <a:r>
                <a:rPr lang="en-GB" sz="3600">
                  <a:solidFill>
                    <a:srgbClr val="E76618">
                      <a:lumMod val="75000"/>
                    </a:srgbClr>
                  </a:solidFill>
                  <a:effectLst>
                    <a:outerShdw blurRad="38100" dist="38100" dir="2700000" algn="tl">
                      <a:srgbClr val="000000"/>
                    </a:outerShdw>
                  </a:effectLst>
                  <a:latin typeface="Arial" charset="0"/>
                </a:rPr>
                <a:t>6.8%</a:t>
              </a:r>
            </a:p>
          </p:txBody>
        </p:sp>
      </p:grpSp>
      <p:sp>
        <p:nvSpPr>
          <p:cNvPr id="256023" name="Rectangle 1047"/>
          <p:cNvSpPr>
            <a:spLocks noChangeArrowheads="1"/>
          </p:cNvSpPr>
          <p:nvPr/>
        </p:nvSpPr>
        <p:spPr bwMode="auto">
          <a:xfrm>
            <a:off x="603250" y="476250"/>
            <a:ext cx="7772400" cy="1219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2075" tIns="46038" rIns="92075" bIns="46038" anchor="ctr"/>
          <a:lstStyle/>
          <a:p>
            <a:pPr algn="ctr" eaLnBrk="0" fontAlgn="base" hangingPunct="0">
              <a:spcBef>
                <a:spcPct val="0"/>
              </a:spcBef>
              <a:spcAft>
                <a:spcPct val="0"/>
              </a:spcAft>
              <a:defRPr/>
            </a:pPr>
            <a:r>
              <a:rPr lang="en-US" sz="4000" dirty="0">
                <a:solidFill>
                  <a:prstClr val="black"/>
                </a:solidFill>
                <a:effectLst>
                  <a:outerShdw blurRad="38100" dist="38100" dir="2700000" algn="tl">
                    <a:srgbClr val="000000"/>
                  </a:outerShdw>
                </a:effectLst>
                <a:latin typeface="Arial" charset="0"/>
              </a:rPr>
              <a:t>Measurement of Unemployment</a:t>
            </a:r>
          </a:p>
        </p:txBody>
      </p:sp>
    </p:spTree>
    <p:extLst>
      <p:ext uri="{BB962C8B-B14F-4D97-AF65-F5344CB8AC3E}">
        <p14:creationId xmlns:p14="http://schemas.microsoft.com/office/powerpoint/2010/main" val="3516160611"/>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2560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title"/>
          </p:nvPr>
        </p:nvSpPr>
        <p:spPr/>
        <p:txBody>
          <a:bodyPr/>
          <a:lstStyle/>
          <a:p>
            <a:pPr eaLnBrk="1" hangingPunct="1"/>
            <a:r>
              <a:rPr lang="en-US" altLang="en-US" smtClean="0">
                <a:ea typeface="Trebuchet MS" pitchFamily="34" charset="0"/>
                <a:cs typeface="Trebuchet MS" pitchFamily="34" charset="0"/>
              </a:rPr>
              <a:t>Unemployment (cont'd)</a:t>
            </a:r>
          </a:p>
        </p:txBody>
      </p:sp>
      <p:sp>
        <p:nvSpPr>
          <p:cNvPr id="23555" name="Rectangle 2"/>
          <p:cNvSpPr>
            <a:spLocks noGrp="1" noChangeArrowheads="1"/>
          </p:cNvSpPr>
          <p:nvPr>
            <p:ph idx="1"/>
          </p:nvPr>
        </p:nvSpPr>
        <p:spPr>
          <a:xfrm>
            <a:off x="1290638" y="2682875"/>
            <a:ext cx="7513637" cy="527050"/>
          </a:xfrm>
        </p:spPr>
        <p:txBody>
          <a:bodyPr/>
          <a:lstStyle/>
          <a:p>
            <a:pPr marL="0" indent="6350" eaLnBrk="1" hangingPunct="1">
              <a:lnSpc>
                <a:spcPct val="90000"/>
              </a:lnSpc>
              <a:buFont typeface="Times" pitchFamily="1" charset="0"/>
              <a:buNone/>
              <a:tabLst>
                <a:tab pos="1092200" algn="ctr"/>
                <a:tab pos="2805113" algn="ctr"/>
                <a:tab pos="4660900" algn="ctr"/>
                <a:tab pos="6062663" algn="ctr"/>
              </a:tabLst>
            </a:pPr>
            <a:r>
              <a:rPr lang="en-US" altLang="en-US" sz="2400" smtClean="0"/>
              <a:t>    152.7*       =	 145.4 	+  	7.3</a:t>
            </a:r>
          </a:p>
        </p:txBody>
      </p:sp>
      <p:sp>
        <p:nvSpPr>
          <p:cNvPr id="23556" name="Rectangle 6"/>
          <p:cNvSpPr>
            <a:spLocks noChangeArrowheads="1"/>
          </p:cNvSpPr>
          <p:nvPr/>
        </p:nvSpPr>
        <p:spPr bwMode="auto">
          <a:xfrm>
            <a:off x="1198563" y="1789113"/>
            <a:ext cx="7700962" cy="715962"/>
          </a:xfrm>
          <a:prstGeom prst="rect">
            <a:avLst/>
          </a:prstGeom>
          <a:solidFill>
            <a:srgbClr val="F9D96A"/>
          </a:solidFill>
          <a:ln w="28575">
            <a:solidFill>
              <a:schemeClr val="tx1"/>
            </a:solidFill>
            <a:miter lim="800000"/>
            <a:headEnd/>
            <a:tailEnd/>
          </a:ln>
        </p:spPr>
        <p:txBody>
          <a:bodyPr wrap="none" anchor="ctr"/>
          <a:lstStyle/>
          <a:p>
            <a:pPr fontAlgn="base">
              <a:spcBef>
                <a:spcPct val="0"/>
              </a:spcBef>
              <a:spcAft>
                <a:spcPct val="0"/>
              </a:spcAft>
            </a:pPr>
            <a:endParaRPr lang="en-US" altLang="en-US" sz="2400">
              <a:solidFill>
                <a:prstClr val="black"/>
              </a:solidFill>
              <a:latin typeface="Times New Roman" pitchFamily="1" charset="0"/>
            </a:endParaRPr>
          </a:p>
        </p:txBody>
      </p:sp>
      <p:sp>
        <p:nvSpPr>
          <p:cNvPr id="23557" name="Text Box 7"/>
          <p:cNvSpPr txBox="1">
            <a:spLocks noChangeArrowheads="1"/>
          </p:cNvSpPr>
          <p:nvPr/>
        </p:nvSpPr>
        <p:spPr bwMode="auto">
          <a:xfrm>
            <a:off x="1196975" y="1897063"/>
            <a:ext cx="7712075" cy="519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ltLang="en-US" sz="2800">
                <a:solidFill>
                  <a:prstClr val="black"/>
                </a:solidFill>
                <a:latin typeface="Arial" charset="0"/>
              </a:rPr>
              <a:t>Labor force = The employed	+ The unemployed</a:t>
            </a:r>
          </a:p>
        </p:txBody>
      </p:sp>
      <p:sp>
        <p:nvSpPr>
          <p:cNvPr id="23558" name="Rectangle 9"/>
          <p:cNvSpPr>
            <a:spLocks noChangeArrowheads="1"/>
          </p:cNvSpPr>
          <p:nvPr/>
        </p:nvSpPr>
        <p:spPr bwMode="auto">
          <a:xfrm>
            <a:off x="1198563" y="3471863"/>
            <a:ext cx="7696200" cy="1184275"/>
          </a:xfrm>
          <a:prstGeom prst="rect">
            <a:avLst/>
          </a:prstGeom>
          <a:solidFill>
            <a:srgbClr val="F9D96A"/>
          </a:solidFill>
          <a:ln w="28575">
            <a:solidFill>
              <a:schemeClr val="tx1"/>
            </a:solidFill>
            <a:miter lim="800000"/>
            <a:headEnd/>
            <a:tailEnd/>
          </a:ln>
        </p:spPr>
        <p:txBody>
          <a:bodyPr wrap="none" anchor="ctr"/>
          <a:lstStyle/>
          <a:p>
            <a:pPr fontAlgn="base">
              <a:spcBef>
                <a:spcPct val="0"/>
              </a:spcBef>
              <a:spcAft>
                <a:spcPct val="0"/>
              </a:spcAft>
            </a:pPr>
            <a:endParaRPr lang="en-US" altLang="en-US" sz="2400">
              <a:solidFill>
                <a:prstClr val="black"/>
              </a:solidFill>
              <a:latin typeface="Times New Roman" pitchFamily="1" charset="0"/>
            </a:endParaRPr>
          </a:p>
        </p:txBody>
      </p:sp>
      <p:sp>
        <p:nvSpPr>
          <p:cNvPr id="23559" name="Text Box 11"/>
          <p:cNvSpPr txBox="1">
            <a:spLocks noChangeArrowheads="1"/>
          </p:cNvSpPr>
          <p:nvPr/>
        </p:nvSpPr>
        <p:spPr bwMode="auto">
          <a:xfrm>
            <a:off x="1398588" y="3803650"/>
            <a:ext cx="3692525"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ltLang="en-US" sz="2800">
                <a:solidFill>
                  <a:prstClr val="black"/>
                </a:solidFill>
                <a:latin typeface="Arial" charset="0"/>
              </a:rPr>
              <a:t>Unemployment rate = </a:t>
            </a:r>
          </a:p>
        </p:txBody>
      </p:sp>
      <p:sp>
        <p:nvSpPr>
          <p:cNvPr id="23560" name="Text Box 13"/>
          <p:cNvSpPr txBox="1">
            <a:spLocks noChangeArrowheads="1"/>
          </p:cNvSpPr>
          <p:nvPr/>
        </p:nvSpPr>
        <p:spPr bwMode="auto">
          <a:xfrm>
            <a:off x="7423150" y="3768725"/>
            <a:ext cx="1143000" cy="519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ltLang="en-US" sz="2800">
                <a:solidFill>
                  <a:prstClr val="black"/>
                </a:solidFill>
                <a:latin typeface="Arial" charset="0"/>
                <a:sym typeface="Symbol" pitchFamily="1" charset="2"/>
              </a:rPr>
              <a:t>x 100</a:t>
            </a:r>
            <a:endParaRPr lang="en-US" altLang="en-US" sz="2800">
              <a:solidFill>
                <a:prstClr val="black"/>
              </a:solidFill>
              <a:latin typeface="Arial" charset="0"/>
            </a:endParaRPr>
          </a:p>
        </p:txBody>
      </p:sp>
      <p:sp>
        <p:nvSpPr>
          <p:cNvPr id="23561" name="Text Box 15"/>
          <p:cNvSpPr txBox="1">
            <a:spLocks noChangeArrowheads="1"/>
          </p:cNvSpPr>
          <p:nvPr/>
        </p:nvSpPr>
        <p:spPr bwMode="auto">
          <a:xfrm>
            <a:off x="5043488" y="3478213"/>
            <a:ext cx="2181225" cy="1117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algn="ctr" eaLnBrk="0" fontAlgn="base" hangingPunct="0">
              <a:lnSpc>
                <a:spcPct val="120000"/>
              </a:lnSpc>
              <a:spcBef>
                <a:spcPct val="0"/>
              </a:spcBef>
              <a:spcAft>
                <a:spcPct val="0"/>
              </a:spcAft>
            </a:pPr>
            <a:r>
              <a:rPr lang="en-US" altLang="en-US" sz="2800">
                <a:solidFill>
                  <a:prstClr val="black"/>
                </a:solidFill>
                <a:latin typeface="Arial" charset="0"/>
              </a:rPr>
              <a:t>Unemployed</a:t>
            </a:r>
          </a:p>
          <a:p>
            <a:pPr algn="ctr" eaLnBrk="0" fontAlgn="base" hangingPunct="0">
              <a:lnSpc>
                <a:spcPct val="120000"/>
              </a:lnSpc>
              <a:spcBef>
                <a:spcPct val="0"/>
              </a:spcBef>
              <a:spcAft>
                <a:spcPct val="0"/>
              </a:spcAft>
            </a:pPr>
            <a:r>
              <a:rPr lang="en-US" altLang="en-US" sz="2800">
                <a:solidFill>
                  <a:prstClr val="black"/>
                </a:solidFill>
                <a:latin typeface="Arial" charset="0"/>
              </a:rPr>
              <a:t>Labor force</a:t>
            </a:r>
          </a:p>
        </p:txBody>
      </p:sp>
      <p:sp>
        <p:nvSpPr>
          <p:cNvPr id="23562" name="Line 16"/>
          <p:cNvSpPr>
            <a:spLocks noChangeShapeType="1"/>
          </p:cNvSpPr>
          <p:nvPr/>
        </p:nvSpPr>
        <p:spPr bwMode="auto">
          <a:xfrm>
            <a:off x="5065713" y="4060825"/>
            <a:ext cx="2159000" cy="0"/>
          </a:xfrm>
          <a:prstGeom prst="line">
            <a:avLst/>
          </a:prstGeom>
          <a:noFill/>
          <a:ln w="19050">
            <a:solidFill>
              <a:schemeClr val="tx1"/>
            </a:solidFill>
            <a:round/>
            <a:headEnd/>
            <a:tailEnd/>
          </a:ln>
          <a:extLst>
            <a:ext uri="{909E8E84-426E-40dd-AFC4-6F175D3DCCD1}">
              <a14:hiddenFill xmlns:a14="http://schemas.microsoft.com/office/drawing/2010/main" xmlns="">
                <a:noFill/>
              </a14:hiddenFill>
            </a:ext>
          </a:extLst>
        </p:spPr>
        <p:txBody>
          <a:bodyPr anchor="ctr">
            <a:spAutoFit/>
          </a:bodyPr>
          <a:lstStyle/>
          <a:p>
            <a:pPr eaLnBrk="0" fontAlgn="base" hangingPunct="0">
              <a:spcBef>
                <a:spcPct val="0"/>
              </a:spcBef>
              <a:spcAft>
                <a:spcPct val="0"/>
              </a:spcAft>
            </a:pPr>
            <a:endParaRPr lang="en-US" sz="2400">
              <a:solidFill>
                <a:prstClr val="black"/>
              </a:solidFill>
              <a:latin typeface="Times New Roman" pitchFamily="1" charset="0"/>
            </a:endParaRPr>
          </a:p>
        </p:txBody>
      </p:sp>
      <p:grpSp>
        <p:nvGrpSpPr>
          <p:cNvPr id="23563" name="Group 17"/>
          <p:cNvGrpSpPr>
            <a:grpSpLocks/>
          </p:cNvGrpSpPr>
          <p:nvPr/>
        </p:nvGrpSpPr>
        <p:grpSpPr bwMode="auto">
          <a:xfrm>
            <a:off x="4637088" y="4710113"/>
            <a:ext cx="3944937" cy="1117600"/>
            <a:chOff x="2508" y="1605"/>
            <a:chExt cx="2567" cy="727"/>
          </a:xfrm>
        </p:grpSpPr>
        <p:sp>
          <p:nvSpPr>
            <p:cNvPr id="23564" name="Text Box 18"/>
            <p:cNvSpPr txBox="1">
              <a:spLocks noChangeArrowheads="1"/>
            </p:cNvSpPr>
            <p:nvPr/>
          </p:nvSpPr>
          <p:spPr bwMode="auto">
            <a:xfrm>
              <a:off x="2508" y="1817"/>
              <a:ext cx="255" cy="3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ltLang="en-US" sz="2800">
                  <a:solidFill>
                    <a:prstClr val="black"/>
                  </a:solidFill>
                  <a:latin typeface="Arial" charset="0"/>
                </a:rPr>
                <a:t>=</a:t>
              </a:r>
            </a:p>
          </p:txBody>
        </p:sp>
        <p:sp>
          <p:nvSpPr>
            <p:cNvPr id="23565" name="Text Box 19"/>
            <p:cNvSpPr txBox="1">
              <a:spLocks noChangeArrowheads="1"/>
            </p:cNvSpPr>
            <p:nvPr/>
          </p:nvSpPr>
          <p:spPr bwMode="auto">
            <a:xfrm>
              <a:off x="3540" y="1794"/>
              <a:ext cx="1535" cy="3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ltLang="en-US" sz="2800">
                  <a:solidFill>
                    <a:prstClr val="black"/>
                  </a:solidFill>
                  <a:latin typeface="Arial" charset="0"/>
                  <a:sym typeface="Symbol" pitchFamily="1" charset="2"/>
                </a:rPr>
                <a:t>x 100 = 4.8%</a:t>
              </a:r>
              <a:endParaRPr lang="en-US" altLang="en-US" sz="2800">
                <a:solidFill>
                  <a:prstClr val="black"/>
                </a:solidFill>
                <a:latin typeface="Arial" charset="0"/>
              </a:endParaRPr>
            </a:p>
          </p:txBody>
        </p:sp>
        <p:sp>
          <p:nvSpPr>
            <p:cNvPr id="23566" name="Text Box 20"/>
            <p:cNvSpPr txBox="1">
              <a:spLocks noChangeArrowheads="1"/>
            </p:cNvSpPr>
            <p:nvPr/>
          </p:nvSpPr>
          <p:spPr bwMode="auto">
            <a:xfrm>
              <a:off x="2820" y="1605"/>
              <a:ext cx="699" cy="72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algn="ctr" eaLnBrk="0" fontAlgn="base" hangingPunct="0">
                <a:lnSpc>
                  <a:spcPct val="120000"/>
                </a:lnSpc>
                <a:spcBef>
                  <a:spcPct val="0"/>
                </a:spcBef>
                <a:spcAft>
                  <a:spcPct val="0"/>
                </a:spcAft>
              </a:pPr>
              <a:r>
                <a:rPr lang="en-US" altLang="en-US" sz="2800">
                  <a:solidFill>
                    <a:prstClr val="black"/>
                  </a:solidFill>
                  <a:latin typeface="Arial" charset="0"/>
                </a:rPr>
                <a:t>7.3</a:t>
              </a:r>
            </a:p>
            <a:p>
              <a:pPr algn="ctr" eaLnBrk="0" fontAlgn="base" hangingPunct="0">
                <a:lnSpc>
                  <a:spcPct val="120000"/>
                </a:lnSpc>
                <a:spcBef>
                  <a:spcPct val="0"/>
                </a:spcBef>
                <a:spcAft>
                  <a:spcPct val="0"/>
                </a:spcAft>
              </a:pPr>
              <a:r>
                <a:rPr lang="en-US" altLang="en-US" sz="2800">
                  <a:solidFill>
                    <a:prstClr val="black"/>
                  </a:solidFill>
                  <a:latin typeface="Arial" charset="0"/>
                </a:rPr>
                <a:t>152.7</a:t>
              </a:r>
            </a:p>
          </p:txBody>
        </p:sp>
        <p:sp>
          <p:nvSpPr>
            <p:cNvPr id="23567" name="Line 21"/>
            <p:cNvSpPr>
              <a:spLocks noChangeShapeType="1"/>
            </p:cNvSpPr>
            <p:nvPr/>
          </p:nvSpPr>
          <p:spPr bwMode="auto">
            <a:xfrm>
              <a:off x="2750" y="1984"/>
              <a:ext cx="832" cy="0"/>
            </a:xfrm>
            <a:prstGeom prst="line">
              <a:avLst/>
            </a:prstGeom>
            <a:noFill/>
            <a:ln w="19050">
              <a:solidFill>
                <a:schemeClr val="tx1"/>
              </a:solidFill>
              <a:round/>
              <a:headEnd/>
              <a:tailEnd/>
            </a:ln>
            <a:extLst>
              <a:ext uri="{909E8E84-426E-40dd-AFC4-6F175D3DCCD1}">
                <a14:hiddenFill xmlns:a14="http://schemas.microsoft.com/office/drawing/2010/main" xmlns="">
                  <a:noFill/>
                </a14:hiddenFill>
              </a:ext>
            </a:extLst>
          </p:spPr>
          <p:txBody>
            <a:bodyPr anchor="ctr">
              <a:spAutoFit/>
            </a:bodyPr>
            <a:lstStyle/>
            <a:p>
              <a:pPr eaLnBrk="0" fontAlgn="base" hangingPunct="0">
                <a:spcBef>
                  <a:spcPct val="0"/>
                </a:spcBef>
                <a:spcAft>
                  <a:spcPct val="0"/>
                </a:spcAft>
              </a:pPr>
              <a:endParaRPr lang="en-US" sz="2400">
                <a:solidFill>
                  <a:prstClr val="black"/>
                </a:solidFill>
                <a:latin typeface="Times New Roman" pitchFamily="1" charset="0"/>
              </a:endParaRPr>
            </a:p>
          </p:txBody>
        </p:sp>
      </p:grpSp>
    </p:spTree>
    <p:extLst>
      <p:ext uri="{BB962C8B-B14F-4D97-AF65-F5344CB8AC3E}">
        <p14:creationId xmlns:p14="http://schemas.microsoft.com/office/powerpoint/2010/main" val="517477516"/>
      </p:ext>
    </p:extLst>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Grp="1" noChangeArrowheads="1"/>
          </p:cNvSpPr>
          <p:nvPr>
            <p:ph type="title"/>
          </p:nvPr>
        </p:nvSpPr>
        <p:spPr>
          <a:xfrm>
            <a:off x="457200" y="76200"/>
            <a:ext cx="8229600" cy="1371600"/>
          </a:xfrm>
        </p:spPr>
        <p:txBody>
          <a:bodyPr/>
          <a:lstStyle/>
          <a:p>
            <a:pPr eaLnBrk="1" hangingPunct="1"/>
            <a:r>
              <a:rPr lang="en-US" altLang="en-US" sz="4000" smtClean="0">
                <a:ea typeface="Trebuchet MS" pitchFamily="34" charset="0"/>
                <a:cs typeface="Trebuchet MS" pitchFamily="34" charset="0"/>
              </a:rPr>
              <a:t>Unemployment (cont'd)</a:t>
            </a:r>
          </a:p>
        </p:txBody>
      </p:sp>
      <p:sp>
        <p:nvSpPr>
          <p:cNvPr id="24579" name="Rectangle 4"/>
          <p:cNvSpPr>
            <a:spLocks noChangeArrowheads="1"/>
          </p:cNvSpPr>
          <p:nvPr/>
        </p:nvSpPr>
        <p:spPr bwMode="auto">
          <a:xfrm>
            <a:off x="457200" y="1066800"/>
            <a:ext cx="7620000" cy="13477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fontAlgn="base">
              <a:spcBef>
                <a:spcPct val="60000"/>
              </a:spcBef>
              <a:spcAft>
                <a:spcPct val="0"/>
              </a:spcAft>
            </a:pPr>
            <a:r>
              <a:rPr lang="en-US" altLang="en-US" sz="2400" b="1" dirty="0">
                <a:solidFill>
                  <a:srgbClr val="FF0000"/>
                </a:solidFill>
                <a:latin typeface="Times New Roman" pitchFamily="1" charset="0"/>
              </a:rPr>
              <a:t>Question</a:t>
            </a:r>
          </a:p>
          <a:p>
            <a:pPr lvl="1" fontAlgn="base">
              <a:spcBef>
                <a:spcPct val="40000"/>
              </a:spcBef>
              <a:spcAft>
                <a:spcPct val="0"/>
              </a:spcAft>
            </a:pPr>
            <a:r>
              <a:rPr lang="en-US" altLang="en-US" sz="2400" dirty="0">
                <a:solidFill>
                  <a:prstClr val="black"/>
                </a:solidFill>
                <a:latin typeface="Times New Roman" pitchFamily="1" charset="0"/>
              </a:rPr>
              <a:t>How does the existence of discouraged workers bias the unemployment rate?</a:t>
            </a:r>
          </a:p>
        </p:txBody>
      </p:sp>
      <p:sp>
        <p:nvSpPr>
          <p:cNvPr id="24580" name="Rectangle 9"/>
          <p:cNvSpPr>
            <a:spLocks noChangeArrowheads="1"/>
          </p:cNvSpPr>
          <p:nvPr/>
        </p:nvSpPr>
        <p:spPr bwMode="auto">
          <a:xfrm>
            <a:off x="788988" y="2555875"/>
            <a:ext cx="7696200" cy="1184275"/>
          </a:xfrm>
          <a:prstGeom prst="rect">
            <a:avLst/>
          </a:prstGeom>
          <a:solidFill>
            <a:srgbClr val="F9D96A"/>
          </a:solidFill>
          <a:ln w="28575">
            <a:solidFill>
              <a:schemeClr val="tx1"/>
            </a:solidFill>
            <a:miter lim="800000"/>
            <a:headEnd/>
            <a:tailEnd/>
          </a:ln>
        </p:spPr>
        <p:txBody>
          <a:bodyPr wrap="none" anchor="ctr"/>
          <a:lstStyle/>
          <a:p>
            <a:pPr fontAlgn="base">
              <a:spcBef>
                <a:spcPct val="0"/>
              </a:spcBef>
              <a:spcAft>
                <a:spcPct val="0"/>
              </a:spcAft>
            </a:pPr>
            <a:endParaRPr lang="en-US" altLang="en-US" sz="2400">
              <a:solidFill>
                <a:prstClr val="black"/>
              </a:solidFill>
              <a:latin typeface="Times New Roman" pitchFamily="1" charset="0"/>
            </a:endParaRPr>
          </a:p>
        </p:txBody>
      </p:sp>
      <p:sp>
        <p:nvSpPr>
          <p:cNvPr id="24581" name="Text Box 11"/>
          <p:cNvSpPr txBox="1">
            <a:spLocks noChangeArrowheads="1"/>
          </p:cNvSpPr>
          <p:nvPr/>
        </p:nvSpPr>
        <p:spPr bwMode="auto">
          <a:xfrm>
            <a:off x="989013" y="2887663"/>
            <a:ext cx="3692525" cy="519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ltLang="en-US" sz="2800">
                <a:solidFill>
                  <a:prstClr val="black"/>
                </a:solidFill>
                <a:latin typeface="Arial" charset="0"/>
              </a:rPr>
              <a:t>Unemployment rate = </a:t>
            </a:r>
          </a:p>
        </p:txBody>
      </p:sp>
      <p:sp>
        <p:nvSpPr>
          <p:cNvPr id="24582" name="Text Box 13"/>
          <p:cNvSpPr txBox="1">
            <a:spLocks noChangeArrowheads="1"/>
          </p:cNvSpPr>
          <p:nvPr/>
        </p:nvSpPr>
        <p:spPr bwMode="auto">
          <a:xfrm>
            <a:off x="7013575" y="2852738"/>
            <a:ext cx="1143000" cy="5191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ltLang="en-US" sz="2800">
                <a:solidFill>
                  <a:prstClr val="black"/>
                </a:solidFill>
                <a:latin typeface="Arial" charset="0"/>
                <a:sym typeface="Symbol" pitchFamily="1" charset="2"/>
              </a:rPr>
              <a:t>x 100</a:t>
            </a:r>
            <a:endParaRPr lang="en-US" altLang="en-US" sz="2800">
              <a:solidFill>
                <a:prstClr val="black"/>
              </a:solidFill>
              <a:latin typeface="Arial" charset="0"/>
            </a:endParaRPr>
          </a:p>
        </p:txBody>
      </p:sp>
      <p:sp>
        <p:nvSpPr>
          <p:cNvPr id="24583" name="Text Box 15"/>
          <p:cNvSpPr txBox="1">
            <a:spLocks noChangeArrowheads="1"/>
          </p:cNvSpPr>
          <p:nvPr/>
        </p:nvSpPr>
        <p:spPr bwMode="auto">
          <a:xfrm>
            <a:off x="4633913" y="2562225"/>
            <a:ext cx="2181225" cy="1117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algn="ctr" eaLnBrk="0" fontAlgn="base" hangingPunct="0">
              <a:lnSpc>
                <a:spcPct val="120000"/>
              </a:lnSpc>
              <a:spcBef>
                <a:spcPct val="0"/>
              </a:spcBef>
              <a:spcAft>
                <a:spcPct val="0"/>
              </a:spcAft>
            </a:pPr>
            <a:r>
              <a:rPr lang="en-US" altLang="en-US" sz="2800">
                <a:solidFill>
                  <a:prstClr val="black"/>
                </a:solidFill>
                <a:latin typeface="Arial" charset="0"/>
              </a:rPr>
              <a:t>Unemployed</a:t>
            </a:r>
          </a:p>
          <a:p>
            <a:pPr algn="ctr" eaLnBrk="0" fontAlgn="base" hangingPunct="0">
              <a:lnSpc>
                <a:spcPct val="120000"/>
              </a:lnSpc>
              <a:spcBef>
                <a:spcPct val="0"/>
              </a:spcBef>
              <a:spcAft>
                <a:spcPct val="0"/>
              </a:spcAft>
            </a:pPr>
            <a:r>
              <a:rPr lang="en-US" altLang="en-US" sz="2800">
                <a:solidFill>
                  <a:prstClr val="black"/>
                </a:solidFill>
                <a:latin typeface="Arial" charset="0"/>
              </a:rPr>
              <a:t>Labor force</a:t>
            </a:r>
          </a:p>
        </p:txBody>
      </p:sp>
      <p:sp>
        <p:nvSpPr>
          <p:cNvPr id="24584" name="Line 16"/>
          <p:cNvSpPr>
            <a:spLocks noChangeShapeType="1"/>
          </p:cNvSpPr>
          <p:nvPr/>
        </p:nvSpPr>
        <p:spPr bwMode="auto">
          <a:xfrm>
            <a:off x="4656138" y="3144838"/>
            <a:ext cx="2159000" cy="0"/>
          </a:xfrm>
          <a:prstGeom prst="line">
            <a:avLst/>
          </a:prstGeom>
          <a:noFill/>
          <a:ln w="19050">
            <a:solidFill>
              <a:schemeClr val="tx1"/>
            </a:solidFill>
            <a:round/>
            <a:headEnd/>
            <a:tailEnd/>
          </a:ln>
          <a:extLst>
            <a:ext uri="{909E8E84-426E-40dd-AFC4-6F175D3DCCD1}">
              <a14:hiddenFill xmlns:a14="http://schemas.microsoft.com/office/drawing/2010/main" xmlns="">
                <a:noFill/>
              </a14:hiddenFill>
            </a:ext>
          </a:extLst>
        </p:spPr>
        <p:txBody>
          <a:bodyPr anchor="ctr">
            <a:spAutoFit/>
          </a:bodyPr>
          <a:lstStyle/>
          <a:p>
            <a:pPr eaLnBrk="0" fontAlgn="base" hangingPunct="0">
              <a:spcBef>
                <a:spcPct val="0"/>
              </a:spcBef>
              <a:spcAft>
                <a:spcPct val="0"/>
              </a:spcAft>
            </a:pPr>
            <a:endParaRPr lang="en-US" sz="2400">
              <a:solidFill>
                <a:prstClr val="black"/>
              </a:solidFill>
              <a:latin typeface="Times New Roman" pitchFamily="1" charset="0"/>
            </a:endParaRPr>
          </a:p>
        </p:txBody>
      </p:sp>
      <p:grpSp>
        <p:nvGrpSpPr>
          <p:cNvPr id="24585" name="Group 17"/>
          <p:cNvGrpSpPr>
            <a:grpSpLocks/>
          </p:cNvGrpSpPr>
          <p:nvPr/>
        </p:nvGrpSpPr>
        <p:grpSpPr bwMode="auto">
          <a:xfrm>
            <a:off x="4379913" y="5197475"/>
            <a:ext cx="3968750" cy="1127125"/>
            <a:chOff x="2508" y="1605"/>
            <a:chExt cx="2582" cy="733"/>
          </a:xfrm>
        </p:grpSpPr>
        <p:sp>
          <p:nvSpPr>
            <p:cNvPr id="24592" name="Text Box 18"/>
            <p:cNvSpPr txBox="1">
              <a:spLocks noChangeArrowheads="1"/>
            </p:cNvSpPr>
            <p:nvPr/>
          </p:nvSpPr>
          <p:spPr bwMode="auto">
            <a:xfrm>
              <a:off x="2508" y="1817"/>
              <a:ext cx="255" cy="3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ltLang="en-US" sz="2800">
                  <a:solidFill>
                    <a:prstClr val="black"/>
                  </a:solidFill>
                  <a:latin typeface="Arial" charset="0"/>
                </a:rPr>
                <a:t>=</a:t>
              </a:r>
            </a:p>
          </p:txBody>
        </p:sp>
        <p:sp>
          <p:nvSpPr>
            <p:cNvPr id="24593" name="Text Box 19"/>
            <p:cNvSpPr txBox="1">
              <a:spLocks noChangeArrowheads="1"/>
            </p:cNvSpPr>
            <p:nvPr/>
          </p:nvSpPr>
          <p:spPr bwMode="auto">
            <a:xfrm>
              <a:off x="3540" y="1794"/>
              <a:ext cx="1550" cy="3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ltLang="en-US" sz="2800">
                  <a:solidFill>
                    <a:prstClr val="black"/>
                  </a:solidFill>
                  <a:latin typeface="Arial" charset="0"/>
                  <a:sym typeface="Symbol" pitchFamily="1" charset="2"/>
                </a:rPr>
                <a:t>x 100 = 6.6%</a:t>
              </a:r>
              <a:endParaRPr lang="en-US" altLang="en-US" sz="2800">
                <a:solidFill>
                  <a:prstClr val="black"/>
                </a:solidFill>
                <a:latin typeface="Arial" charset="0"/>
              </a:endParaRPr>
            </a:p>
          </p:txBody>
        </p:sp>
        <p:sp>
          <p:nvSpPr>
            <p:cNvPr id="24594" name="Text Box 20"/>
            <p:cNvSpPr txBox="1">
              <a:spLocks noChangeArrowheads="1"/>
            </p:cNvSpPr>
            <p:nvPr/>
          </p:nvSpPr>
          <p:spPr bwMode="auto">
            <a:xfrm>
              <a:off x="2820" y="1605"/>
              <a:ext cx="706" cy="73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algn="ctr" eaLnBrk="0" fontAlgn="base" hangingPunct="0">
                <a:lnSpc>
                  <a:spcPct val="120000"/>
                </a:lnSpc>
                <a:spcBef>
                  <a:spcPct val="0"/>
                </a:spcBef>
                <a:spcAft>
                  <a:spcPct val="0"/>
                </a:spcAft>
              </a:pPr>
              <a:r>
                <a:rPr lang="en-US" altLang="en-US" sz="2800">
                  <a:solidFill>
                    <a:prstClr val="black"/>
                  </a:solidFill>
                  <a:latin typeface="Arial" charset="0"/>
                </a:rPr>
                <a:t>10.3</a:t>
              </a:r>
            </a:p>
            <a:p>
              <a:pPr algn="ctr" eaLnBrk="0" fontAlgn="base" hangingPunct="0">
                <a:lnSpc>
                  <a:spcPct val="120000"/>
                </a:lnSpc>
                <a:spcBef>
                  <a:spcPct val="0"/>
                </a:spcBef>
                <a:spcAft>
                  <a:spcPct val="0"/>
                </a:spcAft>
              </a:pPr>
              <a:r>
                <a:rPr lang="en-US" altLang="en-US" sz="2800">
                  <a:solidFill>
                    <a:prstClr val="black"/>
                  </a:solidFill>
                  <a:latin typeface="Arial" charset="0"/>
                </a:rPr>
                <a:t>155.7</a:t>
              </a:r>
            </a:p>
          </p:txBody>
        </p:sp>
        <p:sp>
          <p:nvSpPr>
            <p:cNvPr id="24595" name="Line 21"/>
            <p:cNvSpPr>
              <a:spLocks noChangeShapeType="1"/>
            </p:cNvSpPr>
            <p:nvPr/>
          </p:nvSpPr>
          <p:spPr bwMode="auto">
            <a:xfrm>
              <a:off x="2750" y="1984"/>
              <a:ext cx="832" cy="0"/>
            </a:xfrm>
            <a:prstGeom prst="line">
              <a:avLst/>
            </a:prstGeom>
            <a:noFill/>
            <a:ln w="19050">
              <a:solidFill>
                <a:schemeClr val="tx1"/>
              </a:solidFill>
              <a:round/>
              <a:headEnd/>
              <a:tailEnd/>
            </a:ln>
            <a:extLst>
              <a:ext uri="{909E8E84-426E-40dd-AFC4-6F175D3DCCD1}">
                <a14:hiddenFill xmlns:a14="http://schemas.microsoft.com/office/drawing/2010/main" xmlns="">
                  <a:noFill/>
                </a14:hiddenFill>
              </a:ext>
            </a:extLst>
          </p:spPr>
          <p:txBody>
            <a:bodyPr anchor="ctr">
              <a:spAutoFit/>
            </a:bodyPr>
            <a:lstStyle/>
            <a:p>
              <a:pPr eaLnBrk="0" fontAlgn="base" hangingPunct="0">
                <a:spcBef>
                  <a:spcPct val="0"/>
                </a:spcBef>
                <a:spcAft>
                  <a:spcPct val="0"/>
                </a:spcAft>
              </a:pPr>
              <a:endParaRPr lang="en-US" sz="2400">
                <a:solidFill>
                  <a:prstClr val="black"/>
                </a:solidFill>
                <a:latin typeface="Times New Roman" pitchFamily="1" charset="0"/>
              </a:endParaRPr>
            </a:p>
          </p:txBody>
        </p:sp>
      </p:grpSp>
      <p:sp>
        <p:nvSpPr>
          <p:cNvPr id="24586" name="TextBox 17"/>
          <p:cNvSpPr txBox="1">
            <a:spLocks noChangeArrowheads="1"/>
          </p:cNvSpPr>
          <p:nvPr/>
        </p:nvSpPr>
        <p:spPr bwMode="auto">
          <a:xfrm>
            <a:off x="808038" y="4846638"/>
            <a:ext cx="769620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fontAlgn="base">
              <a:spcBef>
                <a:spcPct val="0"/>
              </a:spcBef>
              <a:spcAft>
                <a:spcPct val="0"/>
              </a:spcAft>
            </a:pPr>
            <a:r>
              <a:rPr lang="en-US" altLang="en-US">
                <a:solidFill>
                  <a:prstClr val="black"/>
                </a:solidFill>
              </a:rPr>
              <a:t>Assume that there are 3 million discouraged workers.</a:t>
            </a:r>
          </a:p>
        </p:txBody>
      </p:sp>
      <p:grpSp>
        <p:nvGrpSpPr>
          <p:cNvPr id="24587" name="Group 17"/>
          <p:cNvGrpSpPr>
            <a:grpSpLocks/>
          </p:cNvGrpSpPr>
          <p:nvPr/>
        </p:nvGrpSpPr>
        <p:grpSpPr bwMode="auto">
          <a:xfrm>
            <a:off x="4379913" y="3794125"/>
            <a:ext cx="3944937" cy="1117600"/>
            <a:chOff x="2508" y="1605"/>
            <a:chExt cx="2567" cy="727"/>
          </a:xfrm>
        </p:grpSpPr>
        <p:sp>
          <p:nvSpPr>
            <p:cNvPr id="24588" name="Text Box 18"/>
            <p:cNvSpPr txBox="1">
              <a:spLocks noChangeArrowheads="1"/>
            </p:cNvSpPr>
            <p:nvPr/>
          </p:nvSpPr>
          <p:spPr bwMode="auto">
            <a:xfrm>
              <a:off x="2508" y="1817"/>
              <a:ext cx="255" cy="3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ltLang="en-US" sz="2800">
                  <a:solidFill>
                    <a:prstClr val="black"/>
                  </a:solidFill>
                  <a:latin typeface="Arial" charset="0"/>
                </a:rPr>
                <a:t>=</a:t>
              </a:r>
            </a:p>
          </p:txBody>
        </p:sp>
        <p:sp>
          <p:nvSpPr>
            <p:cNvPr id="24589" name="Text Box 19"/>
            <p:cNvSpPr txBox="1">
              <a:spLocks noChangeArrowheads="1"/>
            </p:cNvSpPr>
            <p:nvPr/>
          </p:nvSpPr>
          <p:spPr bwMode="auto">
            <a:xfrm>
              <a:off x="3540" y="1794"/>
              <a:ext cx="1535" cy="3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ltLang="en-US" sz="2800">
                  <a:solidFill>
                    <a:prstClr val="black"/>
                  </a:solidFill>
                  <a:latin typeface="Arial" charset="0"/>
                  <a:sym typeface="Symbol" pitchFamily="1" charset="2"/>
                </a:rPr>
                <a:t>x 100 = 4.8%</a:t>
              </a:r>
              <a:endParaRPr lang="en-US" altLang="en-US" sz="2800">
                <a:solidFill>
                  <a:prstClr val="black"/>
                </a:solidFill>
                <a:latin typeface="Arial" charset="0"/>
              </a:endParaRPr>
            </a:p>
          </p:txBody>
        </p:sp>
        <p:sp>
          <p:nvSpPr>
            <p:cNvPr id="24590" name="Text Box 20"/>
            <p:cNvSpPr txBox="1">
              <a:spLocks noChangeArrowheads="1"/>
            </p:cNvSpPr>
            <p:nvPr/>
          </p:nvSpPr>
          <p:spPr bwMode="auto">
            <a:xfrm>
              <a:off x="2820" y="1605"/>
              <a:ext cx="699" cy="72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algn="ctr" eaLnBrk="0" fontAlgn="base" hangingPunct="0">
                <a:lnSpc>
                  <a:spcPct val="120000"/>
                </a:lnSpc>
                <a:spcBef>
                  <a:spcPct val="0"/>
                </a:spcBef>
                <a:spcAft>
                  <a:spcPct val="0"/>
                </a:spcAft>
              </a:pPr>
              <a:r>
                <a:rPr lang="en-US" altLang="en-US" sz="2800">
                  <a:solidFill>
                    <a:prstClr val="black"/>
                  </a:solidFill>
                  <a:latin typeface="Arial" charset="0"/>
                </a:rPr>
                <a:t>7.3</a:t>
              </a:r>
            </a:p>
            <a:p>
              <a:pPr algn="ctr" eaLnBrk="0" fontAlgn="base" hangingPunct="0">
                <a:lnSpc>
                  <a:spcPct val="120000"/>
                </a:lnSpc>
                <a:spcBef>
                  <a:spcPct val="0"/>
                </a:spcBef>
                <a:spcAft>
                  <a:spcPct val="0"/>
                </a:spcAft>
              </a:pPr>
              <a:r>
                <a:rPr lang="en-US" altLang="en-US" sz="2800">
                  <a:solidFill>
                    <a:prstClr val="black"/>
                  </a:solidFill>
                  <a:latin typeface="Arial" charset="0"/>
                </a:rPr>
                <a:t>152.7</a:t>
              </a:r>
            </a:p>
          </p:txBody>
        </p:sp>
        <p:sp>
          <p:nvSpPr>
            <p:cNvPr id="24591" name="Line 21"/>
            <p:cNvSpPr>
              <a:spLocks noChangeShapeType="1"/>
            </p:cNvSpPr>
            <p:nvPr/>
          </p:nvSpPr>
          <p:spPr bwMode="auto">
            <a:xfrm>
              <a:off x="2750" y="1984"/>
              <a:ext cx="832" cy="0"/>
            </a:xfrm>
            <a:prstGeom prst="line">
              <a:avLst/>
            </a:prstGeom>
            <a:noFill/>
            <a:ln w="19050">
              <a:solidFill>
                <a:schemeClr val="tx1"/>
              </a:solidFill>
              <a:round/>
              <a:headEnd/>
              <a:tailEnd/>
            </a:ln>
            <a:extLst>
              <a:ext uri="{909E8E84-426E-40dd-AFC4-6F175D3DCCD1}">
                <a14:hiddenFill xmlns:a14="http://schemas.microsoft.com/office/drawing/2010/main" xmlns="">
                  <a:noFill/>
                </a14:hiddenFill>
              </a:ext>
            </a:extLst>
          </p:spPr>
          <p:txBody>
            <a:bodyPr anchor="ctr">
              <a:spAutoFit/>
            </a:bodyPr>
            <a:lstStyle/>
            <a:p>
              <a:pPr eaLnBrk="0" fontAlgn="base" hangingPunct="0">
                <a:spcBef>
                  <a:spcPct val="0"/>
                </a:spcBef>
                <a:spcAft>
                  <a:spcPct val="0"/>
                </a:spcAft>
              </a:pPr>
              <a:endParaRPr lang="en-US" sz="2400">
                <a:solidFill>
                  <a:prstClr val="black"/>
                </a:solidFill>
                <a:latin typeface="Times New Roman" pitchFamily="1" charset="0"/>
              </a:endParaRPr>
            </a:p>
          </p:txBody>
        </p:sp>
      </p:grpSp>
    </p:spTree>
    <p:extLst>
      <p:ext uri="{BB962C8B-B14F-4D97-AF65-F5344CB8AC3E}">
        <p14:creationId xmlns:p14="http://schemas.microsoft.com/office/powerpoint/2010/main" val="1768791944"/>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rtlCol="0">
            <a:normAutofit/>
          </a:bodyPr>
          <a:lstStyle/>
          <a:p>
            <a:pPr eaLnBrk="1" fontAlgn="auto" hangingPunct="1">
              <a:spcAft>
                <a:spcPts val="0"/>
              </a:spcAft>
              <a:defRPr/>
            </a:pPr>
            <a:r>
              <a:rPr lang="en-GB" b="1" dirty="0">
                <a:effectLst>
                  <a:outerShdw blurRad="38100" dist="38100" dir="2700000" algn="tl">
                    <a:srgbClr val="000000">
                      <a:alpha val="43137"/>
                    </a:srgbClr>
                  </a:outerShdw>
                </a:effectLst>
              </a:rPr>
              <a:t>Types of Unemployment</a:t>
            </a:r>
          </a:p>
        </p:txBody>
      </p:sp>
      <p:sp>
        <p:nvSpPr>
          <p:cNvPr id="9219" name="Rectangle 3"/>
          <p:cNvSpPr>
            <a:spLocks noGrp="1" noChangeArrowheads="1"/>
          </p:cNvSpPr>
          <p:nvPr>
            <p:ph idx="1"/>
          </p:nvPr>
        </p:nvSpPr>
        <p:spPr>
          <a:xfrm>
            <a:off x="596900" y="1600200"/>
            <a:ext cx="7408863" cy="4176713"/>
          </a:xfrm>
        </p:spPr>
        <p:txBody>
          <a:bodyPr rtlCol="0">
            <a:normAutofit/>
          </a:bodyPr>
          <a:lstStyle/>
          <a:p>
            <a:pPr eaLnBrk="1" fontAlgn="auto" hangingPunct="1">
              <a:lnSpc>
                <a:spcPct val="90000"/>
              </a:lnSpc>
              <a:spcAft>
                <a:spcPts val="0"/>
              </a:spcAft>
              <a:buFont typeface="Wingdings 3" charset="2"/>
              <a:buChar char=""/>
              <a:defRPr/>
            </a:pPr>
            <a:r>
              <a:rPr lang="en-GB" sz="2400" b="1" dirty="0">
                <a:solidFill>
                  <a:schemeClr val="accent2"/>
                </a:solidFill>
              </a:rPr>
              <a:t>Frictional Unemployment</a:t>
            </a:r>
            <a:r>
              <a:rPr lang="en-GB" sz="2400" b="1" dirty="0" smtClean="0">
                <a:solidFill>
                  <a:schemeClr val="accent2"/>
                </a:solidFill>
              </a:rPr>
              <a:t>:</a:t>
            </a:r>
          </a:p>
          <a:p>
            <a:pPr marL="0" indent="0" eaLnBrk="1" fontAlgn="auto" hangingPunct="1">
              <a:lnSpc>
                <a:spcPct val="90000"/>
              </a:lnSpc>
              <a:spcAft>
                <a:spcPts val="0"/>
              </a:spcAft>
              <a:buFont typeface="Wingdings 3" charset="2"/>
              <a:buNone/>
              <a:defRPr/>
            </a:pPr>
            <a:endParaRPr lang="en-GB" sz="2400" b="1" dirty="0">
              <a:solidFill>
                <a:schemeClr val="accent2"/>
              </a:solidFill>
            </a:endParaRPr>
          </a:p>
          <a:p>
            <a:pPr eaLnBrk="1" fontAlgn="auto" hangingPunct="1">
              <a:lnSpc>
                <a:spcPct val="90000"/>
              </a:lnSpc>
              <a:spcAft>
                <a:spcPts val="0"/>
              </a:spcAft>
              <a:buFont typeface="Wingdings 3" charset="2"/>
              <a:buChar char=""/>
              <a:defRPr/>
            </a:pPr>
            <a:r>
              <a:rPr lang="en-GB" sz="2400" dirty="0">
                <a:solidFill>
                  <a:schemeClr val="tx1">
                    <a:lumMod val="75000"/>
                    <a:lumOff val="25000"/>
                  </a:schemeClr>
                </a:solidFill>
              </a:rPr>
              <a:t>Unemployment caused </a:t>
            </a:r>
            <a:r>
              <a:rPr lang="en-GB" sz="2400" dirty="0" smtClean="0">
                <a:solidFill>
                  <a:schemeClr val="tx1">
                    <a:lumMod val="75000"/>
                    <a:lumOff val="25000"/>
                  </a:schemeClr>
                </a:solidFill>
              </a:rPr>
              <a:t> when </a:t>
            </a:r>
            <a:r>
              <a:rPr lang="en-GB" sz="2400" dirty="0">
                <a:solidFill>
                  <a:schemeClr val="tx1">
                    <a:lumMod val="75000"/>
                    <a:lumOff val="25000"/>
                  </a:schemeClr>
                </a:solidFill>
              </a:rPr>
              <a:t>people move from job to job </a:t>
            </a:r>
            <a:r>
              <a:rPr lang="en-GB" sz="2400" dirty="0" smtClean="0">
                <a:solidFill>
                  <a:schemeClr val="tx1">
                    <a:lumMod val="75000"/>
                    <a:lumOff val="25000"/>
                  </a:schemeClr>
                </a:solidFill>
              </a:rPr>
              <a:t> and </a:t>
            </a:r>
            <a:r>
              <a:rPr lang="en-GB" sz="2400" dirty="0">
                <a:solidFill>
                  <a:schemeClr val="tx1">
                    <a:lumMod val="75000"/>
                    <a:lumOff val="25000"/>
                  </a:schemeClr>
                </a:solidFill>
              </a:rPr>
              <a:t>claim benefit in the </a:t>
            </a:r>
            <a:r>
              <a:rPr lang="en-GB" sz="2400" dirty="0" smtClean="0">
                <a:solidFill>
                  <a:schemeClr val="tx1">
                    <a:lumMod val="75000"/>
                    <a:lumOff val="25000"/>
                  </a:schemeClr>
                </a:solidFill>
              </a:rPr>
              <a:t>meantime</a:t>
            </a:r>
          </a:p>
          <a:p>
            <a:pPr eaLnBrk="1" fontAlgn="auto" hangingPunct="1">
              <a:lnSpc>
                <a:spcPct val="90000"/>
              </a:lnSpc>
              <a:spcAft>
                <a:spcPts val="0"/>
              </a:spcAft>
              <a:buFont typeface="Wingdings 3" charset="2"/>
              <a:buChar char=""/>
              <a:defRPr/>
            </a:pPr>
            <a:endParaRPr lang="en-GB" sz="2400" dirty="0">
              <a:solidFill>
                <a:schemeClr val="tx1">
                  <a:lumMod val="75000"/>
                  <a:lumOff val="25000"/>
                </a:schemeClr>
              </a:solidFill>
            </a:endParaRPr>
          </a:p>
          <a:p>
            <a:pPr eaLnBrk="1" fontAlgn="auto" hangingPunct="1">
              <a:lnSpc>
                <a:spcPct val="90000"/>
              </a:lnSpc>
              <a:spcAft>
                <a:spcPts val="0"/>
              </a:spcAft>
              <a:buFont typeface="Wingdings 3" charset="2"/>
              <a:buChar char=""/>
              <a:defRPr/>
            </a:pPr>
            <a:r>
              <a:rPr lang="en-GB" sz="2400" dirty="0">
                <a:solidFill>
                  <a:schemeClr val="tx1">
                    <a:lumMod val="75000"/>
                    <a:lumOff val="25000"/>
                  </a:schemeClr>
                </a:solidFill>
              </a:rPr>
              <a:t>The quality of the information available for job seekers is crucial to the extent of the seriousness </a:t>
            </a:r>
            <a:br>
              <a:rPr lang="en-GB" sz="2400" dirty="0">
                <a:solidFill>
                  <a:schemeClr val="tx1">
                    <a:lumMod val="75000"/>
                    <a:lumOff val="25000"/>
                  </a:schemeClr>
                </a:solidFill>
              </a:rPr>
            </a:br>
            <a:r>
              <a:rPr lang="en-GB" sz="2400" dirty="0">
                <a:solidFill>
                  <a:schemeClr val="tx1">
                    <a:lumMod val="75000"/>
                    <a:lumOff val="25000"/>
                  </a:schemeClr>
                </a:solidFill>
              </a:rPr>
              <a:t>of frictional unemployment</a:t>
            </a:r>
          </a:p>
        </p:txBody>
      </p:sp>
    </p:spTree>
    <p:extLst>
      <p:ext uri="{BB962C8B-B14F-4D97-AF65-F5344CB8AC3E}">
        <p14:creationId xmlns:p14="http://schemas.microsoft.com/office/powerpoint/2010/main" val="24901450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598055" y="304800"/>
            <a:ext cx="7772400" cy="762000"/>
          </a:xfrm>
        </p:spPr>
        <p:txBody>
          <a:bodyPr>
            <a:normAutofit/>
          </a:bodyPr>
          <a:lstStyle/>
          <a:p>
            <a:pPr eaLnBrk="1" hangingPunct="1"/>
            <a:r>
              <a:rPr lang="en-GB" b="1" dirty="0" smtClean="0"/>
              <a:t>Types of Unemployment</a:t>
            </a:r>
          </a:p>
        </p:txBody>
      </p:sp>
      <p:sp>
        <p:nvSpPr>
          <p:cNvPr id="10243" name="Rectangle 3"/>
          <p:cNvSpPr>
            <a:spLocks noGrp="1" noChangeArrowheads="1"/>
          </p:cNvSpPr>
          <p:nvPr>
            <p:ph type="body" sz="half" idx="2"/>
          </p:nvPr>
        </p:nvSpPr>
        <p:spPr>
          <a:xfrm>
            <a:off x="598055" y="1371600"/>
            <a:ext cx="8208963" cy="3200400"/>
          </a:xfrm>
        </p:spPr>
        <p:txBody>
          <a:bodyPr rtlCol="0">
            <a:normAutofit/>
          </a:bodyPr>
          <a:lstStyle/>
          <a:p>
            <a:pPr eaLnBrk="1" fontAlgn="auto" hangingPunct="1">
              <a:spcAft>
                <a:spcPts val="0"/>
              </a:spcAft>
              <a:buFont typeface="Wingdings 3" charset="2"/>
              <a:buChar char=""/>
              <a:defRPr/>
            </a:pPr>
            <a:r>
              <a:rPr lang="en-GB" sz="2800" b="1" dirty="0">
                <a:solidFill>
                  <a:schemeClr val="accent2"/>
                </a:solidFill>
              </a:rPr>
              <a:t>Structural Unemployment</a:t>
            </a:r>
            <a:r>
              <a:rPr lang="en-GB" sz="2800" b="1" dirty="0" smtClean="0">
                <a:solidFill>
                  <a:schemeClr val="accent2"/>
                </a:solidFill>
              </a:rPr>
              <a:t>:</a:t>
            </a:r>
          </a:p>
          <a:p>
            <a:pPr marL="0" indent="0" eaLnBrk="1" fontAlgn="auto" hangingPunct="1">
              <a:spcAft>
                <a:spcPts val="0"/>
              </a:spcAft>
              <a:buFont typeface="Wingdings 3" charset="2"/>
              <a:buNone/>
              <a:defRPr/>
            </a:pPr>
            <a:endParaRPr lang="en-GB" sz="2800" dirty="0">
              <a:solidFill>
                <a:schemeClr val="accent2"/>
              </a:solidFill>
            </a:endParaRPr>
          </a:p>
          <a:p>
            <a:pPr eaLnBrk="1" fontAlgn="auto" hangingPunct="1">
              <a:spcAft>
                <a:spcPts val="0"/>
              </a:spcAft>
              <a:buFont typeface="Wingdings 3" charset="2"/>
              <a:buChar char=""/>
              <a:defRPr/>
            </a:pPr>
            <a:r>
              <a:rPr lang="en-GB" sz="2800" dirty="0">
                <a:solidFill>
                  <a:schemeClr val="tx1">
                    <a:lumMod val="75000"/>
                    <a:lumOff val="25000"/>
                  </a:schemeClr>
                </a:solidFill>
              </a:rPr>
              <a:t>Unemployment caused </a:t>
            </a:r>
            <a:r>
              <a:rPr lang="en-GB" sz="2800" dirty="0" smtClean="0">
                <a:solidFill>
                  <a:schemeClr val="tx1">
                    <a:lumMod val="75000"/>
                    <a:lumOff val="25000"/>
                  </a:schemeClr>
                </a:solidFill>
              </a:rPr>
              <a:t> as </a:t>
            </a:r>
            <a:r>
              <a:rPr lang="en-GB" sz="2800" dirty="0">
                <a:solidFill>
                  <a:schemeClr val="tx1">
                    <a:lumMod val="75000"/>
                    <a:lumOff val="25000"/>
                  </a:schemeClr>
                </a:solidFill>
              </a:rPr>
              <a:t>a result of the decline of industries and the inability of </a:t>
            </a:r>
            <a:r>
              <a:rPr lang="en-GB" sz="2800" dirty="0" smtClean="0">
                <a:solidFill>
                  <a:schemeClr val="tx1">
                    <a:lumMod val="75000"/>
                    <a:lumOff val="25000"/>
                  </a:schemeClr>
                </a:solidFill>
              </a:rPr>
              <a:t>former employees </a:t>
            </a:r>
            <a:r>
              <a:rPr lang="en-GB" sz="2800" dirty="0">
                <a:solidFill>
                  <a:schemeClr val="tx1">
                    <a:lumMod val="75000"/>
                    <a:lumOff val="25000"/>
                  </a:schemeClr>
                </a:solidFill>
              </a:rPr>
              <a:t>to move </a:t>
            </a:r>
            <a:r>
              <a:rPr lang="en-GB" sz="2800" dirty="0" smtClean="0">
                <a:solidFill>
                  <a:schemeClr val="tx1">
                    <a:lumMod val="75000"/>
                    <a:lumOff val="25000"/>
                  </a:schemeClr>
                </a:solidFill>
              </a:rPr>
              <a:t> into </a:t>
            </a:r>
            <a:r>
              <a:rPr lang="en-GB" sz="2800" dirty="0">
                <a:solidFill>
                  <a:schemeClr val="tx1">
                    <a:lumMod val="75000"/>
                    <a:lumOff val="25000"/>
                  </a:schemeClr>
                </a:solidFill>
              </a:rPr>
              <a:t>jobs being created </a:t>
            </a:r>
            <a:r>
              <a:rPr lang="en-GB" sz="2800" dirty="0" smtClean="0">
                <a:solidFill>
                  <a:schemeClr val="tx1">
                    <a:lumMod val="75000"/>
                    <a:lumOff val="25000"/>
                  </a:schemeClr>
                </a:solidFill>
              </a:rPr>
              <a:t> in </a:t>
            </a:r>
            <a:r>
              <a:rPr lang="en-GB" sz="2800" dirty="0">
                <a:solidFill>
                  <a:schemeClr val="tx1">
                    <a:lumMod val="75000"/>
                    <a:lumOff val="25000"/>
                  </a:schemeClr>
                </a:solidFill>
              </a:rPr>
              <a:t>new industries</a:t>
            </a:r>
          </a:p>
        </p:txBody>
      </p:sp>
      <p:sp>
        <p:nvSpPr>
          <p:cNvPr id="4" name="Rectangle 4"/>
          <p:cNvSpPr txBox="1">
            <a:spLocks noChangeArrowheads="1"/>
          </p:cNvSpPr>
          <p:nvPr/>
        </p:nvSpPr>
        <p:spPr>
          <a:xfrm>
            <a:off x="672668" y="4038600"/>
            <a:ext cx="8134350" cy="4114800"/>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buFont typeface="Wingdings 3" charset="2"/>
              <a:buChar char=""/>
              <a:defRPr/>
            </a:pPr>
            <a:r>
              <a:rPr lang="en-GB" sz="2800" b="1" smtClean="0">
                <a:solidFill>
                  <a:schemeClr val="accent2"/>
                </a:solidFill>
              </a:rPr>
              <a:t>Seasonal Unemployment:</a:t>
            </a:r>
          </a:p>
          <a:p>
            <a:pPr marL="0" indent="0">
              <a:buFont typeface="Wingdings 3" charset="2"/>
              <a:buNone/>
              <a:defRPr/>
            </a:pPr>
            <a:endParaRPr lang="en-GB" sz="2800" b="1" smtClean="0">
              <a:solidFill>
                <a:schemeClr val="accent2"/>
              </a:solidFill>
            </a:endParaRPr>
          </a:p>
          <a:p>
            <a:pPr>
              <a:buFont typeface="Wingdings 3" charset="2"/>
              <a:buChar char=""/>
              <a:defRPr/>
            </a:pPr>
            <a:r>
              <a:rPr lang="en-GB" sz="2800" smtClean="0">
                <a:solidFill>
                  <a:schemeClr val="tx1">
                    <a:lumMod val="75000"/>
                    <a:lumOff val="25000"/>
                  </a:schemeClr>
                </a:solidFill>
              </a:rPr>
              <a:t>Unemployment caused because of the seasonal nature of employment – tourism, skiing, cricketers, beach lifeguards, fisherman etc.</a:t>
            </a:r>
            <a:endParaRPr lang="en-GB" sz="2800" dirty="0">
              <a:solidFill>
                <a:schemeClr val="tx1">
                  <a:lumMod val="75000"/>
                  <a:lumOff val="25000"/>
                </a:schemeClr>
              </a:solidFill>
            </a:endParaRPr>
          </a:p>
        </p:txBody>
      </p:sp>
    </p:spTree>
    <p:extLst>
      <p:ext uri="{BB962C8B-B14F-4D97-AF65-F5344CB8AC3E}">
        <p14:creationId xmlns:p14="http://schemas.microsoft.com/office/powerpoint/2010/main" val="25030045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026"/>
          <p:cNvSpPr>
            <a:spLocks noGrp="1" noChangeArrowheads="1"/>
          </p:cNvSpPr>
          <p:nvPr>
            <p:ph type="title"/>
          </p:nvPr>
        </p:nvSpPr>
        <p:spPr/>
        <p:txBody>
          <a:bodyPr>
            <a:normAutofit/>
          </a:bodyPr>
          <a:lstStyle/>
          <a:p>
            <a:pPr eaLnBrk="1" hangingPunct="1"/>
            <a:r>
              <a:rPr lang="en-GB" b="1" smtClean="0"/>
              <a:t>Types of Unemployment</a:t>
            </a:r>
          </a:p>
        </p:txBody>
      </p:sp>
      <p:sp>
        <p:nvSpPr>
          <p:cNvPr id="14340" name="Rectangle 1028"/>
          <p:cNvSpPr>
            <a:spLocks noGrp="1" noChangeArrowheads="1"/>
          </p:cNvSpPr>
          <p:nvPr>
            <p:ph type="body" sz="half" idx="2"/>
          </p:nvPr>
        </p:nvSpPr>
        <p:spPr>
          <a:xfrm>
            <a:off x="468313" y="2133600"/>
            <a:ext cx="8135937" cy="3505200"/>
          </a:xfrm>
        </p:spPr>
        <p:txBody>
          <a:bodyPr rtlCol="0">
            <a:normAutofit/>
          </a:bodyPr>
          <a:lstStyle/>
          <a:p>
            <a:pPr eaLnBrk="1" fontAlgn="auto" hangingPunct="1">
              <a:spcAft>
                <a:spcPts val="0"/>
              </a:spcAft>
              <a:buFont typeface="Wingdings 3" charset="2"/>
              <a:buChar char=""/>
              <a:defRPr/>
            </a:pPr>
            <a:r>
              <a:rPr lang="en-GB" sz="2800" b="1" dirty="0">
                <a:solidFill>
                  <a:schemeClr val="accent2"/>
                </a:solidFill>
              </a:rPr>
              <a:t>Technological Unemployment</a:t>
            </a:r>
            <a:r>
              <a:rPr lang="en-GB" sz="2800" b="1" dirty="0" smtClean="0">
                <a:solidFill>
                  <a:schemeClr val="accent2"/>
                </a:solidFill>
              </a:rPr>
              <a:t>:</a:t>
            </a:r>
          </a:p>
          <a:p>
            <a:pPr marL="0" indent="0" eaLnBrk="1" fontAlgn="auto" hangingPunct="1">
              <a:spcAft>
                <a:spcPts val="0"/>
              </a:spcAft>
              <a:buFont typeface="Wingdings 3" charset="2"/>
              <a:buNone/>
              <a:defRPr/>
            </a:pPr>
            <a:endParaRPr lang="en-GB" sz="2800" b="1" dirty="0">
              <a:solidFill>
                <a:schemeClr val="accent2"/>
              </a:solidFill>
            </a:endParaRPr>
          </a:p>
          <a:p>
            <a:pPr eaLnBrk="1" fontAlgn="auto" hangingPunct="1">
              <a:spcAft>
                <a:spcPts val="0"/>
              </a:spcAft>
              <a:buFont typeface="Wingdings 3" charset="2"/>
              <a:buChar char=""/>
              <a:defRPr/>
            </a:pPr>
            <a:r>
              <a:rPr lang="en-GB" sz="2800" dirty="0">
                <a:solidFill>
                  <a:schemeClr val="tx1">
                    <a:lumMod val="75000"/>
                    <a:lumOff val="25000"/>
                  </a:schemeClr>
                </a:solidFill>
              </a:rPr>
              <a:t>Unemployment caused when developments in technology replace human effort – </a:t>
            </a:r>
            <a:r>
              <a:rPr lang="en-GB" sz="2800" dirty="0" err="1">
                <a:solidFill>
                  <a:schemeClr val="tx1">
                    <a:lumMod val="75000"/>
                    <a:lumOff val="25000"/>
                  </a:schemeClr>
                </a:solidFill>
              </a:rPr>
              <a:t>e.g</a:t>
            </a:r>
            <a:r>
              <a:rPr lang="en-GB" sz="2800" dirty="0">
                <a:solidFill>
                  <a:schemeClr val="tx1">
                    <a:lumMod val="75000"/>
                    <a:lumOff val="25000"/>
                  </a:schemeClr>
                </a:solidFill>
              </a:rPr>
              <a:t> in manufacturing, administration etc.</a:t>
            </a:r>
          </a:p>
        </p:txBody>
      </p:sp>
    </p:spTree>
    <p:extLst>
      <p:ext uri="{BB962C8B-B14F-4D97-AF65-F5344CB8AC3E}">
        <p14:creationId xmlns:p14="http://schemas.microsoft.com/office/powerpoint/2010/main" val="37612499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GB" b="1" smtClean="0"/>
              <a:t>Unemployment</a:t>
            </a:r>
          </a:p>
        </p:txBody>
      </p:sp>
      <p:sp>
        <p:nvSpPr>
          <p:cNvPr id="16387" name="Rectangle 3"/>
          <p:cNvSpPr>
            <a:spLocks noGrp="1" noChangeArrowheads="1"/>
          </p:cNvSpPr>
          <p:nvPr>
            <p:ph idx="1"/>
          </p:nvPr>
        </p:nvSpPr>
        <p:spPr>
          <a:xfrm>
            <a:off x="611188" y="2276475"/>
            <a:ext cx="8064500" cy="3451225"/>
          </a:xfrm>
        </p:spPr>
        <p:txBody>
          <a:bodyPr rtlCol="0">
            <a:normAutofit/>
          </a:bodyPr>
          <a:lstStyle/>
          <a:p>
            <a:pPr eaLnBrk="1" fontAlgn="auto" hangingPunct="1">
              <a:spcAft>
                <a:spcPts val="0"/>
              </a:spcAft>
              <a:buFont typeface="Wingdings 3" charset="2"/>
              <a:buChar char=""/>
              <a:defRPr/>
            </a:pPr>
            <a:r>
              <a:rPr lang="en-GB" sz="2400" b="1" dirty="0">
                <a:solidFill>
                  <a:schemeClr val="accent2"/>
                </a:solidFill>
              </a:rPr>
              <a:t>Short run and long run unemployment</a:t>
            </a:r>
            <a:r>
              <a:rPr lang="en-GB" sz="2400" b="1" dirty="0" smtClean="0">
                <a:solidFill>
                  <a:schemeClr val="accent2"/>
                </a:solidFill>
              </a:rPr>
              <a:t>:</a:t>
            </a:r>
          </a:p>
          <a:p>
            <a:pPr eaLnBrk="1" fontAlgn="auto" hangingPunct="1">
              <a:spcAft>
                <a:spcPts val="0"/>
              </a:spcAft>
              <a:buFont typeface="Wingdings 3" charset="2"/>
              <a:buChar char=""/>
              <a:defRPr/>
            </a:pPr>
            <a:endParaRPr lang="en-GB" sz="2400" b="1" dirty="0">
              <a:solidFill>
                <a:schemeClr val="accent2"/>
              </a:solidFill>
            </a:endParaRPr>
          </a:p>
          <a:p>
            <a:pPr eaLnBrk="1" fontAlgn="auto" hangingPunct="1">
              <a:spcAft>
                <a:spcPts val="0"/>
              </a:spcAft>
              <a:buFont typeface="Wingdings 3" charset="2"/>
              <a:buChar char=""/>
              <a:defRPr/>
            </a:pPr>
            <a:r>
              <a:rPr lang="en-GB" dirty="0">
                <a:solidFill>
                  <a:schemeClr val="tx1">
                    <a:lumMod val="75000"/>
                    <a:lumOff val="25000"/>
                  </a:schemeClr>
                </a:solidFill>
              </a:rPr>
              <a:t>Classical theory – short run unemployment is a temporary phenomenon; wages will fall </a:t>
            </a:r>
            <a:r>
              <a:rPr lang="en-GB" dirty="0" smtClean="0">
                <a:solidFill>
                  <a:schemeClr val="tx1">
                    <a:lumMod val="75000"/>
                    <a:lumOff val="25000"/>
                  </a:schemeClr>
                </a:solidFill>
              </a:rPr>
              <a:t> and </a:t>
            </a:r>
            <a:r>
              <a:rPr lang="en-GB" dirty="0">
                <a:solidFill>
                  <a:schemeClr val="tx1">
                    <a:lumMod val="75000"/>
                    <a:lumOff val="25000"/>
                  </a:schemeClr>
                </a:solidFill>
              </a:rPr>
              <a:t>the labour market will move back into </a:t>
            </a:r>
            <a:r>
              <a:rPr lang="en-GB" dirty="0" smtClean="0">
                <a:solidFill>
                  <a:schemeClr val="tx1">
                    <a:lumMod val="75000"/>
                    <a:lumOff val="25000"/>
                  </a:schemeClr>
                </a:solidFill>
              </a:rPr>
              <a:t>equilibrium.</a:t>
            </a:r>
          </a:p>
          <a:p>
            <a:pPr marL="0" indent="0" eaLnBrk="1" fontAlgn="auto" hangingPunct="1">
              <a:spcAft>
                <a:spcPts val="0"/>
              </a:spcAft>
              <a:buFont typeface="Wingdings 3" charset="2"/>
              <a:buNone/>
              <a:defRPr/>
            </a:pPr>
            <a:endParaRPr lang="en-GB" dirty="0">
              <a:solidFill>
                <a:schemeClr val="tx1">
                  <a:lumMod val="75000"/>
                  <a:lumOff val="25000"/>
                </a:schemeClr>
              </a:solidFill>
            </a:endParaRPr>
          </a:p>
          <a:p>
            <a:pPr eaLnBrk="1" fontAlgn="auto" hangingPunct="1">
              <a:spcAft>
                <a:spcPts val="0"/>
              </a:spcAft>
              <a:buFont typeface="Wingdings 3" charset="2"/>
              <a:buChar char=""/>
              <a:defRPr/>
            </a:pPr>
            <a:r>
              <a:rPr lang="en-GB" dirty="0">
                <a:solidFill>
                  <a:schemeClr val="tx1">
                    <a:lumMod val="75000"/>
                    <a:lumOff val="25000"/>
                  </a:schemeClr>
                </a:solidFill>
              </a:rPr>
              <a:t>Long run – unemployment </a:t>
            </a:r>
            <a:r>
              <a:rPr lang="en-GB" dirty="0" smtClean="0">
                <a:solidFill>
                  <a:schemeClr val="tx1">
                    <a:lumMod val="75000"/>
                    <a:lumOff val="25000"/>
                  </a:schemeClr>
                </a:solidFill>
              </a:rPr>
              <a:t> will </a:t>
            </a:r>
            <a:r>
              <a:rPr lang="en-GB" dirty="0">
                <a:solidFill>
                  <a:schemeClr val="tx1">
                    <a:lumMod val="75000"/>
                    <a:lumOff val="25000"/>
                  </a:schemeClr>
                </a:solidFill>
              </a:rPr>
              <a:t>be ‘voluntary’</a:t>
            </a:r>
          </a:p>
        </p:txBody>
      </p:sp>
    </p:spTree>
    <p:extLst>
      <p:ext uri="{BB962C8B-B14F-4D97-AF65-F5344CB8AC3E}">
        <p14:creationId xmlns:p14="http://schemas.microsoft.com/office/powerpoint/2010/main" val="24088453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905000"/>
            <a:ext cx="6348413" cy="1320800"/>
          </a:xfrm>
        </p:spPr>
        <p:txBody>
          <a:bodyPr rtlCol="0">
            <a:normAutofit/>
          </a:bodyPr>
          <a:lstStyle/>
          <a:p>
            <a:pPr eaLnBrk="1" fontAlgn="auto" hangingPunct="1">
              <a:spcAft>
                <a:spcPts val="0"/>
              </a:spcAft>
              <a:defRPr/>
            </a:pPr>
            <a:r>
              <a:rPr lang="en-MY" sz="7200" dirty="0" smtClean="0">
                <a:effectLst>
                  <a:outerShdw blurRad="38100" dist="38100" dir="2700000" algn="tl">
                    <a:srgbClr val="000000">
                      <a:alpha val="43137"/>
                    </a:srgbClr>
                  </a:outerShdw>
                </a:effectLst>
              </a:rPr>
              <a:t>Inflation</a:t>
            </a:r>
            <a:endParaRPr lang="en-MY" sz="72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225615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7" descr="C:\Users\User\Desktop\roti canai.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914400" y="-19050"/>
            <a:ext cx="6946900" cy="6324600"/>
          </a:xfrm>
          <a:prstGeom prst="ellipse">
            <a:avLst/>
          </a:prstGeom>
          <a:ln w="190500" cap="rnd">
            <a:solidFill>
              <a:srgbClr val="C8C6BD"/>
            </a:solidFill>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Tree>
    <p:extLst>
      <p:ext uri="{BB962C8B-B14F-4D97-AF65-F5344CB8AC3E}">
        <p14:creationId xmlns:p14="http://schemas.microsoft.com/office/powerpoint/2010/main" val="30792731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3"/>
          <p:cNvSpPr>
            <a:spLocks noGrp="1"/>
          </p:cNvSpPr>
          <p:nvPr>
            <p:ph type="title"/>
          </p:nvPr>
        </p:nvSpPr>
        <p:spPr/>
        <p:txBody>
          <a:bodyPr/>
          <a:lstStyle/>
          <a:p>
            <a:pPr eaLnBrk="1" hangingPunct="1"/>
            <a:r>
              <a:rPr lang="en-US" smtClean="0"/>
              <a:t>Inflation</a:t>
            </a:r>
          </a:p>
        </p:txBody>
      </p:sp>
      <p:sp>
        <p:nvSpPr>
          <p:cNvPr id="33795" name="Content Placeholder 1"/>
          <p:cNvSpPr>
            <a:spLocks noGrp="1"/>
          </p:cNvSpPr>
          <p:nvPr>
            <p:ph idx="1"/>
          </p:nvPr>
        </p:nvSpPr>
        <p:spPr>
          <a:xfrm>
            <a:off x="460375" y="1963738"/>
            <a:ext cx="7408863" cy="3449637"/>
          </a:xfrm>
        </p:spPr>
        <p:txBody>
          <a:bodyPr/>
          <a:lstStyle/>
          <a:p>
            <a:pPr eaLnBrk="1" hangingPunct="1"/>
            <a:r>
              <a:rPr lang="en-US" sz="3200" smtClean="0"/>
              <a:t>“An continuous  increase in price level without increases in good and services in economic cycle”  </a:t>
            </a:r>
          </a:p>
        </p:txBody>
      </p:sp>
      <p:sp>
        <p:nvSpPr>
          <p:cNvPr id="33796" name="AutoShape 4" descr="data:image/jpeg;base64,/9j/4AAQSkZJRgABAQAAAQABAAD/2wCEAAkGBxISEBAQEBIQDw8QDw8QDw8PDw8PDw8PFBQWFhQRFBQYHCggGBomHBQUITEhJSkrLi4uFx8zODMsNygtLisBCgoKDg0OFxAQFywkHhwsLC0tLSwsLCwsLC8sLCwsLystLCwsLCwsLC8sLCwsLCwsLCwsLCwsLCwsLCwsLCwsLP/AABEIALEBHAMBEQACEQEDEQH/xAAcAAACAgMBAQAAAAAAAAAAAAACAwEEAAUHBgj/xABHEAABAwIDBAYHBAYHCQAAAAABAAIDBBEFEiEGMUFRBxMiYYGRFDJCUnGx0SNVkpMVYnJzwfAWJDOCobLhJTQ1REVjhJS0/8QAGwEBAQACAwEAAAAAAAAAAAAAAAECBQMEBgf/xAA0EQEAAQMBBAcIAgIDAQAAAAAAAQIDEQQFEiExExRBUVJh0QYVIjJTcZGhQoGx4SQzciP/2gAMAwEAAhEDEQA/APGvd3rsOJAuiJIQQWIAezkgXYoMQYgAqKEpM4jiyppmqcR2rkEdh3nf9Fo9VqJuVYjk+kbG2VTpLUVVR8c857vIwrqU1TTOYbi5bpuUzTVGYlQqI8p7ju+i3mlvxdp484fONs7NnR3vh+Srl6ABXaacQKCboJuiJBVBhyAgUEhyMRhyCcyMg+KDLIprAgMIHt0QQUQpyBLwgrvagUUEWRUEIAKDZvZqqwlgCA8qoByIwFALmhQKe1AtyKAlRTqWL2j4fVazXajH/wA6f7ev9ndl5nrNyOEfL6rkMRe5rGgue5wa1o3ucTYAeK1cRmcPZ3K6bdM11TiIbjaXZuWiMQkIc2RgIe0dkSD14/DnxC5btmbfPta7Z21LetirdjExPLy7JaKWPMLeR5FLN2bVe9Dl2joqdXZqtzz7Pu15BBseC39NUVRmO18vvWqrVc0VxxhIWTjTdBIQTdEEFRIKCQUQYKKYEYsARRAIowijAQMBRGFAsopTkCnhEJyIMLUC3BFKIVG7fGjABaggoFORCiUGZkAucigcUEQx5j3cV1tTfi1R59ja7J2dVrL8U/xjjPovALQ1TNU5l9Ot0U26YppjhDpPRns5YCumbq4EUzSNzToZfHcO654rv6Sz/OXjfaLae9PVrc8I+bz8nsNosHZV074H6E9qN9rmOQeq4fL4ErtXbcV04ef0Osr0t6m5T2c/OHDKylfFI+KQZZI3Fj28iOXMcQeS01VM0ziX0+xfov26blE8JUKuP2hw3/Bd/Q392dye15n2j2bv09Ytxxjn9u9VBW2eISglBKCboJBRE3QE0oGNKrExqKMBFG0IDARRWREEoAKASEUBagXlRGFqBbmoFGNVW8kbqUYq7giEuRAPKBNkAuRUWQBa+nFY1VRTEzLls267tdNFEcZXYo7C38krz1+7N2vL6hs3QU6OxFuI49vm9HsVs6ayo7QPo8VnTO97lEO8/IHuWWntb9Xk622tpRo7OKZ+OrhHq7U1oAAAAAAAA0AA3ALbxGHzmZmqcyxEeE6Tdnusj9MiH2kTbTge1CPb+Lfl8F0tXZzG9HY9P7O7S6Kvq9c/DVy8p/25etbHCXuKqYqjExza+ePKe47vot7pb/SUcecPm22dnTo78zHy1cvQF12mnSgkIMQYiJBQMaUDGlEwY0qoaCiiCKIIokEFABQSiBcgWiZYQihIQDlRW3mO9VFWUoxVXlEASgkNQLcEUDiixBtPHxO87u4LTa3Ub07lPJ7r2d2X0VPWLkfFPLyhsMPo3zSshiGaSR2Vo4d5J4AC5J5BdGmmapiIej1N+jT25uVzwh3HAMIZSQMgj1tq99tZJD6zz9OAAW5tW4t04h8x12sr1V6blXb+obELkdRKCCAbg6g6EHUEckWJmJzEuKba7PmjqCGg+jy3fCeQ9qP+7fyIWo1Frcq8pfRti7RjV2MVfNTwn1ebmZmFj/JWNi7NurMO1tDQ06uzNurn2T5teRY2O8Lf01xVGYfML1qu1XNFccYTdZONOZBF0EgogkBNKAwUDGomDQVQYKKMFAQQYihRA3RMoJVQu6gK6LlBKKFqouyORMq8jkRXJQQgPMiYLkciohZc3O4LpazUdHTiOct9sLZnWru/XHwU/ue5aWk7X0WMRGHWejvZv0eL0iVtp5m9kEaxRHUN7nHQnwC2els7kb085eC29tPrF3oqJ+Cn9y9ku288wIKmK4nBTRmapljgiGhfI7KL2uGgb3O0OgudEHItsOmknNFhjMu8elztBPxjiOg4auv+yrge8p9m3z4VDT1T3Pq3Rid80pL3sqn3ebk8BmLLDgLBcV63FdOHe2fratJei5T/AHHfDklTTuje+ORpa9ji17TvDhvC00xNM4l9NtXabtEV0TmJUq2HTMN4394Xe0Wo3Z3Ku15r2h2Z0lHWLccaefnCiCts8Mm6okFBIKKkFEECgY0oGNKBjSiGBUGEUYQSiosiSB4RCyVWIbqKm6DEXIQqq7Id6iYVnohRCoFBGZFCG3Nlx3bkW6Zql2dJpa9Tdpt0dq2xthYLz125NyqapfT9JpaNNai1RHCHsejzZv0iX0iVv9XhcMoO6aUahveG7z4DmuxpbW9O9PKGn2/tPoLfQ0T8VXPyj/brS2bwc8WIMCDkvThtk2OJ2GQ5HyyhpqyQHdTHo5kYB3POhvwHxuLA8FsBsTUT1mHyTQSNo5pHTCVwGSSODtFp5BxAaL773Co+lyViOf8ASbs9mb6bEO0wBtQB7TBo2T4jce63JdHV2cxvw9V7O7R3KurVzwn5fv3OarXxwl7SYiYxLV1cWV36p3fRbvS3+koxPOHzfbWzp0l/NPyVcvQkFdppk3QEEBBFEFUMCA2oHMVQ9rEBBqKINQTZBICJJErkQm6GEEouBRNuUMGuisghrFRblbqVFVpWoxJcilOKGAFJlYiZmIjtWYI7DvO/6LRavUdJViOUPomxdmRpLW9VHx1c/LybXAcHfVTshj0vrI/hHGPWef4DiSFwWrc3KsO/r9ZRpLM3Kv685dww+iZBEyGIZY42hrRx+JPEneT3rc0UxTGIfNL96u9cm5XOZlZWTiYg8p0i7ZMw2lzjK+qlzNponbs3GVw91tx8TYcbijkPRpsVJilS+trC51K2Uvme4nPVzk5jGDy1u4+A1OgfQ7GBoDWgNa0ANa0Wa1o0AA4AKAkAyMBBa4AtcCHNIuCDoQQkxlaZmmYmObie1+AmjqCwX6l93wONz2OLCebSbeR4rT37XR1eT6TsjaEayxEz81PCfVoJ4szS0+B5HmsbNybdcVQ59oaKnV2ardXPs+7TuaQSDoQbELf01RVETHa+YXrNVm5NuvnCQsnEMIDCKJoVQ1rUDY2Ki1HTlBZiaRvCBop0GejlAuaOyCq+VEV3vQwC6KZG26IsRR6oqw5twoHQUot/oqAkG9BUlCMSC1FJeEBU7OJ8PqtbrdRiOjp/t632e2Xvz1i7HCOXqtxsJIa0FznENa0alzibAAc7lamIzPB7KuqKKZqqnhDsux2BNo4gxxaaqVvWTWIzWFhlbxLW5gL8z3rcaez0dPm+cbW2jOsvZj5aeXq9Cudq3H+mfb10ZOHUcjmSAtdVzRuLXMIIc2BjhqDuLj8BzCov7F9LML6KU4g4NqqWPMcuUGsaNGmMbusJIBbu1zbrhrA8DhdDU7Q4o+SQlkQymZ7dW0tMD2ImX9o6gczmceKD6Hw2gjp4Y6eBgjhiaGRsHADmeJO8niSVBZQYghBp9qsDbWU7ojYSDtwvPsyDdfuI0Px7lxXrUXKcNhs3XVaO/FyOXb9nEZonMc5jwWvY4te072uBsQVppjE4fS7dym5TFdM8JUcQp7jON43945rv6K/idye15j2i2b0lPWKI408/sohbZ4gYCA2hUNYED42oL0EN1RtqSk3INiMMHJTJg+OgG7u3FTK4Lq6YAbtbK5R5zEZeAVGpc66ghBlkFmAIi2wIsGNair0I0RGucdVQstQJLECXMufmuvqb8WqPOWz2Vs+rWXop/jHOTAFoKpmZzL6XRbpt0xTTGIjhh0Xo12b3VszeYpmkeBm/gPE8l3tLZ/nLyPtBtPP/ABrc/wDr09Ws6VsOraWrixujke9sLGRyxHVsDAbeqLXhdc5uIJvfUZdjDyS5jnSzAMLbU0xHps+aJlOSHOppQBnkfza24LT7V2/rWDVdDOxRJGLVgc97y51I2S5cS71qp99STrlvzLvdKTIrbf8ARLI6pZNhjGiKeUNlguGNpXO3yt/7XEgat4aGwZHUdktnIcPpWU0AvbtSykAOmlPrSO+QHAWCDclQYgxBiDEHOuk3Z7/nohybUgDwbL8mnw710NXa/nH9vXezu0cf8auf/Po54tfHB6+YiYmJ5NZUQZXabju+i3ulv9JRx5w+b7Y2dOkvzj5auMegWhdlqDGtVQ2NqC5AxUbqiptyit/R0o0KxmRtmRaLFSJINSUGuxQaX7llCS8ZXesskVS1ALggyyoswNUFpoQNairEUmiDXKsEWRQvKxqqimJmexy2bVV2uKKeclhq89fvTdrmZfTdm6GnR2Yojn2z3y32x2zxq6gB1xBHZ0zt1xwjB5n/AAF+5Wxb6Srjyhw7X2h1Wz8PzVcvV2hjQAGtsGgAACwAA0AC3EYh87qiuqczE8USxte1zHhr2OaWva4BzXNIsWkHeCOCZhjuVdzkUfQ2wYpnzXwsfbCMuvIXX/3U8cv63u6b9Vd6Dcq7nX2gAAAAAAAAWAAG4AclN6Dcq7k3TMG5V3MumYNye5iuYN2e5KZg3Z7mWTMG7PcyyZhN2e5lkzBie4E0Ae1zHtzMc0tc0i4c0ixBUqxMYZUTVRVFVPOHENqcEdR1DojcxntwvPtRk6An3huPwvxWmv2ujqx2PpWzNdGrsRX/ACjhP3/20kseYW8vili7NuqKmW0NFTq7M2559n3Ug1ehpqiqImHzG7aqtVzRVGJg2NqrjWWxqizAxB6PDItNVJVt4jb6LCVheppLqKe4BBpsXbp3LKEl4uuj1WbFTIQQQoCDUDGusgcx6CwHIo2IioqxQXhFJe8Lg1VM12qohsdlX6LGrt118olOZedmMS+nU1RVGYnMIKLNMTzQLch5InR090fgVhyCh0dPdH4YWA8EyblPdH4AYxyCuV3KO6Eho5Iu5R3QmycWPR0d0fhCuZXorfhj8MDjzPmVcz3nRW/DH4RmPM+ZTenvOht+GPwkSHm7zKb0p0Nvwx+IEJXe878RTenvToLfhj8QITu99/43fVN6e9OhteCPxAXyE7yXW3XJPzSZmWVNumn5YiPsC6mFmYiMzwILbkleg0tM0W4iXzLa9+i9q7ldHJYgj1XYa1sOoFrqMQwt1VZPQ4XJpY8FjKw2oF91lgpkZsin59EGtrnXBVSXk8QGpXJDFQsgkR3QH1SBbgoIDkDBKgbHLoqEOkQwU5yBZKghvkuKqxbqnM0u3Z2hqbMbtFyYhJceZWPVbPhhze99b9WUZjzKdVs+Ffe+t+rLM3eU6rZ8J741v1ZCXnmfNTqtnwwe+Nb9WUZ3cz5q9Vs+E98a36s/pDnu5nzU6pZ8J741v1Z/RMFJUTzZI5hEwNBJLQ43+C46tPaiflZxtjW4/wC2f0Kuw+qp3t62XrY3A5XNaGjMLaEW0Nkp01qf4k7Y1v1Z/RQqHe8Vn1a14WPvnXfVn9CE7ufyU6ra8KxtrXfVn9CEzufyV6ra8K++9d9WTWyn+bJ1Sz4T33rvqyax6nVLPhX33rvqf4GnVLPhPfet+p/gBC5KNPbonMUuC/tTVXqd2uucHwNXM167HEiLIHBGSxTQhBbh7JCitjDOpgOM6mFyj0nRMGWurqpZRCPOVklyskV2tVSTmFQMBUVXnCCu8oBzIHRu0VQlzkAEqAborLoIJQMw2iqqhnW01HV1ENy0SxxfZuI0OUk6rGa4XC3/AEfxH7urfyh9VN+DdCdnsR+7q38ofVN+DdYNn8R+7q38ofVN+DdYdnsR+7q38ofVN+DdWcJwjEIZHPdhtc64AAEQvp4rCrjLKFrGqKvmiyNwuvaczXAmIEaX5HvUjgktGNmcS+7q38krPeTdENmcR+7q78k/VN4wL+jmIfd1d+R/qm9BuiGz2Ifd1f8AkH6q78GBjAMQH/Tq/wDI/wBU3zCjTzh2YWcHNcWPY9pa9jxoWuadxCsTkPCyRZpwiLsaB7WoyW4UFlqCxEVAchQV5JFRq6k71RrpAiALUSQXUDGuVUEygqPQAgYwab0yElyCA9BhcgG6BFc/7KX92/8AylSeRDvuwENsJw4aj+qQO0JG8B3lquBm3dPWxSOe2OWKR0ZtI2ORj3Rm5FngG7TcEa8igegRUTRxNfLK9sUY7T5JZAyNgsBvcbNGg5anmUwKrcfoyxkgqqUxyPMccnpMOSSUW+za7NYu1Gg11VGxUAsbYW13k6kk6m+8/FAMU7HFwY5jyw5XhrmuLHWvZwG421sVQFJWRShxikjlDXuY4xSMkDXt9ZhLSbOHJQNY2wA105kk+JO9ASADH2g67rgOAAc4N1tqW7idNCd1zzKYHBdtf+M4mP16U+Jp2XK5aGMqDWrNiswBBbainsRTWPQWo3IHMcoHOKBQZcXVgVJoVRrp4d6Cs4KIRZAyNUWHxaKCjPCUlVfIUDo4DZMCg4oiLoMugi6CviB+yk/Yd8lJ5EPozYqPLhuHtO8UNID8eqauBm510Z1fVS7T1lswimlmsTlDurNVIQTwuqGRdLNWacV36Kd6C14ZNOKg2uXZexdg4kC9iL6XCYFTpuxSaekoepjBw+pNPOycvDZHzPZIWwujvcDIWuuRv46II2xoDBTYBA6mjoXnFHOfTRSGVkbusYLh5c69wWnfxQe620xnEoZGR4fRwzNewvdV1E7WQxEOsWOBLQDuN82tzYaFBrtj9t6qtgr2tpYv0jQOawRMmb6PPI4vADXl1hrG/XNbcQUHmOg6rrc8sbKaM0b66V1VUda0Pgl6u4Y1ma7hcMF7H1kGw2A2hpKTC8SrG0wpoqesc10UcskplksxrAC/1QS8DkBc80GRdJFfCKerxCgjgwyre1sc0Ty6WNrhdrnNzEnQF1i1twDZBtdsNuaqlxGHD6SkZWSz04ljvIWOLiZPDKBHmJuNL6jegubD7ZS1c1TRVlOKSvpQHSRtdmjcw2GYam1szeJBDgQUHN9sx/tvE/8Awv8A5mLkoY1KbVmxGChk1jkVZY9FNBQWIUFlhQNYgmK4+CB/o9/FTJgmXDbpkwoVGEFMmFV+HEJkQymI4IHNpzyTIw0V0MFnDQmTB8NCLeKuR4txREXQTdAJcgq4o/7GT4D/ABcAsauSw+ndn2Zaakb7tNTDyjauFk5fsVg9SzDNoespqiOaqFV1MUkErJZc0MoGRhF3XL7aKgxgtU3ZH0QU8/pZ09GEMhn1rs39na/qa7t2qB21mz9VPhOBQRQSufB6E6ojy5XwhsDWvztdYggki2/RBsOmHC6uV+GVFJTuqvRKt80kUdy83dE5mg1ynq3AnhcINHt1hdXUVlFWVWH1NdQmkjEmHwTSZ6epcCXtIZ2rhxHaAFwNSLKi/wBEGD1VJV4kJ6J9HDUdTNFd4fHGA+Utga4XzkNk11uMmo1CBfRW2uoamahnw+cQzVkkz67UQRtyWFjlyvBLG6h3tdygqbP7EVcmC4nRSxmnqJ6zr4BLYB+Xq3NuQdAcrm34EoK2JRYridNSYRJh8tGIHQCprZgepLYmlgczQNOhvZrjcjTRB6jEsDnO0uH1bInmkhonxPm0ysd1dU0NPG/bZ5oCwTBqhm0eI1bontpZqVjIpzbI94bT3aNb+y7yKDwu2otjmJX4toSP/XYFnQxqUgVmxQCqhgRka16Bsb0F2J6KcHoGtcgfAbHmCoLsBUlWyhjBWKrD6QEbkFSXDxyQVnUbeX0VQr0QdygA045IpLoQqg44hZUcxcskDmQQ4oBuoKmKn7F/93/MFKuRD6jw6dpggdERLG6OENfG5hbkLR2731HwXCyW7juQZmHMeaAGS3vfs6kWJabgHR2h3HegLOOY8wgzOOY8wgCOYG9+zZxAu5naA9oWJ0PfqgPOOY8wgzOOY8wgGOW+8ZdXCxc03ANg7QnQ7/FAeYcx5oAdJYtFrgk3cC2zQATc3N+7S+9BwbberjfjNe6N7ZG5aVhc0gtzsiDXNuOIIse9clDGpQEizQbSqhgKKNpQPjKCzGUVYYUD2uQWIHqC9E7isVbGimB048FFXeutpdBDnoKMxA89yIr5/BAqR6Cs92qywDiOiuBzF6qFoIQQVADxcEEXB0I5hMCqKCMbg4fBzljuwZYaJn6343JuwZQaCPkfxOTdhch/R0fun8RTdgywYdH7p/EU3YMq0eESySObDE94BtoDbzKwnmp1JhJDnsnjcxzbdl2ZpCypjKStHCovdP4nLLdgyH9Fxe6fxOTdhMoOGRe6fxOTdMo/RsXun8RU3TLP0bF7p/EU3TK3SxtYLNFhe/HUqxGDmuRSqotseqHByBjXIHscinsegtMcoGgoDjksboNjBUAiykwp8I1uCpIt9aSoBdPbigTJNdAoSIMKBTyshMZ08VRzaQKoXZAJQASgFQQUEKYGBASoxB6LZMan9ofILgq5soXdrmDJE63aEjm345SCbeYCzoSXmSuVAkIAcgCyghUTZQMjKC1E5EWGvVQxsiLk1kiCxHIirUcigsMkQSXoCgmsUF9tXosVNbWq4C5Z0AiU80EtkQYZkASTICil08UHgnLJCyEC3IF2QQgiygwoBQSEEkoPRbKbz+0PkFwVc2Ucl7a/+yi/eu/ylZUJLy11zIglAJKCEGWQQWqAmhA5pRDGvVDGvQNa9EOjeirMciKsCVAYkQECgc2RQG15RRF6ggyoCbKgzrEC3PSA6F2niqPGOWSBJQLcoAIQQQgHKmBGVMCS1MCA1BmVB6DZXef2/ouvVzZL22H9nF+8f8lnQkvLXXIgSgFAYCAgERBQykImRBFGEYjaqyMaEDWlENa9FGJVFGyZBYjlQWGvQNDgooHlUDmRE50UPWIIzoh0Umio8y7+KoAoAKCCghBiDEEOUkAgxB6HZPef2z/BdermyXNtvUh/eP8AkFnQlTypXIxC5IAhWQ1qgkIBKCWoCCIY1EGFVMCiGhAQ3KsoYUVLVBaiQXI0UwKCSqFFECghFYEhD4tyo//Z"/>
          <p:cNvSpPr>
            <a:spLocks noChangeAspect="1" noChangeArrowheads="1"/>
          </p:cNvSpPr>
          <p:nvPr/>
        </p:nvSpPr>
        <p:spPr bwMode="auto">
          <a:xfrm>
            <a:off x="307975" y="-1614488"/>
            <a:ext cx="5905500" cy="36957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0" fontAlgn="base" hangingPunct="0">
              <a:spcBef>
                <a:spcPct val="0"/>
              </a:spcBef>
              <a:spcAft>
                <a:spcPct val="0"/>
              </a:spcAft>
            </a:pPr>
            <a:endParaRPr lang="en-US" sz="2400">
              <a:solidFill>
                <a:prstClr val="black"/>
              </a:solidFill>
              <a:latin typeface="Times New Roman" pitchFamily="1" charset="0"/>
            </a:endParaRPr>
          </a:p>
        </p:txBody>
      </p:sp>
      <p:sp>
        <p:nvSpPr>
          <p:cNvPr id="33797" name="AutoShape 6" descr="data:image/jpeg;base64,/9j/4AAQSkZJRgABAQAAAQABAAD/2wCEAAkGBxISEBAQEBIQDw8QDw8QDw8PDw8PDw8PFBQWFhQRFBQYHCggGBomHBQUITEhJSkrLi4uFx8zODMsNygtLisBCgoKDg0OFxAQFywkHhwsLC0tLSwsLCwsLC8sLCwsLystLCwsLCwsLC8sLCwsLCwsLCwsLCwsLCwsLCwsLCwsLP/AABEIALEBHAMBEQACEQEDEQH/xAAcAAACAgMBAQAAAAAAAAAAAAACAwEEAAUHBgj/xABHEAABAwIDBAYHBAYHCQAAAAABAAIDBBEFEiEGMUFRBxMiYYGRFDJCUnGx0SNVkpMVYnJzwfAWJDOCobLhJTQ1REVjhJS0/8QAGwEBAQACAwEAAAAAAAAAAAAAAAECBQMEBgf/xAA0EQEAAQMBBAcIAgIDAQAAAAAAAQIDEQQFEiExExRBUVJh0QYVIjJTcZGhQoGx4SQzciP/2gAMAwEAAhEDEQA/APGvd3rsOJAuiJIQQWIAezkgXYoMQYgAqKEpM4jiyppmqcR2rkEdh3nf9Fo9VqJuVYjk+kbG2VTpLUVVR8c857vIwrqU1TTOYbi5bpuUzTVGYlQqI8p7ju+i3mlvxdp484fONs7NnR3vh+Srl6ABXaacQKCboJuiJBVBhyAgUEhyMRhyCcyMg+KDLIprAgMIHt0QQUQpyBLwgrvagUUEWRUEIAKDZvZqqwlgCA8qoByIwFALmhQKe1AtyKAlRTqWL2j4fVazXajH/wA6f7ev9ndl5nrNyOEfL6rkMRe5rGgue5wa1o3ucTYAeK1cRmcPZ3K6bdM11TiIbjaXZuWiMQkIc2RgIe0dkSD14/DnxC5btmbfPta7Z21LetirdjExPLy7JaKWPMLeR5FLN2bVe9Dl2joqdXZqtzz7Pu15BBseC39NUVRmO18vvWqrVc0VxxhIWTjTdBIQTdEEFRIKCQUQYKKYEYsARRAIowijAQMBRGFAsopTkCnhEJyIMLUC3BFKIVG7fGjABaggoFORCiUGZkAucigcUEQx5j3cV1tTfi1R59ja7J2dVrL8U/xjjPovALQ1TNU5l9Ot0U26YppjhDpPRns5YCumbq4EUzSNzToZfHcO654rv6Sz/OXjfaLae9PVrc8I+bz8nsNosHZV074H6E9qN9rmOQeq4fL4ErtXbcV04ef0Osr0t6m5T2c/OHDKylfFI+KQZZI3Fj28iOXMcQeS01VM0ziX0+xfov26blE8JUKuP2hw3/Bd/Q392dye15n2j2bv09Ytxxjn9u9VBW2eISglBKCboJBRE3QE0oGNKrExqKMBFG0IDARRWREEoAKASEUBagXlRGFqBbmoFGNVW8kbqUYq7giEuRAPKBNkAuRUWQBa+nFY1VRTEzLls267tdNFEcZXYo7C38krz1+7N2vL6hs3QU6OxFuI49vm9HsVs6ayo7QPo8VnTO97lEO8/IHuWWntb9Xk622tpRo7OKZ+OrhHq7U1oAAAAAAAA0AA3ALbxGHzmZmqcyxEeE6Tdnusj9MiH2kTbTge1CPb+Lfl8F0tXZzG9HY9P7O7S6Kvq9c/DVy8p/25etbHCXuKqYqjExza+ePKe47vot7pb/SUcecPm22dnTo78zHy1cvQF12mnSgkIMQYiJBQMaUDGlEwY0qoaCiiCKIIokEFABQSiBcgWiZYQihIQDlRW3mO9VFWUoxVXlEASgkNQLcEUDiixBtPHxO87u4LTa3Ub07lPJ7r2d2X0VPWLkfFPLyhsMPo3zSshiGaSR2Vo4d5J4AC5J5BdGmmapiIej1N+jT25uVzwh3HAMIZSQMgj1tq99tZJD6zz9OAAW5tW4t04h8x12sr1V6blXb+obELkdRKCCAbg6g6EHUEckWJmJzEuKba7PmjqCGg+jy3fCeQ9qP+7fyIWo1Frcq8pfRti7RjV2MVfNTwn1ebmZmFj/JWNi7NurMO1tDQ06uzNurn2T5teRY2O8Lf01xVGYfML1qu1XNFccYTdZONOZBF0EgogkBNKAwUDGomDQVQYKKMFAQQYihRA3RMoJVQu6gK6LlBKKFqouyORMq8jkRXJQQgPMiYLkciohZc3O4LpazUdHTiOct9sLZnWru/XHwU/ue5aWk7X0WMRGHWejvZv0eL0iVtp5m9kEaxRHUN7nHQnwC2els7kb085eC29tPrF3oqJ+Cn9y9ku288wIKmK4nBTRmapljgiGhfI7KL2uGgb3O0OgudEHItsOmknNFhjMu8elztBPxjiOg4auv+yrge8p9m3z4VDT1T3Pq3Rid80pL3sqn3ebk8BmLLDgLBcV63FdOHe2fratJei5T/AHHfDklTTuje+ORpa9ji17TvDhvC00xNM4l9NtXabtEV0TmJUq2HTMN4394Xe0Wo3Z3Ku15r2h2Z0lHWLccaefnCiCts8Mm6okFBIKKkFEECgY0oGNKBjSiGBUGEUYQSiosiSB4RCyVWIbqKm6DEXIQqq7Id6iYVnohRCoFBGZFCG3Nlx3bkW6Zql2dJpa9Tdpt0dq2xthYLz125NyqapfT9JpaNNai1RHCHsejzZv0iX0iVv9XhcMoO6aUahveG7z4DmuxpbW9O9PKGn2/tPoLfQ0T8VXPyj/brS2bwc8WIMCDkvThtk2OJ2GQ5HyyhpqyQHdTHo5kYB3POhvwHxuLA8FsBsTUT1mHyTQSNo5pHTCVwGSSODtFp5BxAaL773Co+lyViOf8ASbs9mb6bEO0wBtQB7TBo2T4jce63JdHV2cxvw9V7O7R3KurVzwn5fv3OarXxwl7SYiYxLV1cWV36p3fRbvS3+koxPOHzfbWzp0l/NPyVcvQkFdppk3QEEBBFEFUMCA2oHMVQ9rEBBqKINQTZBICJJErkQm6GEEouBRNuUMGuisghrFRblbqVFVpWoxJcilOKGAFJlYiZmIjtWYI7DvO/6LRavUdJViOUPomxdmRpLW9VHx1c/LybXAcHfVTshj0vrI/hHGPWef4DiSFwWrc3KsO/r9ZRpLM3Kv685dww+iZBEyGIZY42hrRx+JPEneT3rc0UxTGIfNL96u9cm5XOZlZWTiYg8p0i7ZMw2lzjK+qlzNponbs3GVw91tx8TYcbijkPRpsVJilS+trC51K2Uvme4nPVzk5jGDy1u4+A1OgfQ7GBoDWgNa0ANa0Wa1o0AA4AKAkAyMBBa4AtcCHNIuCDoQQkxlaZmmYmObie1+AmjqCwX6l93wONz2OLCebSbeR4rT37XR1eT6TsjaEayxEz81PCfVoJ4szS0+B5HmsbNybdcVQ59oaKnV2ardXPs+7TuaQSDoQbELf01RVETHa+YXrNVm5NuvnCQsnEMIDCKJoVQ1rUDY2Ki1HTlBZiaRvCBop0GejlAuaOyCq+VEV3vQwC6KZG26IsRR6oqw5twoHQUot/oqAkG9BUlCMSC1FJeEBU7OJ8PqtbrdRiOjp/t632e2Xvz1i7HCOXqtxsJIa0FznENa0alzibAAc7lamIzPB7KuqKKZqqnhDsux2BNo4gxxaaqVvWTWIzWFhlbxLW5gL8z3rcaez0dPm+cbW2jOsvZj5aeXq9Cudq3H+mfb10ZOHUcjmSAtdVzRuLXMIIc2BjhqDuLj8BzCov7F9LML6KU4g4NqqWPMcuUGsaNGmMbusJIBbu1zbrhrA8DhdDU7Q4o+SQlkQymZ7dW0tMD2ImX9o6gczmceKD6Hw2gjp4Y6eBgjhiaGRsHADmeJO8niSVBZQYghBp9qsDbWU7ojYSDtwvPsyDdfuI0Px7lxXrUXKcNhs3XVaO/FyOXb9nEZonMc5jwWvY4te072uBsQVppjE4fS7dym5TFdM8JUcQp7jON43945rv6K/idye15j2i2b0lPWKI408/sohbZ4gYCA2hUNYED42oL0EN1RtqSk3INiMMHJTJg+OgG7u3FTK4Lq6YAbtbK5R5zEZeAVGpc66ghBlkFmAIi2wIsGNair0I0RGucdVQstQJLECXMufmuvqb8WqPOWz2Vs+rWXop/jHOTAFoKpmZzL6XRbpt0xTTGIjhh0Xo12b3VszeYpmkeBm/gPE8l3tLZ/nLyPtBtPP/ABrc/wDr09Ws6VsOraWrixujke9sLGRyxHVsDAbeqLXhdc5uIJvfUZdjDyS5jnSzAMLbU0xHps+aJlOSHOppQBnkfza24LT7V2/rWDVdDOxRJGLVgc97y51I2S5cS71qp99STrlvzLvdKTIrbf8ARLI6pZNhjGiKeUNlguGNpXO3yt/7XEgat4aGwZHUdktnIcPpWU0AvbtSykAOmlPrSO+QHAWCDclQYgxBiDEHOuk3Z7/nohybUgDwbL8mnw710NXa/nH9vXezu0cf8auf/Po54tfHB6+YiYmJ5NZUQZXabju+i3ulv9JRx5w+b7Y2dOkvzj5auMegWhdlqDGtVQ2NqC5AxUbqiptyit/R0o0KxmRtmRaLFSJINSUGuxQaX7llCS8ZXesskVS1ALggyyoswNUFpoQNairEUmiDXKsEWRQvKxqqimJmexy2bVV2uKKeclhq89fvTdrmZfTdm6GnR2Yojn2z3y32x2zxq6gB1xBHZ0zt1xwjB5n/AAF+5Wxb6Srjyhw7X2h1Wz8PzVcvV2hjQAGtsGgAACwAA0AC3EYh87qiuqczE8USxte1zHhr2OaWva4BzXNIsWkHeCOCZhjuVdzkUfQ2wYpnzXwsfbCMuvIXX/3U8cv63u6b9Vd6Dcq7nX2gAAAAAAAAWAAG4AclN6Dcq7k3TMG5V3MumYNye5iuYN2e5KZg3Z7mWTMG7PcyyZhN2e5lkzBie4E0Ae1zHtzMc0tc0i4c0ixBUqxMYZUTVRVFVPOHENqcEdR1DojcxntwvPtRk6An3huPwvxWmv2ujqx2PpWzNdGrsRX/ACjhP3/20kseYW8vili7NuqKmW0NFTq7M2559n3Ug1ehpqiqImHzG7aqtVzRVGJg2NqrjWWxqizAxB6PDItNVJVt4jb6LCVheppLqKe4BBpsXbp3LKEl4uuj1WbFTIQQQoCDUDGusgcx6CwHIo2IioqxQXhFJe8Lg1VM12qohsdlX6LGrt118olOZedmMS+nU1RVGYnMIKLNMTzQLch5InR090fgVhyCh0dPdH4YWA8EyblPdH4AYxyCuV3KO6Eho5Iu5R3QmycWPR0d0fhCuZXorfhj8MDjzPmVcz3nRW/DH4RmPM+ZTenvOht+GPwkSHm7zKb0p0Nvwx+IEJXe878RTenvToLfhj8QITu99/43fVN6e9OhteCPxAXyE7yXW3XJPzSZmWVNumn5YiPsC6mFmYiMzwILbkleg0tM0W4iXzLa9+i9q7ldHJYgj1XYa1sOoFrqMQwt1VZPQ4XJpY8FjKw2oF91lgpkZsin59EGtrnXBVSXk8QGpXJDFQsgkR3QH1SBbgoIDkDBKgbHLoqEOkQwU5yBZKghvkuKqxbqnM0u3Z2hqbMbtFyYhJceZWPVbPhhze99b9WUZjzKdVs+Ffe+t+rLM3eU6rZ8J741v1ZCXnmfNTqtnwwe+Nb9WUZ3cz5q9Vs+E98a36s/pDnu5nzU6pZ8J741v1Z/RMFJUTzZI5hEwNBJLQ43+C46tPaiflZxtjW4/wC2f0Kuw+qp3t62XrY3A5XNaGjMLaEW0Nkp01qf4k7Y1v1Z/RQqHe8Vn1a14WPvnXfVn9CE7ufyU6ra8KxtrXfVn9CEzufyV6ra8K++9d9WTWyn+bJ1Sz4T33rvqyax6nVLPhX33rvqf4GnVLPhPfet+p/gBC5KNPbonMUuC/tTVXqd2uucHwNXM167HEiLIHBGSxTQhBbh7JCitjDOpgOM6mFyj0nRMGWurqpZRCPOVklyskV2tVSTmFQMBUVXnCCu8oBzIHRu0VQlzkAEqAborLoIJQMw2iqqhnW01HV1ENy0SxxfZuI0OUk6rGa4XC3/AEfxH7urfyh9VN+DdCdnsR+7q38ofVN+DdYNn8R+7q38ofVN+DdYdnsR+7q38ofVN+DdWcJwjEIZHPdhtc64AAEQvp4rCrjLKFrGqKvmiyNwuvaczXAmIEaX5HvUjgktGNmcS+7q38krPeTdENmcR+7q78k/VN4wL+jmIfd1d+R/qm9BuiGz2Ifd1f8AkH6q78GBjAMQH/Tq/wDI/wBU3zCjTzh2YWcHNcWPY9pa9jxoWuadxCsTkPCyRZpwiLsaB7WoyW4UFlqCxEVAchQV5JFRq6k71RrpAiALUSQXUDGuVUEygqPQAgYwab0yElyCA9BhcgG6BFc/7KX92/8AylSeRDvuwENsJw4aj+qQO0JG8B3lquBm3dPWxSOe2OWKR0ZtI2ORj3Rm5FngG7TcEa8igegRUTRxNfLK9sUY7T5JZAyNgsBvcbNGg5anmUwKrcfoyxkgqqUxyPMccnpMOSSUW+za7NYu1Gg11VGxUAsbYW13k6kk6m+8/FAMU7HFwY5jyw5XhrmuLHWvZwG421sVQFJWRShxikjlDXuY4xSMkDXt9ZhLSbOHJQNY2wA105kk+JO9ASADH2g67rgOAAc4N1tqW7idNCd1zzKYHBdtf+M4mP16U+Jp2XK5aGMqDWrNiswBBbainsRTWPQWo3IHMcoHOKBQZcXVgVJoVRrp4d6Cs4KIRZAyNUWHxaKCjPCUlVfIUDo4DZMCg4oiLoMugi6CviB+yk/Yd8lJ5EPozYqPLhuHtO8UNID8eqauBm510Z1fVS7T1lswimlmsTlDurNVIQTwuqGRdLNWacV36Kd6C14ZNOKg2uXZexdg4kC9iL6XCYFTpuxSaekoepjBw+pNPOycvDZHzPZIWwujvcDIWuuRv46II2xoDBTYBA6mjoXnFHOfTRSGVkbusYLh5c69wWnfxQe620xnEoZGR4fRwzNewvdV1E7WQxEOsWOBLQDuN82tzYaFBrtj9t6qtgr2tpYv0jQOawRMmb6PPI4vADXl1hrG/XNbcQUHmOg6rrc8sbKaM0b66V1VUda0Pgl6u4Y1ma7hcMF7H1kGw2A2hpKTC8SrG0wpoqesc10UcskplksxrAC/1QS8DkBc80GRdJFfCKerxCgjgwyre1sc0Ty6WNrhdrnNzEnQF1i1twDZBtdsNuaqlxGHD6SkZWSz04ljvIWOLiZPDKBHmJuNL6jegubD7ZS1c1TRVlOKSvpQHSRtdmjcw2GYam1szeJBDgQUHN9sx/tvE/8Awv8A5mLkoY1KbVmxGChk1jkVZY9FNBQWIUFlhQNYgmK4+CB/o9/FTJgmXDbpkwoVGEFMmFV+HEJkQymI4IHNpzyTIw0V0MFnDQmTB8NCLeKuR4txREXQTdAJcgq4o/7GT4D/ABcAsauSw+ndn2Zaakb7tNTDyjauFk5fsVg9SzDNoespqiOaqFV1MUkErJZc0MoGRhF3XL7aKgxgtU3ZH0QU8/pZ09GEMhn1rs39na/qa7t2qB21mz9VPhOBQRQSufB6E6ojy5XwhsDWvztdYggki2/RBsOmHC6uV+GVFJTuqvRKt80kUdy83dE5mg1ynq3AnhcINHt1hdXUVlFWVWH1NdQmkjEmHwTSZ6epcCXtIZ2rhxHaAFwNSLKi/wBEGD1VJV4kJ6J9HDUdTNFd4fHGA+Utga4XzkNk11uMmo1CBfRW2uoamahnw+cQzVkkz67UQRtyWFjlyvBLG6h3tdygqbP7EVcmC4nRSxmnqJ6zr4BLYB+Xq3NuQdAcrm34EoK2JRYridNSYRJh8tGIHQCprZgepLYmlgczQNOhvZrjcjTRB6jEsDnO0uH1bInmkhonxPm0ysd1dU0NPG/bZ5oCwTBqhm0eI1bontpZqVjIpzbI94bT3aNb+y7yKDwu2otjmJX4toSP/XYFnQxqUgVmxQCqhgRka16Bsb0F2J6KcHoGtcgfAbHmCoLsBUlWyhjBWKrD6QEbkFSXDxyQVnUbeX0VQr0QdygA045IpLoQqg44hZUcxcskDmQQ4oBuoKmKn7F/93/MFKuRD6jw6dpggdERLG6OENfG5hbkLR2731HwXCyW7juQZmHMeaAGS3vfs6kWJabgHR2h3HegLOOY8wgzOOY8wgCOYG9+zZxAu5naA9oWJ0PfqgPOOY8wgzOOY8wgGOW+8ZdXCxc03ANg7QnQ7/FAeYcx5oAdJYtFrgk3cC2zQATc3N+7S+9BwbberjfjNe6N7ZG5aVhc0gtzsiDXNuOIIse9clDGpQEizQbSqhgKKNpQPjKCzGUVYYUD2uQWIHqC9E7isVbGimB048FFXeutpdBDnoKMxA89yIr5/BAqR6Cs92qywDiOiuBzF6qFoIQQVADxcEEXB0I5hMCqKCMbg4fBzljuwZYaJn6343JuwZQaCPkfxOTdhch/R0fun8RTdgywYdH7p/EU3YMq0eESySObDE94BtoDbzKwnmp1JhJDnsnjcxzbdl2ZpCypjKStHCovdP4nLLdgyH9Fxe6fxOTdhMoOGRe6fxOTdMo/RsXun8RU3TLP0bF7p/EU3TK3SxtYLNFhe/HUqxGDmuRSqotseqHByBjXIHscinsegtMcoGgoDjksboNjBUAiykwp8I1uCpIt9aSoBdPbigTJNdAoSIMKBTyshMZ08VRzaQKoXZAJQASgFQQUEKYGBASoxB6LZMan9ofILgq5soXdrmDJE63aEjm345SCbeYCzoSXmSuVAkIAcgCyghUTZQMjKC1E5EWGvVQxsiLk1kiCxHIirUcigsMkQSXoCgmsUF9tXosVNbWq4C5Z0AiU80EtkQYZkASTICil08UHgnLJCyEC3IF2QQgiygwoBQSEEkoPRbKbz+0PkFwVc2Ucl7a/+yi/eu/ylZUJLy11zIglAJKCEGWQQWqAmhA5pRDGvVDGvQNa9EOjeirMciKsCVAYkQECgc2RQG15RRF6ggyoCbKgzrEC3PSA6F2niqPGOWSBJQLcoAIQQQgHKmBGVMCS1MCA1BmVB6DZXef2/ouvVzZL22H9nF+8f8lnQkvLXXIgSgFAYCAgERBQykImRBFGEYjaqyMaEDWlENa9FGJVFGyZBYjlQWGvQNDgooHlUDmRE50UPWIIzoh0Umio8y7+KoAoAKCCghBiDEEOUkAgxB6HZPef2z/BdermyXNtvUh/eP8AkFnQlTypXIxC5IAhWQ1qgkIBKCWoCCIY1EGFVMCiGhAQ3KsoYUVLVBaiQXI0UwKCSqFFECghFYEhD4tyo//Z"/>
          <p:cNvSpPr>
            <a:spLocks noChangeAspect="1" noChangeArrowheads="1"/>
          </p:cNvSpPr>
          <p:nvPr/>
        </p:nvSpPr>
        <p:spPr bwMode="auto">
          <a:xfrm>
            <a:off x="460375" y="-1462088"/>
            <a:ext cx="5905500" cy="36957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0" fontAlgn="base" hangingPunct="0">
              <a:spcBef>
                <a:spcPct val="0"/>
              </a:spcBef>
              <a:spcAft>
                <a:spcPct val="0"/>
              </a:spcAft>
            </a:pPr>
            <a:endParaRPr lang="en-US" sz="2400">
              <a:solidFill>
                <a:prstClr val="black"/>
              </a:solidFill>
              <a:latin typeface="Times New Roman" pitchFamily="1" charset="0"/>
            </a:endParaRPr>
          </a:p>
        </p:txBody>
      </p:sp>
      <p:sp>
        <p:nvSpPr>
          <p:cNvPr id="7" name="Rectangle 3"/>
          <p:cNvSpPr txBox="1">
            <a:spLocks noChangeArrowheads="1"/>
          </p:cNvSpPr>
          <p:nvPr/>
        </p:nvSpPr>
        <p:spPr>
          <a:xfrm>
            <a:off x="460375" y="3505059"/>
            <a:ext cx="8264525" cy="5111750"/>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GB" sz="2400" b="1" smtClean="0">
                <a:solidFill>
                  <a:schemeClr val="accent2"/>
                </a:solidFill>
              </a:rPr>
              <a:t>Anticipated Inflation:</a:t>
            </a:r>
            <a:r>
              <a:rPr lang="en-GB" sz="2400" smtClean="0"/>
              <a:t> </a:t>
            </a:r>
          </a:p>
          <a:p>
            <a:r>
              <a:rPr lang="en-GB" sz="2400" smtClean="0"/>
              <a:t>Occurs where individuals </a:t>
            </a:r>
            <a:br>
              <a:rPr lang="en-GB" sz="2400" smtClean="0"/>
            </a:br>
            <a:r>
              <a:rPr lang="en-GB" sz="2400" smtClean="0"/>
              <a:t>and groups correctly factor in expected changes in inflation into decision making .</a:t>
            </a:r>
          </a:p>
          <a:p>
            <a:r>
              <a:rPr lang="en-GB" sz="2400" smtClean="0"/>
              <a:t>e.g. wage negotiations, contract discussions, etc.</a:t>
            </a:r>
            <a:endParaRPr lang="en-GB" sz="2400" dirty="0"/>
          </a:p>
        </p:txBody>
      </p:sp>
    </p:spTree>
    <p:extLst>
      <p:ext uri="{BB962C8B-B14F-4D97-AF65-F5344CB8AC3E}">
        <p14:creationId xmlns:p14="http://schemas.microsoft.com/office/powerpoint/2010/main" val="20013894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3"/>
          <p:cNvSpPr>
            <a:spLocks noGrp="1"/>
          </p:cNvSpPr>
          <p:nvPr>
            <p:ph type="title"/>
          </p:nvPr>
        </p:nvSpPr>
        <p:spPr>
          <a:xfrm>
            <a:off x="642937" y="762000"/>
            <a:ext cx="7886700" cy="1325563"/>
          </a:xfrm>
        </p:spPr>
        <p:txBody>
          <a:bodyPr/>
          <a:lstStyle/>
          <a:p>
            <a:pPr eaLnBrk="1" hangingPunct="1"/>
            <a:r>
              <a:rPr lang="en-US" dirty="0" smtClean="0"/>
              <a:t>Contents</a:t>
            </a:r>
          </a:p>
        </p:txBody>
      </p:sp>
      <p:sp>
        <p:nvSpPr>
          <p:cNvPr id="2" name="Content Placeholder 1"/>
          <p:cNvSpPr>
            <a:spLocks noGrp="1"/>
          </p:cNvSpPr>
          <p:nvPr>
            <p:ph idx="1"/>
          </p:nvPr>
        </p:nvSpPr>
        <p:spPr>
          <a:xfrm>
            <a:off x="642937" y="2087563"/>
            <a:ext cx="7920037" cy="4249737"/>
          </a:xfrm>
        </p:spPr>
        <p:txBody>
          <a:bodyPr rtlCol="0">
            <a:normAutofit/>
          </a:bodyPr>
          <a:lstStyle/>
          <a:p>
            <a:pPr eaLnBrk="1" fontAlgn="auto" hangingPunct="1">
              <a:spcAft>
                <a:spcPts val="0"/>
              </a:spcAft>
              <a:buFont typeface="Wingdings 3" charset="2"/>
              <a:buChar char=""/>
              <a:defRPr/>
            </a:pPr>
            <a:r>
              <a:rPr lang="en-US" sz="2800" dirty="0" smtClean="0">
                <a:solidFill>
                  <a:schemeClr val="tx1">
                    <a:lumMod val="75000"/>
                    <a:lumOff val="25000"/>
                  </a:schemeClr>
                </a:solidFill>
              </a:rPr>
              <a:t>Unemployment: Definition</a:t>
            </a:r>
          </a:p>
          <a:p>
            <a:pPr eaLnBrk="1" fontAlgn="auto" hangingPunct="1">
              <a:spcAft>
                <a:spcPts val="0"/>
              </a:spcAft>
              <a:buFont typeface="Wingdings 3" charset="2"/>
              <a:buChar char=""/>
              <a:defRPr/>
            </a:pPr>
            <a:r>
              <a:rPr lang="en-US" sz="2800" dirty="0" smtClean="0">
                <a:solidFill>
                  <a:schemeClr val="tx1">
                    <a:lumMod val="75000"/>
                    <a:lumOff val="25000"/>
                  </a:schemeClr>
                </a:solidFill>
              </a:rPr>
              <a:t>Types of unemployment</a:t>
            </a:r>
          </a:p>
          <a:p>
            <a:pPr eaLnBrk="1" fontAlgn="auto" hangingPunct="1">
              <a:spcAft>
                <a:spcPts val="0"/>
              </a:spcAft>
              <a:buFont typeface="Wingdings 3" charset="2"/>
              <a:buChar char=""/>
              <a:defRPr/>
            </a:pPr>
            <a:r>
              <a:rPr lang="en-US" sz="2800" dirty="0" smtClean="0">
                <a:solidFill>
                  <a:schemeClr val="tx1">
                    <a:lumMod val="75000"/>
                    <a:lumOff val="25000"/>
                  </a:schemeClr>
                </a:solidFill>
              </a:rPr>
              <a:t>Inflation: Definition</a:t>
            </a:r>
          </a:p>
          <a:p>
            <a:pPr eaLnBrk="1" fontAlgn="auto" hangingPunct="1">
              <a:spcAft>
                <a:spcPts val="0"/>
              </a:spcAft>
              <a:buFont typeface="Wingdings 3" charset="2"/>
              <a:buChar char=""/>
              <a:defRPr/>
            </a:pPr>
            <a:r>
              <a:rPr lang="en-US" sz="2800" dirty="0" smtClean="0">
                <a:solidFill>
                  <a:schemeClr val="tx1">
                    <a:lumMod val="75000"/>
                    <a:lumOff val="25000"/>
                  </a:schemeClr>
                </a:solidFill>
              </a:rPr>
              <a:t>Types of inflation</a:t>
            </a:r>
          </a:p>
          <a:p>
            <a:pPr eaLnBrk="1" fontAlgn="auto" hangingPunct="1">
              <a:spcAft>
                <a:spcPts val="0"/>
              </a:spcAft>
              <a:buFont typeface="Wingdings 3" charset="2"/>
              <a:buChar char=""/>
              <a:defRPr/>
            </a:pPr>
            <a:r>
              <a:rPr lang="en-US" sz="2800" dirty="0" smtClean="0">
                <a:solidFill>
                  <a:schemeClr val="tx1">
                    <a:lumMod val="75000"/>
                    <a:lumOff val="25000"/>
                  </a:schemeClr>
                </a:solidFill>
              </a:rPr>
              <a:t>Phillips curve</a:t>
            </a:r>
          </a:p>
          <a:p>
            <a:pPr eaLnBrk="1" fontAlgn="auto" hangingPunct="1">
              <a:spcAft>
                <a:spcPts val="0"/>
              </a:spcAft>
              <a:buFont typeface="Wingdings 3" charset="2"/>
              <a:buChar char=""/>
              <a:defRPr/>
            </a:pPr>
            <a:r>
              <a:rPr lang="en-US" sz="2800" dirty="0" smtClean="0">
                <a:solidFill>
                  <a:schemeClr val="tx1">
                    <a:lumMod val="75000"/>
                    <a:lumOff val="25000"/>
                  </a:schemeClr>
                </a:solidFill>
              </a:rPr>
              <a:t>Stagflation</a:t>
            </a:r>
          </a:p>
          <a:p>
            <a:pPr eaLnBrk="1" fontAlgn="auto" hangingPunct="1">
              <a:spcAft>
                <a:spcPts val="0"/>
              </a:spcAft>
              <a:buFont typeface="Wingdings 3" charset="2"/>
              <a:buChar char=""/>
              <a:defRPr/>
            </a:pPr>
            <a:r>
              <a:rPr lang="en-US" sz="2800" dirty="0" smtClean="0">
                <a:solidFill>
                  <a:schemeClr val="tx1">
                    <a:lumMod val="75000"/>
                    <a:lumOff val="25000"/>
                  </a:schemeClr>
                </a:solidFill>
              </a:rPr>
              <a:t>Full employment </a:t>
            </a:r>
          </a:p>
          <a:p>
            <a:pPr eaLnBrk="1" fontAlgn="auto" hangingPunct="1">
              <a:spcAft>
                <a:spcPts val="0"/>
              </a:spcAft>
              <a:buFont typeface="Wingdings 3" charset="2"/>
              <a:buChar char=""/>
              <a:defRPr/>
            </a:pPr>
            <a:endParaRPr lang="en-US" sz="2800" dirty="0" smtClean="0">
              <a:solidFill>
                <a:schemeClr val="tx1">
                  <a:lumMod val="75000"/>
                  <a:lumOff val="25000"/>
                </a:schemeClr>
              </a:solidFill>
            </a:endParaRPr>
          </a:p>
          <a:p>
            <a:pPr eaLnBrk="1" fontAlgn="auto" hangingPunct="1">
              <a:spcAft>
                <a:spcPts val="0"/>
              </a:spcAft>
              <a:buFont typeface="Wingdings 3" charset="2"/>
              <a:buChar char=""/>
              <a:defRPr/>
            </a:pPr>
            <a:endParaRPr lang="en-US" sz="2800" dirty="0">
              <a:solidFill>
                <a:schemeClr val="tx1">
                  <a:lumMod val="75000"/>
                  <a:lumOff val="25000"/>
                </a:schemeClr>
              </a:solidFill>
            </a:endParaRPr>
          </a:p>
        </p:txBody>
      </p:sp>
      <p:sp>
        <p:nvSpPr>
          <p:cNvPr id="5" name="Rectangle 2"/>
          <p:cNvSpPr txBox="1">
            <a:spLocks noChangeArrowheads="1"/>
          </p:cNvSpPr>
          <p:nvPr/>
        </p:nvSpPr>
        <p:spPr>
          <a:xfrm>
            <a:off x="595745" y="332263"/>
            <a:ext cx="7772400" cy="757130"/>
          </a:xfrm>
          <a:prstGeom prst="rect">
            <a:avLst/>
          </a:prstGeom>
        </p:spPr>
        <p:txBody>
          <a:bodyPr vert="horz" lIns="91440" tIns="45720" rIns="91440" bIns="45720" rtlCol="0" anchor="ctr">
            <a:sp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defRPr/>
            </a:pPr>
            <a:r>
              <a:rPr lang="en-GB" sz="2400" b="1" smtClean="0">
                <a:solidFill>
                  <a:srgbClr val="333333"/>
                </a:solidFill>
                <a:effectLst>
                  <a:outerShdw blurRad="38100" dist="38100" dir="2700000" algn="tl">
                    <a:srgbClr val="000000">
                      <a:alpha val="43137"/>
                    </a:srgbClr>
                  </a:outerShdw>
                </a:effectLst>
              </a:rPr>
              <a:t>Unemployment, Inflation, Phillips Curve, Stagflation &amp; Full Employment???</a:t>
            </a:r>
            <a:endParaRPr lang="en-GB" sz="2400" b="1" dirty="0">
              <a:solidFill>
                <a:srgbClr val="333333"/>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221036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rtlCol="0">
            <a:normAutofit/>
          </a:bodyPr>
          <a:lstStyle/>
          <a:p>
            <a:pPr eaLnBrk="1" fontAlgn="auto" hangingPunct="1">
              <a:spcAft>
                <a:spcPts val="0"/>
              </a:spcAft>
              <a:defRPr/>
            </a:pPr>
            <a:r>
              <a:rPr lang="en-US" b="1" dirty="0" smtClean="0">
                <a:effectLst>
                  <a:outerShdw blurRad="38100" dist="38100" dir="2700000" algn="tl">
                    <a:srgbClr val="000000">
                      <a:alpha val="43137"/>
                    </a:srgbClr>
                  </a:outerShdw>
                </a:effectLst>
              </a:rPr>
              <a:t>Types of Inflation</a:t>
            </a:r>
            <a:endParaRPr lang="en-US" b="1" dirty="0">
              <a:effectLst>
                <a:outerShdw blurRad="38100" dist="38100" dir="2700000" algn="tl">
                  <a:srgbClr val="000000">
                    <a:alpha val="43137"/>
                  </a:srgbClr>
                </a:outerShdw>
              </a:effectLst>
            </a:endParaRPr>
          </a:p>
        </p:txBody>
      </p:sp>
      <p:sp>
        <p:nvSpPr>
          <p:cNvPr id="35843" name="Content Placeholder 1"/>
          <p:cNvSpPr>
            <a:spLocks noGrp="1"/>
          </p:cNvSpPr>
          <p:nvPr>
            <p:ph idx="1"/>
          </p:nvPr>
        </p:nvSpPr>
        <p:spPr>
          <a:xfrm>
            <a:off x="323850" y="2060575"/>
            <a:ext cx="8280400" cy="3451225"/>
          </a:xfrm>
        </p:spPr>
        <p:txBody>
          <a:bodyPr/>
          <a:lstStyle/>
          <a:p>
            <a:pPr eaLnBrk="1" hangingPunct="1"/>
            <a:r>
              <a:rPr lang="en-US" sz="3200" smtClean="0"/>
              <a:t>Demand force inflation</a:t>
            </a:r>
          </a:p>
          <a:p>
            <a:pPr eaLnBrk="1" hangingPunct="1"/>
            <a:r>
              <a:rPr lang="en-US" sz="3200" smtClean="0"/>
              <a:t>Cost increases inflation</a:t>
            </a:r>
          </a:p>
          <a:p>
            <a:pPr eaLnBrk="1" hangingPunct="1"/>
            <a:r>
              <a:rPr lang="en-US" sz="3200" smtClean="0"/>
              <a:t>Import price inflation </a:t>
            </a:r>
          </a:p>
        </p:txBody>
      </p:sp>
    </p:spTree>
    <p:extLst>
      <p:ext uri="{BB962C8B-B14F-4D97-AF65-F5344CB8AC3E}">
        <p14:creationId xmlns:p14="http://schemas.microsoft.com/office/powerpoint/2010/main" val="21338315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3"/>
          <p:cNvSpPr>
            <a:spLocks noGrp="1"/>
          </p:cNvSpPr>
          <p:nvPr>
            <p:ph type="title"/>
          </p:nvPr>
        </p:nvSpPr>
        <p:spPr/>
        <p:txBody>
          <a:bodyPr/>
          <a:lstStyle/>
          <a:p>
            <a:pPr eaLnBrk="1" hangingPunct="1"/>
            <a:r>
              <a:rPr lang="en-US" smtClean="0"/>
              <a:t>Demand Force Inflation</a:t>
            </a:r>
          </a:p>
        </p:txBody>
      </p:sp>
      <p:sp>
        <p:nvSpPr>
          <p:cNvPr id="36867" name="Content Placeholder 1"/>
          <p:cNvSpPr>
            <a:spLocks noGrp="1"/>
          </p:cNvSpPr>
          <p:nvPr>
            <p:ph idx="1"/>
          </p:nvPr>
        </p:nvSpPr>
        <p:spPr>
          <a:xfrm>
            <a:off x="381000" y="1752600"/>
            <a:ext cx="8569325" cy="4464050"/>
          </a:xfrm>
        </p:spPr>
        <p:txBody>
          <a:bodyPr>
            <a:normAutofit/>
          </a:bodyPr>
          <a:lstStyle/>
          <a:p>
            <a:pPr eaLnBrk="1" hangingPunct="1"/>
            <a:r>
              <a:rPr lang="en-US" sz="2400" dirty="0" smtClean="0"/>
              <a:t>Demand for good and services will always increase over time and in some cases it will not inline with goods and services production in the market.</a:t>
            </a:r>
          </a:p>
          <a:p>
            <a:pPr eaLnBrk="1" hangingPunct="1"/>
            <a:r>
              <a:rPr lang="en-US" sz="2400" dirty="0" smtClean="0"/>
              <a:t>Consumers will always bargain for goods and services too fulfill the satisfaction/utilities.</a:t>
            </a:r>
          </a:p>
          <a:p>
            <a:pPr eaLnBrk="1" hangingPunct="1"/>
            <a:r>
              <a:rPr lang="en-US" sz="2400" dirty="0" smtClean="0"/>
              <a:t>This will lead to shortage of goods and services in the market and consumers who have high purchasing power will tend buy goods and services. </a:t>
            </a:r>
          </a:p>
          <a:p>
            <a:pPr eaLnBrk="1" hangingPunct="1"/>
            <a:r>
              <a:rPr lang="en-US" sz="2400" dirty="0" smtClean="0"/>
              <a:t>When there is plenty of money in the market without proper production activities, will lead too inflation scenario.</a:t>
            </a:r>
          </a:p>
        </p:txBody>
      </p:sp>
    </p:spTree>
    <p:extLst>
      <p:ext uri="{BB962C8B-B14F-4D97-AF65-F5344CB8AC3E}">
        <p14:creationId xmlns:p14="http://schemas.microsoft.com/office/powerpoint/2010/main" val="36847255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2"/>
          <p:cNvSpPr>
            <a:spLocks noGrp="1"/>
          </p:cNvSpPr>
          <p:nvPr>
            <p:ph type="title"/>
          </p:nvPr>
        </p:nvSpPr>
        <p:spPr/>
        <p:txBody>
          <a:bodyPr/>
          <a:lstStyle/>
          <a:p>
            <a:pPr eaLnBrk="1" hangingPunct="1"/>
            <a:r>
              <a:rPr lang="en-US" smtClean="0"/>
              <a:t>Demand Force Inflation</a:t>
            </a:r>
          </a:p>
        </p:txBody>
      </p:sp>
      <p:cxnSp>
        <p:nvCxnSpPr>
          <p:cNvPr id="5" name="Straight Arrow Connector 4"/>
          <p:cNvCxnSpPr/>
          <p:nvPr/>
        </p:nvCxnSpPr>
        <p:spPr>
          <a:xfrm flipV="1">
            <a:off x="1619250" y="1916113"/>
            <a:ext cx="0" cy="367347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7" name="Straight Arrow Connector 6"/>
          <p:cNvCxnSpPr/>
          <p:nvPr/>
        </p:nvCxnSpPr>
        <p:spPr>
          <a:xfrm flipV="1">
            <a:off x="1619250" y="5589588"/>
            <a:ext cx="5473700" cy="3175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3" name="Straight Connector 12"/>
          <p:cNvCxnSpPr/>
          <p:nvPr/>
        </p:nvCxnSpPr>
        <p:spPr>
          <a:xfrm>
            <a:off x="1651000" y="2962275"/>
            <a:ext cx="3136900" cy="2236788"/>
          </a:xfrm>
          <a:prstGeom prst="line">
            <a:avLst/>
          </a:prstGeom>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flipH="1" flipV="1">
            <a:off x="2771775" y="2795588"/>
            <a:ext cx="2765425" cy="1858962"/>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17" name="Straight Connector 16"/>
          <p:cNvCxnSpPr/>
          <p:nvPr/>
        </p:nvCxnSpPr>
        <p:spPr>
          <a:xfrm flipH="1" flipV="1">
            <a:off x="3119438" y="2262188"/>
            <a:ext cx="2816225" cy="1871662"/>
          </a:xfrm>
          <a:prstGeom prst="line">
            <a:avLst/>
          </a:prstGeom>
          <a:ln>
            <a:solidFill>
              <a:srgbClr val="FF0000"/>
            </a:solidFill>
          </a:ln>
        </p:spPr>
        <p:style>
          <a:lnRef idx="3">
            <a:schemeClr val="accent5"/>
          </a:lnRef>
          <a:fillRef idx="0">
            <a:schemeClr val="accent5"/>
          </a:fillRef>
          <a:effectRef idx="2">
            <a:schemeClr val="accent5"/>
          </a:effectRef>
          <a:fontRef idx="minor">
            <a:schemeClr val="tx1"/>
          </a:fontRef>
        </p:style>
      </p:cxnSp>
      <p:cxnSp>
        <p:nvCxnSpPr>
          <p:cNvPr id="18" name="Straight Connector 17"/>
          <p:cNvCxnSpPr/>
          <p:nvPr/>
        </p:nvCxnSpPr>
        <p:spPr>
          <a:xfrm flipH="1">
            <a:off x="2932113" y="4365625"/>
            <a:ext cx="1441450" cy="1006475"/>
          </a:xfrm>
          <a:prstGeom prst="line">
            <a:avLst/>
          </a:prstGeom>
        </p:spPr>
        <p:style>
          <a:lnRef idx="3">
            <a:schemeClr val="dk1"/>
          </a:lnRef>
          <a:fillRef idx="0">
            <a:schemeClr val="dk1"/>
          </a:fillRef>
          <a:effectRef idx="2">
            <a:schemeClr val="dk1"/>
          </a:effectRef>
          <a:fontRef idx="minor">
            <a:schemeClr val="tx1"/>
          </a:fontRef>
        </p:style>
      </p:cxnSp>
      <p:sp>
        <p:nvSpPr>
          <p:cNvPr id="37897" name="TextBox 19"/>
          <p:cNvSpPr txBox="1">
            <a:spLocks noChangeArrowheads="1"/>
          </p:cNvSpPr>
          <p:nvPr/>
        </p:nvSpPr>
        <p:spPr bwMode="auto">
          <a:xfrm>
            <a:off x="700088" y="1455738"/>
            <a:ext cx="2232025" cy="460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b="1">
                <a:solidFill>
                  <a:prstClr val="black"/>
                </a:solidFill>
              </a:rPr>
              <a:t>Price level </a:t>
            </a:r>
          </a:p>
        </p:txBody>
      </p:sp>
      <p:sp>
        <p:nvSpPr>
          <p:cNvPr id="37898" name="TextBox 20"/>
          <p:cNvSpPr txBox="1">
            <a:spLocks noChangeArrowheads="1"/>
          </p:cNvSpPr>
          <p:nvPr/>
        </p:nvSpPr>
        <p:spPr bwMode="auto">
          <a:xfrm>
            <a:off x="7092950" y="5389563"/>
            <a:ext cx="1295400"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b="1">
                <a:solidFill>
                  <a:prstClr val="black"/>
                </a:solidFill>
              </a:rPr>
              <a:t>Output </a:t>
            </a:r>
          </a:p>
        </p:txBody>
      </p:sp>
      <p:sp>
        <p:nvSpPr>
          <p:cNvPr id="37899" name="TextBox 21"/>
          <p:cNvSpPr txBox="1">
            <a:spLocks noChangeArrowheads="1"/>
          </p:cNvSpPr>
          <p:nvPr/>
        </p:nvSpPr>
        <p:spPr bwMode="auto">
          <a:xfrm>
            <a:off x="4641850" y="4910138"/>
            <a:ext cx="1116013"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solidFill>
                  <a:prstClr val="black"/>
                </a:solidFill>
              </a:rPr>
              <a:t>AD(1)</a:t>
            </a:r>
          </a:p>
        </p:txBody>
      </p:sp>
      <p:sp>
        <p:nvSpPr>
          <p:cNvPr id="37900" name="TextBox 22"/>
          <p:cNvSpPr txBox="1">
            <a:spLocks noChangeArrowheads="1"/>
          </p:cNvSpPr>
          <p:nvPr/>
        </p:nvSpPr>
        <p:spPr bwMode="auto">
          <a:xfrm>
            <a:off x="5584825" y="4424363"/>
            <a:ext cx="1116013"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solidFill>
                  <a:prstClr val="black"/>
                </a:solidFill>
              </a:rPr>
              <a:t>AD(2)</a:t>
            </a:r>
          </a:p>
        </p:txBody>
      </p:sp>
      <p:sp>
        <p:nvSpPr>
          <p:cNvPr id="37901" name="TextBox 23"/>
          <p:cNvSpPr txBox="1">
            <a:spLocks noChangeArrowheads="1"/>
          </p:cNvSpPr>
          <p:nvPr/>
        </p:nvSpPr>
        <p:spPr bwMode="auto">
          <a:xfrm>
            <a:off x="5935663" y="3849688"/>
            <a:ext cx="1116012"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solidFill>
                  <a:prstClr val="black"/>
                </a:solidFill>
              </a:rPr>
              <a:t>AD(3)</a:t>
            </a:r>
          </a:p>
        </p:txBody>
      </p:sp>
      <p:sp>
        <p:nvSpPr>
          <p:cNvPr id="37902" name="TextBox 24"/>
          <p:cNvSpPr txBox="1">
            <a:spLocks noChangeArrowheads="1"/>
          </p:cNvSpPr>
          <p:nvPr/>
        </p:nvSpPr>
        <p:spPr bwMode="auto">
          <a:xfrm>
            <a:off x="3900488" y="1501775"/>
            <a:ext cx="1116012" cy="460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solidFill>
                  <a:prstClr val="black"/>
                </a:solidFill>
              </a:rPr>
              <a:t>AS</a:t>
            </a:r>
          </a:p>
        </p:txBody>
      </p:sp>
      <p:sp>
        <p:nvSpPr>
          <p:cNvPr id="26" name="Down Arrow 25"/>
          <p:cNvSpPr/>
          <p:nvPr/>
        </p:nvSpPr>
        <p:spPr>
          <a:xfrm rot="13598365">
            <a:off x="3816350" y="2901951"/>
            <a:ext cx="312737" cy="5445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en-US" sz="2400">
              <a:solidFill>
                <a:prstClr val="white"/>
              </a:solidFill>
            </a:endParaRPr>
          </a:p>
        </p:txBody>
      </p:sp>
      <p:sp>
        <p:nvSpPr>
          <p:cNvPr id="27" name="Down Arrow 26"/>
          <p:cNvSpPr/>
          <p:nvPr/>
        </p:nvSpPr>
        <p:spPr>
          <a:xfrm rot="13282930">
            <a:off x="3200400" y="3451225"/>
            <a:ext cx="314325" cy="5461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en-US" sz="2400">
              <a:solidFill>
                <a:prstClr val="white"/>
              </a:solidFill>
            </a:endParaRPr>
          </a:p>
        </p:txBody>
      </p:sp>
      <p:sp>
        <p:nvSpPr>
          <p:cNvPr id="37905" name="TextBox 27"/>
          <p:cNvSpPr txBox="1">
            <a:spLocks noChangeArrowheads="1"/>
          </p:cNvSpPr>
          <p:nvPr/>
        </p:nvSpPr>
        <p:spPr bwMode="auto">
          <a:xfrm>
            <a:off x="4154488" y="5770563"/>
            <a:ext cx="703262"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solidFill>
                  <a:prstClr val="black"/>
                </a:solidFill>
              </a:rPr>
              <a:t>Q2</a:t>
            </a:r>
          </a:p>
        </p:txBody>
      </p:sp>
      <p:sp>
        <p:nvSpPr>
          <p:cNvPr id="37906" name="TextBox 28"/>
          <p:cNvSpPr txBox="1">
            <a:spLocks noChangeArrowheads="1"/>
          </p:cNvSpPr>
          <p:nvPr/>
        </p:nvSpPr>
        <p:spPr bwMode="auto">
          <a:xfrm>
            <a:off x="3548063" y="5740400"/>
            <a:ext cx="703262"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solidFill>
                  <a:prstClr val="black"/>
                </a:solidFill>
              </a:rPr>
              <a:t>Q1</a:t>
            </a:r>
          </a:p>
        </p:txBody>
      </p:sp>
      <p:sp>
        <p:nvSpPr>
          <p:cNvPr id="38" name="Down Arrow 37"/>
          <p:cNvSpPr/>
          <p:nvPr/>
        </p:nvSpPr>
        <p:spPr>
          <a:xfrm rot="10800000">
            <a:off x="1052513" y="3414713"/>
            <a:ext cx="312737" cy="14827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en-US" sz="2400">
              <a:solidFill>
                <a:prstClr val="white"/>
              </a:solidFill>
            </a:endParaRPr>
          </a:p>
        </p:txBody>
      </p:sp>
      <p:sp>
        <p:nvSpPr>
          <p:cNvPr id="37908" name="TextBox 38"/>
          <p:cNvSpPr txBox="1">
            <a:spLocks noChangeArrowheads="1"/>
          </p:cNvSpPr>
          <p:nvPr/>
        </p:nvSpPr>
        <p:spPr bwMode="auto">
          <a:xfrm>
            <a:off x="304800" y="2746375"/>
            <a:ext cx="1243013" cy="6463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sz="1800" dirty="0">
                <a:solidFill>
                  <a:srgbClr val="FF0000"/>
                </a:solidFill>
              </a:rPr>
              <a:t>Price </a:t>
            </a:r>
          </a:p>
          <a:p>
            <a:pPr eaLnBrk="0" fontAlgn="base" hangingPunct="0">
              <a:spcBef>
                <a:spcPct val="0"/>
              </a:spcBef>
              <a:spcAft>
                <a:spcPct val="0"/>
              </a:spcAft>
            </a:pPr>
            <a:r>
              <a:rPr lang="en-US" sz="1800" dirty="0" smtClean="0">
                <a:solidFill>
                  <a:srgbClr val="FF0000"/>
                </a:solidFill>
              </a:rPr>
              <a:t>increased </a:t>
            </a:r>
            <a:endParaRPr lang="en-US" sz="1800" dirty="0">
              <a:solidFill>
                <a:srgbClr val="FF0000"/>
              </a:solidFill>
            </a:endParaRPr>
          </a:p>
        </p:txBody>
      </p:sp>
      <p:cxnSp>
        <p:nvCxnSpPr>
          <p:cNvPr id="31" name="Straight Connector 30"/>
          <p:cNvCxnSpPr/>
          <p:nvPr/>
        </p:nvCxnSpPr>
        <p:spPr>
          <a:xfrm>
            <a:off x="4356100" y="1989138"/>
            <a:ext cx="23813" cy="2370137"/>
          </a:xfrm>
          <a:prstGeom prst="line">
            <a:avLst/>
          </a:prstGeom>
        </p:spPr>
        <p:style>
          <a:lnRef idx="3">
            <a:schemeClr val="dk1"/>
          </a:lnRef>
          <a:fillRef idx="0">
            <a:schemeClr val="dk1"/>
          </a:fillRef>
          <a:effectRef idx="2">
            <a:schemeClr val="dk1"/>
          </a:effectRef>
          <a:fontRef idx="minor">
            <a:schemeClr val="tx1"/>
          </a:fontRef>
        </p:style>
      </p:cxnSp>
      <p:cxnSp>
        <p:nvCxnSpPr>
          <p:cNvPr id="36" name="Straight Connector 35"/>
          <p:cNvCxnSpPr/>
          <p:nvPr/>
        </p:nvCxnSpPr>
        <p:spPr>
          <a:xfrm flipH="1">
            <a:off x="4373563" y="4319588"/>
            <a:ext cx="12700" cy="1270000"/>
          </a:xfrm>
          <a:prstGeom prst="line">
            <a:avLst/>
          </a:prstGeom>
          <a:ln w="25400">
            <a:prstDash val="dashDot"/>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flipH="1">
            <a:off x="3971925" y="4638675"/>
            <a:ext cx="12700" cy="950913"/>
          </a:xfrm>
          <a:prstGeom prst="line">
            <a:avLst/>
          </a:prstGeom>
          <a:ln w="25400">
            <a:prstDash val="dashDot"/>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flipV="1">
            <a:off x="1708150" y="3859213"/>
            <a:ext cx="2627313" cy="41275"/>
          </a:xfrm>
          <a:prstGeom prst="line">
            <a:avLst/>
          </a:prstGeom>
          <a:ln w="25400">
            <a:prstDash val="dashDot"/>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flipV="1">
            <a:off x="1728788" y="3132138"/>
            <a:ext cx="2627312" cy="41275"/>
          </a:xfrm>
          <a:prstGeom prst="line">
            <a:avLst/>
          </a:prstGeom>
          <a:ln w="25400">
            <a:prstDash val="dash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62217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3"/>
          <p:cNvSpPr>
            <a:spLocks noGrp="1"/>
          </p:cNvSpPr>
          <p:nvPr>
            <p:ph type="title"/>
          </p:nvPr>
        </p:nvSpPr>
        <p:spPr>
          <a:xfrm>
            <a:off x="395288" y="549275"/>
            <a:ext cx="8229600" cy="1252538"/>
          </a:xfrm>
        </p:spPr>
        <p:txBody>
          <a:bodyPr/>
          <a:lstStyle/>
          <a:p>
            <a:pPr eaLnBrk="1" hangingPunct="1"/>
            <a:r>
              <a:rPr lang="en-US" smtClean="0"/>
              <a:t>Cost Increases Inflation</a:t>
            </a:r>
          </a:p>
        </p:txBody>
      </p:sp>
      <p:sp>
        <p:nvSpPr>
          <p:cNvPr id="38915" name="Content Placeholder 1"/>
          <p:cNvSpPr>
            <a:spLocks noGrp="1"/>
          </p:cNvSpPr>
          <p:nvPr>
            <p:ph idx="1"/>
          </p:nvPr>
        </p:nvSpPr>
        <p:spPr>
          <a:xfrm>
            <a:off x="250825" y="2060575"/>
            <a:ext cx="8353425" cy="3889375"/>
          </a:xfrm>
        </p:spPr>
        <p:txBody>
          <a:bodyPr>
            <a:normAutofit/>
          </a:bodyPr>
          <a:lstStyle/>
          <a:p>
            <a:pPr eaLnBrk="1" hangingPunct="1"/>
            <a:r>
              <a:rPr lang="en-US" smtClean="0"/>
              <a:t>This type of inflation is caused by firms and producers.</a:t>
            </a:r>
          </a:p>
          <a:p>
            <a:pPr eaLnBrk="1" hangingPunct="1"/>
            <a:endParaRPr lang="en-US" smtClean="0"/>
          </a:p>
          <a:p>
            <a:pPr eaLnBrk="1" hangingPunct="1"/>
            <a:r>
              <a:rPr lang="en-US" smtClean="0"/>
              <a:t>Producers will always transfer the production cost to buyers</a:t>
            </a:r>
          </a:p>
          <a:p>
            <a:pPr eaLnBrk="1" hangingPunct="1"/>
            <a:endParaRPr lang="en-US" smtClean="0"/>
          </a:p>
          <a:p>
            <a:pPr eaLnBrk="1" hangingPunct="1"/>
            <a:r>
              <a:rPr lang="en-US" smtClean="0"/>
              <a:t>For example, went rent/salary/interest rates cost increases, producers will increase the per unit price level to gain more profit. With the small amount of outputs, producers will earn more profit and burden the customers/buyers </a:t>
            </a:r>
          </a:p>
        </p:txBody>
      </p:sp>
    </p:spTree>
    <p:extLst>
      <p:ext uri="{BB962C8B-B14F-4D97-AF65-F5344CB8AC3E}">
        <p14:creationId xmlns:p14="http://schemas.microsoft.com/office/powerpoint/2010/main" val="455427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2"/>
          <p:cNvSpPr>
            <a:spLocks noGrp="1"/>
          </p:cNvSpPr>
          <p:nvPr>
            <p:ph type="title"/>
          </p:nvPr>
        </p:nvSpPr>
        <p:spPr/>
        <p:txBody>
          <a:bodyPr/>
          <a:lstStyle/>
          <a:p>
            <a:pPr eaLnBrk="1" hangingPunct="1"/>
            <a:r>
              <a:rPr lang="en-US" smtClean="0"/>
              <a:t>Cost Increases Inflation</a:t>
            </a:r>
          </a:p>
        </p:txBody>
      </p:sp>
      <p:cxnSp>
        <p:nvCxnSpPr>
          <p:cNvPr id="5" name="Straight Arrow Connector 4"/>
          <p:cNvCxnSpPr/>
          <p:nvPr/>
        </p:nvCxnSpPr>
        <p:spPr>
          <a:xfrm flipV="1">
            <a:off x="1619250" y="1916113"/>
            <a:ext cx="0" cy="367347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7" name="Straight Arrow Connector 6"/>
          <p:cNvCxnSpPr/>
          <p:nvPr/>
        </p:nvCxnSpPr>
        <p:spPr>
          <a:xfrm flipV="1">
            <a:off x="1619250" y="5589588"/>
            <a:ext cx="5473700" cy="3175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3" name="Straight Connector 12"/>
          <p:cNvCxnSpPr/>
          <p:nvPr/>
        </p:nvCxnSpPr>
        <p:spPr>
          <a:xfrm>
            <a:off x="1763713" y="2492375"/>
            <a:ext cx="3671887" cy="2592388"/>
          </a:xfrm>
          <a:prstGeom prst="line">
            <a:avLst/>
          </a:prstGeom>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flipH="1">
            <a:off x="1835150" y="2060575"/>
            <a:ext cx="3529013" cy="2430463"/>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cxnSp>
        <p:nvCxnSpPr>
          <p:cNvPr id="17" name="Straight Connector 16"/>
          <p:cNvCxnSpPr/>
          <p:nvPr/>
        </p:nvCxnSpPr>
        <p:spPr>
          <a:xfrm flipH="1">
            <a:off x="2268538" y="2538413"/>
            <a:ext cx="3527425" cy="2428875"/>
          </a:xfrm>
          <a:prstGeom prst="line">
            <a:avLst/>
          </a:prstGeom>
          <a:ln>
            <a:solidFill>
              <a:srgbClr val="FF0000"/>
            </a:solidFill>
          </a:ln>
        </p:spPr>
        <p:style>
          <a:lnRef idx="3">
            <a:schemeClr val="accent5"/>
          </a:lnRef>
          <a:fillRef idx="0">
            <a:schemeClr val="accent5"/>
          </a:fillRef>
          <a:effectRef idx="2">
            <a:schemeClr val="accent5"/>
          </a:effectRef>
          <a:fontRef idx="minor">
            <a:schemeClr val="tx1"/>
          </a:fontRef>
        </p:style>
      </p:cxnSp>
      <p:cxnSp>
        <p:nvCxnSpPr>
          <p:cNvPr id="18" name="Straight Connector 17"/>
          <p:cNvCxnSpPr/>
          <p:nvPr/>
        </p:nvCxnSpPr>
        <p:spPr>
          <a:xfrm flipH="1">
            <a:off x="2932113" y="2941638"/>
            <a:ext cx="3529012" cy="2430462"/>
          </a:xfrm>
          <a:prstGeom prst="line">
            <a:avLst/>
          </a:prstGeom>
        </p:spPr>
        <p:style>
          <a:lnRef idx="3">
            <a:schemeClr val="dk1"/>
          </a:lnRef>
          <a:fillRef idx="0">
            <a:schemeClr val="dk1"/>
          </a:fillRef>
          <a:effectRef idx="2">
            <a:schemeClr val="dk1"/>
          </a:effectRef>
          <a:fontRef idx="minor">
            <a:schemeClr val="tx1"/>
          </a:fontRef>
        </p:style>
      </p:cxnSp>
      <p:sp>
        <p:nvSpPr>
          <p:cNvPr id="39945" name="TextBox 19"/>
          <p:cNvSpPr txBox="1">
            <a:spLocks noChangeArrowheads="1"/>
          </p:cNvSpPr>
          <p:nvPr/>
        </p:nvSpPr>
        <p:spPr bwMode="auto">
          <a:xfrm>
            <a:off x="700088" y="1455738"/>
            <a:ext cx="2232025" cy="460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b="1">
                <a:solidFill>
                  <a:prstClr val="black"/>
                </a:solidFill>
              </a:rPr>
              <a:t>Price level </a:t>
            </a:r>
          </a:p>
        </p:txBody>
      </p:sp>
      <p:sp>
        <p:nvSpPr>
          <p:cNvPr id="39946" name="TextBox 20"/>
          <p:cNvSpPr txBox="1">
            <a:spLocks noChangeArrowheads="1"/>
          </p:cNvSpPr>
          <p:nvPr/>
        </p:nvSpPr>
        <p:spPr bwMode="auto">
          <a:xfrm>
            <a:off x="7092950" y="5389563"/>
            <a:ext cx="1116013" cy="831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b="1">
                <a:solidFill>
                  <a:prstClr val="black"/>
                </a:solidFill>
              </a:rPr>
              <a:t>Output </a:t>
            </a:r>
          </a:p>
        </p:txBody>
      </p:sp>
      <p:sp>
        <p:nvSpPr>
          <p:cNvPr id="39947" name="TextBox 21"/>
          <p:cNvSpPr txBox="1">
            <a:spLocks noChangeArrowheads="1"/>
          </p:cNvSpPr>
          <p:nvPr/>
        </p:nvSpPr>
        <p:spPr bwMode="auto">
          <a:xfrm>
            <a:off x="5508625" y="4737100"/>
            <a:ext cx="1116013"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solidFill>
                  <a:prstClr val="black"/>
                </a:solidFill>
              </a:rPr>
              <a:t>AD</a:t>
            </a:r>
          </a:p>
        </p:txBody>
      </p:sp>
      <p:sp>
        <p:nvSpPr>
          <p:cNvPr id="39948" name="TextBox 22"/>
          <p:cNvSpPr txBox="1">
            <a:spLocks noChangeArrowheads="1"/>
          </p:cNvSpPr>
          <p:nvPr/>
        </p:nvSpPr>
        <p:spPr bwMode="auto">
          <a:xfrm>
            <a:off x="6534150" y="2814638"/>
            <a:ext cx="1116013" cy="460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solidFill>
                  <a:prstClr val="black"/>
                </a:solidFill>
              </a:rPr>
              <a:t>AS(1)</a:t>
            </a:r>
          </a:p>
        </p:txBody>
      </p:sp>
      <p:sp>
        <p:nvSpPr>
          <p:cNvPr id="39949" name="TextBox 23"/>
          <p:cNvSpPr txBox="1">
            <a:spLocks noChangeArrowheads="1"/>
          </p:cNvSpPr>
          <p:nvPr/>
        </p:nvSpPr>
        <p:spPr bwMode="auto">
          <a:xfrm>
            <a:off x="5799138" y="2262188"/>
            <a:ext cx="1116012" cy="4619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solidFill>
                  <a:prstClr val="black"/>
                </a:solidFill>
              </a:rPr>
              <a:t>AS(2)</a:t>
            </a:r>
          </a:p>
        </p:txBody>
      </p:sp>
      <p:sp>
        <p:nvSpPr>
          <p:cNvPr id="39950" name="TextBox 24"/>
          <p:cNvSpPr txBox="1">
            <a:spLocks noChangeArrowheads="1"/>
          </p:cNvSpPr>
          <p:nvPr/>
        </p:nvSpPr>
        <p:spPr bwMode="auto">
          <a:xfrm>
            <a:off x="5376863" y="1641475"/>
            <a:ext cx="111760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solidFill>
                  <a:prstClr val="black"/>
                </a:solidFill>
              </a:rPr>
              <a:t>AS(3)</a:t>
            </a:r>
          </a:p>
        </p:txBody>
      </p:sp>
      <p:sp>
        <p:nvSpPr>
          <p:cNvPr id="26" name="Down Arrow 25"/>
          <p:cNvSpPr/>
          <p:nvPr/>
        </p:nvSpPr>
        <p:spPr>
          <a:xfrm rot="8385161">
            <a:off x="4835525" y="3228975"/>
            <a:ext cx="312738" cy="54451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en-US" sz="2400">
              <a:solidFill>
                <a:prstClr val="white"/>
              </a:solidFill>
            </a:endParaRPr>
          </a:p>
        </p:txBody>
      </p:sp>
      <p:sp>
        <p:nvSpPr>
          <p:cNvPr id="27" name="Down Arrow 26"/>
          <p:cNvSpPr/>
          <p:nvPr/>
        </p:nvSpPr>
        <p:spPr>
          <a:xfrm rot="8385161">
            <a:off x="4422775" y="2693988"/>
            <a:ext cx="312738" cy="5445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en-US" sz="2400">
              <a:solidFill>
                <a:prstClr val="white"/>
              </a:solidFill>
            </a:endParaRPr>
          </a:p>
        </p:txBody>
      </p:sp>
      <p:sp>
        <p:nvSpPr>
          <p:cNvPr id="39953" name="TextBox 27"/>
          <p:cNvSpPr txBox="1">
            <a:spLocks noChangeArrowheads="1"/>
          </p:cNvSpPr>
          <p:nvPr/>
        </p:nvSpPr>
        <p:spPr bwMode="auto">
          <a:xfrm>
            <a:off x="4067175" y="5753100"/>
            <a:ext cx="703263" cy="460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solidFill>
                  <a:prstClr val="black"/>
                </a:solidFill>
              </a:rPr>
              <a:t>Q1</a:t>
            </a:r>
          </a:p>
        </p:txBody>
      </p:sp>
      <p:sp>
        <p:nvSpPr>
          <p:cNvPr id="39954" name="TextBox 28"/>
          <p:cNvSpPr txBox="1">
            <a:spLocks noChangeArrowheads="1"/>
          </p:cNvSpPr>
          <p:nvPr/>
        </p:nvSpPr>
        <p:spPr bwMode="auto">
          <a:xfrm>
            <a:off x="3460750" y="5734050"/>
            <a:ext cx="703263"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solidFill>
                  <a:prstClr val="black"/>
                </a:solidFill>
              </a:rPr>
              <a:t>Q2</a:t>
            </a:r>
          </a:p>
        </p:txBody>
      </p:sp>
      <p:sp>
        <p:nvSpPr>
          <p:cNvPr id="39955" name="TextBox 29"/>
          <p:cNvSpPr txBox="1">
            <a:spLocks noChangeArrowheads="1"/>
          </p:cNvSpPr>
          <p:nvPr/>
        </p:nvSpPr>
        <p:spPr bwMode="auto">
          <a:xfrm>
            <a:off x="2878138" y="5734050"/>
            <a:ext cx="703262"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solidFill>
                  <a:prstClr val="black"/>
                </a:solidFill>
              </a:rPr>
              <a:t>Q2</a:t>
            </a:r>
          </a:p>
        </p:txBody>
      </p:sp>
      <p:sp>
        <p:nvSpPr>
          <p:cNvPr id="37" name="Down Arrow 36"/>
          <p:cNvSpPr/>
          <p:nvPr/>
        </p:nvSpPr>
        <p:spPr>
          <a:xfrm rot="5400000">
            <a:off x="3655219" y="5904706"/>
            <a:ext cx="314325" cy="11223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en-US" sz="2400">
              <a:solidFill>
                <a:prstClr val="white"/>
              </a:solidFill>
            </a:endParaRPr>
          </a:p>
        </p:txBody>
      </p:sp>
      <p:sp>
        <p:nvSpPr>
          <p:cNvPr id="38" name="Down Arrow 37"/>
          <p:cNvSpPr/>
          <p:nvPr/>
        </p:nvSpPr>
        <p:spPr>
          <a:xfrm rot="10800000">
            <a:off x="1052513" y="3414713"/>
            <a:ext cx="312737" cy="14827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base" hangingPunct="0">
              <a:spcBef>
                <a:spcPct val="0"/>
              </a:spcBef>
              <a:spcAft>
                <a:spcPct val="0"/>
              </a:spcAft>
              <a:defRPr/>
            </a:pPr>
            <a:endParaRPr lang="en-US" sz="2400">
              <a:solidFill>
                <a:prstClr val="white"/>
              </a:solidFill>
            </a:endParaRPr>
          </a:p>
        </p:txBody>
      </p:sp>
      <p:sp>
        <p:nvSpPr>
          <p:cNvPr id="39958" name="TextBox 38"/>
          <p:cNvSpPr txBox="1">
            <a:spLocks noChangeArrowheads="1"/>
          </p:cNvSpPr>
          <p:nvPr/>
        </p:nvSpPr>
        <p:spPr bwMode="auto">
          <a:xfrm>
            <a:off x="3175" y="3502025"/>
            <a:ext cx="223202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sz="1800">
                <a:solidFill>
                  <a:srgbClr val="FF0000"/>
                </a:solidFill>
              </a:rPr>
              <a:t>Price </a:t>
            </a:r>
          </a:p>
          <a:p>
            <a:pPr eaLnBrk="0" fontAlgn="base" hangingPunct="0">
              <a:spcBef>
                <a:spcPct val="0"/>
              </a:spcBef>
              <a:spcAft>
                <a:spcPct val="0"/>
              </a:spcAft>
            </a:pPr>
            <a:r>
              <a:rPr lang="en-US" sz="1800">
                <a:solidFill>
                  <a:srgbClr val="FF0000"/>
                </a:solidFill>
              </a:rPr>
              <a:t>increase </a:t>
            </a:r>
          </a:p>
        </p:txBody>
      </p:sp>
      <p:sp>
        <p:nvSpPr>
          <p:cNvPr id="39959" name="TextBox 39"/>
          <p:cNvSpPr txBox="1">
            <a:spLocks noChangeArrowheads="1"/>
          </p:cNvSpPr>
          <p:nvPr/>
        </p:nvSpPr>
        <p:spPr bwMode="auto">
          <a:xfrm>
            <a:off x="1458913" y="6273800"/>
            <a:ext cx="2232025" cy="369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sz="1800">
                <a:solidFill>
                  <a:srgbClr val="FF0000"/>
                </a:solidFill>
              </a:rPr>
              <a:t>Output decrease </a:t>
            </a:r>
          </a:p>
        </p:txBody>
      </p:sp>
      <p:cxnSp>
        <p:nvCxnSpPr>
          <p:cNvPr id="41" name="Straight Connector 40"/>
          <p:cNvCxnSpPr/>
          <p:nvPr/>
        </p:nvCxnSpPr>
        <p:spPr>
          <a:xfrm>
            <a:off x="3230563" y="3543300"/>
            <a:ext cx="0" cy="2078038"/>
          </a:xfrm>
          <a:prstGeom prst="line">
            <a:avLst/>
          </a:prstGeom>
          <a:ln w="25400">
            <a:prstDash val="dashDot"/>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flipV="1">
            <a:off x="1720850" y="3522663"/>
            <a:ext cx="1530350" cy="20637"/>
          </a:xfrm>
          <a:prstGeom prst="line">
            <a:avLst/>
          </a:prstGeom>
          <a:ln w="25400">
            <a:prstDash val="dashDot"/>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V="1">
            <a:off x="1692275" y="3921125"/>
            <a:ext cx="2119313" cy="20638"/>
          </a:xfrm>
          <a:prstGeom prst="line">
            <a:avLst/>
          </a:prstGeom>
          <a:ln w="25400">
            <a:prstDash val="dashDot"/>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V="1">
            <a:off x="1657350" y="4405313"/>
            <a:ext cx="2627313" cy="39687"/>
          </a:xfrm>
          <a:prstGeom prst="line">
            <a:avLst/>
          </a:prstGeom>
          <a:ln w="25400">
            <a:prstDash val="dashDot"/>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3759200" y="3951288"/>
            <a:ext cx="0" cy="1654175"/>
          </a:xfrm>
          <a:prstGeom prst="line">
            <a:avLst/>
          </a:prstGeom>
          <a:ln w="25400">
            <a:prstDash val="dashDot"/>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4373563" y="4419600"/>
            <a:ext cx="0" cy="1185863"/>
          </a:xfrm>
          <a:prstGeom prst="line">
            <a:avLst/>
          </a:prstGeom>
          <a:ln w="25400">
            <a:prstDash val="dash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67602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3"/>
          <p:cNvSpPr>
            <a:spLocks noGrp="1"/>
          </p:cNvSpPr>
          <p:nvPr>
            <p:ph type="title"/>
          </p:nvPr>
        </p:nvSpPr>
        <p:spPr>
          <a:xfrm>
            <a:off x="323850" y="692150"/>
            <a:ext cx="8229600" cy="1252538"/>
          </a:xfrm>
        </p:spPr>
        <p:txBody>
          <a:bodyPr/>
          <a:lstStyle/>
          <a:p>
            <a:pPr eaLnBrk="1" hangingPunct="1"/>
            <a:r>
              <a:rPr lang="en-US" dirty="0" smtClean="0"/>
              <a:t>Import Price Inflation </a:t>
            </a:r>
          </a:p>
        </p:txBody>
      </p:sp>
      <p:sp>
        <p:nvSpPr>
          <p:cNvPr id="40963" name="Content Placeholder 1"/>
          <p:cNvSpPr>
            <a:spLocks noGrp="1"/>
          </p:cNvSpPr>
          <p:nvPr>
            <p:ph idx="1"/>
          </p:nvPr>
        </p:nvSpPr>
        <p:spPr>
          <a:xfrm>
            <a:off x="250825" y="2060575"/>
            <a:ext cx="8642350" cy="3744913"/>
          </a:xfrm>
        </p:spPr>
        <p:txBody>
          <a:bodyPr>
            <a:normAutofit/>
          </a:bodyPr>
          <a:lstStyle/>
          <a:p>
            <a:pPr eaLnBrk="1" hangingPunct="1"/>
            <a:r>
              <a:rPr lang="en-US" dirty="0" smtClean="0"/>
              <a:t>International trade (Export + Import) always based on origin/foreign  countries price level.</a:t>
            </a:r>
          </a:p>
          <a:p>
            <a:pPr eaLnBrk="1" hangingPunct="1"/>
            <a:r>
              <a:rPr lang="en-US" dirty="0" smtClean="0"/>
              <a:t>When price level in foreign countries increase, it will reflect good/services importers globally.</a:t>
            </a:r>
          </a:p>
          <a:p>
            <a:pPr eaLnBrk="1" hangingPunct="1"/>
            <a:r>
              <a:rPr lang="en-US" dirty="0" smtClean="0"/>
              <a:t>Example: Global oil price crises has indirectly affected most of oil importing countries worldwide.</a:t>
            </a:r>
          </a:p>
        </p:txBody>
      </p:sp>
    </p:spTree>
    <p:extLst>
      <p:ext uri="{BB962C8B-B14F-4D97-AF65-F5344CB8AC3E}">
        <p14:creationId xmlns:p14="http://schemas.microsoft.com/office/powerpoint/2010/main" val="32755992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GB" smtClean="0"/>
              <a:t>Inflation</a:t>
            </a:r>
          </a:p>
        </p:txBody>
      </p:sp>
      <p:sp>
        <p:nvSpPr>
          <p:cNvPr id="41987" name="Rectangle 3"/>
          <p:cNvSpPr>
            <a:spLocks noGrp="1" noChangeArrowheads="1"/>
          </p:cNvSpPr>
          <p:nvPr>
            <p:ph idx="1"/>
          </p:nvPr>
        </p:nvSpPr>
        <p:spPr>
          <a:xfrm>
            <a:off x="457200" y="1752600"/>
            <a:ext cx="8064500" cy="4248150"/>
          </a:xfrm>
        </p:spPr>
        <p:txBody>
          <a:bodyPr/>
          <a:lstStyle/>
          <a:p>
            <a:pPr eaLnBrk="1" hangingPunct="1"/>
            <a:r>
              <a:rPr lang="en-GB" sz="2800" b="1" dirty="0" smtClean="0">
                <a:solidFill>
                  <a:schemeClr val="accent2"/>
                </a:solidFill>
              </a:rPr>
              <a:t>Unanticipated Inflation:</a:t>
            </a:r>
            <a:endParaRPr lang="en-GB" sz="2400" dirty="0" smtClean="0"/>
          </a:p>
          <a:p>
            <a:pPr lvl="1" eaLnBrk="1" hangingPunct="1"/>
            <a:r>
              <a:rPr lang="en-GB" sz="2000" dirty="0" smtClean="0">
                <a:solidFill>
                  <a:schemeClr val="accent2"/>
                </a:solidFill>
              </a:rPr>
              <a:t>Changes in distribution of income</a:t>
            </a:r>
            <a:r>
              <a:rPr lang="en-GB" sz="2000" dirty="0" smtClean="0"/>
              <a:t> – </a:t>
            </a:r>
            <a:r>
              <a:rPr lang="en-GB" sz="2000" dirty="0" err="1" smtClean="0"/>
              <a:t>e.g.factoring</a:t>
            </a:r>
            <a:r>
              <a:rPr lang="en-GB" sz="2000" dirty="0" smtClean="0"/>
              <a:t> in inflation above actual levels in wage negotiations may lead to a redistribution of income from employers to employees.</a:t>
            </a:r>
          </a:p>
          <a:p>
            <a:pPr lvl="1" eaLnBrk="1" hangingPunct="1"/>
            <a:endParaRPr lang="en-GB" sz="2000" dirty="0" smtClean="0"/>
          </a:p>
          <a:p>
            <a:pPr lvl="1" eaLnBrk="1" hangingPunct="1"/>
            <a:r>
              <a:rPr lang="en-GB" sz="2000" dirty="0" smtClean="0">
                <a:solidFill>
                  <a:schemeClr val="accent2"/>
                </a:solidFill>
              </a:rPr>
              <a:t>Effects on Employment</a:t>
            </a:r>
            <a:r>
              <a:rPr lang="en-GB" sz="2000" dirty="0" smtClean="0"/>
              <a:t> – e.g. wage settlements higher than inflation due to incorrect anticipation of inflation imposes costs on employers  and may lead to job losses</a:t>
            </a:r>
          </a:p>
          <a:p>
            <a:pPr eaLnBrk="1" hangingPunct="1"/>
            <a:endParaRPr lang="en-GB" sz="2400" dirty="0" smtClean="0"/>
          </a:p>
        </p:txBody>
      </p:sp>
    </p:spTree>
    <p:extLst>
      <p:ext uri="{BB962C8B-B14F-4D97-AF65-F5344CB8AC3E}">
        <p14:creationId xmlns:p14="http://schemas.microsoft.com/office/powerpoint/2010/main" val="375876174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5"/>
          <p:cNvSpPr>
            <a:spLocks noGrp="1" noChangeArrowheads="1"/>
          </p:cNvSpPr>
          <p:nvPr>
            <p:ph idx="1"/>
          </p:nvPr>
        </p:nvSpPr>
        <p:spPr>
          <a:xfrm>
            <a:off x="533400" y="1828800"/>
            <a:ext cx="8229600" cy="3886200"/>
          </a:xfrm>
        </p:spPr>
        <p:txBody>
          <a:bodyPr/>
          <a:lstStyle/>
          <a:p>
            <a:pPr lvl="1" eaLnBrk="1" hangingPunct="1">
              <a:spcBef>
                <a:spcPct val="60000"/>
              </a:spcBef>
            </a:pPr>
            <a:r>
              <a:rPr lang="en-US" altLang="en-US" sz="2000" dirty="0" smtClean="0">
                <a:solidFill>
                  <a:srgbClr val="FF0000"/>
                </a:solidFill>
              </a:rPr>
              <a:t>Price Index  </a:t>
            </a:r>
            <a:r>
              <a:rPr lang="en-US" altLang="en-US" sz="2000" dirty="0" smtClean="0"/>
              <a:t>The cost of today’s market basket of goods expressed as a percentage of the cost of the same market basket during a base year</a:t>
            </a:r>
          </a:p>
          <a:p>
            <a:pPr lvl="1" eaLnBrk="1" hangingPunct="1"/>
            <a:r>
              <a:rPr lang="en-US" altLang="en-US" sz="2000" dirty="0" smtClean="0">
                <a:solidFill>
                  <a:srgbClr val="FF0000"/>
                </a:solidFill>
              </a:rPr>
              <a:t>Market Basket </a:t>
            </a:r>
            <a:r>
              <a:rPr lang="en-US" altLang="en-US" sz="2000" dirty="0" smtClean="0"/>
              <a:t>Representative bundle of goods and services</a:t>
            </a:r>
          </a:p>
          <a:p>
            <a:pPr lvl="1" eaLnBrk="1" hangingPunct="1"/>
            <a:r>
              <a:rPr lang="en-US" altLang="en-US" sz="2000" dirty="0" smtClean="0">
                <a:solidFill>
                  <a:srgbClr val="FF0000"/>
                </a:solidFill>
              </a:rPr>
              <a:t>Base Year </a:t>
            </a:r>
            <a:r>
              <a:rPr lang="en-US" altLang="en-US" sz="2000" dirty="0" smtClean="0"/>
              <a:t>The point of reference for comparison of prices in other years</a:t>
            </a:r>
          </a:p>
          <a:p>
            <a:pPr lvl="2" eaLnBrk="1" hangingPunct="1">
              <a:spcBef>
                <a:spcPct val="40000"/>
              </a:spcBef>
            </a:pPr>
            <a:endParaRPr lang="en-US" altLang="en-US" dirty="0" smtClean="0"/>
          </a:p>
        </p:txBody>
      </p:sp>
      <p:grpSp>
        <p:nvGrpSpPr>
          <p:cNvPr id="43011" name="Group 16"/>
          <p:cNvGrpSpPr>
            <a:grpSpLocks/>
          </p:cNvGrpSpPr>
          <p:nvPr/>
        </p:nvGrpSpPr>
        <p:grpSpPr bwMode="auto">
          <a:xfrm>
            <a:off x="838200" y="3886200"/>
            <a:ext cx="7827963" cy="1182687"/>
            <a:chOff x="638" y="3161"/>
            <a:chExt cx="4931" cy="745"/>
          </a:xfrm>
        </p:grpSpPr>
        <p:sp>
          <p:nvSpPr>
            <p:cNvPr id="43013" name="Rectangle 5"/>
            <p:cNvSpPr>
              <a:spLocks noChangeArrowheads="1"/>
            </p:cNvSpPr>
            <p:nvPr/>
          </p:nvSpPr>
          <p:spPr bwMode="auto">
            <a:xfrm>
              <a:off x="658" y="3161"/>
              <a:ext cx="4911" cy="745"/>
            </a:xfrm>
            <a:prstGeom prst="rect">
              <a:avLst/>
            </a:prstGeom>
            <a:solidFill>
              <a:srgbClr val="F9D96A"/>
            </a:solidFill>
            <a:ln w="28575">
              <a:solidFill>
                <a:schemeClr val="tx1"/>
              </a:solidFill>
              <a:miter lim="800000"/>
              <a:headEnd/>
              <a:tailEnd/>
            </a:ln>
          </p:spPr>
          <p:txBody>
            <a:bodyPr wrap="none" anchor="ctr"/>
            <a:lstStyle/>
            <a:p>
              <a:pPr fontAlgn="base">
                <a:spcBef>
                  <a:spcPct val="0"/>
                </a:spcBef>
                <a:spcAft>
                  <a:spcPct val="0"/>
                </a:spcAft>
              </a:pPr>
              <a:endParaRPr lang="en-US" altLang="en-US" sz="2400">
                <a:solidFill>
                  <a:prstClr val="black"/>
                </a:solidFill>
                <a:latin typeface="Times New Roman" pitchFamily="1" charset="0"/>
              </a:endParaRPr>
            </a:p>
          </p:txBody>
        </p:sp>
        <p:sp>
          <p:nvSpPr>
            <p:cNvPr id="43014" name="Text Box 6"/>
            <p:cNvSpPr txBox="1">
              <a:spLocks noChangeArrowheads="1"/>
            </p:cNvSpPr>
            <p:nvPr/>
          </p:nvSpPr>
          <p:spPr bwMode="auto">
            <a:xfrm>
              <a:off x="638" y="3346"/>
              <a:ext cx="1231"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ltLang="en-US">
                  <a:solidFill>
                    <a:prstClr val="black"/>
                  </a:solidFill>
                  <a:latin typeface="Arial" charset="0"/>
                </a:rPr>
                <a:t>Price index =</a:t>
              </a:r>
            </a:p>
          </p:txBody>
        </p:sp>
        <p:sp>
          <p:nvSpPr>
            <p:cNvPr id="43015" name="Text Box 7"/>
            <p:cNvSpPr txBox="1">
              <a:spLocks noChangeArrowheads="1"/>
            </p:cNvSpPr>
            <p:nvPr/>
          </p:nvSpPr>
          <p:spPr bwMode="auto">
            <a:xfrm>
              <a:off x="4900" y="3283"/>
              <a:ext cx="669" cy="32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eaLnBrk="0" fontAlgn="base" hangingPunct="0">
                <a:spcBef>
                  <a:spcPct val="0"/>
                </a:spcBef>
                <a:spcAft>
                  <a:spcPct val="0"/>
                </a:spcAft>
              </a:pPr>
              <a:r>
                <a:rPr lang="en-US" altLang="en-US" sz="2800">
                  <a:solidFill>
                    <a:prstClr val="black"/>
                  </a:solidFill>
                  <a:latin typeface="Arial" charset="0"/>
                  <a:sym typeface="Symbol" pitchFamily="1" charset="2"/>
                </a:rPr>
                <a:t></a:t>
              </a:r>
              <a:r>
                <a:rPr lang="en-US" altLang="en-US">
                  <a:solidFill>
                    <a:prstClr val="black"/>
                  </a:solidFill>
                  <a:latin typeface="Arial" charset="0"/>
                  <a:sym typeface="Symbol" pitchFamily="1" charset="2"/>
                </a:rPr>
                <a:t> 100</a:t>
              </a:r>
              <a:endParaRPr lang="en-US" altLang="en-US">
                <a:solidFill>
                  <a:prstClr val="black"/>
                </a:solidFill>
                <a:latin typeface="Arial" charset="0"/>
              </a:endParaRPr>
            </a:p>
          </p:txBody>
        </p:sp>
        <p:sp>
          <p:nvSpPr>
            <p:cNvPr id="43016" name="Text Box 8"/>
            <p:cNvSpPr txBox="1">
              <a:spLocks noChangeArrowheads="1"/>
            </p:cNvSpPr>
            <p:nvPr/>
          </p:nvSpPr>
          <p:spPr bwMode="auto">
            <a:xfrm>
              <a:off x="1889" y="3161"/>
              <a:ext cx="3083" cy="6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algn="ctr" eaLnBrk="0" fontAlgn="base" hangingPunct="0">
                <a:lnSpc>
                  <a:spcPct val="120000"/>
                </a:lnSpc>
                <a:spcBef>
                  <a:spcPct val="0"/>
                </a:spcBef>
                <a:spcAft>
                  <a:spcPct val="0"/>
                </a:spcAft>
              </a:pPr>
              <a:r>
                <a:rPr lang="en-US" altLang="en-US">
                  <a:solidFill>
                    <a:prstClr val="black"/>
                  </a:solidFill>
                  <a:latin typeface="Arial" charset="0"/>
                </a:rPr>
                <a:t>Cost today of market basket</a:t>
              </a:r>
            </a:p>
            <a:p>
              <a:pPr algn="ctr" eaLnBrk="0" fontAlgn="base" hangingPunct="0">
                <a:lnSpc>
                  <a:spcPct val="120000"/>
                </a:lnSpc>
                <a:spcBef>
                  <a:spcPct val="0"/>
                </a:spcBef>
                <a:spcAft>
                  <a:spcPct val="0"/>
                </a:spcAft>
              </a:pPr>
              <a:r>
                <a:rPr lang="en-US" altLang="en-US">
                  <a:solidFill>
                    <a:prstClr val="black"/>
                  </a:solidFill>
                  <a:latin typeface="Arial" charset="0"/>
                </a:rPr>
                <a:t>Cost of market basket in base year</a:t>
              </a:r>
            </a:p>
          </p:txBody>
        </p:sp>
        <p:sp>
          <p:nvSpPr>
            <p:cNvPr id="43017" name="Line 9"/>
            <p:cNvSpPr>
              <a:spLocks noChangeShapeType="1"/>
            </p:cNvSpPr>
            <p:nvPr/>
          </p:nvSpPr>
          <p:spPr bwMode="auto">
            <a:xfrm>
              <a:off x="1889" y="3466"/>
              <a:ext cx="3096" cy="0"/>
            </a:xfrm>
            <a:prstGeom prst="line">
              <a:avLst/>
            </a:prstGeom>
            <a:noFill/>
            <a:ln w="19050">
              <a:solidFill>
                <a:schemeClr val="tx1"/>
              </a:solidFill>
              <a:round/>
              <a:headEnd/>
              <a:tailEnd/>
            </a:ln>
            <a:extLst>
              <a:ext uri="{909E8E84-426E-40dd-AFC4-6F175D3DCCD1}">
                <a14:hiddenFill xmlns:a14="http://schemas.microsoft.com/office/drawing/2010/main" xmlns="">
                  <a:noFill/>
                </a14:hiddenFill>
              </a:ext>
            </a:extLst>
          </p:spPr>
          <p:txBody>
            <a:bodyPr anchor="ctr">
              <a:spAutoFit/>
            </a:bodyPr>
            <a:lstStyle/>
            <a:p>
              <a:pPr eaLnBrk="0" fontAlgn="base" hangingPunct="0">
                <a:spcBef>
                  <a:spcPct val="0"/>
                </a:spcBef>
                <a:spcAft>
                  <a:spcPct val="0"/>
                </a:spcAft>
              </a:pPr>
              <a:endParaRPr lang="en-US" sz="2400">
                <a:solidFill>
                  <a:prstClr val="black"/>
                </a:solidFill>
                <a:latin typeface="Times New Roman" pitchFamily="1" charset="0"/>
              </a:endParaRPr>
            </a:p>
          </p:txBody>
        </p:sp>
      </p:grpSp>
      <p:sp>
        <p:nvSpPr>
          <p:cNvPr id="43012" name="Rectangle 11"/>
          <p:cNvSpPr>
            <a:spLocks noChangeArrowheads="1"/>
          </p:cNvSpPr>
          <p:nvPr/>
        </p:nvSpPr>
        <p:spPr bwMode="auto">
          <a:xfrm>
            <a:off x="644525" y="457200"/>
            <a:ext cx="7280275" cy="646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fontAlgn="base">
              <a:spcBef>
                <a:spcPct val="0"/>
              </a:spcBef>
              <a:spcAft>
                <a:spcPct val="0"/>
              </a:spcAft>
            </a:pPr>
            <a:r>
              <a:rPr lang="en-US" altLang="en-US" sz="3600">
                <a:solidFill>
                  <a:prstClr val="black"/>
                </a:solidFill>
                <a:latin typeface="Arial" charset="0"/>
                <a:cs typeface="Arial" charset="0"/>
              </a:rPr>
              <a:t>Measuring the rate of inflation</a:t>
            </a:r>
            <a:endParaRPr lang="en-US" altLang="en-US" sz="3600">
              <a:solidFill>
                <a:srgbClr val="FF3300"/>
              </a:solidFill>
              <a:latin typeface="Arial" charset="0"/>
              <a:cs typeface="Arial" charset="0"/>
            </a:endParaRPr>
          </a:p>
        </p:txBody>
      </p:sp>
    </p:spTree>
    <p:extLst>
      <p:ext uri="{BB962C8B-B14F-4D97-AF65-F5344CB8AC3E}">
        <p14:creationId xmlns:p14="http://schemas.microsoft.com/office/powerpoint/2010/main" val="1436497609"/>
      </p:ext>
    </p:extLst>
  </p:cSld>
  <p:clrMapOvr>
    <a:masterClrMapping/>
  </p:clrMapOvr>
  <p:transition spd="slow"/>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normAutofit/>
          </a:bodyPr>
          <a:lstStyle/>
          <a:p>
            <a:pPr eaLnBrk="1" hangingPunct="1"/>
            <a:r>
              <a:rPr lang="en-US" altLang="en-US" smtClean="0">
                <a:ea typeface="Trebuchet MS" pitchFamily="34" charset="0"/>
                <a:cs typeface="Trebuchet MS" pitchFamily="34" charset="0"/>
              </a:rPr>
              <a:t>Calculating a Price Index for a Two-Good Market Basket</a:t>
            </a:r>
          </a:p>
        </p:txBody>
      </p:sp>
      <p:pic>
        <p:nvPicPr>
          <p:cNvPr id="4403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363" y="1876425"/>
            <a:ext cx="8682037" cy="34575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894529554"/>
      </p:ext>
    </p:extLst>
  </p:cSld>
  <p:clrMapOvr>
    <a:masterClrMapping/>
  </p:clrMapOvr>
  <p:transition spd="slow"/>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GB" smtClean="0"/>
              <a:t>The Phillips Curve</a:t>
            </a:r>
          </a:p>
        </p:txBody>
      </p:sp>
      <p:sp>
        <p:nvSpPr>
          <p:cNvPr id="45059" name="Rectangle 3"/>
          <p:cNvSpPr>
            <a:spLocks noGrp="1" noChangeArrowheads="1"/>
          </p:cNvSpPr>
          <p:nvPr>
            <p:ph idx="1"/>
          </p:nvPr>
        </p:nvSpPr>
        <p:spPr>
          <a:xfrm>
            <a:off x="179388" y="1844675"/>
            <a:ext cx="8713787" cy="4105275"/>
          </a:xfrm>
        </p:spPr>
        <p:txBody>
          <a:bodyPr/>
          <a:lstStyle/>
          <a:p>
            <a:pPr eaLnBrk="1" hangingPunct="1">
              <a:lnSpc>
                <a:spcPct val="90000"/>
              </a:lnSpc>
            </a:pPr>
            <a:r>
              <a:rPr lang="en-GB" sz="2800" smtClean="0"/>
              <a:t>1958 – Professor A.W. Phillips</a:t>
            </a:r>
          </a:p>
          <a:p>
            <a:pPr eaLnBrk="1" hangingPunct="1">
              <a:lnSpc>
                <a:spcPct val="90000"/>
              </a:lnSpc>
            </a:pPr>
            <a:r>
              <a:rPr lang="en-GB" sz="2800" smtClean="0"/>
              <a:t>Expressed a statistical relationship between the rate of growth  of money wages and unemployment  from 1861 – 1957</a:t>
            </a:r>
          </a:p>
          <a:p>
            <a:pPr eaLnBrk="1" hangingPunct="1">
              <a:lnSpc>
                <a:spcPct val="90000"/>
              </a:lnSpc>
            </a:pPr>
            <a:r>
              <a:rPr lang="en-GB" sz="2800" smtClean="0"/>
              <a:t>Rate of growth of money wages  linked to inflationary pressure</a:t>
            </a:r>
          </a:p>
          <a:p>
            <a:pPr eaLnBrk="1" hangingPunct="1">
              <a:lnSpc>
                <a:spcPct val="90000"/>
              </a:lnSpc>
            </a:pPr>
            <a:r>
              <a:rPr lang="en-GB" sz="2800" smtClean="0"/>
              <a:t>Led to a theory expressing a trade-off between inflation and unemployment</a:t>
            </a:r>
          </a:p>
        </p:txBody>
      </p:sp>
    </p:spTree>
    <p:extLst>
      <p:ext uri="{BB962C8B-B14F-4D97-AF65-F5344CB8AC3E}">
        <p14:creationId xmlns:p14="http://schemas.microsoft.com/office/powerpoint/2010/main" val="17800385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rtlCol="0">
            <a:normAutofit/>
          </a:bodyPr>
          <a:lstStyle/>
          <a:p>
            <a:pPr eaLnBrk="1" fontAlgn="auto" hangingPunct="1">
              <a:spcAft>
                <a:spcPts val="0"/>
              </a:spcAft>
              <a:defRPr/>
            </a:pPr>
            <a:r>
              <a:rPr lang="en-US" b="1" dirty="0" smtClean="0">
                <a:effectLst>
                  <a:outerShdw blurRad="38100" dist="38100" dir="2700000" algn="tl">
                    <a:srgbClr val="000000">
                      <a:alpha val="43137"/>
                    </a:srgbClr>
                  </a:outerShdw>
                </a:effectLst>
              </a:rPr>
              <a:t>Unemployment?</a:t>
            </a:r>
            <a:endParaRPr lang="en-US" b="1" dirty="0">
              <a:effectLst>
                <a:outerShdw blurRad="38100" dist="38100" dir="2700000" algn="tl">
                  <a:srgbClr val="000000">
                    <a:alpha val="43137"/>
                  </a:srgbClr>
                </a:outerShdw>
              </a:effectLst>
            </a:endParaRPr>
          </a:p>
        </p:txBody>
      </p:sp>
      <p:sp>
        <p:nvSpPr>
          <p:cNvPr id="2" name="Content Placeholder 1"/>
          <p:cNvSpPr>
            <a:spLocks noGrp="1"/>
          </p:cNvSpPr>
          <p:nvPr>
            <p:ph idx="1"/>
          </p:nvPr>
        </p:nvSpPr>
        <p:spPr>
          <a:xfrm>
            <a:off x="323850" y="1689100"/>
            <a:ext cx="8424863" cy="3451225"/>
          </a:xfrm>
        </p:spPr>
        <p:txBody>
          <a:bodyPr rtlCol="0">
            <a:normAutofit/>
          </a:bodyPr>
          <a:lstStyle/>
          <a:p>
            <a:pPr marL="0" indent="0" eaLnBrk="1" fontAlgn="auto" hangingPunct="1">
              <a:spcAft>
                <a:spcPts val="0"/>
              </a:spcAft>
              <a:buFont typeface="Wingdings 3" charset="2"/>
              <a:buNone/>
              <a:defRPr/>
            </a:pPr>
            <a:endParaRPr lang="en-US" sz="3200" dirty="0">
              <a:solidFill>
                <a:schemeClr val="tx1">
                  <a:lumMod val="75000"/>
                  <a:lumOff val="25000"/>
                </a:schemeClr>
              </a:solidFill>
            </a:endParaRPr>
          </a:p>
          <a:p>
            <a:pPr eaLnBrk="1" fontAlgn="auto" hangingPunct="1">
              <a:spcAft>
                <a:spcPts val="0"/>
              </a:spcAft>
              <a:buFont typeface="Wingdings 3" charset="2"/>
              <a:buChar char=""/>
              <a:defRPr/>
            </a:pPr>
            <a:r>
              <a:rPr lang="en-US" sz="3200" dirty="0" smtClean="0">
                <a:solidFill>
                  <a:schemeClr val="tx1">
                    <a:lumMod val="75000"/>
                    <a:lumOff val="25000"/>
                  </a:schemeClr>
                </a:solidFill>
              </a:rPr>
              <a:t>“A number of people who are interested finding a job but currently do not have one”</a:t>
            </a:r>
            <a:endParaRPr lang="en-US" sz="3200" dirty="0">
              <a:solidFill>
                <a:schemeClr val="tx1">
                  <a:lumMod val="75000"/>
                  <a:lumOff val="25000"/>
                </a:schemeClr>
              </a:solidFill>
            </a:endParaRPr>
          </a:p>
        </p:txBody>
      </p:sp>
      <p:pic>
        <p:nvPicPr>
          <p:cNvPr id="3" name="Picture 2"/>
          <p:cNvPicPr>
            <a:picLocks noChangeAspect="1"/>
          </p:cNvPicPr>
          <p:nvPr/>
        </p:nvPicPr>
        <p:blipFill>
          <a:blip r:embed="rId2"/>
          <a:stretch>
            <a:fillRect/>
          </a:stretch>
        </p:blipFill>
        <p:spPr>
          <a:xfrm>
            <a:off x="152400" y="3581400"/>
            <a:ext cx="8029128" cy="4480948"/>
          </a:xfrm>
          <a:prstGeom prst="rect">
            <a:avLst/>
          </a:prstGeom>
        </p:spPr>
      </p:pic>
    </p:spTree>
    <p:extLst>
      <p:ext uri="{BB962C8B-B14F-4D97-AF65-F5344CB8AC3E}">
        <p14:creationId xmlns:p14="http://schemas.microsoft.com/office/powerpoint/2010/main" val="7269752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703262" y="533400"/>
            <a:ext cx="7772400" cy="701675"/>
          </a:xfrm>
        </p:spPr>
        <p:txBody>
          <a:bodyPr>
            <a:spAutoFit/>
          </a:bodyPr>
          <a:lstStyle/>
          <a:p>
            <a:pPr eaLnBrk="1" hangingPunct="1"/>
            <a:r>
              <a:rPr lang="en-GB" dirty="0" smtClean="0">
                <a:solidFill>
                  <a:srgbClr val="000000"/>
                </a:solidFill>
              </a:rPr>
              <a:t>The Philips Curve</a:t>
            </a:r>
          </a:p>
        </p:txBody>
      </p:sp>
      <p:pic>
        <p:nvPicPr>
          <p:cNvPr id="46083" name="Picture 7" descr="ph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25" y="1484313"/>
            <a:ext cx="9109075" cy="51133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24917230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mtClean="0"/>
              <a:t>Phillips Curve Analysis</a:t>
            </a:r>
          </a:p>
        </p:txBody>
      </p:sp>
      <p:sp>
        <p:nvSpPr>
          <p:cNvPr id="14339" name="Rectangle 3"/>
          <p:cNvSpPr>
            <a:spLocks noGrp="1" noChangeArrowheads="1"/>
          </p:cNvSpPr>
          <p:nvPr>
            <p:ph idx="1"/>
          </p:nvPr>
        </p:nvSpPr>
        <p:spPr>
          <a:xfrm>
            <a:off x="250825" y="1773238"/>
            <a:ext cx="8569325" cy="4648200"/>
          </a:xfrm>
        </p:spPr>
        <p:txBody>
          <a:bodyPr rtlCol="0">
            <a:normAutofit fontScale="92500"/>
          </a:bodyPr>
          <a:lstStyle/>
          <a:p>
            <a:pPr eaLnBrk="1" fontAlgn="auto" hangingPunct="1">
              <a:lnSpc>
                <a:spcPct val="90000"/>
              </a:lnSpc>
              <a:spcAft>
                <a:spcPts val="0"/>
              </a:spcAft>
              <a:buFont typeface="Wingdings 3" charset="2"/>
              <a:buChar char=""/>
              <a:defRPr/>
            </a:pPr>
            <a:r>
              <a:rPr lang="en-US" sz="2800" b="1" dirty="0">
                <a:solidFill>
                  <a:srgbClr val="FF9900"/>
                </a:solidFill>
              </a:rPr>
              <a:t>Original Phillips Curve</a:t>
            </a:r>
            <a:r>
              <a:rPr lang="en-US" sz="2800" dirty="0">
                <a:solidFill>
                  <a:schemeClr val="tx1">
                    <a:lumMod val="75000"/>
                    <a:lumOff val="25000"/>
                  </a:schemeClr>
                </a:solidFill>
              </a:rPr>
              <a:t>: suggested an inverse relationship between wage inflation and the unemployment rate</a:t>
            </a:r>
            <a:r>
              <a:rPr lang="en-US" sz="2800" dirty="0" smtClean="0">
                <a:solidFill>
                  <a:schemeClr val="tx1">
                    <a:lumMod val="75000"/>
                    <a:lumOff val="25000"/>
                  </a:schemeClr>
                </a:solidFill>
              </a:rPr>
              <a:t>.</a:t>
            </a:r>
          </a:p>
          <a:p>
            <a:pPr eaLnBrk="1" fontAlgn="auto" hangingPunct="1">
              <a:lnSpc>
                <a:spcPct val="90000"/>
              </a:lnSpc>
              <a:spcAft>
                <a:spcPts val="0"/>
              </a:spcAft>
              <a:buFont typeface="Wingdings 3" charset="2"/>
              <a:buChar char=""/>
              <a:defRPr/>
            </a:pPr>
            <a:endParaRPr lang="en-US" sz="2800" dirty="0">
              <a:solidFill>
                <a:schemeClr val="tx1">
                  <a:lumMod val="75000"/>
                  <a:lumOff val="25000"/>
                </a:schemeClr>
              </a:solidFill>
            </a:endParaRPr>
          </a:p>
          <a:p>
            <a:pPr eaLnBrk="1" fontAlgn="auto" hangingPunct="1">
              <a:lnSpc>
                <a:spcPct val="90000"/>
              </a:lnSpc>
              <a:spcAft>
                <a:spcPts val="0"/>
              </a:spcAft>
              <a:buFont typeface="Wingdings 3" charset="2"/>
              <a:buChar char=""/>
              <a:defRPr/>
            </a:pPr>
            <a:r>
              <a:rPr lang="en-US" sz="2800" b="1" dirty="0">
                <a:solidFill>
                  <a:srgbClr val="FF9900"/>
                </a:solidFill>
              </a:rPr>
              <a:t>Samuelson and Solow’s Phillips Curve</a:t>
            </a:r>
            <a:r>
              <a:rPr lang="en-US" sz="2800" dirty="0">
                <a:solidFill>
                  <a:schemeClr val="tx1">
                    <a:lumMod val="75000"/>
                    <a:lumOff val="25000"/>
                  </a:schemeClr>
                </a:solidFill>
              </a:rPr>
              <a:t>:  suggested an inverse relationship between price inflation and the unemployment rate</a:t>
            </a:r>
            <a:r>
              <a:rPr lang="en-US" sz="2800" dirty="0" smtClean="0">
                <a:solidFill>
                  <a:schemeClr val="tx1">
                    <a:lumMod val="75000"/>
                    <a:lumOff val="25000"/>
                  </a:schemeClr>
                </a:solidFill>
              </a:rPr>
              <a:t>.</a:t>
            </a:r>
          </a:p>
          <a:p>
            <a:pPr eaLnBrk="1" fontAlgn="auto" hangingPunct="1">
              <a:lnSpc>
                <a:spcPct val="90000"/>
              </a:lnSpc>
              <a:spcAft>
                <a:spcPts val="0"/>
              </a:spcAft>
              <a:buFont typeface="Wingdings 3" charset="2"/>
              <a:buChar char=""/>
              <a:defRPr/>
            </a:pPr>
            <a:endParaRPr lang="en-US" sz="2800" dirty="0">
              <a:solidFill>
                <a:schemeClr val="tx1">
                  <a:lumMod val="75000"/>
                  <a:lumOff val="25000"/>
                </a:schemeClr>
              </a:solidFill>
            </a:endParaRPr>
          </a:p>
          <a:p>
            <a:pPr eaLnBrk="1" fontAlgn="auto" hangingPunct="1">
              <a:lnSpc>
                <a:spcPct val="90000"/>
              </a:lnSpc>
              <a:spcAft>
                <a:spcPts val="0"/>
              </a:spcAft>
              <a:buFont typeface="Wingdings 3" charset="2"/>
              <a:buChar char=""/>
              <a:defRPr/>
            </a:pPr>
            <a:r>
              <a:rPr lang="en-US" sz="2800" dirty="0">
                <a:solidFill>
                  <a:schemeClr val="tx1">
                    <a:lumMod val="75000"/>
                    <a:lumOff val="25000"/>
                  </a:schemeClr>
                </a:solidFill>
              </a:rPr>
              <a:t>Higher wage inflation means lower unemployment; lower wage inflation means lower unemployment</a:t>
            </a:r>
            <a:r>
              <a:rPr lang="en-US" sz="2800" dirty="0" smtClean="0">
                <a:solidFill>
                  <a:schemeClr val="tx1">
                    <a:lumMod val="75000"/>
                    <a:lumOff val="25000"/>
                  </a:schemeClr>
                </a:solidFill>
              </a:rPr>
              <a:t>.</a:t>
            </a:r>
          </a:p>
          <a:p>
            <a:pPr eaLnBrk="1" fontAlgn="auto" hangingPunct="1">
              <a:lnSpc>
                <a:spcPct val="90000"/>
              </a:lnSpc>
              <a:spcAft>
                <a:spcPts val="0"/>
              </a:spcAft>
              <a:buFont typeface="Wingdings 3" charset="2"/>
              <a:buChar char=""/>
              <a:defRPr/>
            </a:pPr>
            <a:endParaRPr lang="en-US" sz="2800" dirty="0">
              <a:solidFill>
                <a:schemeClr val="tx1">
                  <a:lumMod val="75000"/>
                  <a:lumOff val="25000"/>
                </a:schemeClr>
              </a:solidFill>
            </a:endParaRPr>
          </a:p>
          <a:p>
            <a:pPr eaLnBrk="1" fontAlgn="auto" hangingPunct="1">
              <a:lnSpc>
                <a:spcPct val="90000"/>
              </a:lnSpc>
              <a:spcAft>
                <a:spcPts val="0"/>
              </a:spcAft>
              <a:buFont typeface="Wingdings 3" charset="2"/>
              <a:buChar char=""/>
              <a:defRPr/>
            </a:pPr>
            <a:r>
              <a:rPr lang="en-US" sz="2800" dirty="0">
                <a:solidFill>
                  <a:schemeClr val="tx1">
                    <a:lumMod val="75000"/>
                    <a:lumOff val="25000"/>
                  </a:schemeClr>
                </a:solidFill>
              </a:rPr>
              <a:t>High unemployment and high inflation unlikely.</a:t>
            </a:r>
          </a:p>
        </p:txBody>
      </p:sp>
    </p:spTree>
    <p:extLst>
      <p:ext uri="{BB962C8B-B14F-4D97-AF65-F5344CB8AC3E}">
        <p14:creationId xmlns:p14="http://schemas.microsoft.com/office/powerpoint/2010/main" val="35092020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4338"/>
                                        </p:tgtEl>
                                        <p:attrNameLst>
                                          <p:attrName>style.visibility</p:attrName>
                                        </p:attrNameLst>
                                      </p:cBhvr>
                                      <p:to>
                                        <p:strVal val="visible"/>
                                      </p:to>
                                    </p:set>
                                    <p:animEffect transition="in" filter="fade">
                                      <p:cBhvr>
                                        <p:cTn id="7" dur="2000"/>
                                        <p:tgtEl>
                                          <p:spTgt spid="143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4339">
                                            <p:txEl>
                                              <p:pRg st="0" end="0"/>
                                            </p:txEl>
                                          </p:spTgt>
                                        </p:tgtEl>
                                        <p:attrNameLst>
                                          <p:attrName>style.visibility</p:attrName>
                                        </p:attrNameLst>
                                      </p:cBhvr>
                                      <p:to>
                                        <p:strVal val="visible"/>
                                      </p:to>
                                    </p:set>
                                    <p:animEffect transition="in" filter="fade">
                                      <p:cBhvr>
                                        <p:cTn id="12" dur="2000"/>
                                        <p:tgtEl>
                                          <p:spTgt spid="1433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Effect transition="in" filter="fade">
                                      <p:cBhvr>
                                        <p:cTn id="17" dur="2000"/>
                                        <p:tgtEl>
                                          <p:spTgt spid="1433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339">
                                            <p:txEl>
                                              <p:pRg st="4" end="4"/>
                                            </p:txEl>
                                          </p:spTgt>
                                        </p:tgtEl>
                                        <p:attrNameLst>
                                          <p:attrName>style.visibility</p:attrName>
                                        </p:attrNameLst>
                                      </p:cBhvr>
                                      <p:to>
                                        <p:strVal val="visible"/>
                                      </p:to>
                                    </p:set>
                                    <p:animEffect transition="in" filter="fade">
                                      <p:cBhvr>
                                        <p:cTn id="22" dur="2000"/>
                                        <p:tgtEl>
                                          <p:spTgt spid="14339">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339">
                                            <p:txEl>
                                              <p:pRg st="6" end="6"/>
                                            </p:txEl>
                                          </p:spTgt>
                                        </p:tgtEl>
                                        <p:attrNameLst>
                                          <p:attrName>style.visibility</p:attrName>
                                        </p:attrNameLst>
                                      </p:cBhvr>
                                      <p:to>
                                        <p:strVal val="visible"/>
                                      </p:to>
                                    </p:set>
                                    <p:animEffect transition="in" filter="fade">
                                      <p:cBhvr>
                                        <p:cTn id="27" dur="2000"/>
                                        <p:tgtEl>
                                          <p:spTgt spid="1433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P spid="14339" grpId="0" build="p"/>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rtlCol="0">
            <a:normAutofit/>
          </a:bodyPr>
          <a:lstStyle/>
          <a:p>
            <a:pPr eaLnBrk="1" fontAlgn="auto" hangingPunct="1">
              <a:spcAft>
                <a:spcPts val="0"/>
              </a:spcAft>
              <a:defRPr/>
            </a:pPr>
            <a:r>
              <a:rPr lang="en-US" b="1" dirty="0"/>
              <a:t>Theoretical Explanations for the Phillips Curve</a:t>
            </a:r>
          </a:p>
        </p:txBody>
      </p:sp>
      <p:sp>
        <p:nvSpPr>
          <p:cNvPr id="16387" name="Rectangle 3"/>
          <p:cNvSpPr>
            <a:spLocks noGrp="1" noChangeArrowheads="1"/>
          </p:cNvSpPr>
          <p:nvPr>
            <p:ph type="body" sz="half" idx="1"/>
          </p:nvPr>
        </p:nvSpPr>
        <p:spPr>
          <a:xfrm>
            <a:off x="323850" y="2205038"/>
            <a:ext cx="5616575" cy="4114800"/>
          </a:xfrm>
        </p:spPr>
        <p:txBody>
          <a:bodyPr/>
          <a:lstStyle/>
          <a:p>
            <a:pPr eaLnBrk="1" hangingPunct="1"/>
            <a:r>
              <a:rPr lang="en-US" sz="2600" smtClean="0"/>
              <a:t>Early explanations focused on the state of the labor market given changes in aggregate demand.</a:t>
            </a:r>
          </a:p>
          <a:p>
            <a:pPr eaLnBrk="1" hangingPunct="1"/>
            <a:endParaRPr lang="en-US" sz="2600" smtClean="0"/>
          </a:p>
          <a:p>
            <a:pPr eaLnBrk="1" hangingPunct="1"/>
            <a:r>
              <a:rPr lang="en-US" sz="2600" smtClean="0"/>
              <a:t>Businesses must offer higher wages to obtain additional workers when unemployment is low.</a:t>
            </a:r>
          </a:p>
        </p:txBody>
      </p:sp>
      <p:sp>
        <p:nvSpPr>
          <p:cNvPr id="2" name="Online Image Placeholder 1"/>
          <p:cNvSpPr>
            <a:spLocks noGrp="1"/>
          </p:cNvSpPr>
          <p:nvPr>
            <p:ph type="clipArt" sz="half" idx="2"/>
          </p:nvPr>
        </p:nvSpPr>
        <p:spPr/>
      </p:sp>
    </p:spTree>
    <p:extLst>
      <p:ext uri="{BB962C8B-B14F-4D97-AF65-F5344CB8AC3E}">
        <p14:creationId xmlns:p14="http://schemas.microsoft.com/office/powerpoint/2010/main" val="19351249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6386"/>
                                        </p:tgtEl>
                                        <p:attrNameLst>
                                          <p:attrName>style.visibility</p:attrName>
                                        </p:attrNameLst>
                                      </p:cBhvr>
                                      <p:to>
                                        <p:strVal val="visible"/>
                                      </p:to>
                                    </p:set>
                                    <p:animEffect transition="in" filter="fade">
                                      <p:cBhvr>
                                        <p:cTn id="7" dur="2000"/>
                                        <p:tgtEl>
                                          <p:spTgt spid="163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387">
                                            <p:txEl>
                                              <p:pRg st="0" end="0"/>
                                            </p:txEl>
                                          </p:spTgt>
                                        </p:tgtEl>
                                        <p:attrNameLst>
                                          <p:attrName>style.visibility</p:attrName>
                                        </p:attrNameLst>
                                      </p:cBhvr>
                                      <p:to>
                                        <p:strVal val="visible"/>
                                      </p:to>
                                    </p:set>
                                    <p:animEffect transition="in" filter="fade">
                                      <p:cBhvr>
                                        <p:cTn id="12" dur="2000"/>
                                        <p:tgtEl>
                                          <p:spTgt spid="1638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387">
                                            <p:txEl>
                                              <p:pRg st="2" end="2"/>
                                            </p:txEl>
                                          </p:spTgt>
                                        </p:tgtEl>
                                        <p:attrNameLst>
                                          <p:attrName>style.visibility</p:attrName>
                                        </p:attrNameLst>
                                      </p:cBhvr>
                                      <p:to>
                                        <p:strVal val="visible"/>
                                      </p:to>
                                    </p:set>
                                    <p:animEffect transition="in" filter="fade">
                                      <p:cBhvr>
                                        <p:cTn id="17" dur="2000"/>
                                        <p:tgtEl>
                                          <p:spTgt spid="163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p:bldP spid="16387"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611188" y="981075"/>
            <a:ext cx="7848600" cy="4302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spAutoFit/>
          </a:bodyPr>
          <a:lstStyle>
            <a:lvl1pPr>
              <a:defRPr sz="2400">
                <a:solidFill>
                  <a:schemeClr val="tx1"/>
                </a:solidFill>
                <a:latin typeface="Times New Roman" pitchFamily="1" charset="0"/>
              </a:defRPr>
            </a:lvl1pPr>
            <a:lvl2pPr marL="742950" indent="-285750">
              <a:defRPr sz="2400">
                <a:solidFill>
                  <a:schemeClr val="tx1"/>
                </a:solidFill>
                <a:latin typeface="Times New Roman" pitchFamily="1" charset="0"/>
              </a:defRPr>
            </a:lvl2pPr>
            <a:lvl3pPr marL="1143000" indent="-228600">
              <a:defRPr sz="2400">
                <a:solidFill>
                  <a:schemeClr val="tx1"/>
                </a:solidFill>
                <a:latin typeface="Times New Roman" pitchFamily="1" charset="0"/>
              </a:defRPr>
            </a:lvl3pPr>
            <a:lvl4pPr marL="1600200" indent="-228600">
              <a:defRPr sz="2400">
                <a:solidFill>
                  <a:schemeClr val="tx1"/>
                </a:solidFill>
                <a:latin typeface="Times New Roman" pitchFamily="1" charset="0"/>
              </a:defRPr>
            </a:lvl4pPr>
            <a:lvl5pPr marL="2057400" indent="-228600">
              <a:defRPr sz="2400">
                <a:solidFill>
                  <a:schemeClr val="tx1"/>
                </a:solidFill>
                <a:latin typeface="Times New Roman" pitchFamily="1" charset="0"/>
              </a:defRPr>
            </a:lvl5pPr>
            <a:lvl6pPr marL="2514600" indent="-228600" eaLnBrk="0" fontAlgn="base" hangingPunct="0">
              <a:spcBef>
                <a:spcPct val="0"/>
              </a:spcBef>
              <a:spcAft>
                <a:spcPct val="0"/>
              </a:spcAft>
              <a:defRPr sz="2400">
                <a:solidFill>
                  <a:schemeClr val="tx1"/>
                </a:solidFill>
                <a:latin typeface="Times New Roman" pitchFamily="1" charset="0"/>
              </a:defRPr>
            </a:lvl6pPr>
            <a:lvl7pPr marL="2971800" indent="-228600" eaLnBrk="0" fontAlgn="base" hangingPunct="0">
              <a:spcBef>
                <a:spcPct val="0"/>
              </a:spcBef>
              <a:spcAft>
                <a:spcPct val="0"/>
              </a:spcAft>
              <a:defRPr sz="2400">
                <a:solidFill>
                  <a:schemeClr val="tx1"/>
                </a:solidFill>
                <a:latin typeface="Times New Roman" pitchFamily="1" charset="0"/>
              </a:defRPr>
            </a:lvl7pPr>
            <a:lvl8pPr marL="3429000" indent="-228600" eaLnBrk="0" fontAlgn="base" hangingPunct="0">
              <a:spcBef>
                <a:spcPct val="0"/>
              </a:spcBef>
              <a:spcAft>
                <a:spcPct val="0"/>
              </a:spcAft>
              <a:defRPr sz="2400">
                <a:solidFill>
                  <a:schemeClr val="tx1"/>
                </a:solidFill>
                <a:latin typeface="Times New Roman" pitchFamily="1" charset="0"/>
              </a:defRPr>
            </a:lvl8pPr>
            <a:lvl9pPr marL="3886200" indent="-228600" eaLnBrk="0" fontAlgn="base" hangingPunct="0">
              <a:spcBef>
                <a:spcPct val="0"/>
              </a:spcBef>
              <a:spcAft>
                <a:spcPct val="0"/>
              </a:spcAft>
              <a:defRPr sz="2400">
                <a:solidFill>
                  <a:schemeClr val="tx1"/>
                </a:solidFill>
                <a:latin typeface="Times New Roman" pitchFamily="1" charset="0"/>
              </a:defRPr>
            </a:lvl9pPr>
          </a:lstStyle>
          <a:p>
            <a:pPr algn="ctr" eaLnBrk="0" fontAlgn="base" hangingPunct="0">
              <a:spcBef>
                <a:spcPct val="50000"/>
              </a:spcBef>
              <a:spcAft>
                <a:spcPct val="0"/>
              </a:spcAft>
            </a:pPr>
            <a:r>
              <a:rPr lang="en-US" sz="2800" b="1">
                <a:solidFill>
                  <a:prstClr val="black"/>
                </a:solidFill>
                <a:latin typeface="Verdana" pitchFamily="34" charset="0"/>
              </a:rPr>
              <a:t>The Phillips Curve</a:t>
            </a:r>
          </a:p>
        </p:txBody>
      </p:sp>
      <p:grpSp>
        <p:nvGrpSpPr>
          <p:cNvPr id="49155" name="Group 6"/>
          <p:cNvGrpSpPr>
            <a:grpSpLocks/>
          </p:cNvGrpSpPr>
          <p:nvPr/>
        </p:nvGrpSpPr>
        <p:grpSpPr bwMode="auto">
          <a:xfrm>
            <a:off x="1258888" y="1700213"/>
            <a:ext cx="6265862" cy="4686300"/>
            <a:chOff x="2308" y="1517"/>
            <a:chExt cx="1164" cy="1284"/>
          </a:xfrm>
        </p:grpSpPr>
        <p:sp>
          <p:nvSpPr>
            <p:cNvPr id="49156" name="Rectangle 7"/>
            <p:cNvSpPr>
              <a:spLocks noChangeArrowheads="1"/>
            </p:cNvSpPr>
            <p:nvPr/>
          </p:nvSpPr>
          <p:spPr bwMode="auto">
            <a:xfrm>
              <a:off x="2308" y="1517"/>
              <a:ext cx="1164" cy="1284"/>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pPr eaLnBrk="0" fontAlgn="base" hangingPunct="0">
                <a:spcBef>
                  <a:spcPct val="0"/>
                </a:spcBef>
                <a:spcAft>
                  <a:spcPct val="0"/>
                </a:spcAft>
              </a:pPr>
              <a:endParaRPr lang="en-US">
                <a:solidFill>
                  <a:srgbClr val="FFFFFF"/>
                </a:solidFill>
                <a:latin typeface="Tahoma" pitchFamily="1" charset="0"/>
              </a:endParaRPr>
            </a:p>
          </p:txBody>
        </p:sp>
        <p:pic>
          <p:nvPicPr>
            <p:cNvPr id="49157" name="Picture 8" descr="EX 16-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46" y="1554"/>
              <a:ext cx="1068" cy="12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Tree>
    <p:extLst>
      <p:ext uri="{BB962C8B-B14F-4D97-AF65-F5344CB8AC3E}">
        <p14:creationId xmlns:p14="http://schemas.microsoft.com/office/powerpoint/2010/main" val="2867665139"/>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3600" b="1" dirty="0" smtClean="0"/>
              <a:t>Are There Two Phillips Curves?</a:t>
            </a:r>
          </a:p>
        </p:txBody>
      </p:sp>
      <p:sp>
        <p:nvSpPr>
          <p:cNvPr id="20483" name="Rectangle 3"/>
          <p:cNvSpPr>
            <a:spLocks noGrp="1" noChangeArrowheads="1"/>
          </p:cNvSpPr>
          <p:nvPr>
            <p:ph idx="1"/>
          </p:nvPr>
        </p:nvSpPr>
        <p:spPr>
          <a:xfrm>
            <a:off x="533400" y="1371600"/>
            <a:ext cx="8070850" cy="4343400"/>
          </a:xfrm>
        </p:spPr>
        <p:txBody>
          <a:bodyPr rtlCol="0">
            <a:normAutofit/>
          </a:bodyPr>
          <a:lstStyle/>
          <a:p>
            <a:pPr eaLnBrk="1" fontAlgn="auto" hangingPunct="1">
              <a:spcAft>
                <a:spcPts val="0"/>
              </a:spcAft>
              <a:buFont typeface="Wingdings 3" charset="2"/>
              <a:buChar char=""/>
              <a:defRPr/>
            </a:pPr>
            <a:r>
              <a:rPr lang="en-US" sz="2000" dirty="0">
                <a:solidFill>
                  <a:schemeClr val="tx1">
                    <a:lumMod val="75000"/>
                    <a:lumOff val="25000"/>
                  </a:schemeClr>
                </a:solidFill>
              </a:rPr>
              <a:t>Economists began to question the Phillips curve in the 1970s and early 80s</a:t>
            </a:r>
            <a:r>
              <a:rPr lang="en-US" sz="2000" dirty="0" smtClean="0">
                <a:solidFill>
                  <a:schemeClr val="tx1">
                    <a:lumMod val="75000"/>
                    <a:lumOff val="25000"/>
                  </a:schemeClr>
                </a:solidFill>
              </a:rPr>
              <a:t>.</a:t>
            </a:r>
          </a:p>
          <a:p>
            <a:pPr eaLnBrk="1" fontAlgn="auto" hangingPunct="1">
              <a:spcAft>
                <a:spcPts val="0"/>
              </a:spcAft>
              <a:buFont typeface="Wingdings 3" charset="2"/>
              <a:buChar char=""/>
              <a:defRPr/>
            </a:pPr>
            <a:endParaRPr lang="en-US" sz="2000" dirty="0">
              <a:solidFill>
                <a:schemeClr val="tx1">
                  <a:lumMod val="75000"/>
                  <a:lumOff val="25000"/>
                </a:schemeClr>
              </a:solidFill>
            </a:endParaRPr>
          </a:p>
          <a:p>
            <a:pPr eaLnBrk="1" fontAlgn="auto" hangingPunct="1">
              <a:spcAft>
                <a:spcPts val="0"/>
              </a:spcAft>
              <a:buFont typeface="Wingdings 3" charset="2"/>
              <a:buChar char=""/>
              <a:defRPr/>
            </a:pPr>
            <a:r>
              <a:rPr lang="en-US" sz="2000" dirty="0">
                <a:solidFill>
                  <a:schemeClr val="tx1">
                    <a:lumMod val="75000"/>
                    <a:lumOff val="25000"/>
                  </a:schemeClr>
                </a:solidFill>
              </a:rPr>
              <a:t>The periods 1961 – 1969 and 1976 - 1979, illustrate the Phillips curve</a:t>
            </a:r>
            <a:r>
              <a:rPr lang="en-US" sz="2000" dirty="0" smtClean="0">
                <a:solidFill>
                  <a:schemeClr val="tx1">
                    <a:lumMod val="75000"/>
                    <a:lumOff val="25000"/>
                  </a:schemeClr>
                </a:solidFill>
              </a:rPr>
              <a:t>.</a:t>
            </a:r>
          </a:p>
          <a:p>
            <a:pPr marL="0" indent="0" eaLnBrk="1" fontAlgn="auto" hangingPunct="1">
              <a:spcAft>
                <a:spcPts val="0"/>
              </a:spcAft>
              <a:buFont typeface="Wingdings 3" charset="2"/>
              <a:buNone/>
              <a:defRPr/>
            </a:pPr>
            <a:endParaRPr lang="en-US" sz="2000" dirty="0">
              <a:solidFill>
                <a:schemeClr val="tx1">
                  <a:lumMod val="75000"/>
                  <a:lumOff val="25000"/>
                </a:schemeClr>
              </a:solidFill>
            </a:endParaRPr>
          </a:p>
          <a:p>
            <a:pPr eaLnBrk="1" fontAlgn="auto" hangingPunct="1">
              <a:spcAft>
                <a:spcPts val="0"/>
              </a:spcAft>
              <a:buFont typeface="Wingdings 3" charset="2"/>
              <a:buChar char=""/>
              <a:defRPr/>
            </a:pPr>
            <a:r>
              <a:rPr lang="en-US" sz="2000" dirty="0">
                <a:solidFill>
                  <a:schemeClr val="tx1">
                    <a:lumMod val="75000"/>
                    <a:lumOff val="25000"/>
                  </a:schemeClr>
                </a:solidFill>
              </a:rPr>
              <a:t>The period 1970-2003 does not as a whole depict the tradeoff between inflation and unemployment</a:t>
            </a:r>
            <a:r>
              <a:rPr lang="en-US" sz="2000" dirty="0" smtClean="0">
                <a:solidFill>
                  <a:schemeClr val="tx1">
                    <a:lumMod val="75000"/>
                    <a:lumOff val="25000"/>
                  </a:schemeClr>
                </a:solidFill>
              </a:rPr>
              <a:t>.</a:t>
            </a:r>
          </a:p>
          <a:p>
            <a:pPr eaLnBrk="1" fontAlgn="auto" hangingPunct="1">
              <a:spcAft>
                <a:spcPts val="0"/>
              </a:spcAft>
              <a:buFont typeface="Wingdings 3" charset="2"/>
              <a:buChar char=""/>
              <a:defRPr/>
            </a:pPr>
            <a:endParaRPr lang="en-US" sz="2000" dirty="0">
              <a:solidFill>
                <a:schemeClr val="tx1">
                  <a:lumMod val="75000"/>
                  <a:lumOff val="25000"/>
                </a:schemeClr>
              </a:solidFill>
            </a:endParaRPr>
          </a:p>
          <a:p>
            <a:pPr eaLnBrk="1" fontAlgn="auto" hangingPunct="1">
              <a:spcAft>
                <a:spcPts val="0"/>
              </a:spcAft>
              <a:buFont typeface="Wingdings 3" charset="2"/>
              <a:buChar char=""/>
              <a:defRPr/>
            </a:pPr>
            <a:r>
              <a:rPr lang="en-US" sz="2000" dirty="0">
                <a:solidFill>
                  <a:schemeClr val="tx1">
                    <a:lumMod val="75000"/>
                    <a:lumOff val="25000"/>
                  </a:schemeClr>
                </a:solidFill>
              </a:rPr>
              <a:t>The existence of stagflation implies that a tradeoff between inflation and unemployment may not always exist.</a:t>
            </a:r>
          </a:p>
        </p:txBody>
      </p:sp>
    </p:spTree>
    <p:extLst>
      <p:ext uri="{BB962C8B-B14F-4D97-AF65-F5344CB8AC3E}">
        <p14:creationId xmlns:p14="http://schemas.microsoft.com/office/powerpoint/2010/main" val="35625287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0482"/>
                                        </p:tgtEl>
                                        <p:attrNameLst>
                                          <p:attrName>style.visibility</p:attrName>
                                        </p:attrNameLst>
                                      </p:cBhvr>
                                      <p:to>
                                        <p:strVal val="visible"/>
                                      </p:to>
                                    </p:set>
                                    <p:animEffect transition="in" filter="fade">
                                      <p:cBhvr>
                                        <p:cTn id="7" dur="2000"/>
                                        <p:tgtEl>
                                          <p:spTgt spid="2048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483">
                                            <p:txEl>
                                              <p:pRg st="0" end="0"/>
                                            </p:txEl>
                                          </p:spTgt>
                                        </p:tgtEl>
                                        <p:attrNameLst>
                                          <p:attrName>style.visibility</p:attrName>
                                        </p:attrNameLst>
                                      </p:cBhvr>
                                      <p:to>
                                        <p:strVal val="visible"/>
                                      </p:to>
                                    </p:set>
                                    <p:animEffect transition="in" filter="fade">
                                      <p:cBhvr>
                                        <p:cTn id="12" dur="2000"/>
                                        <p:tgtEl>
                                          <p:spTgt spid="2048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483">
                                            <p:txEl>
                                              <p:pRg st="2" end="2"/>
                                            </p:txEl>
                                          </p:spTgt>
                                        </p:tgtEl>
                                        <p:attrNameLst>
                                          <p:attrName>style.visibility</p:attrName>
                                        </p:attrNameLst>
                                      </p:cBhvr>
                                      <p:to>
                                        <p:strVal val="visible"/>
                                      </p:to>
                                    </p:set>
                                    <p:animEffect transition="in" filter="fade">
                                      <p:cBhvr>
                                        <p:cTn id="17" dur="2000"/>
                                        <p:tgtEl>
                                          <p:spTgt spid="2048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0483">
                                            <p:txEl>
                                              <p:pRg st="4" end="4"/>
                                            </p:txEl>
                                          </p:spTgt>
                                        </p:tgtEl>
                                        <p:attrNameLst>
                                          <p:attrName>style.visibility</p:attrName>
                                        </p:attrNameLst>
                                      </p:cBhvr>
                                      <p:to>
                                        <p:strVal val="visible"/>
                                      </p:to>
                                    </p:set>
                                    <p:animEffect transition="in" filter="fade">
                                      <p:cBhvr>
                                        <p:cTn id="22" dur="2000"/>
                                        <p:tgtEl>
                                          <p:spTgt spid="20483">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0483">
                                            <p:txEl>
                                              <p:pRg st="6" end="6"/>
                                            </p:txEl>
                                          </p:spTgt>
                                        </p:tgtEl>
                                        <p:attrNameLst>
                                          <p:attrName>style.visibility</p:attrName>
                                        </p:attrNameLst>
                                      </p:cBhvr>
                                      <p:to>
                                        <p:strVal val="visible"/>
                                      </p:to>
                                    </p:set>
                                    <p:animEffect transition="in" filter="fade">
                                      <p:cBhvr>
                                        <p:cTn id="27" dur="2000"/>
                                        <p:tgtEl>
                                          <p:spTgt spid="2048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p:bldP spid="2048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 Box 2"/>
          <p:cNvSpPr txBox="1">
            <a:spLocks noChangeArrowheads="1"/>
          </p:cNvSpPr>
          <p:nvPr/>
        </p:nvSpPr>
        <p:spPr bwMode="auto">
          <a:xfrm>
            <a:off x="755650" y="693738"/>
            <a:ext cx="7848600" cy="431800"/>
          </a:xfrm>
          <a:prstGeom prst="rect">
            <a:avLst/>
          </a:prstGeom>
          <a:noFill/>
          <a:ln w="9525">
            <a:noFill/>
            <a:miter lim="800000"/>
            <a:headEnd/>
            <a:tailEnd/>
          </a:ln>
          <a:effectLst/>
        </p:spPr>
        <p:txBody>
          <a:bodyPr lIns="0" tIns="0" rIns="0" bIns="0">
            <a:spAutoFit/>
          </a:bodyPr>
          <a:lstStyle/>
          <a:p>
            <a:pPr algn="ctr" eaLnBrk="0" fontAlgn="base" hangingPunct="0">
              <a:spcBef>
                <a:spcPct val="50000"/>
              </a:spcBef>
              <a:spcAft>
                <a:spcPct val="0"/>
              </a:spcAft>
              <a:defRPr/>
            </a:pPr>
            <a:r>
              <a:rPr lang="en-US" sz="2800" b="1" dirty="0">
                <a:solidFill>
                  <a:prstClr val="black"/>
                </a:solidFill>
                <a:effectLst>
                  <a:outerShdw blurRad="38100" dist="38100" dir="2700000" algn="tl">
                    <a:srgbClr val="000000">
                      <a:alpha val="43137"/>
                    </a:srgbClr>
                  </a:outerShdw>
                </a:effectLst>
                <a:latin typeface="Verdana" pitchFamily="34" charset="0"/>
              </a:rPr>
              <a:t>Inflation and Unemployment</a:t>
            </a:r>
          </a:p>
        </p:txBody>
      </p:sp>
      <p:graphicFrame>
        <p:nvGraphicFramePr>
          <p:cNvPr id="51203" name="Object 7"/>
          <p:cNvGraphicFramePr>
            <a:graphicFrameLocks noChangeAspect="1"/>
          </p:cNvGraphicFramePr>
          <p:nvPr/>
        </p:nvGraphicFramePr>
        <p:xfrm>
          <a:off x="1547813" y="1484313"/>
          <a:ext cx="6067425" cy="4953000"/>
        </p:xfrm>
        <a:graphic>
          <a:graphicData uri="http://schemas.openxmlformats.org/presentationml/2006/ole">
            <mc:AlternateContent xmlns:mc="http://schemas.openxmlformats.org/markup-compatibility/2006">
              <mc:Choice xmlns:v="urn:schemas-microsoft-com:vml" Requires="v">
                <p:oleObj spid="_x0000_s1040" name="Photo Editor Photo" r:id="rId3" imgW="2734057" imgH="3761905" progId="MSPhotoEd.3">
                  <p:embed/>
                </p:oleObj>
              </mc:Choice>
              <mc:Fallback>
                <p:oleObj name="Photo Editor Photo" r:id="rId3" imgW="2734057" imgH="3761905" progId="MSPhotoEd.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7813" y="1484313"/>
                        <a:ext cx="6067425" cy="495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188393115"/>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a:bodyPr>
          <a:lstStyle/>
          <a:p>
            <a:pPr eaLnBrk="1" hangingPunct="1"/>
            <a:r>
              <a:rPr lang="en-US" smtClean="0"/>
              <a:t>Friedman and the Natural Rate Theory</a:t>
            </a:r>
          </a:p>
        </p:txBody>
      </p:sp>
      <p:sp>
        <p:nvSpPr>
          <p:cNvPr id="21507" name="Rectangle 3"/>
          <p:cNvSpPr>
            <a:spLocks noGrp="1" noChangeArrowheads="1"/>
          </p:cNvSpPr>
          <p:nvPr>
            <p:ph idx="1"/>
          </p:nvPr>
        </p:nvSpPr>
        <p:spPr>
          <a:xfrm>
            <a:off x="468313" y="1916113"/>
            <a:ext cx="8064500" cy="3733800"/>
          </a:xfrm>
        </p:spPr>
        <p:txBody>
          <a:bodyPr rtlCol="0">
            <a:normAutofit/>
          </a:bodyPr>
          <a:lstStyle/>
          <a:p>
            <a:pPr eaLnBrk="1" fontAlgn="auto" hangingPunct="1">
              <a:spcAft>
                <a:spcPts val="0"/>
              </a:spcAft>
              <a:buFont typeface="Wingdings 3" charset="2"/>
              <a:buChar char=""/>
              <a:defRPr/>
            </a:pPr>
            <a:r>
              <a:rPr lang="en-US" dirty="0">
                <a:solidFill>
                  <a:schemeClr val="tx1">
                    <a:lumMod val="75000"/>
                    <a:lumOff val="25000"/>
                  </a:schemeClr>
                </a:solidFill>
              </a:rPr>
              <a:t>There are two Phillips Curves, not one</a:t>
            </a:r>
            <a:r>
              <a:rPr lang="en-US" dirty="0" smtClean="0">
                <a:solidFill>
                  <a:schemeClr val="tx1">
                    <a:lumMod val="75000"/>
                    <a:lumOff val="25000"/>
                  </a:schemeClr>
                </a:solidFill>
              </a:rPr>
              <a:t>.</a:t>
            </a:r>
          </a:p>
          <a:p>
            <a:pPr marL="0" indent="0" eaLnBrk="1" fontAlgn="auto" hangingPunct="1">
              <a:spcAft>
                <a:spcPts val="0"/>
              </a:spcAft>
              <a:buFont typeface="Wingdings 3" charset="2"/>
              <a:buNone/>
              <a:defRPr/>
            </a:pPr>
            <a:endParaRPr lang="en-US" dirty="0">
              <a:solidFill>
                <a:schemeClr val="tx1">
                  <a:lumMod val="75000"/>
                  <a:lumOff val="25000"/>
                </a:schemeClr>
              </a:solidFill>
            </a:endParaRPr>
          </a:p>
          <a:p>
            <a:pPr eaLnBrk="1" fontAlgn="auto" hangingPunct="1">
              <a:spcAft>
                <a:spcPts val="0"/>
              </a:spcAft>
              <a:buFont typeface="Wingdings 3" charset="2"/>
              <a:buChar char=""/>
              <a:defRPr/>
            </a:pPr>
            <a:r>
              <a:rPr lang="en-US" dirty="0">
                <a:solidFill>
                  <a:schemeClr val="tx1">
                    <a:lumMod val="75000"/>
                    <a:lumOff val="25000"/>
                  </a:schemeClr>
                </a:solidFill>
              </a:rPr>
              <a:t>There is a Short Run Phillips Curve, and a Long Run Phillips Curve</a:t>
            </a:r>
            <a:r>
              <a:rPr lang="en-US" dirty="0" smtClean="0">
                <a:solidFill>
                  <a:schemeClr val="tx1">
                    <a:lumMod val="75000"/>
                    <a:lumOff val="25000"/>
                  </a:schemeClr>
                </a:solidFill>
              </a:rPr>
              <a:t>.</a:t>
            </a:r>
          </a:p>
          <a:p>
            <a:pPr marL="0" indent="0" eaLnBrk="1" fontAlgn="auto" hangingPunct="1">
              <a:spcAft>
                <a:spcPts val="0"/>
              </a:spcAft>
              <a:buFont typeface="Wingdings 3" charset="2"/>
              <a:buNone/>
              <a:defRPr/>
            </a:pPr>
            <a:endParaRPr lang="en-US" dirty="0">
              <a:solidFill>
                <a:schemeClr val="tx1">
                  <a:lumMod val="75000"/>
                  <a:lumOff val="25000"/>
                </a:schemeClr>
              </a:solidFill>
            </a:endParaRPr>
          </a:p>
          <a:p>
            <a:pPr eaLnBrk="1" fontAlgn="auto" hangingPunct="1">
              <a:spcAft>
                <a:spcPts val="0"/>
              </a:spcAft>
              <a:buFont typeface="Wingdings 3" charset="2"/>
              <a:buChar char=""/>
              <a:defRPr/>
            </a:pPr>
            <a:r>
              <a:rPr lang="en-US" dirty="0">
                <a:solidFill>
                  <a:schemeClr val="tx1">
                    <a:lumMod val="75000"/>
                    <a:lumOff val="25000"/>
                  </a:schemeClr>
                </a:solidFill>
              </a:rPr>
              <a:t>There is a tradeoff between inflation and unemployment in the Short Run, but not in the Long Run.</a:t>
            </a:r>
          </a:p>
        </p:txBody>
      </p:sp>
    </p:spTree>
    <p:extLst>
      <p:ext uri="{BB962C8B-B14F-4D97-AF65-F5344CB8AC3E}">
        <p14:creationId xmlns:p14="http://schemas.microsoft.com/office/powerpoint/2010/main" val="41894209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fade">
                                      <p:cBhvr>
                                        <p:cTn id="7" dur="2000"/>
                                        <p:tgtEl>
                                          <p:spTgt spid="2150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1507">
                                            <p:txEl>
                                              <p:pRg st="0" end="0"/>
                                            </p:txEl>
                                          </p:spTgt>
                                        </p:tgtEl>
                                        <p:attrNameLst>
                                          <p:attrName>style.visibility</p:attrName>
                                        </p:attrNameLst>
                                      </p:cBhvr>
                                      <p:to>
                                        <p:strVal val="visible"/>
                                      </p:to>
                                    </p:set>
                                    <p:animEffect transition="in" filter="fade">
                                      <p:cBhvr>
                                        <p:cTn id="12" dur="2000"/>
                                        <p:tgtEl>
                                          <p:spTgt spid="2150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1507">
                                            <p:txEl>
                                              <p:pRg st="2" end="2"/>
                                            </p:txEl>
                                          </p:spTgt>
                                        </p:tgtEl>
                                        <p:attrNameLst>
                                          <p:attrName>style.visibility</p:attrName>
                                        </p:attrNameLst>
                                      </p:cBhvr>
                                      <p:to>
                                        <p:strVal val="visible"/>
                                      </p:to>
                                    </p:set>
                                    <p:animEffect transition="in" filter="fade">
                                      <p:cBhvr>
                                        <p:cTn id="17" dur="2000"/>
                                        <p:tgtEl>
                                          <p:spTgt spid="2150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1507">
                                            <p:txEl>
                                              <p:pRg st="4" end="4"/>
                                            </p:txEl>
                                          </p:spTgt>
                                        </p:tgtEl>
                                        <p:attrNameLst>
                                          <p:attrName>style.visibility</p:attrName>
                                        </p:attrNameLst>
                                      </p:cBhvr>
                                      <p:to>
                                        <p:strVal val="visible"/>
                                      </p:to>
                                    </p:set>
                                    <p:animEffect transition="in" filter="fade">
                                      <p:cBhvr>
                                        <p:cTn id="22" dur="2000"/>
                                        <p:tgtEl>
                                          <p:spTgt spid="2150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build="p"/>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1026"/>
          <p:cNvSpPr>
            <a:spLocks noGrp="1" noChangeArrowheads="1"/>
          </p:cNvSpPr>
          <p:nvPr>
            <p:ph type="title"/>
          </p:nvPr>
        </p:nvSpPr>
        <p:spPr/>
        <p:txBody>
          <a:bodyPr>
            <a:normAutofit/>
          </a:bodyPr>
          <a:lstStyle/>
          <a:p>
            <a:pPr eaLnBrk="1" hangingPunct="1"/>
            <a:r>
              <a:rPr lang="en-US" smtClean="0"/>
              <a:t>Friedman’s Natural Rate Theory</a:t>
            </a:r>
          </a:p>
        </p:txBody>
      </p:sp>
      <p:sp>
        <p:nvSpPr>
          <p:cNvPr id="23555" name="Rectangle 1027"/>
          <p:cNvSpPr>
            <a:spLocks noGrp="1" noChangeArrowheads="1"/>
          </p:cNvSpPr>
          <p:nvPr>
            <p:ph idx="1"/>
          </p:nvPr>
        </p:nvSpPr>
        <p:spPr>
          <a:xfrm>
            <a:off x="381000" y="1905000"/>
            <a:ext cx="8497887" cy="4343400"/>
          </a:xfrm>
        </p:spPr>
        <p:txBody>
          <a:bodyPr rtlCol="0">
            <a:normAutofit/>
          </a:bodyPr>
          <a:lstStyle/>
          <a:p>
            <a:pPr eaLnBrk="1" fontAlgn="auto" hangingPunct="1">
              <a:lnSpc>
                <a:spcPct val="90000"/>
              </a:lnSpc>
              <a:spcAft>
                <a:spcPts val="0"/>
              </a:spcAft>
              <a:buFont typeface="Wingdings 3" charset="2"/>
              <a:buChar char=""/>
              <a:defRPr/>
            </a:pPr>
            <a:r>
              <a:rPr lang="en-US" sz="2400" b="1" dirty="0">
                <a:solidFill>
                  <a:srgbClr val="FF9900"/>
                </a:solidFill>
              </a:rPr>
              <a:t>Friedman Natural Rate Theory</a:t>
            </a:r>
            <a:r>
              <a:rPr lang="en-US" sz="2400" dirty="0">
                <a:solidFill>
                  <a:schemeClr val="tx1">
                    <a:lumMod val="75000"/>
                    <a:lumOff val="25000"/>
                  </a:schemeClr>
                </a:solidFill>
              </a:rPr>
              <a:t>:  in the long run, unemployment is at its natural rate.  The long-run Phillips curve is vertical at the natural rate</a:t>
            </a:r>
            <a:r>
              <a:rPr lang="en-US" sz="2400" dirty="0" smtClean="0">
                <a:solidFill>
                  <a:schemeClr val="tx1">
                    <a:lumMod val="75000"/>
                    <a:lumOff val="25000"/>
                  </a:schemeClr>
                </a:solidFill>
              </a:rPr>
              <a:t>.</a:t>
            </a:r>
            <a:endParaRPr lang="en-US" sz="2400" b="1" dirty="0">
              <a:solidFill>
                <a:srgbClr val="FF9900"/>
              </a:solidFill>
            </a:endParaRPr>
          </a:p>
          <a:p>
            <a:pPr eaLnBrk="1" fontAlgn="auto" hangingPunct="1">
              <a:lnSpc>
                <a:spcPct val="90000"/>
              </a:lnSpc>
              <a:spcAft>
                <a:spcPts val="0"/>
              </a:spcAft>
              <a:buFont typeface="Wingdings 3" charset="2"/>
              <a:buChar char=""/>
              <a:defRPr/>
            </a:pPr>
            <a:r>
              <a:rPr lang="en-US" sz="2400" b="1" dirty="0">
                <a:solidFill>
                  <a:srgbClr val="FF9900"/>
                </a:solidFill>
              </a:rPr>
              <a:t>Adaptive Expectations</a:t>
            </a:r>
            <a:r>
              <a:rPr lang="en-US" sz="2400" dirty="0">
                <a:solidFill>
                  <a:schemeClr val="tx1">
                    <a:lumMod val="75000"/>
                    <a:lumOff val="25000"/>
                  </a:schemeClr>
                </a:solidFill>
              </a:rPr>
              <a:t>:  expectations that individuals form from past experience and modify slowly</a:t>
            </a:r>
            <a:r>
              <a:rPr lang="en-US" sz="2400" dirty="0" smtClean="0">
                <a:solidFill>
                  <a:schemeClr val="tx1">
                    <a:lumMod val="75000"/>
                    <a:lumOff val="25000"/>
                  </a:schemeClr>
                </a:solidFill>
              </a:rPr>
              <a:t>.</a:t>
            </a:r>
            <a:endParaRPr lang="en-US" sz="2400" dirty="0">
              <a:solidFill>
                <a:schemeClr val="tx1">
                  <a:lumMod val="75000"/>
                  <a:lumOff val="25000"/>
                </a:schemeClr>
              </a:solidFill>
            </a:endParaRPr>
          </a:p>
          <a:p>
            <a:pPr eaLnBrk="1" fontAlgn="auto" hangingPunct="1">
              <a:lnSpc>
                <a:spcPct val="90000"/>
              </a:lnSpc>
              <a:spcAft>
                <a:spcPts val="0"/>
              </a:spcAft>
              <a:buFont typeface="Wingdings 3" charset="2"/>
              <a:buChar char=""/>
              <a:defRPr/>
            </a:pPr>
            <a:r>
              <a:rPr lang="en-US" sz="2400" dirty="0">
                <a:solidFill>
                  <a:schemeClr val="tx1">
                    <a:lumMod val="75000"/>
                    <a:lumOff val="25000"/>
                  </a:schemeClr>
                </a:solidFill>
              </a:rPr>
              <a:t>In the long run, the economy returns to its natural rate of unemployment and the only reason it moved away from the natural unemployment rate in the first place was because workers were “fooled” (in the short run) into thinking inflation was lower than it really was.</a:t>
            </a:r>
          </a:p>
        </p:txBody>
      </p:sp>
    </p:spTree>
    <p:extLst>
      <p:ext uri="{BB962C8B-B14F-4D97-AF65-F5344CB8AC3E}">
        <p14:creationId xmlns:p14="http://schemas.microsoft.com/office/powerpoint/2010/main" val="31645820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3554"/>
                                        </p:tgtEl>
                                        <p:attrNameLst>
                                          <p:attrName>style.visibility</p:attrName>
                                        </p:attrNameLst>
                                      </p:cBhvr>
                                      <p:to>
                                        <p:strVal val="visible"/>
                                      </p:to>
                                    </p:set>
                                    <p:animEffect transition="in" filter="fade">
                                      <p:cBhvr>
                                        <p:cTn id="7" dur="2000"/>
                                        <p:tgtEl>
                                          <p:spTgt spid="2355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555">
                                            <p:txEl>
                                              <p:pRg st="0" end="0"/>
                                            </p:txEl>
                                          </p:spTgt>
                                        </p:tgtEl>
                                        <p:attrNameLst>
                                          <p:attrName>style.visibility</p:attrName>
                                        </p:attrNameLst>
                                      </p:cBhvr>
                                      <p:to>
                                        <p:strVal val="visible"/>
                                      </p:to>
                                    </p:set>
                                    <p:animEffect transition="in" filter="fade">
                                      <p:cBhvr>
                                        <p:cTn id="12" dur="2000"/>
                                        <p:tgtEl>
                                          <p:spTgt spid="23555">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555">
                                            <p:txEl>
                                              <p:pRg st="1" end="1"/>
                                            </p:txEl>
                                          </p:spTgt>
                                        </p:tgtEl>
                                        <p:attrNameLst>
                                          <p:attrName>style.visibility</p:attrName>
                                        </p:attrNameLst>
                                      </p:cBhvr>
                                      <p:to>
                                        <p:strVal val="visible"/>
                                      </p:to>
                                    </p:set>
                                    <p:animEffect transition="in" filter="fade">
                                      <p:cBhvr>
                                        <p:cTn id="17" dur="2000"/>
                                        <p:tgtEl>
                                          <p:spTgt spid="2355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3555">
                                            <p:txEl>
                                              <p:pRg st="2" end="2"/>
                                            </p:txEl>
                                          </p:spTgt>
                                        </p:tgtEl>
                                        <p:attrNameLst>
                                          <p:attrName>style.visibility</p:attrName>
                                        </p:attrNameLst>
                                      </p:cBhvr>
                                      <p:to>
                                        <p:strVal val="visible"/>
                                      </p:to>
                                    </p:set>
                                    <p:animEffect transition="in" filter="fade">
                                      <p:cBhvr>
                                        <p:cTn id="22" dur="2000"/>
                                        <p:tgtEl>
                                          <p:spTgt spid="235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p:bldP spid="23555" grpId="0" build="p"/>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533400" y="381000"/>
            <a:ext cx="7772400" cy="762000"/>
          </a:xfrm>
        </p:spPr>
        <p:txBody>
          <a:bodyPr>
            <a:normAutofit/>
          </a:bodyPr>
          <a:lstStyle/>
          <a:p>
            <a:pPr eaLnBrk="1" hangingPunct="1"/>
            <a:r>
              <a:rPr lang="en-US" dirty="0" smtClean="0"/>
              <a:t>Rational Expectations</a:t>
            </a:r>
          </a:p>
        </p:txBody>
      </p:sp>
      <p:sp>
        <p:nvSpPr>
          <p:cNvPr id="55299" name="Rectangle 3"/>
          <p:cNvSpPr>
            <a:spLocks noGrp="1" noChangeArrowheads="1"/>
          </p:cNvSpPr>
          <p:nvPr>
            <p:ph type="body" sz="half" idx="1"/>
          </p:nvPr>
        </p:nvSpPr>
        <p:spPr>
          <a:xfrm>
            <a:off x="228600" y="1752600"/>
            <a:ext cx="7848600" cy="4495800"/>
          </a:xfrm>
        </p:spPr>
        <p:txBody>
          <a:bodyPr>
            <a:normAutofit/>
          </a:bodyPr>
          <a:lstStyle/>
          <a:p>
            <a:pPr eaLnBrk="1" hangingPunct="1"/>
            <a:r>
              <a:rPr lang="en-US" sz="2400" b="1" dirty="0" smtClean="0">
                <a:solidFill>
                  <a:srgbClr val="FF9900"/>
                </a:solidFill>
              </a:rPr>
              <a:t>Friedman Natural Rate Theory</a:t>
            </a:r>
            <a:r>
              <a:rPr lang="en-US" sz="2400" dirty="0" smtClean="0"/>
              <a:t>:  natural rate theory built on adaptive expectations.</a:t>
            </a:r>
          </a:p>
          <a:p>
            <a:pPr eaLnBrk="1" hangingPunct="1"/>
            <a:endParaRPr lang="en-US" sz="2400" dirty="0" smtClean="0"/>
          </a:p>
          <a:p>
            <a:pPr eaLnBrk="1" hangingPunct="1"/>
            <a:r>
              <a:rPr lang="en-US" sz="2400" b="1" dirty="0" smtClean="0">
                <a:solidFill>
                  <a:srgbClr val="FF9900"/>
                </a:solidFill>
              </a:rPr>
              <a:t>New Classical Theory</a:t>
            </a:r>
            <a:r>
              <a:rPr lang="en-US" sz="2400" dirty="0" smtClean="0"/>
              <a:t>:  natural rate theory built on rational expectations</a:t>
            </a:r>
          </a:p>
          <a:p>
            <a:pPr lvl="1" eaLnBrk="1" hangingPunct="1"/>
            <a:r>
              <a:rPr lang="en-US" sz="2400" dirty="0" smtClean="0"/>
              <a:t>Expectations are formed rationally</a:t>
            </a:r>
          </a:p>
          <a:p>
            <a:pPr lvl="1" eaLnBrk="1" hangingPunct="1"/>
            <a:r>
              <a:rPr lang="en-US" sz="2400" dirty="0" smtClean="0"/>
              <a:t>Wages and prices are flexible</a:t>
            </a:r>
          </a:p>
        </p:txBody>
      </p:sp>
      <p:sp>
        <p:nvSpPr>
          <p:cNvPr id="2" name="Online Image Placeholder 1"/>
          <p:cNvSpPr>
            <a:spLocks noGrp="1"/>
          </p:cNvSpPr>
          <p:nvPr>
            <p:ph type="clipArt" sz="half" idx="2"/>
          </p:nvPr>
        </p:nvSpPr>
        <p:spPr/>
      </p:sp>
    </p:spTree>
    <p:extLst>
      <p:ext uri="{BB962C8B-B14F-4D97-AF65-F5344CB8AC3E}">
        <p14:creationId xmlns:p14="http://schemas.microsoft.com/office/powerpoint/2010/main" val="5415158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5298"/>
                                        </p:tgtEl>
                                        <p:attrNameLst>
                                          <p:attrName>style.visibility</p:attrName>
                                        </p:attrNameLst>
                                      </p:cBhvr>
                                      <p:to>
                                        <p:strVal val="visible"/>
                                      </p:to>
                                    </p:set>
                                    <p:animEffect transition="in" filter="fade">
                                      <p:cBhvr>
                                        <p:cTn id="7" dur="2000"/>
                                        <p:tgtEl>
                                          <p:spTgt spid="5529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5299">
                                            <p:txEl>
                                              <p:pRg st="0" end="0"/>
                                            </p:txEl>
                                          </p:spTgt>
                                        </p:tgtEl>
                                        <p:attrNameLst>
                                          <p:attrName>style.visibility</p:attrName>
                                        </p:attrNameLst>
                                      </p:cBhvr>
                                      <p:to>
                                        <p:strVal val="visible"/>
                                      </p:to>
                                    </p:set>
                                    <p:animEffect transition="in" filter="fade">
                                      <p:cBhvr>
                                        <p:cTn id="12" dur="2000"/>
                                        <p:tgtEl>
                                          <p:spTgt spid="5529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5299">
                                            <p:txEl>
                                              <p:pRg st="2" end="2"/>
                                            </p:txEl>
                                          </p:spTgt>
                                        </p:tgtEl>
                                        <p:attrNameLst>
                                          <p:attrName>style.visibility</p:attrName>
                                        </p:attrNameLst>
                                      </p:cBhvr>
                                      <p:to>
                                        <p:strVal val="visible"/>
                                      </p:to>
                                    </p:set>
                                    <p:animEffect transition="in" filter="fade">
                                      <p:cBhvr>
                                        <p:cTn id="17" dur="2000"/>
                                        <p:tgtEl>
                                          <p:spTgt spid="55299">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55299">
                                            <p:txEl>
                                              <p:pRg st="3" end="3"/>
                                            </p:txEl>
                                          </p:spTgt>
                                        </p:tgtEl>
                                        <p:attrNameLst>
                                          <p:attrName>style.visibility</p:attrName>
                                        </p:attrNameLst>
                                      </p:cBhvr>
                                      <p:to>
                                        <p:strVal val="visible"/>
                                      </p:to>
                                    </p:set>
                                    <p:animEffect transition="in" filter="fade">
                                      <p:cBhvr>
                                        <p:cTn id="20" dur="2000"/>
                                        <p:tgtEl>
                                          <p:spTgt spid="55299">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5299">
                                            <p:txEl>
                                              <p:pRg st="4" end="4"/>
                                            </p:txEl>
                                          </p:spTgt>
                                        </p:tgtEl>
                                        <p:attrNameLst>
                                          <p:attrName>style.visibility</p:attrName>
                                        </p:attrNameLst>
                                      </p:cBhvr>
                                      <p:to>
                                        <p:strVal val="visible"/>
                                      </p:to>
                                    </p:set>
                                    <p:animEffect transition="in" filter="fade">
                                      <p:cBhvr>
                                        <p:cTn id="23" dur="2000"/>
                                        <p:tgtEl>
                                          <p:spTgt spid="552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p:bldP spid="55299" grpId="0" build="p"/>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1026"/>
          <p:cNvSpPr>
            <a:spLocks noGrp="1" noChangeArrowheads="1"/>
          </p:cNvSpPr>
          <p:nvPr>
            <p:ph type="title"/>
          </p:nvPr>
        </p:nvSpPr>
        <p:spPr/>
        <p:txBody>
          <a:bodyPr>
            <a:normAutofit/>
          </a:bodyPr>
          <a:lstStyle/>
          <a:p>
            <a:pPr eaLnBrk="1" hangingPunct="1"/>
            <a:r>
              <a:rPr lang="en-US" smtClean="0"/>
              <a:t>Real Business Cycle Theory</a:t>
            </a:r>
          </a:p>
        </p:txBody>
      </p:sp>
      <p:sp>
        <p:nvSpPr>
          <p:cNvPr id="41987" name="Rectangle 1027"/>
          <p:cNvSpPr>
            <a:spLocks noGrp="1" noChangeArrowheads="1"/>
          </p:cNvSpPr>
          <p:nvPr>
            <p:ph type="body" sz="half" idx="1"/>
          </p:nvPr>
        </p:nvSpPr>
        <p:spPr>
          <a:xfrm>
            <a:off x="323850" y="1981200"/>
            <a:ext cx="5688013" cy="4876800"/>
          </a:xfrm>
        </p:spPr>
        <p:txBody>
          <a:bodyPr/>
          <a:lstStyle/>
          <a:p>
            <a:pPr eaLnBrk="1" hangingPunct="1"/>
            <a:r>
              <a:rPr lang="en-US" sz="2400" smtClean="0"/>
              <a:t>It is easy to confuse a demand-induced decline in Real GDP with a supply-side induced decline in Real GDP.</a:t>
            </a:r>
          </a:p>
          <a:p>
            <a:pPr eaLnBrk="1" hangingPunct="1"/>
            <a:endParaRPr lang="en-US" smtClean="0"/>
          </a:p>
          <a:p>
            <a:pPr eaLnBrk="1" hangingPunct="1"/>
            <a:r>
              <a:rPr lang="en-US" sz="2400" smtClean="0"/>
              <a:t>The cause-effect analysis of a contraction in Real GDP would be turned upside down.  Changes in the money supply may be an effect of a contraction in Real GDP and not its cause.</a:t>
            </a:r>
          </a:p>
        </p:txBody>
      </p:sp>
      <p:sp>
        <p:nvSpPr>
          <p:cNvPr id="2" name="Online Image Placeholder 1"/>
          <p:cNvSpPr>
            <a:spLocks noGrp="1"/>
          </p:cNvSpPr>
          <p:nvPr>
            <p:ph type="clipArt" sz="half" idx="2"/>
          </p:nvPr>
        </p:nvSpPr>
        <p:spPr/>
      </p:sp>
    </p:spTree>
    <p:extLst>
      <p:ext uri="{BB962C8B-B14F-4D97-AF65-F5344CB8AC3E}">
        <p14:creationId xmlns:p14="http://schemas.microsoft.com/office/powerpoint/2010/main" val="35089433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1986"/>
                                        </p:tgtEl>
                                        <p:attrNameLst>
                                          <p:attrName>style.visibility</p:attrName>
                                        </p:attrNameLst>
                                      </p:cBhvr>
                                      <p:to>
                                        <p:strVal val="visible"/>
                                      </p:to>
                                    </p:set>
                                    <p:animEffect transition="in" filter="fade">
                                      <p:cBhvr>
                                        <p:cTn id="7" dur="2000"/>
                                        <p:tgtEl>
                                          <p:spTgt spid="419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1987">
                                            <p:txEl>
                                              <p:pRg st="0" end="0"/>
                                            </p:txEl>
                                          </p:spTgt>
                                        </p:tgtEl>
                                        <p:attrNameLst>
                                          <p:attrName>style.visibility</p:attrName>
                                        </p:attrNameLst>
                                      </p:cBhvr>
                                      <p:to>
                                        <p:strVal val="visible"/>
                                      </p:to>
                                    </p:set>
                                    <p:animEffect transition="in" filter="fade">
                                      <p:cBhvr>
                                        <p:cTn id="12" dur="2000"/>
                                        <p:tgtEl>
                                          <p:spTgt spid="4198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1987">
                                            <p:txEl>
                                              <p:pRg st="2" end="2"/>
                                            </p:txEl>
                                          </p:spTgt>
                                        </p:tgtEl>
                                        <p:attrNameLst>
                                          <p:attrName>style.visibility</p:attrName>
                                        </p:attrNameLst>
                                      </p:cBhvr>
                                      <p:to>
                                        <p:strVal val="visible"/>
                                      </p:to>
                                    </p:set>
                                    <p:animEffect transition="in" filter="fade">
                                      <p:cBhvr>
                                        <p:cTn id="17" dur="2000"/>
                                        <p:tgtEl>
                                          <p:spTgt spid="419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p:bldP spid="4198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a:bodyPr>
          <a:lstStyle/>
          <a:p>
            <a:pPr eaLnBrk="1" hangingPunct="1"/>
            <a:r>
              <a:rPr lang="en-GB" smtClean="0"/>
              <a:t>Unemployment</a:t>
            </a:r>
          </a:p>
        </p:txBody>
      </p:sp>
      <p:sp>
        <p:nvSpPr>
          <p:cNvPr id="13315" name="Rectangle 3"/>
          <p:cNvSpPr>
            <a:spLocks noGrp="1" noChangeArrowheads="1"/>
          </p:cNvSpPr>
          <p:nvPr>
            <p:ph type="body" sz="half" idx="1"/>
          </p:nvPr>
        </p:nvSpPr>
        <p:spPr>
          <a:xfrm>
            <a:off x="539750" y="1989138"/>
            <a:ext cx="8208963" cy="3429000"/>
          </a:xfrm>
        </p:spPr>
        <p:txBody>
          <a:bodyPr/>
          <a:lstStyle/>
          <a:p>
            <a:pPr eaLnBrk="1" hangingPunct="1"/>
            <a:r>
              <a:rPr lang="en-GB" sz="2800" smtClean="0"/>
              <a:t>Keynesian Unemployment:</a:t>
            </a:r>
          </a:p>
          <a:p>
            <a:pPr eaLnBrk="1" hangingPunct="1"/>
            <a:r>
              <a:rPr lang="en-GB" sz="2800" smtClean="0"/>
              <a:t>Unemployment in the long run may remain stubbornly high because of imperfections in the market – ‘sticky wages’</a:t>
            </a:r>
          </a:p>
        </p:txBody>
      </p:sp>
      <p:sp>
        <p:nvSpPr>
          <p:cNvPr id="4" name="Rectangle 4"/>
          <p:cNvSpPr txBox="1">
            <a:spLocks noChangeArrowheads="1"/>
          </p:cNvSpPr>
          <p:nvPr/>
        </p:nvSpPr>
        <p:spPr>
          <a:xfrm>
            <a:off x="539750" y="3581400"/>
            <a:ext cx="7886700" cy="1325563"/>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r>
              <a:rPr lang="en-US" altLang="en-US" smtClean="0">
                <a:ea typeface="Trebuchet MS" pitchFamily="34" charset="0"/>
                <a:cs typeface="Trebuchet MS" pitchFamily="34" charset="0"/>
              </a:rPr>
              <a:t>Unemployment (cont'd)</a:t>
            </a:r>
            <a:endParaRPr lang="en-US" altLang="en-US" dirty="0">
              <a:ea typeface="Trebuchet MS" pitchFamily="34" charset="0"/>
              <a:cs typeface="Trebuchet MS" pitchFamily="34" charset="0"/>
            </a:endParaRPr>
          </a:p>
        </p:txBody>
      </p:sp>
      <p:sp>
        <p:nvSpPr>
          <p:cNvPr id="5" name="Rectangle 5"/>
          <p:cNvSpPr txBox="1">
            <a:spLocks noChangeArrowheads="1"/>
          </p:cNvSpPr>
          <p:nvPr/>
        </p:nvSpPr>
        <p:spPr>
          <a:xfrm>
            <a:off x="512041" y="4682331"/>
            <a:ext cx="7886700" cy="4351338"/>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en-US" altLang="en-US" sz="2800" b="1" smtClean="0"/>
              <a:t>Civilian Labor Force</a:t>
            </a:r>
          </a:p>
          <a:p>
            <a:pPr marL="457200" lvl="1" indent="0">
              <a:buFont typeface="Wingdings 2" pitchFamily="18" charset="2"/>
              <a:buNone/>
            </a:pPr>
            <a:r>
              <a:rPr lang="en-US" altLang="en-US" sz="2400" smtClean="0"/>
              <a:t>Individuals aged 16 years or older who either have jobs or who are looking and available for jobs; the number of employed plus the number of unemployed </a:t>
            </a:r>
            <a:endParaRPr lang="en-US" altLang="en-US" sz="2400" dirty="0"/>
          </a:p>
        </p:txBody>
      </p:sp>
    </p:spTree>
    <p:extLst>
      <p:ext uri="{BB962C8B-B14F-4D97-AF65-F5344CB8AC3E}">
        <p14:creationId xmlns:p14="http://schemas.microsoft.com/office/powerpoint/2010/main" val="108028534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188" y="692150"/>
            <a:ext cx="7772400" cy="762000"/>
          </a:xfrm>
        </p:spPr>
        <p:txBody>
          <a:bodyPr rtlCol="0">
            <a:normAutofit/>
          </a:bodyPr>
          <a:lstStyle/>
          <a:p>
            <a:pPr eaLnBrk="1" fontAlgn="auto" hangingPunct="1">
              <a:spcAft>
                <a:spcPts val="0"/>
              </a:spcAft>
              <a:defRPr/>
            </a:pPr>
            <a:r>
              <a:rPr lang="en-US" b="1" dirty="0" smtClean="0">
                <a:effectLst>
                  <a:outerShdw blurRad="38100" dist="38100" dir="2700000" algn="tl">
                    <a:srgbClr val="000000">
                      <a:alpha val="43137"/>
                    </a:srgbClr>
                  </a:outerShdw>
                </a:effectLst>
              </a:rPr>
              <a:t>Stagflation </a:t>
            </a:r>
            <a:endParaRPr lang="en-US" b="1" dirty="0">
              <a:effectLst>
                <a:outerShdw blurRad="38100" dist="38100" dir="2700000" algn="tl">
                  <a:srgbClr val="000000">
                    <a:alpha val="43137"/>
                  </a:srgbClr>
                </a:outerShdw>
              </a:effectLst>
            </a:endParaRPr>
          </a:p>
        </p:txBody>
      </p:sp>
      <p:pic>
        <p:nvPicPr>
          <p:cNvPr id="12290" name="Picture 2" descr="http://investing.covestor.com/content/2012/03/Stagflation-scenario-3.png"/>
          <p:cNvPicPr>
            <a:picLocks noChangeAspect="1" noChangeArrowheads="1"/>
          </p:cNvPicPr>
          <p:nvPr/>
        </p:nvPicPr>
        <p:blipFill>
          <a:blip r:embed="rId2"/>
          <a:srcRect/>
          <a:stretch>
            <a:fillRect/>
          </a:stretch>
        </p:blipFill>
        <p:spPr bwMode="auto">
          <a:xfrm>
            <a:off x="971550" y="2362200"/>
            <a:ext cx="7029450" cy="360045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xmlns="">
                <a:solidFill>
                  <a:srgbClr val="FFFFFF"/>
                </a:solidFill>
              </a14:hiddenFill>
            </a:ext>
          </a:extLst>
        </p:spPr>
      </p:pic>
      <p:sp>
        <p:nvSpPr>
          <p:cNvPr id="56324" name="Rectangle 2"/>
          <p:cNvSpPr>
            <a:spLocks noChangeArrowheads="1"/>
          </p:cNvSpPr>
          <p:nvPr/>
        </p:nvSpPr>
        <p:spPr bwMode="auto">
          <a:xfrm>
            <a:off x="532130" y="1814512"/>
            <a:ext cx="7704138"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eaLnBrk="0" fontAlgn="base" hangingPunct="0">
              <a:spcBef>
                <a:spcPct val="0"/>
              </a:spcBef>
              <a:spcAft>
                <a:spcPct val="0"/>
              </a:spcAft>
            </a:pPr>
            <a:r>
              <a:rPr lang="en-US" sz="2400" dirty="0">
                <a:solidFill>
                  <a:prstClr val="black"/>
                </a:solidFill>
                <a:latin typeface="Arial" charset="0"/>
                <a:cs typeface="Times New Roman" pitchFamily="1" charset="0"/>
              </a:rPr>
              <a:t>“An increase in price and unemployment continuously”</a:t>
            </a:r>
            <a:endParaRPr lang="en-US" sz="2400" dirty="0">
              <a:solidFill>
                <a:prstClr val="black"/>
              </a:solidFill>
              <a:latin typeface="Times New Roman" pitchFamily="1" charset="0"/>
            </a:endParaRPr>
          </a:p>
        </p:txBody>
      </p:sp>
    </p:spTree>
    <p:extLst>
      <p:ext uri="{BB962C8B-B14F-4D97-AF65-F5344CB8AC3E}">
        <p14:creationId xmlns:p14="http://schemas.microsoft.com/office/powerpoint/2010/main" val="18045337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a:xfrm>
            <a:off x="457200" y="338138"/>
            <a:ext cx="8229600" cy="1003300"/>
          </a:xfrm>
        </p:spPr>
        <p:txBody>
          <a:bodyPr rtlCol="0">
            <a:normAutofit/>
          </a:bodyPr>
          <a:lstStyle/>
          <a:p>
            <a:pPr eaLnBrk="1" fontAlgn="auto" hangingPunct="1">
              <a:spcAft>
                <a:spcPts val="0"/>
              </a:spcAft>
              <a:defRPr/>
            </a:pPr>
            <a:r>
              <a:rPr lang="en-US" b="1" dirty="0">
                <a:effectLst>
                  <a:outerShdw blurRad="38100" dist="38100" dir="2700000" algn="tl">
                    <a:srgbClr val="000000">
                      <a:alpha val="43137"/>
                    </a:srgbClr>
                  </a:outerShdw>
                </a:effectLst>
              </a:rPr>
              <a:t/>
            </a:r>
            <a:br>
              <a:rPr lang="en-US" b="1" dirty="0">
                <a:effectLst>
                  <a:outerShdw blurRad="38100" dist="38100" dir="2700000" algn="tl">
                    <a:srgbClr val="000000">
                      <a:alpha val="43137"/>
                    </a:srgbClr>
                  </a:outerShdw>
                </a:effectLst>
              </a:rPr>
            </a:br>
            <a:r>
              <a:rPr lang="en-US" b="1" dirty="0" smtClean="0">
                <a:effectLst>
                  <a:outerShdw blurRad="38100" dist="38100" dir="2700000" algn="tl">
                    <a:srgbClr val="000000">
                      <a:alpha val="43137"/>
                    </a:srgbClr>
                  </a:outerShdw>
                </a:effectLst>
              </a:rPr>
              <a:t>Full Employment</a:t>
            </a:r>
            <a:endParaRPr lang="en-CA" b="1" dirty="0">
              <a:effectLst>
                <a:outerShdw blurRad="38100" dist="38100" dir="2700000" algn="tl">
                  <a:srgbClr val="000000">
                    <a:alpha val="43137"/>
                  </a:srgbClr>
                </a:outerShdw>
              </a:effectLst>
            </a:endParaRPr>
          </a:p>
        </p:txBody>
      </p:sp>
      <p:sp>
        <p:nvSpPr>
          <p:cNvPr id="254979" name="Rectangle 3"/>
          <p:cNvSpPr>
            <a:spLocks noGrp="1" noChangeArrowheads="1"/>
          </p:cNvSpPr>
          <p:nvPr>
            <p:ph idx="1"/>
          </p:nvPr>
        </p:nvSpPr>
        <p:spPr>
          <a:xfrm>
            <a:off x="323850" y="1989138"/>
            <a:ext cx="7407275" cy="3449637"/>
          </a:xfrm>
        </p:spPr>
        <p:txBody>
          <a:bodyPr>
            <a:normAutofit/>
          </a:bodyPr>
          <a:lstStyle/>
          <a:p>
            <a:pPr eaLnBrk="1" hangingPunct="1"/>
            <a:r>
              <a:rPr lang="en-US" sz="2800" dirty="0" smtClean="0"/>
              <a:t>Natural rate of unemployment (NRU)</a:t>
            </a:r>
          </a:p>
          <a:p>
            <a:pPr eaLnBrk="1" hangingPunct="1"/>
            <a:r>
              <a:rPr lang="en-US" sz="2800" b="1" i="1" dirty="0" smtClean="0">
                <a:solidFill>
                  <a:schemeClr val="tx2"/>
                </a:solidFill>
              </a:rPr>
              <a:t>NOT</a:t>
            </a:r>
            <a:r>
              <a:rPr lang="en-US" sz="2800" dirty="0" smtClean="0"/>
              <a:t> zero unemployment</a:t>
            </a:r>
          </a:p>
          <a:p>
            <a:pPr eaLnBrk="1" hangingPunct="1"/>
            <a:r>
              <a:rPr lang="en-US" sz="2800" dirty="0" smtClean="0"/>
              <a:t>Occurs when the numbers  of job seekers equals the numbers of job vacancies</a:t>
            </a:r>
          </a:p>
          <a:p>
            <a:pPr eaLnBrk="1" hangingPunct="1"/>
            <a:r>
              <a:rPr lang="en-US" sz="2800" dirty="0" smtClean="0"/>
              <a:t>Not automatic</a:t>
            </a:r>
          </a:p>
          <a:p>
            <a:pPr eaLnBrk="1" hangingPunct="1"/>
            <a:r>
              <a:rPr lang="en-US" sz="2800" dirty="0" smtClean="0"/>
              <a:t>Varies over time</a:t>
            </a:r>
            <a:endParaRPr lang="en-CA" sz="2800" dirty="0" smtClean="0"/>
          </a:p>
        </p:txBody>
      </p:sp>
    </p:spTree>
    <p:extLst>
      <p:ext uri="{BB962C8B-B14F-4D97-AF65-F5344CB8AC3E}">
        <p14:creationId xmlns:p14="http://schemas.microsoft.com/office/powerpoint/2010/main" val="14446601"/>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549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5497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5497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5497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5497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4979" grpId="0" build="p" bldLvl="2"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4"/>
          <p:cNvSpPr>
            <a:spLocks noGrp="1" noChangeArrowheads="1"/>
          </p:cNvSpPr>
          <p:nvPr>
            <p:ph type="title"/>
          </p:nvPr>
        </p:nvSpPr>
        <p:spPr/>
        <p:txBody>
          <a:bodyPr/>
          <a:lstStyle/>
          <a:p>
            <a:pPr eaLnBrk="1" hangingPunct="1"/>
            <a:r>
              <a:rPr lang="en-US" altLang="en-US" b="1" smtClean="0">
                <a:ea typeface="Trebuchet MS" pitchFamily="34" charset="0"/>
                <a:cs typeface="Trebuchet MS" pitchFamily="34" charset="0"/>
              </a:rPr>
              <a:t>Inflation and Deflation</a:t>
            </a:r>
          </a:p>
        </p:txBody>
      </p:sp>
      <p:sp>
        <p:nvSpPr>
          <p:cNvPr id="58371" name="Rectangle 5"/>
          <p:cNvSpPr>
            <a:spLocks noGrp="1" noChangeArrowheads="1"/>
          </p:cNvSpPr>
          <p:nvPr>
            <p:ph idx="1"/>
          </p:nvPr>
        </p:nvSpPr>
        <p:spPr/>
        <p:txBody>
          <a:bodyPr/>
          <a:lstStyle/>
          <a:p>
            <a:pPr eaLnBrk="1" hangingPunct="1"/>
            <a:r>
              <a:rPr lang="en-US" altLang="en-US" sz="2400" smtClean="0">
                <a:solidFill>
                  <a:srgbClr val="FF0000"/>
                </a:solidFill>
              </a:rPr>
              <a:t>Inflation</a:t>
            </a:r>
          </a:p>
          <a:p>
            <a:pPr lvl="1" eaLnBrk="1" hangingPunct="1">
              <a:spcBef>
                <a:spcPct val="40000"/>
              </a:spcBef>
            </a:pPr>
            <a:r>
              <a:rPr lang="en-US" altLang="en-US" sz="2000" smtClean="0"/>
              <a:t>A sustained increase in the average </a:t>
            </a:r>
            <a:br>
              <a:rPr lang="en-US" altLang="en-US" sz="2000" smtClean="0"/>
            </a:br>
            <a:r>
              <a:rPr lang="en-US" altLang="en-US" sz="2000" smtClean="0"/>
              <a:t>of all prices of goods and services in </a:t>
            </a:r>
            <a:br>
              <a:rPr lang="en-US" altLang="en-US" sz="2000" smtClean="0"/>
            </a:br>
            <a:r>
              <a:rPr lang="en-US" altLang="en-US" sz="2000" smtClean="0"/>
              <a:t>an economy</a:t>
            </a:r>
          </a:p>
          <a:p>
            <a:pPr eaLnBrk="1" hangingPunct="1">
              <a:spcBef>
                <a:spcPct val="60000"/>
              </a:spcBef>
            </a:pPr>
            <a:r>
              <a:rPr lang="en-US" altLang="en-US" sz="2400" smtClean="0">
                <a:solidFill>
                  <a:srgbClr val="FF0000"/>
                </a:solidFill>
              </a:rPr>
              <a:t>Deflation</a:t>
            </a:r>
          </a:p>
          <a:p>
            <a:pPr lvl="1" eaLnBrk="1" hangingPunct="1">
              <a:spcBef>
                <a:spcPct val="40000"/>
              </a:spcBef>
            </a:pPr>
            <a:r>
              <a:rPr lang="en-US" altLang="en-US" sz="2000" smtClean="0"/>
              <a:t>A sustained decrease in the average </a:t>
            </a:r>
            <a:br>
              <a:rPr lang="en-US" altLang="en-US" sz="2000" smtClean="0"/>
            </a:br>
            <a:r>
              <a:rPr lang="en-US" altLang="en-US" sz="2000" smtClean="0"/>
              <a:t>of all prices of goods and services in </a:t>
            </a:r>
            <a:br>
              <a:rPr lang="en-US" altLang="en-US" sz="2000" smtClean="0"/>
            </a:br>
            <a:r>
              <a:rPr lang="en-US" altLang="en-US" sz="2000" smtClean="0"/>
              <a:t>an economy</a:t>
            </a:r>
          </a:p>
        </p:txBody>
      </p:sp>
    </p:spTree>
    <p:extLst>
      <p:ext uri="{BB962C8B-B14F-4D97-AF65-F5344CB8AC3E}">
        <p14:creationId xmlns:p14="http://schemas.microsoft.com/office/powerpoint/2010/main" val="4140373543"/>
      </p:ext>
    </p:extLst>
  </p:cSld>
  <p:clrMapOvr>
    <a:masterClrMapping/>
  </p:clrMapOvr>
  <p:transition spd="slow"/>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4"/>
          <p:cNvSpPr>
            <a:spLocks noGrp="1" noChangeArrowheads="1"/>
          </p:cNvSpPr>
          <p:nvPr>
            <p:ph type="title"/>
          </p:nvPr>
        </p:nvSpPr>
        <p:spPr/>
        <p:txBody>
          <a:bodyPr>
            <a:normAutofit/>
          </a:bodyPr>
          <a:lstStyle/>
          <a:p>
            <a:pPr eaLnBrk="1" hangingPunct="1"/>
            <a:r>
              <a:rPr lang="en-US" altLang="en-US" smtClean="0">
                <a:ea typeface="Trebuchet MS" pitchFamily="34" charset="0"/>
                <a:cs typeface="Trebuchet MS" pitchFamily="34" charset="0"/>
              </a:rPr>
              <a:t>Inflation and Deflation (cont'd)</a:t>
            </a:r>
          </a:p>
        </p:txBody>
      </p:sp>
      <p:sp>
        <p:nvSpPr>
          <p:cNvPr id="59395" name="Rectangle 5"/>
          <p:cNvSpPr>
            <a:spLocks noGrp="1" noChangeArrowheads="1"/>
          </p:cNvSpPr>
          <p:nvPr>
            <p:ph idx="1"/>
          </p:nvPr>
        </p:nvSpPr>
        <p:spPr/>
        <p:txBody>
          <a:bodyPr/>
          <a:lstStyle/>
          <a:p>
            <a:pPr eaLnBrk="1" hangingPunct="1">
              <a:spcBef>
                <a:spcPct val="60000"/>
              </a:spcBef>
            </a:pPr>
            <a:r>
              <a:rPr lang="en-US" altLang="en-US" sz="2800" smtClean="0">
                <a:solidFill>
                  <a:srgbClr val="FF0000"/>
                </a:solidFill>
              </a:rPr>
              <a:t>Purchasing Power</a:t>
            </a:r>
          </a:p>
          <a:p>
            <a:pPr lvl="1" eaLnBrk="1" hangingPunct="1">
              <a:spcBef>
                <a:spcPct val="60000"/>
              </a:spcBef>
            </a:pPr>
            <a:r>
              <a:rPr lang="en-US" altLang="en-US" sz="2400" smtClean="0"/>
              <a:t>The value of money for buying goods </a:t>
            </a:r>
            <a:br>
              <a:rPr lang="en-US" altLang="en-US" sz="2400" smtClean="0"/>
            </a:br>
            <a:r>
              <a:rPr lang="en-US" altLang="en-US" sz="2400" smtClean="0"/>
              <a:t>and services</a:t>
            </a:r>
          </a:p>
          <a:p>
            <a:pPr lvl="1" eaLnBrk="1" hangingPunct="1">
              <a:spcBef>
                <a:spcPct val="60000"/>
              </a:spcBef>
            </a:pPr>
            <a:r>
              <a:rPr lang="en-US" altLang="en-US" sz="2400" smtClean="0"/>
              <a:t>Varies with prices and income</a:t>
            </a:r>
          </a:p>
        </p:txBody>
      </p:sp>
    </p:spTree>
    <p:extLst>
      <p:ext uri="{BB962C8B-B14F-4D97-AF65-F5344CB8AC3E}">
        <p14:creationId xmlns:p14="http://schemas.microsoft.com/office/powerpoint/2010/main" val="4053062677"/>
      </p:ext>
    </p:extLst>
  </p:cSld>
  <p:clrMapOvr>
    <a:masterClrMapping/>
  </p:clrMapOvr>
  <p:transition spd="slow"/>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4"/>
          <p:cNvSpPr>
            <a:spLocks noGrp="1" noChangeArrowheads="1"/>
          </p:cNvSpPr>
          <p:nvPr>
            <p:ph type="title"/>
          </p:nvPr>
        </p:nvSpPr>
        <p:spPr/>
        <p:txBody>
          <a:bodyPr>
            <a:normAutofit/>
          </a:bodyPr>
          <a:lstStyle/>
          <a:p>
            <a:pPr eaLnBrk="1" hangingPunct="1"/>
            <a:r>
              <a:rPr lang="en-US" altLang="en-US" smtClean="0">
                <a:ea typeface="Trebuchet MS" pitchFamily="34" charset="0"/>
                <a:cs typeface="Trebuchet MS" pitchFamily="34" charset="0"/>
              </a:rPr>
              <a:t>Inflation and Deflation (cont'd)</a:t>
            </a:r>
          </a:p>
        </p:txBody>
      </p:sp>
      <p:sp>
        <p:nvSpPr>
          <p:cNvPr id="60419" name="Rectangle 5"/>
          <p:cNvSpPr>
            <a:spLocks noGrp="1" noChangeArrowheads="1"/>
          </p:cNvSpPr>
          <p:nvPr>
            <p:ph idx="1"/>
          </p:nvPr>
        </p:nvSpPr>
        <p:spPr/>
        <p:txBody>
          <a:bodyPr/>
          <a:lstStyle/>
          <a:p>
            <a:pPr eaLnBrk="1" hangingPunct="1"/>
            <a:r>
              <a:rPr lang="en-US" altLang="en-US" sz="2800" smtClean="0"/>
              <a:t>Nominal value</a:t>
            </a:r>
          </a:p>
          <a:p>
            <a:pPr lvl="1" eaLnBrk="1" hangingPunct="1">
              <a:spcBef>
                <a:spcPct val="40000"/>
              </a:spcBef>
            </a:pPr>
            <a:r>
              <a:rPr lang="en-US" altLang="en-US" sz="2400" smtClean="0"/>
              <a:t>Price expressed in today’s dollars</a:t>
            </a:r>
          </a:p>
          <a:p>
            <a:pPr eaLnBrk="1" hangingPunct="1">
              <a:spcBef>
                <a:spcPct val="60000"/>
              </a:spcBef>
            </a:pPr>
            <a:r>
              <a:rPr lang="en-US" altLang="en-US" sz="2800" smtClean="0"/>
              <a:t>Real value</a:t>
            </a:r>
          </a:p>
          <a:p>
            <a:pPr lvl="1" eaLnBrk="1" hangingPunct="1">
              <a:spcBef>
                <a:spcPct val="40000"/>
              </a:spcBef>
            </a:pPr>
            <a:r>
              <a:rPr lang="en-US" altLang="en-US" sz="2400" smtClean="0"/>
              <a:t>Value expressed in purchasing power, adjusted for inflation</a:t>
            </a:r>
          </a:p>
        </p:txBody>
      </p:sp>
    </p:spTree>
    <p:extLst>
      <p:ext uri="{BB962C8B-B14F-4D97-AF65-F5344CB8AC3E}">
        <p14:creationId xmlns:p14="http://schemas.microsoft.com/office/powerpoint/2010/main" val="1618817653"/>
      </p:ext>
    </p:extLst>
  </p:cSld>
  <p:clrMapOvr>
    <a:masterClrMapping/>
  </p:clrMapOvr>
  <p:transition spd="slow"/>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4"/>
          <p:cNvSpPr>
            <a:spLocks noGrp="1" noChangeArrowheads="1"/>
          </p:cNvSpPr>
          <p:nvPr>
            <p:ph type="title"/>
          </p:nvPr>
        </p:nvSpPr>
        <p:spPr/>
        <p:txBody>
          <a:bodyPr>
            <a:normAutofit/>
          </a:bodyPr>
          <a:lstStyle/>
          <a:p>
            <a:pPr eaLnBrk="1" hangingPunct="1"/>
            <a:r>
              <a:rPr lang="en-US" altLang="en-US" smtClean="0">
                <a:ea typeface="Trebuchet MS" pitchFamily="34" charset="0"/>
                <a:cs typeface="Trebuchet MS" pitchFamily="34" charset="0"/>
              </a:rPr>
              <a:t>Inflation and Deflation (cont'd)</a:t>
            </a:r>
          </a:p>
        </p:txBody>
      </p:sp>
      <p:sp>
        <p:nvSpPr>
          <p:cNvPr id="61443" name="Rectangle 5"/>
          <p:cNvSpPr>
            <a:spLocks noGrp="1" noChangeArrowheads="1"/>
          </p:cNvSpPr>
          <p:nvPr>
            <p:ph idx="1"/>
          </p:nvPr>
        </p:nvSpPr>
        <p:spPr/>
        <p:txBody>
          <a:bodyPr/>
          <a:lstStyle/>
          <a:p>
            <a:pPr eaLnBrk="1" hangingPunct="1">
              <a:spcBef>
                <a:spcPct val="60000"/>
              </a:spcBef>
            </a:pPr>
            <a:r>
              <a:rPr lang="en-US" altLang="en-US" sz="2800" smtClean="0"/>
              <a:t>Real-world price indexes</a:t>
            </a:r>
          </a:p>
          <a:p>
            <a:pPr lvl="1" eaLnBrk="1" hangingPunct="1">
              <a:spcBef>
                <a:spcPct val="60000"/>
              </a:spcBef>
            </a:pPr>
            <a:r>
              <a:rPr lang="en-US" altLang="en-US" sz="2400" smtClean="0">
                <a:solidFill>
                  <a:srgbClr val="FF0000"/>
                </a:solidFill>
              </a:rPr>
              <a:t>Consumer Price Index (CPI)</a:t>
            </a:r>
          </a:p>
          <a:p>
            <a:pPr lvl="1" eaLnBrk="1" hangingPunct="1">
              <a:spcBef>
                <a:spcPct val="60000"/>
              </a:spcBef>
            </a:pPr>
            <a:r>
              <a:rPr lang="en-US" altLang="en-US" sz="2400" smtClean="0">
                <a:solidFill>
                  <a:srgbClr val="FF0000"/>
                </a:solidFill>
              </a:rPr>
              <a:t>Producer Price Index (PPI)</a:t>
            </a:r>
          </a:p>
          <a:p>
            <a:pPr lvl="1" eaLnBrk="1" hangingPunct="1">
              <a:spcBef>
                <a:spcPct val="60000"/>
              </a:spcBef>
            </a:pPr>
            <a:r>
              <a:rPr lang="en-US" altLang="en-US" sz="2400" smtClean="0">
                <a:solidFill>
                  <a:srgbClr val="FF0000"/>
                </a:solidFill>
              </a:rPr>
              <a:t>GDP deflator</a:t>
            </a:r>
          </a:p>
          <a:p>
            <a:pPr lvl="1" eaLnBrk="1" hangingPunct="1">
              <a:spcBef>
                <a:spcPct val="60000"/>
              </a:spcBef>
            </a:pPr>
            <a:r>
              <a:rPr lang="en-US" altLang="en-US" sz="2400" smtClean="0">
                <a:solidFill>
                  <a:srgbClr val="FF0000"/>
                </a:solidFill>
              </a:rPr>
              <a:t>Personal Consumption Expenditure (PCE)</a:t>
            </a:r>
          </a:p>
        </p:txBody>
      </p:sp>
    </p:spTree>
    <p:extLst>
      <p:ext uri="{BB962C8B-B14F-4D97-AF65-F5344CB8AC3E}">
        <p14:creationId xmlns:p14="http://schemas.microsoft.com/office/powerpoint/2010/main" val="1123216805"/>
      </p:ext>
    </p:extLst>
  </p:cSld>
  <p:clrMapOvr>
    <a:masterClrMapping/>
  </p:clrMapOvr>
  <p:transition spd="slow"/>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4"/>
          <p:cNvSpPr>
            <a:spLocks noGrp="1" noChangeArrowheads="1"/>
          </p:cNvSpPr>
          <p:nvPr>
            <p:ph type="title"/>
          </p:nvPr>
        </p:nvSpPr>
        <p:spPr/>
        <p:txBody>
          <a:bodyPr>
            <a:normAutofit/>
          </a:bodyPr>
          <a:lstStyle/>
          <a:p>
            <a:pPr eaLnBrk="1" hangingPunct="1"/>
            <a:r>
              <a:rPr lang="en-US" altLang="en-US" smtClean="0">
                <a:ea typeface="Trebuchet MS" pitchFamily="34" charset="0"/>
                <a:cs typeface="Trebuchet MS" pitchFamily="34" charset="0"/>
              </a:rPr>
              <a:t>Inflation and Deflation (cont'd)</a:t>
            </a:r>
          </a:p>
        </p:txBody>
      </p:sp>
      <p:sp>
        <p:nvSpPr>
          <p:cNvPr id="62467" name="Rectangle 5"/>
          <p:cNvSpPr>
            <a:spLocks noGrp="1" noChangeArrowheads="1"/>
          </p:cNvSpPr>
          <p:nvPr>
            <p:ph idx="1"/>
          </p:nvPr>
        </p:nvSpPr>
        <p:spPr/>
        <p:txBody>
          <a:bodyPr/>
          <a:lstStyle/>
          <a:p>
            <a:pPr eaLnBrk="1" hangingPunct="1">
              <a:spcBef>
                <a:spcPct val="60000"/>
              </a:spcBef>
            </a:pPr>
            <a:r>
              <a:rPr lang="en-US" altLang="en-US" sz="2800" smtClean="0">
                <a:solidFill>
                  <a:srgbClr val="FF0000"/>
                </a:solidFill>
              </a:rPr>
              <a:t>Consumer Price Index (CPI)</a:t>
            </a:r>
          </a:p>
          <a:p>
            <a:pPr lvl="1" eaLnBrk="1" hangingPunct="1">
              <a:spcBef>
                <a:spcPct val="60000"/>
              </a:spcBef>
            </a:pPr>
            <a:r>
              <a:rPr lang="en-US" altLang="en-US" sz="2400" smtClean="0"/>
              <a:t>A statistical measure of a weighted average of prices of a specified set of goods and services purchased by wage earners in urban areas </a:t>
            </a:r>
          </a:p>
          <a:p>
            <a:pPr lvl="1" eaLnBrk="1" hangingPunct="1">
              <a:spcBef>
                <a:spcPct val="60000"/>
              </a:spcBef>
            </a:pPr>
            <a:r>
              <a:rPr lang="en-US" altLang="en-US" sz="2400" smtClean="0"/>
              <a:t>Market basket of goods and services of typical consumer</a:t>
            </a:r>
          </a:p>
        </p:txBody>
      </p:sp>
    </p:spTree>
    <p:extLst>
      <p:ext uri="{BB962C8B-B14F-4D97-AF65-F5344CB8AC3E}">
        <p14:creationId xmlns:p14="http://schemas.microsoft.com/office/powerpoint/2010/main" val="3105044190"/>
      </p:ext>
    </p:extLst>
  </p:cSld>
  <p:clrMapOvr>
    <a:masterClrMapping/>
  </p:clrMapOvr>
  <p:transition spd="slow"/>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4"/>
          <p:cNvSpPr>
            <a:spLocks noGrp="1" noChangeArrowheads="1"/>
          </p:cNvSpPr>
          <p:nvPr>
            <p:ph type="title"/>
          </p:nvPr>
        </p:nvSpPr>
        <p:spPr/>
        <p:txBody>
          <a:bodyPr>
            <a:normAutofit/>
          </a:bodyPr>
          <a:lstStyle/>
          <a:p>
            <a:pPr eaLnBrk="1" hangingPunct="1"/>
            <a:r>
              <a:rPr lang="en-US" altLang="en-US" smtClean="0">
                <a:ea typeface="Trebuchet MS" pitchFamily="34" charset="0"/>
                <a:cs typeface="Trebuchet MS" pitchFamily="34" charset="0"/>
              </a:rPr>
              <a:t>Inflation and Deflation (cont'd)</a:t>
            </a:r>
          </a:p>
        </p:txBody>
      </p:sp>
      <p:sp>
        <p:nvSpPr>
          <p:cNvPr id="63491" name="Rectangle 5"/>
          <p:cNvSpPr>
            <a:spLocks noGrp="1" noChangeArrowheads="1"/>
          </p:cNvSpPr>
          <p:nvPr>
            <p:ph idx="1"/>
          </p:nvPr>
        </p:nvSpPr>
        <p:spPr/>
        <p:txBody>
          <a:bodyPr/>
          <a:lstStyle/>
          <a:p>
            <a:pPr eaLnBrk="1" hangingPunct="1">
              <a:lnSpc>
                <a:spcPct val="90000"/>
              </a:lnSpc>
              <a:spcBef>
                <a:spcPct val="60000"/>
              </a:spcBef>
            </a:pPr>
            <a:r>
              <a:rPr lang="en-US" altLang="en-US" sz="2400" smtClean="0">
                <a:solidFill>
                  <a:srgbClr val="FF0000"/>
                </a:solidFill>
              </a:rPr>
              <a:t>Producer Price Index (PPI)</a:t>
            </a:r>
          </a:p>
          <a:p>
            <a:pPr lvl="1" eaLnBrk="1" hangingPunct="1">
              <a:lnSpc>
                <a:spcPct val="90000"/>
              </a:lnSpc>
              <a:spcBef>
                <a:spcPct val="60000"/>
              </a:spcBef>
            </a:pPr>
            <a:r>
              <a:rPr lang="en-US" altLang="en-US" sz="2000" smtClean="0"/>
              <a:t>A statistical measure of a weighted average of prices of goods and services that firms produce and sell</a:t>
            </a:r>
          </a:p>
          <a:p>
            <a:pPr lvl="1" eaLnBrk="1" hangingPunct="1">
              <a:lnSpc>
                <a:spcPct val="90000"/>
              </a:lnSpc>
              <a:spcBef>
                <a:spcPct val="60000"/>
              </a:spcBef>
            </a:pPr>
            <a:r>
              <a:rPr lang="en-US" altLang="en-US" sz="2000" smtClean="0"/>
              <a:t>Used as a short-run leading indicator (before CPI)</a:t>
            </a:r>
          </a:p>
          <a:p>
            <a:pPr lvl="1" eaLnBrk="1" hangingPunct="1">
              <a:lnSpc>
                <a:spcPct val="90000"/>
              </a:lnSpc>
              <a:spcBef>
                <a:spcPct val="60000"/>
              </a:spcBef>
            </a:pPr>
            <a:r>
              <a:rPr lang="en-US" altLang="en-US" sz="2000" smtClean="0"/>
              <a:t>PPIs for</a:t>
            </a:r>
          </a:p>
          <a:p>
            <a:pPr lvl="2" eaLnBrk="1" hangingPunct="1">
              <a:lnSpc>
                <a:spcPct val="90000"/>
              </a:lnSpc>
              <a:spcBef>
                <a:spcPct val="40000"/>
              </a:spcBef>
            </a:pPr>
            <a:r>
              <a:rPr lang="en-US" altLang="en-US" sz="1800" smtClean="0"/>
              <a:t>Foodstuffs</a:t>
            </a:r>
          </a:p>
          <a:p>
            <a:pPr lvl="2" eaLnBrk="1" hangingPunct="1">
              <a:lnSpc>
                <a:spcPct val="90000"/>
              </a:lnSpc>
              <a:spcBef>
                <a:spcPct val="40000"/>
              </a:spcBef>
            </a:pPr>
            <a:r>
              <a:rPr lang="en-US" altLang="en-US" sz="1800" smtClean="0"/>
              <a:t>Intermediate goods</a:t>
            </a:r>
          </a:p>
          <a:p>
            <a:pPr lvl="2" eaLnBrk="1" hangingPunct="1">
              <a:lnSpc>
                <a:spcPct val="90000"/>
              </a:lnSpc>
              <a:spcBef>
                <a:spcPct val="40000"/>
              </a:spcBef>
            </a:pPr>
            <a:r>
              <a:rPr lang="en-US" altLang="en-US" sz="1800" smtClean="0"/>
              <a:t>Finished goods </a:t>
            </a:r>
          </a:p>
        </p:txBody>
      </p:sp>
    </p:spTree>
    <p:extLst>
      <p:ext uri="{BB962C8B-B14F-4D97-AF65-F5344CB8AC3E}">
        <p14:creationId xmlns:p14="http://schemas.microsoft.com/office/powerpoint/2010/main" val="1455854635"/>
      </p:ext>
    </p:extLst>
  </p:cSld>
  <p:clrMapOvr>
    <a:masterClrMapping/>
  </p:clrMapOvr>
  <p:transition spd="slow"/>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4"/>
          <p:cNvSpPr>
            <a:spLocks noGrp="1" noChangeArrowheads="1"/>
          </p:cNvSpPr>
          <p:nvPr>
            <p:ph type="title"/>
          </p:nvPr>
        </p:nvSpPr>
        <p:spPr/>
        <p:txBody>
          <a:bodyPr>
            <a:normAutofit/>
          </a:bodyPr>
          <a:lstStyle/>
          <a:p>
            <a:pPr eaLnBrk="1" hangingPunct="1"/>
            <a:r>
              <a:rPr lang="en-US" altLang="en-US" smtClean="0">
                <a:ea typeface="Trebuchet MS" pitchFamily="34" charset="0"/>
                <a:cs typeface="Trebuchet MS" pitchFamily="34" charset="0"/>
              </a:rPr>
              <a:t>Inflation and Deflation (cont'd)</a:t>
            </a:r>
          </a:p>
        </p:txBody>
      </p:sp>
      <p:sp>
        <p:nvSpPr>
          <p:cNvPr id="64515" name="Rectangle 5"/>
          <p:cNvSpPr>
            <a:spLocks noGrp="1" noChangeArrowheads="1"/>
          </p:cNvSpPr>
          <p:nvPr>
            <p:ph idx="1"/>
          </p:nvPr>
        </p:nvSpPr>
        <p:spPr/>
        <p:txBody>
          <a:bodyPr/>
          <a:lstStyle/>
          <a:p>
            <a:pPr eaLnBrk="1" hangingPunct="1">
              <a:spcBef>
                <a:spcPct val="60000"/>
              </a:spcBef>
            </a:pPr>
            <a:r>
              <a:rPr lang="en-US" altLang="en-US" sz="2400" smtClean="0">
                <a:solidFill>
                  <a:srgbClr val="FF0000"/>
                </a:solidFill>
              </a:rPr>
              <a:t>GDP Deflator</a:t>
            </a:r>
          </a:p>
          <a:p>
            <a:pPr lvl="1" eaLnBrk="1" hangingPunct="1">
              <a:spcBef>
                <a:spcPct val="60000"/>
              </a:spcBef>
            </a:pPr>
            <a:r>
              <a:rPr lang="en-US" altLang="en-US" sz="2000" smtClean="0"/>
              <a:t>A price index measuring the changes in prices of all new goods and services produced in the economy </a:t>
            </a:r>
          </a:p>
          <a:p>
            <a:pPr lvl="1" eaLnBrk="1" hangingPunct="1">
              <a:spcBef>
                <a:spcPct val="60000"/>
              </a:spcBef>
            </a:pPr>
            <a:r>
              <a:rPr lang="en-US" altLang="en-US" sz="2000" smtClean="0"/>
              <a:t>Broadest measure of prices; reflects both price changes and the public’s market responses to those price changes</a:t>
            </a:r>
          </a:p>
        </p:txBody>
      </p:sp>
    </p:spTree>
    <p:extLst>
      <p:ext uri="{BB962C8B-B14F-4D97-AF65-F5344CB8AC3E}">
        <p14:creationId xmlns:p14="http://schemas.microsoft.com/office/powerpoint/2010/main" val="1226225924"/>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p:txBody>
          <a:bodyPr/>
          <a:lstStyle/>
          <a:p>
            <a:pPr eaLnBrk="1" hangingPunct="1"/>
            <a:r>
              <a:rPr lang="en-US" altLang="en-US" smtClean="0">
                <a:ea typeface="Trebuchet MS" pitchFamily="34" charset="0"/>
                <a:cs typeface="Trebuchet MS" pitchFamily="34" charset="0"/>
              </a:rPr>
              <a:t>Unemployment (cont'd)</a:t>
            </a:r>
          </a:p>
        </p:txBody>
      </p:sp>
      <p:sp>
        <p:nvSpPr>
          <p:cNvPr id="15363" name="Rectangle 5"/>
          <p:cNvSpPr>
            <a:spLocks noGrp="1" noChangeArrowheads="1"/>
          </p:cNvSpPr>
          <p:nvPr>
            <p:ph idx="1"/>
          </p:nvPr>
        </p:nvSpPr>
        <p:spPr/>
        <p:txBody>
          <a:bodyPr/>
          <a:lstStyle/>
          <a:p>
            <a:pPr eaLnBrk="1" hangingPunct="1"/>
            <a:r>
              <a:rPr lang="en-US" altLang="en-US" sz="3600" smtClean="0"/>
              <a:t>The unemployment rate is the percentage of the measured </a:t>
            </a:r>
            <a:r>
              <a:rPr lang="en-US" altLang="en-US" sz="3600" smtClean="0">
                <a:solidFill>
                  <a:srgbClr val="FF0000"/>
                </a:solidFill>
              </a:rPr>
              <a:t>labor </a:t>
            </a:r>
            <a:br>
              <a:rPr lang="en-US" altLang="en-US" sz="3600" smtClean="0">
                <a:solidFill>
                  <a:srgbClr val="FF0000"/>
                </a:solidFill>
              </a:rPr>
            </a:br>
            <a:r>
              <a:rPr lang="en-US" altLang="en-US" sz="3600" smtClean="0">
                <a:solidFill>
                  <a:srgbClr val="FF0000"/>
                </a:solidFill>
              </a:rPr>
              <a:t>force </a:t>
            </a:r>
            <a:r>
              <a:rPr lang="en-US" altLang="en-US" sz="3600" smtClean="0"/>
              <a:t>that is unemployed.</a:t>
            </a:r>
          </a:p>
        </p:txBody>
      </p:sp>
      <p:sp>
        <p:nvSpPr>
          <p:cNvPr id="4" name="Rectangle 5"/>
          <p:cNvSpPr txBox="1">
            <a:spLocks noChangeArrowheads="1"/>
          </p:cNvSpPr>
          <p:nvPr/>
        </p:nvSpPr>
        <p:spPr>
          <a:xfrm>
            <a:off x="533400" y="3810000"/>
            <a:ext cx="7886700" cy="4351338"/>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spcBef>
                <a:spcPct val="60000"/>
              </a:spcBef>
            </a:pPr>
            <a:r>
              <a:rPr lang="en-US" altLang="en-US" sz="3200" smtClean="0">
                <a:solidFill>
                  <a:srgbClr val="FF0000"/>
                </a:solidFill>
              </a:rPr>
              <a:t>Job Loser</a:t>
            </a:r>
          </a:p>
          <a:p>
            <a:pPr lvl="1">
              <a:spcBef>
                <a:spcPct val="60000"/>
              </a:spcBef>
            </a:pPr>
            <a:r>
              <a:rPr lang="en-US" altLang="en-US" sz="2800" smtClean="0"/>
              <a:t>An individual whose employment was involuntarily terminated or who was laid off</a:t>
            </a:r>
          </a:p>
          <a:p>
            <a:pPr lvl="2">
              <a:spcBef>
                <a:spcPct val="40000"/>
              </a:spcBef>
            </a:pPr>
            <a:r>
              <a:rPr lang="en-US" altLang="en-US" sz="2400" smtClean="0"/>
              <a:t>40–60% of the unemployed</a:t>
            </a:r>
            <a:endParaRPr lang="en-US" altLang="en-US" sz="2400" dirty="0"/>
          </a:p>
        </p:txBody>
      </p:sp>
    </p:spTree>
    <p:extLst>
      <p:ext uri="{BB962C8B-B14F-4D97-AF65-F5344CB8AC3E}">
        <p14:creationId xmlns:p14="http://schemas.microsoft.com/office/powerpoint/2010/main" val="1755177180"/>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Grp="1" noChangeArrowheads="1"/>
          </p:cNvSpPr>
          <p:nvPr>
            <p:ph type="title"/>
          </p:nvPr>
        </p:nvSpPr>
        <p:spPr/>
        <p:txBody>
          <a:bodyPr/>
          <a:lstStyle/>
          <a:p>
            <a:pPr eaLnBrk="1" hangingPunct="1"/>
            <a:r>
              <a:rPr lang="en-US" altLang="en-US" smtClean="0">
                <a:ea typeface="Trebuchet MS" pitchFamily="34" charset="0"/>
                <a:cs typeface="Trebuchet MS" pitchFamily="34" charset="0"/>
              </a:rPr>
              <a:t>Unemployment (cont'd)</a:t>
            </a:r>
          </a:p>
        </p:txBody>
      </p:sp>
      <p:sp>
        <p:nvSpPr>
          <p:cNvPr id="17411" name="Rectangle 5"/>
          <p:cNvSpPr>
            <a:spLocks noGrp="1" noChangeArrowheads="1"/>
          </p:cNvSpPr>
          <p:nvPr>
            <p:ph idx="1"/>
          </p:nvPr>
        </p:nvSpPr>
        <p:spPr/>
        <p:txBody>
          <a:bodyPr/>
          <a:lstStyle/>
          <a:p>
            <a:pPr eaLnBrk="1" hangingPunct="1">
              <a:spcBef>
                <a:spcPct val="60000"/>
              </a:spcBef>
            </a:pPr>
            <a:r>
              <a:rPr lang="en-US" altLang="en-US" sz="3200" smtClean="0">
                <a:solidFill>
                  <a:srgbClr val="FF0000"/>
                </a:solidFill>
              </a:rPr>
              <a:t>Reentrant</a:t>
            </a:r>
          </a:p>
          <a:p>
            <a:pPr lvl="1" eaLnBrk="1" hangingPunct="1">
              <a:spcBef>
                <a:spcPct val="60000"/>
              </a:spcBef>
            </a:pPr>
            <a:r>
              <a:rPr lang="en-US" altLang="en-US" sz="2800" smtClean="0"/>
              <a:t>An individual who has worked a full-time job before but left the labor force and has now reentered it looking for a job</a:t>
            </a:r>
          </a:p>
          <a:p>
            <a:pPr lvl="2" eaLnBrk="1" hangingPunct="1">
              <a:spcBef>
                <a:spcPct val="40000"/>
              </a:spcBef>
            </a:pPr>
            <a:r>
              <a:rPr lang="en-US" altLang="en-US" sz="2400" smtClean="0"/>
              <a:t>20–30% of the unemployed</a:t>
            </a:r>
          </a:p>
        </p:txBody>
      </p:sp>
      <p:sp>
        <p:nvSpPr>
          <p:cNvPr id="4" name="Rectangle 5"/>
          <p:cNvSpPr txBox="1">
            <a:spLocks noChangeArrowheads="1"/>
          </p:cNvSpPr>
          <p:nvPr/>
        </p:nvSpPr>
        <p:spPr>
          <a:xfrm>
            <a:off x="628650" y="4495800"/>
            <a:ext cx="7886700" cy="4351338"/>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spcBef>
                <a:spcPct val="60000"/>
              </a:spcBef>
            </a:pPr>
            <a:r>
              <a:rPr lang="en-US" altLang="en-US" sz="3200" smtClean="0">
                <a:solidFill>
                  <a:srgbClr val="FF0000"/>
                </a:solidFill>
              </a:rPr>
              <a:t>Job Leaver</a:t>
            </a:r>
          </a:p>
          <a:p>
            <a:pPr lvl="1">
              <a:spcBef>
                <a:spcPct val="60000"/>
              </a:spcBef>
            </a:pPr>
            <a:r>
              <a:rPr lang="en-US" altLang="en-US" sz="2800" smtClean="0"/>
              <a:t>An individual who voluntarily quit </a:t>
            </a:r>
          </a:p>
          <a:p>
            <a:pPr lvl="2">
              <a:spcBef>
                <a:spcPct val="40000"/>
              </a:spcBef>
            </a:pPr>
            <a:r>
              <a:rPr lang="en-US" altLang="en-US" sz="2400" smtClean="0"/>
              <a:t>10 to 15% of the unemployed</a:t>
            </a:r>
            <a:endParaRPr lang="en-US" altLang="en-US" sz="2400" dirty="0"/>
          </a:p>
        </p:txBody>
      </p:sp>
    </p:spTree>
    <p:extLst>
      <p:ext uri="{BB962C8B-B14F-4D97-AF65-F5344CB8AC3E}">
        <p14:creationId xmlns:p14="http://schemas.microsoft.com/office/powerpoint/2010/main" val="2220417420"/>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4"/>
          <p:cNvSpPr>
            <a:spLocks noGrp="1" noChangeArrowheads="1"/>
          </p:cNvSpPr>
          <p:nvPr>
            <p:ph type="title"/>
          </p:nvPr>
        </p:nvSpPr>
        <p:spPr/>
        <p:txBody>
          <a:bodyPr/>
          <a:lstStyle/>
          <a:p>
            <a:pPr eaLnBrk="1" hangingPunct="1"/>
            <a:r>
              <a:rPr lang="en-US" altLang="en-US" smtClean="0">
                <a:ea typeface="Trebuchet MS" pitchFamily="34" charset="0"/>
                <a:cs typeface="Trebuchet MS" pitchFamily="34" charset="0"/>
              </a:rPr>
              <a:t>Unemployment (cont'd)</a:t>
            </a:r>
          </a:p>
        </p:txBody>
      </p:sp>
      <p:sp>
        <p:nvSpPr>
          <p:cNvPr id="19459" name="Rectangle 5"/>
          <p:cNvSpPr>
            <a:spLocks noGrp="1" noChangeArrowheads="1"/>
          </p:cNvSpPr>
          <p:nvPr>
            <p:ph idx="1"/>
          </p:nvPr>
        </p:nvSpPr>
        <p:spPr/>
        <p:txBody>
          <a:bodyPr/>
          <a:lstStyle/>
          <a:p>
            <a:pPr eaLnBrk="1" hangingPunct="1">
              <a:spcBef>
                <a:spcPct val="60000"/>
              </a:spcBef>
            </a:pPr>
            <a:r>
              <a:rPr lang="en-US" altLang="en-US" sz="3200" smtClean="0">
                <a:solidFill>
                  <a:srgbClr val="FF0000"/>
                </a:solidFill>
              </a:rPr>
              <a:t>New Entrant</a:t>
            </a:r>
          </a:p>
          <a:p>
            <a:pPr lvl="1" eaLnBrk="1" hangingPunct="1">
              <a:spcBef>
                <a:spcPct val="60000"/>
              </a:spcBef>
            </a:pPr>
            <a:r>
              <a:rPr lang="en-US" altLang="en-US" sz="2800" smtClean="0"/>
              <a:t>An individual who has never worked a full-time job for two weeks or longer</a:t>
            </a:r>
          </a:p>
          <a:p>
            <a:pPr lvl="2" eaLnBrk="1" hangingPunct="1">
              <a:spcBef>
                <a:spcPct val="40000"/>
              </a:spcBef>
            </a:pPr>
            <a:r>
              <a:rPr lang="en-US" altLang="en-US" sz="2400" smtClean="0"/>
              <a:t>10 to 15% of the unemployed</a:t>
            </a:r>
          </a:p>
        </p:txBody>
      </p:sp>
    </p:spTree>
    <p:extLst>
      <p:ext uri="{BB962C8B-B14F-4D97-AF65-F5344CB8AC3E}">
        <p14:creationId xmlns:p14="http://schemas.microsoft.com/office/powerpoint/2010/main" val="3685057191"/>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eaLnBrk="1" hangingPunct="1"/>
            <a:r>
              <a:rPr lang="en-US" altLang="en-US" smtClean="0">
                <a:ea typeface="Trebuchet MS" pitchFamily="34" charset="0"/>
                <a:cs typeface="Trebuchet MS" pitchFamily="34" charset="0"/>
              </a:rPr>
              <a:t>Adult Population (example)</a:t>
            </a:r>
          </a:p>
        </p:txBody>
      </p:sp>
      <p:pic>
        <p:nvPicPr>
          <p:cNvPr id="20483" name="Picture 5" descr="Figure_0702"/>
          <p:cNvPicPr preferRelativeResize="0">
            <a:picLocks noGrp="1" noChangeAspect="1" noChangeArrowheads="1"/>
          </p:cNvPicPr>
          <p:nvPr>
            <p:ph idx="1"/>
            <p:custDataLst>
              <p:tags r:id="rId1"/>
            </p:custDataLst>
          </p:nvPr>
        </p:nvPicPr>
        <p:blipFill>
          <a:blip r:embed="rId4">
            <a:extLst>
              <a:ext uri="{28A0092B-C50C-407E-A947-70E740481C1C}">
                <a14:useLocalDpi xmlns:a14="http://schemas.microsoft.com/office/drawing/2010/main" val="0"/>
              </a:ext>
            </a:extLst>
          </a:blip>
          <a:srcRect t="10526" b="10526"/>
          <a:stretch>
            <a:fillRect/>
          </a:stretch>
        </p:blipFill>
        <p:spPr>
          <a:xfrm>
            <a:off x="1066800" y="1905000"/>
            <a:ext cx="6189785" cy="3048000"/>
          </a:xfrm>
          <a:noFill/>
        </p:spPr>
      </p:pic>
    </p:spTree>
    <p:extLst>
      <p:ext uri="{BB962C8B-B14F-4D97-AF65-F5344CB8AC3E}">
        <p14:creationId xmlns:p14="http://schemas.microsoft.com/office/powerpoint/2010/main" val="4231506264"/>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p:txBody>
          <a:bodyPr/>
          <a:lstStyle/>
          <a:p>
            <a:pPr eaLnBrk="1" hangingPunct="1"/>
            <a:r>
              <a:rPr lang="en-US" altLang="en-US" smtClean="0">
                <a:ea typeface="Trebuchet MS" pitchFamily="34" charset="0"/>
                <a:cs typeface="Trebuchet MS" pitchFamily="34" charset="0"/>
              </a:rPr>
              <a:t>Unemployment (cont'd)</a:t>
            </a:r>
          </a:p>
        </p:txBody>
      </p:sp>
      <p:sp>
        <p:nvSpPr>
          <p:cNvPr id="21507" name="Rectangle 5"/>
          <p:cNvSpPr>
            <a:spLocks noGrp="1" noChangeArrowheads="1"/>
          </p:cNvSpPr>
          <p:nvPr>
            <p:ph idx="1"/>
          </p:nvPr>
        </p:nvSpPr>
        <p:spPr/>
        <p:txBody>
          <a:bodyPr/>
          <a:lstStyle/>
          <a:p>
            <a:pPr eaLnBrk="1" hangingPunct="1">
              <a:spcBef>
                <a:spcPct val="60000"/>
              </a:spcBef>
            </a:pPr>
            <a:r>
              <a:rPr lang="en-US" altLang="en-US" sz="3200" smtClean="0">
                <a:solidFill>
                  <a:srgbClr val="FF0000"/>
                </a:solidFill>
              </a:rPr>
              <a:t>Labor Force Participation Rate</a:t>
            </a:r>
          </a:p>
          <a:p>
            <a:pPr lvl="1" eaLnBrk="1" hangingPunct="1">
              <a:spcBef>
                <a:spcPct val="60000"/>
              </a:spcBef>
            </a:pPr>
            <a:r>
              <a:rPr lang="en-US" altLang="en-US" sz="2800" smtClean="0"/>
              <a:t>The proportion of non-institutionalized working-age individuals who are employed or seeking employment</a:t>
            </a:r>
          </a:p>
        </p:txBody>
      </p:sp>
    </p:spTree>
    <p:extLst>
      <p:ext uri="{BB962C8B-B14F-4D97-AF65-F5344CB8AC3E}">
        <p14:creationId xmlns:p14="http://schemas.microsoft.com/office/powerpoint/2010/main" val="11934745"/>
      </p:ext>
    </p:extLst>
  </p:cSld>
  <p:clrMapOvr>
    <a:masterClrMapping/>
  </p:clrMapOvr>
  <p:transition spd="slow"/>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IW_TYPE_IMAGE" val="Text Box 3"/>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TotalTime>
  <Words>1632</Words>
  <Application>Microsoft Office PowerPoint</Application>
  <PresentationFormat>On-screen Show (4:3)</PresentationFormat>
  <Paragraphs>262</Paragraphs>
  <Slides>48</Slides>
  <Notes>18</Notes>
  <HiddenSlides>0</HiddenSlides>
  <MMClips>0</MMClips>
  <ScaleCrop>false</ScaleCrop>
  <HeadingPairs>
    <vt:vector size="8" baseType="variant">
      <vt:variant>
        <vt:lpstr>Fonts Used</vt:lpstr>
      </vt:variant>
      <vt:variant>
        <vt:i4>11</vt:i4>
      </vt:variant>
      <vt:variant>
        <vt:lpstr>Theme</vt:lpstr>
      </vt:variant>
      <vt:variant>
        <vt:i4>1</vt:i4>
      </vt:variant>
      <vt:variant>
        <vt:lpstr>Embedded OLE Servers</vt:lpstr>
      </vt:variant>
      <vt:variant>
        <vt:i4>1</vt:i4>
      </vt:variant>
      <vt:variant>
        <vt:lpstr>Slide Titles</vt:lpstr>
      </vt:variant>
      <vt:variant>
        <vt:i4>48</vt:i4>
      </vt:variant>
    </vt:vector>
  </HeadingPairs>
  <TitlesOfParts>
    <vt:vector size="61" baseType="lpstr">
      <vt:lpstr>Arial</vt:lpstr>
      <vt:lpstr>Calibri</vt:lpstr>
      <vt:lpstr>Calibri Light</vt:lpstr>
      <vt:lpstr>Symbol</vt:lpstr>
      <vt:lpstr>Tahoma</vt:lpstr>
      <vt:lpstr>Times</vt:lpstr>
      <vt:lpstr>Times New Roman</vt:lpstr>
      <vt:lpstr>Trebuchet MS</vt:lpstr>
      <vt:lpstr>Verdana</vt:lpstr>
      <vt:lpstr>Wingdings 2</vt:lpstr>
      <vt:lpstr>Wingdings 3</vt:lpstr>
      <vt:lpstr>Office Theme</vt:lpstr>
      <vt:lpstr>Photo Editor Photo</vt:lpstr>
      <vt:lpstr>PowerPoint Presentation</vt:lpstr>
      <vt:lpstr>Contents</vt:lpstr>
      <vt:lpstr>Unemployment?</vt:lpstr>
      <vt:lpstr>Unemployment</vt:lpstr>
      <vt:lpstr>Unemployment (cont'd)</vt:lpstr>
      <vt:lpstr>Unemployment (cont'd)</vt:lpstr>
      <vt:lpstr>Unemployment (cont'd)</vt:lpstr>
      <vt:lpstr>Adult Population (example)</vt:lpstr>
      <vt:lpstr>Unemployment (cont'd)</vt:lpstr>
      <vt:lpstr>PowerPoint Presentation</vt:lpstr>
      <vt:lpstr>Unemployment (cont'd)</vt:lpstr>
      <vt:lpstr>Unemployment (cont'd)</vt:lpstr>
      <vt:lpstr>Types of Unemployment</vt:lpstr>
      <vt:lpstr>Types of Unemployment</vt:lpstr>
      <vt:lpstr>Types of Unemployment</vt:lpstr>
      <vt:lpstr>Unemployment</vt:lpstr>
      <vt:lpstr>Inflation</vt:lpstr>
      <vt:lpstr>PowerPoint Presentation</vt:lpstr>
      <vt:lpstr>Inflation</vt:lpstr>
      <vt:lpstr>Types of Inflation</vt:lpstr>
      <vt:lpstr>Demand Force Inflation</vt:lpstr>
      <vt:lpstr>Demand Force Inflation</vt:lpstr>
      <vt:lpstr>Cost Increases Inflation</vt:lpstr>
      <vt:lpstr>Cost Increases Inflation</vt:lpstr>
      <vt:lpstr>Import Price Inflation </vt:lpstr>
      <vt:lpstr>Inflation</vt:lpstr>
      <vt:lpstr>PowerPoint Presentation</vt:lpstr>
      <vt:lpstr>Calculating a Price Index for a Two-Good Market Basket</vt:lpstr>
      <vt:lpstr>The Phillips Curve</vt:lpstr>
      <vt:lpstr>The Philips Curve</vt:lpstr>
      <vt:lpstr>Phillips Curve Analysis</vt:lpstr>
      <vt:lpstr>Theoretical Explanations for the Phillips Curve</vt:lpstr>
      <vt:lpstr>PowerPoint Presentation</vt:lpstr>
      <vt:lpstr>Are There Two Phillips Curves?</vt:lpstr>
      <vt:lpstr>PowerPoint Presentation</vt:lpstr>
      <vt:lpstr>Friedman and the Natural Rate Theory</vt:lpstr>
      <vt:lpstr>Friedman’s Natural Rate Theory</vt:lpstr>
      <vt:lpstr>Rational Expectations</vt:lpstr>
      <vt:lpstr>Real Business Cycle Theory</vt:lpstr>
      <vt:lpstr>Stagflation </vt:lpstr>
      <vt:lpstr> Full Employment</vt:lpstr>
      <vt:lpstr>Inflation and Deflation</vt:lpstr>
      <vt:lpstr>Inflation and Deflation (cont'd)</vt:lpstr>
      <vt:lpstr>Inflation and Deflation (cont'd)</vt:lpstr>
      <vt:lpstr>Inflation and Deflation (cont'd)</vt:lpstr>
      <vt:lpstr>Inflation and Deflation (cont'd)</vt:lpstr>
      <vt:lpstr>Inflation and Deflation (cont'd)</vt:lpstr>
      <vt:lpstr>Inflation and Deflation (cont'd)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Mac</dc:creator>
  <cp:lastModifiedBy>User</cp:lastModifiedBy>
  <cp:revision>10</cp:revision>
  <dcterms:created xsi:type="dcterms:W3CDTF">2016-09-13T14:31:25Z</dcterms:created>
  <dcterms:modified xsi:type="dcterms:W3CDTF">2018-02-21T13:26:15Z</dcterms:modified>
</cp:coreProperties>
</file>