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27" r:id="rId2"/>
    <p:sldId id="360" r:id="rId3"/>
    <p:sldId id="379" r:id="rId4"/>
    <p:sldId id="380" r:id="rId5"/>
    <p:sldId id="381" r:id="rId6"/>
    <p:sldId id="384" r:id="rId7"/>
    <p:sldId id="382" r:id="rId8"/>
    <p:sldId id="383" r:id="rId9"/>
    <p:sldId id="385" r:id="rId10"/>
    <p:sldId id="386" r:id="rId11"/>
    <p:sldId id="387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1" r:id="rId24"/>
    <p:sldId id="402" r:id="rId25"/>
    <p:sldId id="404" r:id="rId26"/>
  </p:sldIdLst>
  <p:sldSz cx="9144000" cy="6858000" type="screen4x3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B713-EC59-4F41-A5EA-098998286CB9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45A4-5FC6-4F23-964B-E4A2483D6C7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F32E-0A68-43C7-8926-15AAB04B411C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599A9-7ABE-4519-B421-755BCB15741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9666-C8B9-4A1A-98A7-C733E3E88650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CB461-F491-4AB5-AF61-62002CFE3FB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E9C44-FEDB-411E-B6AC-AF4408C4FEDF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AE67-C5BC-4675-947C-AE286544551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4870-A94F-4059-8088-9C04AF02EC3F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100B7-537A-4DEB-A165-13EF52143DF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FD98-A858-4722-A8D1-806D004D88AF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42E13-D6B2-42DA-99DE-C3263503B50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084-0E30-46AB-9A89-8DBE142862CB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398E4-AEB2-4F3B-B7A0-99814170A5E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B508-693B-4690-98AE-AE0B02F3C56F}" type="datetime1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20EB4-A26A-4A4E-9D5F-D86396BC7D9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C30E-3483-4994-82DF-569A132B4E70}" type="datetime1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C389-2280-4B89-8DD4-B6812898F81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61E8-0B6F-45AE-85BB-8CF297B8C28B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B6D26-E438-45D9-B6CC-3D287B577F2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75C153-F695-468A-80B6-1AF8338499EB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AB1786-ABDD-49EF-A4B9-4345C4EB55D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 bwMode="auto">
          <a:xfrm>
            <a:off x="1949450" y="3708400"/>
            <a:ext cx="5772150" cy="121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MY" sz="2000" b="1" spc="-5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Chapter 09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MY" sz="6600" b="1" spc="-5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Queue</a:t>
            </a:r>
            <a:endParaRPr lang="en-US" altLang="en-US" sz="6600" b="1" spc="-5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Britannic Bold" panose="020B0903060703020204" pitchFamily="34" charset="0"/>
              <a:sym typeface="+mn-ea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897380" y="1866265"/>
            <a:ext cx="582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ritannic Bold" panose="020B0903060703020204" pitchFamily="34" charset="0"/>
              </a:rPr>
              <a:t>DATA STRUCTURE &amp; ALGORITHM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E707-ECDB-4249-9946-D88DDB11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5A4-5FC6-4F23-964B-E4A2483D6C7E}" type="slidenum">
              <a:rPr lang="en-US" altLang="en-US" smtClean="0"/>
              <a:t>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2728"/>
    </mc:Choice>
    <mc:Fallback xmlns="">
      <p:transition advTm="727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F67C4-B1AB-4B5B-AFE9-07BAA575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10</a:t>
            </a:fld>
            <a:endParaRPr lang="en-US" alt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3B0C8C6-A656-44E1-AABC-3714F0928536}"/>
              </a:ext>
            </a:extLst>
          </p:cNvPr>
          <p:cNvSpPr txBox="1">
            <a:spLocks/>
          </p:cNvSpPr>
          <p:nvPr/>
        </p:nvSpPr>
        <p:spPr>
          <a:xfrm>
            <a:off x="2637282" y="436448"/>
            <a:ext cx="46805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defTabSz="914400">
              <a:lnSpc>
                <a:spcPct val="100000"/>
              </a:lnSpc>
              <a:spcBef>
                <a:spcPts val="100"/>
              </a:spcBef>
            </a:pPr>
            <a:r>
              <a:rPr lang="en-MY" sz="3200" spc="-10" dirty="0" err="1">
                <a:solidFill>
                  <a:srgbClr val="C00000"/>
                </a:solidFill>
                <a:latin typeface="Britannic Bold" panose="020B0903060703020204" pitchFamily="34" charset="0"/>
              </a:rPr>
              <a:t>CreateQueue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()</a:t>
            </a:r>
            <a:r>
              <a:rPr lang="en-MY" sz="3200" spc="-8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operation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9D499BF-E43F-4A29-ACC8-56A756679C13}"/>
              </a:ext>
            </a:extLst>
          </p:cNvPr>
          <p:cNvSpPr txBox="1"/>
          <p:nvPr/>
        </p:nvSpPr>
        <p:spPr>
          <a:xfrm>
            <a:off x="1484947" y="2010740"/>
            <a:ext cx="61741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457200" rtl="0" eaLnBrk="0" fontAlgn="base" latinLnBrk="0" hangingPunct="0">
              <a:lnSpc>
                <a:spcPct val="100000"/>
              </a:lnSpc>
              <a:spcBef>
                <a:spcPts val="95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Linear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Array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implementation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28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front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back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indexes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the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array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Initial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condition: </a:t>
            </a:r>
            <a:r>
              <a:rPr kumimoji="0" sz="28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front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=0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back =</a:t>
            </a:r>
            <a:r>
              <a:rPr kumimoji="0" sz="2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-1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B742C-FEC9-44B3-B3A1-476EDDB5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74" y="3541701"/>
            <a:ext cx="5648801" cy="29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0604"/>
    </mc:Choice>
    <mc:Fallback>
      <p:transition advTm="706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4A039-893D-43BB-8B27-21E4E051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443DC-942D-4F5B-AA81-12B4A5135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28"/>
          <a:stretch/>
        </p:blipFill>
        <p:spPr>
          <a:xfrm>
            <a:off x="837041" y="1638300"/>
            <a:ext cx="8306959" cy="4205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AE9CD4-26EF-4947-8E7D-DD64F1491A3A}"/>
              </a:ext>
            </a:extLst>
          </p:cNvPr>
          <p:cNvSpPr/>
          <p:nvPr/>
        </p:nvSpPr>
        <p:spPr>
          <a:xfrm>
            <a:off x="3306725" y="721664"/>
            <a:ext cx="3367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r>
              <a:rPr lang="en-MY" sz="3200" spc="-5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operations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6834"/>
    </mc:Choice>
    <mc:Fallback>
      <p:transition advTm="7683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33C173-4A1D-4F49-82D7-A31D0EA9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12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55AF3-1900-4C33-899A-6B4CF6A5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431238"/>
            <a:ext cx="7629525" cy="49251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5C2B2F-BEAB-4DD3-BA8E-704A2D7AC48A}"/>
              </a:ext>
            </a:extLst>
          </p:cNvPr>
          <p:cNvSpPr/>
          <p:nvPr/>
        </p:nvSpPr>
        <p:spPr>
          <a:xfrm>
            <a:off x="3090361" y="567638"/>
            <a:ext cx="3367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r>
              <a:rPr lang="en-MY" sz="3200" spc="-5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operations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8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1963"/>
    </mc:Choice>
    <mc:Fallback>
      <p:transition advTm="7196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A8EDFE-DBB0-44CE-9511-81EA88E3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13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98609-D87D-452D-B18F-4F54891F2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4" y="1771650"/>
            <a:ext cx="7419975" cy="4584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6BE0E3-1406-45D1-A239-F8C5149691B5}"/>
              </a:ext>
            </a:extLst>
          </p:cNvPr>
          <p:cNvSpPr/>
          <p:nvPr/>
        </p:nvSpPr>
        <p:spPr>
          <a:xfrm>
            <a:off x="2976061" y="501650"/>
            <a:ext cx="3367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r>
              <a:rPr lang="en-MY" sz="3200" spc="-5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operations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B9D666-2B52-47B6-B7D7-B29D6AA0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14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2EEE92-D843-4E35-B489-C6F10DACB7BB}"/>
              </a:ext>
            </a:extLst>
          </p:cNvPr>
          <p:cNvSpPr/>
          <p:nvPr/>
        </p:nvSpPr>
        <p:spPr>
          <a:xfrm>
            <a:off x="2659654" y="463034"/>
            <a:ext cx="5966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b="1" spc="-5" dirty="0" err="1"/>
              <a:t>enQueue</a:t>
            </a:r>
            <a:r>
              <a:rPr lang="en-MY" sz="2400" b="1" spc="-5" dirty="0"/>
              <a:t> </a:t>
            </a:r>
            <a:r>
              <a:rPr lang="en-MY" sz="2400" b="1" spc="-15" dirty="0"/>
              <a:t>operations </a:t>
            </a:r>
            <a:r>
              <a:rPr lang="en-MY" sz="2400" b="1" spc="-35" dirty="0"/>
              <a:t>for </a:t>
            </a:r>
            <a:r>
              <a:rPr lang="en-MY" sz="2400" b="1" spc="-5" dirty="0"/>
              <a:t>a queue with  </a:t>
            </a:r>
            <a:r>
              <a:rPr lang="en-MY" sz="2400" b="1" spc="-25" dirty="0"/>
              <a:t>size </a:t>
            </a:r>
            <a:r>
              <a:rPr lang="en-MY" sz="2400" b="1" dirty="0"/>
              <a:t>=</a:t>
            </a:r>
            <a:r>
              <a:rPr lang="en-MY" sz="2400" b="1" spc="10" dirty="0"/>
              <a:t> </a:t>
            </a:r>
            <a:r>
              <a:rPr lang="en-MY" sz="2400" b="1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5DA0A-7358-419A-B23D-031173200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88" y="1252194"/>
            <a:ext cx="7154273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4EC5D-930C-47F2-9245-0F68FC60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15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830A-9D7A-47E0-98BD-07D8A785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356952"/>
            <a:ext cx="7091925" cy="48012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0BD15E-2175-4F20-8637-E179E15F0660}"/>
              </a:ext>
            </a:extLst>
          </p:cNvPr>
          <p:cNvSpPr/>
          <p:nvPr/>
        </p:nvSpPr>
        <p:spPr>
          <a:xfrm>
            <a:off x="3090361" y="545812"/>
            <a:ext cx="3367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r>
              <a:rPr lang="en-MY" sz="3200" spc="-5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operations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5618"/>
    </mc:Choice>
    <mc:Fallback>
      <p:transition advTm="8561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A01BA-B2F7-49EF-B232-D96F8DBA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16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5CDBB-60BF-454E-A0BF-24687B1B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57" y="1761818"/>
            <a:ext cx="8011643" cy="44011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048040-7EFC-4024-A4C4-E7EE6AD5F9E3}"/>
              </a:ext>
            </a:extLst>
          </p:cNvPr>
          <p:cNvSpPr/>
          <p:nvPr/>
        </p:nvSpPr>
        <p:spPr>
          <a:xfrm>
            <a:off x="3090361" y="545812"/>
            <a:ext cx="3367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r>
              <a:rPr lang="en-MY" sz="3200" spc="-5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operations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67939-ABDB-4EC2-8278-5B57B70D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17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2DD03D-0984-4342-AA30-604265C0B90B}"/>
              </a:ext>
            </a:extLst>
          </p:cNvPr>
          <p:cNvSpPr/>
          <p:nvPr/>
        </p:nvSpPr>
        <p:spPr>
          <a:xfrm>
            <a:off x="3217550" y="634484"/>
            <a:ext cx="3789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spc="-5" dirty="0" err="1">
                <a:solidFill>
                  <a:srgbClr val="C00000"/>
                </a:solidFill>
                <a:latin typeface="Britannic Bold" panose="020B0903060703020204" pitchFamily="34" charset="0"/>
              </a:rPr>
              <a:t>deQueue</a:t>
            </a:r>
            <a:r>
              <a:rPr lang="en-MY" sz="3200" spc="-5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operations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FBFE9-3CEA-4F3E-ADBE-72BFF2BCD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476375"/>
            <a:ext cx="7553325" cy="49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91D67-B760-4F92-87E4-69805DE2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18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45CBA-EDF5-45AD-9799-3F85B68B1A7F}"/>
              </a:ext>
            </a:extLst>
          </p:cNvPr>
          <p:cNvSpPr/>
          <p:nvPr/>
        </p:nvSpPr>
        <p:spPr>
          <a:xfrm>
            <a:off x="2934373" y="624959"/>
            <a:ext cx="5300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operations 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-</a:t>
            </a:r>
            <a:r>
              <a:rPr lang="en-MY" sz="3200" spc="-7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dirty="0" err="1">
                <a:solidFill>
                  <a:srgbClr val="C00000"/>
                </a:solidFill>
                <a:latin typeface="Britannic Bold" panose="020B0903060703020204" pitchFamily="34" charset="0"/>
              </a:rPr>
              <a:t>enQueue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F581C-6B5D-4B26-B0E6-A193B4B14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95" y="1432799"/>
            <a:ext cx="7534805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B606-0F75-4DDC-BA26-1E58EFD4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19</a:t>
            </a:fld>
            <a:endParaRPr lang="en-US" alt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A76ABB9-5D12-4F7E-B1A8-8207FC1184C9}"/>
              </a:ext>
            </a:extLst>
          </p:cNvPr>
          <p:cNvSpPr txBox="1">
            <a:spLocks/>
          </p:cNvSpPr>
          <p:nvPr/>
        </p:nvSpPr>
        <p:spPr>
          <a:xfrm>
            <a:off x="2353843" y="444753"/>
            <a:ext cx="64567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defTabSz="914400">
              <a:lnSpc>
                <a:spcPct val="100000"/>
              </a:lnSpc>
              <a:spcBef>
                <a:spcPts val="100"/>
              </a:spcBef>
            </a:pPr>
            <a:r>
              <a:rPr lang="en-MY" sz="28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Linear </a:t>
            </a:r>
            <a:r>
              <a:rPr lang="en-MY" sz="2800" spc="-30" dirty="0">
                <a:solidFill>
                  <a:srgbClr val="C00000"/>
                </a:solidFill>
                <a:latin typeface="Britannic Bold" panose="020B0903060703020204" pitchFamily="34" charset="0"/>
              </a:rPr>
              <a:t>array </a:t>
            </a:r>
            <a:r>
              <a:rPr lang="en-MY" sz="28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 </a:t>
            </a:r>
            <a:r>
              <a:rPr lang="en-MY" sz="2800" dirty="0">
                <a:solidFill>
                  <a:srgbClr val="C00000"/>
                </a:solidFill>
                <a:latin typeface="Britannic Bold" panose="020B0903060703020204" pitchFamily="34" charset="0"/>
              </a:rPr>
              <a:t>-</a:t>
            </a:r>
            <a:r>
              <a:rPr lang="en-MY" sz="2800" spc="-7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28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drawback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5B1CA-C3EF-42E1-8E09-610EEDEF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98" y="1790700"/>
            <a:ext cx="861180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8238"/>
    </mc:Choice>
    <mc:Fallback>
      <p:transition advTm="782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6665" y="675228"/>
            <a:ext cx="43764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2302" y="62798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 panose="020B0604020202020204"/>
                <a:cs typeface="Arial" panose="020B0604020202020204"/>
              </a:rPr>
              <a:t>2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86998-EC8F-4079-B58F-8365ABDD0BDA}"/>
              </a:ext>
            </a:extLst>
          </p:cNvPr>
          <p:cNvSpPr/>
          <p:nvPr/>
        </p:nvSpPr>
        <p:spPr>
          <a:xfrm>
            <a:off x="2285999" y="2136339"/>
            <a:ext cx="5514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At the end of the lesson students are expected to be  able to:</a:t>
            </a:r>
          </a:p>
          <a:p>
            <a:r>
              <a:rPr lang="en-MY" dirty="0"/>
              <a:t>•	Understand queue concepts and applications.</a:t>
            </a:r>
          </a:p>
          <a:p>
            <a:r>
              <a:rPr lang="en-MY" dirty="0"/>
              <a:t>•	Understand queue structure and operations that can  be done on queue.</a:t>
            </a:r>
          </a:p>
          <a:p>
            <a:r>
              <a:rPr lang="en-MY" dirty="0"/>
              <a:t>•	Understand and know how to implement queue  using array and linked list : linear array, circular array,  linear link list and circular list.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56F8-E67B-4522-85F7-649CE546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451"/>
    </mc:Choice>
    <mc:Fallback xmlns="">
      <p:transition advTm="3545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58129-9CBD-42FC-B5A5-779F8C3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20</a:t>
            </a:fld>
            <a:endParaRPr lang="en-US" alt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7955FDD1-7791-4BF6-B24D-3CB4D9FA659A}"/>
              </a:ext>
            </a:extLst>
          </p:cNvPr>
          <p:cNvSpPr txBox="1">
            <a:spLocks/>
          </p:cNvSpPr>
          <p:nvPr/>
        </p:nvSpPr>
        <p:spPr>
          <a:xfrm>
            <a:off x="2676525" y="401700"/>
            <a:ext cx="564781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defTabSz="914400">
              <a:lnSpc>
                <a:spcPct val="100000"/>
              </a:lnSpc>
              <a:spcBef>
                <a:spcPts val="95"/>
              </a:spcBef>
            </a:pPr>
            <a:r>
              <a:rPr lang="en-MY" sz="3200" spc="-20" dirty="0">
                <a:solidFill>
                  <a:srgbClr val="C00000"/>
                </a:solidFill>
                <a:latin typeface="Britannic Bold" panose="020B0903060703020204" pitchFamily="34" charset="0"/>
              </a:rPr>
              <a:t>Rightward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drifting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solutions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CFE17-D6F5-4AC3-9FE3-98BB907FB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05" y="1704676"/>
            <a:ext cx="7668695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9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1656"/>
    </mc:Choice>
    <mc:Fallback>
      <p:transition advTm="4165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E717E-3F1D-4EC8-AAC8-45FBD4DC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21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CA7340-CCE1-4C60-B836-4C8E9C598224}"/>
              </a:ext>
            </a:extLst>
          </p:cNvPr>
          <p:cNvSpPr/>
          <p:nvPr/>
        </p:nvSpPr>
        <p:spPr>
          <a:xfrm>
            <a:off x="3026659" y="472559"/>
            <a:ext cx="3934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Queue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circular</a:t>
            </a:r>
            <a:r>
              <a:rPr lang="en-MY" sz="3200" spc="-2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35" dirty="0">
                <a:solidFill>
                  <a:srgbClr val="C00000"/>
                </a:solidFill>
                <a:latin typeface="Britannic Bold" panose="020B0903060703020204" pitchFamily="34" charset="0"/>
              </a:rPr>
              <a:t>array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C423D37-7476-4848-8551-FCF9B7AC7EB4}"/>
              </a:ext>
            </a:extLst>
          </p:cNvPr>
          <p:cNvSpPr txBox="1"/>
          <p:nvPr/>
        </p:nvSpPr>
        <p:spPr>
          <a:xfrm>
            <a:off x="1450594" y="1616786"/>
            <a:ext cx="6783070" cy="2831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10" dirty="0">
                <a:latin typeface="Calibri"/>
                <a:cs typeface="Calibri"/>
              </a:rPr>
              <a:t>Problem:</a:t>
            </a:r>
            <a:endParaRPr sz="2000" dirty="0">
              <a:latin typeface="Calibri"/>
              <a:cs typeface="Calibri"/>
            </a:endParaRPr>
          </a:p>
          <a:p>
            <a:pPr marL="698500" marR="5080" indent="-228600">
              <a:lnSpc>
                <a:spcPct val="100000"/>
              </a:lnSpc>
              <a:tabLst>
                <a:tab pos="754380" algn="l"/>
              </a:tabLst>
            </a:pPr>
            <a:r>
              <a:rPr sz="2000" dirty="0">
                <a:latin typeface="Arial"/>
                <a:cs typeface="Arial"/>
              </a:rPr>
              <a:t>–		</a:t>
            </a:r>
            <a:r>
              <a:rPr sz="2000" spc="-15" dirty="0">
                <a:latin typeface="Calibri"/>
                <a:cs typeface="Calibri"/>
              </a:rPr>
              <a:t>front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5" dirty="0">
                <a:latin typeface="Calibri"/>
                <a:cs typeface="Calibri"/>
              </a:rPr>
              <a:t>back no </a:t>
            </a:r>
            <a:r>
              <a:rPr sz="2000" dirty="0">
                <a:latin typeface="Calibri"/>
                <a:cs typeface="Calibri"/>
              </a:rPr>
              <a:t>longer </a:t>
            </a:r>
            <a:r>
              <a:rPr sz="2000" spc="-5" dirty="0">
                <a:latin typeface="Calibri"/>
                <a:cs typeface="Calibri"/>
              </a:rPr>
              <a:t>can be </a:t>
            </a:r>
            <a:r>
              <a:rPr sz="2000" dirty="0">
                <a:latin typeface="Calibri"/>
                <a:cs typeface="Calibri"/>
              </a:rPr>
              <a:t>used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distinguish between  queue-full </a:t>
            </a:r>
            <a:r>
              <a:rPr sz="2000" dirty="0">
                <a:latin typeface="Calibri"/>
                <a:cs typeface="Calibri"/>
              </a:rPr>
              <a:t>&amp; queue-empty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conditions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Solution: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Calibri"/>
                <a:cs typeface="Calibri"/>
              </a:rPr>
              <a:t>Use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counter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spc="-10" dirty="0">
                <a:latin typeface="Calibri"/>
                <a:cs typeface="Calibri"/>
              </a:rPr>
              <a:t>count </a:t>
            </a:r>
            <a:r>
              <a:rPr sz="2000" spc="-5" dirty="0">
                <a:latin typeface="Calibri"/>
                <a:cs typeface="Calibri"/>
              </a:rPr>
              <a:t>== </a:t>
            </a:r>
            <a:r>
              <a:rPr sz="2000" dirty="0">
                <a:latin typeface="Calibri"/>
                <a:cs typeface="Calibri"/>
              </a:rPr>
              <a:t>0 means </a:t>
            </a:r>
            <a:r>
              <a:rPr sz="2000" spc="-5" dirty="0">
                <a:latin typeface="Calibri"/>
                <a:cs typeface="Calibri"/>
              </a:rPr>
              <a:t>empty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queue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ts val="2385"/>
              </a:lnSpc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spc="-10" dirty="0">
                <a:latin typeface="Calibri"/>
                <a:cs typeface="Calibri"/>
              </a:rPr>
              <a:t>count </a:t>
            </a:r>
            <a:r>
              <a:rPr sz="2000" spc="-5" dirty="0">
                <a:latin typeface="Calibri"/>
                <a:cs typeface="Calibri"/>
              </a:rPr>
              <a:t>== </a:t>
            </a:r>
            <a:r>
              <a:rPr sz="2000" dirty="0">
                <a:latin typeface="Calibri"/>
                <a:cs typeface="Calibri"/>
              </a:rPr>
              <a:t>MAX_QUEUE means full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queue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spc="-15" dirty="0">
                <a:latin typeface="Calibri"/>
                <a:cs typeface="Calibri"/>
              </a:rPr>
              <a:t>Disadvantage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Calibri"/>
                <a:cs typeface="Calibri"/>
              </a:rPr>
              <a:t>Overhead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maintaining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counter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flag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5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14248"/>
    </mc:Choice>
    <mc:Fallback>
      <p:transition advTm="11424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9FF61-1E6D-4AA1-BAF9-04AA8903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22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B3FDD-494A-4577-981B-184DB6C89534}"/>
              </a:ext>
            </a:extLst>
          </p:cNvPr>
          <p:cNvSpPr/>
          <p:nvPr/>
        </p:nvSpPr>
        <p:spPr>
          <a:xfrm>
            <a:off x="2711716" y="355025"/>
            <a:ext cx="5663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Circular </a:t>
            </a:r>
            <a:r>
              <a:rPr lang="en-MY" sz="3200" spc="-35" dirty="0">
                <a:solidFill>
                  <a:srgbClr val="C00000"/>
                </a:solidFill>
                <a:latin typeface="Britannic Bold" panose="020B0903060703020204" pitchFamily="34" charset="0"/>
              </a:rPr>
              <a:t>Array</a:t>
            </a:r>
            <a:r>
              <a:rPr lang="en-MY" sz="3200" spc="-2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5D4B3-F4FB-4477-9810-196E37BCA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99" y="1299835"/>
            <a:ext cx="8068801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14535"/>
    </mc:Choice>
    <mc:Fallback>
      <p:transition advTm="11453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736E6B-D187-42C5-80E1-D2D6763F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23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BEF51-0C08-4B73-95CA-B3D1C4E1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61" y="1736080"/>
            <a:ext cx="7701539" cy="46202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448936-FCF7-4E05-9808-4014ECBDDFE1}"/>
              </a:ext>
            </a:extLst>
          </p:cNvPr>
          <p:cNvSpPr/>
          <p:nvPr/>
        </p:nvSpPr>
        <p:spPr>
          <a:xfrm>
            <a:off x="2625991" y="501650"/>
            <a:ext cx="5663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Circular </a:t>
            </a:r>
            <a:r>
              <a:rPr lang="en-MY" sz="3200" spc="-35" dirty="0">
                <a:solidFill>
                  <a:srgbClr val="C00000"/>
                </a:solidFill>
                <a:latin typeface="Britannic Bold" panose="020B0903060703020204" pitchFamily="34" charset="0"/>
              </a:rPr>
              <a:t>Array</a:t>
            </a:r>
            <a:r>
              <a:rPr lang="en-MY" sz="3200" spc="-2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1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8182"/>
    </mc:Choice>
    <mc:Fallback>
      <p:transition advTm="30818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B163E1-24DA-4321-BBF3-01A21DF6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24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63289-BDDA-49C8-8765-0C3287BAC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647825"/>
            <a:ext cx="7820612" cy="41675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D86C07-026E-4C43-9892-78E457EB060A}"/>
              </a:ext>
            </a:extLst>
          </p:cNvPr>
          <p:cNvSpPr/>
          <p:nvPr/>
        </p:nvSpPr>
        <p:spPr>
          <a:xfrm>
            <a:off x="2664091" y="457880"/>
            <a:ext cx="5663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Circular </a:t>
            </a:r>
            <a:r>
              <a:rPr lang="en-MY" sz="3200" spc="-35" dirty="0">
                <a:solidFill>
                  <a:srgbClr val="C00000"/>
                </a:solidFill>
                <a:latin typeface="Britannic Bold" panose="020B0903060703020204" pitchFamily="34" charset="0"/>
              </a:rPr>
              <a:t>Array</a:t>
            </a:r>
            <a:r>
              <a:rPr lang="en-MY" sz="3200" spc="-2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9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6170"/>
    </mc:Choice>
    <mc:Fallback>
      <p:transition advTm="18617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7F66A-D426-46B2-B752-C7DFBF65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25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C59F75-D6BE-499D-B5E4-0750D698E78D}"/>
              </a:ext>
            </a:extLst>
          </p:cNvPr>
          <p:cNvSpPr/>
          <p:nvPr/>
        </p:nvSpPr>
        <p:spPr>
          <a:xfrm>
            <a:off x="1295399" y="2591485"/>
            <a:ext cx="6810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MY" sz="3200" spc="-20" dirty="0">
                <a:solidFill>
                  <a:srgbClr val="C00000"/>
                </a:solidFill>
                <a:latin typeface="Britannic Bold" panose="020B0903060703020204" pitchFamily="34" charset="0"/>
              </a:rPr>
              <a:t>Next…..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Queue </a:t>
            </a:r>
            <a:r>
              <a:rPr lang="en-MY" sz="3200" spc="-15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Linked</a:t>
            </a:r>
            <a:r>
              <a:rPr lang="en-MY" sz="3200" spc="-3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20" dirty="0">
                <a:solidFill>
                  <a:srgbClr val="C00000"/>
                </a:solidFill>
                <a:latin typeface="Britannic Bold" panose="020B0903060703020204" pitchFamily="34" charset="0"/>
              </a:rPr>
              <a:t>List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1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4140"/>
    </mc:Choice>
    <mc:Fallback>
      <p:transition advTm="141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5215" y="665416"/>
            <a:ext cx="51314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Introduction</a:t>
            </a:r>
            <a:r>
              <a:rPr lang="en-MY" sz="3200" b="1" spc="-10" dirty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b="1" spc="-20" dirty="0">
                <a:solidFill>
                  <a:srgbClr val="C00000"/>
                </a:solidFill>
                <a:latin typeface="Britannic Bold" panose="020B0903060703020204" pitchFamily="34" charset="0"/>
              </a:rPr>
              <a:t>to</a:t>
            </a:r>
            <a:r>
              <a:rPr lang="en-MY" sz="3200" b="1" spc="-6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5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endParaRPr sz="3200" spc="-5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2302" y="62798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 panose="020B0604020202020204"/>
                <a:cs typeface="Arial" panose="020B0604020202020204"/>
              </a:rPr>
              <a:t>2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467F5A-DA72-427D-B20E-C762FA3B81C2}"/>
              </a:ext>
            </a:extLst>
          </p:cNvPr>
          <p:cNvSpPr/>
          <p:nvPr/>
        </p:nvSpPr>
        <p:spPr>
          <a:xfrm>
            <a:off x="1495425" y="1708978"/>
            <a:ext cx="6734175" cy="2609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840740" indent="-343535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lang="en-MY" spc="-10" dirty="0">
                <a:solidFill>
                  <a:srgbClr val="0F0F31"/>
                </a:solidFill>
                <a:latin typeface="Calibri"/>
                <a:cs typeface="Calibri"/>
              </a:rPr>
              <a:t>New items </a:t>
            </a:r>
            <a:r>
              <a:rPr lang="en-MY" spc="-15" dirty="0">
                <a:solidFill>
                  <a:srgbClr val="0F0F31"/>
                </a:solidFill>
                <a:latin typeface="Calibri"/>
                <a:cs typeface="Calibri"/>
              </a:rPr>
              <a:t>enter at </a:t>
            </a:r>
            <a:r>
              <a:rPr lang="en-MY" spc="-5" dirty="0">
                <a:solidFill>
                  <a:srgbClr val="0F0F31"/>
                </a:solidFill>
                <a:latin typeface="Calibri"/>
                <a:cs typeface="Calibri"/>
              </a:rPr>
              <a:t>the back, or </a:t>
            </a:r>
            <a:r>
              <a:rPr lang="en-MY" spc="-60" dirty="0">
                <a:solidFill>
                  <a:srgbClr val="0F0F31"/>
                </a:solidFill>
                <a:latin typeface="Calibri"/>
                <a:cs typeface="Calibri"/>
              </a:rPr>
              <a:t>rear, </a:t>
            </a:r>
            <a:r>
              <a:rPr lang="en-MY" spc="-5" dirty="0">
                <a:solidFill>
                  <a:srgbClr val="0F0F31"/>
                </a:solidFill>
                <a:latin typeface="Calibri"/>
                <a:cs typeface="Calibri"/>
              </a:rPr>
              <a:t>of the  </a:t>
            </a:r>
            <a:r>
              <a:rPr lang="en-MY" spc="-10" dirty="0">
                <a:solidFill>
                  <a:srgbClr val="0F0F31"/>
                </a:solidFill>
                <a:latin typeface="Calibri"/>
                <a:cs typeface="Calibri"/>
              </a:rPr>
              <a:t>queue</a:t>
            </a:r>
            <a:endParaRPr lang="en-MY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</a:tabLst>
            </a:pPr>
            <a:r>
              <a:rPr lang="en-MY" spc="-5" dirty="0">
                <a:solidFill>
                  <a:srgbClr val="0F0F31"/>
                </a:solidFill>
                <a:latin typeface="Arial"/>
                <a:cs typeface="Arial"/>
              </a:rPr>
              <a:t>•	</a:t>
            </a:r>
            <a:r>
              <a:rPr lang="en-MY" spc="-10" dirty="0">
                <a:solidFill>
                  <a:srgbClr val="0F0F31"/>
                </a:solidFill>
                <a:latin typeface="Calibri"/>
                <a:cs typeface="Calibri"/>
              </a:rPr>
              <a:t>Items </a:t>
            </a:r>
            <a:r>
              <a:rPr lang="en-MY" spc="-20" dirty="0">
                <a:solidFill>
                  <a:srgbClr val="0F0F31"/>
                </a:solidFill>
                <a:latin typeface="Calibri"/>
                <a:cs typeface="Calibri"/>
              </a:rPr>
              <a:t>leave from </a:t>
            </a:r>
            <a:r>
              <a:rPr lang="en-MY" spc="-5" dirty="0">
                <a:solidFill>
                  <a:srgbClr val="0F0F31"/>
                </a:solidFill>
                <a:latin typeface="Calibri"/>
                <a:cs typeface="Calibri"/>
              </a:rPr>
              <a:t>the </a:t>
            </a:r>
            <a:r>
              <a:rPr lang="en-MY" spc="-25" dirty="0">
                <a:solidFill>
                  <a:srgbClr val="0F0F31"/>
                </a:solidFill>
                <a:latin typeface="Calibri"/>
                <a:cs typeface="Calibri"/>
              </a:rPr>
              <a:t>front </a:t>
            </a:r>
            <a:r>
              <a:rPr lang="en-MY" spc="-5" dirty="0">
                <a:solidFill>
                  <a:srgbClr val="0F0F31"/>
                </a:solidFill>
                <a:latin typeface="Calibri"/>
                <a:cs typeface="Calibri"/>
              </a:rPr>
              <a:t>of the</a:t>
            </a:r>
            <a:r>
              <a:rPr lang="en-MY" spc="95" dirty="0">
                <a:solidFill>
                  <a:srgbClr val="0F0F31"/>
                </a:solidFill>
                <a:latin typeface="Calibri"/>
                <a:cs typeface="Calibri"/>
              </a:rPr>
              <a:t> </a:t>
            </a:r>
            <a:r>
              <a:rPr lang="en-MY" spc="-10" dirty="0">
                <a:solidFill>
                  <a:srgbClr val="0F0F31"/>
                </a:solidFill>
                <a:latin typeface="Calibri"/>
                <a:cs typeface="Calibri"/>
              </a:rPr>
              <a:t>queue</a:t>
            </a:r>
            <a:endParaRPr lang="en-MY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</a:tabLst>
            </a:pPr>
            <a:r>
              <a:rPr lang="en-MY" spc="-5" dirty="0">
                <a:solidFill>
                  <a:srgbClr val="0F0F31"/>
                </a:solidFill>
                <a:latin typeface="Arial"/>
                <a:cs typeface="Arial"/>
              </a:rPr>
              <a:t>•	</a:t>
            </a:r>
            <a:r>
              <a:rPr lang="en-MY" spc="-15" dirty="0">
                <a:solidFill>
                  <a:srgbClr val="0F0F31"/>
                </a:solidFill>
                <a:latin typeface="Calibri"/>
                <a:cs typeface="Calibri"/>
              </a:rPr>
              <a:t>First-in, first-out </a:t>
            </a:r>
            <a:r>
              <a:rPr lang="en-MY" spc="-10" dirty="0">
                <a:solidFill>
                  <a:srgbClr val="0F0F31"/>
                </a:solidFill>
                <a:latin typeface="Calibri"/>
                <a:cs typeface="Calibri"/>
              </a:rPr>
              <a:t>(FIFO)</a:t>
            </a:r>
            <a:r>
              <a:rPr lang="en-MY" spc="100" dirty="0">
                <a:solidFill>
                  <a:srgbClr val="0F0F31"/>
                </a:solidFill>
                <a:latin typeface="Calibri"/>
                <a:cs typeface="Calibri"/>
              </a:rPr>
              <a:t> </a:t>
            </a:r>
            <a:r>
              <a:rPr lang="en-MY" spc="-15" dirty="0">
                <a:solidFill>
                  <a:srgbClr val="0F0F31"/>
                </a:solidFill>
                <a:latin typeface="Calibri"/>
                <a:cs typeface="Calibri"/>
              </a:rPr>
              <a:t>property</a:t>
            </a:r>
            <a:endParaRPr lang="en-MY" dirty="0">
              <a:latin typeface="Calibri"/>
              <a:cs typeface="Calibri"/>
            </a:endParaRPr>
          </a:p>
          <a:p>
            <a:pPr marL="756285" marR="75565" indent="-287020">
              <a:lnSpc>
                <a:spcPct val="100000"/>
              </a:lnSpc>
              <a:spcBef>
                <a:spcPts val="670"/>
              </a:spcBef>
            </a:pPr>
            <a:r>
              <a:rPr lang="en-MY" spc="-5" dirty="0">
                <a:solidFill>
                  <a:srgbClr val="0F0F31"/>
                </a:solidFill>
                <a:latin typeface="Arial"/>
                <a:cs typeface="Arial"/>
              </a:rPr>
              <a:t>– </a:t>
            </a:r>
            <a:r>
              <a:rPr lang="en-MY" spc="-10" dirty="0">
                <a:solidFill>
                  <a:srgbClr val="0F0F31"/>
                </a:solidFill>
                <a:latin typeface="Calibri"/>
                <a:cs typeface="Calibri"/>
              </a:rPr>
              <a:t>The </a:t>
            </a:r>
            <a:r>
              <a:rPr lang="en-MY" spc="-25" dirty="0">
                <a:solidFill>
                  <a:srgbClr val="0F0F31"/>
                </a:solidFill>
                <a:latin typeface="Calibri"/>
                <a:cs typeface="Calibri"/>
              </a:rPr>
              <a:t>first </a:t>
            </a:r>
            <a:r>
              <a:rPr lang="en-MY" spc="-10" dirty="0">
                <a:solidFill>
                  <a:srgbClr val="0F0F31"/>
                </a:solidFill>
                <a:latin typeface="Calibri"/>
                <a:cs typeface="Calibri"/>
              </a:rPr>
              <a:t>item inserted </a:t>
            </a:r>
            <a:r>
              <a:rPr lang="en-MY" spc="-20" dirty="0">
                <a:solidFill>
                  <a:srgbClr val="0F0F31"/>
                </a:solidFill>
                <a:latin typeface="Calibri"/>
                <a:cs typeface="Calibri"/>
              </a:rPr>
              <a:t>into </a:t>
            </a:r>
            <a:r>
              <a:rPr lang="en-MY" spc="-5" dirty="0">
                <a:solidFill>
                  <a:srgbClr val="0F0F31"/>
                </a:solidFill>
                <a:latin typeface="Calibri"/>
                <a:cs typeface="Calibri"/>
              </a:rPr>
              <a:t>a </a:t>
            </a:r>
            <a:r>
              <a:rPr lang="en-MY" spc="-10" dirty="0">
                <a:solidFill>
                  <a:srgbClr val="0F0F31"/>
                </a:solidFill>
                <a:latin typeface="Calibri"/>
                <a:cs typeface="Calibri"/>
              </a:rPr>
              <a:t>queue </a:t>
            </a:r>
            <a:r>
              <a:rPr lang="en-MY" spc="-5" dirty="0">
                <a:solidFill>
                  <a:srgbClr val="0F0F31"/>
                </a:solidFill>
                <a:latin typeface="Calibri"/>
                <a:cs typeface="Calibri"/>
              </a:rPr>
              <a:t>is the </a:t>
            </a:r>
            <a:r>
              <a:rPr lang="en-MY" spc="-25" dirty="0">
                <a:solidFill>
                  <a:srgbClr val="0F0F31"/>
                </a:solidFill>
                <a:latin typeface="Calibri"/>
                <a:cs typeface="Calibri"/>
              </a:rPr>
              <a:t>first  </a:t>
            </a:r>
            <a:r>
              <a:rPr lang="en-MY" spc="-10" dirty="0">
                <a:solidFill>
                  <a:srgbClr val="0F0F31"/>
                </a:solidFill>
                <a:latin typeface="Calibri"/>
                <a:cs typeface="Calibri"/>
              </a:rPr>
              <a:t>item </a:t>
            </a:r>
            <a:r>
              <a:rPr lang="en-MY" spc="-15" dirty="0">
                <a:solidFill>
                  <a:srgbClr val="0F0F31"/>
                </a:solidFill>
                <a:latin typeface="Calibri"/>
                <a:cs typeface="Calibri"/>
              </a:rPr>
              <a:t>to</a:t>
            </a:r>
            <a:r>
              <a:rPr lang="en-MY" dirty="0">
                <a:solidFill>
                  <a:srgbClr val="0F0F31"/>
                </a:solidFill>
                <a:latin typeface="Calibri"/>
                <a:cs typeface="Calibri"/>
              </a:rPr>
              <a:t> </a:t>
            </a:r>
            <a:r>
              <a:rPr lang="en-MY" spc="-20" dirty="0">
                <a:solidFill>
                  <a:srgbClr val="0F0F31"/>
                </a:solidFill>
                <a:latin typeface="Calibri"/>
                <a:cs typeface="Calibri"/>
              </a:rPr>
              <a:t>leave</a:t>
            </a:r>
            <a:endParaRPr lang="en-MY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40"/>
              </a:spcBef>
            </a:pPr>
            <a:r>
              <a:rPr lang="en-MY" spc="-5" dirty="0">
                <a:latin typeface="Arial"/>
                <a:cs typeface="Arial"/>
              </a:rPr>
              <a:t>– </a:t>
            </a:r>
            <a:r>
              <a:rPr lang="en-MY" spc="-10" dirty="0">
                <a:latin typeface="Calibri"/>
                <a:cs typeface="Calibri"/>
              </a:rPr>
              <a:t>Middle elements </a:t>
            </a:r>
            <a:r>
              <a:rPr lang="en-MY" spc="-20" dirty="0">
                <a:latin typeface="Calibri"/>
                <a:cs typeface="Calibri"/>
              </a:rPr>
              <a:t>are </a:t>
            </a:r>
            <a:r>
              <a:rPr lang="en-MY" spc="-10" dirty="0">
                <a:latin typeface="Calibri"/>
                <a:cs typeface="Calibri"/>
              </a:rPr>
              <a:t>logically</a:t>
            </a:r>
            <a:r>
              <a:rPr lang="en-MY" spc="15" dirty="0">
                <a:latin typeface="Calibri"/>
                <a:cs typeface="Calibri"/>
              </a:rPr>
              <a:t> </a:t>
            </a:r>
            <a:r>
              <a:rPr lang="en-MY" spc="-10" dirty="0">
                <a:latin typeface="Calibri"/>
                <a:cs typeface="Calibri"/>
              </a:rPr>
              <a:t>inaccessible</a:t>
            </a:r>
            <a:endParaRPr lang="en-MY" dirty="0">
              <a:latin typeface="Calibri"/>
              <a:cs typeface="Calibri"/>
            </a:endParaRPr>
          </a:p>
          <a:p>
            <a:pPr marL="355600" marR="5080" indent="-343535">
              <a:lnSpc>
                <a:spcPts val="3030"/>
              </a:lnSpc>
              <a:spcBef>
                <a:spcPts val="710"/>
              </a:spcBef>
              <a:tabLst>
                <a:tab pos="355600" algn="l"/>
              </a:tabLst>
            </a:pPr>
            <a:r>
              <a:rPr lang="en-MY" spc="-5" dirty="0">
                <a:latin typeface="Arial"/>
                <a:cs typeface="Arial"/>
              </a:rPr>
              <a:t>•	</a:t>
            </a:r>
            <a:r>
              <a:rPr lang="en-MY" spc="-10" dirty="0">
                <a:latin typeface="Calibri"/>
                <a:cs typeface="Calibri"/>
              </a:rPr>
              <a:t>Important </a:t>
            </a:r>
            <a:r>
              <a:rPr lang="en-MY" spc="-5" dirty="0">
                <a:latin typeface="Calibri"/>
                <a:cs typeface="Calibri"/>
              </a:rPr>
              <a:t>in </a:t>
            </a:r>
            <a:r>
              <a:rPr lang="en-MY" spc="-10" dirty="0">
                <a:latin typeface="Calibri"/>
                <a:cs typeface="Calibri"/>
              </a:rPr>
              <a:t>simulation </a:t>
            </a:r>
            <a:r>
              <a:rPr lang="en-MY" spc="-5" dirty="0">
                <a:latin typeface="Calibri"/>
                <a:cs typeface="Calibri"/>
              </a:rPr>
              <a:t>&amp; </a:t>
            </a:r>
            <a:r>
              <a:rPr lang="en-MY" spc="-10" dirty="0" err="1">
                <a:latin typeface="Calibri"/>
                <a:cs typeface="Calibri"/>
              </a:rPr>
              <a:t>analyzing</a:t>
            </a:r>
            <a:r>
              <a:rPr lang="en-MY" spc="-10" dirty="0">
                <a:latin typeface="Calibri"/>
                <a:cs typeface="Calibri"/>
              </a:rPr>
              <a:t> </a:t>
            </a:r>
            <a:r>
              <a:rPr lang="en-MY" spc="-5" dirty="0">
                <a:latin typeface="Calibri"/>
                <a:cs typeface="Calibri"/>
              </a:rPr>
              <a:t>the </a:t>
            </a:r>
            <a:r>
              <a:rPr lang="en-MY" spc="-15" dirty="0" err="1">
                <a:latin typeface="Calibri"/>
                <a:cs typeface="Calibri"/>
              </a:rPr>
              <a:t>behavior</a:t>
            </a:r>
            <a:r>
              <a:rPr lang="en-MY" spc="-15" dirty="0">
                <a:latin typeface="Calibri"/>
                <a:cs typeface="Calibri"/>
              </a:rPr>
              <a:t>  </a:t>
            </a:r>
            <a:r>
              <a:rPr lang="en-MY" spc="-5" dirty="0">
                <a:latin typeface="Calibri"/>
                <a:cs typeface="Calibri"/>
              </a:rPr>
              <a:t>of </a:t>
            </a:r>
            <a:r>
              <a:rPr lang="en-MY" spc="-20" dirty="0">
                <a:latin typeface="Calibri"/>
                <a:cs typeface="Calibri"/>
              </a:rPr>
              <a:t>complex</a:t>
            </a:r>
            <a:r>
              <a:rPr lang="en-MY" spc="15" dirty="0">
                <a:latin typeface="Calibri"/>
                <a:cs typeface="Calibri"/>
              </a:rPr>
              <a:t> </a:t>
            </a:r>
            <a:r>
              <a:rPr lang="en-MY" spc="-25" dirty="0">
                <a:latin typeface="Calibri"/>
                <a:cs typeface="Calibri"/>
              </a:rPr>
              <a:t>systems</a:t>
            </a:r>
            <a:endParaRPr lang="en-MY" dirty="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FCF30-164B-4A66-B672-E86E183A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4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6009"/>
    </mc:Choice>
    <mc:Fallback xmlns="">
      <p:transition advTm="960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040" y="643663"/>
            <a:ext cx="51314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r>
              <a:rPr lang="en-MY" sz="3200" spc="-8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Applications</a:t>
            </a:r>
            <a:endParaRPr sz="3200" b="1" spc="-5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2302" y="62798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 panose="020B0604020202020204"/>
                <a:cs typeface="Arial" panose="020B0604020202020204"/>
              </a:rPr>
              <a:t>2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C669A-227A-41BA-9CF1-DCDA4D8AB960}"/>
              </a:ext>
            </a:extLst>
          </p:cNvPr>
          <p:cNvSpPr/>
          <p:nvPr/>
        </p:nvSpPr>
        <p:spPr>
          <a:xfrm>
            <a:off x="1820543" y="1741020"/>
            <a:ext cx="6595874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13125" algn="just">
              <a:lnSpc>
                <a:spcPct val="100000"/>
              </a:lnSpc>
              <a:spcBef>
                <a:spcPts val="95"/>
              </a:spcBef>
              <a:tabLst>
                <a:tab pos="342900" algn="l"/>
              </a:tabLst>
            </a:pPr>
            <a:r>
              <a:rPr lang="en-MY" sz="2000" spc="-25" dirty="0">
                <a:latin typeface="Calibri"/>
                <a:cs typeface="Calibri"/>
              </a:rPr>
              <a:t>Real-World </a:t>
            </a:r>
            <a:r>
              <a:rPr lang="en-MY" sz="2000" spc="-10" dirty="0">
                <a:latin typeface="Calibri"/>
                <a:cs typeface="Calibri"/>
              </a:rPr>
              <a:t>Applications</a:t>
            </a:r>
            <a:endParaRPr lang="en-MY" sz="2000" dirty="0">
              <a:latin typeface="Calibri"/>
              <a:cs typeface="Calibri"/>
            </a:endParaRPr>
          </a:p>
          <a:p>
            <a:pPr marR="3405504" algn="just">
              <a:lnSpc>
                <a:spcPct val="100000"/>
              </a:lnSpc>
              <a:spcBef>
                <a:spcPts val="20"/>
              </a:spcBef>
            </a:pPr>
            <a:r>
              <a:rPr lang="en-MY" dirty="0">
                <a:latin typeface="Arial"/>
                <a:cs typeface="Arial"/>
              </a:rPr>
              <a:t>– </a:t>
            </a:r>
            <a:r>
              <a:rPr lang="en-MY" spc="-5" dirty="0">
                <a:latin typeface="Calibri"/>
                <a:cs typeface="Calibri"/>
              </a:rPr>
              <a:t>Cashier </a:t>
            </a:r>
            <a:r>
              <a:rPr lang="en-MY" dirty="0">
                <a:latin typeface="Calibri"/>
                <a:cs typeface="Calibri"/>
              </a:rPr>
              <a:t>lines in </a:t>
            </a:r>
            <a:r>
              <a:rPr lang="en-MY" spc="-20" dirty="0">
                <a:latin typeface="Calibri"/>
                <a:cs typeface="Calibri"/>
              </a:rPr>
              <a:t>any store</a:t>
            </a:r>
            <a:endParaRPr lang="en-MY" dirty="0">
              <a:latin typeface="Calibri"/>
              <a:cs typeface="Calibri"/>
            </a:endParaRPr>
          </a:p>
          <a:p>
            <a:pPr marR="3394075" algn="just">
              <a:lnSpc>
                <a:spcPct val="100000"/>
              </a:lnSpc>
            </a:pPr>
            <a:r>
              <a:rPr lang="en-MY" dirty="0">
                <a:latin typeface="Arial"/>
                <a:cs typeface="Arial"/>
              </a:rPr>
              <a:t>– </a:t>
            </a:r>
            <a:r>
              <a:rPr lang="en-MY" spc="-5" dirty="0">
                <a:latin typeface="Calibri"/>
                <a:cs typeface="Calibri"/>
              </a:rPr>
              <a:t>Check out </a:t>
            </a:r>
            <a:r>
              <a:rPr lang="en-MY" spc="-15" dirty="0">
                <a:latin typeface="Calibri"/>
                <a:cs typeface="Calibri"/>
              </a:rPr>
              <a:t>at </a:t>
            </a:r>
            <a:r>
              <a:rPr lang="en-MY" dirty="0">
                <a:latin typeface="Calibri"/>
                <a:cs typeface="Calibri"/>
              </a:rPr>
              <a:t>a</a:t>
            </a:r>
            <a:r>
              <a:rPr lang="en-MY" spc="185" dirty="0">
                <a:latin typeface="Calibri"/>
                <a:cs typeface="Calibri"/>
              </a:rPr>
              <a:t> </a:t>
            </a:r>
            <a:r>
              <a:rPr lang="en-MY" spc="-20" dirty="0">
                <a:latin typeface="Calibri"/>
                <a:cs typeface="Calibri"/>
              </a:rPr>
              <a:t>bookstore</a:t>
            </a:r>
            <a:endParaRPr lang="en-MY" dirty="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lang="en-MY" dirty="0">
                <a:latin typeface="Arial"/>
                <a:cs typeface="Arial"/>
              </a:rPr>
              <a:t>– </a:t>
            </a:r>
            <a:r>
              <a:rPr lang="en-MY" dirty="0">
                <a:latin typeface="Calibri"/>
                <a:cs typeface="Calibri"/>
              </a:rPr>
              <a:t>Bank /</a:t>
            </a:r>
            <a:r>
              <a:rPr lang="en-MY" spc="229" dirty="0">
                <a:latin typeface="Calibri"/>
                <a:cs typeface="Calibri"/>
              </a:rPr>
              <a:t> </a:t>
            </a:r>
            <a:r>
              <a:rPr lang="en-MY" spc="-70" dirty="0">
                <a:latin typeface="Calibri"/>
                <a:cs typeface="Calibri"/>
              </a:rPr>
              <a:t>ATM</a:t>
            </a:r>
            <a:endParaRPr lang="en-MY" dirty="0">
              <a:latin typeface="Calibri"/>
              <a:cs typeface="Calibri"/>
            </a:endParaRPr>
          </a:p>
          <a:p>
            <a:pPr marL="469900" algn="just">
              <a:lnSpc>
                <a:spcPts val="2875"/>
              </a:lnSpc>
            </a:pPr>
            <a:r>
              <a:rPr lang="en-MY" dirty="0">
                <a:latin typeface="Arial"/>
                <a:cs typeface="Arial"/>
              </a:rPr>
              <a:t>– </a:t>
            </a:r>
            <a:r>
              <a:rPr lang="en-MY" spc="-5" dirty="0">
                <a:latin typeface="Calibri"/>
                <a:cs typeface="Calibri"/>
              </a:rPr>
              <a:t>Call </a:t>
            </a:r>
            <a:r>
              <a:rPr lang="en-MY" dirty="0">
                <a:latin typeface="Calibri"/>
                <a:cs typeface="Calibri"/>
              </a:rPr>
              <a:t>an</a:t>
            </a:r>
            <a:r>
              <a:rPr lang="en-MY" spc="220" dirty="0">
                <a:latin typeface="Calibri"/>
                <a:cs typeface="Calibri"/>
              </a:rPr>
              <a:t> </a:t>
            </a:r>
            <a:r>
              <a:rPr lang="en-MY" dirty="0">
                <a:latin typeface="Calibri"/>
                <a:cs typeface="Calibri"/>
              </a:rPr>
              <a:t>airline</a:t>
            </a:r>
          </a:p>
          <a:p>
            <a:pPr marL="12700" algn="just">
              <a:lnSpc>
                <a:spcPts val="3354"/>
              </a:lnSpc>
              <a:tabLst>
                <a:tab pos="474345" algn="l"/>
              </a:tabLst>
            </a:pPr>
            <a:r>
              <a:rPr lang="en-MY" sz="2000" spc="-5" dirty="0">
                <a:latin typeface="Arial"/>
                <a:cs typeface="Arial"/>
              </a:rPr>
              <a:t>•	</a:t>
            </a:r>
            <a:r>
              <a:rPr lang="en-MY" sz="2000" spc="-10" dirty="0">
                <a:latin typeface="Calibri"/>
                <a:cs typeface="Calibri"/>
              </a:rPr>
              <a:t>Computer Science</a:t>
            </a:r>
            <a:r>
              <a:rPr lang="en-MY" sz="2000" spc="35" dirty="0">
                <a:latin typeface="Calibri"/>
                <a:cs typeface="Calibri"/>
              </a:rPr>
              <a:t> </a:t>
            </a:r>
            <a:r>
              <a:rPr lang="en-MY" sz="2000" spc="-10" dirty="0">
                <a:latin typeface="Calibri"/>
                <a:cs typeface="Calibri"/>
              </a:rPr>
              <a:t>Applications</a:t>
            </a:r>
            <a:endParaRPr lang="en-MY" sz="2000" dirty="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15"/>
              </a:spcBef>
            </a:pPr>
            <a:r>
              <a:rPr lang="en-MY" dirty="0">
                <a:latin typeface="Arial"/>
                <a:cs typeface="Arial"/>
              </a:rPr>
              <a:t>– </a:t>
            </a:r>
            <a:r>
              <a:rPr lang="en-MY" spc="-10" dirty="0">
                <a:latin typeface="Calibri"/>
                <a:cs typeface="Calibri"/>
              </a:rPr>
              <a:t>Print </a:t>
            </a:r>
            <a:r>
              <a:rPr lang="en-MY" dirty="0">
                <a:latin typeface="Calibri"/>
                <a:cs typeface="Calibri"/>
              </a:rPr>
              <a:t>lines </a:t>
            </a:r>
            <a:r>
              <a:rPr lang="en-MY" spc="-5" dirty="0">
                <a:latin typeface="Calibri"/>
                <a:cs typeface="Calibri"/>
              </a:rPr>
              <a:t>of </a:t>
            </a:r>
            <a:r>
              <a:rPr lang="en-MY" dirty="0">
                <a:latin typeface="Calibri"/>
                <a:cs typeface="Calibri"/>
              </a:rPr>
              <a:t>a</a:t>
            </a:r>
            <a:r>
              <a:rPr lang="en-MY" spc="229" dirty="0">
                <a:latin typeface="Calibri"/>
                <a:cs typeface="Calibri"/>
              </a:rPr>
              <a:t> </a:t>
            </a:r>
            <a:r>
              <a:rPr lang="en-MY" spc="-10" dirty="0">
                <a:latin typeface="Calibri"/>
                <a:cs typeface="Calibri"/>
              </a:rPr>
              <a:t>document</a:t>
            </a:r>
            <a:endParaRPr lang="en-MY" dirty="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lang="en-MY" dirty="0">
                <a:latin typeface="Arial"/>
                <a:cs typeface="Arial"/>
              </a:rPr>
              <a:t>– </a:t>
            </a:r>
            <a:r>
              <a:rPr lang="en-MY" spc="-10" dirty="0">
                <a:latin typeface="Calibri"/>
                <a:cs typeface="Calibri"/>
              </a:rPr>
              <a:t>Printer </a:t>
            </a:r>
            <a:r>
              <a:rPr lang="en-MY" spc="-5" dirty="0">
                <a:latin typeface="Calibri"/>
                <a:cs typeface="Calibri"/>
              </a:rPr>
              <a:t>sharing </a:t>
            </a:r>
            <a:r>
              <a:rPr lang="en-MY" spc="-10" dirty="0">
                <a:latin typeface="Calibri"/>
                <a:cs typeface="Calibri"/>
              </a:rPr>
              <a:t>between</a:t>
            </a:r>
            <a:r>
              <a:rPr lang="en-MY" spc="225" dirty="0">
                <a:latin typeface="Calibri"/>
                <a:cs typeface="Calibri"/>
              </a:rPr>
              <a:t> </a:t>
            </a:r>
            <a:r>
              <a:rPr lang="en-MY" spc="-15" dirty="0">
                <a:latin typeface="Calibri"/>
                <a:cs typeface="Calibri"/>
              </a:rPr>
              <a:t>computers</a:t>
            </a:r>
            <a:endParaRPr lang="en-MY" dirty="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5"/>
              </a:spcBef>
            </a:pPr>
            <a:r>
              <a:rPr lang="en-MY" dirty="0">
                <a:latin typeface="Arial"/>
                <a:cs typeface="Arial"/>
              </a:rPr>
              <a:t>– </a:t>
            </a:r>
            <a:r>
              <a:rPr lang="en-MY" spc="-10" dirty="0">
                <a:latin typeface="Calibri"/>
                <a:cs typeface="Calibri"/>
              </a:rPr>
              <a:t>Recognizing</a:t>
            </a:r>
            <a:r>
              <a:rPr lang="en-MY" spc="210" dirty="0">
                <a:latin typeface="Calibri"/>
                <a:cs typeface="Calibri"/>
              </a:rPr>
              <a:t> </a:t>
            </a:r>
            <a:r>
              <a:rPr lang="en-MY" spc="-10" dirty="0">
                <a:latin typeface="Calibri"/>
                <a:cs typeface="Calibri"/>
              </a:rPr>
              <a:t>palindromes</a:t>
            </a:r>
            <a:endParaRPr lang="en-MY" dirty="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lang="en-MY" dirty="0">
                <a:latin typeface="Arial"/>
                <a:cs typeface="Arial"/>
              </a:rPr>
              <a:t>– </a:t>
            </a:r>
            <a:r>
              <a:rPr lang="en-MY" spc="-10" dirty="0">
                <a:latin typeface="Calibri"/>
                <a:cs typeface="Calibri"/>
              </a:rPr>
              <a:t>Shared resource usage </a:t>
            </a:r>
            <a:r>
              <a:rPr lang="en-MY" spc="-15" dirty="0">
                <a:latin typeface="Calibri"/>
                <a:cs typeface="Calibri"/>
              </a:rPr>
              <a:t>(CPU, </a:t>
            </a:r>
            <a:r>
              <a:rPr lang="en-MY" dirty="0">
                <a:latin typeface="Calibri"/>
                <a:cs typeface="Calibri"/>
              </a:rPr>
              <a:t>memory </a:t>
            </a:r>
            <a:r>
              <a:rPr lang="en-MY" spc="-5" dirty="0">
                <a:latin typeface="Calibri"/>
                <a:cs typeface="Calibri"/>
              </a:rPr>
              <a:t>access,</a:t>
            </a:r>
            <a:r>
              <a:rPr lang="en-MY" spc="245" dirty="0">
                <a:latin typeface="Calibri"/>
                <a:cs typeface="Calibri"/>
              </a:rPr>
              <a:t> </a:t>
            </a:r>
            <a:r>
              <a:rPr lang="en-MY" dirty="0">
                <a:latin typeface="Arial Black"/>
                <a:cs typeface="Arial Black"/>
              </a:rPr>
              <a:t>…</a:t>
            </a:r>
            <a:r>
              <a:rPr lang="en-MY" dirty="0">
                <a:latin typeface="Calibri"/>
                <a:cs typeface="Calibri"/>
              </a:rPr>
              <a:t>)</a:t>
            </a:r>
          </a:p>
          <a:p>
            <a:pPr marL="12700" algn="just">
              <a:lnSpc>
                <a:spcPct val="100000"/>
              </a:lnSpc>
              <a:spcBef>
                <a:spcPts val="580"/>
              </a:spcBef>
              <a:tabLst>
                <a:tab pos="355600" algn="l"/>
              </a:tabLst>
            </a:pPr>
            <a:r>
              <a:rPr lang="en-MY" sz="2000" spc="-5" dirty="0">
                <a:latin typeface="Arial"/>
                <a:cs typeface="Arial"/>
              </a:rPr>
              <a:t>•	</a:t>
            </a:r>
            <a:r>
              <a:rPr lang="en-MY" sz="2000" spc="-10" dirty="0">
                <a:latin typeface="Calibri"/>
                <a:cs typeface="Calibri"/>
              </a:rPr>
              <a:t>Simulation</a:t>
            </a:r>
            <a:endParaRPr lang="en-MY" sz="2000" dirty="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610"/>
              </a:spcBef>
            </a:pPr>
            <a:r>
              <a:rPr lang="en-MY" dirty="0">
                <a:latin typeface="Arial"/>
                <a:cs typeface="Arial"/>
              </a:rPr>
              <a:t>– </a:t>
            </a:r>
            <a:r>
              <a:rPr lang="en-MY" dirty="0">
                <a:latin typeface="Calibri"/>
                <a:cs typeface="Calibri"/>
              </a:rPr>
              <a:t>A </a:t>
            </a:r>
            <a:r>
              <a:rPr lang="en-MY" spc="-5" dirty="0">
                <a:latin typeface="Calibri"/>
                <a:cs typeface="Calibri"/>
              </a:rPr>
              <a:t>study </a:t>
            </a:r>
            <a:r>
              <a:rPr lang="en-MY" spc="-15" dirty="0">
                <a:latin typeface="Calibri"/>
                <a:cs typeface="Calibri"/>
              </a:rPr>
              <a:t>to </a:t>
            </a:r>
            <a:r>
              <a:rPr lang="en-MY" spc="-5" dirty="0">
                <a:latin typeface="Calibri"/>
                <a:cs typeface="Calibri"/>
              </a:rPr>
              <a:t>see </a:t>
            </a:r>
            <a:r>
              <a:rPr lang="en-MY" spc="-10" dirty="0">
                <a:latin typeface="Calibri"/>
                <a:cs typeface="Calibri"/>
              </a:rPr>
              <a:t>how </a:t>
            </a:r>
            <a:r>
              <a:rPr lang="en-MY" spc="-15" dirty="0">
                <a:latin typeface="Calibri"/>
                <a:cs typeface="Calibri"/>
              </a:rPr>
              <a:t>to </a:t>
            </a:r>
            <a:r>
              <a:rPr lang="en-MY" spc="-5" dirty="0">
                <a:latin typeface="Calibri"/>
                <a:cs typeface="Calibri"/>
              </a:rPr>
              <a:t>reduce </a:t>
            </a:r>
            <a:r>
              <a:rPr lang="en-MY" dirty="0">
                <a:latin typeface="Calibri"/>
                <a:cs typeface="Calibri"/>
              </a:rPr>
              <a:t>the </a:t>
            </a:r>
            <a:r>
              <a:rPr lang="en-MY" spc="-10" dirty="0">
                <a:latin typeface="Calibri"/>
                <a:cs typeface="Calibri"/>
              </a:rPr>
              <a:t>wait </a:t>
            </a:r>
            <a:r>
              <a:rPr lang="en-MY" spc="-15" dirty="0">
                <a:latin typeface="Calibri"/>
                <a:cs typeface="Calibri"/>
              </a:rPr>
              <a:t>involved </a:t>
            </a:r>
            <a:r>
              <a:rPr lang="en-MY" dirty="0">
                <a:latin typeface="Calibri"/>
                <a:cs typeface="Calibri"/>
              </a:rPr>
              <a:t>in</a:t>
            </a:r>
            <a:r>
              <a:rPr lang="en-MY" spc="200" dirty="0">
                <a:latin typeface="Calibri"/>
                <a:cs typeface="Calibri"/>
              </a:rPr>
              <a:t> </a:t>
            </a:r>
            <a:r>
              <a:rPr lang="en-MY" dirty="0">
                <a:latin typeface="Calibri"/>
                <a:cs typeface="Calibri"/>
              </a:rPr>
              <a:t>an</a:t>
            </a:r>
          </a:p>
          <a:p>
            <a:pPr marL="756285" algn="just">
              <a:lnSpc>
                <a:spcPct val="100000"/>
              </a:lnSpc>
            </a:pPr>
            <a:r>
              <a:rPr lang="en-MY" spc="-5" dirty="0">
                <a:latin typeface="Calibri"/>
                <a:cs typeface="Calibri"/>
              </a:rPr>
              <a:t>application</a:t>
            </a:r>
            <a:endParaRPr lang="en-MY" dirty="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064A5-0A9E-4C3F-B1C9-1FF33A85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1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4441"/>
    </mc:Choice>
    <mc:Fallback xmlns="">
      <p:transition advTm="1244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8EBCC9AD-69FD-476F-9745-631EFF065E7F}"/>
              </a:ext>
            </a:extLst>
          </p:cNvPr>
          <p:cNvSpPr txBox="1">
            <a:spLocks/>
          </p:cNvSpPr>
          <p:nvPr/>
        </p:nvSpPr>
        <p:spPr>
          <a:xfrm>
            <a:off x="2686050" y="523732"/>
            <a:ext cx="53187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defTabSz="914400">
              <a:lnSpc>
                <a:spcPct val="100000"/>
              </a:lnSpc>
              <a:spcBef>
                <a:spcPts val="105"/>
              </a:spcBef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r>
              <a:rPr lang="en-MY" sz="3200" spc="-8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15E32-CE68-4B03-9B8F-6C6923915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4" y="2094470"/>
            <a:ext cx="6096001" cy="1991755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A2421E5A-0E26-4272-94DA-4D35551A97CF}"/>
              </a:ext>
            </a:extLst>
          </p:cNvPr>
          <p:cNvSpPr txBox="1"/>
          <p:nvPr/>
        </p:nvSpPr>
        <p:spPr>
          <a:xfrm>
            <a:off x="1754504" y="4339285"/>
            <a:ext cx="51968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Basic </a:t>
            </a:r>
            <a:r>
              <a:rPr sz="2400" dirty="0">
                <a:latin typeface="Arial"/>
                <a:cs typeface="Arial"/>
              </a:rPr>
              <a:t>Structure of 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Queue:</a:t>
            </a:r>
            <a:endParaRPr sz="24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•Data </a:t>
            </a:r>
            <a:r>
              <a:rPr sz="2400" dirty="0">
                <a:latin typeface="Arial"/>
                <a:cs typeface="Arial"/>
              </a:rPr>
              <a:t>structure that </a:t>
            </a:r>
            <a:r>
              <a:rPr sz="2400" spc="-5" dirty="0">
                <a:latin typeface="Arial"/>
                <a:cs typeface="Arial"/>
              </a:rPr>
              <a:t>hold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queue</a:t>
            </a:r>
            <a:endParaRPr sz="24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•head</a:t>
            </a:r>
            <a:endParaRPr sz="24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•rear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B22EE-F09F-4235-BF36-041D1D37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1896"/>
    </mc:Choice>
    <mc:Fallback>
      <p:transition advTm="7189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C43971-08C7-4E5E-B0C3-B65476DD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362075"/>
            <a:ext cx="7286625" cy="44386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D5CAD3-4CA6-4BAB-84B2-58449DD7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6</a:t>
            </a:fld>
            <a:endParaRPr lang="en-US" altLang="en-US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D059094-6B5E-4C35-B281-681906B8585F}"/>
              </a:ext>
            </a:extLst>
          </p:cNvPr>
          <p:cNvSpPr txBox="1">
            <a:spLocks/>
          </p:cNvSpPr>
          <p:nvPr/>
        </p:nvSpPr>
        <p:spPr>
          <a:xfrm>
            <a:off x="2686050" y="523732"/>
            <a:ext cx="53187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defTabSz="914400">
              <a:lnSpc>
                <a:spcPct val="100000"/>
              </a:lnSpc>
              <a:spcBef>
                <a:spcPts val="105"/>
              </a:spcBef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</a:t>
            </a:r>
            <a:r>
              <a:rPr lang="en-MY" sz="3200" spc="-85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</a:t>
            </a:r>
            <a:endParaRPr lang="en-MY" sz="32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6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2696"/>
    </mc:Choice>
    <mc:Fallback>
      <p:transition advTm="626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6DFF1F-AFBD-4211-913A-145982209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35" t="19960" r="935" b="-1073"/>
          <a:stretch/>
        </p:blipFill>
        <p:spPr>
          <a:xfrm>
            <a:off x="1761927" y="2085975"/>
            <a:ext cx="6115248" cy="36004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E9F84D-F6E6-4DAA-A421-ED211588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7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BF998-71AC-4976-9B34-F45053641364}"/>
              </a:ext>
            </a:extLst>
          </p:cNvPr>
          <p:cNvSpPr/>
          <p:nvPr/>
        </p:nvSpPr>
        <p:spPr>
          <a:xfrm>
            <a:off x="2687579" y="831275"/>
            <a:ext cx="4799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spc="-20" dirty="0">
                <a:solidFill>
                  <a:srgbClr val="C00000"/>
                </a:solidFill>
                <a:latin typeface="Britannic Bold" panose="020B0903060703020204" pitchFamily="34" charset="0"/>
              </a:rPr>
              <a:t>Abstract Data </a:t>
            </a:r>
            <a:r>
              <a:rPr lang="en-MY" sz="3200" spc="-50" dirty="0">
                <a:solidFill>
                  <a:srgbClr val="C00000"/>
                </a:solidFill>
                <a:latin typeface="Britannic Bold" panose="020B0903060703020204" pitchFamily="34" charset="0"/>
              </a:rPr>
              <a:t>Type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 Queue</a:t>
            </a:r>
          </a:p>
        </p:txBody>
      </p:sp>
    </p:spTree>
    <p:extLst>
      <p:ext uri="{BB962C8B-B14F-4D97-AF65-F5344CB8AC3E}">
        <p14:creationId xmlns:p14="http://schemas.microsoft.com/office/powerpoint/2010/main" val="417650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5265"/>
    </mc:Choice>
    <mc:Fallback>
      <p:transition advTm="552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06C8F-9C3F-44C6-BBDA-CCFD49FFE198}"/>
              </a:ext>
            </a:extLst>
          </p:cNvPr>
          <p:cNvSpPr/>
          <p:nvPr/>
        </p:nvSpPr>
        <p:spPr>
          <a:xfrm>
            <a:off x="2925307" y="510659"/>
            <a:ext cx="4799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spc="-20" dirty="0">
                <a:solidFill>
                  <a:srgbClr val="C00000"/>
                </a:solidFill>
                <a:latin typeface="Britannic Bold" panose="020B0903060703020204" pitchFamily="34" charset="0"/>
              </a:rPr>
              <a:t>Abstract Data </a:t>
            </a:r>
            <a:r>
              <a:rPr lang="en-MY" sz="3200" spc="-50" dirty="0">
                <a:solidFill>
                  <a:srgbClr val="C00000"/>
                </a:solidFill>
                <a:latin typeface="Britannic Bold" panose="020B0903060703020204" pitchFamily="34" charset="0"/>
              </a:rPr>
              <a:t>Type</a:t>
            </a: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 Queue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76B48F-2784-443C-8393-390B4EFBD530}"/>
              </a:ext>
            </a:extLst>
          </p:cNvPr>
          <p:cNvSpPr/>
          <p:nvPr/>
        </p:nvSpPr>
        <p:spPr>
          <a:xfrm>
            <a:off x="2285999" y="1375874"/>
            <a:ext cx="5915025" cy="296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44775" algn="r">
              <a:lnSpc>
                <a:spcPct val="100000"/>
              </a:lnSpc>
              <a:spcBef>
                <a:spcPts val="894"/>
              </a:spcBef>
              <a:tabLst>
                <a:tab pos="342900" algn="l"/>
              </a:tabLst>
            </a:pPr>
            <a:r>
              <a:rPr lang="en-MY" sz="2000" dirty="0">
                <a:latin typeface="Arial"/>
                <a:cs typeface="Arial"/>
              </a:rPr>
              <a:t>•	</a:t>
            </a:r>
            <a:r>
              <a:rPr lang="en-MY" sz="2000" spc="-15" dirty="0">
                <a:latin typeface="Calibri"/>
                <a:cs typeface="Calibri"/>
              </a:rPr>
              <a:t>ADT </a:t>
            </a:r>
            <a:r>
              <a:rPr lang="en-MY" sz="2000" spc="-5" dirty="0">
                <a:latin typeface="Calibri"/>
                <a:cs typeface="Calibri"/>
              </a:rPr>
              <a:t>queue</a:t>
            </a:r>
            <a:r>
              <a:rPr lang="en-MY" sz="2000" spc="-25" dirty="0">
                <a:latin typeface="Calibri"/>
                <a:cs typeface="Calibri"/>
              </a:rPr>
              <a:t> </a:t>
            </a:r>
            <a:r>
              <a:rPr lang="en-MY" sz="2000" spc="-15" dirty="0">
                <a:latin typeface="Calibri"/>
                <a:cs typeface="Calibri"/>
              </a:rPr>
              <a:t>operations</a:t>
            </a:r>
            <a:endParaRPr lang="en-MY" sz="2000" dirty="0">
              <a:latin typeface="Calibri"/>
              <a:cs typeface="Calibri"/>
            </a:endParaRPr>
          </a:p>
          <a:p>
            <a:pPr marR="2546350" algn="r">
              <a:lnSpc>
                <a:spcPct val="100000"/>
              </a:lnSpc>
              <a:spcBef>
                <a:spcPts val="690"/>
              </a:spcBef>
            </a:pPr>
            <a:r>
              <a:rPr lang="en-MY" spc="-5" dirty="0">
                <a:latin typeface="Arial"/>
                <a:cs typeface="Arial"/>
              </a:rPr>
              <a:t>– </a:t>
            </a:r>
            <a:r>
              <a:rPr lang="en-MY" spc="-20" dirty="0">
                <a:latin typeface="Calibri"/>
                <a:cs typeface="Calibri"/>
              </a:rPr>
              <a:t>Create </a:t>
            </a:r>
            <a:r>
              <a:rPr lang="en-MY" spc="-5" dirty="0">
                <a:latin typeface="Calibri"/>
                <a:cs typeface="Calibri"/>
              </a:rPr>
              <a:t>an </a:t>
            </a:r>
            <a:r>
              <a:rPr lang="en-MY" spc="-10" dirty="0">
                <a:latin typeface="Calibri"/>
                <a:cs typeface="Calibri"/>
              </a:rPr>
              <a:t>empty</a:t>
            </a:r>
            <a:r>
              <a:rPr lang="en-MY" spc="-114" dirty="0">
                <a:latin typeface="Calibri"/>
                <a:cs typeface="Calibri"/>
              </a:rPr>
              <a:t> </a:t>
            </a:r>
            <a:r>
              <a:rPr lang="en-MY" spc="-10" dirty="0">
                <a:latin typeface="Calibri"/>
                <a:cs typeface="Calibri"/>
              </a:rPr>
              <a:t>queue</a:t>
            </a:r>
            <a:endParaRPr lang="en-MY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lang="en-MY" spc="-5" dirty="0">
                <a:latin typeface="Arial"/>
                <a:cs typeface="Arial"/>
              </a:rPr>
              <a:t>– </a:t>
            </a:r>
            <a:r>
              <a:rPr lang="en-MY" spc="-20" dirty="0">
                <a:latin typeface="Calibri"/>
                <a:cs typeface="Calibri"/>
              </a:rPr>
              <a:t>Destroy </a:t>
            </a:r>
            <a:r>
              <a:rPr lang="en-MY" spc="-5" dirty="0">
                <a:latin typeface="Calibri"/>
                <a:cs typeface="Calibri"/>
              </a:rPr>
              <a:t>a</a:t>
            </a:r>
            <a:r>
              <a:rPr lang="en-MY" spc="-45" dirty="0">
                <a:latin typeface="Calibri"/>
                <a:cs typeface="Calibri"/>
              </a:rPr>
              <a:t> </a:t>
            </a:r>
            <a:r>
              <a:rPr lang="en-MY" spc="-10" dirty="0">
                <a:latin typeface="Calibri"/>
                <a:cs typeface="Calibri"/>
              </a:rPr>
              <a:t>queue</a:t>
            </a:r>
            <a:endParaRPr lang="en-MY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lang="en-MY" spc="-5" dirty="0">
                <a:latin typeface="Arial"/>
                <a:cs typeface="Arial"/>
              </a:rPr>
              <a:t>– </a:t>
            </a:r>
            <a:r>
              <a:rPr lang="en-MY" spc="-10" dirty="0">
                <a:latin typeface="Calibri"/>
                <a:cs typeface="Calibri"/>
              </a:rPr>
              <a:t>Determine </a:t>
            </a:r>
            <a:r>
              <a:rPr lang="en-MY" spc="-5" dirty="0">
                <a:latin typeface="Calibri"/>
                <a:cs typeface="Calibri"/>
              </a:rPr>
              <a:t>whether a </a:t>
            </a:r>
            <a:r>
              <a:rPr lang="en-MY" spc="-10" dirty="0">
                <a:latin typeface="Calibri"/>
                <a:cs typeface="Calibri"/>
              </a:rPr>
              <a:t>queue </a:t>
            </a:r>
            <a:r>
              <a:rPr lang="en-MY" spc="-5" dirty="0">
                <a:latin typeface="Calibri"/>
                <a:cs typeface="Calibri"/>
              </a:rPr>
              <a:t>is</a:t>
            </a:r>
            <a:r>
              <a:rPr lang="en-MY" spc="-40" dirty="0">
                <a:latin typeface="Calibri"/>
                <a:cs typeface="Calibri"/>
              </a:rPr>
              <a:t> </a:t>
            </a:r>
            <a:r>
              <a:rPr lang="en-MY" spc="-5" dirty="0">
                <a:latin typeface="Calibri"/>
                <a:cs typeface="Calibri"/>
              </a:rPr>
              <a:t>empty</a:t>
            </a:r>
            <a:endParaRPr lang="en-MY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lang="en-MY" spc="-5" dirty="0">
                <a:latin typeface="Arial"/>
                <a:cs typeface="Arial"/>
              </a:rPr>
              <a:t>– </a:t>
            </a:r>
            <a:r>
              <a:rPr lang="en-MY" spc="-5" dirty="0">
                <a:latin typeface="Calibri"/>
                <a:cs typeface="Calibri"/>
              </a:rPr>
              <a:t>Add a </a:t>
            </a:r>
            <a:r>
              <a:rPr lang="en-MY" spc="-15" dirty="0">
                <a:latin typeface="Calibri"/>
                <a:cs typeface="Calibri"/>
              </a:rPr>
              <a:t>new </a:t>
            </a:r>
            <a:r>
              <a:rPr lang="en-MY" spc="-10" dirty="0">
                <a:latin typeface="Calibri"/>
                <a:cs typeface="Calibri"/>
              </a:rPr>
              <a:t>item </a:t>
            </a:r>
            <a:r>
              <a:rPr lang="en-MY" spc="-15" dirty="0">
                <a:latin typeface="Calibri"/>
                <a:cs typeface="Calibri"/>
              </a:rPr>
              <a:t>to </a:t>
            </a:r>
            <a:r>
              <a:rPr lang="en-MY" spc="-5" dirty="0">
                <a:latin typeface="Calibri"/>
                <a:cs typeface="Calibri"/>
              </a:rPr>
              <a:t>the</a:t>
            </a:r>
            <a:r>
              <a:rPr lang="en-MY" spc="-10" dirty="0">
                <a:latin typeface="Calibri"/>
                <a:cs typeface="Calibri"/>
              </a:rPr>
              <a:t> queue</a:t>
            </a:r>
            <a:endParaRPr lang="en-MY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lang="en-MY" spc="-5" dirty="0">
                <a:latin typeface="Arial"/>
                <a:cs typeface="Arial"/>
              </a:rPr>
              <a:t>– </a:t>
            </a:r>
            <a:r>
              <a:rPr lang="en-MY" spc="-20" dirty="0">
                <a:latin typeface="Calibri"/>
                <a:cs typeface="Calibri"/>
              </a:rPr>
              <a:t>Remove </a:t>
            </a:r>
            <a:r>
              <a:rPr lang="en-MY" spc="-5" dirty="0">
                <a:latin typeface="Calibri"/>
                <a:cs typeface="Calibri"/>
              </a:rPr>
              <a:t>the </a:t>
            </a:r>
            <a:r>
              <a:rPr lang="en-MY" spc="-15" dirty="0">
                <a:latin typeface="Calibri"/>
                <a:cs typeface="Calibri"/>
              </a:rPr>
              <a:t>item </a:t>
            </a:r>
            <a:r>
              <a:rPr lang="en-MY" spc="-10" dirty="0">
                <a:latin typeface="Calibri"/>
                <a:cs typeface="Calibri"/>
              </a:rPr>
              <a:t>that </a:t>
            </a:r>
            <a:r>
              <a:rPr lang="en-MY" spc="-15" dirty="0">
                <a:latin typeface="Calibri"/>
                <a:cs typeface="Calibri"/>
              </a:rPr>
              <a:t>was </a:t>
            </a:r>
            <a:r>
              <a:rPr lang="en-MY" spc="-5" dirty="0">
                <a:latin typeface="Calibri"/>
                <a:cs typeface="Calibri"/>
              </a:rPr>
              <a:t>added </a:t>
            </a:r>
            <a:r>
              <a:rPr lang="en-MY" spc="-10" dirty="0">
                <a:latin typeface="Calibri"/>
                <a:cs typeface="Calibri"/>
              </a:rPr>
              <a:t>earliest</a:t>
            </a:r>
            <a:endParaRPr lang="en-MY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lang="en-MY" spc="-5" dirty="0">
                <a:latin typeface="Arial"/>
                <a:cs typeface="Arial"/>
              </a:rPr>
              <a:t>– </a:t>
            </a:r>
            <a:r>
              <a:rPr lang="en-MY" spc="-20" dirty="0">
                <a:latin typeface="Calibri"/>
                <a:cs typeface="Calibri"/>
              </a:rPr>
              <a:t>Retrieve at</a:t>
            </a:r>
            <a:r>
              <a:rPr lang="en-MY" spc="-65" dirty="0">
                <a:latin typeface="Calibri"/>
                <a:cs typeface="Calibri"/>
              </a:rPr>
              <a:t> </a:t>
            </a:r>
            <a:r>
              <a:rPr lang="en-MY" spc="-20" dirty="0">
                <a:latin typeface="Calibri"/>
                <a:cs typeface="Calibri"/>
              </a:rPr>
              <a:t>Front</a:t>
            </a:r>
            <a:endParaRPr lang="en-MY" dirty="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670"/>
              </a:spcBef>
            </a:pPr>
            <a:r>
              <a:rPr lang="en-MY" spc="-5" dirty="0">
                <a:latin typeface="Arial"/>
                <a:cs typeface="Arial"/>
              </a:rPr>
              <a:t>– </a:t>
            </a:r>
            <a:r>
              <a:rPr lang="en-MY" spc="-20" dirty="0">
                <a:latin typeface="Calibri"/>
                <a:cs typeface="Calibri"/>
              </a:rPr>
              <a:t>Retrieve at </a:t>
            </a:r>
            <a:r>
              <a:rPr lang="en-MY" spc="-5" dirty="0">
                <a:latin typeface="Calibri"/>
                <a:cs typeface="Calibri"/>
              </a:rPr>
              <a:t>Back </a:t>
            </a:r>
            <a:r>
              <a:rPr lang="en-MY" spc="-5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lang="en-MY" spc="-10" dirty="0">
                <a:solidFill>
                  <a:srgbClr val="1F487C"/>
                </a:solidFill>
                <a:latin typeface="Calibri"/>
                <a:cs typeface="Calibri"/>
              </a:rPr>
              <a:t>item that </a:t>
            </a:r>
            <a:r>
              <a:rPr lang="en-MY" spc="-15" dirty="0">
                <a:solidFill>
                  <a:srgbClr val="1F487C"/>
                </a:solidFill>
                <a:latin typeface="Calibri"/>
                <a:cs typeface="Calibri"/>
              </a:rPr>
              <a:t>was </a:t>
            </a:r>
            <a:r>
              <a:rPr lang="en-MY" spc="-5" dirty="0">
                <a:solidFill>
                  <a:srgbClr val="1F487C"/>
                </a:solidFill>
                <a:latin typeface="Calibri"/>
                <a:cs typeface="Calibri"/>
              </a:rPr>
              <a:t>added  </a:t>
            </a:r>
            <a:r>
              <a:rPr lang="en-MY" spc="-10" dirty="0">
                <a:solidFill>
                  <a:srgbClr val="1F487C"/>
                </a:solidFill>
                <a:latin typeface="Calibri"/>
                <a:cs typeface="Calibri"/>
              </a:rPr>
              <a:t>earliest</a:t>
            </a:r>
            <a:endParaRPr lang="en-MY" dirty="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A7F75-0644-4CFC-BCFF-7F2BCC5A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8445"/>
    </mc:Choice>
    <mc:Fallback>
      <p:transition advTm="284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D987F3E-43DD-4374-994D-65009FCF2D38}"/>
              </a:ext>
            </a:extLst>
          </p:cNvPr>
          <p:cNvSpPr txBox="1">
            <a:spLocks/>
          </p:cNvSpPr>
          <p:nvPr/>
        </p:nvSpPr>
        <p:spPr>
          <a:xfrm>
            <a:off x="2450617" y="501903"/>
            <a:ext cx="81792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defTabSz="914400">
              <a:lnSpc>
                <a:spcPct val="100000"/>
              </a:lnSpc>
              <a:spcBef>
                <a:spcPts val="100"/>
              </a:spcBef>
            </a:pPr>
            <a:r>
              <a:rPr lang="en-MY" sz="3200" dirty="0">
                <a:solidFill>
                  <a:srgbClr val="C00000"/>
                </a:solidFill>
                <a:latin typeface="Britannic Bold" panose="020B0903060703020204" pitchFamily="34" charset="0"/>
              </a:rPr>
              <a:t>Queue: </a:t>
            </a:r>
            <a:r>
              <a:rPr lang="en-MY" sz="3200" spc="-5" dirty="0">
                <a:solidFill>
                  <a:srgbClr val="C00000"/>
                </a:solidFill>
                <a:latin typeface="Britannic Bold" panose="020B0903060703020204" pitchFamily="34" charset="0"/>
              </a:rPr>
              <a:t>Linear </a:t>
            </a:r>
            <a:r>
              <a:rPr lang="en-MY" sz="3200" spc="-30" dirty="0">
                <a:solidFill>
                  <a:srgbClr val="C00000"/>
                </a:solidFill>
                <a:latin typeface="Britannic Bold" panose="020B0903060703020204" pitchFamily="34" charset="0"/>
              </a:rPr>
              <a:t>Array</a:t>
            </a:r>
            <a:r>
              <a:rPr lang="en-MY" sz="3200" spc="-10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en-MY" sz="3200" spc="-10" dirty="0">
                <a:solidFill>
                  <a:srgbClr val="C00000"/>
                </a:solidFill>
                <a:latin typeface="Britannic Bold" panose="020B0903060703020204" pitchFamily="34" charset="0"/>
              </a:rPr>
              <a:t>Implementation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9C1B0B9-7FEA-4038-9871-F4E05CC9CEEA}"/>
              </a:ext>
            </a:extLst>
          </p:cNvPr>
          <p:cNvSpPr txBox="1"/>
          <p:nvPr/>
        </p:nvSpPr>
        <p:spPr>
          <a:xfrm>
            <a:off x="916940" y="2150186"/>
            <a:ext cx="3872229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Calibri"/>
                <a:cs typeface="Calibri"/>
              </a:rPr>
              <a:t>Number of </a:t>
            </a:r>
            <a:r>
              <a:rPr sz="2000" spc="-5" dirty="0">
                <a:latin typeface="Calibri"/>
                <a:cs typeface="Calibri"/>
              </a:rPr>
              <a:t>elements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Queue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15" dirty="0">
                <a:latin typeface="Calibri"/>
                <a:cs typeface="Calibri"/>
              </a:rPr>
              <a:t>fixed </a:t>
            </a:r>
            <a:r>
              <a:rPr sz="2000" spc="-5" dirty="0">
                <a:latin typeface="Calibri"/>
                <a:cs typeface="Calibri"/>
              </a:rPr>
              <a:t>during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declaration.</a:t>
            </a:r>
            <a:endParaRPr sz="20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1800"/>
              </a:lnSpc>
              <a:spcBef>
                <a:spcPts val="355"/>
              </a:spcBef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Calibri"/>
                <a:cs typeface="Calibri"/>
              </a:rPr>
              <a:t>Need </a:t>
            </a:r>
            <a:r>
              <a:rPr sz="2000" b="1" i="1" spc="-5" dirty="0">
                <a:latin typeface="Courier New"/>
                <a:cs typeface="Courier New"/>
              </a:rPr>
              <a:t>isFull() </a:t>
            </a:r>
            <a:r>
              <a:rPr sz="2000" spc="-10" dirty="0">
                <a:latin typeface="Calibri"/>
                <a:cs typeface="Calibri"/>
              </a:rPr>
              <a:t>operation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spc="-5" dirty="0">
                <a:latin typeface="Calibri"/>
                <a:cs typeface="Calibri"/>
              </a:rPr>
              <a:t>determine whether </a:t>
            </a:r>
            <a:r>
              <a:rPr sz="2000" dirty="0">
                <a:latin typeface="Calibri"/>
                <a:cs typeface="Calibri"/>
              </a:rPr>
              <a:t>a queue is </a:t>
            </a:r>
            <a:r>
              <a:rPr sz="2000" spc="-5" dirty="0">
                <a:latin typeface="Calibri"/>
                <a:cs typeface="Calibri"/>
              </a:rPr>
              <a:t>full 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not.</a:t>
            </a:r>
            <a:endParaRPr sz="2000" dirty="0">
              <a:latin typeface="Calibri"/>
              <a:cs typeface="Calibri"/>
            </a:endParaRPr>
          </a:p>
          <a:p>
            <a:pPr marL="355600" marR="240665" indent="-343535">
              <a:lnSpc>
                <a:spcPct val="100000"/>
              </a:lnSpc>
              <a:spcBef>
                <a:spcPts val="480"/>
              </a:spcBef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Calibri"/>
                <a:cs typeface="Calibri"/>
              </a:rPr>
              <a:t>Queue </a:t>
            </a:r>
            <a:r>
              <a:rPr sz="2000" spc="-5" dirty="0">
                <a:latin typeface="Calibri"/>
                <a:cs typeface="Calibri"/>
              </a:rPr>
              <a:t>structure need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least </a:t>
            </a:r>
            <a:r>
              <a:rPr sz="2000" dirty="0">
                <a:latin typeface="Calibri"/>
                <a:cs typeface="Calibri"/>
              </a:rPr>
              <a:t>3  </a:t>
            </a:r>
            <a:r>
              <a:rPr sz="2000" spc="-5" dirty="0">
                <a:latin typeface="Calibri"/>
                <a:cs typeface="Calibri"/>
              </a:rPr>
              <a:t>elements: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1) </a:t>
            </a:r>
            <a:r>
              <a:rPr sz="2000" spc="-5" dirty="0">
                <a:latin typeface="Calibri"/>
                <a:cs typeface="Calibri"/>
              </a:rPr>
              <a:t>Element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store </a:t>
            </a:r>
            <a:r>
              <a:rPr sz="2000" spc="-10" dirty="0">
                <a:latin typeface="Calibri"/>
                <a:cs typeface="Calibri"/>
              </a:rPr>
              <a:t>items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Queue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2) </a:t>
            </a:r>
            <a:r>
              <a:rPr sz="2000" spc="-5" dirty="0">
                <a:latin typeface="Calibri"/>
                <a:cs typeface="Calibri"/>
              </a:rPr>
              <a:t>Element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store </a:t>
            </a:r>
            <a:r>
              <a:rPr sz="2000" spc="-10" dirty="0">
                <a:latin typeface="Calibri"/>
                <a:cs typeface="Calibri"/>
              </a:rPr>
              <a:t>index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head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3) </a:t>
            </a:r>
            <a:r>
              <a:rPr sz="2000" spc="-5" dirty="0">
                <a:latin typeface="Calibri"/>
                <a:cs typeface="Calibri"/>
              </a:rPr>
              <a:t>Element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store </a:t>
            </a:r>
            <a:r>
              <a:rPr sz="2000" spc="-10" dirty="0">
                <a:latin typeface="Calibri"/>
                <a:cs typeface="Calibri"/>
              </a:rPr>
              <a:t>index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rear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87FBB1A9-5EF6-42AC-BFFD-0448C97F628C}"/>
              </a:ext>
            </a:extLst>
          </p:cNvPr>
          <p:cNvGraphicFramePr>
            <a:graphicFrameLocks noGrp="1"/>
          </p:cNvGraphicFramePr>
          <p:nvPr/>
        </p:nvGraphicFramePr>
        <p:xfrm>
          <a:off x="5175250" y="1746250"/>
          <a:ext cx="2895600" cy="3809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60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i="1" spc="-1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Queue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614">
                <a:tc>
                  <a:txBody>
                    <a:bodyPr/>
                    <a:lstStyle/>
                    <a:p>
                      <a:pPr marL="92075" marR="21113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i="1" spc="-5" dirty="0">
                          <a:latin typeface="Courier New"/>
                          <a:cs typeface="Courier New"/>
                        </a:rPr>
                        <a:t>fr</a:t>
                      </a:r>
                      <a:r>
                        <a:rPr sz="1800" b="1" i="1" spc="-15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1800" b="1" i="1" spc="-5" dirty="0">
                          <a:latin typeface="Courier New"/>
                          <a:cs typeface="Courier New"/>
                        </a:rPr>
                        <a:t>nt  </a:t>
                      </a:r>
                      <a:r>
                        <a:rPr sz="1800" b="1" i="1" spc="-10" dirty="0">
                          <a:latin typeface="Courier New"/>
                          <a:cs typeface="Courier New"/>
                        </a:rPr>
                        <a:t>rear  </a:t>
                      </a:r>
                      <a:r>
                        <a:rPr sz="1800" b="1" i="1" spc="-5" dirty="0">
                          <a:latin typeface="Courier New"/>
                          <a:cs typeface="Courier New"/>
                        </a:rPr>
                        <a:t>it</a:t>
                      </a:r>
                      <a:r>
                        <a:rPr sz="1800" b="1" i="1" spc="-15" dirty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800" b="1" i="1" spc="-5" dirty="0">
                          <a:latin typeface="Courier New"/>
                          <a:cs typeface="Courier New"/>
                        </a:rPr>
                        <a:t>ms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74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80">
                <a:tc>
                  <a:txBody>
                    <a:bodyPr/>
                    <a:lstStyle/>
                    <a:p>
                      <a:pPr marL="92075" marR="8832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i="1" spc="-10" dirty="0">
                          <a:latin typeface="Courier New"/>
                          <a:cs typeface="Courier New"/>
                        </a:rPr>
                        <a:t>createQueue()  </a:t>
                      </a:r>
                      <a:r>
                        <a:rPr sz="1800" b="1" i="1" spc="-5" dirty="0">
                          <a:latin typeface="Courier New"/>
                          <a:cs typeface="Courier New"/>
                        </a:rPr>
                        <a:t>de</a:t>
                      </a:r>
                      <a:r>
                        <a:rPr sz="1800" b="1" i="1" spc="-15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800" b="1" i="1" spc="-5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800" b="1" i="1" spc="-15" dirty="0"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800" b="1" i="1" spc="-5" dirty="0">
                          <a:latin typeface="Courier New"/>
                          <a:cs typeface="Courier New"/>
                        </a:rPr>
                        <a:t>oy</a:t>
                      </a:r>
                      <a:r>
                        <a:rPr sz="1800" b="1" i="1" spc="-15" dirty="0">
                          <a:latin typeface="Courier New"/>
                          <a:cs typeface="Courier New"/>
                        </a:rPr>
                        <a:t>Q</a:t>
                      </a:r>
                      <a:r>
                        <a:rPr sz="1800" b="1" i="1" spc="-5" dirty="0">
                          <a:latin typeface="Courier New"/>
                          <a:cs typeface="Courier New"/>
                        </a:rPr>
                        <a:t>u</a:t>
                      </a:r>
                      <a:r>
                        <a:rPr sz="1800" b="1" i="1" spc="-15" dirty="0">
                          <a:latin typeface="Courier New"/>
                          <a:cs typeface="Courier New"/>
                        </a:rPr>
                        <a:t>eu</a:t>
                      </a:r>
                      <a:r>
                        <a:rPr sz="1800" b="1" i="1" spc="5" dirty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800" b="1" i="1" spc="-5" dirty="0">
                          <a:latin typeface="Courier New"/>
                          <a:cs typeface="Courier New"/>
                        </a:rPr>
                        <a:t>()  </a:t>
                      </a:r>
                      <a:r>
                        <a:rPr sz="1800" b="1" i="1" spc="-10" dirty="0">
                          <a:latin typeface="Courier New"/>
                          <a:cs typeface="Courier New"/>
                        </a:rPr>
                        <a:t>isEmpty();  isFull();  enQueue();  deQueue();  getFront();  getRear();</a:t>
                      </a:r>
                      <a:endParaRPr sz="1800" dirty="0">
                        <a:latin typeface="Courier New"/>
                        <a:cs typeface="Courier New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59A58-74D6-4D05-9639-A52A16E9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B461-F491-4AB5-AF61-62002CFE3FB6}" type="slidenum">
              <a:rPr lang="en-US" altLang="en-US" smtClean="0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54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13649"/>
    </mc:Choice>
    <mc:Fallback>
      <p:transition advTm="11364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541</Words>
  <Application>Microsoft Office PowerPoint</Application>
  <PresentationFormat>On-screen Show (4:3)</PresentationFormat>
  <Paragraphs>112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Britannic Bold</vt:lpstr>
      <vt:lpstr>Calibri</vt:lpstr>
      <vt:lpstr>Calibri Light</vt:lpstr>
      <vt:lpstr>Courier New</vt:lpstr>
      <vt:lpstr>Times New Roman</vt:lpstr>
      <vt:lpstr>Office Theme</vt:lpstr>
      <vt:lpstr>PowerPoint Presentation</vt:lpstr>
      <vt:lpstr>Objectives</vt:lpstr>
      <vt:lpstr>Introduction to Queue</vt:lpstr>
      <vt:lpstr>Queue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acidfed</dc:creator>
  <cp:lastModifiedBy>Norsham Idris</cp:lastModifiedBy>
  <cp:revision>243</cp:revision>
  <cp:lastPrinted>2020-10-10T06:39:00Z</cp:lastPrinted>
  <dcterms:created xsi:type="dcterms:W3CDTF">2019-01-07T08:53:00Z</dcterms:created>
  <dcterms:modified xsi:type="dcterms:W3CDTF">2021-01-01T13:25:04Z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