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65" r:id="rId2"/>
    <p:sldId id="256" r:id="rId3"/>
    <p:sldId id="260" r:id="rId4"/>
    <p:sldId id="264" r:id="rId5"/>
    <p:sldId id="261" r:id="rId6"/>
    <p:sldId id="257" r:id="rId7"/>
    <p:sldId id="258" r:id="rId8"/>
    <p:sldId id="259" r:id="rId9"/>
    <p:sldId id="263"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24C55778-05C3-4583-9FFA-152257777B4C}"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1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618900-7A48-4153-AA95-B1C2ABB7E766}" type="datetimeFigureOut">
              <a:rPr lang="id-ID" smtClean="0"/>
              <a:t>13/10/2018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238597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54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61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366210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75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2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89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3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83390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8900-7A48-4153-AA95-B1C2ABB7E766}" type="datetimeFigureOut">
              <a:rPr lang="id-ID" smtClean="0"/>
              <a:t>13/10/2018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C55778-05C3-4583-9FFA-152257777B4C}"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62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18900-7A48-4153-AA95-B1C2ABB7E766}" type="datetimeFigureOut">
              <a:rPr lang="id-ID" smtClean="0"/>
              <a:t>13/10/2018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207901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618900-7A48-4153-AA95-B1C2ABB7E766}" type="datetimeFigureOut">
              <a:rPr lang="id-ID" smtClean="0"/>
              <a:t>13/10/2018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4C55778-05C3-4583-9FFA-152257777B4C}"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495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618900-7A48-4153-AA95-B1C2ABB7E766}" type="datetimeFigureOut">
              <a:rPr lang="id-ID" smtClean="0"/>
              <a:t>13/10/2018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4C55778-05C3-4583-9FFA-152257777B4C}"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70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8900-7A48-4153-AA95-B1C2ABB7E766}" type="datetimeFigureOut">
              <a:rPr lang="id-ID" smtClean="0"/>
              <a:t>13/10/2018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295576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618900-7A48-4153-AA95-B1C2ABB7E766}" type="datetimeFigureOut">
              <a:rPr lang="id-ID" smtClean="0"/>
              <a:t>13/10/2018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C55778-05C3-4583-9FFA-152257777B4C}"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91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618900-7A48-4153-AA95-B1C2ABB7E766}" type="datetimeFigureOut">
              <a:rPr lang="id-ID" smtClean="0"/>
              <a:t>13/10/2018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C55778-05C3-4583-9FFA-152257777B4C}" type="slidenum">
              <a:rPr lang="id-ID" smtClean="0"/>
              <a:t>‹#›</a:t>
            </a:fld>
            <a:endParaRPr lang="id-ID"/>
          </a:p>
        </p:txBody>
      </p:sp>
    </p:spTree>
    <p:extLst>
      <p:ext uri="{BB962C8B-B14F-4D97-AF65-F5344CB8AC3E}">
        <p14:creationId xmlns:p14="http://schemas.microsoft.com/office/powerpoint/2010/main" val="2680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618900-7A48-4153-AA95-B1C2ABB7E766}" type="datetimeFigureOut">
              <a:rPr lang="id-ID" smtClean="0"/>
              <a:t>13/10/2018</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C55778-05C3-4583-9FFA-152257777B4C}" type="slidenum">
              <a:rPr lang="id-ID" smtClean="0"/>
              <a:t>‹#›</a:t>
            </a:fld>
            <a:endParaRPr lang="id-ID"/>
          </a:p>
        </p:txBody>
      </p:sp>
    </p:spTree>
    <p:extLst>
      <p:ext uri="{BB962C8B-B14F-4D97-AF65-F5344CB8AC3E}">
        <p14:creationId xmlns:p14="http://schemas.microsoft.com/office/powerpoint/2010/main" val="65776906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searchstorage.techtarget.com/" TargetMode="External"/><Relationship Id="rId2" Type="http://schemas.openxmlformats.org/officeDocument/2006/relationships/hyperlink" Target="http://www.differencebetween.net/technology/difference-between-primary-storage-and-secondary-storage/" TargetMode="External"/><Relationship Id="rId1" Type="http://schemas.openxmlformats.org/officeDocument/2006/relationships/slideLayout" Target="../slideLayouts/slideLayout2.xml"/><Relationship Id="rId4" Type="http://schemas.openxmlformats.org/officeDocument/2006/relationships/hyperlink" Target="https://blog.storagecraft.com/primary-vs-secondary-storage-differen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49251" y="1452389"/>
            <a:ext cx="9852337" cy="4523408"/>
          </a:xfrm>
        </p:spPr>
        <p:txBody>
          <a:bodyPr>
            <a:normAutofit fontScale="77500" lnSpcReduction="20000"/>
          </a:bodyPr>
          <a:lstStyle/>
          <a:p>
            <a:r>
              <a:rPr lang="en-MY" sz="7100" dirty="0" smtClean="0"/>
              <a:t>Primary and Secondary</a:t>
            </a:r>
          </a:p>
          <a:p>
            <a:r>
              <a:rPr lang="en-MY" sz="7100" dirty="0" smtClean="0"/>
              <a:t>storage</a:t>
            </a:r>
          </a:p>
          <a:p>
            <a:pPr algn="l"/>
            <a:endParaRPr lang="en-MY" sz="3200" dirty="0" smtClean="0"/>
          </a:p>
          <a:p>
            <a:r>
              <a:rPr lang="en-MY" sz="3200" dirty="0" smtClean="0"/>
              <a:t>Group 4: </a:t>
            </a:r>
          </a:p>
          <a:p>
            <a:r>
              <a:rPr lang="en-MY" sz="2000" dirty="0" smtClean="0"/>
              <a:t>Nanda </a:t>
            </a:r>
            <a:r>
              <a:rPr lang="en-MY" sz="2000" dirty="0" err="1" smtClean="0"/>
              <a:t>Azka</a:t>
            </a:r>
            <a:r>
              <a:rPr lang="en-MY" sz="2000" dirty="0" smtClean="0"/>
              <a:t> </a:t>
            </a:r>
            <a:r>
              <a:rPr lang="en-MY" sz="2000" dirty="0" err="1" smtClean="0"/>
              <a:t>Mulia</a:t>
            </a:r>
            <a:endParaRPr lang="en-MY" sz="2000" dirty="0" smtClean="0"/>
          </a:p>
          <a:p>
            <a:r>
              <a:rPr lang="en-MY" sz="2000" dirty="0" err="1" smtClean="0"/>
              <a:t>Taufiiq</a:t>
            </a:r>
            <a:r>
              <a:rPr lang="en-MY" sz="2000" dirty="0" smtClean="0"/>
              <a:t> bin Noor </a:t>
            </a:r>
            <a:r>
              <a:rPr lang="en-MY" sz="2000" dirty="0" err="1" smtClean="0"/>
              <a:t>Azman</a:t>
            </a:r>
            <a:endParaRPr lang="en-MY" sz="2000" dirty="0" smtClean="0"/>
          </a:p>
          <a:p>
            <a:r>
              <a:rPr lang="en-MY" sz="2000" dirty="0" err="1" smtClean="0"/>
              <a:t>Willbert</a:t>
            </a:r>
            <a:endParaRPr lang="en-MY" sz="2000" dirty="0" smtClean="0"/>
          </a:p>
          <a:p>
            <a:r>
              <a:rPr lang="en-MY" sz="2000" dirty="0" err="1" smtClean="0"/>
              <a:t>Nurul</a:t>
            </a:r>
            <a:r>
              <a:rPr lang="en-MY" sz="2000" dirty="0" smtClean="0"/>
              <a:t> </a:t>
            </a:r>
            <a:r>
              <a:rPr lang="en-MY" sz="2000" dirty="0" err="1" smtClean="0"/>
              <a:t>Zahfiah</a:t>
            </a:r>
            <a:r>
              <a:rPr lang="en-MY" sz="2000" dirty="0" smtClean="0"/>
              <a:t> </a:t>
            </a:r>
            <a:r>
              <a:rPr lang="en-MY" sz="2000" dirty="0" err="1" smtClean="0"/>
              <a:t>binti</a:t>
            </a:r>
            <a:r>
              <a:rPr lang="en-MY" sz="2000" dirty="0" smtClean="0"/>
              <a:t> </a:t>
            </a:r>
            <a:r>
              <a:rPr lang="en-MY" sz="2000" dirty="0" err="1" smtClean="0"/>
              <a:t>Mohd</a:t>
            </a:r>
            <a:r>
              <a:rPr lang="en-MY" sz="2000" dirty="0" smtClean="0"/>
              <a:t> </a:t>
            </a:r>
            <a:r>
              <a:rPr lang="en-MY" sz="2000" dirty="0" err="1" smtClean="0"/>
              <a:t>Hamzah</a:t>
            </a:r>
            <a:endParaRPr lang="en-MY" sz="2000" dirty="0" smtClean="0"/>
          </a:p>
          <a:p>
            <a:r>
              <a:rPr lang="en-MY" sz="2000" dirty="0" err="1" smtClean="0"/>
              <a:t>Raziela</a:t>
            </a:r>
            <a:r>
              <a:rPr lang="en-MY" sz="2000" dirty="0" smtClean="0"/>
              <a:t> </a:t>
            </a:r>
            <a:r>
              <a:rPr lang="en-MY" sz="2000" dirty="0" err="1" smtClean="0"/>
              <a:t>binti</a:t>
            </a:r>
            <a:r>
              <a:rPr lang="en-MY" sz="2000" dirty="0" smtClean="0"/>
              <a:t> </a:t>
            </a:r>
            <a:r>
              <a:rPr lang="en-MY" sz="2000" dirty="0" err="1" smtClean="0"/>
              <a:t>Rosli</a:t>
            </a:r>
            <a:endParaRPr lang="en-MY" sz="2000" dirty="0" smtClean="0"/>
          </a:p>
          <a:p>
            <a:pPr algn="l"/>
            <a:endParaRPr lang="en-MY" sz="2800" dirty="0" smtClean="0"/>
          </a:p>
        </p:txBody>
      </p:sp>
    </p:spTree>
    <p:extLst>
      <p:ext uri="{BB962C8B-B14F-4D97-AF65-F5344CB8AC3E}">
        <p14:creationId xmlns:p14="http://schemas.microsoft.com/office/powerpoint/2010/main" val="84149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4D518-8789-4DBD-B389-BB86DC66DCDC}"/>
              </a:ext>
            </a:extLst>
          </p:cNvPr>
          <p:cNvSpPr>
            <a:spLocks noGrp="1"/>
          </p:cNvSpPr>
          <p:nvPr>
            <p:ph type="title"/>
          </p:nvPr>
        </p:nvSpPr>
        <p:spPr/>
        <p:txBody>
          <a:bodyPr/>
          <a:lstStyle/>
          <a:p>
            <a:r>
              <a:rPr lang="en-US" dirty="0"/>
              <a:t>Reference</a:t>
            </a:r>
            <a:endParaRPr lang="id-ID" dirty="0"/>
          </a:p>
        </p:txBody>
      </p:sp>
      <p:sp>
        <p:nvSpPr>
          <p:cNvPr id="3" name="Content Placeholder 2">
            <a:extLst>
              <a:ext uri="{FF2B5EF4-FFF2-40B4-BE49-F238E27FC236}">
                <a16:creationId xmlns:a16="http://schemas.microsoft.com/office/drawing/2014/main" xmlns="" id="{9E45CE5A-2116-456C-88A1-60AE9C0AA494}"/>
              </a:ext>
            </a:extLst>
          </p:cNvPr>
          <p:cNvSpPr>
            <a:spLocks noGrp="1"/>
          </p:cNvSpPr>
          <p:nvPr>
            <p:ph idx="1"/>
          </p:nvPr>
        </p:nvSpPr>
        <p:spPr/>
        <p:txBody>
          <a:bodyPr/>
          <a:lstStyle/>
          <a:p>
            <a:pPr marL="457200" indent="-457200">
              <a:buFont typeface="+mj-lt"/>
              <a:buAutoNum type="arabicPeriod"/>
            </a:pPr>
            <a:r>
              <a:rPr lang="id-ID" dirty="0">
                <a:hlinkClick r:id="rId2"/>
              </a:rPr>
              <a:t>http://www.differencebetween.net/technology/difference-between-primary-storage-and-secondary-storage/</a:t>
            </a:r>
            <a:endParaRPr lang="en-US" dirty="0"/>
          </a:p>
          <a:p>
            <a:pPr marL="457200" indent="-457200">
              <a:buFont typeface="+mj-lt"/>
              <a:buAutoNum type="arabicPeriod"/>
            </a:pPr>
            <a:r>
              <a:rPr lang="id-ID" dirty="0">
                <a:hlinkClick r:id="rId3"/>
              </a:rPr>
              <a:t>https://searchstorage.techtarget.com</a:t>
            </a:r>
            <a:endParaRPr lang="en-US" dirty="0"/>
          </a:p>
          <a:p>
            <a:pPr marL="457200" indent="-457200">
              <a:buFont typeface="+mj-lt"/>
              <a:buAutoNum type="arabicPeriod"/>
            </a:pPr>
            <a:r>
              <a:rPr lang="en-US" dirty="0">
                <a:hlinkClick r:id="rId4"/>
              </a:rPr>
              <a:t>https://blog.storagecraft.com/primary-vs-secondary-storage-difference/</a:t>
            </a:r>
            <a:endParaRPr lang="en-US" dirty="0"/>
          </a:p>
          <a:p>
            <a:pPr marL="457200" indent="-457200">
              <a:buFont typeface="+mj-lt"/>
              <a:buAutoNum type="arabicPeriod"/>
            </a:pPr>
            <a:endParaRPr lang="en-US" dirty="0"/>
          </a:p>
          <a:p>
            <a:pPr marL="457200" indent="-457200">
              <a:buFont typeface="+mj-lt"/>
              <a:buAutoNum type="arabicPeriod"/>
            </a:pPr>
            <a:endParaRPr lang="id-ID" dirty="0"/>
          </a:p>
        </p:txBody>
      </p:sp>
    </p:spTree>
    <p:extLst>
      <p:ext uri="{BB962C8B-B14F-4D97-AF65-F5344CB8AC3E}">
        <p14:creationId xmlns:p14="http://schemas.microsoft.com/office/powerpoint/2010/main" val="31711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14BF5-9518-4C2D-91E1-B40C85715A6E}"/>
              </a:ext>
            </a:extLst>
          </p:cNvPr>
          <p:cNvSpPr>
            <a:spLocks noGrp="1"/>
          </p:cNvSpPr>
          <p:nvPr>
            <p:ph type="title"/>
          </p:nvPr>
        </p:nvSpPr>
        <p:spPr>
          <a:xfrm>
            <a:off x="4059153" y="801857"/>
            <a:ext cx="3932237" cy="468129"/>
          </a:xfrm>
        </p:spPr>
        <p:txBody>
          <a:bodyPr>
            <a:normAutofit fontScale="90000"/>
          </a:bodyPr>
          <a:lstStyle/>
          <a:p>
            <a:pPr algn="ctr"/>
            <a:r>
              <a:rPr lang="en-US" b="1" dirty="0"/>
              <a:t>DATA STORAGE</a:t>
            </a:r>
            <a:endParaRPr lang="id-ID" b="1" dirty="0"/>
          </a:p>
        </p:txBody>
      </p:sp>
      <p:sp>
        <p:nvSpPr>
          <p:cNvPr id="3" name="Subtitle 2">
            <a:extLst>
              <a:ext uri="{FF2B5EF4-FFF2-40B4-BE49-F238E27FC236}">
                <a16:creationId xmlns:a16="http://schemas.microsoft.com/office/drawing/2014/main" xmlns="" id="{ADCA7BDD-0F99-482A-8187-ADAE3DAB1FC9}"/>
              </a:ext>
            </a:extLst>
          </p:cNvPr>
          <p:cNvSpPr>
            <a:spLocks noGrp="1"/>
          </p:cNvSpPr>
          <p:nvPr>
            <p:ph type="body" sz="half" idx="2"/>
          </p:nvPr>
        </p:nvSpPr>
        <p:spPr>
          <a:xfrm>
            <a:off x="4059153" y="1631852"/>
            <a:ext cx="7385538" cy="4424292"/>
          </a:xfrm>
        </p:spPr>
        <p:txBody>
          <a:bodyPr>
            <a:normAutofit/>
          </a:bodyPr>
          <a:lstStyle/>
          <a:p>
            <a:pPr algn="just">
              <a:spcBef>
                <a:spcPts val="0"/>
              </a:spcBef>
            </a:pPr>
            <a:r>
              <a:rPr lang="en-US" sz="2400" dirty="0"/>
              <a:t>Data storage is the collective methods and technologies that capture and retain digital information on electromagnetic, optical or silicon-based storage media. Storage is a key component of digital devices, as consumers and businesses have come to rely on it to preserve information ranging from personal photos to business-critical information.</a:t>
            </a:r>
          </a:p>
          <a:p>
            <a:pPr algn="just">
              <a:spcBef>
                <a:spcPts val="0"/>
              </a:spcBef>
            </a:pPr>
            <a:endParaRPr lang="en-US" sz="2400" dirty="0"/>
          </a:p>
          <a:p>
            <a:pPr algn="just">
              <a:spcBef>
                <a:spcPts val="0"/>
              </a:spcBef>
            </a:pPr>
            <a:r>
              <a:rPr lang="en-US" sz="2400" dirty="0"/>
              <a:t>Storage is frequently used to describe the devices and data connected to the computer through input/output (I/O) operations, including hard disks, flash devices, tape systems and other media types.</a:t>
            </a:r>
            <a:endParaRPr lang="id-ID" sz="2400" dirty="0"/>
          </a:p>
        </p:txBody>
      </p:sp>
      <p:pic>
        <p:nvPicPr>
          <p:cNvPr id="5" name="Picture 4">
            <a:extLst>
              <a:ext uri="{FF2B5EF4-FFF2-40B4-BE49-F238E27FC236}">
                <a16:creationId xmlns:a16="http://schemas.microsoft.com/office/drawing/2014/main" xmlns="" id="{08CECB07-80AA-49E1-A9E7-05AE17447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62" y="2364239"/>
            <a:ext cx="3428891" cy="2129521"/>
          </a:xfrm>
          <a:prstGeom prst="rect">
            <a:avLst/>
          </a:prstGeom>
        </p:spPr>
      </p:pic>
    </p:spTree>
    <p:extLst>
      <p:ext uri="{BB962C8B-B14F-4D97-AF65-F5344CB8AC3E}">
        <p14:creationId xmlns:p14="http://schemas.microsoft.com/office/powerpoint/2010/main" val="29038208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9F373-F82F-40E3-AF54-BECA117DB178}"/>
              </a:ext>
            </a:extLst>
          </p:cNvPr>
          <p:cNvSpPr>
            <a:spLocks noGrp="1"/>
          </p:cNvSpPr>
          <p:nvPr>
            <p:ph type="title"/>
          </p:nvPr>
        </p:nvSpPr>
        <p:spPr>
          <a:xfrm>
            <a:off x="1295399" y="1643458"/>
            <a:ext cx="6241816" cy="582908"/>
          </a:xfrm>
        </p:spPr>
        <p:txBody>
          <a:bodyPr/>
          <a:lstStyle/>
          <a:p>
            <a:r>
              <a:rPr lang="en-US" dirty="0"/>
              <a:t>Primary Storage</a:t>
            </a:r>
            <a:endParaRPr lang="id-ID" dirty="0"/>
          </a:p>
        </p:txBody>
      </p:sp>
      <p:pic>
        <p:nvPicPr>
          <p:cNvPr id="7" name="Picture Placeholder 6">
            <a:extLst>
              <a:ext uri="{FF2B5EF4-FFF2-40B4-BE49-F238E27FC236}">
                <a16:creationId xmlns:a16="http://schemas.microsoft.com/office/drawing/2014/main" xmlns="" id="{8AEEC5E5-14E0-4C23-B48F-F953E7603FF8}"/>
              </a:ext>
            </a:extLst>
          </p:cNvPr>
          <p:cNvPicPr>
            <a:picLocks noGrp="1" noChangeAspect="1"/>
          </p:cNvPicPr>
          <p:nvPr>
            <p:ph type="pic" idx="1"/>
          </p:nvPr>
        </p:nvPicPr>
        <p:blipFill>
          <a:blip r:embed="rId2"/>
          <a:srcRect l="23595" r="23595"/>
          <a:stretch>
            <a:fillRect/>
          </a:stretch>
        </p:blipFill>
        <p:spPr>
          <a:prstGeom prst="rect">
            <a:avLst/>
          </a:prstGeom>
        </p:spPr>
      </p:pic>
      <p:sp>
        <p:nvSpPr>
          <p:cNvPr id="4" name="Text Placeholder 3">
            <a:extLst>
              <a:ext uri="{FF2B5EF4-FFF2-40B4-BE49-F238E27FC236}">
                <a16:creationId xmlns:a16="http://schemas.microsoft.com/office/drawing/2014/main" xmlns="" id="{A5A6D64B-2B2A-4DDE-8DFF-F160A128F531}"/>
              </a:ext>
            </a:extLst>
          </p:cNvPr>
          <p:cNvSpPr>
            <a:spLocks noGrp="1"/>
          </p:cNvSpPr>
          <p:nvPr>
            <p:ph type="body" sz="half" idx="2"/>
          </p:nvPr>
        </p:nvSpPr>
        <p:spPr>
          <a:xfrm>
            <a:off x="1295399" y="2771335"/>
            <a:ext cx="6241816" cy="2312897"/>
          </a:xfrm>
        </p:spPr>
        <p:txBody>
          <a:bodyPr>
            <a:normAutofit/>
          </a:bodyPr>
          <a:lstStyle/>
          <a:p>
            <a:pPr algn="just">
              <a:spcBef>
                <a:spcPts val="0"/>
              </a:spcBef>
            </a:pPr>
            <a:r>
              <a:rPr lang="en-US" sz="2400" dirty="0"/>
              <a:t>Primary storage, also known as main storage or memory, is the area in a computer in which data is stored for quick access by the computer's processor. The terms Random Access Memory (RAM) and Read Only Memory (ROM) are often as synonyms for primary or main storage.</a:t>
            </a:r>
            <a:endParaRPr lang="id-ID" sz="2400" dirty="0"/>
          </a:p>
        </p:txBody>
      </p:sp>
    </p:spTree>
    <p:extLst>
      <p:ext uri="{BB962C8B-B14F-4D97-AF65-F5344CB8AC3E}">
        <p14:creationId xmlns:p14="http://schemas.microsoft.com/office/powerpoint/2010/main" val="2196800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3CA8B-656A-4250-8C3D-F6DC993663E2}"/>
              </a:ext>
            </a:extLst>
          </p:cNvPr>
          <p:cNvSpPr>
            <a:spLocks noGrp="1"/>
          </p:cNvSpPr>
          <p:nvPr>
            <p:ph type="title"/>
          </p:nvPr>
        </p:nvSpPr>
        <p:spPr/>
        <p:txBody>
          <a:bodyPr/>
          <a:lstStyle/>
          <a:p>
            <a:r>
              <a:rPr lang="en-US" dirty="0"/>
              <a:t>WHY need Secondary ?</a:t>
            </a:r>
            <a:endParaRPr lang="id-ID" dirty="0"/>
          </a:p>
        </p:txBody>
      </p:sp>
      <p:sp>
        <p:nvSpPr>
          <p:cNvPr id="3" name="Content Placeholder 2">
            <a:extLst>
              <a:ext uri="{FF2B5EF4-FFF2-40B4-BE49-F238E27FC236}">
                <a16:creationId xmlns:a16="http://schemas.microsoft.com/office/drawing/2014/main" xmlns="" id="{2B19AD41-9F29-4638-9B4C-2632507ABA99}"/>
              </a:ext>
            </a:extLst>
          </p:cNvPr>
          <p:cNvSpPr>
            <a:spLocks noGrp="1"/>
          </p:cNvSpPr>
          <p:nvPr>
            <p:ph idx="1"/>
          </p:nvPr>
        </p:nvSpPr>
        <p:spPr>
          <a:xfrm>
            <a:off x="1295402" y="2556932"/>
            <a:ext cx="9601197" cy="3318936"/>
          </a:xfrm>
        </p:spPr>
        <p:txBody>
          <a:bodyPr>
            <a:normAutofit lnSpcReduction="10000"/>
          </a:bodyPr>
          <a:lstStyle/>
          <a:p>
            <a:pPr algn="just"/>
            <a:r>
              <a:rPr lang="en-US" dirty="0"/>
              <a:t>RAM is volatile</a:t>
            </a:r>
          </a:p>
          <a:p>
            <a:pPr algn="just"/>
            <a:r>
              <a:rPr lang="en-US" dirty="0"/>
              <a:t>RAM is expensive</a:t>
            </a:r>
          </a:p>
          <a:p>
            <a:pPr algn="just"/>
            <a:r>
              <a:rPr lang="en-US" dirty="0"/>
              <a:t>Computers have a limited amount of RAM usually measured in hundreds of Mbytes</a:t>
            </a:r>
          </a:p>
          <a:p>
            <a:pPr algn="just"/>
            <a:r>
              <a:rPr lang="en-US" dirty="0"/>
              <a:t>RAM is not normally portable</a:t>
            </a:r>
          </a:p>
          <a:p>
            <a:pPr algn="just"/>
            <a:r>
              <a:rPr lang="en-US" dirty="0"/>
              <a:t>ROM is too slow and is read only</a:t>
            </a:r>
          </a:p>
          <a:p>
            <a:pPr algn="just"/>
            <a:r>
              <a:rPr lang="en-US" dirty="0"/>
              <a:t>Cache is too expensive and small</a:t>
            </a:r>
            <a:endParaRPr lang="id-ID" dirty="0"/>
          </a:p>
        </p:txBody>
      </p:sp>
    </p:spTree>
    <p:extLst>
      <p:ext uri="{BB962C8B-B14F-4D97-AF65-F5344CB8AC3E}">
        <p14:creationId xmlns:p14="http://schemas.microsoft.com/office/powerpoint/2010/main" val="196380919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17011-92F3-4A71-903C-D6EBC9CAD872}"/>
              </a:ext>
            </a:extLst>
          </p:cNvPr>
          <p:cNvSpPr>
            <a:spLocks noGrp="1"/>
          </p:cNvSpPr>
          <p:nvPr>
            <p:ph type="title"/>
          </p:nvPr>
        </p:nvSpPr>
        <p:spPr>
          <a:xfrm>
            <a:off x="2975092" y="1156258"/>
            <a:ext cx="6241816" cy="464932"/>
          </a:xfrm>
        </p:spPr>
        <p:txBody>
          <a:bodyPr>
            <a:noAutofit/>
          </a:bodyPr>
          <a:lstStyle/>
          <a:p>
            <a:r>
              <a:rPr lang="en-US" dirty="0"/>
              <a:t>Secondary Storage</a:t>
            </a:r>
            <a:endParaRPr lang="id-ID" dirty="0"/>
          </a:p>
        </p:txBody>
      </p:sp>
      <p:sp>
        <p:nvSpPr>
          <p:cNvPr id="4" name="Text Placeholder 3">
            <a:extLst>
              <a:ext uri="{FF2B5EF4-FFF2-40B4-BE49-F238E27FC236}">
                <a16:creationId xmlns:a16="http://schemas.microsoft.com/office/drawing/2014/main" xmlns="" id="{11B1A24B-6894-4AB8-A301-2ADD639DB1CB}"/>
              </a:ext>
            </a:extLst>
          </p:cNvPr>
          <p:cNvSpPr>
            <a:spLocks noGrp="1"/>
          </p:cNvSpPr>
          <p:nvPr>
            <p:ph type="body" sz="half" idx="2"/>
          </p:nvPr>
        </p:nvSpPr>
        <p:spPr>
          <a:xfrm>
            <a:off x="2975092" y="1823034"/>
            <a:ext cx="6241816" cy="2694610"/>
          </a:xfrm>
        </p:spPr>
        <p:txBody>
          <a:bodyPr>
            <a:noAutofit/>
          </a:bodyPr>
          <a:lstStyle/>
          <a:p>
            <a:pPr algn="just">
              <a:spcBef>
                <a:spcPts val="0"/>
              </a:spcBef>
            </a:pPr>
            <a:r>
              <a:rPr lang="en-US" sz="2400" dirty="0"/>
              <a:t>Storage for noncritical data that does not need to be frequently accessed. It trades high performance for economical long-term archiving. Types of secondary storage include devices for backup and archiving. Secondary storage is synonymous with the terms secondary memory, auxiliary storage and external storage.</a:t>
            </a:r>
            <a:endParaRPr lang="id-ID" sz="2400" dirty="0"/>
          </a:p>
        </p:txBody>
      </p:sp>
      <p:pic>
        <p:nvPicPr>
          <p:cNvPr id="15" name="Picture 14">
            <a:extLst>
              <a:ext uri="{FF2B5EF4-FFF2-40B4-BE49-F238E27FC236}">
                <a16:creationId xmlns:a16="http://schemas.microsoft.com/office/drawing/2014/main" xmlns="" id="{B8E95B05-0D66-4D45-BAB7-63AAF1019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907" y="4213574"/>
            <a:ext cx="2243995" cy="1710148"/>
          </a:xfrm>
          <a:prstGeom prst="rect">
            <a:avLst/>
          </a:prstGeom>
        </p:spPr>
      </p:pic>
      <p:pic>
        <p:nvPicPr>
          <p:cNvPr id="17" name="Picture 16">
            <a:extLst>
              <a:ext uri="{FF2B5EF4-FFF2-40B4-BE49-F238E27FC236}">
                <a16:creationId xmlns:a16="http://schemas.microsoft.com/office/drawing/2014/main" xmlns="" id="{932C9BCA-F824-4592-8C64-66EA062A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11" y="954413"/>
            <a:ext cx="2164482" cy="1532576"/>
          </a:xfrm>
          <a:prstGeom prst="rect">
            <a:avLst/>
          </a:prstGeom>
        </p:spPr>
      </p:pic>
    </p:spTree>
    <p:extLst>
      <p:ext uri="{BB962C8B-B14F-4D97-AF65-F5344CB8AC3E}">
        <p14:creationId xmlns:p14="http://schemas.microsoft.com/office/powerpoint/2010/main" val="4043361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53E057A4-9F87-428B-91B3-182C048310DA}"/>
              </a:ext>
            </a:extLst>
          </p:cNvPr>
          <p:cNvSpPr>
            <a:spLocks noGrp="1"/>
          </p:cNvSpPr>
          <p:nvPr>
            <p:ph type="body" idx="1"/>
          </p:nvPr>
        </p:nvSpPr>
        <p:spPr>
          <a:xfrm>
            <a:off x="839785" y="590843"/>
            <a:ext cx="5157787" cy="408989"/>
          </a:xfrm>
        </p:spPr>
        <p:txBody>
          <a:bodyPr>
            <a:noAutofit/>
          </a:bodyPr>
          <a:lstStyle/>
          <a:p>
            <a:pPr algn="ctr"/>
            <a:r>
              <a:rPr lang="en-US" sz="2500" dirty="0"/>
              <a:t>Primary Storage</a:t>
            </a:r>
            <a:endParaRPr lang="id-ID" sz="2500" dirty="0"/>
          </a:p>
        </p:txBody>
      </p:sp>
      <p:pic>
        <p:nvPicPr>
          <p:cNvPr id="5" name="Content Placeholder 4">
            <a:extLst>
              <a:ext uri="{FF2B5EF4-FFF2-40B4-BE49-F238E27FC236}">
                <a16:creationId xmlns:a16="http://schemas.microsoft.com/office/drawing/2014/main" xmlns="" id="{0FD3D26C-F1F1-4BAF-BDEA-E636387566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89960" y="998726"/>
            <a:ext cx="2597236" cy="1319231"/>
          </a:xfrm>
        </p:spPr>
      </p:pic>
      <p:sp>
        <p:nvSpPr>
          <p:cNvPr id="8" name="Text Placeholder 7">
            <a:extLst>
              <a:ext uri="{FF2B5EF4-FFF2-40B4-BE49-F238E27FC236}">
                <a16:creationId xmlns:a16="http://schemas.microsoft.com/office/drawing/2014/main" xmlns="" id="{78E794C4-2CE1-4C3D-B358-34F374940DF6}"/>
              </a:ext>
            </a:extLst>
          </p:cNvPr>
          <p:cNvSpPr>
            <a:spLocks noGrp="1"/>
          </p:cNvSpPr>
          <p:nvPr>
            <p:ph type="body" sz="quarter" idx="3"/>
          </p:nvPr>
        </p:nvSpPr>
        <p:spPr>
          <a:xfrm>
            <a:off x="6194429" y="590843"/>
            <a:ext cx="5183188" cy="408989"/>
          </a:xfrm>
        </p:spPr>
        <p:txBody>
          <a:bodyPr>
            <a:noAutofit/>
          </a:bodyPr>
          <a:lstStyle/>
          <a:p>
            <a:pPr algn="ctr"/>
            <a:r>
              <a:rPr lang="en-US" sz="2500" dirty="0"/>
              <a:t>Secondary Storage</a:t>
            </a:r>
            <a:endParaRPr lang="id-ID" sz="2500" dirty="0"/>
          </a:p>
        </p:txBody>
      </p:sp>
      <p:pic>
        <p:nvPicPr>
          <p:cNvPr id="14" name="Content Placeholder 13">
            <a:extLst>
              <a:ext uri="{FF2B5EF4-FFF2-40B4-BE49-F238E27FC236}">
                <a16:creationId xmlns:a16="http://schemas.microsoft.com/office/drawing/2014/main" xmlns="" id="{AC288FBE-1979-4A33-AC7F-6A09CED1FA8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898841" y="999832"/>
            <a:ext cx="1774364" cy="1318125"/>
          </a:xfrm>
        </p:spPr>
      </p:pic>
      <p:cxnSp>
        <p:nvCxnSpPr>
          <p:cNvPr id="11" name="Straight Connector 10">
            <a:extLst>
              <a:ext uri="{FF2B5EF4-FFF2-40B4-BE49-F238E27FC236}">
                <a16:creationId xmlns:a16="http://schemas.microsoft.com/office/drawing/2014/main" xmlns="" id="{6A468C16-4288-4CB0-BBB1-FDDC796667BF}"/>
              </a:ext>
            </a:extLst>
          </p:cNvPr>
          <p:cNvCxnSpPr>
            <a:cxnSpLocks/>
          </p:cNvCxnSpPr>
          <p:nvPr/>
        </p:nvCxnSpPr>
        <p:spPr>
          <a:xfrm>
            <a:off x="6194429" y="2400206"/>
            <a:ext cx="0" cy="384584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BC533B8-0B64-49DB-B3E1-0DF173662B36}"/>
              </a:ext>
            </a:extLst>
          </p:cNvPr>
          <p:cNvSpPr txBox="1"/>
          <p:nvPr/>
        </p:nvSpPr>
        <p:spPr>
          <a:xfrm>
            <a:off x="1660206" y="2461692"/>
            <a:ext cx="4435794" cy="2693045"/>
          </a:xfrm>
          <a:prstGeom prst="rect">
            <a:avLst/>
          </a:prstGeom>
          <a:noFill/>
        </p:spPr>
        <p:txBody>
          <a:bodyPr wrap="square" rtlCol="0">
            <a:spAutoFit/>
          </a:bodyPr>
          <a:lstStyle/>
          <a:p>
            <a:pPr marL="342900" indent="-342900">
              <a:spcAft>
                <a:spcPts val="600"/>
              </a:spcAft>
              <a:buFont typeface="+mj-lt"/>
              <a:buAutoNum type="arabicPeriod"/>
            </a:pPr>
            <a:r>
              <a:rPr lang="en-US" dirty="0"/>
              <a:t>It refers to the main memory such as the random access memory (RAM)</a:t>
            </a:r>
          </a:p>
          <a:p>
            <a:pPr marL="342900" indent="-342900">
              <a:spcAft>
                <a:spcPts val="600"/>
              </a:spcAft>
              <a:buFont typeface="+mj-lt"/>
              <a:buAutoNum type="arabicPeriod"/>
            </a:pPr>
            <a:r>
              <a:rPr lang="en-US" dirty="0"/>
              <a:t>Temporarily Store applications and data currently in use</a:t>
            </a:r>
          </a:p>
          <a:p>
            <a:pPr marL="342900" indent="-342900">
              <a:spcAft>
                <a:spcPts val="600"/>
              </a:spcAft>
              <a:buFont typeface="+mj-lt"/>
              <a:buAutoNum type="arabicPeriod"/>
            </a:pPr>
            <a:r>
              <a:rPr lang="en-US" dirty="0"/>
              <a:t>Volatile </a:t>
            </a:r>
          </a:p>
          <a:p>
            <a:pPr marL="342900" indent="-342900">
              <a:spcAft>
                <a:spcPts val="600"/>
              </a:spcAft>
              <a:buFont typeface="+mj-lt"/>
              <a:buAutoNum type="arabicPeriod"/>
            </a:pPr>
            <a:r>
              <a:rPr lang="en-US" dirty="0"/>
              <a:t>Accessed by CPU</a:t>
            </a:r>
          </a:p>
          <a:p>
            <a:pPr marL="342900" indent="-342900">
              <a:spcAft>
                <a:spcPts val="600"/>
              </a:spcAft>
              <a:buFont typeface="+mj-lt"/>
              <a:buAutoNum type="arabicPeriod"/>
            </a:pPr>
            <a:r>
              <a:rPr lang="en-US" dirty="0"/>
              <a:t>Data is lost when the device loses power</a:t>
            </a:r>
          </a:p>
          <a:p>
            <a:pPr marL="342900" indent="-342900">
              <a:spcAft>
                <a:spcPts val="600"/>
              </a:spcAft>
              <a:buFont typeface="+mj-lt"/>
              <a:buAutoNum type="arabicPeriod"/>
            </a:pPr>
            <a:r>
              <a:rPr lang="en-US" dirty="0"/>
              <a:t>Example : RAM, ROM, Cache memory</a:t>
            </a:r>
          </a:p>
        </p:txBody>
      </p:sp>
      <p:sp>
        <p:nvSpPr>
          <p:cNvPr id="26" name="TextBox 25">
            <a:extLst>
              <a:ext uri="{FF2B5EF4-FFF2-40B4-BE49-F238E27FC236}">
                <a16:creationId xmlns:a16="http://schemas.microsoft.com/office/drawing/2014/main" xmlns="" id="{690DBD1E-4791-49A0-AC3B-AA51D237C85F}"/>
              </a:ext>
            </a:extLst>
          </p:cNvPr>
          <p:cNvSpPr txBox="1"/>
          <p:nvPr/>
        </p:nvSpPr>
        <p:spPr>
          <a:xfrm>
            <a:off x="5307247" y="1256987"/>
            <a:ext cx="1774364" cy="584775"/>
          </a:xfrm>
          <a:prstGeom prst="rect">
            <a:avLst/>
          </a:prstGeom>
          <a:solidFill>
            <a:schemeClr val="accent4">
              <a:lumMod val="60000"/>
              <a:lumOff val="40000"/>
            </a:schemeClr>
          </a:solidFill>
        </p:spPr>
        <p:txBody>
          <a:bodyPr wrap="square" rtlCol="0">
            <a:spAutoFit/>
          </a:bodyPr>
          <a:lstStyle/>
          <a:p>
            <a:pPr algn="ctr"/>
            <a:r>
              <a:rPr lang="en-US" sz="3200" dirty="0"/>
              <a:t>VS</a:t>
            </a:r>
            <a:endParaRPr lang="id-ID" sz="3200" dirty="0"/>
          </a:p>
        </p:txBody>
      </p:sp>
      <p:sp>
        <p:nvSpPr>
          <p:cNvPr id="27" name="TextBox 26">
            <a:extLst>
              <a:ext uri="{FF2B5EF4-FFF2-40B4-BE49-F238E27FC236}">
                <a16:creationId xmlns:a16="http://schemas.microsoft.com/office/drawing/2014/main" xmlns="" id="{11342CBC-F098-4F0B-90EC-9D49A579B136}"/>
              </a:ext>
            </a:extLst>
          </p:cNvPr>
          <p:cNvSpPr txBox="1"/>
          <p:nvPr/>
        </p:nvSpPr>
        <p:spPr>
          <a:xfrm>
            <a:off x="6485206" y="2471520"/>
            <a:ext cx="4164028" cy="4031873"/>
          </a:xfrm>
          <a:prstGeom prst="rect">
            <a:avLst/>
          </a:prstGeom>
          <a:noFill/>
        </p:spPr>
        <p:txBody>
          <a:bodyPr wrap="square" rtlCol="0">
            <a:spAutoFit/>
          </a:bodyPr>
          <a:lstStyle/>
          <a:p>
            <a:pPr marL="342900" indent="-342900">
              <a:spcAft>
                <a:spcPts val="600"/>
              </a:spcAft>
              <a:buFont typeface="+mj-lt"/>
              <a:buAutoNum type="arabicPeriod"/>
            </a:pPr>
            <a:r>
              <a:rPr lang="en-US" dirty="0"/>
              <a:t>It refers to auxiliary memory, external memory, or secondary memory</a:t>
            </a:r>
          </a:p>
          <a:p>
            <a:pPr marL="342900" indent="-342900">
              <a:spcAft>
                <a:spcPts val="600"/>
              </a:spcAft>
              <a:buFont typeface="+mj-lt"/>
              <a:buAutoNum type="arabicPeriod"/>
            </a:pPr>
            <a:r>
              <a:rPr lang="en-US" dirty="0"/>
              <a:t>Store and retrieve data ( Information ) on a long-term basis</a:t>
            </a:r>
          </a:p>
          <a:p>
            <a:pPr marL="342900" indent="-342900">
              <a:spcAft>
                <a:spcPts val="600"/>
              </a:spcAft>
              <a:buFont typeface="+mj-lt"/>
              <a:buAutoNum type="arabicPeriod"/>
            </a:pPr>
            <a:r>
              <a:rPr lang="en-US" dirty="0"/>
              <a:t>Non-volatile</a:t>
            </a:r>
          </a:p>
          <a:p>
            <a:pPr marL="342900" indent="-342900">
              <a:spcAft>
                <a:spcPts val="600"/>
              </a:spcAft>
              <a:buFont typeface="+mj-lt"/>
              <a:buAutoNum type="arabicPeriod"/>
            </a:pPr>
            <a:r>
              <a:rPr lang="en-US" dirty="0"/>
              <a:t>Not directly accessed by CPU</a:t>
            </a:r>
          </a:p>
          <a:p>
            <a:pPr marL="342900" indent="-342900">
              <a:spcAft>
                <a:spcPts val="600"/>
              </a:spcAft>
              <a:buFont typeface="+mj-lt"/>
              <a:buAutoNum type="arabicPeriod"/>
            </a:pPr>
            <a:r>
              <a:rPr lang="en-US" dirty="0"/>
              <a:t>Data is still available even when the device loses power</a:t>
            </a:r>
          </a:p>
          <a:p>
            <a:pPr marL="342900" indent="-342900">
              <a:spcAft>
                <a:spcPts val="600"/>
              </a:spcAft>
              <a:buFont typeface="+mj-lt"/>
              <a:buAutoNum type="arabicPeriod"/>
            </a:pPr>
            <a:r>
              <a:rPr lang="en-US" dirty="0"/>
              <a:t>Example : HDD, CD, DVD, Floppy disks, flash drives</a:t>
            </a:r>
          </a:p>
          <a:p>
            <a:pPr marL="342900" indent="-342900">
              <a:spcAft>
                <a:spcPts val="1200"/>
              </a:spcAft>
              <a:buFont typeface="+mj-lt"/>
              <a:buAutoNum type="arabicPeriod"/>
            </a:pPr>
            <a:endParaRPr lang="en-US" dirty="0"/>
          </a:p>
          <a:p>
            <a:pPr marL="342900" indent="-342900">
              <a:spcAft>
                <a:spcPts val="1200"/>
              </a:spcAft>
              <a:buFont typeface="+mj-lt"/>
              <a:buAutoNum type="arabicPeriod"/>
            </a:pPr>
            <a:endParaRPr lang="id-ID" dirty="0"/>
          </a:p>
        </p:txBody>
      </p:sp>
    </p:spTree>
    <p:extLst>
      <p:ext uri="{BB962C8B-B14F-4D97-AF65-F5344CB8AC3E}">
        <p14:creationId xmlns:p14="http://schemas.microsoft.com/office/powerpoint/2010/main" val="856692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845FF4A-F413-47D1-915F-10A5E13E3F8F}"/>
              </a:ext>
            </a:extLst>
          </p:cNvPr>
          <p:cNvSpPr>
            <a:spLocks noGrp="1"/>
          </p:cNvSpPr>
          <p:nvPr>
            <p:ph type="title"/>
          </p:nvPr>
        </p:nvSpPr>
        <p:spPr/>
        <p:txBody>
          <a:bodyPr/>
          <a:lstStyle/>
          <a:p>
            <a:r>
              <a:rPr lang="en-US" dirty="0"/>
              <a:t>Primary Storage</a:t>
            </a:r>
            <a:endParaRPr lang="id-ID" dirty="0"/>
          </a:p>
        </p:txBody>
      </p:sp>
      <p:pic>
        <p:nvPicPr>
          <p:cNvPr id="9" name="Content Placeholder 8">
            <a:extLst>
              <a:ext uri="{FF2B5EF4-FFF2-40B4-BE49-F238E27FC236}">
                <a16:creationId xmlns:a16="http://schemas.microsoft.com/office/drawing/2014/main" xmlns="" id="{9098FC40-E3B5-4FA3-B1AB-DC247711F725}"/>
              </a:ext>
            </a:extLst>
          </p:cNvPr>
          <p:cNvPicPr>
            <a:picLocks noGrp="1" noChangeAspect="1"/>
          </p:cNvPicPr>
          <p:nvPr>
            <p:ph idx="1"/>
          </p:nvPr>
        </p:nvPicPr>
        <p:blipFill>
          <a:blip r:embed="rId3"/>
          <a:stretch>
            <a:fillRect/>
          </a:stretch>
        </p:blipFill>
        <p:spPr>
          <a:xfrm>
            <a:off x="3526504" y="2539988"/>
            <a:ext cx="2265044" cy="1706719"/>
          </a:xfrm>
          <a:prstGeom prst="rect">
            <a:avLst/>
          </a:prstGeom>
        </p:spPr>
      </p:pic>
      <p:pic>
        <p:nvPicPr>
          <p:cNvPr id="11" name="Picture 10">
            <a:extLst>
              <a:ext uri="{FF2B5EF4-FFF2-40B4-BE49-F238E27FC236}">
                <a16:creationId xmlns:a16="http://schemas.microsoft.com/office/drawing/2014/main" xmlns="" id="{05BEF143-B47C-4A45-9325-413A9138DE7F}"/>
              </a:ext>
            </a:extLst>
          </p:cNvPr>
          <p:cNvPicPr>
            <a:picLocks noChangeAspect="1"/>
          </p:cNvPicPr>
          <p:nvPr/>
        </p:nvPicPr>
        <p:blipFill>
          <a:blip r:embed="rId4"/>
          <a:stretch>
            <a:fillRect/>
          </a:stretch>
        </p:blipFill>
        <p:spPr>
          <a:xfrm>
            <a:off x="6198299" y="2539989"/>
            <a:ext cx="2265044" cy="1720839"/>
          </a:xfrm>
          <a:prstGeom prst="rect">
            <a:avLst/>
          </a:prstGeom>
        </p:spPr>
      </p:pic>
      <p:pic>
        <p:nvPicPr>
          <p:cNvPr id="12" name="Picture 11">
            <a:extLst>
              <a:ext uri="{FF2B5EF4-FFF2-40B4-BE49-F238E27FC236}">
                <a16:creationId xmlns:a16="http://schemas.microsoft.com/office/drawing/2014/main" xmlns="" id="{54C1F6D9-3003-496D-A648-D3801A65CE45}"/>
              </a:ext>
            </a:extLst>
          </p:cNvPr>
          <p:cNvPicPr>
            <a:picLocks noChangeAspect="1"/>
          </p:cNvPicPr>
          <p:nvPr/>
        </p:nvPicPr>
        <p:blipFill>
          <a:blip r:embed="rId5"/>
          <a:stretch>
            <a:fillRect/>
          </a:stretch>
        </p:blipFill>
        <p:spPr>
          <a:xfrm>
            <a:off x="8870093" y="2539988"/>
            <a:ext cx="2265044" cy="1720839"/>
          </a:xfrm>
          <a:prstGeom prst="rect">
            <a:avLst/>
          </a:prstGeom>
        </p:spPr>
      </p:pic>
      <p:sp>
        <p:nvSpPr>
          <p:cNvPr id="14" name="TextBox 13">
            <a:extLst>
              <a:ext uri="{FF2B5EF4-FFF2-40B4-BE49-F238E27FC236}">
                <a16:creationId xmlns:a16="http://schemas.microsoft.com/office/drawing/2014/main" xmlns="" id="{D214B866-E131-4076-AFD0-A37D24F0F427}"/>
              </a:ext>
            </a:extLst>
          </p:cNvPr>
          <p:cNvSpPr txBox="1"/>
          <p:nvPr/>
        </p:nvSpPr>
        <p:spPr>
          <a:xfrm>
            <a:off x="3526504" y="4274897"/>
            <a:ext cx="2265045" cy="369332"/>
          </a:xfrm>
          <a:prstGeom prst="rect">
            <a:avLst/>
          </a:prstGeom>
          <a:noFill/>
        </p:spPr>
        <p:txBody>
          <a:bodyPr wrap="square" rtlCol="0">
            <a:spAutoFit/>
          </a:bodyPr>
          <a:lstStyle/>
          <a:p>
            <a:pPr algn="ctr"/>
            <a:r>
              <a:rPr lang="en-US" dirty="0"/>
              <a:t>ROM</a:t>
            </a:r>
            <a:endParaRPr lang="id-ID" dirty="0"/>
          </a:p>
        </p:txBody>
      </p:sp>
      <p:sp>
        <p:nvSpPr>
          <p:cNvPr id="15" name="TextBox 14">
            <a:extLst>
              <a:ext uri="{FF2B5EF4-FFF2-40B4-BE49-F238E27FC236}">
                <a16:creationId xmlns:a16="http://schemas.microsoft.com/office/drawing/2014/main" xmlns="" id="{F4958214-7277-4442-A880-583CAAAF74F1}"/>
              </a:ext>
            </a:extLst>
          </p:cNvPr>
          <p:cNvSpPr txBox="1"/>
          <p:nvPr/>
        </p:nvSpPr>
        <p:spPr>
          <a:xfrm>
            <a:off x="6198299" y="4287658"/>
            <a:ext cx="2265044" cy="369332"/>
          </a:xfrm>
          <a:prstGeom prst="rect">
            <a:avLst/>
          </a:prstGeom>
          <a:noFill/>
        </p:spPr>
        <p:txBody>
          <a:bodyPr wrap="square" rtlCol="0">
            <a:spAutoFit/>
          </a:bodyPr>
          <a:lstStyle/>
          <a:p>
            <a:pPr algn="ctr"/>
            <a:r>
              <a:rPr lang="en-US" dirty="0"/>
              <a:t>PROM</a:t>
            </a:r>
            <a:endParaRPr lang="id-ID" dirty="0"/>
          </a:p>
        </p:txBody>
      </p:sp>
      <p:sp>
        <p:nvSpPr>
          <p:cNvPr id="16" name="TextBox 15">
            <a:extLst>
              <a:ext uri="{FF2B5EF4-FFF2-40B4-BE49-F238E27FC236}">
                <a16:creationId xmlns:a16="http://schemas.microsoft.com/office/drawing/2014/main" xmlns="" id="{88F6187D-5D4C-4AAB-98FB-8DF7FBDA1492}"/>
              </a:ext>
            </a:extLst>
          </p:cNvPr>
          <p:cNvSpPr txBox="1"/>
          <p:nvPr/>
        </p:nvSpPr>
        <p:spPr>
          <a:xfrm>
            <a:off x="8870093" y="4287658"/>
            <a:ext cx="2265044" cy="369332"/>
          </a:xfrm>
          <a:prstGeom prst="rect">
            <a:avLst/>
          </a:prstGeom>
          <a:noFill/>
        </p:spPr>
        <p:txBody>
          <a:bodyPr wrap="square" rtlCol="0">
            <a:spAutoFit/>
          </a:bodyPr>
          <a:lstStyle/>
          <a:p>
            <a:pPr algn="ctr"/>
            <a:r>
              <a:rPr lang="en-US" dirty="0"/>
              <a:t>Cache Memory</a:t>
            </a:r>
            <a:endParaRPr lang="id-ID" dirty="0"/>
          </a:p>
        </p:txBody>
      </p:sp>
      <p:pic>
        <p:nvPicPr>
          <p:cNvPr id="17" name="Picture 16">
            <a:extLst>
              <a:ext uri="{FF2B5EF4-FFF2-40B4-BE49-F238E27FC236}">
                <a16:creationId xmlns:a16="http://schemas.microsoft.com/office/drawing/2014/main" xmlns="" id="{7FBBFE11-416D-48CE-93AB-DCDFF48895E7}"/>
              </a:ext>
            </a:extLst>
          </p:cNvPr>
          <p:cNvPicPr>
            <a:picLocks noChangeAspect="1"/>
          </p:cNvPicPr>
          <p:nvPr/>
        </p:nvPicPr>
        <p:blipFill>
          <a:blip r:embed="rId6"/>
          <a:stretch>
            <a:fillRect/>
          </a:stretch>
        </p:blipFill>
        <p:spPr>
          <a:xfrm>
            <a:off x="854710" y="2539988"/>
            <a:ext cx="2265045" cy="1695602"/>
          </a:xfrm>
          <a:prstGeom prst="rect">
            <a:avLst/>
          </a:prstGeom>
        </p:spPr>
      </p:pic>
      <p:sp>
        <p:nvSpPr>
          <p:cNvPr id="18" name="TextBox 17">
            <a:extLst>
              <a:ext uri="{FF2B5EF4-FFF2-40B4-BE49-F238E27FC236}">
                <a16:creationId xmlns:a16="http://schemas.microsoft.com/office/drawing/2014/main" xmlns="" id="{6FF62D15-1827-4391-8B1E-2556DF159C4D}"/>
              </a:ext>
            </a:extLst>
          </p:cNvPr>
          <p:cNvSpPr txBox="1"/>
          <p:nvPr/>
        </p:nvSpPr>
        <p:spPr>
          <a:xfrm>
            <a:off x="854710" y="4289015"/>
            <a:ext cx="2265044" cy="369332"/>
          </a:xfrm>
          <a:prstGeom prst="rect">
            <a:avLst/>
          </a:prstGeom>
          <a:noFill/>
        </p:spPr>
        <p:txBody>
          <a:bodyPr wrap="square" rtlCol="0">
            <a:spAutoFit/>
          </a:bodyPr>
          <a:lstStyle/>
          <a:p>
            <a:pPr algn="ctr"/>
            <a:r>
              <a:rPr lang="en-US" dirty="0"/>
              <a:t>RAM</a:t>
            </a:r>
            <a:endParaRPr lang="id-ID" dirty="0"/>
          </a:p>
        </p:txBody>
      </p:sp>
    </p:spTree>
    <p:extLst>
      <p:ext uri="{BB962C8B-B14F-4D97-AF65-F5344CB8AC3E}">
        <p14:creationId xmlns:p14="http://schemas.microsoft.com/office/powerpoint/2010/main" val="402707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1DA7D-8003-479C-BE31-83AC08933C01}"/>
              </a:ext>
            </a:extLst>
          </p:cNvPr>
          <p:cNvSpPr>
            <a:spLocks noGrp="1"/>
          </p:cNvSpPr>
          <p:nvPr>
            <p:ph type="title"/>
          </p:nvPr>
        </p:nvSpPr>
        <p:spPr/>
        <p:txBody>
          <a:bodyPr/>
          <a:lstStyle/>
          <a:p>
            <a:r>
              <a:rPr lang="en-US" dirty="0"/>
              <a:t>Secondary Storage</a:t>
            </a:r>
            <a:endParaRPr lang="id-ID" dirty="0"/>
          </a:p>
        </p:txBody>
      </p:sp>
      <p:pic>
        <p:nvPicPr>
          <p:cNvPr id="4" name="Content Placeholder 3">
            <a:extLst>
              <a:ext uri="{FF2B5EF4-FFF2-40B4-BE49-F238E27FC236}">
                <a16:creationId xmlns:a16="http://schemas.microsoft.com/office/drawing/2014/main" xmlns="" id="{E29DEE9B-8D87-40CF-BE7F-6C84B975BF4B}"/>
              </a:ext>
            </a:extLst>
          </p:cNvPr>
          <p:cNvPicPr>
            <a:picLocks noGrp="1" noChangeAspect="1"/>
          </p:cNvPicPr>
          <p:nvPr>
            <p:ph idx="1"/>
          </p:nvPr>
        </p:nvPicPr>
        <p:blipFill>
          <a:blip r:embed="rId3"/>
          <a:stretch>
            <a:fillRect/>
          </a:stretch>
        </p:blipFill>
        <p:spPr>
          <a:xfrm>
            <a:off x="3677662" y="2809680"/>
            <a:ext cx="2030299" cy="1762322"/>
          </a:xfrm>
          <a:prstGeom prst="rect">
            <a:avLst/>
          </a:prstGeom>
        </p:spPr>
      </p:pic>
      <p:pic>
        <p:nvPicPr>
          <p:cNvPr id="5" name="Picture 4">
            <a:extLst>
              <a:ext uri="{FF2B5EF4-FFF2-40B4-BE49-F238E27FC236}">
                <a16:creationId xmlns:a16="http://schemas.microsoft.com/office/drawing/2014/main" xmlns="" id="{5CB359B7-9488-4053-9D9A-3CF02449A9EA}"/>
              </a:ext>
            </a:extLst>
          </p:cNvPr>
          <p:cNvPicPr>
            <a:picLocks noChangeAspect="1"/>
          </p:cNvPicPr>
          <p:nvPr/>
        </p:nvPicPr>
        <p:blipFill>
          <a:blip r:embed="rId4"/>
          <a:stretch>
            <a:fillRect/>
          </a:stretch>
        </p:blipFill>
        <p:spPr>
          <a:xfrm>
            <a:off x="1295402" y="2809680"/>
            <a:ext cx="1883936" cy="1762322"/>
          </a:xfrm>
          <a:prstGeom prst="rect">
            <a:avLst/>
          </a:prstGeom>
        </p:spPr>
      </p:pic>
      <p:pic>
        <p:nvPicPr>
          <p:cNvPr id="6" name="Picture 5">
            <a:extLst>
              <a:ext uri="{FF2B5EF4-FFF2-40B4-BE49-F238E27FC236}">
                <a16:creationId xmlns:a16="http://schemas.microsoft.com/office/drawing/2014/main" xmlns="" id="{C3800A32-7332-47A0-8934-93E11F4F5F33}"/>
              </a:ext>
            </a:extLst>
          </p:cNvPr>
          <p:cNvPicPr>
            <a:picLocks noChangeAspect="1"/>
          </p:cNvPicPr>
          <p:nvPr/>
        </p:nvPicPr>
        <p:blipFill>
          <a:blip r:embed="rId5"/>
          <a:stretch>
            <a:fillRect/>
          </a:stretch>
        </p:blipFill>
        <p:spPr>
          <a:xfrm>
            <a:off x="6484040" y="2809680"/>
            <a:ext cx="1758913" cy="1762322"/>
          </a:xfrm>
          <a:prstGeom prst="rect">
            <a:avLst/>
          </a:prstGeom>
        </p:spPr>
      </p:pic>
      <p:pic>
        <p:nvPicPr>
          <p:cNvPr id="7" name="Picture 6">
            <a:extLst>
              <a:ext uri="{FF2B5EF4-FFF2-40B4-BE49-F238E27FC236}">
                <a16:creationId xmlns:a16="http://schemas.microsoft.com/office/drawing/2014/main" xmlns="" id="{614B5A60-F0D8-494E-A5AE-46D8A7CEDC88}"/>
              </a:ext>
            </a:extLst>
          </p:cNvPr>
          <p:cNvPicPr>
            <a:picLocks noChangeAspect="1"/>
          </p:cNvPicPr>
          <p:nvPr/>
        </p:nvPicPr>
        <p:blipFill>
          <a:blip r:embed="rId6"/>
          <a:stretch>
            <a:fillRect/>
          </a:stretch>
        </p:blipFill>
        <p:spPr>
          <a:xfrm>
            <a:off x="8741278" y="2809681"/>
            <a:ext cx="1758914" cy="1762321"/>
          </a:xfrm>
          <a:prstGeom prst="rect">
            <a:avLst/>
          </a:prstGeom>
        </p:spPr>
      </p:pic>
      <p:sp>
        <p:nvSpPr>
          <p:cNvPr id="8" name="TextBox 7">
            <a:extLst>
              <a:ext uri="{FF2B5EF4-FFF2-40B4-BE49-F238E27FC236}">
                <a16:creationId xmlns:a16="http://schemas.microsoft.com/office/drawing/2014/main" xmlns="" id="{F5B7D646-A561-47C4-ABBA-3C490E86E4C9}"/>
              </a:ext>
            </a:extLst>
          </p:cNvPr>
          <p:cNvSpPr txBox="1"/>
          <p:nvPr/>
        </p:nvSpPr>
        <p:spPr>
          <a:xfrm>
            <a:off x="1357914" y="4573973"/>
            <a:ext cx="1841692" cy="369332"/>
          </a:xfrm>
          <a:prstGeom prst="rect">
            <a:avLst/>
          </a:prstGeom>
          <a:noFill/>
        </p:spPr>
        <p:txBody>
          <a:bodyPr wrap="square" rtlCol="0">
            <a:spAutoFit/>
          </a:bodyPr>
          <a:lstStyle/>
          <a:p>
            <a:pPr algn="ctr"/>
            <a:r>
              <a:rPr lang="en-US" dirty="0"/>
              <a:t>SD Card</a:t>
            </a:r>
            <a:endParaRPr lang="id-ID" dirty="0"/>
          </a:p>
        </p:txBody>
      </p:sp>
      <p:sp>
        <p:nvSpPr>
          <p:cNvPr id="9" name="TextBox 8">
            <a:extLst>
              <a:ext uri="{FF2B5EF4-FFF2-40B4-BE49-F238E27FC236}">
                <a16:creationId xmlns:a16="http://schemas.microsoft.com/office/drawing/2014/main" xmlns="" id="{09D8223B-E8F5-4E66-AFB2-C678F50EC57D}"/>
              </a:ext>
            </a:extLst>
          </p:cNvPr>
          <p:cNvSpPr txBox="1"/>
          <p:nvPr/>
        </p:nvSpPr>
        <p:spPr>
          <a:xfrm>
            <a:off x="3677662" y="4573973"/>
            <a:ext cx="2265811" cy="369332"/>
          </a:xfrm>
          <a:prstGeom prst="rect">
            <a:avLst/>
          </a:prstGeom>
          <a:noFill/>
        </p:spPr>
        <p:txBody>
          <a:bodyPr wrap="square" rtlCol="0">
            <a:spAutoFit/>
          </a:bodyPr>
          <a:lstStyle/>
          <a:p>
            <a:pPr algn="ctr"/>
            <a:r>
              <a:rPr lang="en-US" dirty="0" err="1"/>
              <a:t>Flashdisk</a:t>
            </a:r>
            <a:endParaRPr lang="id-ID" dirty="0"/>
          </a:p>
        </p:txBody>
      </p:sp>
      <p:sp>
        <p:nvSpPr>
          <p:cNvPr id="10" name="TextBox 9">
            <a:extLst>
              <a:ext uri="{FF2B5EF4-FFF2-40B4-BE49-F238E27FC236}">
                <a16:creationId xmlns:a16="http://schemas.microsoft.com/office/drawing/2014/main" xmlns="" id="{2030E36A-449C-4879-BF89-6443F7B211ED}"/>
              </a:ext>
            </a:extLst>
          </p:cNvPr>
          <p:cNvSpPr txBox="1"/>
          <p:nvPr/>
        </p:nvSpPr>
        <p:spPr>
          <a:xfrm>
            <a:off x="6484040" y="4558117"/>
            <a:ext cx="1758912" cy="369332"/>
          </a:xfrm>
          <a:prstGeom prst="rect">
            <a:avLst/>
          </a:prstGeom>
          <a:noFill/>
        </p:spPr>
        <p:txBody>
          <a:bodyPr wrap="square" rtlCol="0">
            <a:spAutoFit/>
          </a:bodyPr>
          <a:lstStyle/>
          <a:p>
            <a:pPr algn="ctr"/>
            <a:r>
              <a:rPr lang="en-US" dirty="0"/>
              <a:t>Hard Disk</a:t>
            </a:r>
            <a:endParaRPr lang="id-ID" dirty="0"/>
          </a:p>
        </p:txBody>
      </p:sp>
      <p:sp>
        <p:nvSpPr>
          <p:cNvPr id="11" name="TextBox 10">
            <a:extLst>
              <a:ext uri="{FF2B5EF4-FFF2-40B4-BE49-F238E27FC236}">
                <a16:creationId xmlns:a16="http://schemas.microsoft.com/office/drawing/2014/main" xmlns="" id="{B11B7FDB-0024-40A2-93FE-6D2F987AEF33}"/>
              </a:ext>
            </a:extLst>
          </p:cNvPr>
          <p:cNvSpPr txBox="1"/>
          <p:nvPr/>
        </p:nvSpPr>
        <p:spPr>
          <a:xfrm>
            <a:off x="8741278" y="4575944"/>
            <a:ext cx="1824138" cy="369332"/>
          </a:xfrm>
          <a:prstGeom prst="rect">
            <a:avLst/>
          </a:prstGeom>
          <a:noFill/>
        </p:spPr>
        <p:txBody>
          <a:bodyPr wrap="square" rtlCol="0">
            <a:spAutoFit/>
          </a:bodyPr>
          <a:lstStyle/>
          <a:p>
            <a:pPr algn="ctr"/>
            <a:r>
              <a:rPr lang="en-US" dirty="0"/>
              <a:t>CD</a:t>
            </a:r>
            <a:endParaRPr lang="id-ID" dirty="0"/>
          </a:p>
        </p:txBody>
      </p:sp>
    </p:spTree>
    <p:extLst>
      <p:ext uri="{BB962C8B-B14F-4D97-AF65-F5344CB8AC3E}">
        <p14:creationId xmlns:p14="http://schemas.microsoft.com/office/powerpoint/2010/main" val="970994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FBD47-0B53-41F6-8E4E-BE317BFF816F}"/>
              </a:ext>
            </a:extLst>
          </p:cNvPr>
          <p:cNvSpPr>
            <a:spLocks noGrp="1"/>
          </p:cNvSpPr>
          <p:nvPr>
            <p:ph type="title"/>
          </p:nvPr>
        </p:nvSpPr>
        <p:spPr/>
        <p:txBody>
          <a:bodyPr/>
          <a:lstStyle/>
          <a:p>
            <a:r>
              <a:rPr lang="en-US" dirty="0"/>
              <a:t>Characteristic Secondary Storage</a:t>
            </a:r>
            <a:endParaRPr lang="id-ID" dirty="0"/>
          </a:p>
        </p:txBody>
      </p:sp>
      <p:sp>
        <p:nvSpPr>
          <p:cNvPr id="3" name="Content Placeholder 2">
            <a:extLst>
              <a:ext uri="{FF2B5EF4-FFF2-40B4-BE49-F238E27FC236}">
                <a16:creationId xmlns:a16="http://schemas.microsoft.com/office/drawing/2014/main" xmlns="" id="{D7A18CC3-DF11-4F68-829A-C39F02E3F58F}"/>
              </a:ext>
            </a:extLst>
          </p:cNvPr>
          <p:cNvSpPr>
            <a:spLocks noGrp="1"/>
          </p:cNvSpPr>
          <p:nvPr>
            <p:ph idx="1"/>
          </p:nvPr>
        </p:nvSpPr>
        <p:spPr/>
        <p:txBody>
          <a:bodyPr/>
          <a:lstStyle/>
          <a:p>
            <a:r>
              <a:rPr lang="en-US" dirty="0"/>
              <a:t>Larger capacity</a:t>
            </a:r>
          </a:p>
          <a:p>
            <a:r>
              <a:rPr lang="en-US" dirty="0"/>
              <a:t>Portability</a:t>
            </a:r>
          </a:p>
          <a:p>
            <a:r>
              <a:rPr lang="en-US" dirty="0"/>
              <a:t>Durability</a:t>
            </a:r>
          </a:p>
          <a:p>
            <a:r>
              <a:rPr lang="en-US" dirty="0"/>
              <a:t>Cost</a:t>
            </a:r>
          </a:p>
          <a:p>
            <a:r>
              <a:rPr lang="en-US" dirty="0"/>
              <a:t>Non-volatility</a:t>
            </a:r>
            <a:endParaRPr lang="id-ID" dirty="0"/>
          </a:p>
        </p:txBody>
      </p:sp>
    </p:spTree>
    <p:extLst>
      <p:ext uri="{BB962C8B-B14F-4D97-AF65-F5344CB8AC3E}">
        <p14:creationId xmlns:p14="http://schemas.microsoft.com/office/powerpoint/2010/main" val="79505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1081</TotalTime>
  <Words>399</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PowerPoint Presentation</vt:lpstr>
      <vt:lpstr>DATA STORAGE</vt:lpstr>
      <vt:lpstr>Primary Storage</vt:lpstr>
      <vt:lpstr>WHY need Secondary ?</vt:lpstr>
      <vt:lpstr>Secondary Storage</vt:lpstr>
      <vt:lpstr>PowerPoint Presentation</vt:lpstr>
      <vt:lpstr>Primary Storage</vt:lpstr>
      <vt:lpstr>Secondary Storage</vt:lpstr>
      <vt:lpstr>Characteristic Secondary Storage</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Storage</dc:title>
  <dc:creator>wilbert harianto</dc:creator>
  <cp:lastModifiedBy>nurulnajiha</cp:lastModifiedBy>
  <cp:revision>17</cp:revision>
  <dcterms:created xsi:type="dcterms:W3CDTF">2018-10-13T07:26:18Z</dcterms:created>
  <dcterms:modified xsi:type="dcterms:W3CDTF">2018-10-14T04:31:00Z</dcterms:modified>
</cp:coreProperties>
</file>