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6" r:id="rId1"/>
  </p:sldMasterIdLst>
  <p:sldIdLst>
    <p:sldId id="256" r:id="rId2"/>
    <p:sldId id="257" r:id="rId3"/>
    <p:sldId id="264" r:id="rId4"/>
    <p:sldId id="258" r:id="rId5"/>
    <p:sldId id="261" r:id="rId6"/>
    <p:sldId id="259" r:id="rId7"/>
    <p:sldId id="260" r:id="rId8"/>
    <p:sldId id="263" r:id="rId9"/>
    <p:sldId id="265" r:id="rId10"/>
    <p:sldId id="262" r:id="rId11"/>
    <p:sldId id="266" r:id="rId12"/>
    <p:sldId id="269" r:id="rId13"/>
    <p:sldId id="276" r:id="rId14"/>
    <p:sldId id="282" r:id="rId15"/>
    <p:sldId id="268" r:id="rId16"/>
    <p:sldId id="271" r:id="rId17"/>
    <p:sldId id="270" r:id="rId18"/>
    <p:sldId id="267" r:id="rId19"/>
    <p:sldId id="279" r:id="rId20"/>
    <p:sldId id="272" r:id="rId21"/>
    <p:sldId id="273" r:id="rId22"/>
    <p:sldId id="274" r:id="rId23"/>
    <p:sldId id="275" r:id="rId24"/>
    <p:sldId id="278" r:id="rId25"/>
    <p:sldId id="277" r:id="rId26"/>
    <p:sldId id="280" r:id="rId27"/>
    <p:sldId id="281" r:id="rId28"/>
    <p:sldId id="284" r:id="rId29"/>
    <p:sldId id="283"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6DD16D5-C2C1-4AD2-95C5-688A5D7969B5}" type="datetimeFigureOut">
              <a:rPr lang="en-MY" smtClean="0"/>
              <a:t>9/2/2022</a:t>
            </a:fld>
            <a:endParaRPr lang="en-MY"/>
          </a:p>
        </p:txBody>
      </p:sp>
      <p:sp>
        <p:nvSpPr>
          <p:cNvPr id="5" name="Footer Placeholder 4"/>
          <p:cNvSpPr>
            <a:spLocks noGrp="1"/>
          </p:cNvSpPr>
          <p:nvPr>
            <p:ph type="ftr" sz="quarter" idx="11"/>
          </p:nvPr>
        </p:nvSpPr>
        <p:spPr/>
        <p:txBody>
          <a:bodyPr/>
          <a:lstStyle/>
          <a:p>
            <a:endParaRPr lang="en-MY"/>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B36498EA-C1BC-4951-969E-D97C5E0A0547}" type="slidenum">
              <a:rPr lang="en-MY" smtClean="0"/>
              <a:t>‹#›</a:t>
            </a:fld>
            <a:endParaRPr lang="en-MY"/>
          </a:p>
        </p:txBody>
      </p:sp>
    </p:spTree>
    <p:extLst>
      <p:ext uri="{BB962C8B-B14F-4D97-AF65-F5344CB8AC3E}">
        <p14:creationId xmlns:p14="http://schemas.microsoft.com/office/powerpoint/2010/main" val="2843102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DD16D5-C2C1-4AD2-95C5-688A5D7969B5}" type="datetimeFigureOut">
              <a:rPr lang="en-MY" smtClean="0"/>
              <a:t>9/2/2022</a:t>
            </a:fld>
            <a:endParaRPr lang="en-MY"/>
          </a:p>
        </p:txBody>
      </p:sp>
      <p:sp>
        <p:nvSpPr>
          <p:cNvPr id="5" name="Footer Placeholder 4"/>
          <p:cNvSpPr>
            <a:spLocks noGrp="1"/>
          </p:cNvSpPr>
          <p:nvPr>
            <p:ph type="ftr" sz="quarter" idx="11"/>
          </p:nvPr>
        </p:nvSpPr>
        <p:spPr/>
        <p:txBody>
          <a:bodyPr/>
          <a:lstStyle/>
          <a:p>
            <a:endParaRPr lang="en-MY"/>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36498EA-C1BC-4951-969E-D97C5E0A0547}" type="slidenum">
              <a:rPr lang="en-MY" smtClean="0"/>
              <a:t>‹#›</a:t>
            </a:fld>
            <a:endParaRPr lang="en-MY"/>
          </a:p>
        </p:txBody>
      </p:sp>
    </p:spTree>
    <p:extLst>
      <p:ext uri="{BB962C8B-B14F-4D97-AF65-F5344CB8AC3E}">
        <p14:creationId xmlns:p14="http://schemas.microsoft.com/office/powerpoint/2010/main" val="1424416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DD16D5-C2C1-4AD2-95C5-688A5D7969B5}" type="datetimeFigureOut">
              <a:rPr lang="en-MY" smtClean="0"/>
              <a:t>9/2/2022</a:t>
            </a:fld>
            <a:endParaRPr lang="en-MY"/>
          </a:p>
        </p:txBody>
      </p:sp>
      <p:sp>
        <p:nvSpPr>
          <p:cNvPr id="5" name="Footer Placeholder 4"/>
          <p:cNvSpPr>
            <a:spLocks noGrp="1"/>
          </p:cNvSpPr>
          <p:nvPr>
            <p:ph type="ftr" sz="quarter" idx="11"/>
          </p:nvPr>
        </p:nvSpPr>
        <p:spPr/>
        <p:txBody>
          <a:bodyPr/>
          <a:lstStyle/>
          <a:p>
            <a:endParaRPr lang="en-MY"/>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36498EA-C1BC-4951-969E-D97C5E0A0547}" type="slidenum">
              <a:rPr lang="en-MY" smtClean="0"/>
              <a:t>‹#›</a:t>
            </a:fld>
            <a:endParaRPr lang="en-MY"/>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752964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66DD16D5-C2C1-4AD2-95C5-688A5D7969B5}" type="datetimeFigureOut">
              <a:rPr lang="en-MY" smtClean="0"/>
              <a:t>9/2/2022</a:t>
            </a:fld>
            <a:endParaRPr lang="en-MY"/>
          </a:p>
        </p:txBody>
      </p:sp>
      <p:sp>
        <p:nvSpPr>
          <p:cNvPr id="6" name="Footer Placeholder 5"/>
          <p:cNvSpPr>
            <a:spLocks noGrp="1"/>
          </p:cNvSpPr>
          <p:nvPr>
            <p:ph type="ftr" sz="quarter" idx="11"/>
          </p:nvPr>
        </p:nvSpPr>
        <p:spPr/>
        <p:txBody>
          <a:bodyPr/>
          <a:lstStyle/>
          <a:p>
            <a:endParaRPr lang="en-MY"/>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36498EA-C1BC-4951-969E-D97C5E0A0547}" type="slidenum">
              <a:rPr lang="en-MY" smtClean="0"/>
              <a:t>‹#›</a:t>
            </a:fld>
            <a:endParaRPr lang="en-MY"/>
          </a:p>
        </p:txBody>
      </p:sp>
    </p:spTree>
    <p:extLst>
      <p:ext uri="{BB962C8B-B14F-4D97-AF65-F5344CB8AC3E}">
        <p14:creationId xmlns:p14="http://schemas.microsoft.com/office/powerpoint/2010/main" val="29699106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66DD16D5-C2C1-4AD2-95C5-688A5D7969B5}" type="datetimeFigureOut">
              <a:rPr lang="en-MY" smtClean="0"/>
              <a:t>9/2/2022</a:t>
            </a:fld>
            <a:endParaRPr lang="en-MY"/>
          </a:p>
        </p:txBody>
      </p:sp>
      <p:sp>
        <p:nvSpPr>
          <p:cNvPr id="6" name="Footer Placeholder 5"/>
          <p:cNvSpPr>
            <a:spLocks noGrp="1"/>
          </p:cNvSpPr>
          <p:nvPr>
            <p:ph type="ftr" sz="quarter" idx="11"/>
          </p:nvPr>
        </p:nvSpPr>
        <p:spPr/>
        <p:txBody>
          <a:bodyPr/>
          <a:lstStyle/>
          <a:p>
            <a:endParaRPr lang="en-MY"/>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36498EA-C1BC-4951-969E-D97C5E0A0547}" type="slidenum">
              <a:rPr lang="en-MY" smtClean="0"/>
              <a:t>‹#›</a:t>
            </a:fld>
            <a:endParaRPr lang="en-MY"/>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5716121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66DD16D5-C2C1-4AD2-95C5-688A5D7969B5}" type="datetimeFigureOut">
              <a:rPr lang="en-MY" smtClean="0"/>
              <a:t>9/2/2022</a:t>
            </a:fld>
            <a:endParaRPr lang="en-MY"/>
          </a:p>
        </p:txBody>
      </p:sp>
      <p:sp>
        <p:nvSpPr>
          <p:cNvPr id="6" name="Footer Placeholder 5"/>
          <p:cNvSpPr>
            <a:spLocks noGrp="1"/>
          </p:cNvSpPr>
          <p:nvPr>
            <p:ph type="ftr" sz="quarter" idx="11"/>
          </p:nvPr>
        </p:nvSpPr>
        <p:spPr/>
        <p:txBody>
          <a:bodyPr/>
          <a:lstStyle/>
          <a:p>
            <a:endParaRPr lang="en-MY"/>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36498EA-C1BC-4951-969E-D97C5E0A0547}" type="slidenum">
              <a:rPr lang="en-MY" smtClean="0"/>
              <a:t>‹#›</a:t>
            </a:fld>
            <a:endParaRPr lang="en-MY"/>
          </a:p>
        </p:txBody>
      </p:sp>
    </p:spTree>
    <p:extLst>
      <p:ext uri="{BB962C8B-B14F-4D97-AF65-F5344CB8AC3E}">
        <p14:creationId xmlns:p14="http://schemas.microsoft.com/office/powerpoint/2010/main" val="3844427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DD16D5-C2C1-4AD2-95C5-688A5D7969B5}" type="datetimeFigureOut">
              <a:rPr lang="en-MY" smtClean="0"/>
              <a:t>9/2/2022</a:t>
            </a:fld>
            <a:endParaRPr lang="en-MY"/>
          </a:p>
        </p:txBody>
      </p:sp>
      <p:sp>
        <p:nvSpPr>
          <p:cNvPr id="5" name="Footer Placeholder 4"/>
          <p:cNvSpPr>
            <a:spLocks noGrp="1"/>
          </p:cNvSpPr>
          <p:nvPr>
            <p:ph type="ftr" sz="quarter" idx="11"/>
          </p:nvPr>
        </p:nvSpPr>
        <p:spPr/>
        <p:txBody>
          <a:bodyPr/>
          <a:lstStyle/>
          <a:p>
            <a:endParaRPr lang="en-MY"/>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36498EA-C1BC-4951-969E-D97C5E0A0547}" type="slidenum">
              <a:rPr lang="en-MY" smtClean="0"/>
              <a:t>‹#›</a:t>
            </a:fld>
            <a:endParaRPr lang="en-MY"/>
          </a:p>
        </p:txBody>
      </p:sp>
    </p:spTree>
    <p:extLst>
      <p:ext uri="{BB962C8B-B14F-4D97-AF65-F5344CB8AC3E}">
        <p14:creationId xmlns:p14="http://schemas.microsoft.com/office/powerpoint/2010/main" val="41031079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DD16D5-C2C1-4AD2-95C5-688A5D7969B5}" type="datetimeFigureOut">
              <a:rPr lang="en-MY" smtClean="0"/>
              <a:t>9/2/2022</a:t>
            </a:fld>
            <a:endParaRPr lang="en-MY"/>
          </a:p>
        </p:txBody>
      </p:sp>
      <p:sp>
        <p:nvSpPr>
          <p:cNvPr id="5" name="Footer Placeholder 4"/>
          <p:cNvSpPr>
            <a:spLocks noGrp="1"/>
          </p:cNvSpPr>
          <p:nvPr>
            <p:ph type="ftr" sz="quarter" idx="11"/>
          </p:nvPr>
        </p:nvSpPr>
        <p:spPr/>
        <p:txBody>
          <a:bodyPr/>
          <a:lstStyle/>
          <a:p>
            <a:endParaRPr lang="en-MY"/>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36498EA-C1BC-4951-969E-D97C5E0A0547}" type="slidenum">
              <a:rPr lang="en-MY" smtClean="0"/>
              <a:t>‹#›</a:t>
            </a:fld>
            <a:endParaRPr lang="en-MY"/>
          </a:p>
        </p:txBody>
      </p:sp>
    </p:spTree>
    <p:extLst>
      <p:ext uri="{BB962C8B-B14F-4D97-AF65-F5344CB8AC3E}">
        <p14:creationId xmlns:p14="http://schemas.microsoft.com/office/powerpoint/2010/main" val="3092088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DD16D5-C2C1-4AD2-95C5-688A5D7969B5}" type="datetimeFigureOut">
              <a:rPr lang="en-MY" smtClean="0"/>
              <a:t>9/2/2022</a:t>
            </a:fld>
            <a:endParaRPr lang="en-MY"/>
          </a:p>
        </p:txBody>
      </p:sp>
      <p:sp>
        <p:nvSpPr>
          <p:cNvPr id="5" name="Footer Placeholder 4"/>
          <p:cNvSpPr>
            <a:spLocks noGrp="1"/>
          </p:cNvSpPr>
          <p:nvPr>
            <p:ph type="ftr" sz="quarter" idx="11"/>
          </p:nvPr>
        </p:nvSpPr>
        <p:spPr/>
        <p:txBody>
          <a:bodyPr/>
          <a:lstStyle/>
          <a:p>
            <a:endParaRPr lang="en-MY"/>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36498EA-C1BC-4951-969E-D97C5E0A0547}" type="slidenum">
              <a:rPr lang="en-MY" smtClean="0"/>
              <a:t>‹#›</a:t>
            </a:fld>
            <a:endParaRPr lang="en-MY"/>
          </a:p>
        </p:txBody>
      </p:sp>
    </p:spTree>
    <p:extLst>
      <p:ext uri="{BB962C8B-B14F-4D97-AF65-F5344CB8AC3E}">
        <p14:creationId xmlns:p14="http://schemas.microsoft.com/office/powerpoint/2010/main" val="1494164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DD16D5-C2C1-4AD2-95C5-688A5D7969B5}" type="datetimeFigureOut">
              <a:rPr lang="en-MY" smtClean="0"/>
              <a:t>9/2/2022</a:t>
            </a:fld>
            <a:endParaRPr lang="en-MY"/>
          </a:p>
        </p:txBody>
      </p:sp>
      <p:sp>
        <p:nvSpPr>
          <p:cNvPr id="5" name="Footer Placeholder 4"/>
          <p:cNvSpPr>
            <a:spLocks noGrp="1"/>
          </p:cNvSpPr>
          <p:nvPr>
            <p:ph type="ftr" sz="quarter" idx="11"/>
          </p:nvPr>
        </p:nvSpPr>
        <p:spPr/>
        <p:txBody>
          <a:bodyPr/>
          <a:lstStyle/>
          <a:p>
            <a:endParaRPr lang="en-MY"/>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36498EA-C1BC-4951-969E-D97C5E0A0547}" type="slidenum">
              <a:rPr lang="en-MY" smtClean="0"/>
              <a:t>‹#›</a:t>
            </a:fld>
            <a:endParaRPr lang="en-MY"/>
          </a:p>
        </p:txBody>
      </p:sp>
    </p:spTree>
    <p:extLst>
      <p:ext uri="{BB962C8B-B14F-4D97-AF65-F5344CB8AC3E}">
        <p14:creationId xmlns:p14="http://schemas.microsoft.com/office/powerpoint/2010/main" val="2106684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6DD16D5-C2C1-4AD2-95C5-688A5D7969B5}" type="datetimeFigureOut">
              <a:rPr lang="en-MY" smtClean="0"/>
              <a:t>9/2/2022</a:t>
            </a:fld>
            <a:endParaRPr lang="en-MY"/>
          </a:p>
        </p:txBody>
      </p:sp>
      <p:sp>
        <p:nvSpPr>
          <p:cNvPr id="6" name="Footer Placeholder 5"/>
          <p:cNvSpPr>
            <a:spLocks noGrp="1"/>
          </p:cNvSpPr>
          <p:nvPr>
            <p:ph type="ftr" sz="quarter" idx="11"/>
          </p:nvPr>
        </p:nvSpPr>
        <p:spPr/>
        <p:txBody>
          <a:bodyPr/>
          <a:lstStyle/>
          <a:p>
            <a:endParaRPr lang="en-MY"/>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B36498EA-C1BC-4951-969E-D97C5E0A0547}" type="slidenum">
              <a:rPr lang="en-MY" smtClean="0"/>
              <a:t>‹#›</a:t>
            </a:fld>
            <a:endParaRPr lang="en-MY"/>
          </a:p>
        </p:txBody>
      </p:sp>
    </p:spTree>
    <p:extLst>
      <p:ext uri="{BB962C8B-B14F-4D97-AF65-F5344CB8AC3E}">
        <p14:creationId xmlns:p14="http://schemas.microsoft.com/office/powerpoint/2010/main" val="2806472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6DD16D5-C2C1-4AD2-95C5-688A5D7969B5}" type="datetimeFigureOut">
              <a:rPr lang="en-MY" smtClean="0"/>
              <a:t>9/2/2022</a:t>
            </a:fld>
            <a:endParaRPr lang="en-MY"/>
          </a:p>
        </p:txBody>
      </p:sp>
      <p:sp>
        <p:nvSpPr>
          <p:cNvPr id="8" name="Footer Placeholder 7"/>
          <p:cNvSpPr>
            <a:spLocks noGrp="1"/>
          </p:cNvSpPr>
          <p:nvPr>
            <p:ph type="ftr" sz="quarter" idx="11"/>
          </p:nvPr>
        </p:nvSpPr>
        <p:spPr/>
        <p:txBody>
          <a:bodyPr/>
          <a:lstStyle/>
          <a:p>
            <a:endParaRPr lang="en-MY"/>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B36498EA-C1BC-4951-969E-D97C5E0A0547}" type="slidenum">
              <a:rPr lang="en-MY" smtClean="0"/>
              <a:t>‹#›</a:t>
            </a:fld>
            <a:endParaRPr lang="en-MY"/>
          </a:p>
        </p:txBody>
      </p:sp>
    </p:spTree>
    <p:extLst>
      <p:ext uri="{BB962C8B-B14F-4D97-AF65-F5344CB8AC3E}">
        <p14:creationId xmlns:p14="http://schemas.microsoft.com/office/powerpoint/2010/main" val="3687808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6DD16D5-C2C1-4AD2-95C5-688A5D7969B5}" type="datetimeFigureOut">
              <a:rPr lang="en-MY" smtClean="0"/>
              <a:t>9/2/2022</a:t>
            </a:fld>
            <a:endParaRPr lang="en-MY"/>
          </a:p>
        </p:txBody>
      </p:sp>
      <p:sp>
        <p:nvSpPr>
          <p:cNvPr id="4" name="Footer Placeholder 3"/>
          <p:cNvSpPr>
            <a:spLocks noGrp="1"/>
          </p:cNvSpPr>
          <p:nvPr>
            <p:ph type="ftr" sz="quarter" idx="11"/>
          </p:nvPr>
        </p:nvSpPr>
        <p:spPr/>
        <p:txBody>
          <a:bodyPr/>
          <a:lstStyle/>
          <a:p>
            <a:endParaRPr lang="en-MY"/>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36498EA-C1BC-4951-969E-D97C5E0A0547}" type="slidenum">
              <a:rPr lang="en-MY" smtClean="0"/>
              <a:t>‹#›</a:t>
            </a:fld>
            <a:endParaRPr lang="en-MY"/>
          </a:p>
        </p:txBody>
      </p:sp>
    </p:spTree>
    <p:extLst>
      <p:ext uri="{BB962C8B-B14F-4D97-AF65-F5344CB8AC3E}">
        <p14:creationId xmlns:p14="http://schemas.microsoft.com/office/powerpoint/2010/main" val="2975165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DD16D5-C2C1-4AD2-95C5-688A5D7969B5}" type="datetimeFigureOut">
              <a:rPr lang="en-MY" smtClean="0"/>
              <a:t>9/2/2022</a:t>
            </a:fld>
            <a:endParaRPr lang="en-MY"/>
          </a:p>
        </p:txBody>
      </p:sp>
      <p:sp>
        <p:nvSpPr>
          <p:cNvPr id="3" name="Footer Placeholder 2"/>
          <p:cNvSpPr>
            <a:spLocks noGrp="1"/>
          </p:cNvSpPr>
          <p:nvPr>
            <p:ph type="ftr" sz="quarter" idx="11"/>
          </p:nvPr>
        </p:nvSpPr>
        <p:spPr/>
        <p:txBody>
          <a:bodyPr/>
          <a:lstStyle/>
          <a:p>
            <a:endParaRPr lang="en-MY"/>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36498EA-C1BC-4951-969E-D97C5E0A0547}" type="slidenum">
              <a:rPr lang="en-MY" smtClean="0"/>
              <a:t>‹#›</a:t>
            </a:fld>
            <a:endParaRPr lang="en-MY"/>
          </a:p>
        </p:txBody>
      </p:sp>
    </p:spTree>
    <p:extLst>
      <p:ext uri="{BB962C8B-B14F-4D97-AF65-F5344CB8AC3E}">
        <p14:creationId xmlns:p14="http://schemas.microsoft.com/office/powerpoint/2010/main" val="2389327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DD16D5-C2C1-4AD2-95C5-688A5D7969B5}" type="datetimeFigureOut">
              <a:rPr lang="en-MY" smtClean="0"/>
              <a:t>9/2/2022</a:t>
            </a:fld>
            <a:endParaRPr lang="en-MY"/>
          </a:p>
        </p:txBody>
      </p:sp>
      <p:sp>
        <p:nvSpPr>
          <p:cNvPr id="6" name="Footer Placeholder 5"/>
          <p:cNvSpPr>
            <a:spLocks noGrp="1"/>
          </p:cNvSpPr>
          <p:nvPr>
            <p:ph type="ftr" sz="quarter" idx="11"/>
          </p:nvPr>
        </p:nvSpPr>
        <p:spPr/>
        <p:txBody>
          <a:bodyPr/>
          <a:lstStyle/>
          <a:p>
            <a:endParaRPr lang="en-MY"/>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B36498EA-C1BC-4951-969E-D97C5E0A0547}" type="slidenum">
              <a:rPr lang="en-MY" smtClean="0"/>
              <a:t>‹#›</a:t>
            </a:fld>
            <a:endParaRPr lang="en-MY"/>
          </a:p>
        </p:txBody>
      </p:sp>
    </p:spTree>
    <p:extLst>
      <p:ext uri="{BB962C8B-B14F-4D97-AF65-F5344CB8AC3E}">
        <p14:creationId xmlns:p14="http://schemas.microsoft.com/office/powerpoint/2010/main" val="3963363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DD16D5-C2C1-4AD2-95C5-688A5D7969B5}" type="datetimeFigureOut">
              <a:rPr lang="en-MY" smtClean="0"/>
              <a:t>9/2/2022</a:t>
            </a:fld>
            <a:endParaRPr lang="en-MY"/>
          </a:p>
        </p:txBody>
      </p:sp>
      <p:sp>
        <p:nvSpPr>
          <p:cNvPr id="6" name="Footer Placeholder 5"/>
          <p:cNvSpPr>
            <a:spLocks noGrp="1"/>
          </p:cNvSpPr>
          <p:nvPr>
            <p:ph type="ftr" sz="quarter" idx="11"/>
          </p:nvPr>
        </p:nvSpPr>
        <p:spPr/>
        <p:txBody>
          <a:bodyPr/>
          <a:lstStyle/>
          <a:p>
            <a:endParaRPr lang="en-MY"/>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36498EA-C1BC-4951-969E-D97C5E0A0547}" type="slidenum">
              <a:rPr lang="en-MY" smtClean="0"/>
              <a:t>‹#›</a:t>
            </a:fld>
            <a:endParaRPr lang="en-MY"/>
          </a:p>
        </p:txBody>
      </p:sp>
    </p:spTree>
    <p:extLst>
      <p:ext uri="{BB962C8B-B14F-4D97-AF65-F5344CB8AC3E}">
        <p14:creationId xmlns:p14="http://schemas.microsoft.com/office/powerpoint/2010/main" val="4067771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66DD16D5-C2C1-4AD2-95C5-688A5D7969B5}" type="datetimeFigureOut">
              <a:rPr lang="en-MY" smtClean="0"/>
              <a:t>9/2/2022</a:t>
            </a:fld>
            <a:endParaRPr lang="en-MY"/>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MY"/>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B36498EA-C1BC-4951-969E-D97C5E0A0547}" type="slidenum">
              <a:rPr lang="en-MY" smtClean="0"/>
              <a:t>‹#›</a:t>
            </a:fld>
            <a:endParaRPr lang="en-MY"/>
          </a:p>
        </p:txBody>
      </p:sp>
    </p:spTree>
    <p:extLst>
      <p:ext uri="{BB962C8B-B14F-4D97-AF65-F5344CB8AC3E}">
        <p14:creationId xmlns:p14="http://schemas.microsoft.com/office/powerpoint/2010/main" val="1549049170"/>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53DE9-9144-46BA-B1BF-F4F615118FC8}"/>
              </a:ext>
            </a:extLst>
          </p:cNvPr>
          <p:cNvSpPr>
            <a:spLocks noGrp="1"/>
          </p:cNvSpPr>
          <p:nvPr>
            <p:ph type="ctrTitle"/>
          </p:nvPr>
        </p:nvSpPr>
        <p:spPr/>
        <p:txBody>
          <a:bodyPr/>
          <a:lstStyle/>
          <a:p>
            <a:r>
              <a:rPr lang="en-MY" dirty="0"/>
              <a:t>Industrial Training at Gravitas Digital</a:t>
            </a:r>
          </a:p>
        </p:txBody>
      </p:sp>
      <p:sp>
        <p:nvSpPr>
          <p:cNvPr id="3" name="Subtitle 2">
            <a:extLst>
              <a:ext uri="{FF2B5EF4-FFF2-40B4-BE49-F238E27FC236}">
                <a16:creationId xmlns:a16="http://schemas.microsoft.com/office/drawing/2014/main" id="{3771BECC-DA6B-40F8-927E-E7DF804A9090}"/>
              </a:ext>
            </a:extLst>
          </p:cNvPr>
          <p:cNvSpPr>
            <a:spLocks noGrp="1"/>
          </p:cNvSpPr>
          <p:nvPr>
            <p:ph type="subTitle" idx="1"/>
          </p:nvPr>
        </p:nvSpPr>
        <p:spPr/>
        <p:txBody>
          <a:bodyPr>
            <a:normAutofit lnSpcReduction="10000"/>
          </a:bodyPr>
          <a:lstStyle/>
          <a:p>
            <a:r>
              <a:rPr lang="en-MY" b="1" dirty="0"/>
              <a:t>AHMAD FIRDAUS BIN ABD RASHID A18CS0013</a:t>
            </a:r>
          </a:p>
          <a:p>
            <a:r>
              <a:rPr lang="en-MY" dirty="0"/>
              <a:t>COMPANY SUPERVISOR: </a:t>
            </a:r>
            <a:r>
              <a:rPr lang="en-MY" b="1" dirty="0"/>
              <a:t>Mr Muhammad </a:t>
            </a:r>
            <a:r>
              <a:rPr lang="en-MY" b="1" dirty="0" err="1"/>
              <a:t>Syafeeq</a:t>
            </a:r>
            <a:r>
              <a:rPr lang="en-MY" b="1" dirty="0"/>
              <a:t> Bin Mohamad </a:t>
            </a:r>
            <a:r>
              <a:rPr lang="en-MY" b="1" dirty="0" err="1"/>
              <a:t>Zaki</a:t>
            </a:r>
            <a:endParaRPr lang="en-MY" b="1" dirty="0"/>
          </a:p>
          <a:p>
            <a:r>
              <a:rPr lang="en-MY" dirty="0"/>
              <a:t>FACULTY SUPERVISOR: </a:t>
            </a:r>
            <a:r>
              <a:rPr lang="en-MY" b="1" dirty="0"/>
              <a:t>Ts. </a:t>
            </a:r>
            <a:r>
              <a:rPr lang="en-MY" b="1" dirty="0" err="1"/>
              <a:t>Dr.</a:t>
            </a:r>
            <a:r>
              <a:rPr lang="en-MY" b="1" dirty="0"/>
              <a:t> Nur </a:t>
            </a:r>
            <a:r>
              <a:rPr lang="en-MY" b="1" dirty="0" err="1"/>
              <a:t>Haliza</a:t>
            </a:r>
            <a:r>
              <a:rPr lang="en-MY" b="1" dirty="0"/>
              <a:t> Binti Abdul Wahab</a:t>
            </a:r>
          </a:p>
        </p:txBody>
      </p:sp>
    </p:spTree>
    <p:extLst>
      <p:ext uri="{BB962C8B-B14F-4D97-AF65-F5344CB8AC3E}">
        <p14:creationId xmlns:p14="http://schemas.microsoft.com/office/powerpoint/2010/main" val="4274821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6ADCE-961E-4712-8ED0-D9AA60BD2A2C}"/>
              </a:ext>
            </a:extLst>
          </p:cNvPr>
          <p:cNvSpPr>
            <a:spLocks noGrp="1"/>
          </p:cNvSpPr>
          <p:nvPr>
            <p:ph type="title"/>
          </p:nvPr>
        </p:nvSpPr>
        <p:spPr/>
        <p:txBody>
          <a:bodyPr/>
          <a:lstStyle/>
          <a:p>
            <a:r>
              <a:rPr lang="en-MY" dirty="0"/>
              <a:t>Job Scope / Role of</a:t>
            </a:r>
            <a:br>
              <a:rPr lang="en-MY" dirty="0"/>
            </a:br>
            <a:r>
              <a:rPr lang="en-MY" dirty="0"/>
              <a:t>Dev Intern in Gravitas Digital</a:t>
            </a:r>
          </a:p>
        </p:txBody>
      </p:sp>
      <p:sp>
        <p:nvSpPr>
          <p:cNvPr id="3" name="Content Placeholder 2">
            <a:extLst>
              <a:ext uri="{FF2B5EF4-FFF2-40B4-BE49-F238E27FC236}">
                <a16:creationId xmlns:a16="http://schemas.microsoft.com/office/drawing/2014/main" id="{C2462317-C789-41D3-A8FC-95724205A5D3}"/>
              </a:ext>
            </a:extLst>
          </p:cNvPr>
          <p:cNvSpPr>
            <a:spLocks noGrp="1"/>
          </p:cNvSpPr>
          <p:nvPr>
            <p:ph idx="1"/>
          </p:nvPr>
        </p:nvSpPr>
        <p:spPr>
          <a:xfrm>
            <a:off x="2112134" y="2319131"/>
            <a:ext cx="8915400" cy="3777622"/>
          </a:xfrm>
        </p:spPr>
        <p:txBody>
          <a:bodyPr/>
          <a:lstStyle/>
          <a:p>
            <a:pPr>
              <a:lnSpc>
                <a:spcPct val="150000"/>
              </a:lnSpc>
              <a:buFont typeface="+mj-lt"/>
              <a:buAutoNum type="arabicPeriod"/>
            </a:pPr>
            <a:r>
              <a:rPr lang="en-MY" dirty="0"/>
              <a:t>Plan, develop and deploy web projects for both internal and external businesses</a:t>
            </a:r>
          </a:p>
          <a:p>
            <a:pPr>
              <a:lnSpc>
                <a:spcPct val="150000"/>
              </a:lnSpc>
              <a:buFont typeface="+mj-lt"/>
              <a:buAutoNum type="arabicPeriod"/>
            </a:pPr>
            <a:r>
              <a:rPr lang="en-MY" dirty="0"/>
              <a:t>Learning to develop custom themes for clients leveraging on html, CSS, JavaScript, and PHP</a:t>
            </a:r>
          </a:p>
          <a:p>
            <a:pPr>
              <a:lnSpc>
                <a:spcPct val="150000"/>
              </a:lnSpc>
              <a:buFont typeface="+mj-lt"/>
              <a:buAutoNum type="arabicPeriod"/>
            </a:pPr>
            <a:r>
              <a:rPr lang="en-MY" dirty="0"/>
              <a:t>Working in the Development Department alongside other developer to produce output required by the company.</a:t>
            </a:r>
          </a:p>
        </p:txBody>
      </p:sp>
    </p:spTree>
    <p:extLst>
      <p:ext uri="{BB962C8B-B14F-4D97-AF65-F5344CB8AC3E}">
        <p14:creationId xmlns:p14="http://schemas.microsoft.com/office/powerpoint/2010/main" val="369926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78E53-C3AC-4301-8469-8B20C572BF89}"/>
              </a:ext>
            </a:extLst>
          </p:cNvPr>
          <p:cNvSpPr>
            <a:spLocks noGrp="1"/>
          </p:cNvSpPr>
          <p:nvPr>
            <p:ph type="title"/>
          </p:nvPr>
        </p:nvSpPr>
        <p:spPr>
          <a:xfrm>
            <a:off x="1640156" y="3089015"/>
            <a:ext cx="8911687" cy="1280890"/>
          </a:xfrm>
        </p:spPr>
        <p:txBody>
          <a:bodyPr>
            <a:noAutofit/>
          </a:bodyPr>
          <a:lstStyle/>
          <a:p>
            <a:r>
              <a:rPr lang="en-MY" sz="8800" dirty="0"/>
              <a:t>Projects / Tasks</a:t>
            </a:r>
          </a:p>
        </p:txBody>
      </p:sp>
    </p:spTree>
    <p:extLst>
      <p:ext uri="{BB962C8B-B14F-4D97-AF65-F5344CB8AC3E}">
        <p14:creationId xmlns:p14="http://schemas.microsoft.com/office/powerpoint/2010/main" val="1551770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86B3F-F0CE-41DE-9D14-BB5745BA4B5C}"/>
              </a:ext>
            </a:extLst>
          </p:cNvPr>
          <p:cNvSpPr>
            <a:spLocks noGrp="1"/>
          </p:cNvSpPr>
          <p:nvPr>
            <p:ph type="title"/>
          </p:nvPr>
        </p:nvSpPr>
        <p:spPr/>
        <p:txBody>
          <a:bodyPr/>
          <a:lstStyle/>
          <a:p>
            <a:r>
              <a:rPr lang="en-MY" dirty="0"/>
              <a:t>Projects</a:t>
            </a:r>
          </a:p>
        </p:txBody>
      </p:sp>
      <p:sp>
        <p:nvSpPr>
          <p:cNvPr id="3" name="Content Placeholder 2">
            <a:extLst>
              <a:ext uri="{FF2B5EF4-FFF2-40B4-BE49-F238E27FC236}">
                <a16:creationId xmlns:a16="http://schemas.microsoft.com/office/drawing/2014/main" id="{2BE7002A-99C8-444E-851E-308A385C428D}"/>
              </a:ext>
            </a:extLst>
          </p:cNvPr>
          <p:cNvSpPr>
            <a:spLocks noGrp="1"/>
          </p:cNvSpPr>
          <p:nvPr>
            <p:ph idx="1"/>
          </p:nvPr>
        </p:nvSpPr>
        <p:spPr/>
        <p:txBody>
          <a:bodyPr/>
          <a:lstStyle/>
          <a:p>
            <a:pPr>
              <a:lnSpc>
                <a:spcPct val="200000"/>
              </a:lnSpc>
              <a:buFont typeface="+mj-lt"/>
              <a:buAutoNum type="arabicPeriod"/>
            </a:pPr>
            <a:r>
              <a:rPr lang="en-MY" dirty="0" err="1"/>
              <a:t>Trupal</a:t>
            </a:r>
            <a:r>
              <a:rPr lang="en-MY" dirty="0"/>
              <a:t> WordPress website</a:t>
            </a:r>
          </a:p>
          <a:p>
            <a:pPr>
              <a:lnSpc>
                <a:spcPct val="200000"/>
              </a:lnSpc>
              <a:buFont typeface="+mj-lt"/>
              <a:buAutoNum type="arabicPeriod"/>
            </a:pPr>
            <a:r>
              <a:rPr lang="en-MY" dirty="0"/>
              <a:t>Google Sheets – Office Capacity Calculator</a:t>
            </a:r>
          </a:p>
          <a:p>
            <a:pPr>
              <a:lnSpc>
                <a:spcPct val="200000"/>
              </a:lnSpc>
              <a:buFont typeface="+mj-lt"/>
              <a:buAutoNum type="arabicPeriod"/>
            </a:pPr>
            <a:r>
              <a:rPr lang="en-MY" dirty="0"/>
              <a:t>Prudential Zeroheight styleguide documentation</a:t>
            </a:r>
          </a:p>
        </p:txBody>
      </p:sp>
    </p:spTree>
    <p:extLst>
      <p:ext uri="{BB962C8B-B14F-4D97-AF65-F5344CB8AC3E}">
        <p14:creationId xmlns:p14="http://schemas.microsoft.com/office/powerpoint/2010/main" val="2746730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6DB52-7C66-4083-8EC4-769FF94C14B1}"/>
              </a:ext>
            </a:extLst>
          </p:cNvPr>
          <p:cNvSpPr>
            <a:spLocks noGrp="1"/>
          </p:cNvSpPr>
          <p:nvPr>
            <p:ph type="title"/>
          </p:nvPr>
        </p:nvSpPr>
        <p:spPr>
          <a:xfrm>
            <a:off x="2685690" y="1233710"/>
            <a:ext cx="8911687" cy="1280890"/>
          </a:xfrm>
        </p:spPr>
        <p:txBody>
          <a:bodyPr>
            <a:noAutofit/>
          </a:bodyPr>
          <a:lstStyle/>
          <a:p>
            <a:r>
              <a:rPr lang="en-MY" sz="8800" dirty="0"/>
              <a:t>Project 1 – </a:t>
            </a:r>
            <a:r>
              <a:rPr lang="en-MY" sz="8800" dirty="0" err="1"/>
              <a:t>Trupal</a:t>
            </a:r>
            <a:r>
              <a:rPr lang="en-MY" sz="8800" dirty="0"/>
              <a:t> WordPress</a:t>
            </a:r>
          </a:p>
        </p:txBody>
      </p:sp>
    </p:spTree>
    <p:extLst>
      <p:ext uri="{BB962C8B-B14F-4D97-AF65-F5344CB8AC3E}">
        <p14:creationId xmlns:p14="http://schemas.microsoft.com/office/powerpoint/2010/main" val="1227510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617353A-78D5-4D80-AFC2-3563241B4888}"/>
              </a:ext>
            </a:extLst>
          </p:cNvPr>
          <p:cNvSpPr>
            <a:spLocks noGrp="1"/>
          </p:cNvSpPr>
          <p:nvPr>
            <p:ph type="title"/>
          </p:nvPr>
        </p:nvSpPr>
        <p:spPr>
          <a:xfrm>
            <a:off x="2027584" y="623888"/>
            <a:ext cx="9477030" cy="1281112"/>
          </a:xfrm>
        </p:spPr>
        <p:txBody>
          <a:bodyPr/>
          <a:lstStyle/>
          <a:p>
            <a:r>
              <a:rPr lang="en-MY" dirty="0"/>
              <a:t>Project 1 : </a:t>
            </a:r>
            <a:r>
              <a:rPr lang="en-MY" dirty="0" err="1"/>
              <a:t>Trupal</a:t>
            </a:r>
            <a:r>
              <a:rPr lang="en-MY" dirty="0"/>
              <a:t> WordPress - Introduction</a:t>
            </a:r>
          </a:p>
        </p:txBody>
      </p:sp>
      <p:sp>
        <p:nvSpPr>
          <p:cNvPr id="5" name="TextBox 4">
            <a:extLst>
              <a:ext uri="{FF2B5EF4-FFF2-40B4-BE49-F238E27FC236}">
                <a16:creationId xmlns:a16="http://schemas.microsoft.com/office/drawing/2014/main" id="{351A89C3-75A3-4A66-90B6-8A5A52488EF3}"/>
              </a:ext>
            </a:extLst>
          </p:cNvPr>
          <p:cNvSpPr txBox="1"/>
          <p:nvPr/>
        </p:nvSpPr>
        <p:spPr>
          <a:xfrm>
            <a:off x="2146852" y="2279374"/>
            <a:ext cx="8295861" cy="2031325"/>
          </a:xfrm>
          <a:prstGeom prst="rect">
            <a:avLst/>
          </a:prstGeom>
          <a:noFill/>
        </p:spPr>
        <p:txBody>
          <a:bodyPr wrap="square" rtlCol="0">
            <a:spAutoFit/>
          </a:bodyPr>
          <a:lstStyle/>
          <a:p>
            <a:pPr algn="just">
              <a:lnSpc>
                <a:spcPct val="150000"/>
              </a:lnSpc>
            </a:pPr>
            <a:r>
              <a:rPr lang="en-MY" sz="1800" dirty="0" err="1">
                <a:effectLst/>
                <a:latin typeface="Times New Roman" panose="02020603050405020304" pitchFamily="18" charset="0"/>
                <a:ea typeface="Calibri" panose="020F0502020204030204" pitchFamily="34" charset="0"/>
              </a:rPr>
              <a:t>Trupal</a:t>
            </a:r>
            <a:r>
              <a:rPr lang="en-MY" sz="1800" dirty="0">
                <a:effectLst/>
                <a:latin typeface="Times New Roman" panose="02020603050405020304" pitchFamily="18" charset="0"/>
                <a:ea typeface="Calibri" panose="020F0502020204030204" pitchFamily="34" charset="0"/>
              </a:rPr>
              <a:t> is a pad brand for both female, and older people as well with 5 different products. The product purchase will link out to Shopee &amp; Lazada so we don’t need to integrate with a payment gateway. The work will be on WordPress based build with word fence security and Advanced Custom Fields (ACF) fields.</a:t>
            </a:r>
          </a:p>
          <a:p>
            <a:endParaRPr lang="en-MY" dirty="0"/>
          </a:p>
        </p:txBody>
      </p:sp>
    </p:spTree>
    <p:extLst>
      <p:ext uri="{BB962C8B-B14F-4D97-AF65-F5344CB8AC3E}">
        <p14:creationId xmlns:p14="http://schemas.microsoft.com/office/powerpoint/2010/main" val="1034538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A8179-8025-4485-9F01-7D50991AA67A}"/>
              </a:ext>
            </a:extLst>
          </p:cNvPr>
          <p:cNvSpPr>
            <a:spLocks noGrp="1"/>
          </p:cNvSpPr>
          <p:nvPr>
            <p:ph type="title"/>
          </p:nvPr>
        </p:nvSpPr>
        <p:spPr/>
        <p:txBody>
          <a:bodyPr/>
          <a:lstStyle/>
          <a:p>
            <a:r>
              <a:rPr lang="en-MY" dirty="0"/>
              <a:t>Project 1 : </a:t>
            </a:r>
            <a:r>
              <a:rPr lang="en-MY" dirty="0" err="1"/>
              <a:t>Trupal</a:t>
            </a:r>
            <a:r>
              <a:rPr lang="en-MY" dirty="0"/>
              <a:t> WordPress</a:t>
            </a:r>
          </a:p>
        </p:txBody>
      </p:sp>
      <p:sp>
        <p:nvSpPr>
          <p:cNvPr id="3" name="Content Placeholder 2">
            <a:extLst>
              <a:ext uri="{FF2B5EF4-FFF2-40B4-BE49-F238E27FC236}">
                <a16:creationId xmlns:a16="http://schemas.microsoft.com/office/drawing/2014/main" id="{BA8A5463-C4BE-400C-953A-B86AC4568647}"/>
              </a:ext>
            </a:extLst>
          </p:cNvPr>
          <p:cNvSpPr>
            <a:spLocks noGrp="1"/>
          </p:cNvSpPr>
          <p:nvPr>
            <p:ph idx="1"/>
          </p:nvPr>
        </p:nvSpPr>
        <p:spPr>
          <a:xfrm>
            <a:off x="2125386" y="1709531"/>
            <a:ext cx="8915400" cy="3777622"/>
          </a:xfrm>
        </p:spPr>
        <p:txBody>
          <a:bodyPr>
            <a:normAutofit/>
          </a:bodyPr>
          <a:lstStyle/>
          <a:p>
            <a:r>
              <a:rPr lang="en-MY" dirty="0"/>
              <a:t>Software used</a:t>
            </a:r>
          </a:p>
          <a:p>
            <a:pPr lvl="1"/>
            <a:r>
              <a:rPr lang="en-MY" dirty="0"/>
              <a:t>Localhost – </a:t>
            </a:r>
            <a:r>
              <a:rPr lang="en-MY" dirty="0" err="1"/>
              <a:t>LocalbyFlywheel</a:t>
            </a:r>
            <a:endParaRPr lang="en-MY" dirty="0"/>
          </a:p>
          <a:p>
            <a:pPr lvl="1"/>
            <a:r>
              <a:rPr lang="en-MY" dirty="0"/>
              <a:t>VS Code</a:t>
            </a:r>
          </a:p>
          <a:p>
            <a:pPr lvl="1"/>
            <a:r>
              <a:rPr lang="en-MY" dirty="0"/>
              <a:t>Internet browser</a:t>
            </a:r>
          </a:p>
          <a:p>
            <a:endParaRPr lang="en-MY" dirty="0"/>
          </a:p>
          <a:p>
            <a:r>
              <a:rPr lang="en-MY" dirty="0"/>
              <a:t>Programming language</a:t>
            </a:r>
          </a:p>
          <a:p>
            <a:pPr lvl="1"/>
            <a:r>
              <a:rPr lang="en-MY" dirty="0"/>
              <a:t>HTML</a:t>
            </a:r>
          </a:p>
          <a:p>
            <a:pPr lvl="1"/>
            <a:r>
              <a:rPr lang="en-MY" dirty="0"/>
              <a:t>CSS</a:t>
            </a:r>
          </a:p>
          <a:p>
            <a:pPr lvl="1"/>
            <a:r>
              <a:rPr lang="en-MY" dirty="0"/>
              <a:t>JavaScript</a:t>
            </a:r>
          </a:p>
          <a:p>
            <a:pPr lvl="1"/>
            <a:r>
              <a:rPr lang="en-MY" dirty="0"/>
              <a:t>PHP</a:t>
            </a:r>
          </a:p>
          <a:p>
            <a:endParaRPr lang="en-MY" dirty="0"/>
          </a:p>
          <a:p>
            <a:pPr marL="0" indent="0">
              <a:buNone/>
            </a:pPr>
            <a:endParaRPr lang="en-MY" dirty="0"/>
          </a:p>
        </p:txBody>
      </p:sp>
      <p:sp>
        <p:nvSpPr>
          <p:cNvPr id="4" name="TextBox 3">
            <a:extLst>
              <a:ext uri="{FF2B5EF4-FFF2-40B4-BE49-F238E27FC236}">
                <a16:creationId xmlns:a16="http://schemas.microsoft.com/office/drawing/2014/main" id="{31CBDD90-2ACB-4551-A85B-81D1FB1136F2}"/>
              </a:ext>
            </a:extLst>
          </p:cNvPr>
          <p:cNvSpPr txBox="1"/>
          <p:nvPr/>
        </p:nvSpPr>
        <p:spPr>
          <a:xfrm>
            <a:off x="7048768" y="1622600"/>
            <a:ext cx="4923383" cy="3477875"/>
          </a:xfrm>
          <a:prstGeom prst="rect">
            <a:avLst/>
          </a:prstGeom>
          <a:noFill/>
        </p:spPr>
        <p:txBody>
          <a:bodyPr wrap="square" rtlCol="0">
            <a:spAutoFit/>
          </a:bodyPr>
          <a:lstStyle/>
          <a:p>
            <a:r>
              <a:rPr lang="en-MY" sz="2200" dirty="0" err="1"/>
              <a:t>Trupal</a:t>
            </a:r>
            <a:r>
              <a:rPr lang="en-MY" sz="2200" dirty="0"/>
              <a:t> homepage have 4 sections</a:t>
            </a:r>
          </a:p>
          <a:p>
            <a:endParaRPr lang="en-MY" dirty="0"/>
          </a:p>
          <a:p>
            <a:pPr marL="285750" indent="-285750">
              <a:buFont typeface="Wingdings" panose="05000000000000000000" pitchFamily="2" charset="2"/>
              <a:buChar char="Ø"/>
            </a:pPr>
            <a:r>
              <a:rPr lang="en-MY" b="1" dirty="0"/>
              <a:t>Our Story</a:t>
            </a:r>
          </a:p>
          <a:p>
            <a:pPr marL="742950" lvl="1" indent="-285750">
              <a:buFont typeface="Wingdings" panose="05000000000000000000" pitchFamily="2" charset="2"/>
              <a:buChar char="Ø"/>
            </a:pPr>
            <a:r>
              <a:rPr lang="en-MY" dirty="0"/>
              <a:t>What Inspires Us</a:t>
            </a:r>
          </a:p>
          <a:p>
            <a:pPr marL="742950" lvl="1" indent="-285750">
              <a:buFont typeface="Wingdings" panose="05000000000000000000" pitchFamily="2" charset="2"/>
              <a:buChar char="Ø"/>
            </a:pPr>
            <a:r>
              <a:rPr lang="en-MY" dirty="0"/>
              <a:t>Who We Are</a:t>
            </a:r>
          </a:p>
          <a:p>
            <a:pPr marL="742950" lvl="1" indent="-285750">
              <a:buFont typeface="Wingdings" panose="05000000000000000000" pitchFamily="2" charset="2"/>
              <a:buChar char="Ø"/>
            </a:pPr>
            <a:r>
              <a:rPr lang="en-MY" dirty="0"/>
              <a:t>How We Innovate</a:t>
            </a:r>
          </a:p>
          <a:p>
            <a:pPr marL="742950" lvl="1" indent="-285750">
              <a:buFont typeface="Wingdings" panose="05000000000000000000" pitchFamily="2" charset="2"/>
              <a:buChar char="Ø"/>
            </a:pPr>
            <a:endParaRPr lang="en-MY" dirty="0"/>
          </a:p>
          <a:p>
            <a:pPr marL="285750" indent="-285750">
              <a:buFont typeface="Wingdings" panose="05000000000000000000" pitchFamily="2" charset="2"/>
              <a:buChar char="Ø"/>
            </a:pPr>
            <a:r>
              <a:rPr lang="en-MY" b="1" dirty="0"/>
              <a:t>Our Pride</a:t>
            </a:r>
          </a:p>
          <a:p>
            <a:pPr marL="285750" indent="-285750">
              <a:buFont typeface="Wingdings" panose="05000000000000000000" pitchFamily="2" charset="2"/>
              <a:buChar char="Ø"/>
            </a:pPr>
            <a:endParaRPr lang="en-MY" dirty="0"/>
          </a:p>
          <a:p>
            <a:pPr marL="285750" indent="-285750">
              <a:buFont typeface="Wingdings" panose="05000000000000000000" pitchFamily="2" charset="2"/>
              <a:buChar char="Ø"/>
            </a:pPr>
            <a:r>
              <a:rPr lang="en-MY" b="1" dirty="0"/>
              <a:t>Our Products</a:t>
            </a:r>
          </a:p>
          <a:p>
            <a:pPr marL="285750" indent="-285750">
              <a:buFont typeface="Wingdings" panose="05000000000000000000" pitchFamily="2" charset="2"/>
              <a:buChar char="Ø"/>
            </a:pPr>
            <a:endParaRPr lang="en-MY" dirty="0"/>
          </a:p>
          <a:p>
            <a:pPr marL="285750" indent="-285750">
              <a:buFont typeface="Wingdings" panose="05000000000000000000" pitchFamily="2" charset="2"/>
              <a:buChar char="Ø"/>
            </a:pPr>
            <a:r>
              <a:rPr lang="en-MY" b="1" dirty="0"/>
              <a:t>Contact Us</a:t>
            </a:r>
          </a:p>
        </p:txBody>
      </p:sp>
    </p:spTree>
    <p:extLst>
      <p:ext uri="{BB962C8B-B14F-4D97-AF65-F5344CB8AC3E}">
        <p14:creationId xmlns:p14="http://schemas.microsoft.com/office/powerpoint/2010/main" val="304351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A8179-8025-4485-9F01-7D50991AA67A}"/>
              </a:ext>
            </a:extLst>
          </p:cNvPr>
          <p:cNvSpPr>
            <a:spLocks noGrp="1"/>
          </p:cNvSpPr>
          <p:nvPr>
            <p:ph type="title"/>
          </p:nvPr>
        </p:nvSpPr>
        <p:spPr/>
        <p:txBody>
          <a:bodyPr/>
          <a:lstStyle/>
          <a:p>
            <a:r>
              <a:rPr lang="en-MY" dirty="0"/>
              <a:t>Project 1 : </a:t>
            </a:r>
            <a:r>
              <a:rPr lang="en-MY" dirty="0" err="1"/>
              <a:t>Trupal</a:t>
            </a:r>
            <a:r>
              <a:rPr lang="en-MY" dirty="0"/>
              <a:t> WordPress</a:t>
            </a:r>
          </a:p>
        </p:txBody>
      </p:sp>
      <p:pic>
        <p:nvPicPr>
          <p:cNvPr id="5" name="Picture 4">
            <a:extLst>
              <a:ext uri="{FF2B5EF4-FFF2-40B4-BE49-F238E27FC236}">
                <a16:creationId xmlns:a16="http://schemas.microsoft.com/office/drawing/2014/main" id="{DE673778-3FCC-4CBC-BDE5-8A6202439D3B}"/>
              </a:ext>
            </a:extLst>
          </p:cNvPr>
          <p:cNvPicPr>
            <a:picLocks noChangeAspect="1"/>
          </p:cNvPicPr>
          <p:nvPr/>
        </p:nvPicPr>
        <p:blipFill>
          <a:blip r:embed="rId2"/>
          <a:stretch>
            <a:fillRect/>
          </a:stretch>
        </p:blipFill>
        <p:spPr>
          <a:xfrm>
            <a:off x="4492487" y="1944394"/>
            <a:ext cx="7230694" cy="4289496"/>
          </a:xfrm>
          <a:prstGeom prst="rect">
            <a:avLst/>
          </a:prstGeom>
        </p:spPr>
      </p:pic>
      <p:sp>
        <p:nvSpPr>
          <p:cNvPr id="6" name="TextBox 5">
            <a:extLst>
              <a:ext uri="{FF2B5EF4-FFF2-40B4-BE49-F238E27FC236}">
                <a16:creationId xmlns:a16="http://schemas.microsoft.com/office/drawing/2014/main" id="{07552D65-62E0-49D3-9450-117B05C65A81}"/>
              </a:ext>
            </a:extLst>
          </p:cNvPr>
          <p:cNvSpPr txBox="1"/>
          <p:nvPr/>
        </p:nvSpPr>
        <p:spPr>
          <a:xfrm>
            <a:off x="1152939" y="2146852"/>
            <a:ext cx="2451652" cy="923330"/>
          </a:xfrm>
          <a:prstGeom prst="rect">
            <a:avLst/>
          </a:prstGeom>
          <a:noFill/>
        </p:spPr>
        <p:txBody>
          <a:bodyPr wrap="square" rtlCol="0">
            <a:spAutoFit/>
          </a:bodyPr>
          <a:lstStyle/>
          <a:p>
            <a:pPr marL="285750" indent="-285750">
              <a:buFont typeface="Arial" panose="020B0604020202020204" pitchFamily="34" charset="0"/>
              <a:buChar char="•"/>
            </a:pPr>
            <a:r>
              <a:rPr lang="en-MY" dirty="0"/>
              <a:t>Use MySQL database</a:t>
            </a:r>
          </a:p>
          <a:p>
            <a:pPr marL="285750" indent="-285750">
              <a:buFont typeface="Arial" panose="020B0604020202020204" pitchFamily="34" charset="0"/>
              <a:buChar char="•"/>
            </a:pPr>
            <a:endParaRPr lang="en-MY" dirty="0"/>
          </a:p>
        </p:txBody>
      </p:sp>
      <p:sp>
        <p:nvSpPr>
          <p:cNvPr id="7" name="TextBox 6">
            <a:extLst>
              <a:ext uri="{FF2B5EF4-FFF2-40B4-BE49-F238E27FC236}">
                <a16:creationId xmlns:a16="http://schemas.microsoft.com/office/drawing/2014/main" id="{99943AF6-A647-423A-BA21-B7512988C587}"/>
              </a:ext>
            </a:extLst>
          </p:cNvPr>
          <p:cNvSpPr txBox="1"/>
          <p:nvPr/>
        </p:nvSpPr>
        <p:spPr>
          <a:xfrm>
            <a:off x="6864627" y="6273284"/>
            <a:ext cx="2703443" cy="369332"/>
          </a:xfrm>
          <a:prstGeom prst="rect">
            <a:avLst/>
          </a:prstGeom>
          <a:noFill/>
        </p:spPr>
        <p:txBody>
          <a:bodyPr wrap="square" rtlCol="0">
            <a:spAutoFit/>
          </a:bodyPr>
          <a:lstStyle/>
          <a:p>
            <a:r>
              <a:rPr lang="en-MY" dirty="0" err="1"/>
              <a:t>LocalhostByFlywheel</a:t>
            </a:r>
            <a:endParaRPr lang="en-MY" dirty="0"/>
          </a:p>
        </p:txBody>
      </p:sp>
    </p:spTree>
    <p:extLst>
      <p:ext uri="{BB962C8B-B14F-4D97-AF65-F5344CB8AC3E}">
        <p14:creationId xmlns:p14="http://schemas.microsoft.com/office/powerpoint/2010/main" val="3508997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A8179-8025-4485-9F01-7D50991AA67A}"/>
              </a:ext>
            </a:extLst>
          </p:cNvPr>
          <p:cNvSpPr>
            <a:spLocks noGrp="1"/>
          </p:cNvSpPr>
          <p:nvPr>
            <p:ph type="title"/>
          </p:nvPr>
        </p:nvSpPr>
        <p:spPr>
          <a:xfrm>
            <a:off x="2709233" y="359067"/>
            <a:ext cx="8911687" cy="1280890"/>
          </a:xfrm>
        </p:spPr>
        <p:txBody>
          <a:bodyPr>
            <a:normAutofit fontScale="90000"/>
          </a:bodyPr>
          <a:lstStyle/>
          <a:p>
            <a:r>
              <a:rPr lang="en-MY" dirty="0"/>
              <a:t>Project 1 : </a:t>
            </a:r>
            <a:r>
              <a:rPr lang="en-MY" dirty="0" err="1"/>
              <a:t>Trupal</a:t>
            </a:r>
            <a:r>
              <a:rPr lang="en-MY" dirty="0"/>
              <a:t> WordPress – Homepage</a:t>
            </a:r>
            <a:br>
              <a:rPr lang="en-MY" dirty="0"/>
            </a:br>
            <a:endParaRPr lang="en-MY" dirty="0"/>
          </a:p>
        </p:txBody>
      </p:sp>
      <p:pic>
        <p:nvPicPr>
          <p:cNvPr id="4" name="Content Placeholder 3">
            <a:extLst>
              <a:ext uri="{FF2B5EF4-FFF2-40B4-BE49-F238E27FC236}">
                <a16:creationId xmlns:a16="http://schemas.microsoft.com/office/drawing/2014/main" id="{B98023FC-6BF3-4F4B-BA2F-3B8698CE1CDF}"/>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69649" y="1307306"/>
            <a:ext cx="2879168" cy="4959058"/>
          </a:xfrm>
          <a:prstGeom prst="rect">
            <a:avLst/>
          </a:prstGeom>
          <a:noFill/>
          <a:ln>
            <a:noFill/>
          </a:ln>
        </p:spPr>
      </p:pic>
      <p:pic>
        <p:nvPicPr>
          <p:cNvPr id="8" name="Picture 7">
            <a:extLst>
              <a:ext uri="{FF2B5EF4-FFF2-40B4-BE49-F238E27FC236}">
                <a16:creationId xmlns:a16="http://schemas.microsoft.com/office/drawing/2014/main" id="{1B29F43E-F353-4E2C-9154-6786B0FB9270}"/>
              </a:ext>
            </a:extLst>
          </p:cNvPr>
          <p:cNvPicPr>
            <a:picLocks noChangeAspect="1"/>
          </p:cNvPicPr>
          <p:nvPr/>
        </p:nvPicPr>
        <p:blipFill>
          <a:blip r:embed="rId3"/>
          <a:stretch>
            <a:fillRect/>
          </a:stretch>
        </p:blipFill>
        <p:spPr>
          <a:xfrm>
            <a:off x="4782797" y="1307306"/>
            <a:ext cx="5115339" cy="2504385"/>
          </a:xfrm>
          <a:prstGeom prst="rect">
            <a:avLst/>
          </a:prstGeom>
        </p:spPr>
      </p:pic>
      <p:pic>
        <p:nvPicPr>
          <p:cNvPr id="10" name="Picture 9">
            <a:extLst>
              <a:ext uri="{FF2B5EF4-FFF2-40B4-BE49-F238E27FC236}">
                <a16:creationId xmlns:a16="http://schemas.microsoft.com/office/drawing/2014/main" id="{FA49EEB4-7820-495E-83ED-583B31D98205}"/>
              </a:ext>
            </a:extLst>
          </p:cNvPr>
          <p:cNvPicPr>
            <a:picLocks noChangeAspect="1"/>
          </p:cNvPicPr>
          <p:nvPr/>
        </p:nvPicPr>
        <p:blipFill>
          <a:blip r:embed="rId4"/>
          <a:stretch>
            <a:fillRect/>
          </a:stretch>
        </p:blipFill>
        <p:spPr>
          <a:xfrm>
            <a:off x="4782796" y="3786835"/>
            <a:ext cx="5115339" cy="2246960"/>
          </a:xfrm>
          <a:prstGeom prst="rect">
            <a:avLst/>
          </a:prstGeom>
        </p:spPr>
      </p:pic>
      <p:sp>
        <p:nvSpPr>
          <p:cNvPr id="11" name="TextBox 10">
            <a:extLst>
              <a:ext uri="{FF2B5EF4-FFF2-40B4-BE49-F238E27FC236}">
                <a16:creationId xmlns:a16="http://schemas.microsoft.com/office/drawing/2014/main" id="{0064E18E-FBE8-494E-868A-2FACEC36A841}"/>
              </a:ext>
            </a:extLst>
          </p:cNvPr>
          <p:cNvSpPr txBox="1"/>
          <p:nvPr/>
        </p:nvSpPr>
        <p:spPr>
          <a:xfrm>
            <a:off x="1842052" y="6387548"/>
            <a:ext cx="1881809" cy="369332"/>
          </a:xfrm>
          <a:prstGeom prst="rect">
            <a:avLst/>
          </a:prstGeom>
          <a:noFill/>
        </p:spPr>
        <p:txBody>
          <a:bodyPr wrap="square" rtlCol="0">
            <a:spAutoFit/>
          </a:bodyPr>
          <a:lstStyle/>
          <a:p>
            <a:r>
              <a:rPr lang="en-MY" dirty="0"/>
              <a:t>Client Design</a:t>
            </a:r>
          </a:p>
        </p:txBody>
      </p:sp>
      <p:sp>
        <p:nvSpPr>
          <p:cNvPr id="12" name="TextBox 11">
            <a:extLst>
              <a:ext uri="{FF2B5EF4-FFF2-40B4-BE49-F238E27FC236}">
                <a16:creationId xmlns:a16="http://schemas.microsoft.com/office/drawing/2014/main" id="{4E21C9B0-3614-4879-8A59-844269C24C7A}"/>
              </a:ext>
            </a:extLst>
          </p:cNvPr>
          <p:cNvSpPr txBox="1"/>
          <p:nvPr/>
        </p:nvSpPr>
        <p:spPr>
          <a:xfrm>
            <a:off x="6399560" y="6266364"/>
            <a:ext cx="1881809" cy="369332"/>
          </a:xfrm>
          <a:prstGeom prst="rect">
            <a:avLst/>
          </a:prstGeom>
          <a:noFill/>
        </p:spPr>
        <p:txBody>
          <a:bodyPr wrap="square" rtlCol="0">
            <a:spAutoFit/>
          </a:bodyPr>
          <a:lstStyle/>
          <a:p>
            <a:r>
              <a:rPr lang="en-MY" dirty="0"/>
              <a:t>Actual Design</a:t>
            </a:r>
          </a:p>
        </p:txBody>
      </p:sp>
    </p:spTree>
    <p:extLst>
      <p:ext uri="{BB962C8B-B14F-4D97-AF65-F5344CB8AC3E}">
        <p14:creationId xmlns:p14="http://schemas.microsoft.com/office/powerpoint/2010/main" val="2774963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F7AED22-EF53-4585-8269-8583FEF1E452}"/>
              </a:ext>
            </a:extLst>
          </p:cNvPr>
          <p:cNvSpPr>
            <a:spLocks noGrp="1"/>
          </p:cNvSpPr>
          <p:nvPr>
            <p:ph type="title"/>
          </p:nvPr>
        </p:nvSpPr>
        <p:spPr>
          <a:xfrm>
            <a:off x="260005" y="0"/>
            <a:ext cx="8912225" cy="1281112"/>
          </a:xfrm>
        </p:spPr>
        <p:txBody>
          <a:bodyPr>
            <a:normAutofit/>
          </a:bodyPr>
          <a:lstStyle/>
          <a:p>
            <a:r>
              <a:rPr lang="en-MY" dirty="0"/>
              <a:t>Project 1 : </a:t>
            </a:r>
            <a:r>
              <a:rPr lang="en-MY" dirty="0" err="1"/>
              <a:t>Trupal</a:t>
            </a:r>
            <a:r>
              <a:rPr lang="en-MY" dirty="0"/>
              <a:t> WordPress – Our Story</a:t>
            </a:r>
            <a:br>
              <a:rPr lang="en-MY" dirty="0"/>
            </a:br>
            <a:endParaRPr lang="en-MY" dirty="0"/>
          </a:p>
        </p:txBody>
      </p:sp>
      <p:pic>
        <p:nvPicPr>
          <p:cNvPr id="5" name="Picture 4">
            <a:extLst>
              <a:ext uri="{FF2B5EF4-FFF2-40B4-BE49-F238E27FC236}">
                <a16:creationId xmlns:a16="http://schemas.microsoft.com/office/drawing/2014/main" id="{E1E38FCC-E277-4856-9355-A286A761A2E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8469" y="1400382"/>
            <a:ext cx="2096590" cy="4953000"/>
          </a:xfrm>
          <a:prstGeom prst="rect">
            <a:avLst/>
          </a:prstGeom>
          <a:noFill/>
          <a:ln>
            <a:noFill/>
          </a:ln>
        </p:spPr>
      </p:pic>
      <p:pic>
        <p:nvPicPr>
          <p:cNvPr id="6" name="Picture 5">
            <a:extLst>
              <a:ext uri="{FF2B5EF4-FFF2-40B4-BE49-F238E27FC236}">
                <a16:creationId xmlns:a16="http://schemas.microsoft.com/office/drawing/2014/main" id="{87011680-DD35-4774-B6E7-186F3AC5CA3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6054" y="1400382"/>
            <a:ext cx="4483789" cy="3552619"/>
          </a:xfrm>
          <a:prstGeom prst="rect">
            <a:avLst/>
          </a:prstGeom>
          <a:noFill/>
          <a:ln>
            <a:noFill/>
          </a:ln>
        </p:spPr>
      </p:pic>
      <p:pic>
        <p:nvPicPr>
          <p:cNvPr id="12" name="Picture 11">
            <a:extLst>
              <a:ext uri="{FF2B5EF4-FFF2-40B4-BE49-F238E27FC236}">
                <a16:creationId xmlns:a16="http://schemas.microsoft.com/office/drawing/2014/main" id="{6574A7EE-97E2-4EA8-AF0A-C943E9F5CE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3561" y="0"/>
            <a:ext cx="1702492" cy="6858000"/>
          </a:xfrm>
          <a:prstGeom prst="rect">
            <a:avLst/>
          </a:prstGeom>
        </p:spPr>
      </p:pic>
      <p:sp>
        <p:nvSpPr>
          <p:cNvPr id="14" name="Rectangle 13">
            <a:extLst>
              <a:ext uri="{FF2B5EF4-FFF2-40B4-BE49-F238E27FC236}">
                <a16:creationId xmlns:a16="http://schemas.microsoft.com/office/drawing/2014/main" id="{7C0462ED-AFC2-4D80-BC20-45807E7EFDFD}"/>
              </a:ext>
            </a:extLst>
          </p:cNvPr>
          <p:cNvSpPr/>
          <p:nvPr/>
        </p:nvSpPr>
        <p:spPr>
          <a:xfrm>
            <a:off x="4528777" y="5457618"/>
            <a:ext cx="2955235" cy="5701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dirty="0">
                <a:solidFill>
                  <a:schemeClr val="tx1"/>
                </a:solidFill>
              </a:rPr>
              <a:t>Convert page into dropdown button</a:t>
            </a:r>
          </a:p>
        </p:txBody>
      </p:sp>
      <p:cxnSp>
        <p:nvCxnSpPr>
          <p:cNvPr id="16" name="Straight Arrow Connector 15">
            <a:extLst>
              <a:ext uri="{FF2B5EF4-FFF2-40B4-BE49-F238E27FC236}">
                <a16:creationId xmlns:a16="http://schemas.microsoft.com/office/drawing/2014/main" id="{23CDDB50-0E92-4A13-89E0-B4C936F133D0}"/>
              </a:ext>
            </a:extLst>
          </p:cNvPr>
          <p:cNvCxnSpPr>
            <a:cxnSpLocks/>
            <a:stCxn id="14" idx="3"/>
          </p:cNvCxnSpPr>
          <p:nvPr/>
        </p:nvCxnSpPr>
        <p:spPr>
          <a:xfrm flipV="1">
            <a:off x="7484012" y="2001079"/>
            <a:ext cx="2216579" cy="37416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EEE6D1C-05C2-4651-95B6-3C2AD353B3DA}"/>
              </a:ext>
            </a:extLst>
          </p:cNvPr>
          <p:cNvCxnSpPr>
            <a:stCxn id="14" idx="3"/>
          </p:cNvCxnSpPr>
          <p:nvPr/>
        </p:nvCxnSpPr>
        <p:spPr>
          <a:xfrm flipV="1">
            <a:off x="7484012" y="4784035"/>
            <a:ext cx="2123814" cy="9586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7E24632-8DAC-45AF-A91B-B1BF58364894}"/>
              </a:ext>
            </a:extLst>
          </p:cNvPr>
          <p:cNvCxnSpPr>
            <a:stCxn id="14" idx="3"/>
          </p:cNvCxnSpPr>
          <p:nvPr/>
        </p:nvCxnSpPr>
        <p:spPr>
          <a:xfrm>
            <a:off x="7484012" y="5742683"/>
            <a:ext cx="2044301" cy="2850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12DDD3D-3BAE-4AD7-86EB-001615EC2E0D}"/>
              </a:ext>
            </a:extLst>
          </p:cNvPr>
          <p:cNvCxnSpPr>
            <a:endCxn id="14" idx="1"/>
          </p:cNvCxnSpPr>
          <p:nvPr/>
        </p:nvCxnSpPr>
        <p:spPr>
          <a:xfrm>
            <a:off x="1736035" y="3034748"/>
            <a:ext cx="2792742" cy="27079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FEB0437-073E-4B26-BF21-3F5F39F2E246}"/>
              </a:ext>
            </a:extLst>
          </p:cNvPr>
          <p:cNvCxnSpPr>
            <a:endCxn id="14" idx="1"/>
          </p:cNvCxnSpPr>
          <p:nvPr/>
        </p:nvCxnSpPr>
        <p:spPr>
          <a:xfrm>
            <a:off x="1762824" y="4227443"/>
            <a:ext cx="2765953" cy="15152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7E6405E-CF8C-4C1B-A021-E438F04EA4AD}"/>
              </a:ext>
            </a:extLst>
          </p:cNvPr>
          <p:cNvCxnSpPr>
            <a:endCxn id="14" idx="1"/>
          </p:cNvCxnSpPr>
          <p:nvPr/>
        </p:nvCxnSpPr>
        <p:spPr>
          <a:xfrm>
            <a:off x="1776219" y="5457618"/>
            <a:ext cx="2752558" cy="2850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4034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B952F-61B1-4211-854E-5A8A4368C5E5}"/>
              </a:ext>
            </a:extLst>
          </p:cNvPr>
          <p:cNvSpPr>
            <a:spLocks noGrp="1"/>
          </p:cNvSpPr>
          <p:nvPr>
            <p:ph type="title"/>
          </p:nvPr>
        </p:nvSpPr>
        <p:spPr/>
        <p:txBody>
          <a:bodyPr/>
          <a:lstStyle/>
          <a:p>
            <a:r>
              <a:rPr lang="en-MY" dirty="0"/>
              <a:t>How I make responsive website</a:t>
            </a:r>
          </a:p>
        </p:txBody>
      </p:sp>
      <p:sp>
        <p:nvSpPr>
          <p:cNvPr id="3" name="Content Placeholder 2">
            <a:extLst>
              <a:ext uri="{FF2B5EF4-FFF2-40B4-BE49-F238E27FC236}">
                <a16:creationId xmlns:a16="http://schemas.microsoft.com/office/drawing/2014/main" id="{229F6224-630B-455D-83A0-87CC6B68F2A3}"/>
              </a:ext>
            </a:extLst>
          </p:cNvPr>
          <p:cNvSpPr>
            <a:spLocks noGrp="1"/>
          </p:cNvSpPr>
          <p:nvPr>
            <p:ph idx="1"/>
          </p:nvPr>
        </p:nvSpPr>
        <p:spPr>
          <a:xfrm>
            <a:off x="4511501" y="2185277"/>
            <a:ext cx="6162256" cy="820842"/>
          </a:xfrm>
        </p:spPr>
        <p:txBody>
          <a:bodyPr/>
          <a:lstStyle/>
          <a:p>
            <a:r>
              <a:rPr lang="en-MY" dirty="0"/>
              <a:t>Use @media screen and (max-width: 370px) { CSS elements }</a:t>
            </a:r>
          </a:p>
        </p:txBody>
      </p:sp>
      <p:pic>
        <p:nvPicPr>
          <p:cNvPr id="8" name="Picture 7">
            <a:extLst>
              <a:ext uri="{FF2B5EF4-FFF2-40B4-BE49-F238E27FC236}">
                <a16:creationId xmlns:a16="http://schemas.microsoft.com/office/drawing/2014/main" id="{02D97E09-C39A-424C-8A8A-DAF42ACCEF62}"/>
              </a:ext>
            </a:extLst>
          </p:cNvPr>
          <p:cNvPicPr>
            <a:picLocks noChangeAspect="1"/>
          </p:cNvPicPr>
          <p:nvPr/>
        </p:nvPicPr>
        <p:blipFill>
          <a:blip r:embed="rId2"/>
          <a:stretch>
            <a:fillRect/>
          </a:stretch>
        </p:blipFill>
        <p:spPr>
          <a:xfrm>
            <a:off x="542469" y="1723575"/>
            <a:ext cx="3553321" cy="3229426"/>
          </a:xfrm>
          <a:prstGeom prst="rect">
            <a:avLst/>
          </a:prstGeom>
        </p:spPr>
      </p:pic>
      <p:sp>
        <p:nvSpPr>
          <p:cNvPr id="9" name="TextBox 8">
            <a:extLst>
              <a:ext uri="{FF2B5EF4-FFF2-40B4-BE49-F238E27FC236}">
                <a16:creationId xmlns:a16="http://schemas.microsoft.com/office/drawing/2014/main" id="{0B37FE0E-A474-4EF2-B4C0-37E22A1DE7D9}"/>
              </a:ext>
            </a:extLst>
          </p:cNvPr>
          <p:cNvSpPr txBox="1"/>
          <p:nvPr/>
        </p:nvSpPr>
        <p:spPr>
          <a:xfrm>
            <a:off x="5632174" y="3338288"/>
            <a:ext cx="5717444" cy="646331"/>
          </a:xfrm>
          <a:prstGeom prst="rect">
            <a:avLst/>
          </a:prstGeom>
          <a:noFill/>
        </p:spPr>
        <p:txBody>
          <a:bodyPr wrap="square" rtlCol="0">
            <a:spAutoFit/>
          </a:bodyPr>
          <a:lstStyle/>
          <a:p>
            <a:r>
              <a:rPr lang="en-MY" dirty="0"/>
              <a:t>This means that any screen size with a width under 370px will overwrite with this CSS element</a:t>
            </a:r>
          </a:p>
        </p:txBody>
      </p:sp>
    </p:spTree>
    <p:extLst>
      <p:ext uri="{BB962C8B-B14F-4D97-AF65-F5344CB8AC3E}">
        <p14:creationId xmlns:p14="http://schemas.microsoft.com/office/powerpoint/2010/main" val="2454868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2112D-2291-4B80-AD27-1A8C4702560F}"/>
              </a:ext>
            </a:extLst>
          </p:cNvPr>
          <p:cNvSpPr>
            <a:spLocks noGrp="1"/>
          </p:cNvSpPr>
          <p:nvPr>
            <p:ph type="title"/>
          </p:nvPr>
        </p:nvSpPr>
        <p:spPr/>
        <p:txBody>
          <a:bodyPr/>
          <a:lstStyle/>
          <a:p>
            <a:r>
              <a:rPr lang="en-MY" dirty="0"/>
              <a:t>Table of contents</a:t>
            </a:r>
          </a:p>
        </p:txBody>
      </p:sp>
      <p:sp>
        <p:nvSpPr>
          <p:cNvPr id="3" name="Content Placeholder 2">
            <a:extLst>
              <a:ext uri="{FF2B5EF4-FFF2-40B4-BE49-F238E27FC236}">
                <a16:creationId xmlns:a16="http://schemas.microsoft.com/office/drawing/2014/main" id="{93C6F17D-9AF8-4510-A7BF-2C24E17185B1}"/>
              </a:ext>
            </a:extLst>
          </p:cNvPr>
          <p:cNvSpPr>
            <a:spLocks noGrp="1"/>
          </p:cNvSpPr>
          <p:nvPr>
            <p:ph idx="1"/>
          </p:nvPr>
        </p:nvSpPr>
        <p:spPr/>
        <p:txBody>
          <a:bodyPr/>
          <a:lstStyle/>
          <a:p>
            <a:r>
              <a:rPr lang="en-MY" dirty="0"/>
              <a:t>Introduction to Gravitas Digital</a:t>
            </a:r>
          </a:p>
          <a:p>
            <a:r>
              <a:rPr lang="en-MY" dirty="0"/>
              <a:t>Job Scope / Role</a:t>
            </a:r>
          </a:p>
          <a:p>
            <a:r>
              <a:rPr lang="en-MY" dirty="0"/>
              <a:t>Project 1: </a:t>
            </a:r>
            <a:r>
              <a:rPr lang="en-MY" dirty="0" err="1"/>
              <a:t>Trupal</a:t>
            </a:r>
            <a:r>
              <a:rPr lang="en-MY" dirty="0"/>
              <a:t> WordPress Website</a:t>
            </a:r>
          </a:p>
          <a:p>
            <a:r>
              <a:rPr lang="en-MY" dirty="0"/>
              <a:t>Project 2: Google Sheets</a:t>
            </a:r>
          </a:p>
          <a:p>
            <a:r>
              <a:rPr lang="en-MY" dirty="0"/>
              <a:t>Project 3: Prudential </a:t>
            </a:r>
            <a:r>
              <a:rPr lang="en-MY" dirty="0" err="1"/>
              <a:t>Zerohieght</a:t>
            </a:r>
            <a:r>
              <a:rPr lang="en-MY" dirty="0"/>
              <a:t> Styleguide Documentation</a:t>
            </a:r>
          </a:p>
          <a:p>
            <a:r>
              <a:rPr lang="en-MY" dirty="0"/>
              <a:t>Skill and Knowledge gained</a:t>
            </a:r>
          </a:p>
          <a:p>
            <a:r>
              <a:rPr lang="en-MY" dirty="0"/>
              <a:t>Conclusion</a:t>
            </a:r>
          </a:p>
        </p:txBody>
      </p:sp>
    </p:spTree>
    <p:extLst>
      <p:ext uri="{BB962C8B-B14F-4D97-AF65-F5344CB8AC3E}">
        <p14:creationId xmlns:p14="http://schemas.microsoft.com/office/powerpoint/2010/main" val="1056378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5C66BDB-29D6-470B-9EC1-BE8C3BD9E233}"/>
              </a:ext>
            </a:extLst>
          </p:cNvPr>
          <p:cNvSpPr>
            <a:spLocks noGrp="1"/>
          </p:cNvSpPr>
          <p:nvPr>
            <p:ph type="title"/>
          </p:nvPr>
        </p:nvSpPr>
        <p:spPr>
          <a:xfrm>
            <a:off x="2711657" y="1036"/>
            <a:ext cx="8912225" cy="1281112"/>
          </a:xfrm>
        </p:spPr>
        <p:txBody>
          <a:bodyPr>
            <a:normAutofit fontScale="90000"/>
          </a:bodyPr>
          <a:lstStyle/>
          <a:p>
            <a:r>
              <a:rPr lang="en-MY" dirty="0"/>
              <a:t>Project 1 : </a:t>
            </a:r>
            <a:r>
              <a:rPr lang="en-MY" dirty="0" err="1"/>
              <a:t>Trupal</a:t>
            </a:r>
            <a:r>
              <a:rPr lang="en-MY" dirty="0"/>
              <a:t> WordPress – Our  Products</a:t>
            </a:r>
            <a:br>
              <a:rPr lang="en-MY" dirty="0"/>
            </a:br>
            <a:endParaRPr lang="en-MY" dirty="0"/>
          </a:p>
        </p:txBody>
      </p:sp>
      <p:pic>
        <p:nvPicPr>
          <p:cNvPr id="5" name="Picture 4">
            <a:extLst>
              <a:ext uri="{FF2B5EF4-FFF2-40B4-BE49-F238E27FC236}">
                <a16:creationId xmlns:a16="http://schemas.microsoft.com/office/drawing/2014/main" id="{FEFA0AD3-2F0E-42B2-94BD-DA93CA34722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1132" y="809419"/>
            <a:ext cx="1736034" cy="5779604"/>
          </a:xfrm>
          <a:prstGeom prst="rect">
            <a:avLst/>
          </a:prstGeom>
          <a:noFill/>
          <a:ln>
            <a:noFill/>
          </a:ln>
        </p:spPr>
      </p:pic>
      <p:pic>
        <p:nvPicPr>
          <p:cNvPr id="9" name="Picture 8">
            <a:extLst>
              <a:ext uri="{FF2B5EF4-FFF2-40B4-BE49-F238E27FC236}">
                <a16:creationId xmlns:a16="http://schemas.microsoft.com/office/drawing/2014/main" id="{70A1640A-105D-4D97-90FA-8E760B20F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5055" y="809419"/>
            <a:ext cx="4784812" cy="5779604"/>
          </a:xfrm>
          <a:prstGeom prst="rect">
            <a:avLst/>
          </a:prstGeom>
        </p:spPr>
      </p:pic>
      <p:sp>
        <p:nvSpPr>
          <p:cNvPr id="10" name="TextBox 9">
            <a:extLst>
              <a:ext uri="{FF2B5EF4-FFF2-40B4-BE49-F238E27FC236}">
                <a16:creationId xmlns:a16="http://schemas.microsoft.com/office/drawing/2014/main" id="{1CC8EC93-1874-4DBC-9D1E-E2E095370F3A}"/>
              </a:ext>
            </a:extLst>
          </p:cNvPr>
          <p:cNvSpPr txBox="1"/>
          <p:nvPr/>
        </p:nvSpPr>
        <p:spPr>
          <a:xfrm>
            <a:off x="8574157" y="1470991"/>
            <a:ext cx="2782956" cy="369332"/>
          </a:xfrm>
          <a:prstGeom prst="rect">
            <a:avLst/>
          </a:prstGeom>
          <a:noFill/>
        </p:spPr>
        <p:txBody>
          <a:bodyPr wrap="square" rtlCol="0">
            <a:spAutoFit/>
          </a:bodyPr>
          <a:lstStyle/>
          <a:p>
            <a:r>
              <a:rPr lang="en-MY" dirty="0"/>
              <a:t>WEB VIEW</a:t>
            </a:r>
          </a:p>
        </p:txBody>
      </p:sp>
    </p:spTree>
    <p:extLst>
      <p:ext uri="{BB962C8B-B14F-4D97-AF65-F5344CB8AC3E}">
        <p14:creationId xmlns:p14="http://schemas.microsoft.com/office/powerpoint/2010/main" val="1394863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C9DB354-A7EF-4343-9FCB-551193DABC4F}"/>
              </a:ext>
            </a:extLst>
          </p:cNvPr>
          <p:cNvSpPr>
            <a:spLocks noGrp="1"/>
          </p:cNvSpPr>
          <p:nvPr>
            <p:ph type="title"/>
          </p:nvPr>
        </p:nvSpPr>
        <p:spPr>
          <a:xfrm>
            <a:off x="233501" y="98787"/>
            <a:ext cx="8912225" cy="1281112"/>
          </a:xfrm>
        </p:spPr>
        <p:txBody>
          <a:bodyPr>
            <a:normAutofit fontScale="90000"/>
          </a:bodyPr>
          <a:lstStyle/>
          <a:p>
            <a:r>
              <a:rPr lang="en-MY" dirty="0"/>
              <a:t>Project 1 : </a:t>
            </a:r>
            <a:r>
              <a:rPr lang="en-MY" dirty="0" err="1"/>
              <a:t>Trupal</a:t>
            </a:r>
            <a:r>
              <a:rPr lang="en-MY" dirty="0"/>
              <a:t> WordPress – Our  Products</a:t>
            </a:r>
            <a:br>
              <a:rPr lang="en-MY" dirty="0"/>
            </a:br>
            <a:endParaRPr lang="en-MY" dirty="0"/>
          </a:p>
        </p:txBody>
      </p:sp>
      <p:pic>
        <p:nvPicPr>
          <p:cNvPr id="9" name="Picture 8">
            <a:extLst>
              <a:ext uri="{FF2B5EF4-FFF2-40B4-BE49-F238E27FC236}">
                <a16:creationId xmlns:a16="http://schemas.microsoft.com/office/drawing/2014/main" id="{0620436F-5751-4FF7-9DAF-AA90E21D199C}"/>
              </a:ext>
            </a:extLst>
          </p:cNvPr>
          <p:cNvPicPr>
            <a:picLocks noChangeAspect="1"/>
          </p:cNvPicPr>
          <p:nvPr/>
        </p:nvPicPr>
        <p:blipFill rotWithShape="1">
          <a:blip r:embed="rId2">
            <a:extLst>
              <a:ext uri="{28A0092B-C50C-407E-A947-70E740481C1C}">
                <a14:useLocalDpi xmlns:a14="http://schemas.microsoft.com/office/drawing/2010/main" val="0"/>
              </a:ext>
            </a:extLst>
          </a:blip>
          <a:srcRect t="-319" b="65322"/>
          <a:stretch/>
        </p:blipFill>
        <p:spPr>
          <a:xfrm>
            <a:off x="982703" y="1212826"/>
            <a:ext cx="1054151" cy="3154634"/>
          </a:xfrm>
          <a:prstGeom prst="rect">
            <a:avLst/>
          </a:prstGeom>
        </p:spPr>
      </p:pic>
      <p:pic>
        <p:nvPicPr>
          <p:cNvPr id="13" name="Content Placeholder 12">
            <a:extLst>
              <a:ext uri="{FF2B5EF4-FFF2-40B4-BE49-F238E27FC236}">
                <a16:creationId xmlns:a16="http://schemas.microsoft.com/office/drawing/2014/main" id="{B1E59596-D572-46B5-9BD5-CFFA27BD2E6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544990" y="834271"/>
            <a:ext cx="1201472" cy="5630724"/>
          </a:xfrm>
        </p:spPr>
      </p:pic>
      <p:pic>
        <p:nvPicPr>
          <p:cNvPr id="17" name="Picture 16">
            <a:extLst>
              <a:ext uri="{FF2B5EF4-FFF2-40B4-BE49-F238E27FC236}">
                <a16:creationId xmlns:a16="http://schemas.microsoft.com/office/drawing/2014/main" id="{A9ECCEF4-EB3A-4E64-A986-83C7C7115A1A}"/>
              </a:ext>
            </a:extLst>
          </p:cNvPr>
          <p:cNvPicPr>
            <a:picLocks noChangeAspect="1"/>
          </p:cNvPicPr>
          <p:nvPr/>
        </p:nvPicPr>
        <p:blipFill rotWithShape="1">
          <a:blip r:embed="rId2">
            <a:extLst>
              <a:ext uri="{28A0092B-C50C-407E-A947-70E740481C1C}">
                <a14:useLocalDpi xmlns:a14="http://schemas.microsoft.com/office/drawing/2010/main" val="0"/>
              </a:ext>
            </a:extLst>
          </a:blip>
          <a:srcRect t="31639"/>
          <a:stretch/>
        </p:blipFill>
        <p:spPr>
          <a:xfrm>
            <a:off x="2248650" y="991135"/>
            <a:ext cx="1090590" cy="6342934"/>
          </a:xfrm>
          <a:prstGeom prst="rect">
            <a:avLst/>
          </a:prstGeom>
        </p:spPr>
      </p:pic>
      <p:pic>
        <p:nvPicPr>
          <p:cNvPr id="21" name="Picture 20">
            <a:extLst>
              <a:ext uri="{FF2B5EF4-FFF2-40B4-BE49-F238E27FC236}">
                <a16:creationId xmlns:a16="http://schemas.microsoft.com/office/drawing/2014/main" id="{1A2922D4-FCA0-4215-9AD4-D3EAA27111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2233" y="-1787826"/>
            <a:ext cx="2282808" cy="10433652"/>
          </a:xfrm>
          <a:prstGeom prst="rect">
            <a:avLst/>
          </a:prstGeom>
        </p:spPr>
      </p:pic>
      <p:sp>
        <p:nvSpPr>
          <p:cNvPr id="22" name="TextBox 21">
            <a:extLst>
              <a:ext uri="{FF2B5EF4-FFF2-40B4-BE49-F238E27FC236}">
                <a16:creationId xmlns:a16="http://schemas.microsoft.com/office/drawing/2014/main" id="{317BC531-D188-4D30-ACC1-BE1AEC79B95C}"/>
              </a:ext>
            </a:extLst>
          </p:cNvPr>
          <p:cNvSpPr txBox="1"/>
          <p:nvPr/>
        </p:nvSpPr>
        <p:spPr>
          <a:xfrm>
            <a:off x="4055165" y="1212826"/>
            <a:ext cx="1934818" cy="646331"/>
          </a:xfrm>
          <a:prstGeom prst="rect">
            <a:avLst/>
          </a:prstGeom>
          <a:noFill/>
          <a:ln>
            <a:solidFill>
              <a:schemeClr val="tx1"/>
            </a:solidFill>
          </a:ln>
        </p:spPr>
        <p:txBody>
          <a:bodyPr wrap="square" rtlCol="0">
            <a:spAutoFit/>
          </a:bodyPr>
          <a:lstStyle/>
          <a:p>
            <a:r>
              <a:rPr lang="en-MY" dirty="0"/>
              <a:t>Responsive products page</a:t>
            </a:r>
          </a:p>
        </p:txBody>
      </p:sp>
      <p:pic>
        <p:nvPicPr>
          <p:cNvPr id="29" name="Picture 28">
            <a:extLst>
              <a:ext uri="{FF2B5EF4-FFF2-40B4-BE49-F238E27FC236}">
                <a16:creationId xmlns:a16="http://schemas.microsoft.com/office/drawing/2014/main" id="{C9FDAB9F-8426-432C-8370-23675C7785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7614" y="762253"/>
            <a:ext cx="1448873" cy="6858000"/>
          </a:xfrm>
          <a:prstGeom prst="rect">
            <a:avLst/>
          </a:prstGeom>
        </p:spPr>
      </p:pic>
      <p:cxnSp>
        <p:nvCxnSpPr>
          <p:cNvPr id="31" name="Straight Arrow Connector 30">
            <a:extLst>
              <a:ext uri="{FF2B5EF4-FFF2-40B4-BE49-F238E27FC236}">
                <a16:creationId xmlns:a16="http://schemas.microsoft.com/office/drawing/2014/main" id="{EEC24E8E-778B-494D-94D3-28E6DA79C720}"/>
              </a:ext>
            </a:extLst>
          </p:cNvPr>
          <p:cNvCxnSpPr/>
          <p:nvPr/>
        </p:nvCxnSpPr>
        <p:spPr>
          <a:xfrm flipV="1">
            <a:off x="3101009" y="1379899"/>
            <a:ext cx="7447721" cy="7802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12B8F08-FAA0-42B8-8328-EDB638CAE316}"/>
              </a:ext>
            </a:extLst>
          </p:cNvPr>
          <p:cNvCxnSpPr/>
          <p:nvPr/>
        </p:nvCxnSpPr>
        <p:spPr>
          <a:xfrm flipV="1">
            <a:off x="3046274" y="2522623"/>
            <a:ext cx="5806488" cy="9063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647BDFD-016E-4F1E-BD53-FBB3C41D2BA6}"/>
              </a:ext>
            </a:extLst>
          </p:cNvPr>
          <p:cNvCxnSpPr/>
          <p:nvPr/>
        </p:nvCxnSpPr>
        <p:spPr>
          <a:xfrm flipV="1">
            <a:off x="3101009" y="3656785"/>
            <a:ext cx="3800095" cy="22100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4346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35450FD-96D7-451D-9F15-307A3A8DEBC9}"/>
              </a:ext>
            </a:extLst>
          </p:cNvPr>
          <p:cNvSpPr txBox="1"/>
          <p:nvPr/>
        </p:nvSpPr>
        <p:spPr>
          <a:xfrm>
            <a:off x="6248884" y="2620905"/>
            <a:ext cx="2637183" cy="646331"/>
          </a:xfrm>
          <a:prstGeom prst="rect">
            <a:avLst/>
          </a:prstGeom>
          <a:noFill/>
          <a:ln>
            <a:solidFill>
              <a:schemeClr val="accent1"/>
            </a:solidFill>
          </a:ln>
        </p:spPr>
        <p:txBody>
          <a:bodyPr wrap="square" rtlCol="0">
            <a:spAutoFit/>
          </a:bodyPr>
          <a:lstStyle/>
          <a:p>
            <a:r>
              <a:rPr lang="en-MY" dirty="0"/>
              <a:t>WEB VS MOBILE DESIGN</a:t>
            </a:r>
          </a:p>
        </p:txBody>
      </p:sp>
      <p:pic>
        <p:nvPicPr>
          <p:cNvPr id="11" name="Picture 10">
            <a:extLst>
              <a:ext uri="{FF2B5EF4-FFF2-40B4-BE49-F238E27FC236}">
                <a16:creationId xmlns:a16="http://schemas.microsoft.com/office/drawing/2014/main" id="{9EF4C6AF-1B26-48A8-9472-55D0C3AD4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2990" y="0"/>
            <a:ext cx="1448873" cy="6858000"/>
          </a:xfrm>
          <a:prstGeom prst="rect">
            <a:avLst/>
          </a:prstGeom>
        </p:spPr>
      </p:pic>
      <p:pic>
        <p:nvPicPr>
          <p:cNvPr id="13" name="Picture 12">
            <a:extLst>
              <a:ext uri="{FF2B5EF4-FFF2-40B4-BE49-F238E27FC236}">
                <a16:creationId xmlns:a16="http://schemas.microsoft.com/office/drawing/2014/main" id="{F39EFB68-3DD3-48F2-B418-AA88825F7E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015" y="229015"/>
            <a:ext cx="5481103" cy="6399970"/>
          </a:xfrm>
          <a:prstGeom prst="rect">
            <a:avLst/>
          </a:prstGeom>
        </p:spPr>
      </p:pic>
    </p:spTree>
    <p:extLst>
      <p:ext uri="{BB962C8B-B14F-4D97-AF65-F5344CB8AC3E}">
        <p14:creationId xmlns:p14="http://schemas.microsoft.com/office/powerpoint/2010/main" val="8984546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D54BF1-4FD1-4C43-9A01-2F7D69E3427C}"/>
              </a:ext>
            </a:extLst>
          </p:cNvPr>
          <p:cNvSpPr>
            <a:spLocks noGrp="1"/>
          </p:cNvSpPr>
          <p:nvPr>
            <p:ph type="title"/>
          </p:nvPr>
        </p:nvSpPr>
        <p:spPr>
          <a:xfrm>
            <a:off x="2592388" y="623888"/>
            <a:ext cx="8912225" cy="1281112"/>
          </a:xfrm>
        </p:spPr>
        <p:txBody>
          <a:bodyPr>
            <a:normAutofit fontScale="90000"/>
          </a:bodyPr>
          <a:lstStyle/>
          <a:p>
            <a:r>
              <a:rPr lang="en-MY" dirty="0"/>
              <a:t>Project 1 : </a:t>
            </a:r>
            <a:r>
              <a:rPr lang="en-MY" dirty="0" err="1"/>
              <a:t>Trupal</a:t>
            </a:r>
            <a:r>
              <a:rPr lang="en-MY" dirty="0"/>
              <a:t> WordPress – Contact Us</a:t>
            </a:r>
            <a:br>
              <a:rPr lang="en-MY" dirty="0"/>
            </a:br>
            <a:endParaRPr lang="en-MY" dirty="0"/>
          </a:p>
        </p:txBody>
      </p:sp>
      <p:pic>
        <p:nvPicPr>
          <p:cNvPr id="6" name="Picture 5">
            <a:extLst>
              <a:ext uri="{FF2B5EF4-FFF2-40B4-BE49-F238E27FC236}">
                <a16:creationId xmlns:a16="http://schemas.microsoft.com/office/drawing/2014/main" id="{78A73B49-E8B4-441D-97AA-8FFE8B18DA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6695" y="1502292"/>
            <a:ext cx="5851562" cy="5037655"/>
          </a:xfrm>
          <a:prstGeom prst="rect">
            <a:avLst/>
          </a:prstGeom>
        </p:spPr>
      </p:pic>
      <p:pic>
        <p:nvPicPr>
          <p:cNvPr id="8" name="Picture 7">
            <a:extLst>
              <a:ext uri="{FF2B5EF4-FFF2-40B4-BE49-F238E27FC236}">
                <a16:creationId xmlns:a16="http://schemas.microsoft.com/office/drawing/2014/main" id="{18C6B4DE-DC86-4CCA-A2A7-63FB109B06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361" y="0"/>
            <a:ext cx="1942873" cy="6858000"/>
          </a:xfrm>
          <a:prstGeom prst="rect">
            <a:avLst/>
          </a:prstGeom>
        </p:spPr>
      </p:pic>
    </p:spTree>
    <p:extLst>
      <p:ext uri="{BB962C8B-B14F-4D97-AF65-F5344CB8AC3E}">
        <p14:creationId xmlns:p14="http://schemas.microsoft.com/office/powerpoint/2010/main" val="21735760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77290F-A307-4FDC-BDDB-9EB2621C9B33}"/>
              </a:ext>
            </a:extLst>
          </p:cNvPr>
          <p:cNvSpPr>
            <a:spLocks noGrp="1"/>
          </p:cNvSpPr>
          <p:nvPr>
            <p:ph idx="1"/>
          </p:nvPr>
        </p:nvSpPr>
        <p:spPr>
          <a:xfrm>
            <a:off x="5314121" y="2001078"/>
            <a:ext cx="4149655" cy="702365"/>
          </a:xfrm>
        </p:spPr>
        <p:txBody>
          <a:bodyPr/>
          <a:lstStyle/>
          <a:p>
            <a:r>
              <a:rPr lang="en-MY" dirty="0"/>
              <a:t>ACF – Advanced Custom Fields</a:t>
            </a:r>
          </a:p>
        </p:txBody>
      </p:sp>
      <p:sp>
        <p:nvSpPr>
          <p:cNvPr id="5" name="Title 1">
            <a:extLst>
              <a:ext uri="{FF2B5EF4-FFF2-40B4-BE49-F238E27FC236}">
                <a16:creationId xmlns:a16="http://schemas.microsoft.com/office/drawing/2014/main" id="{0D5CC0F2-EEE0-4E5C-B134-6640AEABB709}"/>
              </a:ext>
            </a:extLst>
          </p:cNvPr>
          <p:cNvSpPr>
            <a:spLocks noGrp="1"/>
          </p:cNvSpPr>
          <p:nvPr>
            <p:ph type="title"/>
          </p:nvPr>
        </p:nvSpPr>
        <p:spPr>
          <a:xfrm>
            <a:off x="2592388" y="623888"/>
            <a:ext cx="8912225" cy="1281112"/>
          </a:xfrm>
        </p:spPr>
        <p:txBody>
          <a:bodyPr>
            <a:normAutofit/>
          </a:bodyPr>
          <a:lstStyle/>
          <a:p>
            <a:r>
              <a:rPr lang="en-MY" dirty="0"/>
              <a:t>Project 1 : </a:t>
            </a:r>
            <a:r>
              <a:rPr lang="en-MY" dirty="0" err="1"/>
              <a:t>Trupal</a:t>
            </a:r>
            <a:r>
              <a:rPr lang="en-MY" dirty="0"/>
              <a:t> WordPress – ACF</a:t>
            </a:r>
            <a:br>
              <a:rPr lang="en-MY" dirty="0"/>
            </a:br>
            <a:endParaRPr lang="en-MY" dirty="0"/>
          </a:p>
        </p:txBody>
      </p:sp>
      <p:pic>
        <p:nvPicPr>
          <p:cNvPr id="7" name="Picture 6">
            <a:extLst>
              <a:ext uri="{FF2B5EF4-FFF2-40B4-BE49-F238E27FC236}">
                <a16:creationId xmlns:a16="http://schemas.microsoft.com/office/drawing/2014/main" id="{5ADA8D19-2A62-4949-83E9-E70CD1FA0D82}"/>
              </a:ext>
            </a:extLst>
          </p:cNvPr>
          <p:cNvPicPr>
            <a:picLocks noChangeAspect="1"/>
          </p:cNvPicPr>
          <p:nvPr/>
        </p:nvPicPr>
        <p:blipFill rotWithShape="1">
          <a:blip r:embed="rId2">
            <a:extLst>
              <a:ext uri="{28A0092B-C50C-407E-A947-70E740481C1C}">
                <a14:useLocalDpi xmlns:a14="http://schemas.microsoft.com/office/drawing/2010/main" val="0"/>
              </a:ext>
            </a:extLst>
          </a:blip>
          <a:srcRect r="22721" b="63858"/>
          <a:stretch/>
        </p:blipFill>
        <p:spPr>
          <a:xfrm>
            <a:off x="1374626" y="1264444"/>
            <a:ext cx="2839565" cy="5467660"/>
          </a:xfrm>
          <a:prstGeom prst="rect">
            <a:avLst/>
          </a:prstGeom>
          <a:ln>
            <a:solidFill>
              <a:schemeClr val="tx1"/>
            </a:solidFill>
          </a:ln>
        </p:spPr>
      </p:pic>
      <p:sp>
        <p:nvSpPr>
          <p:cNvPr id="10" name="TextBox 9">
            <a:extLst>
              <a:ext uri="{FF2B5EF4-FFF2-40B4-BE49-F238E27FC236}">
                <a16:creationId xmlns:a16="http://schemas.microsoft.com/office/drawing/2014/main" id="{B57ADF45-F1C9-4186-9656-54E9D67842FE}"/>
              </a:ext>
            </a:extLst>
          </p:cNvPr>
          <p:cNvSpPr txBox="1"/>
          <p:nvPr/>
        </p:nvSpPr>
        <p:spPr>
          <a:xfrm>
            <a:off x="5618922" y="2703443"/>
            <a:ext cx="4426226" cy="923330"/>
          </a:xfrm>
          <a:prstGeom prst="rect">
            <a:avLst/>
          </a:prstGeom>
          <a:noFill/>
          <a:ln>
            <a:solidFill>
              <a:schemeClr val="tx1"/>
            </a:solidFill>
            <a:prstDash val="dash"/>
          </a:ln>
        </p:spPr>
        <p:txBody>
          <a:bodyPr wrap="square" rtlCol="0">
            <a:spAutoFit/>
          </a:bodyPr>
          <a:lstStyle/>
          <a:p>
            <a:r>
              <a:rPr lang="en-MY" dirty="0"/>
              <a:t>ACF is a WordPress plugin that allow user to enter and edit data such as picture, video, etc with ease.</a:t>
            </a:r>
          </a:p>
        </p:txBody>
      </p:sp>
      <p:sp>
        <p:nvSpPr>
          <p:cNvPr id="11" name="TextBox 10">
            <a:extLst>
              <a:ext uri="{FF2B5EF4-FFF2-40B4-BE49-F238E27FC236}">
                <a16:creationId xmlns:a16="http://schemas.microsoft.com/office/drawing/2014/main" id="{BC5E62B3-2593-407F-9BEC-9536B4D17EB8}"/>
              </a:ext>
            </a:extLst>
          </p:cNvPr>
          <p:cNvSpPr txBox="1"/>
          <p:nvPr/>
        </p:nvSpPr>
        <p:spPr>
          <a:xfrm>
            <a:off x="5618922" y="4029671"/>
            <a:ext cx="4426226" cy="923330"/>
          </a:xfrm>
          <a:prstGeom prst="rect">
            <a:avLst/>
          </a:prstGeom>
          <a:noFill/>
          <a:ln>
            <a:solidFill>
              <a:schemeClr val="tx1"/>
            </a:solidFill>
            <a:prstDash val="dash"/>
          </a:ln>
        </p:spPr>
        <p:txBody>
          <a:bodyPr wrap="square" rtlCol="0">
            <a:spAutoFit/>
          </a:bodyPr>
          <a:lstStyle/>
          <a:p>
            <a:r>
              <a:rPr lang="en-MY" dirty="0"/>
              <a:t>If the coding and the website is done, the client can edit the content inside the website by himself easily.</a:t>
            </a:r>
          </a:p>
        </p:txBody>
      </p:sp>
    </p:spTree>
    <p:extLst>
      <p:ext uri="{BB962C8B-B14F-4D97-AF65-F5344CB8AC3E}">
        <p14:creationId xmlns:p14="http://schemas.microsoft.com/office/powerpoint/2010/main" val="2407571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FEC626-16D9-46F0-96AE-1285713E782B}"/>
              </a:ext>
            </a:extLst>
          </p:cNvPr>
          <p:cNvSpPr>
            <a:spLocks noGrp="1"/>
          </p:cNvSpPr>
          <p:nvPr>
            <p:ph idx="1"/>
          </p:nvPr>
        </p:nvSpPr>
        <p:spPr>
          <a:xfrm>
            <a:off x="1860341" y="742122"/>
            <a:ext cx="8915400" cy="689113"/>
          </a:xfrm>
        </p:spPr>
        <p:txBody>
          <a:bodyPr/>
          <a:lstStyle/>
          <a:p>
            <a:r>
              <a:rPr lang="en-MY" dirty="0"/>
              <a:t>ACF Coding</a:t>
            </a:r>
          </a:p>
        </p:txBody>
      </p:sp>
      <p:pic>
        <p:nvPicPr>
          <p:cNvPr id="5" name="Picture 4">
            <a:extLst>
              <a:ext uri="{FF2B5EF4-FFF2-40B4-BE49-F238E27FC236}">
                <a16:creationId xmlns:a16="http://schemas.microsoft.com/office/drawing/2014/main" id="{B504DDC4-1AA2-4B05-9985-DD19F93D2B70}"/>
              </a:ext>
            </a:extLst>
          </p:cNvPr>
          <p:cNvPicPr>
            <a:picLocks noChangeAspect="1"/>
          </p:cNvPicPr>
          <p:nvPr/>
        </p:nvPicPr>
        <p:blipFill>
          <a:blip r:embed="rId2"/>
          <a:stretch>
            <a:fillRect/>
          </a:stretch>
        </p:blipFill>
        <p:spPr>
          <a:xfrm>
            <a:off x="1165363" y="1494069"/>
            <a:ext cx="4515591" cy="1636719"/>
          </a:xfrm>
          <a:prstGeom prst="rect">
            <a:avLst/>
          </a:prstGeom>
        </p:spPr>
      </p:pic>
      <p:pic>
        <p:nvPicPr>
          <p:cNvPr id="7" name="Picture 6">
            <a:extLst>
              <a:ext uri="{FF2B5EF4-FFF2-40B4-BE49-F238E27FC236}">
                <a16:creationId xmlns:a16="http://schemas.microsoft.com/office/drawing/2014/main" id="{5E18EF16-94EA-4B7A-9575-B91D582698CB}"/>
              </a:ext>
            </a:extLst>
          </p:cNvPr>
          <p:cNvPicPr>
            <a:picLocks noChangeAspect="1"/>
          </p:cNvPicPr>
          <p:nvPr/>
        </p:nvPicPr>
        <p:blipFill>
          <a:blip r:embed="rId3"/>
          <a:stretch>
            <a:fillRect/>
          </a:stretch>
        </p:blipFill>
        <p:spPr>
          <a:xfrm>
            <a:off x="1165363" y="3727213"/>
            <a:ext cx="10678158" cy="2893699"/>
          </a:xfrm>
          <a:prstGeom prst="rect">
            <a:avLst/>
          </a:prstGeom>
        </p:spPr>
      </p:pic>
      <p:sp>
        <p:nvSpPr>
          <p:cNvPr id="8" name="Oval 7">
            <a:extLst>
              <a:ext uri="{FF2B5EF4-FFF2-40B4-BE49-F238E27FC236}">
                <a16:creationId xmlns:a16="http://schemas.microsoft.com/office/drawing/2014/main" id="{03C80138-825D-4126-BF3B-9DC9C4E3C15E}"/>
              </a:ext>
            </a:extLst>
          </p:cNvPr>
          <p:cNvSpPr/>
          <p:nvPr/>
        </p:nvSpPr>
        <p:spPr>
          <a:xfrm>
            <a:off x="1019589" y="1687288"/>
            <a:ext cx="1167020" cy="463827"/>
          </a:xfrm>
          <a:prstGeom prst="ellipse">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0" name="Oval 9">
            <a:extLst>
              <a:ext uri="{FF2B5EF4-FFF2-40B4-BE49-F238E27FC236}">
                <a16:creationId xmlns:a16="http://schemas.microsoft.com/office/drawing/2014/main" id="{F4474A74-E012-4344-AE35-907229C0072C}"/>
              </a:ext>
            </a:extLst>
          </p:cNvPr>
          <p:cNvSpPr/>
          <p:nvPr/>
        </p:nvSpPr>
        <p:spPr>
          <a:xfrm>
            <a:off x="6983895" y="4572989"/>
            <a:ext cx="2822713" cy="684850"/>
          </a:xfrm>
          <a:prstGeom prst="ellipse">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1" name="Oval 10">
            <a:extLst>
              <a:ext uri="{FF2B5EF4-FFF2-40B4-BE49-F238E27FC236}">
                <a16:creationId xmlns:a16="http://schemas.microsoft.com/office/drawing/2014/main" id="{7254D7FF-4B4E-4DA6-8BFB-0AAD7BD456F3}"/>
              </a:ext>
            </a:extLst>
          </p:cNvPr>
          <p:cNvSpPr/>
          <p:nvPr/>
        </p:nvSpPr>
        <p:spPr>
          <a:xfrm>
            <a:off x="2676939" y="3820889"/>
            <a:ext cx="2875721" cy="684851"/>
          </a:xfrm>
          <a:prstGeom prst="ellipse">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cxnSp>
        <p:nvCxnSpPr>
          <p:cNvPr id="13" name="Straight Arrow Connector 12">
            <a:extLst>
              <a:ext uri="{FF2B5EF4-FFF2-40B4-BE49-F238E27FC236}">
                <a16:creationId xmlns:a16="http://schemas.microsoft.com/office/drawing/2014/main" id="{E3BE3B22-8445-4C53-93AC-ABD9FE7F52F9}"/>
              </a:ext>
            </a:extLst>
          </p:cNvPr>
          <p:cNvCxnSpPr>
            <a:cxnSpLocks/>
            <a:stCxn id="8" idx="5"/>
          </p:cNvCxnSpPr>
          <p:nvPr/>
        </p:nvCxnSpPr>
        <p:spPr>
          <a:xfrm>
            <a:off x="2015703" y="2083189"/>
            <a:ext cx="1920193" cy="173770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95FB38D-D56B-4B60-AD95-85D91AD67AA0}"/>
              </a:ext>
            </a:extLst>
          </p:cNvPr>
          <p:cNvCxnSpPr>
            <a:cxnSpLocks/>
            <a:stCxn id="8" idx="5"/>
          </p:cNvCxnSpPr>
          <p:nvPr/>
        </p:nvCxnSpPr>
        <p:spPr>
          <a:xfrm>
            <a:off x="2015703" y="2083189"/>
            <a:ext cx="6571706" cy="248980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8DAC405-29C8-4769-91BF-F13432B8ECFD}"/>
              </a:ext>
            </a:extLst>
          </p:cNvPr>
          <p:cNvSpPr txBox="1"/>
          <p:nvPr/>
        </p:nvSpPr>
        <p:spPr>
          <a:xfrm>
            <a:off x="6122090" y="1550582"/>
            <a:ext cx="5721431" cy="923330"/>
          </a:xfrm>
          <a:prstGeom prst="rect">
            <a:avLst/>
          </a:prstGeom>
          <a:noFill/>
          <a:ln>
            <a:solidFill>
              <a:schemeClr val="tx1"/>
            </a:solidFill>
            <a:prstDash val="dash"/>
          </a:ln>
        </p:spPr>
        <p:txBody>
          <a:bodyPr wrap="square" rtlCol="0">
            <a:spAutoFit/>
          </a:bodyPr>
          <a:lstStyle/>
          <a:p>
            <a:r>
              <a:rPr lang="en-MY" dirty="0"/>
              <a:t>First, setup ACF plugins inside WordPress.</a:t>
            </a:r>
          </a:p>
          <a:p>
            <a:endParaRPr lang="en-MY" dirty="0"/>
          </a:p>
          <a:p>
            <a:r>
              <a:rPr lang="en-MY" dirty="0"/>
              <a:t>Second, The ACF code can be fetch like this</a:t>
            </a:r>
          </a:p>
        </p:txBody>
      </p:sp>
    </p:spTree>
    <p:extLst>
      <p:ext uri="{BB962C8B-B14F-4D97-AF65-F5344CB8AC3E}">
        <p14:creationId xmlns:p14="http://schemas.microsoft.com/office/powerpoint/2010/main" val="24962201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4C0E4-A2AB-40E0-8716-8D9DE7C1C86C}"/>
              </a:ext>
            </a:extLst>
          </p:cNvPr>
          <p:cNvSpPr>
            <a:spLocks noGrp="1"/>
          </p:cNvSpPr>
          <p:nvPr>
            <p:ph type="title"/>
          </p:nvPr>
        </p:nvSpPr>
        <p:spPr>
          <a:xfrm>
            <a:off x="989412" y="1975832"/>
            <a:ext cx="8911687" cy="1280890"/>
          </a:xfrm>
        </p:spPr>
        <p:txBody>
          <a:bodyPr>
            <a:noAutofit/>
          </a:bodyPr>
          <a:lstStyle/>
          <a:p>
            <a:r>
              <a:rPr lang="en-MY" sz="8800" dirty="0"/>
              <a:t>Project 2 – Google Sheets</a:t>
            </a:r>
          </a:p>
        </p:txBody>
      </p:sp>
      <p:sp>
        <p:nvSpPr>
          <p:cNvPr id="4" name="TextBox 3">
            <a:extLst>
              <a:ext uri="{FF2B5EF4-FFF2-40B4-BE49-F238E27FC236}">
                <a16:creationId xmlns:a16="http://schemas.microsoft.com/office/drawing/2014/main" id="{4B0969E9-551C-410F-9082-E77E07AE06D6}"/>
              </a:ext>
            </a:extLst>
          </p:cNvPr>
          <p:cNvSpPr txBox="1"/>
          <p:nvPr/>
        </p:nvSpPr>
        <p:spPr>
          <a:xfrm>
            <a:off x="6785114" y="4982818"/>
            <a:ext cx="4863548" cy="461665"/>
          </a:xfrm>
          <a:prstGeom prst="rect">
            <a:avLst/>
          </a:prstGeom>
          <a:noFill/>
        </p:spPr>
        <p:txBody>
          <a:bodyPr wrap="square" rtlCol="0">
            <a:spAutoFit/>
          </a:bodyPr>
          <a:lstStyle/>
          <a:p>
            <a:r>
              <a:rPr lang="en-MY" sz="2400" dirty="0"/>
              <a:t>Office Capacity Calculator</a:t>
            </a:r>
          </a:p>
        </p:txBody>
      </p:sp>
    </p:spTree>
    <p:extLst>
      <p:ext uri="{BB962C8B-B14F-4D97-AF65-F5344CB8AC3E}">
        <p14:creationId xmlns:p14="http://schemas.microsoft.com/office/powerpoint/2010/main" val="137991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3FF2E-0746-4826-BB41-3D8A711B56B4}"/>
              </a:ext>
            </a:extLst>
          </p:cNvPr>
          <p:cNvSpPr>
            <a:spLocks noGrp="1"/>
          </p:cNvSpPr>
          <p:nvPr>
            <p:ph type="title"/>
          </p:nvPr>
        </p:nvSpPr>
        <p:spPr/>
        <p:txBody>
          <a:bodyPr>
            <a:normAutofit fontScale="90000"/>
          </a:bodyPr>
          <a:lstStyle/>
          <a:p>
            <a:r>
              <a:rPr lang="en-MY" dirty="0"/>
              <a:t>Office capacity calculator - Introduction</a:t>
            </a:r>
            <a:br>
              <a:rPr lang="en-MY" dirty="0"/>
            </a:br>
            <a:endParaRPr lang="en-MY" dirty="0"/>
          </a:p>
        </p:txBody>
      </p:sp>
      <p:sp>
        <p:nvSpPr>
          <p:cNvPr id="6" name="TextBox 5">
            <a:extLst>
              <a:ext uri="{FF2B5EF4-FFF2-40B4-BE49-F238E27FC236}">
                <a16:creationId xmlns:a16="http://schemas.microsoft.com/office/drawing/2014/main" id="{92B5AAA6-A67A-44CD-8E8E-5F849B078019}"/>
              </a:ext>
            </a:extLst>
          </p:cNvPr>
          <p:cNvSpPr txBox="1"/>
          <p:nvPr/>
        </p:nvSpPr>
        <p:spPr>
          <a:xfrm>
            <a:off x="1497494" y="2835965"/>
            <a:ext cx="8587409" cy="2532681"/>
          </a:xfrm>
          <a:prstGeom prst="rect">
            <a:avLst/>
          </a:prstGeom>
          <a:noFill/>
        </p:spPr>
        <p:txBody>
          <a:bodyPr wrap="square" rtlCol="0">
            <a:spAutoFit/>
          </a:bodyPr>
          <a:lstStyle/>
          <a:p>
            <a:pPr algn="just">
              <a:lnSpc>
                <a:spcPct val="150000"/>
              </a:lnSpc>
            </a:pPr>
            <a:r>
              <a:rPr lang="en-MY" sz="1800" dirty="0">
                <a:effectLst/>
                <a:latin typeface="Times New Roman" panose="02020603050405020304" pitchFamily="18" charset="0"/>
                <a:ea typeface="Calibri" panose="020F0502020204030204" pitchFamily="34" charset="0"/>
              </a:rPr>
              <a:t>The company want to build an Office Capacity Calculator using google sheets, this will allow employee inside the company to see their busy level, work hours, and project assigned to them. By using the formula inside the google sheets, developer need to classify all projects, employee name, project duration, months, days, time and synchronize them all to have one output that shows thee busy level of the employee.</a:t>
            </a:r>
          </a:p>
          <a:p>
            <a:pPr algn="just">
              <a:lnSpc>
                <a:spcPct val="150000"/>
              </a:lnSpc>
            </a:pPr>
            <a:endParaRPr lang="en-MY" dirty="0"/>
          </a:p>
        </p:txBody>
      </p:sp>
    </p:spTree>
    <p:extLst>
      <p:ext uri="{BB962C8B-B14F-4D97-AF65-F5344CB8AC3E}">
        <p14:creationId xmlns:p14="http://schemas.microsoft.com/office/powerpoint/2010/main" val="2716004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CC01A-C988-4AF5-8DDA-BF1BB7B04D98}"/>
              </a:ext>
            </a:extLst>
          </p:cNvPr>
          <p:cNvSpPr>
            <a:spLocks noGrp="1"/>
          </p:cNvSpPr>
          <p:nvPr>
            <p:ph type="title"/>
          </p:nvPr>
        </p:nvSpPr>
        <p:spPr/>
        <p:txBody>
          <a:bodyPr/>
          <a:lstStyle/>
          <a:p>
            <a:r>
              <a:rPr lang="en-MY" dirty="0"/>
              <a:t>Office Capacity Calculator</a:t>
            </a:r>
          </a:p>
        </p:txBody>
      </p:sp>
      <p:sp>
        <p:nvSpPr>
          <p:cNvPr id="4" name="TextBox 3">
            <a:extLst>
              <a:ext uri="{FF2B5EF4-FFF2-40B4-BE49-F238E27FC236}">
                <a16:creationId xmlns:a16="http://schemas.microsoft.com/office/drawing/2014/main" id="{F7DC7C89-CDEB-457A-B907-2E9BABA470F1}"/>
              </a:ext>
            </a:extLst>
          </p:cNvPr>
          <p:cNvSpPr txBox="1"/>
          <p:nvPr/>
        </p:nvSpPr>
        <p:spPr>
          <a:xfrm>
            <a:off x="2592925" y="1639956"/>
            <a:ext cx="8812695" cy="4247317"/>
          </a:xfrm>
          <a:prstGeom prst="rect">
            <a:avLst/>
          </a:prstGeom>
          <a:noFill/>
        </p:spPr>
        <p:txBody>
          <a:bodyPr wrap="square" rtlCol="0">
            <a:spAutoFit/>
          </a:bodyPr>
          <a:lstStyle/>
          <a:p>
            <a:r>
              <a:rPr lang="en-MY" dirty="0"/>
              <a:t>To create this office capacity calculator, first I need to have at least 3 sheets which are the data and the output sheets.</a:t>
            </a:r>
          </a:p>
          <a:p>
            <a:endParaRPr lang="en-MY" dirty="0"/>
          </a:p>
          <a:p>
            <a:r>
              <a:rPr lang="en-MY" dirty="0"/>
              <a:t>Data Sheets</a:t>
            </a:r>
          </a:p>
          <a:p>
            <a:r>
              <a:rPr lang="en-MY" dirty="0"/>
              <a:t>	1. Employee sheets</a:t>
            </a:r>
          </a:p>
          <a:p>
            <a:r>
              <a:rPr lang="en-MY" dirty="0"/>
              <a:t>	2. Project sheets</a:t>
            </a:r>
          </a:p>
          <a:p>
            <a:endParaRPr lang="en-MY" dirty="0"/>
          </a:p>
          <a:p>
            <a:r>
              <a:rPr lang="en-MY" dirty="0"/>
              <a:t>Output sheets</a:t>
            </a:r>
          </a:p>
          <a:p>
            <a:r>
              <a:rPr lang="en-MY" dirty="0"/>
              <a:t>	1. Status sheets</a:t>
            </a:r>
          </a:p>
          <a:p>
            <a:endParaRPr lang="en-MY" dirty="0"/>
          </a:p>
          <a:p>
            <a:r>
              <a:rPr lang="en-MY" dirty="0"/>
              <a:t>Using this 3 sheets, I need to calculate every employee busy level and output it in status sheets. In order to get this, I create one more sheets to have all </a:t>
            </a:r>
            <a:r>
              <a:rPr lang="en-MY" dirty="0" err="1"/>
              <a:t>th</a:t>
            </a:r>
            <a:r>
              <a:rPr lang="en-MY" dirty="0"/>
              <a:t> calculation inside called </a:t>
            </a:r>
          </a:p>
          <a:p>
            <a:endParaRPr lang="en-MY" dirty="0"/>
          </a:p>
          <a:p>
            <a:r>
              <a:rPr lang="en-MY" dirty="0"/>
              <a:t>	1. Calculation sheets	</a:t>
            </a:r>
          </a:p>
        </p:txBody>
      </p:sp>
    </p:spTree>
    <p:extLst>
      <p:ext uri="{BB962C8B-B14F-4D97-AF65-F5344CB8AC3E}">
        <p14:creationId xmlns:p14="http://schemas.microsoft.com/office/powerpoint/2010/main" val="32649404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43C6F-2BC0-4999-AD58-668FBE29825C}"/>
              </a:ext>
            </a:extLst>
          </p:cNvPr>
          <p:cNvSpPr>
            <a:spLocks noGrp="1"/>
          </p:cNvSpPr>
          <p:nvPr>
            <p:ph type="title"/>
          </p:nvPr>
        </p:nvSpPr>
        <p:spPr/>
        <p:txBody>
          <a:bodyPr/>
          <a:lstStyle/>
          <a:p>
            <a:r>
              <a:rPr lang="en-MY" dirty="0"/>
              <a:t>Employee sheets</a:t>
            </a:r>
          </a:p>
        </p:txBody>
      </p:sp>
      <p:pic>
        <p:nvPicPr>
          <p:cNvPr id="7" name="Content Placeholder 6">
            <a:extLst>
              <a:ext uri="{FF2B5EF4-FFF2-40B4-BE49-F238E27FC236}">
                <a16:creationId xmlns:a16="http://schemas.microsoft.com/office/drawing/2014/main" id="{20254427-C702-4D7A-8BD1-8628820A1C6A}"/>
              </a:ext>
            </a:extLst>
          </p:cNvPr>
          <p:cNvPicPr>
            <a:picLocks noGrp="1"/>
          </p:cNvPicPr>
          <p:nvPr>
            <p:ph idx="1"/>
          </p:nvPr>
        </p:nvPicPr>
        <p:blipFill>
          <a:blip r:embed="rId2"/>
          <a:stretch>
            <a:fillRect/>
          </a:stretch>
        </p:blipFill>
        <p:spPr>
          <a:xfrm>
            <a:off x="980352" y="1905000"/>
            <a:ext cx="7076970" cy="3250096"/>
          </a:xfrm>
          <a:prstGeom prst="rect">
            <a:avLst/>
          </a:prstGeom>
          <a:ln>
            <a:solidFill>
              <a:schemeClr val="tx1"/>
            </a:solidFill>
          </a:ln>
        </p:spPr>
      </p:pic>
      <p:sp>
        <p:nvSpPr>
          <p:cNvPr id="8" name="TextBox 7">
            <a:extLst>
              <a:ext uri="{FF2B5EF4-FFF2-40B4-BE49-F238E27FC236}">
                <a16:creationId xmlns:a16="http://schemas.microsoft.com/office/drawing/2014/main" id="{3FF5528F-EC90-4B18-A220-819DB32A681F}"/>
              </a:ext>
            </a:extLst>
          </p:cNvPr>
          <p:cNvSpPr txBox="1"/>
          <p:nvPr/>
        </p:nvSpPr>
        <p:spPr>
          <a:xfrm>
            <a:off x="7858540" y="624110"/>
            <a:ext cx="2584174" cy="369332"/>
          </a:xfrm>
          <a:prstGeom prst="rect">
            <a:avLst/>
          </a:prstGeom>
          <a:noFill/>
          <a:ln>
            <a:solidFill>
              <a:schemeClr val="accent1"/>
            </a:solidFill>
          </a:ln>
        </p:spPr>
        <p:txBody>
          <a:bodyPr wrap="square" rtlCol="0">
            <a:spAutoFit/>
          </a:bodyPr>
          <a:lstStyle/>
          <a:p>
            <a:r>
              <a:rPr lang="en-MY" dirty="0"/>
              <a:t>Dropdown button</a:t>
            </a:r>
          </a:p>
        </p:txBody>
      </p:sp>
      <p:cxnSp>
        <p:nvCxnSpPr>
          <p:cNvPr id="10" name="Straight Arrow Connector 9">
            <a:extLst>
              <a:ext uri="{FF2B5EF4-FFF2-40B4-BE49-F238E27FC236}">
                <a16:creationId xmlns:a16="http://schemas.microsoft.com/office/drawing/2014/main" id="{D3E84813-A5D0-4322-AD10-14923DA62933}"/>
              </a:ext>
            </a:extLst>
          </p:cNvPr>
          <p:cNvCxnSpPr/>
          <p:nvPr/>
        </p:nvCxnSpPr>
        <p:spPr>
          <a:xfrm flipH="1">
            <a:off x="2478157" y="993442"/>
            <a:ext cx="5579165" cy="24355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97EDAD3-E9EE-4BF4-BEC5-2D7B7A94BB94}"/>
              </a:ext>
            </a:extLst>
          </p:cNvPr>
          <p:cNvCxnSpPr/>
          <p:nvPr/>
        </p:nvCxnSpPr>
        <p:spPr>
          <a:xfrm flipH="1">
            <a:off x="5473148" y="993442"/>
            <a:ext cx="2584174" cy="1948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334C676-DD9D-4ED8-B350-6E219A9BAB6A}"/>
              </a:ext>
            </a:extLst>
          </p:cNvPr>
          <p:cNvCxnSpPr/>
          <p:nvPr/>
        </p:nvCxnSpPr>
        <p:spPr>
          <a:xfrm flipH="1">
            <a:off x="7275443" y="993442"/>
            <a:ext cx="781879" cy="1948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DD18EA5-B3C7-4777-B6CD-8478BDD16026}"/>
              </a:ext>
            </a:extLst>
          </p:cNvPr>
          <p:cNvSpPr/>
          <p:nvPr/>
        </p:nvSpPr>
        <p:spPr>
          <a:xfrm>
            <a:off x="5764696" y="3193774"/>
            <a:ext cx="2292626" cy="137822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noFill/>
            </a:endParaRPr>
          </a:p>
        </p:txBody>
      </p:sp>
      <p:sp>
        <p:nvSpPr>
          <p:cNvPr id="16" name="TextBox 15">
            <a:extLst>
              <a:ext uri="{FF2B5EF4-FFF2-40B4-BE49-F238E27FC236}">
                <a16:creationId xmlns:a16="http://schemas.microsoft.com/office/drawing/2014/main" id="{985ABBBD-EA86-4CD2-B701-8D9F05ED8259}"/>
              </a:ext>
            </a:extLst>
          </p:cNvPr>
          <p:cNvSpPr txBox="1"/>
          <p:nvPr/>
        </p:nvSpPr>
        <p:spPr>
          <a:xfrm>
            <a:off x="9150627" y="2820552"/>
            <a:ext cx="2597427" cy="923330"/>
          </a:xfrm>
          <a:prstGeom prst="rect">
            <a:avLst/>
          </a:prstGeom>
          <a:noFill/>
          <a:ln>
            <a:solidFill>
              <a:schemeClr val="accent1"/>
            </a:solidFill>
          </a:ln>
        </p:spPr>
        <p:txBody>
          <a:bodyPr wrap="square" rtlCol="0">
            <a:spAutoFit/>
          </a:bodyPr>
          <a:lstStyle/>
          <a:p>
            <a:r>
              <a:rPr lang="en-MY" dirty="0"/>
              <a:t>Project assigned to the chosen name in K4 box</a:t>
            </a:r>
          </a:p>
        </p:txBody>
      </p:sp>
      <p:cxnSp>
        <p:nvCxnSpPr>
          <p:cNvPr id="18" name="Straight Arrow Connector 17">
            <a:extLst>
              <a:ext uri="{FF2B5EF4-FFF2-40B4-BE49-F238E27FC236}">
                <a16:creationId xmlns:a16="http://schemas.microsoft.com/office/drawing/2014/main" id="{B500C77E-FDF1-4F67-A0F9-02DEA67FDB39}"/>
              </a:ext>
            </a:extLst>
          </p:cNvPr>
          <p:cNvCxnSpPr>
            <a:cxnSpLocks/>
            <a:stCxn id="16" idx="1"/>
          </p:cNvCxnSpPr>
          <p:nvPr/>
        </p:nvCxnSpPr>
        <p:spPr>
          <a:xfrm flipH="1" flipV="1">
            <a:off x="7275443" y="3015374"/>
            <a:ext cx="1875184" cy="2668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0697C69-DF0B-4598-B37C-72567070AB47}"/>
              </a:ext>
            </a:extLst>
          </p:cNvPr>
          <p:cNvCxnSpPr>
            <a:stCxn id="16" idx="1"/>
          </p:cNvCxnSpPr>
          <p:nvPr/>
        </p:nvCxnSpPr>
        <p:spPr>
          <a:xfrm flipH="1">
            <a:off x="8057322" y="3282217"/>
            <a:ext cx="1093305" cy="398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D4A8A0A-26E6-49C1-B2EE-874D568C7D0F}"/>
              </a:ext>
            </a:extLst>
          </p:cNvPr>
          <p:cNvSpPr txBox="1"/>
          <p:nvPr/>
        </p:nvSpPr>
        <p:spPr>
          <a:xfrm>
            <a:off x="5267739" y="5113829"/>
            <a:ext cx="6444024" cy="1477328"/>
          </a:xfrm>
          <a:prstGeom prst="rect">
            <a:avLst/>
          </a:prstGeom>
          <a:solidFill>
            <a:schemeClr val="bg1"/>
          </a:solidFill>
          <a:ln>
            <a:solidFill>
              <a:schemeClr val="tx1"/>
            </a:solidFill>
          </a:ln>
        </p:spPr>
        <p:txBody>
          <a:bodyPr wrap="square">
            <a:spAutoFit/>
          </a:bodyPr>
          <a:lstStyle/>
          <a:p>
            <a:r>
              <a:rPr lang="en-US" b="0" i="0" dirty="0">
                <a:solidFill>
                  <a:srgbClr val="000000"/>
                </a:solidFill>
                <a:effectLst/>
                <a:latin typeface="Inconsolata" panose="020B0604020202020204" pitchFamily="2" charset="0"/>
              </a:rPr>
              <a:t>=QUERY(</a:t>
            </a:r>
            <a:r>
              <a:rPr lang="en-US" b="0" i="0" dirty="0">
                <a:solidFill>
                  <a:srgbClr val="F7981D"/>
                </a:solidFill>
                <a:effectLst/>
                <a:latin typeface="Inconsolata" panose="020B0604020202020204" pitchFamily="2" charset="0"/>
              </a:rPr>
              <a:t>Project!A2:Q</a:t>
            </a:r>
            <a:r>
              <a:rPr lang="en-US" b="0" i="0" dirty="0">
                <a:solidFill>
                  <a:srgbClr val="000000"/>
                </a:solidFill>
                <a:effectLst/>
                <a:latin typeface="Inconsolata" panose="020B0604020202020204" pitchFamily="2" charset="0"/>
              </a:rPr>
              <a:t>, </a:t>
            </a:r>
            <a:r>
              <a:rPr lang="en-US" b="0" i="0" dirty="0">
                <a:solidFill>
                  <a:srgbClr val="008000"/>
                </a:solidFill>
                <a:effectLst/>
                <a:latin typeface="Inconsolata" panose="020B0604020202020204" pitchFamily="2" charset="0"/>
              </a:rPr>
              <a:t>"SELECT A WHERE E = '"</a:t>
            </a:r>
            <a:r>
              <a:rPr lang="en-US" b="0" i="0" dirty="0">
                <a:solidFill>
                  <a:srgbClr val="000000"/>
                </a:solidFill>
                <a:effectLst/>
                <a:latin typeface="Inconsolata" panose="020B0604020202020204" pitchFamily="2" charset="0"/>
              </a:rPr>
              <a:t> &amp; </a:t>
            </a:r>
            <a:r>
              <a:rPr lang="en-US" b="0" i="0" dirty="0">
                <a:solidFill>
                  <a:srgbClr val="7E3794"/>
                </a:solidFill>
                <a:effectLst/>
                <a:latin typeface="Inconsolata" panose="020B0604020202020204" pitchFamily="2" charset="0"/>
              </a:rPr>
              <a:t>K3</a:t>
            </a:r>
            <a:r>
              <a:rPr lang="en-US" b="0" i="0" dirty="0">
                <a:solidFill>
                  <a:srgbClr val="000000"/>
                </a:solidFill>
                <a:effectLst/>
                <a:latin typeface="Inconsolata" panose="020B0604020202020204" pitchFamily="2" charset="0"/>
              </a:rPr>
              <a:t> &amp;</a:t>
            </a:r>
            <a:r>
              <a:rPr lang="en-US" b="0" i="0" dirty="0">
                <a:solidFill>
                  <a:srgbClr val="008000"/>
                </a:solidFill>
                <a:effectLst/>
                <a:latin typeface="Inconsolata" panose="020B0604020202020204" pitchFamily="2" charset="0"/>
              </a:rPr>
              <a:t>"' OR F = '"</a:t>
            </a:r>
            <a:r>
              <a:rPr lang="en-US" b="0" i="0" dirty="0">
                <a:solidFill>
                  <a:srgbClr val="000000"/>
                </a:solidFill>
                <a:effectLst/>
                <a:latin typeface="Inconsolata" panose="020B0604020202020204" pitchFamily="2" charset="0"/>
              </a:rPr>
              <a:t> &amp; </a:t>
            </a:r>
            <a:r>
              <a:rPr lang="en-US" b="0" i="0" dirty="0">
                <a:solidFill>
                  <a:srgbClr val="7E3794"/>
                </a:solidFill>
                <a:effectLst/>
                <a:latin typeface="Inconsolata" panose="020B0604020202020204" pitchFamily="2" charset="0"/>
              </a:rPr>
              <a:t>K3</a:t>
            </a:r>
            <a:r>
              <a:rPr lang="en-US" b="0" i="0" dirty="0">
                <a:solidFill>
                  <a:srgbClr val="000000"/>
                </a:solidFill>
                <a:effectLst/>
                <a:latin typeface="Inconsolata" panose="020B0604020202020204" pitchFamily="2" charset="0"/>
              </a:rPr>
              <a:t> &amp;</a:t>
            </a:r>
            <a:r>
              <a:rPr lang="en-US" b="0" i="0" dirty="0">
                <a:solidFill>
                  <a:srgbClr val="008000"/>
                </a:solidFill>
                <a:effectLst/>
                <a:latin typeface="Inconsolata" panose="020B0604020202020204" pitchFamily="2" charset="0"/>
              </a:rPr>
              <a:t>"' OR G = '"</a:t>
            </a:r>
            <a:r>
              <a:rPr lang="en-US" b="0" i="0" dirty="0">
                <a:solidFill>
                  <a:srgbClr val="000000"/>
                </a:solidFill>
                <a:effectLst/>
                <a:latin typeface="Inconsolata" panose="020B0604020202020204" pitchFamily="2" charset="0"/>
              </a:rPr>
              <a:t> &amp; </a:t>
            </a:r>
            <a:r>
              <a:rPr lang="en-US" b="0" i="0" dirty="0">
                <a:solidFill>
                  <a:srgbClr val="7E3794"/>
                </a:solidFill>
                <a:effectLst/>
                <a:latin typeface="Inconsolata" panose="020B0604020202020204" pitchFamily="2" charset="0"/>
              </a:rPr>
              <a:t>K3</a:t>
            </a:r>
            <a:r>
              <a:rPr lang="en-US" b="0" i="0" dirty="0">
                <a:solidFill>
                  <a:srgbClr val="000000"/>
                </a:solidFill>
                <a:effectLst/>
                <a:latin typeface="Inconsolata" panose="020B0604020202020204" pitchFamily="2" charset="0"/>
              </a:rPr>
              <a:t> &amp;</a:t>
            </a:r>
            <a:r>
              <a:rPr lang="en-US" b="0" i="0" dirty="0">
                <a:solidFill>
                  <a:srgbClr val="008000"/>
                </a:solidFill>
                <a:effectLst/>
                <a:latin typeface="Inconsolata" panose="020B0604020202020204" pitchFamily="2" charset="0"/>
              </a:rPr>
              <a:t>"' OR H = '"</a:t>
            </a:r>
            <a:r>
              <a:rPr lang="en-US" b="0" i="0" dirty="0">
                <a:solidFill>
                  <a:srgbClr val="000000"/>
                </a:solidFill>
                <a:effectLst/>
                <a:latin typeface="Inconsolata" panose="020B0604020202020204" pitchFamily="2" charset="0"/>
              </a:rPr>
              <a:t> &amp; </a:t>
            </a:r>
            <a:r>
              <a:rPr lang="en-US" b="0" i="0" dirty="0">
                <a:solidFill>
                  <a:srgbClr val="7E3794"/>
                </a:solidFill>
                <a:effectLst/>
                <a:latin typeface="Inconsolata" panose="020B0604020202020204" pitchFamily="2" charset="0"/>
              </a:rPr>
              <a:t>K3</a:t>
            </a:r>
            <a:r>
              <a:rPr lang="en-US" b="0" i="0" dirty="0">
                <a:solidFill>
                  <a:srgbClr val="000000"/>
                </a:solidFill>
                <a:effectLst/>
                <a:latin typeface="Inconsolata" panose="020B0604020202020204" pitchFamily="2" charset="0"/>
              </a:rPr>
              <a:t> &amp;</a:t>
            </a:r>
            <a:r>
              <a:rPr lang="en-US" b="0" i="0" dirty="0">
                <a:solidFill>
                  <a:srgbClr val="008000"/>
                </a:solidFill>
                <a:effectLst/>
                <a:latin typeface="Inconsolata" panose="020B0604020202020204" pitchFamily="2" charset="0"/>
              </a:rPr>
              <a:t>"' OR I = '"</a:t>
            </a:r>
            <a:r>
              <a:rPr lang="en-US" b="0" i="0" dirty="0">
                <a:solidFill>
                  <a:srgbClr val="000000"/>
                </a:solidFill>
                <a:effectLst/>
                <a:latin typeface="Inconsolata" panose="020B0604020202020204" pitchFamily="2" charset="0"/>
              </a:rPr>
              <a:t> &amp; </a:t>
            </a:r>
            <a:r>
              <a:rPr lang="en-US" b="0" i="0" dirty="0">
                <a:solidFill>
                  <a:srgbClr val="7E3794"/>
                </a:solidFill>
                <a:effectLst/>
                <a:latin typeface="Inconsolata" panose="020B0604020202020204" pitchFamily="2" charset="0"/>
              </a:rPr>
              <a:t>K3</a:t>
            </a:r>
            <a:r>
              <a:rPr lang="en-US" b="0" i="0" dirty="0">
                <a:solidFill>
                  <a:srgbClr val="000000"/>
                </a:solidFill>
                <a:effectLst/>
                <a:latin typeface="Inconsolata" panose="020B0604020202020204" pitchFamily="2" charset="0"/>
              </a:rPr>
              <a:t> &amp;</a:t>
            </a:r>
            <a:r>
              <a:rPr lang="en-US" b="0" i="0" dirty="0">
                <a:solidFill>
                  <a:srgbClr val="008000"/>
                </a:solidFill>
                <a:effectLst/>
                <a:latin typeface="Inconsolata" panose="020B0604020202020204" pitchFamily="2" charset="0"/>
              </a:rPr>
              <a:t>"' OR J = '"</a:t>
            </a:r>
            <a:r>
              <a:rPr lang="en-US" b="0" i="0" dirty="0">
                <a:solidFill>
                  <a:srgbClr val="000000"/>
                </a:solidFill>
                <a:effectLst/>
                <a:latin typeface="Inconsolata" panose="020B0604020202020204" pitchFamily="2" charset="0"/>
              </a:rPr>
              <a:t> &amp; </a:t>
            </a:r>
            <a:r>
              <a:rPr lang="en-US" b="0" i="0" dirty="0">
                <a:solidFill>
                  <a:srgbClr val="7E3794"/>
                </a:solidFill>
                <a:effectLst/>
                <a:latin typeface="Inconsolata" panose="020B0604020202020204" pitchFamily="2" charset="0"/>
              </a:rPr>
              <a:t>K3</a:t>
            </a:r>
            <a:r>
              <a:rPr lang="en-US" b="0" i="0" dirty="0">
                <a:solidFill>
                  <a:srgbClr val="000000"/>
                </a:solidFill>
                <a:effectLst/>
                <a:latin typeface="Inconsolata" panose="020B0604020202020204" pitchFamily="2" charset="0"/>
              </a:rPr>
              <a:t> &amp;</a:t>
            </a:r>
            <a:r>
              <a:rPr lang="en-US" b="0" i="0" dirty="0">
                <a:solidFill>
                  <a:srgbClr val="008000"/>
                </a:solidFill>
                <a:effectLst/>
                <a:latin typeface="Inconsolata" panose="020B0604020202020204" pitchFamily="2" charset="0"/>
              </a:rPr>
              <a:t>"' OR K = '"</a:t>
            </a:r>
            <a:r>
              <a:rPr lang="en-US" b="0" i="0" dirty="0">
                <a:solidFill>
                  <a:srgbClr val="000000"/>
                </a:solidFill>
                <a:effectLst/>
                <a:latin typeface="Inconsolata" panose="020B0604020202020204" pitchFamily="2" charset="0"/>
              </a:rPr>
              <a:t> &amp; </a:t>
            </a:r>
            <a:r>
              <a:rPr lang="en-US" b="0" i="0" dirty="0">
                <a:solidFill>
                  <a:srgbClr val="7E3794"/>
                </a:solidFill>
                <a:effectLst/>
                <a:latin typeface="Inconsolata" panose="020B0604020202020204" pitchFamily="2" charset="0"/>
              </a:rPr>
              <a:t>K3</a:t>
            </a:r>
            <a:r>
              <a:rPr lang="en-US" b="0" i="0" dirty="0">
                <a:solidFill>
                  <a:srgbClr val="000000"/>
                </a:solidFill>
                <a:effectLst/>
                <a:latin typeface="Inconsolata" panose="020B0604020202020204" pitchFamily="2" charset="0"/>
              </a:rPr>
              <a:t> &amp;</a:t>
            </a:r>
            <a:r>
              <a:rPr lang="en-US" b="0" i="0" dirty="0">
                <a:solidFill>
                  <a:srgbClr val="008000"/>
                </a:solidFill>
                <a:effectLst/>
                <a:latin typeface="Inconsolata" panose="020B0604020202020204" pitchFamily="2" charset="0"/>
              </a:rPr>
              <a:t>"' OR L = '"</a:t>
            </a:r>
            <a:r>
              <a:rPr lang="en-US" b="0" i="0" dirty="0">
                <a:solidFill>
                  <a:srgbClr val="000000"/>
                </a:solidFill>
                <a:effectLst/>
                <a:latin typeface="Inconsolata" panose="020B0604020202020204" pitchFamily="2" charset="0"/>
              </a:rPr>
              <a:t> &amp; </a:t>
            </a:r>
            <a:r>
              <a:rPr lang="en-US" b="0" i="0" dirty="0">
                <a:solidFill>
                  <a:srgbClr val="7E3794"/>
                </a:solidFill>
                <a:effectLst/>
                <a:latin typeface="Inconsolata" panose="020B0604020202020204" pitchFamily="2" charset="0"/>
              </a:rPr>
              <a:t>K3</a:t>
            </a:r>
            <a:r>
              <a:rPr lang="en-US" b="0" i="0" dirty="0">
                <a:solidFill>
                  <a:srgbClr val="000000"/>
                </a:solidFill>
                <a:effectLst/>
                <a:latin typeface="Inconsolata" panose="020B0604020202020204" pitchFamily="2" charset="0"/>
              </a:rPr>
              <a:t> &amp;</a:t>
            </a:r>
            <a:r>
              <a:rPr lang="en-US" b="0" i="0" dirty="0">
                <a:solidFill>
                  <a:srgbClr val="008000"/>
                </a:solidFill>
                <a:effectLst/>
                <a:latin typeface="Inconsolata" panose="020B0604020202020204" pitchFamily="2" charset="0"/>
              </a:rPr>
              <a:t>"' OR M = '"</a:t>
            </a:r>
            <a:r>
              <a:rPr lang="en-US" b="0" i="0" dirty="0">
                <a:solidFill>
                  <a:srgbClr val="000000"/>
                </a:solidFill>
                <a:effectLst/>
                <a:latin typeface="Inconsolata" panose="020B0604020202020204" pitchFamily="2" charset="0"/>
              </a:rPr>
              <a:t> &amp; </a:t>
            </a:r>
            <a:r>
              <a:rPr lang="en-US" b="0" i="0" dirty="0">
                <a:solidFill>
                  <a:srgbClr val="7E3794"/>
                </a:solidFill>
                <a:effectLst/>
                <a:latin typeface="Inconsolata" panose="020B0604020202020204" pitchFamily="2" charset="0"/>
              </a:rPr>
              <a:t>K3</a:t>
            </a:r>
            <a:r>
              <a:rPr lang="en-US" b="0" i="0" dirty="0">
                <a:solidFill>
                  <a:srgbClr val="000000"/>
                </a:solidFill>
                <a:effectLst/>
                <a:latin typeface="Inconsolata" panose="020B0604020202020204" pitchFamily="2" charset="0"/>
              </a:rPr>
              <a:t> &amp;</a:t>
            </a:r>
            <a:r>
              <a:rPr lang="en-US" b="0" i="0" dirty="0">
                <a:solidFill>
                  <a:srgbClr val="008000"/>
                </a:solidFill>
                <a:effectLst/>
                <a:latin typeface="Inconsolata" panose="020B0604020202020204" pitchFamily="2" charset="0"/>
              </a:rPr>
              <a:t>"' OR N = '"</a:t>
            </a:r>
            <a:r>
              <a:rPr lang="en-US" b="0" i="0" dirty="0">
                <a:solidFill>
                  <a:srgbClr val="000000"/>
                </a:solidFill>
                <a:effectLst/>
                <a:latin typeface="Inconsolata" panose="020B0604020202020204" pitchFamily="2" charset="0"/>
              </a:rPr>
              <a:t> &amp; </a:t>
            </a:r>
            <a:r>
              <a:rPr lang="en-US" b="0" i="0" dirty="0">
                <a:solidFill>
                  <a:srgbClr val="7E3794"/>
                </a:solidFill>
                <a:effectLst/>
                <a:latin typeface="Inconsolata" panose="020B0604020202020204" pitchFamily="2" charset="0"/>
              </a:rPr>
              <a:t>K3</a:t>
            </a:r>
            <a:r>
              <a:rPr lang="en-US" b="0" i="0" dirty="0">
                <a:solidFill>
                  <a:srgbClr val="000000"/>
                </a:solidFill>
                <a:effectLst/>
                <a:latin typeface="Inconsolata" panose="020B0604020202020204" pitchFamily="2" charset="0"/>
              </a:rPr>
              <a:t> &amp;</a:t>
            </a:r>
            <a:r>
              <a:rPr lang="en-US" b="0" i="0" dirty="0">
                <a:solidFill>
                  <a:srgbClr val="008000"/>
                </a:solidFill>
                <a:effectLst/>
                <a:latin typeface="Inconsolata" panose="020B0604020202020204" pitchFamily="2" charset="0"/>
              </a:rPr>
              <a:t>"' OR O = '"</a:t>
            </a:r>
            <a:r>
              <a:rPr lang="en-US" b="0" i="0" dirty="0">
                <a:solidFill>
                  <a:srgbClr val="000000"/>
                </a:solidFill>
                <a:effectLst/>
                <a:latin typeface="Inconsolata" panose="020B0604020202020204" pitchFamily="2" charset="0"/>
              </a:rPr>
              <a:t> &amp; </a:t>
            </a:r>
            <a:r>
              <a:rPr lang="en-US" b="0" i="0" dirty="0">
                <a:solidFill>
                  <a:srgbClr val="7E3794"/>
                </a:solidFill>
                <a:effectLst/>
                <a:latin typeface="Inconsolata" panose="020B0604020202020204" pitchFamily="2" charset="0"/>
              </a:rPr>
              <a:t>K3</a:t>
            </a:r>
            <a:r>
              <a:rPr lang="en-US" b="0" i="0" dirty="0">
                <a:solidFill>
                  <a:srgbClr val="000000"/>
                </a:solidFill>
                <a:effectLst/>
                <a:latin typeface="Inconsolata" panose="020B0604020202020204" pitchFamily="2" charset="0"/>
              </a:rPr>
              <a:t> &amp;</a:t>
            </a:r>
            <a:r>
              <a:rPr lang="en-US" b="0" i="0" dirty="0">
                <a:solidFill>
                  <a:srgbClr val="008000"/>
                </a:solidFill>
                <a:effectLst/>
                <a:latin typeface="Inconsolata" panose="020B0604020202020204" pitchFamily="2" charset="0"/>
              </a:rPr>
              <a:t>"' OR P ='"</a:t>
            </a:r>
            <a:r>
              <a:rPr lang="en-US" b="0" i="0" dirty="0">
                <a:solidFill>
                  <a:srgbClr val="000000"/>
                </a:solidFill>
                <a:effectLst/>
                <a:latin typeface="Inconsolata" panose="020B0604020202020204" pitchFamily="2" charset="0"/>
              </a:rPr>
              <a:t> &amp; </a:t>
            </a:r>
            <a:r>
              <a:rPr lang="en-US" b="0" i="0" dirty="0">
                <a:solidFill>
                  <a:srgbClr val="7E3794"/>
                </a:solidFill>
                <a:effectLst/>
                <a:latin typeface="Inconsolata" panose="020B0604020202020204" pitchFamily="2" charset="0"/>
              </a:rPr>
              <a:t>K3</a:t>
            </a:r>
            <a:r>
              <a:rPr lang="en-US" b="0" i="0" dirty="0">
                <a:solidFill>
                  <a:srgbClr val="000000"/>
                </a:solidFill>
                <a:effectLst/>
                <a:latin typeface="Inconsolata" panose="020B0604020202020204" pitchFamily="2" charset="0"/>
              </a:rPr>
              <a:t> &amp;</a:t>
            </a:r>
            <a:r>
              <a:rPr lang="en-US" b="0" i="0" dirty="0">
                <a:solidFill>
                  <a:srgbClr val="008000"/>
                </a:solidFill>
                <a:effectLst/>
                <a:latin typeface="Inconsolata" panose="020B0604020202020204" pitchFamily="2" charset="0"/>
              </a:rPr>
              <a:t>"'"</a:t>
            </a:r>
            <a:r>
              <a:rPr lang="en-US" b="0" i="0" dirty="0">
                <a:solidFill>
                  <a:srgbClr val="000000"/>
                </a:solidFill>
                <a:effectLst/>
                <a:latin typeface="Inconsolata" panose="020B0604020202020204" pitchFamily="2" charset="0"/>
              </a:rPr>
              <a:t>)</a:t>
            </a:r>
            <a:endParaRPr lang="en-MY" dirty="0"/>
          </a:p>
        </p:txBody>
      </p:sp>
      <p:sp>
        <p:nvSpPr>
          <p:cNvPr id="24" name="TextBox 23">
            <a:extLst>
              <a:ext uri="{FF2B5EF4-FFF2-40B4-BE49-F238E27FC236}">
                <a16:creationId xmlns:a16="http://schemas.microsoft.com/office/drawing/2014/main" id="{CAC08611-EBCF-459E-9FE9-FB8CF26A5B19}"/>
              </a:ext>
            </a:extLst>
          </p:cNvPr>
          <p:cNvSpPr txBox="1"/>
          <p:nvPr/>
        </p:nvSpPr>
        <p:spPr>
          <a:xfrm>
            <a:off x="9127589" y="4744497"/>
            <a:ext cx="2584174" cy="369332"/>
          </a:xfrm>
          <a:prstGeom prst="rect">
            <a:avLst/>
          </a:prstGeom>
          <a:solidFill>
            <a:schemeClr val="bg1"/>
          </a:solidFill>
          <a:ln>
            <a:solidFill>
              <a:schemeClr val="tx1"/>
            </a:solidFill>
          </a:ln>
        </p:spPr>
        <p:txBody>
          <a:bodyPr wrap="square" rtlCol="0">
            <a:spAutoFit/>
          </a:bodyPr>
          <a:lstStyle/>
          <a:p>
            <a:r>
              <a:rPr lang="en-MY" dirty="0"/>
              <a:t>Formula inside K6 box</a:t>
            </a:r>
          </a:p>
        </p:txBody>
      </p:sp>
      <p:cxnSp>
        <p:nvCxnSpPr>
          <p:cNvPr id="26" name="Straight Arrow Connector 25">
            <a:extLst>
              <a:ext uri="{FF2B5EF4-FFF2-40B4-BE49-F238E27FC236}">
                <a16:creationId xmlns:a16="http://schemas.microsoft.com/office/drawing/2014/main" id="{F0CF0D73-0369-441B-BA3B-10C24BCA9897}"/>
              </a:ext>
            </a:extLst>
          </p:cNvPr>
          <p:cNvCxnSpPr>
            <a:stCxn id="24" idx="1"/>
          </p:cNvCxnSpPr>
          <p:nvPr/>
        </p:nvCxnSpPr>
        <p:spPr>
          <a:xfrm flipH="1" flipV="1">
            <a:off x="7275443" y="3429000"/>
            <a:ext cx="1852146" cy="15001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7626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65404-805D-48B3-9C83-82B22C381A49}"/>
              </a:ext>
            </a:extLst>
          </p:cNvPr>
          <p:cNvSpPr>
            <a:spLocks noGrp="1"/>
          </p:cNvSpPr>
          <p:nvPr>
            <p:ph type="title"/>
          </p:nvPr>
        </p:nvSpPr>
        <p:spPr>
          <a:xfrm>
            <a:off x="2062838" y="1869814"/>
            <a:ext cx="8911687" cy="1280890"/>
          </a:xfrm>
        </p:spPr>
        <p:txBody>
          <a:bodyPr>
            <a:noAutofit/>
          </a:bodyPr>
          <a:lstStyle/>
          <a:p>
            <a:r>
              <a:rPr lang="en-MY" sz="8800" dirty="0"/>
              <a:t>Introduction to Gravitas Digital</a:t>
            </a:r>
          </a:p>
        </p:txBody>
      </p:sp>
    </p:spTree>
    <p:extLst>
      <p:ext uri="{BB962C8B-B14F-4D97-AF65-F5344CB8AC3E}">
        <p14:creationId xmlns:p14="http://schemas.microsoft.com/office/powerpoint/2010/main" val="2378033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8188F-88D6-4D04-B660-59275FC3E751}"/>
              </a:ext>
            </a:extLst>
          </p:cNvPr>
          <p:cNvSpPr>
            <a:spLocks noGrp="1"/>
          </p:cNvSpPr>
          <p:nvPr>
            <p:ph type="title"/>
          </p:nvPr>
        </p:nvSpPr>
        <p:spPr/>
        <p:txBody>
          <a:bodyPr/>
          <a:lstStyle/>
          <a:p>
            <a:r>
              <a:rPr lang="en-MY" dirty="0"/>
              <a:t>Project sheets</a:t>
            </a:r>
          </a:p>
        </p:txBody>
      </p:sp>
      <p:pic>
        <p:nvPicPr>
          <p:cNvPr id="4" name="Content Placeholder 3">
            <a:extLst>
              <a:ext uri="{FF2B5EF4-FFF2-40B4-BE49-F238E27FC236}">
                <a16:creationId xmlns:a16="http://schemas.microsoft.com/office/drawing/2014/main" id="{A6501E82-2BA1-44F2-A2BA-FFF97DAB3A06}"/>
              </a:ext>
            </a:extLst>
          </p:cNvPr>
          <p:cNvPicPr>
            <a:picLocks noGrp="1"/>
          </p:cNvPicPr>
          <p:nvPr>
            <p:ph idx="1"/>
          </p:nvPr>
        </p:nvPicPr>
        <p:blipFill>
          <a:blip r:embed="rId2"/>
          <a:stretch>
            <a:fillRect/>
          </a:stretch>
        </p:blipFill>
        <p:spPr>
          <a:xfrm>
            <a:off x="747160" y="2039600"/>
            <a:ext cx="8915400" cy="3368521"/>
          </a:xfrm>
          <a:prstGeom prst="rect">
            <a:avLst/>
          </a:prstGeom>
          <a:ln>
            <a:solidFill>
              <a:schemeClr val="tx1"/>
            </a:solidFill>
          </a:ln>
        </p:spPr>
      </p:pic>
      <p:sp>
        <p:nvSpPr>
          <p:cNvPr id="5" name="Rectangle 4">
            <a:extLst>
              <a:ext uri="{FF2B5EF4-FFF2-40B4-BE49-F238E27FC236}">
                <a16:creationId xmlns:a16="http://schemas.microsoft.com/office/drawing/2014/main" id="{C346EA04-9828-4292-BA11-0498794F84E0}"/>
              </a:ext>
            </a:extLst>
          </p:cNvPr>
          <p:cNvSpPr/>
          <p:nvPr/>
        </p:nvSpPr>
        <p:spPr>
          <a:xfrm>
            <a:off x="5406887" y="2425148"/>
            <a:ext cx="1378226" cy="229262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Rectangle 5">
            <a:extLst>
              <a:ext uri="{FF2B5EF4-FFF2-40B4-BE49-F238E27FC236}">
                <a16:creationId xmlns:a16="http://schemas.microsoft.com/office/drawing/2014/main" id="{94C08040-9809-4279-A6DD-CB4876B96D70}"/>
              </a:ext>
            </a:extLst>
          </p:cNvPr>
          <p:cNvSpPr/>
          <p:nvPr/>
        </p:nvSpPr>
        <p:spPr>
          <a:xfrm>
            <a:off x="6785113" y="2425148"/>
            <a:ext cx="1192696" cy="2292626"/>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7" name="Rectangle 6">
            <a:extLst>
              <a:ext uri="{FF2B5EF4-FFF2-40B4-BE49-F238E27FC236}">
                <a16:creationId xmlns:a16="http://schemas.microsoft.com/office/drawing/2014/main" id="{EEF1D8BE-7CCD-41E4-B129-DB50EC8260F8}"/>
              </a:ext>
            </a:extLst>
          </p:cNvPr>
          <p:cNvSpPr/>
          <p:nvPr/>
        </p:nvSpPr>
        <p:spPr>
          <a:xfrm>
            <a:off x="7977808" y="2425148"/>
            <a:ext cx="1285461" cy="2292626"/>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8" name="TextBox 7">
            <a:extLst>
              <a:ext uri="{FF2B5EF4-FFF2-40B4-BE49-F238E27FC236}">
                <a16:creationId xmlns:a16="http://schemas.microsoft.com/office/drawing/2014/main" id="{F1CEBDB5-FDB0-48A0-A258-94845E2EB902}"/>
              </a:ext>
            </a:extLst>
          </p:cNvPr>
          <p:cNvSpPr txBox="1"/>
          <p:nvPr/>
        </p:nvSpPr>
        <p:spPr>
          <a:xfrm>
            <a:off x="7641604" y="266324"/>
            <a:ext cx="2835965" cy="923330"/>
          </a:xfrm>
          <a:prstGeom prst="rect">
            <a:avLst/>
          </a:prstGeom>
          <a:noFill/>
          <a:ln>
            <a:solidFill>
              <a:schemeClr val="tx1"/>
            </a:solidFill>
            <a:prstDash val="dash"/>
          </a:ln>
        </p:spPr>
        <p:txBody>
          <a:bodyPr wrap="square" rtlCol="0">
            <a:spAutoFit/>
          </a:bodyPr>
          <a:lstStyle/>
          <a:p>
            <a:r>
              <a:rPr lang="en-MY" dirty="0"/>
              <a:t>All employee assigned will have involvement percentage</a:t>
            </a:r>
          </a:p>
        </p:txBody>
      </p:sp>
      <p:cxnSp>
        <p:nvCxnSpPr>
          <p:cNvPr id="10" name="Straight Arrow Connector 9">
            <a:extLst>
              <a:ext uri="{FF2B5EF4-FFF2-40B4-BE49-F238E27FC236}">
                <a16:creationId xmlns:a16="http://schemas.microsoft.com/office/drawing/2014/main" id="{03BBD91D-BEEF-4951-B659-7B064164C4D5}"/>
              </a:ext>
            </a:extLst>
          </p:cNvPr>
          <p:cNvCxnSpPr>
            <a:cxnSpLocks/>
            <a:stCxn id="8" idx="2"/>
          </p:cNvCxnSpPr>
          <p:nvPr/>
        </p:nvCxnSpPr>
        <p:spPr>
          <a:xfrm flipH="1">
            <a:off x="6096000" y="1189654"/>
            <a:ext cx="2963587" cy="12354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B91DA0F-081D-4B35-A9D6-D9D233B3281F}"/>
              </a:ext>
            </a:extLst>
          </p:cNvPr>
          <p:cNvCxnSpPr>
            <a:stCxn id="8" idx="2"/>
            <a:endCxn id="6" idx="0"/>
          </p:cNvCxnSpPr>
          <p:nvPr/>
        </p:nvCxnSpPr>
        <p:spPr>
          <a:xfrm flipH="1">
            <a:off x="7381461" y="1189654"/>
            <a:ext cx="1678126" cy="12354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D44C95B-EABB-4B28-B4E5-8A0E3D148128}"/>
              </a:ext>
            </a:extLst>
          </p:cNvPr>
          <p:cNvCxnSpPr>
            <a:stCxn id="8" idx="2"/>
            <a:endCxn id="7" idx="0"/>
          </p:cNvCxnSpPr>
          <p:nvPr/>
        </p:nvCxnSpPr>
        <p:spPr>
          <a:xfrm flipH="1">
            <a:off x="8620539" y="1189654"/>
            <a:ext cx="439048" cy="12354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9F90CFA-3E36-45D0-B500-5C35CE649C3B}"/>
              </a:ext>
            </a:extLst>
          </p:cNvPr>
          <p:cNvCxnSpPr>
            <a:cxnSpLocks/>
          </p:cNvCxnSpPr>
          <p:nvPr/>
        </p:nvCxnSpPr>
        <p:spPr>
          <a:xfrm>
            <a:off x="2756452" y="4452730"/>
            <a:ext cx="2438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26C13AD-A6D3-4577-829A-B42363BE2BC4}"/>
              </a:ext>
            </a:extLst>
          </p:cNvPr>
          <p:cNvSpPr txBox="1"/>
          <p:nvPr/>
        </p:nvSpPr>
        <p:spPr>
          <a:xfrm>
            <a:off x="1563756" y="6049224"/>
            <a:ext cx="5221356" cy="369332"/>
          </a:xfrm>
          <a:prstGeom prst="rect">
            <a:avLst/>
          </a:prstGeom>
          <a:noFill/>
          <a:ln>
            <a:solidFill>
              <a:schemeClr val="tx1"/>
            </a:solidFill>
            <a:prstDash val="dash"/>
          </a:ln>
        </p:spPr>
        <p:txBody>
          <a:bodyPr wrap="square" rtlCol="0">
            <a:spAutoFit/>
          </a:bodyPr>
          <a:lstStyle/>
          <a:p>
            <a:r>
              <a:rPr lang="en-MY" dirty="0"/>
              <a:t>Difficulty, start-date, end-date, and duration</a:t>
            </a:r>
          </a:p>
        </p:txBody>
      </p:sp>
      <p:cxnSp>
        <p:nvCxnSpPr>
          <p:cNvPr id="24" name="Straight Arrow Connector 23">
            <a:extLst>
              <a:ext uri="{FF2B5EF4-FFF2-40B4-BE49-F238E27FC236}">
                <a16:creationId xmlns:a16="http://schemas.microsoft.com/office/drawing/2014/main" id="{0BB6E70C-4281-4BA2-BA24-7D27CEBD4BE7}"/>
              </a:ext>
            </a:extLst>
          </p:cNvPr>
          <p:cNvCxnSpPr>
            <a:cxnSpLocks/>
            <a:stCxn id="22" idx="0"/>
          </p:cNvCxnSpPr>
          <p:nvPr/>
        </p:nvCxnSpPr>
        <p:spPr>
          <a:xfrm flipV="1">
            <a:off x="4174434" y="4452730"/>
            <a:ext cx="0" cy="15964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7040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2C86D-2040-49A3-BF3B-2A052A207C2D}"/>
              </a:ext>
            </a:extLst>
          </p:cNvPr>
          <p:cNvSpPr>
            <a:spLocks noGrp="1"/>
          </p:cNvSpPr>
          <p:nvPr>
            <p:ph type="title"/>
          </p:nvPr>
        </p:nvSpPr>
        <p:spPr/>
        <p:txBody>
          <a:bodyPr/>
          <a:lstStyle/>
          <a:p>
            <a:r>
              <a:rPr lang="en-MY" dirty="0"/>
              <a:t>Main output – Status sheets</a:t>
            </a:r>
          </a:p>
        </p:txBody>
      </p:sp>
      <p:pic>
        <p:nvPicPr>
          <p:cNvPr id="4" name="Content Placeholder 3">
            <a:extLst>
              <a:ext uri="{FF2B5EF4-FFF2-40B4-BE49-F238E27FC236}">
                <a16:creationId xmlns:a16="http://schemas.microsoft.com/office/drawing/2014/main" id="{7E74C68B-5C5F-4E59-91FD-2136F2E3483E}"/>
              </a:ext>
            </a:extLst>
          </p:cNvPr>
          <p:cNvPicPr>
            <a:picLocks noGrp="1"/>
          </p:cNvPicPr>
          <p:nvPr>
            <p:ph idx="1"/>
          </p:nvPr>
        </p:nvPicPr>
        <p:blipFill>
          <a:blip r:embed="rId2"/>
          <a:stretch>
            <a:fillRect/>
          </a:stretch>
        </p:blipFill>
        <p:spPr>
          <a:xfrm>
            <a:off x="993912" y="1680509"/>
            <a:ext cx="10510700" cy="3496981"/>
          </a:xfrm>
          <a:prstGeom prst="rect">
            <a:avLst/>
          </a:prstGeom>
          <a:ln>
            <a:solidFill>
              <a:schemeClr val="tx1"/>
            </a:solidFill>
          </a:ln>
        </p:spPr>
      </p:pic>
    </p:spTree>
    <p:extLst>
      <p:ext uri="{BB962C8B-B14F-4D97-AF65-F5344CB8AC3E}">
        <p14:creationId xmlns:p14="http://schemas.microsoft.com/office/powerpoint/2010/main" val="30110071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6E4FE-5E8B-4B58-A7BF-02DA924C478E}"/>
              </a:ext>
            </a:extLst>
          </p:cNvPr>
          <p:cNvSpPr>
            <a:spLocks noGrp="1"/>
          </p:cNvSpPr>
          <p:nvPr>
            <p:ph type="title"/>
          </p:nvPr>
        </p:nvSpPr>
        <p:spPr>
          <a:xfrm>
            <a:off x="1921591" y="478336"/>
            <a:ext cx="8911687" cy="1280890"/>
          </a:xfrm>
        </p:spPr>
        <p:txBody>
          <a:bodyPr/>
          <a:lstStyle/>
          <a:p>
            <a:r>
              <a:rPr lang="en-MY" dirty="0"/>
              <a:t>Example of code written in status sheets to fetch data</a:t>
            </a:r>
          </a:p>
        </p:txBody>
      </p:sp>
      <p:pic>
        <p:nvPicPr>
          <p:cNvPr id="5" name="Content Placeholder 4">
            <a:extLst>
              <a:ext uri="{FF2B5EF4-FFF2-40B4-BE49-F238E27FC236}">
                <a16:creationId xmlns:a16="http://schemas.microsoft.com/office/drawing/2014/main" id="{DD500410-18A1-42A7-BDDC-5E7B28228B55}"/>
              </a:ext>
            </a:extLst>
          </p:cNvPr>
          <p:cNvPicPr>
            <a:picLocks noGrp="1" noChangeAspect="1"/>
          </p:cNvPicPr>
          <p:nvPr>
            <p:ph idx="1"/>
          </p:nvPr>
        </p:nvPicPr>
        <p:blipFill>
          <a:blip r:embed="rId2"/>
          <a:stretch>
            <a:fillRect/>
          </a:stretch>
        </p:blipFill>
        <p:spPr>
          <a:xfrm>
            <a:off x="562871" y="2249268"/>
            <a:ext cx="11629129" cy="3984622"/>
          </a:xfrm>
          <a:ln>
            <a:solidFill>
              <a:schemeClr val="tx1"/>
            </a:solidFill>
          </a:ln>
        </p:spPr>
      </p:pic>
    </p:spTree>
    <p:extLst>
      <p:ext uri="{BB962C8B-B14F-4D97-AF65-F5344CB8AC3E}">
        <p14:creationId xmlns:p14="http://schemas.microsoft.com/office/powerpoint/2010/main" val="1091301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FD524-DA0B-415A-9146-9DE2615FDFA4}"/>
              </a:ext>
            </a:extLst>
          </p:cNvPr>
          <p:cNvSpPr>
            <a:spLocks noGrp="1"/>
          </p:cNvSpPr>
          <p:nvPr>
            <p:ph type="title"/>
          </p:nvPr>
        </p:nvSpPr>
        <p:spPr>
          <a:xfrm>
            <a:off x="1956820" y="557849"/>
            <a:ext cx="8911687" cy="1280890"/>
          </a:xfrm>
        </p:spPr>
        <p:txBody>
          <a:bodyPr/>
          <a:lstStyle/>
          <a:p>
            <a:r>
              <a:rPr lang="en-MY" dirty="0"/>
              <a:t>Calculation sheets</a:t>
            </a:r>
          </a:p>
        </p:txBody>
      </p:sp>
      <p:pic>
        <p:nvPicPr>
          <p:cNvPr id="5" name="Picture 4">
            <a:extLst>
              <a:ext uri="{FF2B5EF4-FFF2-40B4-BE49-F238E27FC236}">
                <a16:creationId xmlns:a16="http://schemas.microsoft.com/office/drawing/2014/main" id="{3E85770E-1F7E-4935-BF22-DE03857DF650}"/>
              </a:ext>
            </a:extLst>
          </p:cNvPr>
          <p:cNvPicPr>
            <a:picLocks noChangeAspect="1"/>
          </p:cNvPicPr>
          <p:nvPr/>
        </p:nvPicPr>
        <p:blipFill>
          <a:blip r:embed="rId2"/>
          <a:stretch>
            <a:fillRect/>
          </a:stretch>
        </p:blipFill>
        <p:spPr>
          <a:xfrm>
            <a:off x="238610" y="1361411"/>
            <a:ext cx="11953390" cy="4135177"/>
          </a:xfrm>
          <a:prstGeom prst="rect">
            <a:avLst/>
          </a:prstGeom>
          <a:ln>
            <a:solidFill>
              <a:schemeClr val="tx1"/>
            </a:solidFill>
          </a:ln>
        </p:spPr>
      </p:pic>
      <p:sp>
        <p:nvSpPr>
          <p:cNvPr id="8" name="TextBox 7">
            <a:extLst>
              <a:ext uri="{FF2B5EF4-FFF2-40B4-BE49-F238E27FC236}">
                <a16:creationId xmlns:a16="http://schemas.microsoft.com/office/drawing/2014/main" id="{851629CD-2ED1-4E7D-9A01-0E42B83B46D3}"/>
              </a:ext>
            </a:extLst>
          </p:cNvPr>
          <p:cNvSpPr txBox="1"/>
          <p:nvPr/>
        </p:nvSpPr>
        <p:spPr>
          <a:xfrm>
            <a:off x="7103165" y="5777948"/>
            <a:ext cx="3061252" cy="646331"/>
          </a:xfrm>
          <a:prstGeom prst="rect">
            <a:avLst/>
          </a:prstGeom>
          <a:noFill/>
          <a:ln>
            <a:solidFill>
              <a:schemeClr val="tx1"/>
            </a:solidFill>
            <a:prstDash val="dash"/>
          </a:ln>
        </p:spPr>
        <p:txBody>
          <a:bodyPr wrap="square" rtlCol="0">
            <a:spAutoFit/>
          </a:bodyPr>
          <a:lstStyle/>
          <a:p>
            <a:r>
              <a:rPr lang="en-MY" dirty="0"/>
              <a:t>Need to have good logic in mathematic</a:t>
            </a:r>
          </a:p>
        </p:txBody>
      </p:sp>
      <p:sp>
        <p:nvSpPr>
          <p:cNvPr id="9" name="TextBox 8">
            <a:extLst>
              <a:ext uri="{FF2B5EF4-FFF2-40B4-BE49-F238E27FC236}">
                <a16:creationId xmlns:a16="http://schemas.microsoft.com/office/drawing/2014/main" id="{98D76F07-4849-4F95-9008-252DA98AB4C3}"/>
              </a:ext>
            </a:extLst>
          </p:cNvPr>
          <p:cNvSpPr txBox="1"/>
          <p:nvPr/>
        </p:nvSpPr>
        <p:spPr>
          <a:xfrm>
            <a:off x="1219200" y="5777948"/>
            <a:ext cx="4121426" cy="646331"/>
          </a:xfrm>
          <a:prstGeom prst="rect">
            <a:avLst/>
          </a:prstGeom>
          <a:noFill/>
          <a:ln>
            <a:solidFill>
              <a:schemeClr val="tx1"/>
            </a:solidFill>
            <a:prstDash val="dash"/>
          </a:ln>
        </p:spPr>
        <p:txBody>
          <a:bodyPr wrap="square" rtlCol="0">
            <a:spAutoFit/>
          </a:bodyPr>
          <a:lstStyle/>
          <a:p>
            <a:r>
              <a:rPr lang="en-MY" dirty="0"/>
              <a:t>All data must be fetch from Project sheets</a:t>
            </a:r>
          </a:p>
        </p:txBody>
      </p:sp>
      <p:cxnSp>
        <p:nvCxnSpPr>
          <p:cNvPr id="11" name="Straight Arrow Connector 10">
            <a:extLst>
              <a:ext uri="{FF2B5EF4-FFF2-40B4-BE49-F238E27FC236}">
                <a16:creationId xmlns:a16="http://schemas.microsoft.com/office/drawing/2014/main" id="{DF4B7E04-ED47-47AA-BF42-408B3DCA08A2}"/>
              </a:ext>
            </a:extLst>
          </p:cNvPr>
          <p:cNvCxnSpPr>
            <a:stCxn id="8" idx="0"/>
          </p:cNvCxnSpPr>
          <p:nvPr/>
        </p:nvCxnSpPr>
        <p:spPr>
          <a:xfrm flipV="1">
            <a:off x="8633791" y="4147930"/>
            <a:ext cx="2234716" cy="16300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ight Brace 11">
            <a:extLst>
              <a:ext uri="{FF2B5EF4-FFF2-40B4-BE49-F238E27FC236}">
                <a16:creationId xmlns:a16="http://schemas.microsoft.com/office/drawing/2014/main" id="{2CF0F1B3-731A-4BEF-9EC6-6B1D6EF40988}"/>
              </a:ext>
            </a:extLst>
          </p:cNvPr>
          <p:cNvSpPr/>
          <p:nvPr/>
        </p:nvSpPr>
        <p:spPr>
          <a:xfrm rot="5400000">
            <a:off x="2280173" y="2394562"/>
            <a:ext cx="402659" cy="390939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MY"/>
          </a:p>
        </p:txBody>
      </p:sp>
      <p:cxnSp>
        <p:nvCxnSpPr>
          <p:cNvPr id="16" name="Straight Connector 15">
            <a:extLst>
              <a:ext uri="{FF2B5EF4-FFF2-40B4-BE49-F238E27FC236}">
                <a16:creationId xmlns:a16="http://schemas.microsoft.com/office/drawing/2014/main" id="{53A0DDCF-D17F-408A-8A20-93C645CC08A3}"/>
              </a:ext>
            </a:extLst>
          </p:cNvPr>
          <p:cNvCxnSpPr>
            <a:stCxn id="9" idx="0"/>
            <a:endCxn id="12" idx="1"/>
          </p:cNvCxnSpPr>
          <p:nvPr/>
        </p:nvCxnSpPr>
        <p:spPr>
          <a:xfrm flipH="1" flipV="1">
            <a:off x="2481502" y="4550589"/>
            <a:ext cx="798411" cy="122735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34752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E427D9C-1864-4878-BE49-831BB958BECD}"/>
              </a:ext>
            </a:extLst>
          </p:cNvPr>
          <p:cNvPicPr>
            <a:picLocks noGrp="1" noChangeAspect="1"/>
          </p:cNvPicPr>
          <p:nvPr>
            <p:ph idx="1"/>
          </p:nvPr>
        </p:nvPicPr>
        <p:blipFill>
          <a:blip r:embed="rId2"/>
          <a:stretch>
            <a:fillRect/>
          </a:stretch>
        </p:blipFill>
        <p:spPr>
          <a:xfrm>
            <a:off x="415857" y="147156"/>
            <a:ext cx="8915400" cy="3084208"/>
          </a:xfrm>
          <a:prstGeom prst="rect">
            <a:avLst/>
          </a:prstGeom>
          <a:ln>
            <a:solidFill>
              <a:schemeClr val="tx1"/>
            </a:solidFill>
          </a:ln>
        </p:spPr>
      </p:pic>
      <p:pic>
        <p:nvPicPr>
          <p:cNvPr id="5" name="Content Placeholder 3">
            <a:extLst>
              <a:ext uri="{FF2B5EF4-FFF2-40B4-BE49-F238E27FC236}">
                <a16:creationId xmlns:a16="http://schemas.microsoft.com/office/drawing/2014/main" id="{7F30464C-8B02-42FB-A439-19D5DF14F060}"/>
              </a:ext>
            </a:extLst>
          </p:cNvPr>
          <p:cNvPicPr>
            <a:picLocks/>
          </p:cNvPicPr>
          <p:nvPr/>
        </p:nvPicPr>
        <p:blipFill>
          <a:blip r:embed="rId3"/>
          <a:stretch>
            <a:fillRect/>
          </a:stretch>
        </p:blipFill>
        <p:spPr>
          <a:xfrm>
            <a:off x="415857" y="3626636"/>
            <a:ext cx="8915400" cy="2756908"/>
          </a:xfrm>
          <a:prstGeom prst="rect">
            <a:avLst/>
          </a:prstGeom>
          <a:ln>
            <a:solidFill>
              <a:schemeClr val="tx1"/>
            </a:solidFill>
          </a:ln>
        </p:spPr>
      </p:pic>
      <p:sp>
        <p:nvSpPr>
          <p:cNvPr id="6" name="TextBox 5">
            <a:extLst>
              <a:ext uri="{FF2B5EF4-FFF2-40B4-BE49-F238E27FC236}">
                <a16:creationId xmlns:a16="http://schemas.microsoft.com/office/drawing/2014/main" id="{A7F26917-CCE3-42EA-AC25-C324487F9A87}"/>
              </a:ext>
            </a:extLst>
          </p:cNvPr>
          <p:cNvSpPr txBox="1"/>
          <p:nvPr/>
        </p:nvSpPr>
        <p:spPr>
          <a:xfrm>
            <a:off x="9687339" y="876265"/>
            <a:ext cx="1974574" cy="2308324"/>
          </a:xfrm>
          <a:prstGeom prst="rect">
            <a:avLst/>
          </a:prstGeom>
          <a:noFill/>
          <a:ln>
            <a:solidFill>
              <a:schemeClr val="tx1"/>
            </a:solidFill>
            <a:prstDash val="dash"/>
          </a:ln>
        </p:spPr>
        <p:txBody>
          <a:bodyPr wrap="square" rtlCol="0">
            <a:spAutoFit/>
          </a:bodyPr>
          <a:lstStyle/>
          <a:p>
            <a:r>
              <a:rPr lang="en-MY" dirty="0"/>
              <a:t>The reason I make calculation sheets because I need to separate every busy level by months.</a:t>
            </a:r>
          </a:p>
        </p:txBody>
      </p:sp>
      <p:sp>
        <p:nvSpPr>
          <p:cNvPr id="7" name="TextBox 6">
            <a:extLst>
              <a:ext uri="{FF2B5EF4-FFF2-40B4-BE49-F238E27FC236}">
                <a16:creationId xmlns:a16="http://schemas.microsoft.com/office/drawing/2014/main" id="{242E5013-AADD-454B-83D8-68306C067C80}"/>
              </a:ext>
            </a:extLst>
          </p:cNvPr>
          <p:cNvSpPr txBox="1"/>
          <p:nvPr/>
        </p:nvSpPr>
        <p:spPr>
          <a:xfrm>
            <a:off x="9687338" y="3750365"/>
            <a:ext cx="1974573" cy="2585323"/>
          </a:xfrm>
          <a:prstGeom prst="rect">
            <a:avLst/>
          </a:prstGeom>
          <a:noFill/>
          <a:ln>
            <a:solidFill>
              <a:schemeClr val="tx1"/>
            </a:solidFill>
            <a:prstDash val="dash"/>
          </a:ln>
        </p:spPr>
        <p:txBody>
          <a:bodyPr wrap="square" rtlCol="0">
            <a:spAutoFit/>
          </a:bodyPr>
          <a:lstStyle/>
          <a:p>
            <a:r>
              <a:rPr lang="en-MY" dirty="0"/>
              <a:t>After each month, I need to deduct and re-calculate the remaining days, involvement, and whether the project is finished or not </a:t>
            </a:r>
          </a:p>
        </p:txBody>
      </p:sp>
      <p:sp>
        <p:nvSpPr>
          <p:cNvPr id="8" name="TextBox 7">
            <a:extLst>
              <a:ext uri="{FF2B5EF4-FFF2-40B4-BE49-F238E27FC236}">
                <a16:creationId xmlns:a16="http://schemas.microsoft.com/office/drawing/2014/main" id="{3FB2E7D5-FA99-4FEE-B4F3-1A879223BDB8}"/>
              </a:ext>
            </a:extLst>
          </p:cNvPr>
          <p:cNvSpPr txBox="1"/>
          <p:nvPr/>
        </p:nvSpPr>
        <p:spPr>
          <a:xfrm>
            <a:off x="3180522" y="3231364"/>
            <a:ext cx="3074504" cy="338554"/>
          </a:xfrm>
          <a:prstGeom prst="rect">
            <a:avLst/>
          </a:prstGeom>
          <a:noFill/>
        </p:spPr>
        <p:txBody>
          <a:bodyPr wrap="square" rtlCol="0">
            <a:spAutoFit/>
          </a:bodyPr>
          <a:lstStyle/>
          <a:p>
            <a:r>
              <a:rPr lang="en-MY" sz="1600" dirty="0"/>
              <a:t>Figure: Calculation sheets</a:t>
            </a:r>
          </a:p>
        </p:txBody>
      </p:sp>
      <p:sp>
        <p:nvSpPr>
          <p:cNvPr id="9" name="TextBox 8">
            <a:extLst>
              <a:ext uri="{FF2B5EF4-FFF2-40B4-BE49-F238E27FC236}">
                <a16:creationId xmlns:a16="http://schemas.microsoft.com/office/drawing/2014/main" id="{9957D50E-1966-4CE4-A7CB-D2CF45160A15}"/>
              </a:ext>
            </a:extLst>
          </p:cNvPr>
          <p:cNvSpPr txBox="1"/>
          <p:nvPr/>
        </p:nvSpPr>
        <p:spPr>
          <a:xfrm>
            <a:off x="3336305" y="6341512"/>
            <a:ext cx="3074504" cy="338554"/>
          </a:xfrm>
          <a:prstGeom prst="rect">
            <a:avLst/>
          </a:prstGeom>
          <a:noFill/>
        </p:spPr>
        <p:txBody>
          <a:bodyPr wrap="square" rtlCol="0">
            <a:spAutoFit/>
          </a:bodyPr>
          <a:lstStyle/>
          <a:p>
            <a:r>
              <a:rPr lang="en-MY" sz="1600" dirty="0"/>
              <a:t>Figure: Status sheets</a:t>
            </a:r>
          </a:p>
        </p:txBody>
      </p:sp>
    </p:spTree>
    <p:extLst>
      <p:ext uri="{BB962C8B-B14F-4D97-AF65-F5344CB8AC3E}">
        <p14:creationId xmlns:p14="http://schemas.microsoft.com/office/powerpoint/2010/main" val="17479128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7E868-F28C-44F2-8688-FB80861AF7AC}"/>
              </a:ext>
            </a:extLst>
          </p:cNvPr>
          <p:cNvSpPr>
            <a:spLocks noGrp="1"/>
          </p:cNvSpPr>
          <p:nvPr>
            <p:ph type="title"/>
          </p:nvPr>
        </p:nvSpPr>
        <p:spPr>
          <a:xfrm>
            <a:off x="1272210" y="1816805"/>
            <a:ext cx="10272160" cy="1280890"/>
          </a:xfrm>
        </p:spPr>
        <p:txBody>
          <a:bodyPr>
            <a:noAutofit/>
          </a:bodyPr>
          <a:lstStyle/>
          <a:p>
            <a:r>
              <a:rPr lang="en-MY" sz="7200" dirty="0"/>
              <a:t>Project 3 – Prudential Zeroheight Styleguide Documentation</a:t>
            </a:r>
          </a:p>
        </p:txBody>
      </p:sp>
    </p:spTree>
    <p:extLst>
      <p:ext uri="{BB962C8B-B14F-4D97-AF65-F5344CB8AC3E}">
        <p14:creationId xmlns:p14="http://schemas.microsoft.com/office/powerpoint/2010/main" val="29390552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F3E05-AD4F-4293-A843-FC3A52718DAB}"/>
              </a:ext>
            </a:extLst>
          </p:cNvPr>
          <p:cNvSpPr>
            <a:spLocks noGrp="1"/>
          </p:cNvSpPr>
          <p:nvPr>
            <p:ph type="title"/>
          </p:nvPr>
        </p:nvSpPr>
        <p:spPr/>
        <p:txBody>
          <a:bodyPr/>
          <a:lstStyle/>
          <a:p>
            <a:r>
              <a:rPr lang="en-MY" dirty="0"/>
              <a:t>Project 3 – Zeroheight Intro</a:t>
            </a:r>
          </a:p>
        </p:txBody>
      </p:sp>
      <p:sp>
        <p:nvSpPr>
          <p:cNvPr id="6" name="TextBox 5">
            <a:extLst>
              <a:ext uri="{FF2B5EF4-FFF2-40B4-BE49-F238E27FC236}">
                <a16:creationId xmlns:a16="http://schemas.microsoft.com/office/drawing/2014/main" id="{D484568E-3AD0-41D9-B06B-09AF32B67194}"/>
              </a:ext>
            </a:extLst>
          </p:cNvPr>
          <p:cNvSpPr txBox="1"/>
          <p:nvPr/>
        </p:nvSpPr>
        <p:spPr>
          <a:xfrm>
            <a:off x="1749287" y="2090679"/>
            <a:ext cx="8911687" cy="2862322"/>
          </a:xfrm>
          <a:prstGeom prst="rect">
            <a:avLst/>
          </a:prstGeom>
          <a:noFill/>
        </p:spPr>
        <p:txBody>
          <a:bodyPr wrap="square" rtlCol="0">
            <a:spAutoFit/>
          </a:bodyPr>
          <a:lstStyle/>
          <a:p>
            <a:pPr algn="just">
              <a:lnSpc>
                <a:spcPct val="150000"/>
              </a:lnSpc>
            </a:pPr>
            <a:r>
              <a:rPr lang="en-MY" sz="1800" dirty="0">
                <a:effectLst/>
                <a:latin typeface="Times New Roman" panose="02020603050405020304" pitchFamily="18" charset="0"/>
                <a:ea typeface="Calibri" panose="020F0502020204030204" pitchFamily="34" charset="0"/>
              </a:rPr>
              <a:t>Prudential Hong Kong wants to upgrade their styleguide documentation. The styleguide documentation contain the guideline that the company employee can refer to when developing or upgrading their products.  Their current styleguide documentation only have a documentation about website and mobile application guideline. Therefore, they want to add Brand Guideline into the style guideline and also make a few adjustments to the current guideline inside zeroheight.</a:t>
            </a:r>
          </a:p>
          <a:p>
            <a:endParaRPr lang="en-MY" dirty="0"/>
          </a:p>
        </p:txBody>
      </p:sp>
    </p:spTree>
    <p:extLst>
      <p:ext uri="{BB962C8B-B14F-4D97-AF65-F5344CB8AC3E}">
        <p14:creationId xmlns:p14="http://schemas.microsoft.com/office/powerpoint/2010/main" val="13216965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D3AF8-F24A-44F5-B3F3-0015103AEAE4}"/>
              </a:ext>
            </a:extLst>
          </p:cNvPr>
          <p:cNvSpPr>
            <a:spLocks noGrp="1"/>
          </p:cNvSpPr>
          <p:nvPr>
            <p:ph type="title"/>
          </p:nvPr>
        </p:nvSpPr>
        <p:spPr/>
        <p:txBody>
          <a:bodyPr/>
          <a:lstStyle/>
          <a:p>
            <a:r>
              <a:rPr lang="en-MY" dirty="0"/>
              <a:t>Project 3 – Zeroheight</a:t>
            </a:r>
            <a:br>
              <a:rPr lang="en-MY" dirty="0"/>
            </a:br>
            <a:endParaRPr lang="en-MY" dirty="0"/>
          </a:p>
        </p:txBody>
      </p:sp>
      <p:sp>
        <p:nvSpPr>
          <p:cNvPr id="3" name="Content Placeholder 2">
            <a:extLst>
              <a:ext uri="{FF2B5EF4-FFF2-40B4-BE49-F238E27FC236}">
                <a16:creationId xmlns:a16="http://schemas.microsoft.com/office/drawing/2014/main" id="{545F9CD2-C560-4ED5-8FAE-DEAC371C87EA}"/>
              </a:ext>
            </a:extLst>
          </p:cNvPr>
          <p:cNvSpPr>
            <a:spLocks noGrp="1"/>
          </p:cNvSpPr>
          <p:nvPr>
            <p:ph idx="1"/>
          </p:nvPr>
        </p:nvSpPr>
        <p:spPr>
          <a:xfrm>
            <a:off x="2059125" y="1540189"/>
            <a:ext cx="8915400" cy="5125654"/>
          </a:xfrm>
        </p:spPr>
        <p:txBody>
          <a:bodyPr>
            <a:normAutofit/>
          </a:bodyPr>
          <a:lstStyle/>
          <a:p>
            <a:endParaRPr lang="en-MY" dirty="0"/>
          </a:p>
          <a:p>
            <a:pPr marL="0" indent="0">
              <a:buNone/>
            </a:pPr>
            <a:r>
              <a:rPr lang="en-MY" dirty="0"/>
              <a:t>There will be 3 phase in completing the styleguide documentation</a:t>
            </a:r>
          </a:p>
          <a:p>
            <a:r>
              <a:rPr lang="en-MY" dirty="0"/>
              <a:t>Phase I  - Site-map</a:t>
            </a:r>
          </a:p>
          <a:p>
            <a:r>
              <a:rPr lang="en-MY" dirty="0"/>
              <a:t>Phase 2 - Wireframe</a:t>
            </a:r>
          </a:p>
          <a:p>
            <a:r>
              <a:rPr lang="en-MY" dirty="0"/>
              <a:t>Phase 3 - Zeroheight website</a:t>
            </a:r>
          </a:p>
          <a:p>
            <a:endParaRPr lang="en-MY" dirty="0"/>
          </a:p>
          <a:p>
            <a:r>
              <a:rPr lang="en-MY" dirty="0"/>
              <a:t>Software used</a:t>
            </a:r>
          </a:p>
          <a:p>
            <a:pPr lvl="1"/>
            <a:r>
              <a:rPr lang="en-MY" dirty="0"/>
              <a:t>Adobe XD</a:t>
            </a:r>
          </a:p>
          <a:p>
            <a:pPr lvl="1"/>
            <a:r>
              <a:rPr lang="en-MY" dirty="0"/>
              <a:t>Adobe AI</a:t>
            </a:r>
          </a:p>
          <a:p>
            <a:pPr lvl="1"/>
            <a:r>
              <a:rPr lang="en-MY" dirty="0"/>
              <a:t>Figma</a:t>
            </a:r>
          </a:p>
        </p:txBody>
      </p:sp>
    </p:spTree>
    <p:extLst>
      <p:ext uri="{BB962C8B-B14F-4D97-AF65-F5344CB8AC3E}">
        <p14:creationId xmlns:p14="http://schemas.microsoft.com/office/powerpoint/2010/main" val="8362278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CDF6E-1247-443B-91AB-5BD3314E104B}"/>
              </a:ext>
            </a:extLst>
          </p:cNvPr>
          <p:cNvSpPr>
            <a:spLocks noGrp="1"/>
          </p:cNvSpPr>
          <p:nvPr>
            <p:ph type="title"/>
          </p:nvPr>
        </p:nvSpPr>
        <p:spPr/>
        <p:txBody>
          <a:bodyPr/>
          <a:lstStyle/>
          <a:p>
            <a:r>
              <a:rPr lang="en-MY" dirty="0"/>
              <a:t>Phase 1 - Site-map</a:t>
            </a:r>
          </a:p>
        </p:txBody>
      </p:sp>
      <p:pic>
        <p:nvPicPr>
          <p:cNvPr id="4" name="Content Placeholder 3">
            <a:extLst>
              <a:ext uri="{FF2B5EF4-FFF2-40B4-BE49-F238E27FC236}">
                <a16:creationId xmlns:a16="http://schemas.microsoft.com/office/drawing/2014/main" id="{CAE64695-FCDE-492D-847D-5EC2A9279BAB}"/>
              </a:ext>
            </a:extLst>
          </p:cNvPr>
          <p:cNvPicPr>
            <a:picLocks noGrp="1"/>
          </p:cNvPicPr>
          <p:nvPr>
            <p:ph idx="1"/>
          </p:nvPr>
        </p:nvPicPr>
        <p:blipFill>
          <a:blip r:embed="rId2"/>
          <a:stretch>
            <a:fillRect/>
          </a:stretch>
        </p:blipFill>
        <p:spPr>
          <a:xfrm>
            <a:off x="565059" y="1420605"/>
            <a:ext cx="7889828" cy="3734491"/>
          </a:xfrm>
          <a:prstGeom prst="rect">
            <a:avLst/>
          </a:prstGeom>
          <a:ln>
            <a:solidFill>
              <a:schemeClr val="tx1"/>
            </a:solidFill>
          </a:ln>
        </p:spPr>
      </p:pic>
      <p:sp>
        <p:nvSpPr>
          <p:cNvPr id="5" name="TextBox 4">
            <a:extLst>
              <a:ext uri="{FF2B5EF4-FFF2-40B4-BE49-F238E27FC236}">
                <a16:creationId xmlns:a16="http://schemas.microsoft.com/office/drawing/2014/main" id="{A7D5D711-AA05-49C0-9C41-7C3415485AE4}"/>
              </a:ext>
            </a:extLst>
          </p:cNvPr>
          <p:cNvSpPr txBox="1"/>
          <p:nvPr/>
        </p:nvSpPr>
        <p:spPr>
          <a:xfrm>
            <a:off x="8719929" y="2162659"/>
            <a:ext cx="3061253" cy="2532681"/>
          </a:xfrm>
          <a:prstGeom prst="rect">
            <a:avLst/>
          </a:prstGeom>
          <a:noFill/>
          <a:ln>
            <a:solidFill>
              <a:schemeClr val="tx1"/>
            </a:solidFill>
            <a:prstDash val="dash"/>
          </a:ln>
        </p:spPr>
        <p:txBody>
          <a:bodyPr wrap="square" rtlCol="0">
            <a:spAutoFit/>
          </a:bodyPr>
          <a:lstStyle/>
          <a:p>
            <a:pPr>
              <a:lnSpc>
                <a:spcPct val="150000"/>
              </a:lnSpc>
            </a:pPr>
            <a:r>
              <a:rPr lang="en-MY" dirty="0"/>
              <a:t>My partner and I need to classify every content inside the Brand Guideline to make it fit and look organize inside zeroheight website</a:t>
            </a:r>
          </a:p>
        </p:txBody>
      </p:sp>
    </p:spTree>
    <p:extLst>
      <p:ext uri="{BB962C8B-B14F-4D97-AF65-F5344CB8AC3E}">
        <p14:creationId xmlns:p14="http://schemas.microsoft.com/office/powerpoint/2010/main" val="40767286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5584AEE-FE5D-43F8-875A-CAE6BBE6C43E}"/>
              </a:ext>
            </a:extLst>
          </p:cNvPr>
          <p:cNvPicPr>
            <a:picLocks noGrp="1" noChangeAspect="1"/>
          </p:cNvPicPr>
          <p:nvPr>
            <p:ph idx="1"/>
          </p:nvPr>
        </p:nvPicPr>
        <p:blipFill>
          <a:blip r:embed="rId2"/>
          <a:stretch>
            <a:fillRect/>
          </a:stretch>
        </p:blipFill>
        <p:spPr>
          <a:xfrm>
            <a:off x="560754" y="1731410"/>
            <a:ext cx="5071419" cy="3778250"/>
          </a:xfrm>
          <a:ln>
            <a:solidFill>
              <a:schemeClr val="tx1"/>
            </a:solidFill>
          </a:ln>
        </p:spPr>
      </p:pic>
      <p:pic>
        <p:nvPicPr>
          <p:cNvPr id="6" name="Content Placeholder 3">
            <a:extLst>
              <a:ext uri="{FF2B5EF4-FFF2-40B4-BE49-F238E27FC236}">
                <a16:creationId xmlns:a16="http://schemas.microsoft.com/office/drawing/2014/main" id="{4581E5F9-3039-4DCB-BE1D-959423390518}"/>
              </a:ext>
            </a:extLst>
          </p:cNvPr>
          <p:cNvPicPr>
            <a:picLocks/>
          </p:cNvPicPr>
          <p:nvPr/>
        </p:nvPicPr>
        <p:blipFill>
          <a:blip r:embed="rId3"/>
          <a:stretch>
            <a:fillRect/>
          </a:stretch>
        </p:blipFill>
        <p:spPr>
          <a:xfrm>
            <a:off x="6851374" y="1753289"/>
            <a:ext cx="5181599" cy="3734491"/>
          </a:xfrm>
          <a:prstGeom prst="rect">
            <a:avLst/>
          </a:prstGeom>
          <a:ln>
            <a:solidFill>
              <a:schemeClr val="tx1"/>
            </a:solidFill>
          </a:ln>
        </p:spPr>
      </p:pic>
      <p:cxnSp>
        <p:nvCxnSpPr>
          <p:cNvPr id="8" name="Straight Arrow Connector 7">
            <a:extLst>
              <a:ext uri="{FF2B5EF4-FFF2-40B4-BE49-F238E27FC236}">
                <a16:creationId xmlns:a16="http://schemas.microsoft.com/office/drawing/2014/main" id="{91564234-D1C9-4CC8-934E-72D0FDC06EE6}"/>
              </a:ext>
            </a:extLst>
          </p:cNvPr>
          <p:cNvCxnSpPr>
            <a:stCxn id="5" idx="3"/>
            <a:endCxn id="6" idx="1"/>
          </p:cNvCxnSpPr>
          <p:nvPr/>
        </p:nvCxnSpPr>
        <p:spPr>
          <a:xfrm>
            <a:off x="5632173" y="3620535"/>
            <a:ext cx="12192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60DCCAA-C441-49F9-B0B1-26C4FB5EAB16}"/>
              </a:ext>
            </a:extLst>
          </p:cNvPr>
          <p:cNvSpPr txBox="1"/>
          <p:nvPr/>
        </p:nvSpPr>
        <p:spPr>
          <a:xfrm>
            <a:off x="1722783" y="622852"/>
            <a:ext cx="9475304" cy="523220"/>
          </a:xfrm>
          <a:prstGeom prst="rect">
            <a:avLst/>
          </a:prstGeom>
          <a:noFill/>
        </p:spPr>
        <p:txBody>
          <a:bodyPr wrap="square" rtlCol="0">
            <a:spAutoFit/>
          </a:bodyPr>
          <a:lstStyle/>
          <a:p>
            <a:r>
              <a:rPr lang="en-MY" sz="2800" dirty="0"/>
              <a:t>The brand guideline content that need to be classify</a:t>
            </a:r>
          </a:p>
        </p:txBody>
      </p:sp>
    </p:spTree>
    <p:extLst>
      <p:ext uri="{BB962C8B-B14F-4D97-AF65-F5344CB8AC3E}">
        <p14:creationId xmlns:p14="http://schemas.microsoft.com/office/powerpoint/2010/main" val="1952150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FD644-AAC2-4C63-B7DE-CC8E0636B3B5}"/>
              </a:ext>
            </a:extLst>
          </p:cNvPr>
          <p:cNvSpPr>
            <a:spLocks noGrp="1"/>
          </p:cNvSpPr>
          <p:nvPr>
            <p:ph type="title"/>
          </p:nvPr>
        </p:nvSpPr>
        <p:spPr/>
        <p:txBody>
          <a:bodyPr/>
          <a:lstStyle/>
          <a:p>
            <a:r>
              <a:rPr lang="en-MY" dirty="0"/>
              <a:t>Introduction to Gravitas Digital</a:t>
            </a:r>
          </a:p>
        </p:txBody>
      </p:sp>
      <p:pic>
        <p:nvPicPr>
          <p:cNvPr id="8" name="Content Placeholder 7">
            <a:extLst>
              <a:ext uri="{FF2B5EF4-FFF2-40B4-BE49-F238E27FC236}">
                <a16:creationId xmlns:a16="http://schemas.microsoft.com/office/drawing/2014/main" id="{0E621A0E-EAA2-4841-B3FB-822306B3F9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9423" y="1813795"/>
            <a:ext cx="9902162" cy="4420095"/>
          </a:xfrm>
        </p:spPr>
      </p:pic>
      <p:sp>
        <p:nvSpPr>
          <p:cNvPr id="6" name="TextBox 5">
            <a:extLst>
              <a:ext uri="{FF2B5EF4-FFF2-40B4-BE49-F238E27FC236}">
                <a16:creationId xmlns:a16="http://schemas.microsoft.com/office/drawing/2014/main" id="{F67655BD-BFA9-4879-B73A-C23A33339828}"/>
              </a:ext>
            </a:extLst>
          </p:cNvPr>
          <p:cNvSpPr txBox="1"/>
          <p:nvPr/>
        </p:nvSpPr>
        <p:spPr>
          <a:xfrm>
            <a:off x="2829339" y="1219081"/>
            <a:ext cx="8289235" cy="584775"/>
          </a:xfrm>
          <a:prstGeom prst="rect">
            <a:avLst/>
          </a:prstGeom>
          <a:noFill/>
        </p:spPr>
        <p:txBody>
          <a:bodyPr wrap="square" rtlCol="0">
            <a:spAutoFit/>
          </a:bodyPr>
          <a:lstStyle/>
          <a:p>
            <a:r>
              <a:rPr lang="en-US" sz="1400" b="0" i="1" dirty="0">
                <a:effectLst/>
                <a:latin typeface="Montserrat" panose="00000500000000000000" pitchFamily="2" charset="0"/>
              </a:rPr>
              <a:t>We are a bunch of young, fun and energetic group of people who aim to do good work.</a:t>
            </a:r>
            <a:endParaRPr lang="en-US" sz="1400" b="0" i="0" dirty="0">
              <a:effectLst/>
              <a:latin typeface="Montserrat" panose="00000500000000000000" pitchFamily="2" charset="0"/>
            </a:endParaRPr>
          </a:p>
          <a:p>
            <a:endParaRPr lang="en-MY" dirty="0"/>
          </a:p>
        </p:txBody>
      </p:sp>
    </p:spTree>
    <p:extLst>
      <p:ext uri="{BB962C8B-B14F-4D97-AF65-F5344CB8AC3E}">
        <p14:creationId xmlns:p14="http://schemas.microsoft.com/office/powerpoint/2010/main" val="21706839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26854-7AB4-497A-9CC6-3FFC3478285B}"/>
              </a:ext>
            </a:extLst>
          </p:cNvPr>
          <p:cNvSpPr>
            <a:spLocks noGrp="1"/>
          </p:cNvSpPr>
          <p:nvPr>
            <p:ph type="title"/>
          </p:nvPr>
        </p:nvSpPr>
        <p:spPr>
          <a:xfrm>
            <a:off x="5892717" y="257443"/>
            <a:ext cx="8911687" cy="1280890"/>
          </a:xfrm>
        </p:spPr>
        <p:txBody>
          <a:bodyPr/>
          <a:lstStyle/>
          <a:p>
            <a:r>
              <a:rPr lang="en-MY" dirty="0"/>
              <a:t>Phase 2 - Wireframe</a:t>
            </a:r>
          </a:p>
        </p:txBody>
      </p:sp>
      <p:sp>
        <p:nvSpPr>
          <p:cNvPr id="6" name="TextBox 5">
            <a:extLst>
              <a:ext uri="{FF2B5EF4-FFF2-40B4-BE49-F238E27FC236}">
                <a16:creationId xmlns:a16="http://schemas.microsoft.com/office/drawing/2014/main" id="{4706EDE3-B818-4B9D-847D-D325F0A7F8D4}"/>
              </a:ext>
            </a:extLst>
          </p:cNvPr>
          <p:cNvSpPr txBox="1"/>
          <p:nvPr/>
        </p:nvSpPr>
        <p:spPr>
          <a:xfrm>
            <a:off x="6586330" y="1643270"/>
            <a:ext cx="4770783" cy="646331"/>
          </a:xfrm>
          <a:prstGeom prst="rect">
            <a:avLst/>
          </a:prstGeom>
          <a:noFill/>
        </p:spPr>
        <p:txBody>
          <a:bodyPr wrap="square" rtlCol="0">
            <a:spAutoFit/>
          </a:bodyPr>
          <a:lstStyle/>
          <a:p>
            <a:r>
              <a:rPr lang="en-MY" dirty="0"/>
              <a:t>This will be the homepage of the zeroheight website where</a:t>
            </a:r>
          </a:p>
        </p:txBody>
      </p:sp>
      <p:sp>
        <p:nvSpPr>
          <p:cNvPr id="9" name="TextBox 8">
            <a:extLst>
              <a:ext uri="{FF2B5EF4-FFF2-40B4-BE49-F238E27FC236}">
                <a16:creationId xmlns:a16="http://schemas.microsoft.com/office/drawing/2014/main" id="{EA9CCC5A-9A51-4373-9E99-4E4578C24504}"/>
              </a:ext>
            </a:extLst>
          </p:cNvPr>
          <p:cNvSpPr txBox="1"/>
          <p:nvPr/>
        </p:nvSpPr>
        <p:spPr>
          <a:xfrm>
            <a:off x="6897757" y="3059668"/>
            <a:ext cx="3697356" cy="923330"/>
          </a:xfrm>
          <a:prstGeom prst="rect">
            <a:avLst/>
          </a:prstGeom>
          <a:noFill/>
          <a:ln>
            <a:solidFill>
              <a:schemeClr val="tx1"/>
            </a:solidFill>
            <a:prstDash val="dash"/>
          </a:ln>
        </p:spPr>
        <p:txBody>
          <a:bodyPr wrap="square" rtlCol="0">
            <a:spAutoFit/>
          </a:bodyPr>
          <a:lstStyle/>
          <a:p>
            <a:r>
              <a:rPr lang="en-MY" dirty="0"/>
              <a:t>The big square will be button with picture that will be redirect to targeted place</a:t>
            </a:r>
          </a:p>
        </p:txBody>
      </p:sp>
      <p:pic>
        <p:nvPicPr>
          <p:cNvPr id="16" name="Picture 15">
            <a:extLst>
              <a:ext uri="{FF2B5EF4-FFF2-40B4-BE49-F238E27FC236}">
                <a16:creationId xmlns:a16="http://schemas.microsoft.com/office/drawing/2014/main" id="{E1C99D14-E034-4917-8F2F-11F89432A1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615" y="0"/>
            <a:ext cx="4468056" cy="6858000"/>
          </a:xfrm>
          <a:prstGeom prst="rect">
            <a:avLst/>
          </a:prstGeom>
        </p:spPr>
      </p:pic>
      <p:sp>
        <p:nvSpPr>
          <p:cNvPr id="18" name="TextBox 17">
            <a:extLst>
              <a:ext uri="{FF2B5EF4-FFF2-40B4-BE49-F238E27FC236}">
                <a16:creationId xmlns:a16="http://schemas.microsoft.com/office/drawing/2014/main" id="{76EF7853-721D-4BAC-99B1-BE0B71B070EB}"/>
              </a:ext>
            </a:extLst>
          </p:cNvPr>
          <p:cNvSpPr txBox="1"/>
          <p:nvPr/>
        </p:nvSpPr>
        <p:spPr>
          <a:xfrm>
            <a:off x="6897757" y="4753065"/>
            <a:ext cx="3697356" cy="923330"/>
          </a:xfrm>
          <a:prstGeom prst="rect">
            <a:avLst/>
          </a:prstGeom>
          <a:noFill/>
          <a:ln>
            <a:solidFill>
              <a:schemeClr val="tx1"/>
            </a:solidFill>
            <a:prstDash val="dash"/>
          </a:ln>
        </p:spPr>
        <p:txBody>
          <a:bodyPr wrap="square" rtlCol="0">
            <a:spAutoFit/>
          </a:bodyPr>
          <a:lstStyle/>
          <a:p>
            <a:r>
              <a:rPr lang="en-MY" dirty="0"/>
              <a:t>The small square will be button without picture that will be redirect to targeted place</a:t>
            </a:r>
          </a:p>
        </p:txBody>
      </p:sp>
      <p:cxnSp>
        <p:nvCxnSpPr>
          <p:cNvPr id="20" name="Straight Arrow Connector 19">
            <a:extLst>
              <a:ext uri="{FF2B5EF4-FFF2-40B4-BE49-F238E27FC236}">
                <a16:creationId xmlns:a16="http://schemas.microsoft.com/office/drawing/2014/main" id="{F7D123E0-1E71-4175-99C1-DE14C8B51E93}"/>
              </a:ext>
            </a:extLst>
          </p:cNvPr>
          <p:cNvCxnSpPr>
            <a:endCxn id="9" idx="1"/>
          </p:cNvCxnSpPr>
          <p:nvPr/>
        </p:nvCxnSpPr>
        <p:spPr>
          <a:xfrm>
            <a:off x="4002157" y="2570922"/>
            <a:ext cx="2895600" cy="9504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2688CFC-2F0C-4DB6-A826-DD8E263C6740}"/>
              </a:ext>
            </a:extLst>
          </p:cNvPr>
          <p:cNvCxnSpPr>
            <a:cxnSpLocks/>
            <a:endCxn id="18" idx="1"/>
          </p:cNvCxnSpPr>
          <p:nvPr/>
        </p:nvCxnSpPr>
        <p:spPr>
          <a:xfrm flipV="1">
            <a:off x="4717774" y="5214730"/>
            <a:ext cx="2179983" cy="993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F844C2B-0802-4F0D-B153-5BD8E9311E88}"/>
              </a:ext>
            </a:extLst>
          </p:cNvPr>
          <p:cNvCxnSpPr>
            <a:endCxn id="18" idx="1"/>
          </p:cNvCxnSpPr>
          <p:nvPr/>
        </p:nvCxnSpPr>
        <p:spPr>
          <a:xfrm>
            <a:off x="2981739" y="4465983"/>
            <a:ext cx="3916018" cy="7487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79F59FE-F720-469C-81FC-2AFA5D614148}"/>
              </a:ext>
            </a:extLst>
          </p:cNvPr>
          <p:cNvCxnSpPr>
            <a:endCxn id="9" idx="1"/>
          </p:cNvCxnSpPr>
          <p:nvPr/>
        </p:nvCxnSpPr>
        <p:spPr>
          <a:xfrm flipV="1">
            <a:off x="3896139" y="3521333"/>
            <a:ext cx="3001618" cy="27469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43257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2E8086-A629-41D3-82FC-6208BBA6F6A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0734" y="1509657"/>
            <a:ext cx="2973070" cy="42627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E7858D97-2759-40F7-9C8F-637F4100E53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7655" y="1509657"/>
            <a:ext cx="3131820" cy="42760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0F92F5C9-2C09-4DD8-B842-AF144440401F}"/>
              </a:ext>
            </a:extLst>
          </p:cNvPr>
          <p:cNvSpPr txBox="1"/>
          <p:nvPr/>
        </p:nvSpPr>
        <p:spPr>
          <a:xfrm>
            <a:off x="8613912" y="1514206"/>
            <a:ext cx="3299791" cy="1477328"/>
          </a:xfrm>
          <a:prstGeom prst="rect">
            <a:avLst/>
          </a:prstGeom>
          <a:noFill/>
          <a:ln>
            <a:solidFill>
              <a:schemeClr val="tx1"/>
            </a:solidFill>
            <a:prstDash val="dash"/>
          </a:ln>
        </p:spPr>
        <p:txBody>
          <a:bodyPr wrap="square" rtlCol="0">
            <a:spAutoFit/>
          </a:bodyPr>
          <a:lstStyle/>
          <a:p>
            <a:r>
              <a:rPr lang="en-MY" dirty="0"/>
              <a:t>Due to limitation of zeroheight website, every content must be enter by row and cannot make a column</a:t>
            </a:r>
          </a:p>
        </p:txBody>
      </p:sp>
      <p:sp>
        <p:nvSpPr>
          <p:cNvPr id="10" name="TextBox 9">
            <a:extLst>
              <a:ext uri="{FF2B5EF4-FFF2-40B4-BE49-F238E27FC236}">
                <a16:creationId xmlns:a16="http://schemas.microsoft.com/office/drawing/2014/main" id="{1E654F9E-3D30-45CC-A344-EA84DA57ADC9}"/>
              </a:ext>
            </a:extLst>
          </p:cNvPr>
          <p:cNvSpPr txBox="1"/>
          <p:nvPr/>
        </p:nvSpPr>
        <p:spPr>
          <a:xfrm>
            <a:off x="8613912" y="3429000"/>
            <a:ext cx="3299791" cy="923330"/>
          </a:xfrm>
          <a:prstGeom prst="rect">
            <a:avLst/>
          </a:prstGeom>
          <a:noFill/>
          <a:ln>
            <a:solidFill>
              <a:schemeClr val="tx1"/>
            </a:solidFill>
            <a:prstDash val="dash"/>
          </a:ln>
        </p:spPr>
        <p:txBody>
          <a:bodyPr wrap="square" rtlCol="0">
            <a:spAutoFit/>
          </a:bodyPr>
          <a:lstStyle/>
          <a:p>
            <a:r>
              <a:rPr lang="en-MY" dirty="0"/>
              <a:t>Only the column for button and certain styleguide can have at most 4 column</a:t>
            </a:r>
          </a:p>
        </p:txBody>
      </p:sp>
    </p:spTree>
    <p:extLst>
      <p:ext uri="{BB962C8B-B14F-4D97-AF65-F5344CB8AC3E}">
        <p14:creationId xmlns:p14="http://schemas.microsoft.com/office/powerpoint/2010/main" val="18964813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00353-FF2F-4CDF-A0F9-BF4FE8906967}"/>
              </a:ext>
            </a:extLst>
          </p:cNvPr>
          <p:cNvSpPr>
            <a:spLocks noGrp="1"/>
          </p:cNvSpPr>
          <p:nvPr>
            <p:ph type="title"/>
          </p:nvPr>
        </p:nvSpPr>
        <p:spPr/>
        <p:txBody>
          <a:bodyPr/>
          <a:lstStyle/>
          <a:p>
            <a:r>
              <a:rPr lang="en-MY" dirty="0"/>
              <a:t>Phase 3: Zeroheight website</a:t>
            </a:r>
          </a:p>
        </p:txBody>
      </p:sp>
      <p:pic>
        <p:nvPicPr>
          <p:cNvPr id="4" name="Content Placeholder 3">
            <a:extLst>
              <a:ext uri="{FF2B5EF4-FFF2-40B4-BE49-F238E27FC236}">
                <a16:creationId xmlns:a16="http://schemas.microsoft.com/office/drawing/2014/main" id="{E7A9F549-8676-41F1-8012-326E97F7745E}"/>
              </a:ext>
            </a:extLst>
          </p:cNvPr>
          <p:cNvPicPr>
            <a:picLocks noGrp="1"/>
          </p:cNvPicPr>
          <p:nvPr>
            <p:ph idx="1"/>
          </p:nvPr>
        </p:nvPicPr>
        <p:blipFill>
          <a:blip r:embed="rId2"/>
          <a:stretch>
            <a:fillRect/>
          </a:stretch>
        </p:blipFill>
        <p:spPr>
          <a:xfrm>
            <a:off x="666744" y="2133600"/>
            <a:ext cx="7538981" cy="3778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4D1A5CFA-8426-41DC-B2BB-C5A558897F37}"/>
              </a:ext>
            </a:extLst>
          </p:cNvPr>
          <p:cNvSpPr txBox="1"/>
          <p:nvPr/>
        </p:nvSpPr>
        <p:spPr>
          <a:xfrm>
            <a:off x="8521148" y="2133600"/>
            <a:ext cx="2690191" cy="923330"/>
          </a:xfrm>
          <a:prstGeom prst="rect">
            <a:avLst/>
          </a:prstGeom>
          <a:noFill/>
          <a:ln>
            <a:solidFill>
              <a:schemeClr val="tx1"/>
            </a:solidFill>
            <a:prstDash val="dash"/>
          </a:ln>
        </p:spPr>
        <p:txBody>
          <a:bodyPr wrap="square" rtlCol="0">
            <a:spAutoFit/>
          </a:bodyPr>
          <a:lstStyle/>
          <a:p>
            <a:r>
              <a:rPr lang="en-MY" dirty="0"/>
              <a:t>The example of Homepage based on homepage wireframe</a:t>
            </a:r>
          </a:p>
        </p:txBody>
      </p:sp>
      <p:pic>
        <p:nvPicPr>
          <p:cNvPr id="8" name="Picture 7">
            <a:extLst>
              <a:ext uri="{FF2B5EF4-FFF2-40B4-BE49-F238E27FC236}">
                <a16:creationId xmlns:a16="http://schemas.microsoft.com/office/drawing/2014/main" id="{B94EDD0C-70DC-466C-A1C4-C444F7B8CB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1235" y="3277422"/>
            <a:ext cx="2160104" cy="3315534"/>
          </a:xfrm>
          <a:prstGeom prst="rect">
            <a:avLst/>
          </a:prstGeom>
        </p:spPr>
      </p:pic>
    </p:spTree>
    <p:extLst>
      <p:ext uri="{BB962C8B-B14F-4D97-AF65-F5344CB8AC3E}">
        <p14:creationId xmlns:p14="http://schemas.microsoft.com/office/powerpoint/2010/main" val="4322183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49BB19-0E63-4A48-A187-4962B1136DE0}"/>
              </a:ext>
            </a:extLst>
          </p:cNvPr>
          <p:cNvPicPr/>
          <p:nvPr/>
        </p:nvPicPr>
        <p:blipFill>
          <a:blip r:embed="rId2">
            <a:extLst>
              <a:ext uri="{28A0092B-C50C-407E-A947-70E740481C1C}">
                <a14:useLocalDpi xmlns:a14="http://schemas.microsoft.com/office/drawing/2010/main" val="0"/>
              </a:ext>
            </a:extLst>
          </a:blip>
          <a:stretch>
            <a:fillRect/>
          </a:stretch>
        </p:blipFill>
        <p:spPr>
          <a:xfrm>
            <a:off x="501926" y="337185"/>
            <a:ext cx="4800600" cy="30918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5A48F3C8-FC2F-48B5-893D-5C1C95923007}"/>
              </a:ext>
            </a:extLst>
          </p:cNvPr>
          <p:cNvPicPr/>
          <p:nvPr/>
        </p:nvPicPr>
        <p:blipFill>
          <a:blip r:embed="rId3">
            <a:extLst>
              <a:ext uri="{28A0092B-C50C-407E-A947-70E740481C1C}">
                <a14:useLocalDpi xmlns:a14="http://schemas.microsoft.com/office/drawing/2010/main" val="0"/>
              </a:ext>
            </a:extLst>
          </a:blip>
          <a:stretch>
            <a:fillRect/>
          </a:stretch>
        </p:blipFill>
        <p:spPr>
          <a:xfrm>
            <a:off x="501927" y="3549512"/>
            <a:ext cx="4800600" cy="31965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82237D9F-BDB2-4745-B36E-F70AF48C749F}"/>
              </a:ext>
            </a:extLst>
          </p:cNvPr>
          <p:cNvSpPr txBox="1"/>
          <p:nvPr/>
        </p:nvSpPr>
        <p:spPr>
          <a:xfrm>
            <a:off x="6573078" y="1166191"/>
            <a:ext cx="3949148" cy="646331"/>
          </a:xfrm>
          <a:prstGeom prst="rect">
            <a:avLst/>
          </a:prstGeom>
          <a:noFill/>
          <a:ln>
            <a:solidFill>
              <a:schemeClr val="tx1"/>
            </a:solidFill>
            <a:prstDash val="dash"/>
          </a:ln>
        </p:spPr>
        <p:txBody>
          <a:bodyPr wrap="square" rtlCol="0">
            <a:spAutoFit/>
          </a:bodyPr>
          <a:lstStyle/>
          <a:p>
            <a:r>
              <a:rPr lang="en-MY" dirty="0"/>
              <a:t>Example of page with content inside</a:t>
            </a:r>
          </a:p>
        </p:txBody>
      </p:sp>
      <p:sp>
        <p:nvSpPr>
          <p:cNvPr id="7" name="TextBox 6">
            <a:extLst>
              <a:ext uri="{FF2B5EF4-FFF2-40B4-BE49-F238E27FC236}">
                <a16:creationId xmlns:a16="http://schemas.microsoft.com/office/drawing/2014/main" id="{E0210252-F9FD-4A92-A658-B0D4CCD73C17}"/>
              </a:ext>
            </a:extLst>
          </p:cNvPr>
          <p:cNvSpPr txBox="1"/>
          <p:nvPr/>
        </p:nvSpPr>
        <p:spPr>
          <a:xfrm>
            <a:off x="7406308" y="5147807"/>
            <a:ext cx="3776869" cy="646331"/>
          </a:xfrm>
          <a:prstGeom prst="rect">
            <a:avLst/>
          </a:prstGeom>
          <a:noFill/>
          <a:ln>
            <a:solidFill>
              <a:schemeClr val="tx1"/>
            </a:solidFill>
            <a:prstDash val="dash"/>
          </a:ln>
        </p:spPr>
        <p:txBody>
          <a:bodyPr wrap="square" rtlCol="0">
            <a:spAutoFit/>
          </a:bodyPr>
          <a:lstStyle/>
          <a:p>
            <a:r>
              <a:rPr lang="en-MY" dirty="0"/>
              <a:t>Use figma account to create the styleguide</a:t>
            </a:r>
          </a:p>
        </p:txBody>
      </p:sp>
      <p:sp>
        <p:nvSpPr>
          <p:cNvPr id="8" name="Right Brace 7">
            <a:extLst>
              <a:ext uri="{FF2B5EF4-FFF2-40B4-BE49-F238E27FC236}">
                <a16:creationId xmlns:a16="http://schemas.microsoft.com/office/drawing/2014/main" id="{4F08D26F-8C48-45A6-AB50-98D6CCDCC2C8}"/>
              </a:ext>
            </a:extLst>
          </p:cNvPr>
          <p:cNvSpPr/>
          <p:nvPr/>
        </p:nvSpPr>
        <p:spPr>
          <a:xfrm>
            <a:off x="5433391" y="4399722"/>
            <a:ext cx="901148" cy="222636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MY"/>
          </a:p>
        </p:txBody>
      </p:sp>
      <p:cxnSp>
        <p:nvCxnSpPr>
          <p:cNvPr id="10" name="Straight Connector 9">
            <a:extLst>
              <a:ext uri="{FF2B5EF4-FFF2-40B4-BE49-F238E27FC236}">
                <a16:creationId xmlns:a16="http://schemas.microsoft.com/office/drawing/2014/main" id="{FBFB284A-3ACC-4B42-BB88-9ED98166F749}"/>
              </a:ext>
            </a:extLst>
          </p:cNvPr>
          <p:cNvCxnSpPr>
            <a:cxnSpLocks/>
            <a:stCxn id="8" idx="1"/>
            <a:endCxn id="7" idx="1"/>
          </p:cNvCxnSpPr>
          <p:nvPr/>
        </p:nvCxnSpPr>
        <p:spPr>
          <a:xfrm flipV="1">
            <a:off x="6334539" y="5470973"/>
            <a:ext cx="1071769" cy="4193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32563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17DBA-9CD6-4112-8F74-EA1B6900520B}"/>
              </a:ext>
            </a:extLst>
          </p:cNvPr>
          <p:cNvSpPr>
            <a:spLocks noGrp="1"/>
          </p:cNvSpPr>
          <p:nvPr>
            <p:ph type="title"/>
          </p:nvPr>
        </p:nvSpPr>
        <p:spPr/>
        <p:txBody>
          <a:bodyPr/>
          <a:lstStyle/>
          <a:p>
            <a:r>
              <a:rPr lang="en-MY" dirty="0"/>
              <a:t>Figma account to create styleguide</a:t>
            </a:r>
          </a:p>
        </p:txBody>
      </p:sp>
      <p:pic>
        <p:nvPicPr>
          <p:cNvPr id="5" name="Content Placeholder 4">
            <a:extLst>
              <a:ext uri="{FF2B5EF4-FFF2-40B4-BE49-F238E27FC236}">
                <a16:creationId xmlns:a16="http://schemas.microsoft.com/office/drawing/2014/main" id="{2A5C5646-0CDF-4117-93DD-E4AAC1D46D4E}"/>
              </a:ext>
            </a:extLst>
          </p:cNvPr>
          <p:cNvPicPr>
            <a:picLocks noGrp="1" noChangeAspect="1"/>
          </p:cNvPicPr>
          <p:nvPr>
            <p:ph idx="1"/>
          </p:nvPr>
        </p:nvPicPr>
        <p:blipFill>
          <a:blip r:embed="rId2"/>
          <a:stretch>
            <a:fillRect/>
          </a:stretch>
        </p:blipFill>
        <p:spPr>
          <a:xfrm>
            <a:off x="687388" y="1905000"/>
            <a:ext cx="8009413" cy="3778250"/>
          </a:xfrm>
        </p:spPr>
      </p:pic>
      <p:sp>
        <p:nvSpPr>
          <p:cNvPr id="6" name="TextBox 5">
            <a:extLst>
              <a:ext uri="{FF2B5EF4-FFF2-40B4-BE49-F238E27FC236}">
                <a16:creationId xmlns:a16="http://schemas.microsoft.com/office/drawing/2014/main" id="{18671679-92AC-4C38-8E44-0EEF8C280C56}"/>
              </a:ext>
            </a:extLst>
          </p:cNvPr>
          <p:cNvSpPr txBox="1"/>
          <p:nvPr/>
        </p:nvSpPr>
        <p:spPr>
          <a:xfrm>
            <a:off x="9130748" y="1905000"/>
            <a:ext cx="2254595" cy="2585323"/>
          </a:xfrm>
          <a:prstGeom prst="rect">
            <a:avLst/>
          </a:prstGeom>
          <a:noFill/>
          <a:ln>
            <a:solidFill>
              <a:schemeClr val="tx1"/>
            </a:solidFill>
            <a:prstDash val="dash"/>
          </a:ln>
        </p:spPr>
        <p:txBody>
          <a:bodyPr wrap="square" rtlCol="0">
            <a:spAutoFit/>
          </a:bodyPr>
          <a:lstStyle/>
          <a:p>
            <a:r>
              <a:rPr lang="en-MY" dirty="0"/>
              <a:t>When use external party such as figma to create a new styleguide. </a:t>
            </a:r>
          </a:p>
          <a:p>
            <a:r>
              <a:rPr lang="en-MY" dirty="0"/>
              <a:t>It can give the accurate design for each deign. It will also allow to copy its value.</a:t>
            </a:r>
          </a:p>
        </p:txBody>
      </p:sp>
    </p:spTree>
    <p:extLst>
      <p:ext uri="{BB962C8B-B14F-4D97-AF65-F5344CB8AC3E}">
        <p14:creationId xmlns:p14="http://schemas.microsoft.com/office/powerpoint/2010/main" val="1800706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653D8-5C98-42E0-8D55-6976F74CDC32}"/>
              </a:ext>
            </a:extLst>
          </p:cNvPr>
          <p:cNvSpPr>
            <a:spLocks noGrp="1"/>
          </p:cNvSpPr>
          <p:nvPr>
            <p:ph type="title"/>
          </p:nvPr>
        </p:nvSpPr>
        <p:spPr/>
        <p:txBody>
          <a:bodyPr/>
          <a:lstStyle/>
          <a:p>
            <a:r>
              <a:rPr lang="en-MY" dirty="0"/>
              <a:t>Another example of figma styleguide</a:t>
            </a:r>
          </a:p>
        </p:txBody>
      </p:sp>
      <p:pic>
        <p:nvPicPr>
          <p:cNvPr id="5" name="Content Placeholder 4">
            <a:extLst>
              <a:ext uri="{FF2B5EF4-FFF2-40B4-BE49-F238E27FC236}">
                <a16:creationId xmlns:a16="http://schemas.microsoft.com/office/drawing/2014/main" id="{A30E082C-4D5A-4CE6-9A55-48BB6B71E8EA}"/>
              </a:ext>
            </a:extLst>
          </p:cNvPr>
          <p:cNvPicPr>
            <a:picLocks noGrp="1" noChangeAspect="1"/>
          </p:cNvPicPr>
          <p:nvPr>
            <p:ph idx="1"/>
          </p:nvPr>
        </p:nvPicPr>
        <p:blipFill>
          <a:blip r:embed="rId2"/>
          <a:stretch>
            <a:fillRect/>
          </a:stretch>
        </p:blipFill>
        <p:spPr>
          <a:xfrm>
            <a:off x="492465" y="1905000"/>
            <a:ext cx="5914550" cy="2100405"/>
          </a:xfrm>
          <a:ln>
            <a:solidFill>
              <a:schemeClr val="tx1"/>
            </a:solidFill>
          </a:ln>
        </p:spPr>
      </p:pic>
      <p:pic>
        <p:nvPicPr>
          <p:cNvPr id="7" name="Picture 6">
            <a:extLst>
              <a:ext uri="{FF2B5EF4-FFF2-40B4-BE49-F238E27FC236}">
                <a16:creationId xmlns:a16="http://schemas.microsoft.com/office/drawing/2014/main" id="{6F8B2455-AB13-4A32-81BC-969C70D711FA}"/>
              </a:ext>
            </a:extLst>
          </p:cNvPr>
          <p:cNvPicPr>
            <a:picLocks noChangeAspect="1"/>
          </p:cNvPicPr>
          <p:nvPr/>
        </p:nvPicPr>
        <p:blipFill>
          <a:blip r:embed="rId3"/>
          <a:stretch>
            <a:fillRect/>
          </a:stretch>
        </p:blipFill>
        <p:spPr>
          <a:xfrm>
            <a:off x="6718852" y="1604735"/>
            <a:ext cx="4957511" cy="3348266"/>
          </a:xfrm>
          <a:prstGeom prst="rect">
            <a:avLst/>
          </a:prstGeom>
          <a:ln>
            <a:solidFill>
              <a:schemeClr val="tx1"/>
            </a:solidFill>
          </a:ln>
        </p:spPr>
      </p:pic>
      <p:pic>
        <p:nvPicPr>
          <p:cNvPr id="9" name="Picture 8">
            <a:extLst>
              <a:ext uri="{FF2B5EF4-FFF2-40B4-BE49-F238E27FC236}">
                <a16:creationId xmlns:a16="http://schemas.microsoft.com/office/drawing/2014/main" id="{2C9053C3-6B14-453C-955E-A5F8A3D6DABF}"/>
              </a:ext>
            </a:extLst>
          </p:cNvPr>
          <p:cNvPicPr>
            <a:picLocks noChangeAspect="1"/>
          </p:cNvPicPr>
          <p:nvPr/>
        </p:nvPicPr>
        <p:blipFill>
          <a:blip r:embed="rId4"/>
          <a:stretch>
            <a:fillRect/>
          </a:stretch>
        </p:blipFill>
        <p:spPr>
          <a:xfrm>
            <a:off x="515637" y="4137117"/>
            <a:ext cx="5891378" cy="2428203"/>
          </a:xfrm>
          <a:prstGeom prst="rect">
            <a:avLst/>
          </a:prstGeom>
          <a:ln>
            <a:solidFill>
              <a:schemeClr val="tx1"/>
            </a:solidFill>
          </a:ln>
        </p:spPr>
      </p:pic>
      <p:sp>
        <p:nvSpPr>
          <p:cNvPr id="10" name="TextBox 9">
            <a:extLst>
              <a:ext uri="{FF2B5EF4-FFF2-40B4-BE49-F238E27FC236}">
                <a16:creationId xmlns:a16="http://schemas.microsoft.com/office/drawing/2014/main" id="{0DB0A02A-6846-4F94-A997-FA4A60C34A53}"/>
              </a:ext>
            </a:extLst>
          </p:cNvPr>
          <p:cNvSpPr txBox="1"/>
          <p:nvPr/>
        </p:nvSpPr>
        <p:spPr>
          <a:xfrm>
            <a:off x="7110390" y="5610460"/>
            <a:ext cx="4068417" cy="646331"/>
          </a:xfrm>
          <a:prstGeom prst="rect">
            <a:avLst/>
          </a:prstGeom>
          <a:noFill/>
          <a:ln>
            <a:solidFill>
              <a:schemeClr val="tx1"/>
            </a:solidFill>
            <a:prstDash val="dash"/>
          </a:ln>
        </p:spPr>
        <p:txBody>
          <a:bodyPr wrap="square" rtlCol="0">
            <a:spAutoFit/>
          </a:bodyPr>
          <a:lstStyle/>
          <a:p>
            <a:r>
              <a:rPr lang="en-MY" dirty="0"/>
              <a:t>All value inside the content call all directly be copy.</a:t>
            </a:r>
          </a:p>
        </p:txBody>
      </p:sp>
      <p:cxnSp>
        <p:nvCxnSpPr>
          <p:cNvPr id="12" name="Straight Arrow Connector 11">
            <a:extLst>
              <a:ext uri="{FF2B5EF4-FFF2-40B4-BE49-F238E27FC236}">
                <a16:creationId xmlns:a16="http://schemas.microsoft.com/office/drawing/2014/main" id="{62E67E7E-592E-4132-9833-BC8BF32EB7D4}"/>
              </a:ext>
            </a:extLst>
          </p:cNvPr>
          <p:cNvCxnSpPr>
            <a:cxnSpLocks/>
            <a:stCxn id="10" idx="1"/>
          </p:cNvCxnSpPr>
          <p:nvPr/>
        </p:nvCxnSpPr>
        <p:spPr>
          <a:xfrm flipV="1">
            <a:off x="7110390" y="3144648"/>
            <a:ext cx="867419" cy="2788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F907E7D-D6F4-40EC-9730-D22DA856F90F}"/>
              </a:ext>
            </a:extLst>
          </p:cNvPr>
          <p:cNvCxnSpPr>
            <a:cxnSpLocks/>
            <a:stCxn id="10" idx="1"/>
          </p:cNvCxnSpPr>
          <p:nvPr/>
        </p:nvCxnSpPr>
        <p:spPr>
          <a:xfrm flipH="1" flipV="1">
            <a:off x="5526158" y="2808518"/>
            <a:ext cx="1584232" cy="31251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B7586A7-3633-4D25-A032-F86226AF41B6}"/>
              </a:ext>
            </a:extLst>
          </p:cNvPr>
          <p:cNvCxnSpPr>
            <a:stCxn id="10" idx="1"/>
          </p:cNvCxnSpPr>
          <p:nvPr/>
        </p:nvCxnSpPr>
        <p:spPr>
          <a:xfrm flipH="1" flipV="1">
            <a:off x="3087757" y="4889109"/>
            <a:ext cx="4022633" cy="10445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3571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D7BFE-D1AF-4C8F-81E0-630D25A21EA4}"/>
              </a:ext>
            </a:extLst>
          </p:cNvPr>
          <p:cNvSpPr>
            <a:spLocks noGrp="1"/>
          </p:cNvSpPr>
          <p:nvPr>
            <p:ph type="title"/>
          </p:nvPr>
        </p:nvSpPr>
        <p:spPr/>
        <p:txBody>
          <a:bodyPr/>
          <a:lstStyle/>
          <a:p>
            <a:r>
              <a:rPr lang="en-MY" dirty="0"/>
              <a:t>Steps to use figma</a:t>
            </a:r>
          </a:p>
        </p:txBody>
      </p:sp>
      <p:pic>
        <p:nvPicPr>
          <p:cNvPr id="5" name="Content Placeholder 4">
            <a:extLst>
              <a:ext uri="{FF2B5EF4-FFF2-40B4-BE49-F238E27FC236}">
                <a16:creationId xmlns:a16="http://schemas.microsoft.com/office/drawing/2014/main" id="{3918D775-45C9-45A6-9B93-4204009A176E}"/>
              </a:ext>
            </a:extLst>
          </p:cNvPr>
          <p:cNvPicPr>
            <a:picLocks noGrp="1" noChangeAspect="1"/>
          </p:cNvPicPr>
          <p:nvPr>
            <p:ph idx="1"/>
          </p:nvPr>
        </p:nvPicPr>
        <p:blipFill>
          <a:blip r:embed="rId2"/>
          <a:stretch>
            <a:fillRect/>
          </a:stretch>
        </p:blipFill>
        <p:spPr>
          <a:xfrm>
            <a:off x="912955" y="1683026"/>
            <a:ext cx="4674815" cy="3021496"/>
          </a:xfrm>
          <a:ln>
            <a:solidFill>
              <a:schemeClr val="tx1"/>
            </a:solidFill>
          </a:ln>
        </p:spPr>
      </p:pic>
      <p:sp>
        <p:nvSpPr>
          <p:cNvPr id="6" name="TextBox 5">
            <a:extLst>
              <a:ext uri="{FF2B5EF4-FFF2-40B4-BE49-F238E27FC236}">
                <a16:creationId xmlns:a16="http://schemas.microsoft.com/office/drawing/2014/main" id="{6A101C69-32A7-4E59-B8BD-985206E01BBA}"/>
              </a:ext>
            </a:extLst>
          </p:cNvPr>
          <p:cNvSpPr txBox="1"/>
          <p:nvPr/>
        </p:nvSpPr>
        <p:spPr>
          <a:xfrm>
            <a:off x="6930886" y="1683026"/>
            <a:ext cx="4573725" cy="1754326"/>
          </a:xfrm>
          <a:prstGeom prst="rect">
            <a:avLst/>
          </a:prstGeom>
          <a:noFill/>
          <a:ln>
            <a:solidFill>
              <a:schemeClr val="tx1"/>
            </a:solidFill>
            <a:prstDash val="dash"/>
          </a:ln>
        </p:spPr>
        <p:txBody>
          <a:bodyPr wrap="square" rtlCol="0">
            <a:spAutoFit/>
          </a:bodyPr>
          <a:lstStyle/>
          <a:p>
            <a:pPr marL="342900" indent="-342900">
              <a:buAutoNum type="arabicPeriod"/>
            </a:pPr>
            <a:r>
              <a:rPr lang="en-MY" dirty="0"/>
              <a:t>Open AI file and copy its </a:t>
            </a:r>
            <a:r>
              <a:rPr lang="en-MY" dirty="0" err="1"/>
              <a:t>svg</a:t>
            </a:r>
            <a:r>
              <a:rPr lang="en-MY" dirty="0"/>
              <a:t> code.</a:t>
            </a:r>
          </a:p>
          <a:p>
            <a:pPr marL="342900" indent="-342900">
              <a:buAutoNum type="arabicPeriod"/>
            </a:pPr>
            <a:r>
              <a:rPr lang="en-MY" dirty="0"/>
              <a:t>Open figma and paste the </a:t>
            </a:r>
            <a:r>
              <a:rPr lang="en-MY" dirty="0" err="1"/>
              <a:t>svg</a:t>
            </a:r>
            <a:r>
              <a:rPr lang="en-MY" dirty="0"/>
              <a:t> code.</a:t>
            </a:r>
          </a:p>
          <a:p>
            <a:pPr marL="342900" indent="-342900">
              <a:buAutoNum type="arabicPeriod"/>
            </a:pPr>
            <a:r>
              <a:rPr lang="en-MY" dirty="0"/>
              <a:t>Export the content inside.</a:t>
            </a:r>
          </a:p>
          <a:p>
            <a:pPr marL="342900" indent="-342900">
              <a:buAutoNum type="arabicPeriod"/>
            </a:pPr>
            <a:r>
              <a:rPr lang="en-MY" dirty="0"/>
              <a:t>Open zeroheight and import the </a:t>
            </a:r>
            <a:r>
              <a:rPr lang="en-MY" dirty="0" err="1"/>
              <a:t>stylguide</a:t>
            </a:r>
            <a:r>
              <a:rPr lang="en-MY" dirty="0"/>
              <a:t>.</a:t>
            </a:r>
          </a:p>
        </p:txBody>
      </p:sp>
      <p:sp>
        <p:nvSpPr>
          <p:cNvPr id="7" name="Rectangle 6">
            <a:extLst>
              <a:ext uri="{FF2B5EF4-FFF2-40B4-BE49-F238E27FC236}">
                <a16:creationId xmlns:a16="http://schemas.microsoft.com/office/drawing/2014/main" id="{23D1BF8C-17FA-4AF0-A1F4-C1FE1A4BEFE6}"/>
              </a:ext>
            </a:extLst>
          </p:cNvPr>
          <p:cNvSpPr/>
          <p:nvPr/>
        </p:nvSpPr>
        <p:spPr>
          <a:xfrm>
            <a:off x="2769704" y="1905000"/>
            <a:ext cx="1258957" cy="175591"/>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9" name="Picture 8">
            <a:extLst>
              <a:ext uri="{FF2B5EF4-FFF2-40B4-BE49-F238E27FC236}">
                <a16:creationId xmlns:a16="http://schemas.microsoft.com/office/drawing/2014/main" id="{F20B7200-1290-462E-AB2B-F3D015920CA8}"/>
              </a:ext>
            </a:extLst>
          </p:cNvPr>
          <p:cNvPicPr>
            <a:picLocks noChangeAspect="1"/>
          </p:cNvPicPr>
          <p:nvPr/>
        </p:nvPicPr>
        <p:blipFill>
          <a:blip r:embed="rId3"/>
          <a:stretch>
            <a:fillRect/>
          </a:stretch>
        </p:blipFill>
        <p:spPr>
          <a:xfrm>
            <a:off x="3416150" y="3659326"/>
            <a:ext cx="5801598" cy="2921084"/>
          </a:xfrm>
          <a:prstGeom prst="rect">
            <a:avLst/>
          </a:prstGeom>
          <a:ln>
            <a:solidFill>
              <a:schemeClr val="tx1"/>
            </a:solidFill>
          </a:ln>
        </p:spPr>
      </p:pic>
    </p:spTree>
    <p:extLst>
      <p:ext uri="{BB962C8B-B14F-4D97-AF65-F5344CB8AC3E}">
        <p14:creationId xmlns:p14="http://schemas.microsoft.com/office/powerpoint/2010/main" val="12372764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FA041-D74D-462B-8BA0-4F86DBABB92A}"/>
              </a:ext>
            </a:extLst>
          </p:cNvPr>
          <p:cNvSpPr>
            <a:spLocks noGrp="1"/>
          </p:cNvSpPr>
          <p:nvPr>
            <p:ph type="title"/>
          </p:nvPr>
        </p:nvSpPr>
        <p:spPr>
          <a:xfrm>
            <a:off x="2486908" y="1299971"/>
            <a:ext cx="8911687" cy="1280890"/>
          </a:xfrm>
        </p:spPr>
        <p:txBody>
          <a:bodyPr>
            <a:noAutofit/>
          </a:bodyPr>
          <a:lstStyle/>
          <a:p>
            <a:r>
              <a:rPr lang="en-MY" sz="8800" dirty="0"/>
              <a:t>Skills and Knowledge gained</a:t>
            </a:r>
          </a:p>
        </p:txBody>
      </p:sp>
    </p:spTree>
    <p:extLst>
      <p:ext uri="{BB962C8B-B14F-4D97-AF65-F5344CB8AC3E}">
        <p14:creationId xmlns:p14="http://schemas.microsoft.com/office/powerpoint/2010/main" val="22404532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C9817-2DAC-481E-A1DA-19F8DB0B247F}"/>
              </a:ext>
            </a:extLst>
          </p:cNvPr>
          <p:cNvSpPr>
            <a:spLocks noGrp="1"/>
          </p:cNvSpPr>
          <p:nvPr>
            <p:ph type="title"/>
          </p:nvPr>
        </p:nvSpPr>
        <p:spPr>
          <a:xfrm>
            <a:off x="2592925" y="624110"/>
            <a:ext cx="8911687" cy="740864"/>
          </a:xfrm>
        </p:spPr>
        <p:txBody>
          <a:bodyPr/>
          <a:lstStyle/>
          <a:p>
            <a:r>
              <a:rPr lang="en-MY" dirty="0"/>
              <a:t>Skills Improvement</a:t>
            </a:r>
          </a:p>
        </p:txBody>
      </p:sp>
      <p:sp>
        <p:nvSpPr>
          <p:cNvPr id="3" name="Content Placeholder 2">
            <a:extLst>
              <a:ext uri="{FF2B5EF4-FFF2-40B4-BE49-F238E27FC236}">
                <a16:creationId xmlns:a16="http://schemas.microsoft.com/office/drawing/2014/main" id="{746A03C6-6B7F-4933-9AEB-B9C9B88B093B}"/>
              </a:ext>
            </a:extLst>
          </p:cNvPr>
          <p:cNvSpPr>
            <a:spLocks noGrp="1"/>
          </p:cNvSpPr>
          <p:nvPr>
            <p:ph idx="1"/>
          </p:nvPr>
        </p:nvSpPr>
        <p:spPr>
          <a:xfrm>
            <a:off x="1356759" y="3848499"/>
            <a:ext cx="1850266" cy="2385391"/>
          </a:xfrm>
        </p:spPr>
        <p:txBody>
          <a:bodyPr/>
          <a:lstStyle/>
          <a:p>
            <a:r>
              <a:rPr lang="en-MY" dirty="0"/>
              <a:t>HTML</a:t>
            </a:r>
          </a:p>
          <a:p>
            <a:r>
              <a:rPr lang="en-MY" dirty="0"/>
              <a:t>CSS</a:t>
            </a:r>
          </a:p>
          <a:p>
            <a:r>
              <a:rPr lang="en-MY" dirty="0"/>
              <a:t>JavaScript</a:t>
            </a:r>
          </a:p>
          <a:p>
            <a:r>
              <a:rPr lang="en-MY" dirty="0"/>
              <a:t>Python</a:t>
            </a:r>
          </a:p>
          <a:p>
            <a:r>
              <a:rPr lang="en-MY" dirty="0"/>
              <a:t>jQuery</a:t>
            </a:r>
          </a:p>
        </p:txBody>
      </p:sp>
      <p:sp>
        <p:nvSpPr>
          <p:cNvPr id="4" name="Content Placeholder 2">
            <a:extLst>
              <a:ext uri="{FF2B5EF4-FFF2-40B4-BE49-F238E27FC236}">
                <a16:creationId xmlns:a16="http://schemas.microsoft.com/office/drawing/2014/main" id="{525C9E94-8FAE-4327-A16E-D9C5133417C2}"/>
              </a:ext>
            </a:extLst>
          </p:cNvPr>
          <p:cNvSpPr txBox="1">
            <a:spLocks/>
          </p:cNvSpPr>
          <p:nvPr/>
        </p:nvSpPr>
        <p:spPr>
          <a:xfrm>
            <a:off x="4702933" y="3848499"/>
            <a:ext cx="1850266" cy="238539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MY" dirty="0"/>
              <a:t>Adobe AI</a:t>
            </a:r>
          </a:p>
          <a:p>
            <a:r>
              <a:rPr lang="en-MY" dirty="0"/>
              <a:t>Adobe XD</a:t>
            </a:r>
          </a:p>
          <a:p>
            <a:r>
              <a:rPr lang="en-MY" dirty="0"/>
              <a:t>Figma</a:t>
            </a:r>
          </a:p>
        </p:txBody>
      </p:sp>
      <p:sp>
        <p:nvSpPr>
          <p:cNvPr id="5" name="Content Placeholder 2">
            <a:extLst>
              <a:ext uri="{FF2B5EF4-FFF2-40B4-BE49-F238E27FC236}">
                <a16:creationId xmlns:a16="http://schemas.microsoft.com/office/drawing/2014/main" id="{FED5D000-6B43-4CE5-94EB-B090C8A403B1}"/>
              </a:ext>
            </a:extLst>
          </p:cNvPr>
          <p:cNvSpPr txBox="1">
            <a:spLocks/>
          </p:cNvSpPr>
          <p:nvPr/>
        </p:nvSpPr>
        <p:spPr>
          <a:xfrm>
            <a:off x="7214223" y="3848498"/>
            <a:ext cx="2234576" cy="238539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MY" dirty="0"/>
              <a:t>Mathematics</a:t>
            </a:r>
          </a:p>
          <a:p>
            <a:endParaRPr lang="en-MY" dirty="0"/>
          </a:p>
        </p:txBody>
      </p:sp>
      <p:sp>
        <p:nvSpPr>
          <p:cNvPr id="6" name="TextBox 5">
            <a:extLst>
              <a:ext uri="{FF2B5EF4-FFF2-40B4-BE49-F238E27FC236}">
                <a16:creationId xmlns:a16="http://schemas.microsoft.com/office/drawing/2014/main" id="{E98FBF1C-1693-449A-B3DF-A8FB6D9897C0}"/>
              </a:ext>
            </a:extLst>
          </p:cNvPr>
          <p:cNvSpPr txBox="1"/>
          <p:nvPr/>
        </p:nvSpPr>
        <p:spPr>
          <a:xfrm>
            <a:off x="1245704" y="3185890"/>
            <a:ext cx="2411895" cy="369332"/>
          </a:xfrm>
          <a:prstGeom prst="rect">
            <a:avLst/>
          </a:prstGeom>
          <a:noFill/>
        </p:spPr>
        <p:txBody>
          <a:bodyPr wrap="square" rtlCol="0">
            <a:spAutoFit/>
          </a:bodyPr>
          <a:lstStyle/>
          <a:p>
            <a:r>
              <a:rPr lang="en-MY" b="1" dirty="0"/>
              <a:t>WordPress Project</a:t>
            </a:r>
          </a:p>
        </p:txBody>
      </p:sp>
      <p:sp>
        <p:nvSpPr>
          <p:cNvPr id="7" name="TextBox 6">
            <a:extLst>
              <a:ext uri="{FF2B5EF4-FFF2-40B4-BE49-F238E27FC236}">
                <a16:creationId xmlns:a16="http://schemas.microsoft.com/office/drawing/2014/main" id="{74C9CC2F-A467-48F2-A56E-8167E6DBBD47}"/>
              </a:ext>
            </a:extLst>
          </p:cNvPr>
          <p:cNvSpPr txBox="1"/>
          <p:nvPr/>
        </p:nvSpPr>
        <p:spPr>
          <a:xfrm>
            <a:off x="4545495" y="3185890"/>
            <a:ext cx="2411895" cy="369332"/>
          </a:xfrm>
          <a:prstGeom prst="rect">
            <a:avLst/>
          </a:prstGeom>
          <a:noFill/>
        </p:spPr>
        <p:txBody>
          <a:bodyPr wrap="square" rtlCol="0">
            <a:spAutoFit/>
          </a:bodyPr>
          <a:lstStyle/>
          <a:p>
            <a:r>
              <a:rPr lang="en-MY" b="1" dirty="0"/>
              <a:t>Zeroheight Project</a:t>
            </a:r>
          </a:p>
        </p:txBody>
      </p:sp>
      <p:sp>
        <p:nvSpPr>
          <p:cNvPr id="8" name="TextBox 7">
            <a:extLst>
              <a:ext uri="{FF2B5EF4-FFF2-40B4-BE49-F238E27FC236}">
                <a16:creationId xmlns:a16="http://schemas.microsoft.com/office/drawing/2014/main" id="{7B6BC477-00E1-47F1-B570-506EA87B7FEA}"/>
              </a:ext>
            </a:extLst>
          </p:cNvPr>
          <p:cNvSpPr txBox="1"/>
          <p:nvPr/>
        </p:nvSpPr>
        <p:spPr>
          <a:xfrm>
            <a:off x="7076660" y="3185890"/>
            <a:ext cx="2888974" cy="369332"/>
          </a:xfrm>
          <a:prstGeom prst="rect">
            <a:avLst/>
          </a:prstGeom>
          <a:noFill/>
        </p:spPr>
        <p:txBody>
          <a:bodyPr wrap="square" rtlCol="0">
            <a:spAutoFit/>
          </a:bodyPr>
          <a:lstStyle/>
          <a:p>
            <a:r>
              <a:rPr lang="en-MY" b="1" dirty="0"/>
              <a:t>Google Sheets Project</a:t>
            </a:r>
          </a:p>
        </p:txBody>
      </p:sp>
      <p:sp>
        <p:nvSpPr>
          <p:cNvPr id="9" name="TextBox 8">
            <a:extLst>
              <a:ext uri="{FF2B5EF4-FFF2-40B4-BE49-F238E27FC236}">
                <a16:creationId xmlns:a16="http://schemas.microsoft.com/office/drawing/2014/main" id="{B727D08C-355D-4916-B6AF-21ECA373A552}"/>
              </a:ext>
            </a:extLst>
          </p:cNvPr>
          <p:cNvSpPr txBox="1"/>
          <p:nvPr/>
        </p:nvSpPr>
        <p:spPr>
          <a:xfrm>
            <a:off x="1762539" y="1603513"/>
            <a:ext cx="8772939" cy="1477328"/>
          </a:xfrm>
          <a:prstGeom prst="rect">
            <a:avLst/>
          </a:prstGeom>
          <a:noFill/>
        </p:spPr>
        <p:txBody>
          <a:bodyPr wrap="square" rtlCol="0">
            <a:spAutoFit/>
          </a:bodyPr>
          <a:lstStyle/>
          <a:p>
            <a:r>
              <a:rPr lang="en-MY" dirty="0"/>
              <a:t>In a real-life working environment, even a simple little thing can boost your skills by a lot. </a:t>
            </a:r>
            <a:br>
              <a:rPr lang="en-MY" dirty="0"/>
            </a:br>
            <a:br>
              <a:rPr lang="en-MY" dirty="0"/>
            </a:br>
            <a:r>
              <a:rPr lang="en-MY" dirty="0"/>
              <a:t>For me, I realise that my website coding improve greatly. Also with my math skills</a:t>
            </a:r>
          </a:p>
        </p:txBody>
      </p:sp>
    </p:spTree>
    <p:extLst>
      <p:ext uri="{BB962C8B-B14F-4D97-AF65-F5344CB8AC3E}">
        <p14:creationId xmlns:p14="http://schemas.microsoft.com/office/powerpoint/2010/main" val="40040557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58870-E7E1-4BB2-8CC8-F03FDF9CAE1B}"/>
              </a:ext>
            </a:extLst>
          </p:cNvPr>
          <p:cNvSpPr>
            <a:spLocks noGrp="1"/>
          </p:cNvSpPr>
          <p:nvPr>
            <p:ph type="title"/>
          </p:nvPr>
        </p:nvSpPr>
        <p:spPr/>
        <p:txBody>
          <a:bodyPr/>
          <a:lstStyle/>
          <a:p>
            <a:r>
              <a:rPr lang="en-MY" dirty="0"/>
              <a:t>Conclusion</a:t>
            </a:r>
          </a:p>
        </p:txBody>
      </p:sp>
      <p:sp>
        <p:nvSpPr>
          <p:cNvPr id="4" name="TextBox 3">
            <a:extLst>
              <a:ext uri="{FF2B5EF4-FFF2-40B4-BE49-F238E27FC236}">
                <a16:creationId xmlns:a16="http://schemas.microsoft.com/office/drawing/2014/main" id="{EE31C638-FAF9-467B-AD02-242C499E89BA}"/>
              </a:ext>
            </a:extLst>
          </p:cNvPr>
          <p:cNvSpPr txBox="1"/>
          <p:nvPr/>
        </p:nvSpPr>
        <p:spPr>
          <a:xfrm>
            <a:off x="1895060" y="2014330"/>
            <a:ext cx="9064487" cy="3363678"/>
          </a:xfrm>
          <a:prstGeom prst="rect">
            <a:avLst/>
          </a:prstGeom>
          <a:noFill/>
        </p:spPr>
        <p:txBody>
          <a:bodyPr wrap="square" rtlCol="0">
            <a:spAutoFit/>
          </a:bodyPr>
          <a:lstStyle/>
          <a:p>
            <a:pPr algn="just">
              <a:lnSpc>
                <a:spcPct val="150000"/>
              </a:lnSpc>
            </a:pPr>
            <a:r>
              <a:rPr lang="en-MY" dirty="0"/>
              <a:t>As a conclusion, all of knowledge and experience gain from this internship period is very valuable. I have been given a few projects that can help me boost my coding skill, my designing skill and also my mathematic skills. Every project has its own difficulty where sometimes it very hard for me to do it alone. This train my problem-solving skills to improve by quite a lot. Also, working environment like Gravitas Digital is very great, every employee is very cooperative with each other that makes it easier for me to gain information or ask for help. It is a very valuable lesson to intern  at Gravitas Digital.</a:t>
            </a:r>
          </a:p>
        </p:txBody>
      </p:sp>
    </p:spTree>
    <p:extLst>
      <p:ext uri="{BB962C8B-B14F-4D97-AF65-F5344CB8AC3E}">
        <p14:creationId xmlns:p14="http://schemas.microsoft.com/office/powerpoint/2010/main" val="763433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0A646-77FA-4E09-80EC-31724E8AB5B7}"/>
              </a:ext>
            </a:extLst>
          </p:cNvPr>
          <p:cNvSpPr>
            <a:spLocks noGrp="1"/>
          </p:cNvSpPr>
          <p:nvPr>
            <p:ph type="title"/>
          </p:nvPr>
        </p:nvSpPr>
        <p:spPr/>
        <p:txBody>
          <a:bodyPr/>
          <a:lstStyle/>
          <a:p>
            <a:r>
              <a:rPr lang="en-MY" dirty="0"/>
              <a:t>Gravitas Digital - Background</a:t>
            </a:r>
          </a:p>
        </p:txBody>
      </p:sp>
      <p:sp>
        <p:nvSpPr>
          <p:cNvPr id="5" name="TextBox 4">
            <a:extLst>
              <a:ext uri="{FF2B5EF4-FFF2-40B4-BE49-F238E27FC236}">
                <a16:creationId xmlns:a16="http://schemas.microsoft.com/office/drawing/2014/main" id="{A0651BF7-4D61-42C8-9FC0-B638C793EF82}"/>
              </a:ext>
            </a:extLst>
          </p:cNvPr>
          <p:cNvSpPr txBox="1"/>
          <p:nvPr/>
        </p:nvSpPr>
        <p:spPr>
          <a:xfrm>
            <a:off x="2133600" y="1624114"/>
            <a:ext cx="8456612" cy="4200509"/>
          </a:xfrm>
          <a:prstGeom prst="rect">
            <a:avLst/>
          </a:prstGeom>
          <a:noFill/>
        </p:spPr>
        <p:txBody>
          <a:bodyPr wrap="square">
            <a:spAutoFit/>
          </a:bodyPr>
          <a:lstStyle/>
          <a:p>
            <a:pPr algn="l">
              <a:lnSpc>
                <a:spcPct val="150000"/>
              </a:lnSpc>
            </a:pPr>
            <a:r>
              <a:rPr lang="en-US" b="0" i="0" dirty="0">
                <a:solidFill>
                  <a:srgbClr val="212529"/>
                </a:solidFill>
                <a:effectLst/>
                <a:latin typeface="Montserrat" panose="00000500000000000000" pitchFamily="2" charset="0"/>
              </a:rPr>
              <a:t>Founded by </a:t>
            </a:r>
            <a:r>
              <a:rPr lang="en-US" b="0" i="0" dirty="0" err="1">
                <a:solidFill>
                  <a:srgbClr val="212529"/>
                </a:solidFill>
                <a:effectLst/>
                <a:latin typeface="Montserrat" panose="00000500000000000000" pitchFamily="2" charset="0"/>
              </a:rPr>
              <a:t>Syafeeq</a:t>
            </a:r>
            <a:r>
              <a:rPr lang="en-US" b="0" i="0" dirty="0">
                <a:solidFill>
                  <a:srgbClr val="212529"/>
                </a:solidFill>
                <a:effectLst/>
                <a:latin typeface="Montserrat" panose="00000500000000000000" pitchFamily="2" charset="0"/>
              </a:rPr>
              <a:t> during the pandemic in July’ 20 as way to both survive the crisis and also manage client expectations better in delivering tray </a:t>
            </a:r>
            <a:r>
              <a:rPr lang="en-US" b="0" i="0" dirty="0" err="1">
                <a:solidFill>
                  <a:srgbClr val="212529"/>
                </a:solidFill>
                <a:effectLst/>
                <a:latin typeface="Montserrat" panose="00000500000000000000" pitchFamily="2" charset="0"/>
              </a:rPr>
              <a:t>customised</a:t>
            </a:r>
            <a:r>
              <a:rPr lang="en-US" b="0" i="0" dirty="0">
                <a:solidFill>
                  <a:srgbClr val="212529"/>
                </a:solidFill>
                <a:effectLst/>
                <a:latin typeface="Montserrat" panose="00000500000000000000" pitchFamily="2" charset="0"/>
              </a:rPr>
              <a:t> solutions for individual SME needs.</a:t>
            </a:r>
          </a:p>
          <a:p>
            <a:pPr algn="l">
              <a:lnSpc>
                <a:spcPct val="150000"/>
              </a:lnSpc>
            </a:pPr>
            <a:endParaRPr lang="en-US" b="0" i="0" dirty="0">
              <a:solidFill>
                <a:srgbClr val="212529"/>
              </a:solidFill>
              <a:effectLst/>
              <a:latin typeface="Montserrat" panose="00000500000000000000" pitchFamily="2" charset="0"/>
            </a:endParaRPr>
          </a:p>
          <a:p>
            <a:pPr algn="l">
              <a:lnSpc>
                <a:spcPct val="150000"/>
              </a:lnSpc>
            </a:pPr>
            <a:r>
              <a:rPr lang="en-US" b="0" i="0" dirty="0">
                <a:solidFill>
                  <a:srgbClr val="212529"/>
                </a:solidFill>
                <a:effectLst/>
                <a:latin typeface="Montserrat" panose="00000500000000000000" pitchFamily="2" charset="0"/>
              </a:rPr>
              <a:t>With a background mainly in digital and the support of likeminded individuals to start Gravitas focused on the people and clients.</a:t>
            </a:r>
          </a:p>
          <a:p>
            <a:pPr algn="l">
              <a:lnSpc>
                <a:spcPct val="150000"/>
              </a:lnSpc>
            </a:pPr>
            <a:endParaRPr lang="en-US" b="0" i="0" dirty="0">
              <a:solidFill>
                <a:srgbClr val="212529"/>
              </a:solidFill>
              <a:effectLst/>
              <a:latin typeface="Montserrat" panose="00000500000000000000" pitchFamily="2" charset="0"/>
            </a:endParaRPr>
          </a:p>
          <a:p>
            <a:pPr algn="l">
              <a:lnSpc>
                <a:spcPct val="150000"/>
              </a:lnSpc>
            </a:pPr>
            <a:r>
              <a:rPr lang="en-US" b="0" i="0" dirty="0" err="1">
                <a:solidFill>
                  <a:srgbClr val="212529"/>
                </a:solidFill>
                <a:effectLst/>
                <a:latin typeface="Montserrat" panose="00000500000000000000" pitchFamily="2" charset="0"/>
              </a:rPr>
              <a:t>Syafeeq</a:t>
            </a:r>
            <a:r>
              <a:rPr lang="en-US" b="0" i="0" dirty="0">
                <a:solidFill>
                  <a:srgbClr val="212529"/>
                </a:solidFill>
                <a:effectLst/>
                <a:latin typeface="Montserrat" panose="00000500000000000000" pitchFamily="2" charset="0"/>
              </a:rPr>
              <a:t> and team constantly focus on growing internally with upskilling and a performance based growth business, coupled with flat &amp; transparent salaries as proof of walking the talk.</a:t>
            </a:r>
          </a:p>
        </p:txBody>
      </p:sp>
    </p:spTree>
    <p:extLst>
      <p:ext uri="{BB962C8B-B14F-4D97-AF65-F5344CB8AC3E}">
        <p14:creationId xmlns:p14="http://schemas.microsoft.com/office/powerpoint/2010/main" val="1476296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3A07F-604F-46B3-93DA-EC2A0C4781DC}"/>
              </a:ext>
            </a:extLst>
          </p:cNvPr>
          <p:cNvSpPr>
            <a:spLocks noGrp="1"/>
          </p:cNvSpPr>
          <p:nvPr>
            <p:ph type="title"/>
          </p:nvPr>
        </p:nvSpPr>
        <p:spPr/>
        <p:txBody>
          <a:bodyPr/>
          <a:lstStyle/>
          <a:p>
            <a:r>
              <a:rPr lang="en-MY" dirty="0"/>
              <a:t>Gravitas Digital – About Us</a:t>
            </a:r>
          </a:p>
        </p:txBody>
      </p:sp>
      <p:sp>
        <p:nvSpPr>
          <p:cNvPr id="3" name="Content Placeholder 2">
            <a:extLst>
              <a:ext uri="{FF2B5EF4-FFF2-40B4-BE49-F238E27FC236}">
                <a16:creationId xmlns:a16="http://schemas.microsoft.com/office/drawing/2014/main" id="{1BDC43E9-B66E-4C6B-87A7-F94A3C10F0A6}"/>
              </a:ext>
            </a:extLst>
          </p:cNvPr>
          <p:cNvSpPr>
            <a:spLocks noGrp="1"/>
          </p:cNvSpPr>
          <p:nvPr>
            <p:ph idx="1"/>
          </p:nvPr>
        </p:nvSpPr>
        <p:spPr/>
        <p:txBody>
          <a:bodyPr/>
          <a:lstStyle/>
          <a:p>
            <a:r>
              <a:rPr lang="en-US" sz="1800" b="0" i="1" dirty="0">
                <a:effectLst/>
                <a:latin typeface="Montserrat" panose="00000500000000000000" pitchFamily="2" charset="0"/>
              </a:rPr>
              <a:t>We are a bunch of young, fun and energetic group of people who aim to do good work.</a:t>
            </a:r>
          </a:p>
          <a:p>
            <a:pPr marL="0" indent="0">
              <a:buNone/>
            </a:pPr>
            <a:endParaRPr lang="en-MY" dirty="0"/>
          </a:p>
          <a:p>
            <a:r>
              <a:rPr lang="en-MY" dirty="0"/>
              <a:t>We prefer QUALITY &gt; QUANTITY, it’s all about good work.</a:t>
            </a:r>
          </a:p>
          <a:p>
            <a:pPr marL="0" indent="0">
              <a:buNone/>
            </a:pPr>
            <a:endParaRPr lang="en-MY" dirty="0"/>
          </a:p>
          <a:p>
            <a:r>
              <a:rPr lang="en-US" b="0" i="0" dirty="0">
                <a:effectLst/>
                <a:latin typeface="Montserrat" panose="00000500000000000000" pitchFamily="2" charset="0"/>
              </a:rPr>
              <a:t>we adapt to what we believe your business needs.</a:t>
            </a:r>
          </a:p>
          <a:p>
            <a:pPr lvl="1"/>
            <a:r>
              <a:rPr lang="en-US" b="0" i="0" dirty="0">
                <a:solidFill>
                  <a:srgbClr val="212529"/>
                </a:solidFill>
                <a:effectLst/>
                <a:latin typeface="Montserrat" panose="00000500000000000000" pitchFamily="2" charset="0"/>
              </a:rPr>
              <a:t>Tell us about your brand and your goal, and let us </a:t>
            </a:r>
            <a:r>
              <a:rPr lang="en-US" b="0" i="0" dirty="0" err="1">
                <a:solidFill>
                  <a:srgbClr val="212529"/>
                </a:solidFill>
                <a:effectLst/>
                <a:latin typeface="Montserrat" panose="00000500000000000000" pitchFamily="2" charset="0"/>
              </a:rPr>
              <a:t>customise</a:t>
            </a:r>
            <a:r>
              <a:rPr lang="en-US" b="0" i="0" dirty="0">
                <a:solidFill>
                  <a:srgbClr val="212529"/>
                </a:solidFill>
                <a:effectLst/>
                <a:latin typeface="Montserrat" panose="00000500000000000000" pitchFamily="2" charset="0"/>
              </a:rPr>
              <a:t> the best digital solutions for you.</a:t>
            </a:r>
            <a:endParaRPr lang="en-US" b="0" i="0" dirty="0">
              <a:effectLst/>
              <a:latin typeface="Montserrat" panose="00000500000000000000" pitchFamily="2" charset="0"/>
            </a:endParaRPr>
          </a:p>
          <a:p>
            <a:endParaRPr lang="en-MY" dirty="0"/>
          </a:p>
        </p:txBody>
      </p:sp>
    </p:spTree>
    <p:extLst>
      <p:ext uri="{BB962C8B-B14F-4D97-AF65-F5344CB8AC3E}">
        <p14:creationId xmlns:p14="http://schemas.microsoft.com/office/powerpoint/2010/main" val="2621494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80A5B-D630-4F01-83F6-AD0CD55A7CEB}"/>
              </a:ext>
            </a:extLst>
          </p:cNvPr>
          <p:cNvSpPr>
            <a:spLocks noGrp="1"/>
          </p:cNvSpPr>
          <p:nvPr>
            <p:ph type="title"/>
          </p:nvPr>
        </p:nvSpPr>
        <p:spPr>
          <a:xfrm>
            <a:off x="2592925" y="624110"/>
            <a:ext cx="9108745" cy="1280890"/>
          </a:xfrm>
        </p:spPr>
        <p:txBody>
          <a:bodyPr/>
          <a:lstStyle/>
          <a:p>
            <a:r>
              <a:rPr lang="en-MY" dirty="0"/>
              <a:t>Gravitas Digital – Services</a:t>
            </a:r>
          </a:p>
        </p:txBody>
      </p:sp>
      <p:sp>
        <p:nvSpPr>
          <p:cNvPr id="3" name="Content Placeholder 2">
            <a:extLst>
              <a:ext uri="{FF2B5EF4-FFF2-40B4-BE49-F238E27FC236}">
                <a16:creationId xmlns:a16="http://schemas.microsoft.com/office/drawing/2014/main" id="{F5C05D63-4613-46E2-ABEE-D01F31DEF4E6}"/>
              </a:ext>
            </a:extLst>
          </p:cNvPr>
          <p:cNvSpPr>
            <a:spLocks noGrp="1"/>
          </p:cNvSpPr>
          <p:nvPr>
            <p:ph idx="1"/>
          </p:nvPr>
        </p:nvSpPr>
        <p:spPr>
          <a:xfrm>
            <a:off x="2589212" y="1656522"/>
            <a:ext cx="8915400" cy="4254700"/>
          </a:xfrm>
        </p:spPr>
        <p:txBody>
          <a:bodyPr>
            <a:normAutofit/>
          </a:bodyPr>
          <a:lstStyle/>
          <a:p>
            <a:r>
              <a:rPr lang="en-MY" dirty="0"/>
              <a:t>Web Design and Development</a:t>
            </a:r>
          </a:p>
          <a:p>
            <a:pPr lvl="1"/>
            <a:r>
              <a:rPr lang="en-US" b="0" i="0" dirty="0">
                <a:solidFill>
                  <a:srgbClr val="212529"/>
                </a:solidFill>
                <a:effectLst/>
                <a:latin typeface="Montserrat" panose="00000500000000000000" pitchFamily="2" charset="0"/>
              </a:rPr>
              <a:t>Need to revamp your website or build a brand new one? We got you by designing the </a:t>
            </a:r>
            <a:r>
              <a:rPr lang="en-US" b="1" i="0" dirty="0">
                <a:solidFill>
                  <a:srgbClr val="212529"/>
                </a:solidFill>
                <a:effectLst/>
                <a:latin typeface="Montserrat" panose="00000500000000000000" pitchFamily="2" charset="0"/>
              </a:rPr>
              <a:t>best user experience</a:t>
            </a:r>
            <a:r>
              <a:rPr lang="en-US" b="0" i="0" dirty="0">
                <a:solidFill>
                  <a:srgbClr val="212529"/>
                </a:solidFill>
                <a:effectLst/>
                <a:latin typeface="Montserrat" panose="00000500000000000000" pitchFamily="2" charset="0"/>
              </a:rPr>
              <a:t> </a:t>
            </a:r>
            <a:r>
              <a:rPr lang="en-MY" b="0" i="0" dirty="0">
                <a:solidFill>
                  <a:srgbClr val="212529"/>
                </a:solidFill>
                <a:effectLst/>
                <a:latin typeface="Montserrat" panose="00000500000000000000" pitchFamily="2" charset="0"/>
              </a:rPr>
              <a:t>just for you.</a:t>
            </a:r>
            <a:endParaRPr lang="en-MY" dirty="0"/>
          </a:p>
          <a:p>
            <a:r>
              <a:rPr lang="en-MY" dirty="0"/>
              <a:t>Performance Marketing</a:t>
            </a:r>
          </a:p>
          <a:p>
            <a:pPr lvl="1"/>
            <a:r>
              <a:rPr lang="en-US" b="0" i="0" dirty="0">
                <a:solidFill>
                  <a:srgbClr val="212529"/>
                </a:solidFill>
                <a:effectLst/>
                <a:latin typeface="Montserrat" panose="00000500000000000000" pitchFamily="2" charset="0"/>
              </a:rPr>
              <a:t>Tell us your objectives &amp; we’ll achieve your goals by </a:t>
            </a:r>
            <a:r>
              <a:rPr lang="en-US" b="1" i="0" dirty="0">
                <a:solidFill>
                  <a:srgbClr val="212529"/>
                </a:solidFill>
                <a:effectLst/>
                <a:latin typeface="Montserrat" panose="00000500000000000000" pitchFamily="2" charset="0"/>
              </a:rPr>
              <a:t>expanding the business beyond organic push</a:t>
            </a:r>
            <a:r>
              <a:rPr lang="en-US" b="0" i="0" dirty="0">
                <a:solidFill>
                  <a:srgbClr val="212529"/>
                </a:solidFill>
                <a:effectLst/>
                <a:latin typeface="Montserrat" panose="00000500000000000000" pitchFamily="2" charset="0"/>
              </a:rPr>
              <a:t> on different platforms.</a:t>
            </a:r>
            <a:endParaRPr lang="en-MY" dirty="0"/>
          </a:p>
          <a:p>
            <a:r>
              <a:rPr lang="en-MY" dirty="0"/>
              <a:t>Strategy and Planning</a:t>
            </a:r>
          </a:p>
          <a:p>
            <a:pPr lvl="1"/>
            <a:r>
              <a:rPr lang="en-US" b="0" i="0" dirty="0">
                <a:solidFill>
                  <a:srgbClr val="212529"/>
                </a:solidFill>
                <a:effectLst/>
                <a:latin typeface="Montserrat" panose="00000500000000000000" pitchFamily="2" charset="0"/>
              </a:rPr>
              <a:t>Accelerate your business with us. We will work alongside you to </a:t>
            </a:r>
            <a:r>
              <a:rPr lang="en-US" b="1" i="0" dirty="0">
                <a:solidFill>
                  <a:srgbClr val="212529"/>
                </a:solidFill>
                <a:effectLst/>
                <a:latin typeface="Montserrat" panose="00000500000000000000" pitchFamily="2" charset="0"/>
              </a:rPr>
              <a:t>develop suitable marketing and brand strategies</a:t>
            </a:r>
            <a:r>
              <a:rPr lang="en-US" b="0" i="0" dirty="0">
                <a:solidFill>
                  <a:srgbClr val="212529"/>
                </a:solidFill>
                <a:effectLst/>
                <a:latin typeface="Montserrat" panose="00000500000000000000" pitchFamily="2" charset="0"/>
              </a:rPr>
              <a:t> for you.</a:t>
            </a:r>
            <a:endParaRPr lang="en-MY" dirty="0"/>
          </a:p>
          <a:p>
            <a:r>
              <a:rPr lang="en-MY" dirty="0"/>
              <a:t>Social Media Marketing</a:t>
            </a:r>
          </a:p>
          <a:p>
            <a:pPr lvl="1"/>
            <a:r>
              <a:rPr lang="en-US" b="0" i="0" dirty="0">
                <a:solidFill>
                  <a:srgbClr val="212529"/>
                </a:solidFill>
                <a:effectLst/>
                <a:latin typeface="Montserrat" panose="00000500000000000000" pitchFamily="2" charset="0"/>
              </a:rPr>
              <a:t>We’re here to jazz up your social media pages by curating </a:t>
            </a:r>
            <a:r>
              <a:rPr lang="en-US" b="1" i="0" dirty="0">
                <a:solidFill>
                  <a:srgbClr val="212529"/>
                </a:solidFill>
                <a:effectLst/>
                <a:latin typeface="Montserrat" panose="00000500000000000000" pitchFamily="2" charset="0"/>
              </a:rPr>
              <a:t>top quality content</a:t>
            </a:r>
            <a:r>
              <a:rPr lang="en-US" b="0" i="0" dirty="0">
                <a:solidFill>
                  <a:srgbClr val="212529"/>
                </a:solidFill>
                <a:effectLst/>
                <a:latin typeface="Montserrat" panose="00000500000000000000" pitchFamily="2" charset="0"/>
              </a:rPr>
              <a:t>, aimed to </a:t>
            </a:r>
            <a:r>
              <a:rPr lang="en-US" b="0" i="0" dirty="0" err="1">
                <a:solidFill>
                  <a:srgbClr val="212529"/>
                </a:solidFill>
                <a:effectLst/>
                <a:latin typeface="Montserrat" panose="00000500000000000000" pitchFamily="2" charset="0"/>
              </a:rPr>
              <a:t>optimise</a:t>
            </a:r>
            <a:r>
              <a:rPr lang="en-US" b="0" i="0" dirty="0">
                <a:solidFill>
                  <a:srgbClr val="212529"/>
                </a:solidFill>
                <a:effectLst/>
                <a:latin typeface="Montserrat" panose="00000500000000000000" pitchFamily="2" charset="0"/>
              </a:rPr>
              <a:t> to different social media platforms.</a:t>
            </a:r>
            <a:endParaRPr lang="en-MY" dirty="0"/>
          </a:p>
        </p:txBody>
      </p:sp>
    </p:spTree>
    <p:extLst>
      <p:ext uri="{BB962C8B-B14F-4D97-AF65-F5344CB8AC3E}">
        <p14:creationId xmlns:p14="http://schemas.microsoft.com/office/powerpoint/2010/main" val="1147984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0C096-F092-4C28-808C-630AAFD054D1}"/>
              </a:ext>
            </a:extLst>
          </p:cNvPr>
          <p:cNvSpPr>
            <a:spLocks noGrp="1"/>
          </p:cNvSpPr>
          <p:nvPr>
            <p:ph type="title"/>
          </p:nvPr>
        </p:nvSpPr>
        <p:spPr/>
        <p:txBody>
          <a:bodyPr/>
          <a:lstStyle/>
          <a:p>
            <a:r>
              <a:rPr lang="en-MY" dirty="0"/>
              <a:t>Gravitas Digital – What We Do</a:t>
            </a:r>
          </a:p>
        </p:txBody>
      </p:sp>
      <p:sp>
        <p:nvSpPr>
          <p:cNvPr id="3" name="Content Placeholder 2">
            <a:extLst>
              <a:ext uri="{FF2B5EF4-FFF2-40B4-BE49-F238E27FC236}">
                <a16:creationId xmlns:a16="http://schemas.microsoft.com/office/drawing/2014/main" id="{40343DBE-8989-4485-B228-8C6F38E5F527}"/>
              </a:ext>
            </a:extLst>
          </p:cNvPr>
          <p:cNvSpPr>
            <a:spLocks noGrp="1"/>
          </p:cNvSpPr>
          <p:nvPr>
            <p:ph idx="1"/>
          </p:nvPr>
        </p:nvSpPr>
        <p:spPr/>
        <p:txBody>
          <a:bodyPr/>
          <a:lstStyle/>
          <a:p>
            <a:r>
              <a:rPr lang="en-MY" dirty="0"/>
              <a:t>Responsive web design</a:t>
            </a:r>
          </a:p>
          <a:p>
            <a:r>
              <a:rPr lang="en-MY" dirty="0"/>
              <a:t>Custom Programming</a:t>
            </a:r>
          </a:p>
          <a:p>
            <a:r>
              <a:rPr lang="en-MY" dirty="0"/>
              <a:t>Content management</a:t>
            </a:r>
          </a:p>
          <a:p>
            <a:r>
              <a:rPr lang="en-MY" dirty="0"/>
              <a:t>Hosting management</a:t>
            </a:r>
          </a:p>
          <a:p>
            <a:r>
              <a:rPr lang="en-MY" dirty="0"/>
              <a:t>Branding &amp; Logo design</a:t>
            </a:r>
          </a:p>
          <a:p>
            <a:r>
              <a:rPr lang="en-MY" dirty="0"/>
              <a:t>Social Media marketing</a:t>
            </a:r>
          </a:p>
          <a:p>
            <a:r>
              <a:rPr lang="en-MY" dirty="0"/>
              <a:t>Strategy planning</a:t>
            </a:r>
          </a:p>
          <a:p>
            <a:r>
              <a:rPr lang="en-MY" dirty="0"/>
              <a:t>Performance marketing</a:t>
            </a:r>
          </a:p>
          <a:p>
            <a:r>
              <a:rPr lang="en-MY" dirty="0"/>
              <a:t>E-commerce</a:t>
            </a:r>
          </a:p>
        </p:txBody>
      </p:sp>
    </p:spTree>
    <p:extLst>
      <p:ext uri="{BB962C8B-B14F-4D97-AF65-F5344CB8AC3E}">
        <p14:creationId xmlns:p14="http://schemas.microsoft.com/office/powerpoint/2010/main" val="2220541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0C096-F092-4C28-808C-630AAFD054D1}"/>
              </a:ext>
            </a:extLst>
          </p:cNvPr>
          <p:cNvSpPr>
            <a:spLocks noGrp="1"/>
          </p:cNvSpPr>
          <p:nvPr>
            <p:ph type="title"/>
          </p:nvPr>
        </p:nvSpPr>
        <p:spPr>
          <a:xfrm>
            <a:off x="2460403" y="2148110"/>
            <a:ext cx="8911687" cy="1280890"/>
          </a:xfrm>
        </p:spPr>
        <p:txBody>
          <a:bodyPr>
            <a:noAutofit/>
          </a:bodyPr>
          <a:lstStyle/>
          <a:p>
            <a:r>
              <a:rPr lang="en-MY" sz="8800" dirty="0"/>
              <a:t>Job Scope / Role</a:t>
            </a:r>
          </a:p>
        </p:txBody>
      </p:sp>
    </p:spTree>
    <p:extLst>
      <p:ext uri="{BB962C8B-B14F-4D97-AF65-F5344CB8AC3E}">
        <p14:creationId xmlns:p14="http://schemas.microsoft.com/office/powerpoint/2010/main" val="3793448766"/>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1003</TotalTime>
  <Words>1678</Words>
  <Application>Microsoft Office PowerPoint</Application>
  <PresentationFormat>Widescreen</PresentationFormat>
  <Paragraphs>196</Paragraphs>
  <Slides>49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Arial</vt:lpstr>
      <vt:lpstr>Century Gothic</vt:lpstr>
      <vt:lpstr>Inconsolata</vt:lpstr>
      <vt:lpstr>Montserrat</vt:lpstr>
      <vt:lpstr>Times New Roman</vt:lpstr>
      <vt:lpstr>Wingdings</vt:lpstr>
      <vt:lpstr>Wingdings 3</vt:lpstr>
      <vt:lpstr>Wisp</vt:lpstr>
      <vt:lpstr>Industrial Training at Gravitas Digital</vt:lpstr>
      <vt:lpstr>Table of contents</vt:lpstr>
      <vt:lpstr>Introduction to Gravitas Digital</vt:lpstr>
      <vt:lpstr>Introduction to Gravitas Digital</vt:lpstr>
      <vt:lpstr>Gravitas Digital - Background</vt:lpstr>
      <vt:lpstr>Gravitas Digital – About Us</vt:lpstr>
      <vt:lpstr>Gravitas Digital – Services</vt:lpstr>
      <vt:lpstr>Gravitas Digital – What We Do</vt:lpstr>
      <vt:lpstr>Job Scope / Role</vt:lpstr>
      <vt:lpstr>Job Scope / Role of Dev Intern in Gravitas Digital</vt:lpstr>
      <vt:lpstr>Projects / Tasks</vt:lpstr>
      <vt:lpstr>Projects</vt:lpstr>
      <vt:lpstr>Project 1 – Trupal WordPress</vt:lpstr>
      <vt:lpstr>Project 1 : Trupal WordPress - Introduction</vt:lpstr>
      <vt:lpstr>Project 1 : Trupal WordPress</vt:lpstr>
      <vt:lpstr>Project 1 : Trupal WordPress</vt:lpstr>
      <vt:lpstr>Project 1 : Trupal WordPress – Homepage </vt:lpstr>
      <vt:lpstr>Project 1 : Trupal WordPress – Our Story </vt:lpstr>
      <vt:lpstr>How I make responsive website</vt:lpstr>
      <vt:lpstr>Project 1 : Trupal WordPress – Our  Products </vt:lpstr>
      <vt:lpstr>Project 1 : Trupal WordPress – Our  Products </vt:lpstr>
      <vt:lpstr>PowerPoint Presentation</vt:lpstr>
      <vt:lpstr>Project 1 : Trupal WordPress – Contact Us </vt:lpstr>
      <vt:lpstr>Project 1 : Trupal WordPress – ACF </vt:lpstr>
      <vt:lpstr>PowerPoint Presentation</vt:lpstr>
      <vt:lpstr>Project 2 – Google Sheets</vt:lpstr>
      <vt:lpstr>Office capacity calculator - Introduction </vt:lpstr>
      <vt:lpstr>Office Capacity Calculator</vt:lpstr>
      <vt:lpstr>Employee sheets</vt:lpstr>
      <vt:lpstr>Project sheets</vt:lpstr>
      <vt:lpstr>Main output – Status sheets</vt:lpstr>
      <vt:lpstr>Example of code written in status sheets to fetch data</vt:lpstr>
      <vt:lpstr>Calculation sheets</vt:lpstr>
      <vt:lpstr>PowerPoint Presentation</vt:lpstr>
      <vt:lpstr>Project 3 – Prudential Zeroheight Styleguide Documentation</vt:lpstr>
      <vt:lpstr>Project 3 – Zeroheight Intro</vt:lpstr>
      <vt:lpstr>Project 3 – Zeroheight </vt:lpstr>
      <vt:lpstr>Phase 1 - Site-map</vt:lpstr>
      <vt:lpstr>PowerPoint Presentation</vt:lpstr>
      <vt:lpstr>Phase 2 - Wireframe</vt:lpstr>
      <vt:lpstr>PowerPoint Presentation</vt:lpstr>
      <vt:lpstr>Phase 3: Zeroheight website</vt:lpstr>
      <vt:lpstr>PowerPoint Presentation</vt:lpstr>
      <vt:lpstr>Figma account to create styleguide</vt:lpstr>
      <vt:lpstr>Another example of figma styleguide</vt:lpstr>
      <vt:lpstr>Steps to use figma</vt:lpstr>
      <vt:lpstr>Skills and Knowledge gained</vt:lpstr>
      <vt:lpstr>Skills Improvement</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Industrial Training at Gravitas Digital</dc:title>
  <dc:creator>Ahmad Firdaus</dc:creator>
  <cp:lastModifiedBy>Ahmad Firdaus</cp:lastModifiedBy>
  <cp:revision>33</cp:revision>
  <dcterms:created xsi:type="dcterms:W3CDTF">2022-02-08T19:19:56Z</dcterms:created>
  <dcterms:modified xsi:type="dcterms:W3CDTF">2022-02-09T12:03:20Z</dcterms:modified>
</cp:coreProperties>
</file>