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Lst>
  <p:sldSz cx="9144000" cy="5143500" type="screen16x9"/>
  <p:notesSz cx="6858000" cy="9144000"/>
  <p:embeddedFontLst>
    <p:embeddedFont>
      <p:font typeface="Cambria" panose="02040503050406030204" pitchFamily="18" charset="0"/>
      <p:regular r:id="rId30"/>
      <p:bold r:id="rId31"/>
      <p:italic r:id="rId32"/>
      <p:boldItalic r:id="rId33"/>
    </p:embeddedFont>
    <p:embeddedFont>
      <p:font typeface="Caveat" panose="020B0604020202020204" charset="0"/>
      <p:regular r:id="rId34"/>
      <p:bold r:id="rId35"/>
    </p:embeddedFont>
    <p:embeddedFont>
      <p:font typeface="Lato" panose="020F0502020204030203" pitchFamily="34" charset="0"/>
      <p:regular r:id="rId36"/>
      <p:bold r:id="rId37"/>
      <p:italic r:id="rId38"/>
      <p:boldItalic r:id="rId39"/>
    </p:embeddedFont>
    <p:embeddedFont>
      <p:font typeface="Lobster" panose="020B0604020202020204" charset="0"/>
      <p:regular r:id="rId40"/>
    </p:embeddedFont>
    <p:embeddedFont>
      <p:font typeface="Montserrat"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fa867135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fa867135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f9f4a8af4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f9f4a8af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f9f4a8af4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f9f4a8af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f9f4a8af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f9f4a8af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f9f4a8af4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f9f4a8af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f9f4a8af4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f9f4a8af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fa867135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fa867135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fa867135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fa86713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fa867135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fa867135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f9f4a8af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f9f4a8af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569278fc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569278fc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5abd4efc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5abd4ef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5abd4efc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5abd4efc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5abd4efc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5abd4efc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5abd4efc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65abd4efc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d1932190dacc66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d1932190dacc66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d1932190dacc66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d1932190dacc66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36027985145c82a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636027985145c82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f9d4f82e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f9d4f82e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f9d4f82e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f9d4f82e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f9f4a8af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f9f4a8af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f9d4f82ea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f9d4f82ea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f9d4f82ea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f9d4f82ea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f9d4f82ea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f9d4f82ea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f9d4f82ea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f9d4f82ea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289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t>Science &amp; Technology Thinking</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body" idx="1"/>
          </p:nvPr>
        </p:nvSpPr>
        <p:spPr>
          <a:xfrm>
            <a:off x="1052550" y="661350"/>
            <a:ext cx="7038900" cy="3820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1800"/>
              <a:t>Cast iron began to be used as structural material for bridges and buildings due to low cost of iron and later most cast iron was converted to wrought iron.</a:t>
            </a:r>
            <a:endParaRPr sz="1800"/>
          </a:p>
          <a:p>
            <a:pPr marL="457200" lvl="0" indent="-342900" algn="l" rtl="0">
              <a:spcBef>
                <a:spcPts val="0"/>
              </a:spcBef>
              <a:spcAft>
                <a:spcPts val="0"/>
              </a:spcAft>
              <a:buSzPts val="1800"/>
              <a:buChar char="●"/>
            </a:pPr>
            <a:r>
              <a:rPr lang="en-GB" sz="1800"/>
              <a:t>In 1784, Henry Cort developed a new method of refining iron, Puddling process which reduced the cost of producing iron.</a:t>
            </a:r>
            <a:endParaRPr sz="1800"/>
          </a:p>
          <a:p>
            <a:pPr marL="457200" lvl="0" indent="-342900" algn="l" rtl="0">
              <a:spcBef>
                <a:spcPts val="0"/>
              </a:spcBef>
              <a:spcAft>
                <a:spcPts val="0"/>
              </a:spcAft>
              <a:buSzPts val="1800"/>
              <a:buChar char="●"/>
            </a:pPr>
            <a:r>
              <a:rPr lang="en-GB" sz="1800"/>
              <a:t>This process was further improved by Baldwyn Rogers and John Hall and widely used after 1800s.</a:t>
            </a:r>
            <a:endParaRPr sz="1800"/>
          </a:p>
          <a:p>
            <a:pPr marL="457200" lvl="0" indent="-342900" algn="l" rtl="0">
              <a:spcBef>
                <a:spcPts val="0"/>
              </a:spcBef>
              <a:spcAft>
                <a:spcPts val="0"/>
              </a:spcAft>
              <a:buSzPts val="1800"/>
              <a:buChar char="●"/>
            </a:pPr>
            <a:r>
              <a:rPr lang="en-GB" sz="1800"/>
              <a:t>The cheap supply of iron and steel aided in the rapid growth of machinery and engine industries throughout Britain and later the rest of the world.</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1216925" y="756350"/>
            <a:ext cx="7038900" cy="3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800"/>
              <a:t>STEAM POWER</a:t>
            </a:r>
            <a:endParaRPr sz="4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1324350" y="125150"/>
            <a:ext cx="70389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a:t>STEAM POWER</a:t>
            </a:r>
            <a:endParaRPr sz="3600"/>
          </a:p>
        </p:txBody>
      </p:sp>
      <p:sp>
        <p:nvSpPr>
          <p:cNvPr id="200" name="Google Shape;200;p24"/>
          <p:cNvSpPr txBox="1">
            <a:spLocks noGrp="1"/>
          </p:cNvSpPr>
          <p:nvPr>
            <p:ph type="body" idx="1"/>
          </p:nvPr>
        </p:nvSpPr>
        <p:spPr>
          <a:xfrm>
            <a:off x="940075" y="846050"/>
            <a:ext cx="6144900" cy="4176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1800"/>
              <a:t>Steam engine was one of the most important inventions during Industrial Revolution.</a:t>
            </a:r>
            <a:endParaRPr sz="1800"/>
          </a:p>
          <a:p>
            <a:pPr marL="457200" lvl="0" indent="-342900" algn="l" rtl="0">
              <a:spcBef>
                <a:spcPts val="0"/>
              </a:spcBef>
              <a:spcAft>
                <a:spcPts val="0"/>
              </a:spcAft>
              <a:buSzPts val="1800"/>
              <a:buChar char="●"/>
            </a:pPr>
            <a:r>
              <a:rPr lang="en-GB" sz="1800"/>
              <a:t>At the beginning of the revolution, most of the industrial power was supplied by water and wind.</a:t>
            </a:r>
            <a:endParaRPr sz="1800"/>
          </a:p>
          <a:p>
            <a:pPr marL="457200" lvl="0" indent="-342900" algn="l" rtl="0">
              <a:spcBef>
                <a:spcPts val="0"/>
              </a:spcBef>
              <a:spcAft>
                <a:spcPts val="0"/>
              </a:spcAft>
              <a:buSzPts val="1800"/>
              <a:buChar char="●"/>
            </a:pPr>
            <a:r>
              <a:rPr lang="en-GB" sz="1800"/>
              <a:t>Steam engine is a heat engine that performs mechanical works using steam as it’s working fluid and coal was the major fuel used for steam engine during the revolution.</a:t>
            </a:r>
            <a:endParaRPr sz="1800"/>
          </a:p>
          <a:p>
            <a:pPr marL="457200" lvl="0" indent="-342900" algn="l" rtl="0">
              <a:spcBef>
                <a:spcPts val="0"/>
              </a:spcBef>
              <a:spcAft>
                <a:spcPts val="0"/>
              </a:spcAft>
              <a:buSzPts val="1800"/>
              <a:buChar char="●"/>
            </a:pPr>
            <a:r>
              <a:rPr lang="en-GB" sz="1800"/>
              <a:t>Thomas Newcomen (1712)- invented the first piston steam engine and the engine was first used in Staffordshire coal mines. It was very inefficient as it was estimated to be able to produce a 5 horsepower and also was very expensive to be built.</a:t>
            </a:r>
            <a:endParaRPr sz="1800"/>
          </a:p>
          <a:p>
            <a:pPr marL="457200" lvl="0" indent="0" algn="l" rtl="0">
              <a:spcBef>
                <a:spcPts val="1600"/>
              </a:spcBef>
              <a:spcAft>
                <a:spcPts val="1600"/>
              </a:spcAft>
              <a:buNone/>
            </a:pPr>
            <a:endParaRPr/>
          </a:p>
        </p:txBody>
      </p:sp>
      <p:pic>
        <p:nvPicPr>
          <p:cNvPr id="201" name="Google Shape;201;p24"/>
          <p:cNvPicPr preferRelativeResize="0"/>
          <p:nvPr/>
        </p:nvPicPr>
        <p:blipFill>
          <a:blip r:embed="rId3">
            <a:alphaModFix/>
          </a:blip>
          <a:stretch>
            <a:fillRect/>
          </a:stretch>
        </p:blipFill>
        <p:spPr>
          <a:xfrm>
            <a:off x="7192563" y="1725688"/>
            <a:ext cx="1876425" cy="2428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body" idx="1"/>
          </p:nvPr>
        </p:nvSpPr>
        <p:spPr>
          <a:xfrm>
            <a:off x="821825" y="167575"/>
            <a:ext cx="8109000" cy="478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sz="1400"/>
              <a:t>In 1778, James Watt  with the support of Matthew Boulton invented a version of steam engine which was more efficient as it only used a quarter of the coal needed per horsepower and also significantly smaller than Newcomen’s steam engine.</a:t>
            </a:r>
            <a:endParaRPr sz="1400"/>
          </a:p>
          <a:p>
            <a:pPr marL="457200" lvl="0" indent="-317500" algn="l" rtl="0">
              <a:spcBef>
                <a:spcPts val="0"/>
              </a:spcBef>
              <a:spcAft>
                <a:spcPts val="0"/>
              </a:spcAft>
              <a:buSzPts val="1400"/>
              <a:buChar char="●"/>
            </a:pPr>
            <a:r>
              <a:rPr lang="en-GB" sz="1400"/>
              <a:t>James Watt never ceased developing steam engine and his engine had evolved into a double-acting rotative type which can be directly attached to the rotary machinery of a factory or mill.</a:t>
            </a:r>
            <a:endParaRPr sz="1400"/>
          </a:p>
          <a:p>
            <a:pPr marL="457200" lvl="0" indent="-317500" algn="l" rtl="0">
              <a:spcBef>
                <a:spcPts val="0"/>
              </a:spcBef>
              <a:spcAft>
                <a:spcPts val="0"/>
              </a:spcAft>
              <a:buSzPts val="1400"/>
              <a:buChar char="●"/>
            </a:pPr>
            <a:r>
              <a:rPr lang="en-GB" sz="1400"/>
              <a:t>Before 19th century, most of the steam engines were built as part of a building or structure and lasted until Richard Trevithick and Oliver Evans came up with a design of  higher-pressure non-condensing steam engine.</a:t>
            </a:r>
            <a:endParaRPr sz="1400"/>
          </a:p>
          <a:p>
            <a:pPr marL="457200" lvl="0" indent="-317500" algn="l" rtl="0">
              <a:spcBef>
                <a:spcPts val="0"/>
              </a:spcBef>
              <a:spcAft>
                <a:spcPts val="0"/>
              </a:spcAft>
              <a:buSzPts val="1400"/>
              <a:buChar char="●"/>
            </a:pPr>
            <a:r>
              <a:rPr lang="en-GB" sz="1400"/>
              <a:t>The high pressure design resulted in  the development of engine and boiler that was compact enough to be used on rail locomotives and steam boats. </a:t>
            </a:r>
            <a:endParaRPr sz="1400"/>
          </a:p>
        </p:txBody>
      </p:sp>
      <p:pic>
        <p:nvPicPr>
          <p:cNvPr id="207" name="Google Shape;207;p25"/>
          <p:cNvPicPr preferRelativeResize="0"/>
          <p:nvPr/>
        </p:nvPicPr>
        <p:blipFill rotWithShape="1">
          <a:blip r:embed="rId3">
            <a:alphaModFix/>
          </a:blip>
          <a:srcRect b="9804"/>
          <a:stretch/>
        </p:blipFill>
        <p:spPr>
          <a:xfrm>
            <a:off x="6749588" y="2860075"/>
            <a:ext cx="2181225" cy="2095500"/>
          </a:xfrm>
          <a:prstGeom prst="rect">
            <a:avLst/>
          </a:prstGeom>
          <a:noFill/>
          <a:ln>
            <a:noFill/>
          </a:ln>
        </p:spPr>
      </p:pic>
      <p:pic>
        <p:nvPicPr>
          <p:cNvPr id="208" name="Google Shape;208;p25"/>
          <p:cNvPicPr preferRelativeResize="0"/>
          <p:nvPr/>
        </p:nvPicPr>
        <p:blipFill>
          <a:blip r:embed="rId4">
            <a:alphaModFix/>
          </a:blip>
          <a:stretch>
            <a:fillRect/>
          </a:stretch>
        </p:blipFill>
        <p:spPr>
          <a:xfrm>
            <a:off x="232788" y="3431575"/>
            <a:ext cx="3000375" cy="1524000"/>
          </a:xfrm>
          <a:prstGeom prst="rect">
            <a:avLst/>
          </a:prstGeom>
          <a:noFill/>
          <a:ln>
            <a:noFill/>
          </a:ln>
        </p:spPr>
      </p:pic>
      <p:pic>
        <p:nvPicPr>
          <p:cNvPr id="209" name="Google Shape;209;p25"/>
          <p:cNvPicPr preferRelativeResize="0"/>
          <p:nvPr/>
        </p:nvPicPr>
        <p:blipFill>
          <a:blip r:embed="rId5">
            <a:alphaModFix/>
          </a:blip>
          <a:stretch>
            <a:fillRect/>
          </a:stretch>
        </p:blipFill>
        <p:spPr>
          <a:xfrm>
            <a:off x="3556225" y="3431575"/>
            <a:ext cx="2946025" cy="152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body" idx="1"/>
          </p:nvPr>
        </p:nvSpPr>
        <p:spPr>
          <a:xfrm>
            <a:off x="980350" y="819200"/>
            <a:ext cx="7356000" cy="3659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GB" sz="4800"/>
              <a:t>AGRICULTURE </a:t>
            </a:r>
            <a:endParaRPr sz="4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body" idx="1"/>
          </p:nvPr>
        </p:nvSpPr>
        <p:spPr>
          <a:xfrm>
            <a:off x="725500" y="190500"/>
            <a:ext cx="8157900" cy="476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1800"/>
              <a:t>Improvement of agricultural productivity was one of the main causes that contributed to the Industrial Revolution.</a:t>
            </a:r>
            <a:endParaRPr sz="1800"/>
          </a:p>
          <a:p>
            <a:pPr marL="457200" lvl="0" indent="-342900" algn="l" rtl="0">
              <a:spcBef>
                <a:spcPts val="0"/>
              </a:spcBef>
              <a:spcAft>
                <a:spcPts val="0"/>
              </a:spcAft>
              <a:buSzPts val="1800"/>
              <a:buChar char="●"/>
            </a:pPr>
            <a:r>
              <a:rPr lang="en-GB" sz="1800"/>
              <a:t>In 1701, Jethro Tull invented a Seed Drill which was able to distribute seeds evenly across large plots of land and plant seeds at the correct depth.  This inventions had greatly saved a lot of time and manpower on sowing seeds.</a:t>
            </a:r>
            <a:endParaRPr sz="1800"/>
          </a:p>
          <a:p>
            <a:pPr marL="457200" lvl="0" indent="-342900" algn="l" rtl="0">
              <a:spcBef>
                <a:spcPts val="0"/>
              </a:spcBef>
              <a:spcAft>
                <a:spcPts val="0"/>
              </a:spcAft>
              <a:buSzPts val="1800"/>
              <a:buChar char="●"/>
            </a:pPr>
            <a:r>
              <a:rPr lang="en-GB" sz="1800"/>
              <a:t>In 1784, Andrew Meikle invented a threshing machine which was used for the separation of grain from stalks and husks. This machine had replaced traditional hand threshing with a flail which was laborious and a time-consuming task.</a:t>
            </a:r>
            <a:endParaRPr sz="1800"/>
          </a:p>
          <a:p>
            <a:pPr marL="457200" lvl="0" indent="0" algn="l" rtl="0">
              <a:spcBef>
                <a:spcPts val="1600"/>
              </a:spcBef>
              <a:spcAft>
                <a:spcPts val="1600"/>
              </a:spcAft>
              <a:buNone/>
            </a:pPr>
            <a:endParaRPr sz="1400"/>
          </a:p>
        </p:txBody>
      </p:sp>
      <p:pic>
        <p:nvPicPr>
          <p:cNvPr id="220" name="Google Shape;220;p27"/>
          <p:cNvPicPr preferRelativeResize="0"/>
          <p:nvPr/>
        </p:nvPicPr>
        <p:blipFill>
          <a:blip r:embed="rId3">
            <a:alphaModFix/>
          </a:blip>
          <a:stretch>
            <a:fillRect/>
          </a:stretch>
        </p:blipFill>
        <p:spPr>
          <a:xfrm>
            <a:off x="604375" y="3476325"/>
            <a:ext cx="2321800" cy="1495425"/>
          </a:xfrm>
          <a:prstGeom prst="rect">
            <a:avLst/>
          </a:prstGeom>
          <a:noFill/>
          <a:ln>
            <a:noFill/>
          </a:ln>
        </p:spPr>
      </p:pic>
      <p:pic>
        <p:nvPicPr>
          <p:cNvPr id="221" name="Google Shape;221;p27"/>
          <p:cNvPicPr preferRelativeResize="0"/>
          <p:nvPr/>
        </p:nvPicPr>
        <p:blipFill>
          <a:blip r:embed="rId4">
            <a:alphaModFix/>
          </a:blip>
          <a:stretch>
            <a:fillRect/>
          </a:stretch>
        </p:blipFill>
        <p:spPr>
          <a:xfrm>
            <a:off x="5238750" y="3457263"/>
            <a:ext cx="2990850" cy="1533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body" idx="1"/>
          </p:nvPr>
        </p:nvSpPr>
        <p:spPr>
          <a:xfrm>
            <a:off x="1297500" y="510325"/>
            <a:ext cx="7539000" cy="3968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1800"/>
              <a:t>Joseph Foljambe invented Rotherham  plough which was the first commercially successful iron plough.  The Rotherham Plough was comparatively lighter and easier to use than traditional wooden plough. Besides that, it was handled by 2 horses and a person while traditional plough required 4 oxen, a ploughman and an ox driver.</a:t>
            </a:r>
            <a:endParaRPr sz="1800"/>
          </a:p>
          <a:p>
            <a:pPr marL="457200" lvl="0" indent="-342900" algn="l" rtl="0">
              <a:spcBef>
                <a:spcPts val="0"/>
              </a:spcBef>
              <a:spcAft>
                <a:spcPts val="0"/>
              </a:spcAft>
              <a:buSzPts val="1800"/>
              <a:buChar char="●"/>
            </a:pPr>
            <a:r>
              <a:rPr lang="en-GB" sz="1800"/>
              <a:t>Industrial Revolution resulted in the mass production of agricultural equipment which further progressed the agricultural revolution.</a:t>
            </a:r>
            <a:endParaRPr sz="1800"/>
          </a:p>
        </p:txBody>
      </p:sp>
      <p:pic>
        <p:nvPicPr>
          <p:cNvPr id="227" name="Google Shape;227;p28"/>
          <p:cNvPicPr preferRelativeResize="0"/>
          <p:nvPr/>
        </p:nvPicPr>
        <p:blipFill>
          <a:blip r:embed="rId3">
            <a:alphaModFix/>
          </a:blip>
          <a:stretch>
            <a:fillRect/>
          </a:stretch>
        </p:blipFill>
        <p:spPr>
          <a:xfrm>
            <a:off x="3105150" y="3133963"/>
            <a:ext cx="2933700" cy="1552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body" idx="1"/>
          </p:nvPr>
        </p:nvSpPr>
        <p:spPr>
          <a:xfrm>
            <a:off x="1297500" y="819200"/>
            <a:ext cx="7038900" cy="3659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GB" sz="4800"/>
              <a:t>TRANSPORTATION</a:t>
            </a:r>
            <a:endParaRPr sz="4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txBox="1"/>
          <p:nvPr/>
        </p:nvSpPr>
        <p:spPr>
          <a:xfrm>
            <a:off x="1476450" y="147750"/>
            <a:ext cx="6876000" cy="57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lt1"/>
                </a:solidFill>
                <a:latin typeface="Lato"/>
                <a:ea typeface="Lato"/>
                <a:cs typeface="Lato"/>
                <a:sym typeface="Lato"/>
              </a:rPr>
              <a:t>TRANSPORTATION</a:t>
            </a:r>
            <a:endParaRPr sz="2400">
              <a:solidFill>
                <a:schemeClr val="lt1"/>
              </a:solidFill>
              <a:latin typeface="Lato"/>
              <a:ea typeface="Lato"/>
              <a:cs typeface="Lato"/>
              <a:sym typeface="Lato"/>
            </a:endParaRPr>
          </a:p>
        </p:txBody>
      </p:sp>
      <p:sp>
        <p:nvSpPr>
          <p:cNvPr id="238" name="Google Shape;238;p30"/>
          <p:cNvSpPr txBox="1"/>
          <p:nvPr/>
        </p:nvSpPr>
        <p:spPr>
          <a:xfrm>
            <a:off x="1289225" y="926625"/>
            <a:ext cx="7775700" cy="4042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The growth of the Industrial Revolution depended on the ability to transport raw materials and finished goods over long distances.</a:t>
            </a:r>
            <a:endParaRPr sz="1800">
              <a:solidFill>
                <a:schemeClr val="lt1"/>
              </a:solidFill>
              <a:latin typeface="Lato"/>
              <a:ea typeface="Lato"/>
              <a:cs typeface="Lato"/>
              <a:sym typeface="Lato"/>
            </a:endParaRPr>
          </a:p>
          <a:p>
            <a:pPr marL="457200" lvl="0" indent="-342900" algn="l" rtl="0">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There were 3 main types of transportation that increased during the Industrial Revolution </a:t>
            </a:r>
            <a:endParaRPr sz="1800">
              <a:solidFill>
                <a:schemeClr val="lt1"/>
              </a:solidFill>
              <a:latin typeface="Lato"/>
              <a:ea typeface="Lato"/>
              <a:cs typeface="Lato"/>
              <a:sym typeface="Lato"/>
            </a:endParaRPr>
          </a:p>
          <a:p>
            <a:pPr marL="914400" lvl="0" indent="-342900" algn="l" rtl="0">
              <a:spcBef>
                <a:spcPts val="0"/>
              </a:spcBef>
              <a:spcAft>
                <a:spcPts val="0"/>
              </a:spcAft>
              <a:buClr>
                <a:schemeClr val="lt1"/>
              </a:buClr>
              <a:buSzPts val="1800"/>
              <a:buFont typeface="Lato"/>
              <a:buAutoNum type="arabicPeriod"/>
            </a:pPr>
            <a:r>
              <a:rPr lang="en-GB" sz="1800">
                <a:solidFill>
                  <a:schemeClr val="lt1"/>
                </a:solidFill>
                <a:latin typeface="Lato"/>
                <a:ea typeface="Lato"/>
                <a:cs typeface="Lato"/>
                <a:sym typeface="Lato"/>
              </a:rPr>
              <a:t> Waterways</a:t>
            </a:r>
            <a:endParaRPr sz="1800">
              <a:solidFill>
                <a:schemeClr val="lt1"/>
              </a:solidFill>
              <a:latin typeface="Lato"/>
              <a:ea typeface="Lato"/>
              <a:cs typeface="Lato"/>
              <a:sym typeface="Lato"/>
            </a:endParaRPr>
          </a:p>
          <a:p>
            <a:pPr marL="914400" lvl="0" indent="-342900" algn="l" rtl="0">
              <a:spcBef>
                <a:spcPts val="0"/>
              </a:spcBef>
              <a:spcAft>
                <a:spcPts val="0"/>
              </a:spcAft>
              <a:buClr>
                <a:schemeClr val="lt1"/>
              </a:buClr>
              <a:buSzPts val="1800"/>
              <a:buFont typeface="Lato"/>
              <a:buAutoNum type="arabicPeriod"/>
            </a:pPr>
            <a:r>
              <a:rPr lang="en-GB" sz="1800">
                <a:solidFill>
                  <a:schemeClr val="lt1"/>
                </a:solidFill>
                <a:latin typeface="Lato"/>
                <a:ea typeface="Lato"/>
                <a:cs typeface="Lato"/>
                <a:sym typeface="Lato"/>
              </a:rPr>
              <a:t>Roads</a:t>
            </a:r>
            <a:endParaRPr sz="1800">
              <a:solidFill>
                <a:schemeClr val="lt1"/>
              </a:solidFill>
              <a:latin typeface="Lato"/>
              <a:ea typeface="Lato"/>
              <a:cs typeface="Lato"/>
              <a:sym typeface="Lato"/>
            </a:endParaRPr>
          </a:p>
          <a:p>
            <a:pPr marL="914400" lvl="0" indent="-342900" algn="l" rtl="0">
              <a:spcBef>
                <a:spcPts val="0"/>
              </a:spcBef>
              <a:spcAft>
                <a:spcPts val="0"/>
              </a:spcAft>
              <a:buClr>
                <a:schemeClr val="lt1"/>
              </a:buClr>
              <a:buSzPts val="1800"/>
              <a:buFont typeface="Lato"/>
              <a:buAutoNum type="arabicPeriod"/>
            </a:pPr>
            <a:r>
              <a:rPr lang="en-GB" sz="1800">
                <a:solidFill>
                  <a:schemeClr val="lt1"/>
                </a:solidFill>
                <a:latin typeface="Lato"/>
                <a:ea typeface="Lato"/>
                <a:cs typeface="Lato"/>
                <a:sym typeface="Lato"/>
              </a:rPr>
              <a:t>Railroads</a:t>
            </a:r>
            <a:endParaRPr sz="1800">
              <a:solidFill>
                <a:schemeClr val="lt1"/>
              </a:solidFill>
              <a:latin typeface="Lato"/>
              <a:ea typeface="Lato"/>
              <a:cs typeface="Lato"/>
              <a:sym typeface="Lato"/>
            </a:endParaRPr>
          </a:p>
          <a:p>
            <a:pPr marL="457200" lvl="0" indent="-342900" algn="l" rtl="0">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The first horse railway was introduced at the end of the 18th century .</a:t>
            </a:r>
            <a:endParaRPr sz="1800">
              <a:solidFill>
                <a:schemeClr val="lt1"/>
              </a:solidFill>
              <a:latin typeface="Lato"/>
              <a:ea typeface="Lato"/>
              <a:cs typeface="Lato"/>
              <a:sym typeface="Lato"/>
            </a:endParaRPr>
          </a:p>
          <a:p>
            <a:pPr marL="457200" lvl="0" indent="-342900" algn="l" rtl="0">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The first steam engine locomotive was introduced at the beginning of the 19th century.</a:t>
            </a:r>
            <a:endParaRPr sz="1800">
              <a:solidFill>
                <a:schemeClr val="lt1"/>
              </a:solidFill>
              <a:latin typeface="Lato"/>
              <a:ea typeface="Lato"/>
              <a:cs typeface="Lato"/>
              <a:sym typeface="Lato"/>
            </a:endParaRPr>
          </a:p>
          <a:p>
            <a:pPr marL="457200" lvl="0" indent="-342900" algn="l" rtl="0">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Due to the development of high-pressure steam engine, more and more railways were rapidly introduced and connecting the large cities in the Europe.</a:t>
            </a:r>
            <a:endParaRPr sz="1800">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body" idx="1"/>
          </p:nvPr>
        </p:nvSpPr>
        <p:spPr>
          <a:xfrm>
            <a:off x="1122925" y="1406400"/>
            <a:ext cx="7038900" cy="291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4800"/>
              <a:t>INDUSTRIAL REVOLUTION 2.0</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title"/>
          </p:nvPr>
        </p:nvSpPr>
        <p:spPr>
          <a:xfrm>
            <a:off x="1617461" y="395533"/>
            <a:ext cx="5909100" cy="75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Lobster"/>
                <a:ea typeface="Lobster"/>
                <a:cs typeface="Lobster"/>
                <a:sym typeface="Lobster"/>
              </a:rPr>
              <a:t>INDUSTRIAL  REVOLUTION</a:t>
            </a:r>
            <a:endParaRPr sz="3600">
              <a:latin typeface="Lobster"/>
              <a:ea typeface="Lobster"/>
              <a:cs typeface="Lobster"/>
              <a:sym typeface="Lobster"/>
            </a:endParaRPr>
          </a:p>
        </p:txBody>
      </p:sp>
      <p:sp>
        <p:nvSpPr>
          <p:cNvPr id="140" name="Google Shape;140;p14"/>
          <p:cNvSpPr txBox="1">
            <a:spLocks noGrp="1"/>
          </p:cNvSpPr>
          <p:nvPr>
            <p:ph type="body" idx="1"/>
          </p:nvPr>
        </p:nvSpPr>
        <p:spPr>
          <a:xfrm rot="142">
            <a:off x="503273" y="1503555"/>
            <a:ext cx="8038212" cy="305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rgbClr val="FFFF00"/>
                </a:solidFill>
                <a:latin typeface="Times New Roman"/>
                <a:ea typeface="Times New Roman"/>
                <a:cs typeface="Times New Roman"/>
                <a:sym typeface="Times New Roman"/>
              </a:rPr>
              <a:t>		</a:t>
            </a:r>
            <a:r>
              <a:rPr lang="en-GB" sz="1800" dirty="0">
                <a:latin typeface="Times New Roman"/>
                <a:ea typeface="Times New Roman"/>
                <a:cs typeface="Times New Roman"/>
                <a:sym typeface="Times New Roman"/>
              </a:rPr>
              <a:t>	</a:t>
            </a:r>
            <a:r>
              <a:rPr lang="en-GB" sz="1900" b="1" dirty="0">
                <a:latin typeface="Times New Roman"/>
                <a:ea typeface="Times New Roman"/>
                <a:cs typeface="Times New Roman"/>
                <a:sym typeface="Times New Roman"/>
              </a:rPr>
              <a:t>GROUP MEMBER</a:t>
            </a:r>
            <a:endParaRPr sz="1900" b="1" dirty="0">
              <a:latin typeface="Times New Roman"/>
              <a:ea typeface="Times New Roman"/>
              <a:cs typeface="Times New Roman"/>
              <a:sym typeface="Times New Roman"/>
            </a:endParaRPr>
          </a:p>
          <a:p>
            <a:pPr marL="457200" lvl="0" indent="-349250" algn="l" rtl="0">
              <a:spcBef>
                <a:spcPts val="1600"/>
              </a:spcBef>
              <a:spcAft>
                <a:spcPts val="0"/>
              </a:spcAft>
              <a:buSzPts val="1900"/>
              <a:buFont typeface="Times New Roman"/>
              <a:buAutoNum type="arabicPeriod"/>
            </a:pPr>
            <a:r>
              <a:rPr lang="en-GB" sz="1900" dirty="0">
                <a:latin typeface="Times New Roman"/>
                <a:ea typeface="Times New Roman"/>
                <a:cs typeface="Times New Roman"/>
                <a:sym typeface="Times New Roman"/>
              </a:rPr>
              <a:t>JARED RYAN 	            	    	      A19EC5161 (LEADER)</a:t>
            </a:r>
            <a:endParaRPr lang="en-MY" sz="1900" dirty="0">
              <a:latin typeface="Times New Roman"/>
              <a:ea typeface="Times New Roman"/>
              <a:cs typeface="Times New Roman"/>
              <a:sym typeface="Times New Roman"/>
            </a:endParaRPr>
          </a:p>
          <a:p>
            <a:pPr marL="457200" lvl="0" indent="-349250" algn="l" rtl="0">
              <a:spcBef>
                <a:spcPts val="0"/>
              </a:spcBef>
              <a:spcAft>
                <a:spcPts val="0"/>
              </a:spcAft>
              <a:buSzPts val="1900"/>
              <a:buFont typeface="Times New Roman"/>
              <a:buAutoNum type="arabicPeriod"/>
            </a:pPr>
            <a:r>
              <a:rPr lang="en-MY" sz="1900" dirty="0">
                <a:latin typeface="Times New Roman"/>
                <a:ea typeface="Times New Roman"/>
                <a:cs typeface="Times New Roman"/>
                <a:sym typeface="Times New Roman"/>
              </a:rPr>
              <a:t>TAI WEN JUN			      A19EC0207</a:t>
            </a:r>
          </a:p>
          <a:p>
            <a:pPr marL="457200" lvl="0" indent="-349250" algn="l" rtl="0">
              <a:spcBef>
                <a:spcPts val="0"/>
              </a:spcBef>
              <a:spcAft>
                <a:spcPts val="0"/>
              </a:spcAft>
              <a:buSzPts val="1900"/>
              <a:buFont typeface="Times New Roman"/>
              <a:buAutoNum type="arabicPeriod"/>
            </a:pPr>
            <a:r>
              <a:rPr lang="en-GB" sz="1900" dirty="0">
                <a:latin typeface="Times New Roman"/>
                <a:ea typeface="Times New Roman"/>
                <a:cs typeface="Times New Roman"/>
                <a:sym typeface="Times New Roman"/>
              </a:rPr>
              <a:t>AIMAN ARRIADY BIN AZMAN	      A19EC0180</a:t>
            </a:r>
            <a:endParaRPr sz="1900" dirty="0">
              <a:latin typeface="Times New Roman"/>
              <a:ea typeface="Times New Roman"/>
              <a:cs typeface="Times New Roman"/>
              <a:sym typeface="Times New Roman"/>
            </a:endParaRPr>
          </a:p>
          <a:p>
            <a:pPr marL="457200" lvl="0" indent="-349250" algn="l" rtl="0">
              <a:spcBef>
                <a:spcPts val="0"/>
              </a:spcBef>
              <a:spcAft>
                <a:spcPts val="0"/>
              </a:spcAft>
              <a:buSzPts val="1900"/>
              <a:buFont typeface="Times New Roman"/>
              <a:buAutoNum type="arabicPeriod"/>
            </a:pPr>
            <a:r>
              <a:rPr lang="en-GB" sz="1900" dirty="0">
                <a:latin typeface="Times New Roman"/>
                <a:ea typeface="Times New Roman"/>
                <a:cs typeface="Times New Roman"/>
                <a:sym typeface="Times New Roman"/>
              </a:rPr>
              <a:t>MANFRED JOHN JASON DASS	      A19EC5238</a:t>
            </a:r>
            <a:endParaRPr sz="1900" dirty="0">
              <a:latin typeface="Times New Roman"/>
              <a:ea typeface="Times New Roman"/>
              <a:cs typeface="Times New Roman"/>
              <a:sym typeface="Times New Roman"/>
            </a:endParaRPr>
          </a:p>
          <a:p>
            <a:pPr marL="457200" lvl="0" indent="-349250" algn="l" rtl="0">
              <a:spcBef>
                <a:spcPts val="0"/>
              </a:spcBef>
              <a:spcAft>
                <a:spcPts val="0"/>
              </a:spcAft>
              <a:buSzPts val="1900"/>
              <a:buFont typeface="Times New Roman"/>
              <a:buAutoNum type="arabicPeriod"/>
            </a:pPr>
            <a:r>
              <a:rPr lang="en-GB" sz="1900" dirty="0">
                <a:latin typeface="Times New Roman"/>
                <a:ea typeface="Times New Roman"/>
                <a:cs typeface="Times New Roman"/>
                <a:sym typeface="Times New Roman"/>
              </a:rPr>
              <a:t>KONG HAO YANG			      A19EC0065</a:t>
            </a:r>
            <a:endParaRPr sz="1900" dirty="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u="sng">
                <a:latin typeface="Caveat"/>
                <a:ea typeface="Caveat"/>
                <a:cs typeface="Caveat"/>
                <a:sym typeface="Caveat"/>
              </a:rPr>
              <a:t>I</a:t>
            </a:r>
            <a:r>
              <a:rPr lang="en-GB" sz="3600" u="sng">
                <a:latin typeface="Caveat"/>
                <a:ea typeface="Caveat"/>
                <a:cs typeface="Caveat"/>
                <a:sym typeface="Caveat"/>
              </a:rPr>
              <a:t>ndustrial Revolution 2:</a:t>
            </a:r>
            <a:endParaRPr sz="3600" u="sng">
              <a:latin typeface="Caveat"/>
              <a:ea typeface="Caveat"/>
              <a:cs typeface="Caveat"/>
              <a:sym typeface="Caveat"/>
            </a:endParaRPr>
          </a:p>
          <a:p>
            <a:pPr marL="0" lvl="0" indent="0" algn="l" rtl="0">
              <a:spcBef>
                <a:spcPts val="0"/>
              </a:spcBef>
              <a:spcAft>
                <a:spcPts val="0"/>
              </a:spcAft>
              <a:buNone/>
            </a:pPr>
            <a:endParaRPr/>
          </a:p>
        </p:txBody>
      </p:sp>
      <p:sp>
        <p:nvSpPr>
          <p:cNvPr id="249" name="Google Shape;249;p3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7500" algn="l" rtl="0">
              <a:lnSpc>
                <a:spcPct val="400000"/>
              </a:lnSpc>
              <a:spcBef>
                <a:spcPts val="0"/>
              </a:spcBef>
              <a:spcAft>
                <a:spcPts val="0"/>
              </a:spcAft>
              <a:buSzPts val="1400"/>
              <a:buFont typeface="Arial"/>
              <a:buChar char="●"/>
            </a:pPr>
            <a:r>
              <a:rPr lang="en-GB" sz="1400">
                <a:latin typeface="Arial"/>
                <a:ea typeface="Arial"/>
                <a:cs typeface="Arial"/>
                <a:sym typeface="Arial"/>
              </a:rPr>
              <a:t>Second industrial revolution began in the late 19th century (1870-1914).</a:t>
            </a:r>
            <a:endParaRPr sz="1400">
              <a:latin typeface="Arial"/>
              <a:ea typeface="Arial"/>
              <a:cs typeface="Arial"/>
              <a:sym typeface="Arial"/>
            </a:endParaRPr>
          </a:p>
          <a:p>
            <a:pPr marL="457200" lvl="0" indent="-317500" algn="l" rtl="0">
              <a:lnSpc>
                <a:spcPct val="400000"/>
              </a:lnSpc>
              <a:spcBef>
                <a:spcPts val="0"/>
              </a:spcBef>
              <a:spcAft>
                <a:spcPts val="0"/>
              </a:spcAft>
              <a:buSzPts val="1400"/>
              <a:buFont typeface="Arial"/>
              <a:buChar char="●"/>
            </a:pPr>
            <a:r>
              <a:rPr lang="en-GB" sz="1400">
                <a:latin typeface="Arial"/>
                <a:ea typeface="Arial"/>
                <a:cs typeface="Arial"/>
                <a:sym typeface="Arial"/>
              </a:rPr>
              <a:t>It was also known as the “Technological Revolution”.</a:t>
            </a:r>
            <a:endParaRPr sz="1400">
              <a:latin typeface="Arial"/>
              <a:ea typeface="Arial"/>
              <a:cs typeface="Arial"/>
              <a:sym typeface="Arial"/>
            </a:endParaRPr>
          </a:p>
          <a:p>
            <a:pPr marL="457200" lvl="0" indent="-317500" algn="l" rtl="0">
              <a:lnSpc>
                <a:spcPct val="400000"/>
              </a:lnSpc>
              <a:spcBef>
                <a:spcPts val="0"/>
              </a:spcBef>
              <a:spcAft>
                <a:spcPts val="0"/>
              </a:spcAft>
              <a:buSzPts val="1400"/>
              <a:buFont typeface="Arial"/>
              <a:buChar char="●"/>
            </a:pPr>
            <a:r>
              <a:rPr lang="en-GB" sz="1400">
                <a:latin typeface="Arial"/>
                <a:ea typeface="Arial"/>
                <a:cs typeface="Arial"/>
                <a:sym typeface="Arial"/>
              </a:rPr>
              <a:t>Countries involved: Britain, United States, Germany, Italy, and Japan.</a:t>
            </a:r>
            <a:endParaRPr sz="1400">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8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49">
                                            <p:txEl>
                                              <p:pRg st="0" end="0"/>
                                            </p:txEl>
                                          </p:spTgt>
                                        </p:tgtEl>
                                        <p:attrNameLst>
                                          <p:attrName>style.visibility</p:attrName>
                                        </p:attrNameLst>
                                      </p:cBhvr>
                                      <p:to>
                                        <p:strVal val="visible"/>
                                      </p:to>
                                    </p:set>
                                  </p:childTnLst>
                                </p:cTn>
                              </p:par>
                            </p:childTnLst>
                          </p:cTn>
                        </p:par>
                        <p:par>
                          <p:cTn id="11" fill="hold">
                            <p:stCondLst>
                              <p:cond delay="2700"/>
                            </p:stCondLst>
                            <p:childTnLst>
                              <p:par>
                                <p:cTn id="12" presetID="1" presetClass="entr" presetSubtype="0" fill="hold" nodeType="afterEffect">
                                  <p:stCondLst>
                                    <p:cond delay="0"/>
                                  </p:stCondLst>
                                  <p:childTnLst>
                                    <p:set>
                                      <p:cBhvr>
                                        <p:cTn id="13" dur="1" fill="hold">
                                          <p:stCondLst>
                                            <p:cond delay="0"/>
                                          </p:stCondLst>
                                        </p:cTn>
                                        <p:tgtEl>
                                          <p:spTgt spid="249">
                                            <p:txEl>
                                              <p:pRg st="1" end="1"/>
                                            </p:txEl>
                                          </p:spTgt>
                                        </p:tgtEl>
                                        <p:attrNameLst>
                                          <p:attrName>style.visibility</p:attrName>
                                        </p:attrNameLst>
                                      </p:cBhvr>
                                      <p:to>
                                        <p:strVal val="visible"/>
                                      </p:to>
                                    </p:set>
                                  </p:childTnLst>
                                </p:cTn>
                              </p:par>
                            </p:childTnLst>
                          </p:cTn>
                        </p:par>
                        <p:par>
                          <p:cTn id="14" fill="hold">
                            <p:stCondLst>
                              <p:cond delay="4400"/>
                            </p:stCondLst>
                            <p:childTnLst>
                              <p:par>
                                <p:cTn id="15" presetID="1" presetClass="entr" presetSubtype="0" fill="hold" nodeType="afterEffect">
                                  <p:stCondLst>
                                    <p:cond delay="0"/>
                                  </p:stCondLst>
                                  <p:childTnLst>
                                    <p:set>
                                      <p:cBhvr>
                                        <p:cTn id="16" dur="1" fill="hold">
                                          <p:stCondLst>
                                            <p:cond delay="0"/>
                                          </p:stCondLst>
                                        </p:cTn>
                                        <p:tgtEl>
                                          <p:spTgt spid="249">
                                            <p:txEl>
                                              <p:pRg st="2" end="2"/>
                                            </p:txEl>
                                          </p:spTgt>
                                        </p:tgtEl>
                                        <p:attrNameLst>
                                          <p:attrName>style.visibility</p:attrName>
                                        </p:attrNameLst>
                                      </p:cBhvr>
                                      <p:to>
                                        <p:strVal val="visible"/>
                                      </p:to>
                                    </p:set>
                                  </p:childTnLst>
                                </p:cTn>
                              </p:par>
                            </p:childTnLst>
                          </p:cTn>
                        </p:par>
                        <p:par>
                          <p:cTn id="17" fill="hold">
                            <p:stCondLst>
                              <p:cond delay="6100"/>
                            </p:stCondLst>
                            <p:childTnLst>
                              <p:par>
                                <p:cTn id="18" presetID="1" presetClass="entr" presetSubtype="0" fill="hold" nodeType="afterEffect">
                                  <p:stCondLst>
                                    <p:cond delay="0"/>
                                  </p:stCondLst>
                                  <p:childTnLst>
                                    <p:set>
                                      <p:cBhvr>
                                        <p:cTn id="19" dur="1" fill="hold">
                                          <p:stCondLst>
                                            <p:cond delay="0"/>
                                          </p:stCondLst>
                                        </p:cTn>
                                        <p:tgtEl>
                                          <p:spTgt spid="2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1297500" y="38440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u="sng">
                <a:latin typeface="Caveat"/>
                <a:ea typeface="Caveat"/>
                <a:cs typeface="Caveat"/>
                <a:sym typeface="Caveat"/>
              </a:rPr>
              <a:t>What caused the IR:2?</a:t>
            </a:r>
            <a:endParaRPr sz="3600" u="sng">
              <a:latin typeface="Caveat"/>
              <a:ea typeface="Caveat"/>
              <a:cs typeface="Caveat"/>
              <a:sym typeface="Caveat"/>
            </a:endParaRPr>
          </a:p>
          <a:p>
            <a:pPr marL="0" lvl="0" indent="0" algn="l" rtl="0">
              <a:spcBef>
                <a:spcPts val="0"/>
              </a:spcBef>
              <a:spcAft>
                <a:spcPts val="0"/>
              </a:spcAft>
              <a:buNone/>
            </a:pPr>
            <a:endParaRPr/>
          </a:p>
        </p:txBody>
      </p:sp>
      <p:sp>
        <p:nvSpPr>
          <p:cNvPr id="255" name="Google Shape;255;p33"/>
          <p:cNvSpPr/>
          <p:nvPr/>
        </p:nvSpPr>
        <p:spPr>
          <a:xfrm>
            <a:off x="1297500" y="1298500"/>
            <a:ext cx="1926504" cy="1271808"/>
          </a:xfrm>
          <a:prstGeom prst="cloud">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t>Existence of Railroads</a:t>
            </a:r>
            <a:endParaRPr b="1"/>
          </a:p>
        </p:txBody>
      </p:sp>
      <p:sp>
        <p:nvSpPr>
          <p:cNvPr id="256" name="Google Shape;256;p33"/>
          <p:cNvSpPr/>
          <p:nvPr/>
        </p:nvSpPr>
        <p:spPr>
          <a:xfrm>
            <a:off x="6578250" y="2808075"/>
            <a:ext cx="1926504" cy="1271808"/>
          </a:xfrm>
          <a:prstGeom prst="cloud">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t>Creative and Genius inventors</a:t>
            </a:r>
            <a:endParaRPr b="1"/>
          </a:p>
        </p:txBody>
      </p:sp>
      <p:sp>
        <p:nvSpPr>
          <p:cNvPr id="257" name="Google Shape;257;p33"/>
          <p:cNvSpPr/>
          <p:nvPr/>
        </p:nvSpPr>
        <p:spPr>
          <a:xfrm>
            <a:off x="2645500" y="2808075"/>
            <a:ext cx="1926504" cy="1271808"/>
          </a:xfrm>
          <a:prstGeom prst="cloud">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t>Government Policy</a:t>
            </a:r>
            <a:endParaRPr b="1"/>
          </a:p>
        </p:txBody>
      </p:sp>
      <p:sp>
        <p:nvSpPr>
          <p:cNvPr id="258" name="Google Shape;258;p33"/>
          <p:cNvSpPr/>
          <p:nvPr/>
        </p:nvSpPr>
        <p:spPr>
          <a:xfrm>
            <a:off x="4889987" y="1298501"/>
            <a:ext cx="1842264" cy="1271808"/>
          </a:xfrm>
          <a:prstGeom prst="cloud">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t>Immigration</a:t>
            </a:r>
            <a:endParaRPr b="1"/>
          </a:p>
        </p:txBody>
      </p:sp>
    </p:spTree>
  </p:cSld>
  <p:clrMapOvr>
    <a:masterClrMapping/>
  </p:clrMapOvr>
  <mc:AlternateContent xmlns:mc="http://schemas.openxmlformats.org/markup-compatibility/2006" xmlns:p14="http://schemas.microsoft.com/office/powerpoint/2010/main">
    <mc:Choice Requires="p14">
      <p:transition spd="slow" p14:dur="18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300"/>
                                        <p:tgtEl>
                                          <p:spTgt spid="254"/>
                                        </p:tgtEl>
                                      </p:cBhvr>
                                    </p:animEffect>
                                  </p:childTnLst>
                                </p:cTn>
                              </p:par>
                            </p:childTnLst>
                          </p:cTn>
                        </p:par>
                        <p:par>
                          <p:cTn id="8" fill="hold">
                            <p:stCondLst>
                              <p:cond delay="1300"/>
                            </p:stCondLst>
                            <p:childTnLst>
                              <p:par>
                                <p:cTn id="9" presetID="2" presetClass="entr" presetSubtype="1" fill="hold" nodeType="afterEffect">
                                  <p:stCondLst>
                                    <p:cond delay="0"/>
                                  </p:stCondLst>
                                  <p:childTnLst>
                                    <p:set>
                                      <p:cBhvr>
                                        <p:cTn id="10" dur="1" fill="hold">
                                          <p:stCondLst>
                                            <p:cond delay="0"/>
                                          </p:stCondLst>
                                        </p:cTn>
                                        <p:tgtEl>
                                          <p:spTgt spid="255"/>
                                        </p:tgtEl>
                                        <p:attrNameLst>
                                          <p:attrName>style.visibility</p:attrName>
                                        </p:attrNameLst>
                                      </p:cBhvr>
                                      <p:to>
                                        <p:strVal val="visible"/>
                                      </p:to>
                                    </p:set>
                                    <p:anim calcmode="lin" valueType="num">
                                      <p:cBhvr additive="base">
                                        <p:cTn id="11" dur="1200"/>
                                        <p:tgtEl>
                                          <p:spTgt spid="255"/>
                                        </p:tgtEl>
                                        <p:attrNameLst>
                                          <p:attrName>ppt_y</p:attrName>
                                        </p:attrNameLst>
                                      </p:cBhvr>
                                      <p:tavLst>
                                        <p:tav tm="0">
                                          <p:val>
                                            <p:strVal val="#ppt_y-1"/>
                                          </p:val>
                                        </p:tav>
                                        <p:tav tm="100000">
                                          <p:val>
                                            <p:strVal val="#ppt_y"/>
                                          </p:val>
                                        </p:tav>
                                      </p:tavLst>
                                    </p:anim>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257"/>
                                        </p:tgtEl>
                                        <p:attrNameLst>
                                          <p:attrName>style.visibility</p:attrName>
                                        </p:attrNameLst>
                                      </p:cBhvr>
                                      <p:to>
                                        <p:strVal val="visible"/>
                                      </p:to>
                                    </p:set>
                                    <p:anim calcmode="lin" valueType="num">
                                      <p:cBhvr additive="base">
                                        <p:cTn id="15" dur="1000"/>
                                        <p:tgtEl>
                                          <p:spTgt spid="257"/>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2" presetClass="entr" presetSubtype="1" fill="hold" nodeType="afterEffect">
                                  <p:stCondLst>
                                    <p:cond delay="0"/>
                                  </p:stCondLst>
                                  <p:childTnLst>
                                    <p:set>
                                      <p:cBhvr>
                                        <p:cTn id="18" dur="1" fill="hold">
                                          <p:stCondLst>
                                            <p:cond delay="0"/>
                                          </p:stCondLst>
                                        </p:cTn>
                                        <p:tgtEl>
                                          <p:spTgt spid="258"/>
                                        </p:tgtEl>
                                        <p:attrNameLst>
                                          <p:attrName>style.visibility</p:attrName>
                                        </p:attrNameLst>
                                      </p:cBhvr>
                                      <p:to>
                                        <p:strVal val="visible"/>
                                      </p:to>
                                    </p:set>
                                    <p:anim calcmode="lin" valueType="num">
                                      <p:cBhvr additive="base">
                                        <p:cTn id="19" dur="1000"/>
                                        <p:tgtEl>
                                          <p:spTgt spid="258"/>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2" presetClass="entr" presetSubtype="2" fill="hold" nodeType="afterEffect">
                                  <p:stCondLst>
                                    <p:cond delay="0"/>
                                  </p:stCondLst>
                                  <p:childTnLst>
                                    <p:set>
                                      <p:cBhvr>
                                        <p:cTn id="22" dur="1" fill="hold">
                                          <p:stCondLst>
                                            <p:cond delay="0"/>
                                          </p:stCondLst>
                                        </p:cTn>
                                        <p:tgtEl>
                                          <p:spTgt spid="256"/>
                                        </p:tgtEl>
                                        <p:attrNameLst>
                                          <p:attrName>style.visibility</p:attrName>
                                        </p:attrNameLst>
                                      </p:cBhvr>
                                      <p:to>
                                        <p:strVal val="visible"/>
                                      </p:to>
                                    </p:set>
                                    <p:anim calcmode="lin" valueType="num">
                                      <p:cBhvr additive="base">
                                        <p:cTn id="23" dur="1000"/>
                                        <p:tgtEl>
                                          <p:spTgt spid="2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u="sng">
                <a:latin typeface="Caveat"/>
                <a:ea typeface="Caveat"/>
                <a:cs typeface="Caveat"/>
                <a:sym typeface="Caveat"/>
              </a:rPr>
              <a:t>Notable Inventions:</a:t>
            </a:r>
            <a:endParaRPr sz="3600" u="sng">
              <a:latin typeface="Caveat"/>
              <a:ea typeface="Caveat"/>
              <a:cs typeface="Caveat"/>
              <a:sym typeface="Caveat"/>
            </a:endParaRPr>
          </a:p>
          <a:p>
            <a:pPr marL="0" lvl="0" indent="0" algn="l" rtl="0">
              <a:spcBef>
                <a:spcPts val="0"/>
              </a:spcBef>
              <a:spcAft>
                <a:spcPts val="0"/>
              </a:spcAft>
              <a:buNone/>
            </a:pPr>
            <a:endParaRPr/>
          </a:p>
        </p:txBody>
      </p:sp>
      <p:sp>
        <p:nvSpPr>
          <p:cNvPr id="264" name="Google Shape;264;p34"/>
          <p:cNvSpPr txBox="1">
            <a:spLocks noGrp="1"/>
          </p:cNvSpPr>
          <p:nvPr>
            <p:ph type="body" idx="1"/>
          </p:nvPr>
        </p:nvSpPr>
        <p:spPr>
          <a:xfrm>
            <a:off x="1297500" y="1307850"/>
            <a:ext cx="70389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GB" b="1"/>
              <a:t>Telephone </a:t>
            </a:r>
            <a:endParaRPr b="1"/>
          </a:p>
          <a:p>
            <a:pPr marL="457200" lvl="0" indent="-311150" algn="l" rtl="0">
              <a:spcBef>
                <a:spcPts val="0"/>
              </a:spcBef>
              <a:spcAft>
                <a:spcPts val="0"/>
              </a:spcAft>
              <a:buSzPts val="1300"/>
              <a:buChar char="★"/>
            </a:pPr>
            <a:r>
              <a:rPr lang="en-GB"/>
              <a:t>Telephone was patented  by Alexander Graham Bell  in 1876.</a:t>
            </a:r>
            <a:endParaRPr/>
          </a:p>
          <a:p>
            <a:pPr marL="457200" lvl="0" indent="-311150" algn="l" rtl="0">
              <a:spcBef>
                <a:spcPts val="0"/>
              </a:spcBef>
              <a:spcAft>
                <a:spcPts val="0"/>
              </a:spcAft>
              <a:buSzPts val="1300"/>
              <a:buChar char="★"/>
            </a:pPr>
            <a:r>
              <a:rPr lang="en-GB"/>
              <a:t>It was used mainly to speed up business transactions.</a:t>
            </a:r>
            <a:endParaRPr/>
          </a:p>
          <a:p>
            <a:pPr marL="457200" lvl="0" indent="0" algn="l" rtl="0">
              <a:lnSpc>
                <a:spcPct val="10000"/>
              </a:lnSpc>
              <a:spcBef>
                <a:spcPts val="1600"/>
              </a:spcBef>
              <a:spcAft>
                <a:spcPts val="0"/>
              </a:spcAft>
              <a:buNone/>
            </a:pPr>
            <a:endParaRPr/>
          </a:p>
          <a:p>
            <a:pPr marL="457200" lvl="0" indent="-311150" algn="l" rtl="0">
              <a:spcBef>
                <a:spcPts val="400"/>
              </a:spcBef>
              <a:spcAft>
                <a:spcPts val="0"/>
              </a:spcAft>
              <a:buSzPts val="1300"/>
              <a:buChar char="●"/>
            </a:pPr>
            <a:r>
              <a:rPr lang="en-GB" b="1"/>
              <a:t>Assembly Line</a:t>
            </a:r>
            <a:endParaRPr b="1"/>
          </a:p>
          <a:p>
            <a:pPr marL="457200" lvl="0" indent="-311150" algn="l" rtl="0">
              <a:spcBef>
                <a:spcPts val="0"/>
              </a:spcBef>
              <a:spcAft>
                <a:spcPts val="0"/>
              </a:spcAft>
              <a:buSzPts val="1300"/>
              <a:buChar char="●"/>
            </a:pPr>
            <a:r>
              <a:rPr lang="en-GB"/>
              <a:t>Assembly line was installed In 1913 by Henry Ford.</a:t>
            </a:r>
            <a:endParaRPr/>
          </a:p>
          <a:p>
            <a:pPr marL="457200" lvl="0" indent="-311150" algn="l" rtl="0">
              <a:spcBef>
                <a:spcPts val="0"/>
              </a:spcBef>
              <a:spcAft>
                <a:spcPts val="0"/>
              </a:spcAft>
              <a:buSzPts val="1300"/>
              <a:buChar char="●"/>
            </a:pPr>
            <a:r>
              <a:rPr lang="en-GB"/>
              <a:t>A factory in which the machines and tools were systematically positioned to work in sequence.</a:t>
            </a:r>
            <a:endParaRPr/>
          </a:p>
          <a:p>
            <a:pPr marL="457200" lvl="0" indent="-311150" algn="l" rtl="0">
              <a:spcBef>
                <a:spcPts val="0"/>
              </a:spcBef>
              <a:spcAft>
                <a:spcPts val="0"/>
              </a:spcAft>
              <a:buSzPts val="1300"/>
              <a:buChar char="●"/>
            </a:pPr>
            <a:r>
              <a:rPr lang="en-GB"/>
              <a:t>Able to assemble cars much faster and at a lower cost.  (mass production)</a:t>
            </a:r>
            <a:endParaRPr/>
          </a:p>
          <a:p>
            <a:pPr marL="457200" lvl="0" indent="0" algn="l" rtl="0">
              <a:lnSpc>
                <a:spcPct val="10000"/>
              </a:lnSpc>
              <a:spcBef>
                <a:spcPts val="1600"/>
              </a:spcBef>
              <a:spcAft>
                <a:spcPts val="0"/>
              </a:spcAft>
              <a:buNone/>
            </a:pPr>
            <a:endParaRPr/>
          </a:p>
          <a:p>
            <a:pPr marL="457200" lvl="0" indent="-311150" algn="l" rtl="0">
              <a:spcBef>
                <a:spcPts val="400"/>
              </a:spcBef>
              <a:spcAft>
                <a:spcPts val="0"/>
              </a:spcAft>
              <a:buSzPts val="1300"/>
              <a:buChar char="➢"/>
            </a:pPr>
            <a:r>
              <a:rPr lang="en-GB" b="1"/>
              <a:t>Light Bulb</a:t>
            </a:r>
            <a:endParaRPr b="1"/>
          </a:p>
          <a:p>
            <a:pPr marL="457200" lvl="0" indent="-311150" algn="l" rtl="0">
              <a:spcBef>
                <a:spcPts val="0"/>
              </a:spcBef>
              <a:spcAft>
                <a:spcPts val="0"/>
              </a:spcAft>
              <a:buSzPts val="1300"/>
              <a:buChar char="➢"/>
            </a:pPr>
            <a:r>
              <a:rPr lang="en-GB"/>
              <a:t>Light bulb was invented by Thomas Edison  in 1879.</a:t>
            </a:r>
            <a:endParaRPr/>
          </a:p>
          <a:p>
            <a:pPr marL="457200" lvl="0" indent="-311150" algn="l" rtl="0">
              <a:spcBef>
                <a:spcPts val="0"/>
              </a:spcBef>
              <a:spcAft>
                <a:spcPts val="0"/>
              </a:spcAft>
              <a:buSzPts val="1300"/>
              <a:buChar char="➢"/>
            </a:pPr>
            <a:r>
              <a:rPr lang="en-GB"/>
              <a:t>Provides light to make us able to see objects in the dark.</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8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300"/>
                                        <p:tgtEl>
                                          <p:spTgt spid="263"/>
                                        </p:tgtEl>
                                      </p:cBhvr>
                                    </p:animEffect>
                                  </p:childTnLst>
                                </p:cTn>
                              </p:par>
                            </p:childTnLst>
                          </p:cTn>
                        </p:par>
                        <p:par>
                          <p:cTn id="8" fill="hold">
                            <p:stCondLst>
                              <p:cond delay="1300"/>
                            </p:stCondLst>
                            <p:childTnLst>
                              <p:par>
                                <p:cTn id="9" presetID="10" presetClass="entr" presetSubtype="0" fill="hold"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fade">
                                      <p:cBhvr>
                                        <p:cTn id="11" dur="1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u="sng">
                <a:latin typeface="Caveat"/>
                <a:ea typeface="Caveat"/>
                <a:cs typeface="Caveat"/>
                <a:sym typeface="Caveat"/>
              </a:rPr>
              <a:t>Impacts of IR:2</a:t>
            </a:r>
            <a:endParaRPr sz="3600" u="sng">
              <a:latin typeface="Caveat"/>
              <a:ea typeface="Caveat"/>
              <a:cs typeface="Caveat"/>
              <a:sym typeface="Caveat"/>
            </a:endParaRPr>
          </a:p>
          <a:p>
            <a:pPr marL="0" lvl="0" indent="0" algn="l" rtl="0">
              <a:spcBef>
                <a:spcPts val="0"/>
              </a:spcBef>
              <a:spcAft>
                <a:spcPts val="0"/>
              </a:spcAft>
              <a:buNone/>
            </a:pPr>
            <a:endParaRPr/>
          </a:p>
        </p:txBody>
      </p:sp>
      <p:sp>
        <p:nvSpPr>
          <p:cNvPr id="270" name="Google Shape;270;p35"/>
          <p:cNvSpPr txBox="1">
            <a:spLocks noGrp="1"/>
          </p:cNvSpPr>
          <p:nvPr>
            <p:ph type="body" idx="1"/>
          </p:nvPr>
        </p:nvSpPr>
        <p:spPr>
          <a:xfrm>
            <a:off x="1006549" y="864781"/>
            <a:ext cx="7329851" cy="3613969"/>
          </a:xfrm>
          <a:prstGeom prst="rect">
            <a:avLst/>
          </a:prstGeom>
        </p:spPr>
        <p:txBody>
          <a:bodyPr spcFirstLastPara="1" wrap="square" lIns="91425" tIns="91425" rIns="91425" bIns="91425" anchor="t" anchorCtr="0">
            <a:noAutofit/>
          </a:bodyPr>
          <a:lstStyle/>
          <a:p>
            <a:pPr marL="457200" lvl="0" indent="-317500" algn="l" rtl="0">
              <a:lnSpc>
                <a:spcPct val="400000"/>
              </a:lnSpc>
              <a:spcBef>
                <a:spcPts val="0"/>
              </a:spcBef>
              <a:spcAft>
                <a:spcPts val="0"/>
              </a:spcAft>
              <a:buSzPts val="1400"/>
              <a:buFont typeface="Arial"/>
              <a:buChar char="❏"/>
            </a:pPr>
            <a:r>
              <a:rPr lang="en-GB" sz="1400" dirty="0">
                <a:latin typeface="Arial"/>
                <a:ea typeface="Arial"/>
                <a:cs typeface="Arial"/>
                <a:sym typeface="Arial"/>
              </a:rPr>
              <a:t>Communicate to all people and travel around the world.</a:t>
            </a:r>
            <a:endParaRPr sz="1400" dirty="0">
              <a:latin typeface="Arial"/>
              <a:ea typeface="Arial"/>
              <a:cs typeface="Arial"/>
              <a:sym typeface="Arial"/>
            </a:endParaRPr>
          </a:p>
          <a:p>
            <a:pPr marL="457200" lvl="0" indent="-317500" algn="l" rtl="0">
              <a:lnSpc>
                <a:spcPct val="400000"/>
              </a:lnSpc>
              <a:spcBef>
                <a:spcPts val="0"/>
              </a:spcBef>
              <a:spcAft>
                <a:spcPts val="0"/>
              </a:spcAft>
              <a:buSzPts val="1400"/>
              <a:buFont typeface="Arial"/>
              <a:buChar char="❏"/>
            </a:pPr>
            <a:r>
              <a:rPr lang="en-GB" sz="1400" dirty="0">
                <a:latin typeface="Arial"/>
                <a:ea typeface="Arial"/>
                <a:cs typeface="Arial"/>
                <a:sym typeface="Arial"/>
              </a:rPr>
              <a:t>Improvement in Public Health.</a:t>
            </a:r>
            <a:endParaRPr sz="1400" dirty="0">
              <a:latin typeface="Arial"/>
              <a:ea typeface="Arial"/>
              <a:cs typeface="Arial"/>
              <a:sym typeface="Arial"/>
            </a:endParaRPr>
          </a:p>
          <a:p>
            <a:pPr marL="457200" lvl="0" indent="-317500" algn="l" rtl="0">
              <a:lnSpc>
                <a:spcPct val="400000"/>
              </a:lnSpc>
              <a:spcBef>
                <a:spcPts val="0"/>
              </a:spcBef>
              <a:spcAft>
                <a:spcPts val="0"/>
              </a:spcAft>
              <a:buSzPts val="1400"/>
              <a:buFont typeface="Arial"/>
              <a:buChar char="❏"/>
            </a:pPr>
            <a:r>
              <a:rPr lang="en-GB" sz="1400" dirty="0">
                <a:latin typeface="Arial"/>
                <a:ea typeface="Arial"/>
                <a:cs typeface="Arial"/>
                <a:sym typeface="Arial"/>
              </a:rPr>
              <a:t>Extend working hours.</a:t>
            </a:r>
            <a:endParaRPr sz="1400" dirty="0">
              <a:latin typeface="Arial"/>
              <a:ea typeface="Arial"/>
              <a:cs typeface="Arial"/>
              <a:sym typeface="Arial"/>
            </a:endParaRPr>
          </a:p>
          <a:p>
            <a:pPr marL="457200" lvl="0" indent="-317500" algn="l" rtl="0">
              <a:lnSpc>
                <a:spcPct val="400000"/>
              </a:lnSpc>
              <a:spcBef>
                <a:spcPts val="0"/>
              </a:spcBef>
              <a:spcAft>
                <a:spcPts val="0"/>
              </a:spcAft>
              <a:buSzPts val="1400"/>
              <a:buFont typeface="Arial"/>
              <a:buChar char="❏"/>
            </a:pPr>
            <a:r>
              <a:rPr lang="en-GB" sz="1400" dirty="0">
                <a:latin typeface="Arial"/>
                <a:ea typeface="Arial"/>
                <a:cs typeface="Arial"/>
                <a:sym typeface="Arial"/>
              </a:rPr>
              <a:t>Reduction in the prices of goods. </a:t>
            </a:r>
            <a:endParaRPr sz="1400" dirty="0">
              <a:latin typeface="Arial"/>
              <a:ea typeface="Arial"/>
              <a:cs typeface="Arial"/>
              <a:sym typeface="Arial"/>
            </a:endParaRPr>
          </a:p>
          <a:p>
            <a:pPr marL="0" lvl="0" indent="0" algn="l" rtl="0">
              <a:spcBef>
                <a:spcPts val="0"/>
              </a:spcBef>
              <a:spcAft>
                <a:spcPts val="1600"/>
              </a:spcAft>
              <a:buNone/>
            </a:pPr>
            <a:endParaRPr dirty="0"/>
          </a:p>
        </p:txBody>
      </p:sp>
      <p:pic>
        <p:nvPicPr>
          <p:cNvPr id="271" name="Google Shape;271;p35"/>
          <p:cNvPicPr preferRelativeResize="0"/>
          <p:nvPr/>
        </p:nvPicPr>
        <p:blipFill>
          <a:blip r:embed="rId3">
            <a:alphaModFix/>
          </a:blip>
          <a:stretch>
            <a:fillRect/>
          </a:stretch>
        </p:blipFill>
        <p:spPr>
          <a:xfrm>
            <a:off x="6970950" y="640150"/>
            <a:ext cx="1365449" cy="1567152"/>
          </a:xfrm>
          <a:prstGeom prst="rect">
            <a:avLst/>
          </a:prstGeom>
          <a:noFill/>
          <a:ln w="9525" cap="flat" cmpd="sng">
            <a:solidFill>
              <a:srgbClr val="000000"/>
            </a:solidFill>
            <a:prstDash val="solid"/>
            <a:round/>
            <a:headEnd type="none" w="sm" len="sm"/>
            <a:tailEnd type="none" w="sm" len="sm"/>
          </a:ln>
        </p:spPr>
      </p:pic>
      <p:sp>
        <p:nvSpPr>
          <p:cNvPr id="272" name="Google Shape;272;p35"/>
          <p:cNvSpPr txBox="1"/>
          <p:nvPr/>
        </p:nvSpPr>
        <p:spPr>
          <a:xfrm>
            <a:off x="6971025" y="2207300"/>
            <a:ext cx="1365300" cy="21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rgbClr val="FFFFFF"/>
                </a:solidFill>
                <a:latin typeface="Lato"/>
                <a:ea typeface="Lato"/>
                <a:cs typeface="Lato"/>
                <a:sym typeface="Lato"/>
              </a:rPr>
              <a:t>Karl Benz</a:t>
            </a:r>
            <a:endParaRPr>
              <a:solidFill>
                <a:srgbClr val="FFFFFF"/>
              </a:solidFill>
              <a:latin typeface="Lato"/>
              <a:ea typeface="Lato"/>
              <a:cs typeface="Lato"/>
              <a:sym typeface="Lato"/>
            </a:endParaRPr>
          </a:p>
        </p:txBody>
      </p:sp>
      <p:pic>
        <p:nvPicPr>
          <p:cNvPr id="273" name="Google Shape;273;p35"/>
          <p:cNvPicPr preferRelativeResize="0"/>
          <p:nvPr/>
        </p:nvPicPr>
        <p:blipFill>
          <a:blip r:embed="rId4">
            <a:alphaModFix/>
          </a:blip>
          <a:stretch>
            <a:fillRect/>
          </a:stretch>
        </p:blipFill>
        <p:spPr>
          <a:xfrm>
            <a:off x="6971025" y="2911600"/>
            <a:ext cx="1365450" cy="1567150"/>
          </a:xfrm>
          <a:prstGeom prst="rect">
            <a:avLst/>
          </a:prstGeom>
          <a:noFill/>
          <a:ln w="9525" cap="flat" cmpd="sng">
            <a:solidFill>
              <a:srgbClr val="000000"/>
            </a:solidFill>
            <a:prstDash val="solid"/>
            <a:round/>
            <a:headEnd type="none" w="sm" len="sm"/>
            <a:tailEnd type="none" w="sm" len="sm"/>
          </a:ln>
        </p:spPr>
      </p:pic>
      <p:sp>
        <p:nvSpPr>
          <p:cNvPr id="274" name="Google Shape;274;p35"/>
          <p:cNvSpPr txBox="1"/>
          <p:nvPr/>
        </p:nvSpPr>
        <p:spPr>
          <a:xfrm>
            <a:off x="6981300" y="4478750"/>
            <a:ext cx="1344900" cy="24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rgbClr val="FFFFFF"/>
                </a:solidFill>
                <a:latin typeface="Lato"/>
                <a:ea typeface="Lato"/>
                <a:cs typeface="Lato"/>
                <a:sym typeface="Lato"/>
              </a:rPr>
              <a:t>Henry Ford</a:t>
            </a:r>
            <a:endParaRPr>
              <a:solidFill>
                <a:srgbClr val="FFFFFF"/>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300"/>
                                        <p:tgtEl>
                                          <p:spTgt spid="269"/>
                                        </p:tgtEl>
                                      </p:cBhvr>
                                    </p:animEffect>
                                  </p:childTnLst>
                                </p:cTn>
                              </p:par>
                            </p:childTnLst>
                          </p:cTn>
                        </p:par>
                        <p:par>
                          <p:cTn id="8" fill="hold">
                            <p:stCondLst>
                              <p:cond delay="1300"/>
                            </p:stCondLst>
                            <p:childTnLst>
                              <p:par>
                                <p:cTn id="9" presetID="1" presetClass="entr" presetSubtype="0" fill="hold" nodeType="afterEffect">
                                  <p:stCondLst>
                                    <p:cond delay="0"/>
                                  </p:stCondLst>
                                  <p:childTnLst>
                                    <p:set>
                                      <p:cBhvr>
                                        <p:cTn id="10" dur="1" fill="hold">
                                          <p:stCondLst>
                                            <p:cond delay="0"/>
                                          </p:stCondLst>
                                        </p:cTn>
                                        <p:tgtEl>
                                          <p:spTgt spid="271"/>
                                        </p:tgtEl>
                                        <p:attrNameLst>
                                          <p:attrName>style.visibility</p:attrName>
                                        </p:attrNameLst>
                                      </p:cBhvr>
                                      <p:to>
                                        <p:strVal val="visible"/>
                                      </p:to>
                                    </p:set>
                                  </p:childTnLst>
                                </p:cTn>
                              </p:par>
                            </p:childTnLst>
                          </p:cTn>
                        </p:par>
                        <p:par>
                          <p:cTn id="11" fill="hold">
                            <p:stCondLst>
                              <p:cond delay="2100"/>
                            </p:stCondLst>
                            <p:childTnLst>
                              <p:par>
                                <p:cTn id="12" presetID="10" presetClass="entr" presetSubtype="0" fill="hold" nodeType="afterEffect">
                                  <p:stCondLst>
                                    <p:cond delay="0"/>
                                  </p:stCondLst>
                                  <p:childTnLst>
                                    <p:set>
                                      <p:cBhvr>
                                        <p:cTn id="13" dur="1" fill="hold">
                                          <p:stCondLst>
                                            <p:cond delay="0"/>
                                          </p:stCondLst>
                                        </p:cTn>
                                        <p:tgtEl>
                                          <p:spTgt spid="272"/>
                                        </p:tgtEl>
                                        <p:attrNameLst>
                                          <p:attrName>style.visibility</p:attrName>
                                        </p:attrNameLst>
                                      </p:cBhvr>
                                      <p:to>
                                        <p:strVal val="visible"/>
                                      </p:to>
                                    </p:set>
                                    <p:animEffect transition="in" filter="fade">
                                      <p:cBhvr>
                                        <p:cTn id="14" dur="800"/>
                                        <p:tgtEl>
                                          <p:spTgt spid="272"/>
                                        </p:tgtEl>
                                      </p:cBhvr>
                                    </p:animEffect>
                                  </p:childTnLst>
                                </p:cTn>
                              </p:par>
                            </p:childTnLst>
                          </p:cTn>
                        </p:par>
                        <p:par>
                          <p:cTn id="15" fill="hold">
                            <p:stCondLst>
                              <p:cond delay="2900"/>
                            </p:stCondLst>
                            <p:childTnLst>
                              <p:par>
                                <p:cTn id="16" presetID="10" presetClass="entr" presetSubtype="0" fill="hold" nodeType="afterEffect">
                                  <p:stCondLst>
                                    <p:cond delay="0"/>
                                  </p:stCondLst>
                                  <p:childTnLst>
                                    <p:set>
                                      <p:cBhvr>
                                        <p:cTn id="17" dur="1" fill="hold">
                                          <p:stCondLst>
                                            <p:cond delay="0"/>
                                          </p:stCondLst>
                                        </p:cTn>
                                        <p:tgtEl>
                                          <p:spTgt spid="273"/>
                                        </p:tgtEl>
                                        <p:attrNameLst>
                                          <p:attrName>style.visibility</p:attrName>
                                        </p:attrNameLst>
                                      </p:cBhvr>
                                      <p:to>
                                        <p:strVal val="visible"/>
                                      </p:to>
                                    </p:set>
                                    <p:animEffect transition="in" filter="fade">
                                      <p:cBhvr>
                                        <p:cTn id="18" dur="800"/>
                                        <p:tgtEl>
                                          <p:spTgt spid="273"/>
                                        </p:tgtEl>
                                      </p:cBhvr>
                                    </p:animEffect>
                                  </p:childTnLst>
                                </p:cTn>
                              </p:par>
                            </p:childTnLst>
                          </p:cTn>
                        </p:par>
                        <p:par>
                          <p:cTn id="19" fill="hold">
                            <p:stCondLst>
                              <p:cond delay="3700"/>
                            </p:stCondLst>
                            <p:childTnLst>
                              <p:par>
                                <p:cTn id="20" presetID="10" presetClass="entr" presetSubtype="0" fill="hold" nodeType="afterEffect">
                                  <p:stCondLst>
                                    <p:cond delay="0"/>
                                  </p:stCondLst>
                                  <p:childTnLst>
                                    <p:set>
                                      <p:cBhvr>
                                        <p:cTn id="21" dur="1" fill="hold">
                                          <p:stCondLst>
                                            <p:cond delay="0"/>
                                          </p:stCondLst>
                                        </p:cTn>
                                        <p:tgtEl>
                                          <p:spTgt spid="274"/>
                                        </p:tgtEl>
                                        <p:attrNameLst>
                                          <p:attrName>style.visibility</p:attrName>
                                        </p:attrNameLst>
                                      </p:cBhvr>
                                      <p:to>
                                        <p:strVal val="visible"/>
                                      </p:to>
                                    </p:set>
                                    <p:animEffect transition="in" filter="fade">
                                      <p:cBhvr>
                                        <p:cTn id="22" dur="800"/>
                                        <p:tgtEl>
                                          <p:spTgt spid="274"/>
                                        </p:tgtEl>
                                      </p:cBhvr>
                                    </p:animEffect>
                                  </p:childTnLst>
                                </p:cTn>
                              </p:par>
                            </p:childTnLst>
                          </p:cTn>
                        </p:par>
                        <p:par>
                          <p:cTn id="23" fill="hold">
                            <p:stCondLst>
                              <p:cond delay="4500"/>
                            </p:stCondLst>
                            <p:childTnLst>
                              <p:par>
                                <p:cTn id="24" presetID="10" presetClass="entr" presetSubtype="0" fill="hold" nodeType="afterEffect">
                                  <p:stCondLst>
                                    <p:cond delay="0"/>
                                  </p:stCondLst>
                                  <p:childTnLst>
                                    <p:set>
                                      <p:cBhvr>
                                        <p:cTn id="25" dur="1" fill="hold">
                                          <p:stCondLst>
                                            <p:cond delay="0"/>
                                          </p:stCondLst>
                                        </p:cTn>
                                        <p:tgtEl>
                                          <p:spTgt spid="274"/>
                                        </p:tgtEl>
                                        <p:attrNameLst>
                                          <p:attrName>style.visibility</p:attrName>
                                        </p:attrNameLst>
                                      </p:cBhvr>
                                      <p:to>
                                        <p:strVal val="visible"/>
                                      </p:to>
                                    </p:set>
                                    <p:animEffect transition="in" filter="fade">
                                      <p:cBhvr>
                                        <p:cTn id="26" dur="1000"/>
                                        <p:tgtEl>
                                          <p:spTgt spid="274"/>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274"/>
                                        </p:tgtEl>
                                        <p:attrNameLst>
                                          <p:attrName>style.visibility</p:attrName>
                                        </p:attrNameLst>
                                      </p:cBhvr>
                                      <p:to>
                                        <p:strVal val="visible"/>
                                      </p:to>
                                    </p:set>
                                    <p:animEffect transition="in" filter="fade">
                                      <p:cBhvr>
                                        <p:cTn id="30" dur="800"/>
                                        <p:tgtEl>
                                          <p:spTgt spid="274"/>
                                        </p:tgtEl>
                                      </p:cBhvr>
                                    </p:animEffect>
                                  </p:childTnLst>
                                </p:cTn>
                              </p:par>
                            </p:childTnLst>
                          </p:cTn>
                        </p:par>
                        <p:par>
                          <p:cTn id="31" fill="hold">
                            <p:stCondLst>
                              <p:cond delay="6300"/>
                            </p:stCondLst>
                            <p:childTnLst>
                              <p:par>
                                <p:cTn id="32" presetID="1" presetClass="entr" presetSubtype="0" fill="hold" nodeType="afterEffect">
                                  <p:stCondLst>
                                    <p:cond delay="0"/>
                                  </p:stCondLst>
                                  <p:childTnLst>
                                    <p:set>
                                      <p:cBhvr>
                                        <p:cTn id="33"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u="sng" dirty="0">
                <a:latin typeface="Times New Roman"/>
                <a:ea typeface="Times New Roman"/>
                <a:cs typeface="Times New Roman"/>
                <a:sym typeface="Times New Roman"/>
              </a:rPr>
              <a:t>NEGATIVE EFFECTS OF INDUSTRIAL REVOLUTION HAPPENING EVEN TODAY</a:t>
            </a:r>
            <a:endParaRPr u="sng" dirty="0">
              <a:latin typeface="Times New Roman"/>
              <a:ea typeface="Times New Roman"/>
              <a:cs typeface="Times New Roman"/>
              <a:sym typeface="Times New Roman"/>
            </a:endParaRPr>
          </a:p>
        </p:txBody>
      </p:sp>
      <p:sp>
        <p:nvSpPr>
          <p:cNvPr id="280" name="Google Shape;280;p36"/>
          <p:cNvSpPr txBox="1">
            <a:spLocks noGrp="1"/>
          </p:cNvSpPr>
          <p:nvPr>
            <p:ph type="body" idx="1"/>
          </p:nvPr>
        </p:nvSpPr>
        <p:spPr>
          <a:xfrm>
            <a:off x="-107152" y="1506761"/>
            <a:ext cx="7038900" cy="2911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17500" algn="l" rtl="0">
              <a:spcBef>
                <a:spcPts val="0"/>
              </a:spcBef>
              <a:spcAft>
                <a:spcPts val="0"/>
              </a:spcAft>
              <a:buClr>
                <a:schemeClr val="dk2"/>
              </a:buClr>
              <a:buSzPts val="1400"/>
              <a:buFont typeface="Arial"/>
              <a:buChar char="●"/>
            </a:pPr>
            <a:r>
              <a:rPr lang="en-GB" sz="1400" dirty="0">
                <a:solidFill>
                  <a:schemeClr val="dk2"/>
                </a:solidFill>
                <a:latin typeface="Arial"/>
                <a:ea typeface="Arial"/>
                <a:cs typeface="Arial"/>
                <a:sym typeface="Arial"/>
              </a:rPr>
              <a:t>Overcrowding of Cities and Industrial Towns</a:t>
            </a:r>
            <a:endParaRPr sz="1400" dirty="0">
              <a:solidFill>
                <a:schemeClr val="dk2"/>
              </a:solidFill>
              <a:latin typeface="Arial"/>
              <a:ea typeface="Arial"/>
              <a:cs typeface="Arial"/>
              <a:sym typeface="Arial"/>
            </a:endParaRPr>
          </a:p>
          <a:p>
            <a:pPr marL="457200" lvl="0" indent="0" algn="l" rtl="0">
              <a:spcBef>
                <a:spcPts val="1600"/>
              </a:spcBef>
              <a:spcAft>
                <a:spcPts val="0"/>
              </a:spcAft>
              <a:buNone/>
            </a:pPr>
            <a:endParaRPr sz="1400" dirty="0">
              <a:solidFill>
                <a:schemeClr val="dk2"/>
              </a:solidFill>
              <a:latin typeface="Arial"/>
              <a:ea typeface="Arial"/>
              <a:cs typeface="Arial"/>
              <a:sym typeface="Arial"/>
            </a:endParaRPr>
          </a:p>
          <a:p>
            <a:pPr marL="457200" lvl="0" indent="-317500" algn="l" rtl="0">
              <a:spcBef>
                <a:spcPts val="1600"/>
              </a:spcBef>
              <a:spcAft>
                <a:spcPts val="0"/>
              </a:spcAft>
              <a:buClr>
                <a:schemeClr val="dk2"/>
              </a:buClr>
              <a:buSzPts val="1400"/>
              <a:buFont typeface="Arial"/>
              <a:buChar char="●"/>
            </a:pPr>
            <a:r>
              <a:rPr lang="en-GB" sz="1400" dirty="0">
                <a:solidFill>
                  <a:schemeClr val="dk2"/>
                </a:solidFill>
                <a:latin typeface="Arial"/>
                <a:ea typeface="Arial"/>
                <a:cs typeface="Arial"/>
                <a:sym typeface="Arial"/>
              </a:rPr>
              <a:t>Pollution and environmental issues</a:t>
            </a:r>
            <a:endParaRPr sz="1400" dirty="0">
              <a:solidFill>
                <a:schemeClr val="dk2"/>
              </a:solidFill>
              <a:latin typeface="Arial"/>
              <a:ea typeface="Arial"/>
              <a:cs typeface="Arial"/>
              <a:sym typeface="Arial"/>
            </a:endParaRPr>
          </a:p>
          <a:p>
            <a:pPr marL="457200" lvl="0" indent="0" algn="l" rtl="0">
              <a:spcBef>
                <a:spcPts val="1600"/>
              </a:spcBef>
              <a:spcAft>
                <a:spcPts val="0"/>
              </a:spcAft>
              <a:buNone/>
            </a:pPr>
            <a:endParaRPr sz="1400" dirty="0">
              <a:solidFill>
                <a:schemeClr val="dk2"/>
              </a:solidFill>
              <a:latin typeface="Arial"/>
              <a:ea typeface="Arial"/>
              <a:cs typeface="Arial"/>
              <a:sym typeface="Arial"/>
            </a:endParaRPr>
          </a:p>
          <a:p>
            <a:pPr marL="457200" lvl="0" indent="-317500" algn="l" rtl="0">
              <a:spcBef>
                <a:spcPts val="1600"/>
              </a:spcBef>
              <a:spcAft>
                <a:spcPts val="0"/>
              </a:spcAft>
              <a:buClr>
                <a:schemeClr val="dk2"/>
              </a:buClr>
              <a:buSzPts val="1400"/>
              <a:buFont typeface="Arial"/>
              <a:buChar char="●"/>
            </a:pPr>
            <a:r>
              <a:rPr lang="en-GB" sz="1400" dirty="0">
                <a:solidFill>
                  <a:schemeClr val="dk2"/>
                </a:solidFill>
                <a:latin typeface="Arial"/>
                <a:ea typeface="Arial"/>
                <a:cs typeface="Arial"/>
                <a:sym typeface="Arial"/>
              </a:rPr>
              <a:t>The Rise in Unhealthy Habits</a:t>
            </a:r>
            <a:endParaRPr sz="1400" dirty="0">
              <a:solidFill>
                <a:schemeClr val="dk2"/>
              </a:solidFill>
              <a:latin typeface="Arial"/>
              <a:ea typeface="Arial"/>
              <a:cs typeface="Arial"/>
              <a:sym typeface="Arial"/>
            </a:endParaRPr>
          </a:p>
        </p:txBody>
      </p:sp>
      <p:pic>
        <p:nvPicPr>
          <p:cNvPr id="281" name="Google Shape;281;p36"/>
          <p:cNvPicPr preferRelativeResize="0"/>
          <p:nvPr/>
        </p:nvPicPr>
        <p:blipFill>
          <a:blip r:embed="rId3">
            <a:alphaModFix/>
          </a:blip>
          <a:stretch>
            <a:fillRect/>
          </a:stretch>
        </p:blipFill>
        <p:spPr>
          <a:xfrm>
            <a:off x="4042275" y="1307850"/>
            <a:ext cx="1970375" cy="1685000"/>
          </a:xfrm>
          <a:prstGeom prst="rect">
            <a:avLst/>
          </a:prstGeom>
          <a:noFill/>
          <a:ln>
            <a:noFill/>
          </a:ln>
        </p:spPr>
      </p:pic>
      <p:pic>
        <p:nvPicPr>
          <p:cNvPr id="282" name="Google Shape;282;p36"/>
          <p:cNvPicPr preferRelativeResize="0"/>
          <p:nvPr/>
        </p:nvPicPr>
        <p:blipFill>
          <a:blip r:embed="rId4">
            <a:alphaModFix/>
          </a:blip>
          <a:stretch>
            <a:fillRect/>
          </a:stretch>
        </p:blipFill>
        <p:spPr>
          <a:xfrm>
            <a:off x="6324949" y="1506750"/>
            <a:ext cx="2621699" cy="2406225"/>
          </a:xfrm>
          <a:prstGeom prst="rect">
            <a:avLst/>
          </a:prstGeom>
          <a:noFill/>
          <a:ln>
            <a:noFill/>
          </a:ln>
        </p:spPr>
      </p:pic>
      <p:pic>
        <p:nvPicPr>
          <p:cNvPr id="283" name="Google Shape;283;p36"/>
          <p:cNvPicPr preferRelativeResize="0"/>
          <p:nvPr/>
        </p:nvPicPr>
        <p:blipFill>
          <a:blip r:embed="rId5">
            <a:alphaModFix/>
          </a:blip>
          <a:stretch>
            <a:fillRect/>
          </a:stretch>
        </p:blipFill>
        <p:spPr>
          <a:xfrm>
            <a:off x="3676050" y="3101700"/>
            <a:ext cx="2411625" cy="1607750"/>
          </a:xfrm>
          <a:prstGeom prst="rect">
            <a:avLst/>
          </a:prstGeom>
          <a:noFill/>
          <a:ln>
            <a:noFill/>
          </a:ln>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1052550" y="422104"/>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u="sng" dirty="0">
                <a:latin typeface="Cambria" panose="02040503050406030204" pitchFamily="18" charset="0"/>
                <a:ea typeface="Cambria" panose="02040503050406030204" pitchFamily="18" charset="0"/>
              </a:rPr>
              <a:t>What have we learnt? </a:t>
            </a:r>
            <a:endParaRPr u="sng" dirty="0">
              <a:latin typeface="Cambria" panose="02040503050406030204" pitchFamily="18" charset="0"/>
              <a:ea typeface="Cambria" panose="02040503050406030204" pitchFamily="18" charset="0"/>
            </a:endParaRPr>
          </a:p>
        </p:txBody>
      </p:sp>
      <p:sp>
        <p:nvSpPr>
          <p:cNvPr id="289" name="Google Shape;289;p37"/>
          <p:cNvSpPr txBox="1">
            <a:spLocks noGrp="1"/>
          </p:cNvSpPr>
          <p:nvPr>
            <p:ph type="body" idx="1"/>
          </p:nvPr>
        </p:nvSpPr>
        <p:spPr>
          <a:xfrm>
            <a:off x="1052550" y="1038492"/>
            <a:ext cx="7038900" cy="36231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Times New Roman"/>
              <a:buChar char="●"/>
            </a:pPr>
            <a:r>
              <a:rPr lang="en-GB" sz="1800" dirty="0">
                <a:latin typeface="Times New Roman"/>
                <a:ea typeface="Times New Roman"/>
                <a:cs typeface="Times New Roman"/>
                <a:sym typeface="Times New Roman"/>
              </a:rPr>
              <a:t>The greatest revolution that had taken place</a:t>
            </a:r>
          </a:p>
          <a:p>
            <a:pPr marL="120650" lvl="0" indent="0" algn="l" rtl="0">
              <a:spcBef>
                <a:spcPts val="0"/>
              </a:spcBef>
              <a:spcAft>
                <a:spcPts val="0"/>
              </a:spcAft>
              <a:buSzPts val="1700"/>
              <a:buNone/>
            </a:pPr>
            <a:endParaRPr sz="1800" dirty="0">
              <a:latin typeface="Times New Roman"/>
              <a:ea typeface="Times New Roman"/>
              <a:cs typeface="Times New Roman"/>
              <a:sym typeface="Times New Roman"/>
            </a:endParaRPr>
          </a:p>
          <a:p>
            <a:pPr marL="457200" lvl="0" indent="-336550" algn="l" rtl="0">
              <a:spcBef>
                <a:spcPts val="1600"/>
              </a:spcBef>
              <a:spcAft>
                <a:spcPts val="0"/>
              </a:spcAft>
              <a:buSzPts val="1700"/>
              <a:buFont typeface="Times New Roman"/>
              <a:buChar char="●"/>
            </a:pPr>
            <a:r>
              <a:rPr lang="en-GB" sz="1800" dirty="0">
                <a:latin typeface="Times New Roman"/>
                <a:ea typeface="Times New Roman"/>
                <a:cs typeface="Times New Roman"/>
                <a:sym typeface="Times New Roman"/>
              </a:rPr>
              <a:t>Had both positive and negative effects on mankind</a:t>
            </a:r>
          </a:p>
          <a:p>
            <a:pPr marL="120650" lvl="0" indent="0" algn="l" rtl="0">
              <a:spcBef>
                <a:spcPts val="1600"/>
              </a:spcBef>
              <a:spcAft>
                <a:spcPts val="0"/>
              </a:spcAft>
              <a:buSzPts val="1700"/>
              <a:buNone/>
            </a:pPr>
            <a:endParaRPr sz="1800" dirty="0">
              <a:latin typeface="Times New Roman"/>
              <a:ea typeface="Times New Roman"/>
              <a:cs typeface="Times New Roman"/>
              <a:sym typeface="Times New Roman"/>
            </a:endParaRPr>
          </a:p>
          <a:p>
            <a:pPr marL="457200" lvl="0" indent="-336550" algn="l" rtl="0">
              <a:spcBef>
                <a:spcPts val="1600"/>
              </a:spcBef>
              <a:spcAft>
                <a:spcPts val="0"/>
              </a:spcAft>
              <a:buSzPts val="1700"/>
              <a:buFont typeface="Times New Roman"/>
              <a:buChar char="●"/>
            </a:pPr>
            <a:r>
              <a:rPr lang="en-GB" sz="1800" dirty="0">
                <a:latin typeface="Times New Roman"/>
                <a:ea typeface="Times New Roman"/>
                <a:cs typeface="Times New Roman"/>
                <a:sym typeface="Times New Roman"/>
              </a:rPr>
              <a:t>Learn from our mistakes</a:t>
            </a:r>
          </a:p>
          <a:p>
            <a:pPr marL="120650" lvl="0" indent="0" algn="l" rtl="0">
              <a:spcBef>
                <a:spcPts val="1600"/>
              </a:spcBef>
              <a:spcAft>
                <a:spcPts val="0"/>
              </a:spcAft>
              <a:buSzPts val="1700"/>
              <a:buNone/>
            </a:pPr>
            <a:endParaRPr sz="1800" dirty="0">
              <a:latin typeface="Times New Roman"/>
              <a:ea typeface="Times New Roman"/>
              <a:cs typeface="Times New Roman"/>
              <a:sym typeface="Times New Roman"/>
            </a:endParaRPr>
          </a:p>
          <a:p>
            <a:pPr marL="457200" lvl="0" indent="-311150" algn="l" rtl="0">
              <a:spcBef>
                <a:spcPts val="1600"/>
              </a:spcBef>
              <a:spcAft>
                <a:spcPts val="0"/>
              </a:spcAft>
              <a:buSzPts val="1300"/>
              <a:buChar char="●"/>
            </a:pPr>
            <a:r>
              <a:rPr lang="en-GB" sz="1800" dirty="0">
                <a:latin typeface="Times New Roman"/>
                <a:ea typeface="Times New Roman"/>
                <a:cs typeface="Times New Roman"/>
                <a:sym typeface="Times New Roman"/>
              </a:rPr>
              <a:t>Progress further and become more developed together</a:t>
            </a:r>
            <a:r>
              <a:rPr lang="en-GB" sz="1800" dirty="0"/>
              <a:t> </a:t>
            </a:r>
            <a:endParaRPr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0C58-15F2-4791-BEA6-8DB5A2DB668F}"/>
              </a:ext>
            </a:extLst>
          </p:cNvPr>
          <p:cNvSpPr>
            <a:spLocks noGrp="1"/>
          </p:cNvSpPr>
          <p:nvPr>
            <p:ph type="title"/>
          </p:nvPr>
        </p:nvSpPr>
        <p:spPr/>
        <p:txBody>
          <a:bodyPr/>
          <a:lstStyle/>
          <a:p>
            <a:endParaRPr lang="en-MY" dirty="0"/>
          </a:p>
        </p:txBody>
      </p:sp>
      <p:pic>
        <p:nvPicPr>
          <p:cNvPr id="4" name="Picture 3">
            <a:extLst>
              <a:ext uri="{FF2B5EF4-FFF2-40B4-BE49-F238E27FC236}">
                <a16:creationId xmlns:a16="http://schemas.microsoft.com/office/drawing/2014/main" id="{90A4469E-2C35-409F-9C88-DB1AE0490CB1}"/>
              </a:ext>
            </a:extLst>
          </p:cNvPr>
          <p:cNvPicPr>
            <a:picLocks noChangeAspect="1"/>
          </p:cNvPicPr>
          <p:nvPr/>
        </p:nvPicPr>
        <p:blipFill>
          <a:blip r:embed="rId2"/>
          <a:stretch>
            <a:fillRect/>
          </a:stretch>
        </p:blipFill>
        <p:spPr>
          <a:xfrm>
            <a:off x="823851" y="83174"/>
            <a:ext cx="7496299" cy="4977151"/>
          </a:xfrm>
          <a:prstGeom prst="rect">
            <a:avLst/>
          </a:prstGeom>
        </p:spPr>
      </p:pic>
    </p:spTree>
    <p:extLst>
      <p:ext uri="{BB962C8B-B14F-4D97-AF65-F5344CB8AC3E}">
        <p14:creationId xmlns:p14="http://schemas.microsoft.com/office/powerpoint/2010/main" val="3532689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5" name="Google Shape;295;p38"/>
          <p:cNvPicPr preferRelativeResize="0"/>
          <p:nvPr/>
        </p:nvPicPr>
        <p:blipFill>
          <a:blip r:embed="rId3">
            <a:alphaModFix/>
          </a:blip>
          <a:stretch>
            <a:fillRect/>
          </a:stretch>
        </p:blipFill>
        <p:spPr>
          <a:xfrm>
            <a:off x="415626" y="198750"/>
            <a:ext cx="8340451" cy="4857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title"/>
          </p:nvPr>
        </p:nvSpPr>
        <p:spPr>
          <a:xfrm>
            <a:off x="1052550" y="210675"/>
            <a:ext cx="7038900" cy="69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WHAT IS INDUSTRIAL REVOLUTION ?</a:t>
            </a:r>
            <a:endParaRPr/>
          </a:p>
        </p:txBody>
      </p:sp>
      <p:sp>
        <p:nvSpPr>
          <p:cNvPr id="146" name="Google Shape;146;p15"/>
          <p:cNvSpPr txBox="1">
            <a:spLocks noGrp="1"/>
          </p:cNvSpPr>
          <p:nvPr>
            <p:ph type="body" idx="1"/>
          </p:nvPr>
        </p:nvSpPr>
        <p:spPr>
          <a:xfrm>
            <a:off x="731100" y="1247700"/>
            <a:ext cx="7681800" cy="40290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GB" sz="1800"/>
              <a:t>The Industrial Revolution was a period of time where massive economic,technological, social, and cultural changes occurred.</a:t>
            </a:r>
            <a:endParaRPr sz="1800"/>
          </a:p>
          <a:p>
            <a:pPr marL="457200" lvl="0" indent="-342900" algn="l" rtl="0">
              <a:spcBef>
                <a:spcPts val="0"/>
              </a:spcBef>
              <a:spcAft>
                <a:spcPts val="0"/>
              </a:spcAft>
              <a:buSzPts val="1800"/>
              <a:buChar char="●"/>
            </a:pPr>
            <a:r>
              <a:rPr lang="en-GB" sz="1800"/>
              <a:t>Industrial Revolution took place between the middle of 18th century to the early of 20th century and began in Great Britain, then subsequently spreading throughout Europe, North America and to the rest of the world.</a:t>
            </a:r>
            <a:endParaRPr sz="1800"/>
          </a:p>
          <a:p>
            <a:pPr marL="457200" lvl="0" indent="-342900" algn="l" rtl="0">
              <a:spcBef>
                <a:spcPts val="0"/>
              </a:spcBef>
              <a:spcAft>
                <a:spcPts val="0"/>
              </a:spcAft>
              <a:buSzPts val="1800"/>
              <a:buChar char="●"/>
            </a:pPr>
            <a:r>
              <a:rPr lang="en-GB" sz="1800"/>
              <a:t>Industrial Revolution marked a major turning point in human history in almost every aspects of human life.</a:t>
            </a:r>
            <a:endParaRPr sz="1800"/>
          </a:p>
          <a:p>
            <a:pPr marL="457200" lvl="0" indent="-342900" algn="l" rtl="0">
              <a:spcBef>
                <a:spcPts val="0"/>
              </a:spcBef>
              <a:spcAft>
                <a:spcPts val="0"/>
              </a:spcAft>
              <a:buSzPts val="1800"/>
              <a:buChar char="●"/>
            </a:pPr>
            <a:r>
              <a:rPr lang="en-GB" sz="1800"/>
              <a:t>Generally, Industrial Revolution are separated into 2 different parts which are Industrial Revolution 1.0 (IR 1.0) and Industrial Revolution 2.0 (IR 2.0).</a:t>
            </a:r>
            <a:endParaRPr sz="1800"/>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690900" y="601275"/>
            <a:ext cx="77622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b="1"/>
              <a:t>SIGNIFICANT TECHNOLOGICAL DEVELOPMENTS DURING IR 1.0</a:t>
            </a:r>
            <a:endParaRPr sz="2400" b="1"/>
          </a:p>
        </p:txBody>
      </p:sp>
      <p:sp>
        <p:nvSpPr>
          <p:cNvPr id="152" name="Google Shape;152;p16"/>
          <p:cNvSpPr txBox="1">
            <a:spLocks noGrp="1"/>
          </p:cNvSpPr>
          <p:nvPr>
            <p:ph type="body" idx="1"/>
          </p:nvPr>
        </p:nvSpPr>
        <p:spPr>
          <a:xfrm>
            <a:off x="1056750" y="1872300"/>
            <a:ext cx="7030500" cy="2541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GB" sz="2400"/>
              <a:t>Textile Industry</a:t>
            </a:r>
            <a:endParaRPr sz="2400"/>
          </a:p>
          <a:p>
            <a:pPr marL="457200" lvl="0" indent="-381000" algn="l" rtl="0">
              <a:spcBef>
                <a:spcPts val="0"/>
              </a:spcBef>
              <a:spcAft>
                <a:spcPts val="0"/>
              </a:spcAft>
              <a:buSzPts val="2400"/>
              <a:buAutoNum type="arabicPeriod"/>
            </a:pPr>
            <a:r>
              <a:rPr lang="en-GB" sz="2400"/>
              <a:t>Iron Production</a:t>
            </a:r>
            <a:endParaRPr sz="2400"/>
          </a:p>
          <a:p>
            <a:pPr marL="457200" lvl="0" indent="-381000" algn="l" rtl="0">
              <a:spcBef>
                <a:spcPts val="0"/>
              </a:spcBef>
              <a:spcAft>
                <a:spcPts val="0"/>
              </a:spcAft>
              <a:buSzPts val="2400"/>
              <a:buAutoNum type="arabicPeriod"/>
            </a:pPr>
            <a:r>
              <a:rPr lang="en-GB" sz="2400"/>
              <a:t>Steam Power</a:t>
            </a:r>
            <a:endParaRPr sz="2400"/>
          </a:p>
          <a:p>
            <a:pPr marL="457200" lvl="0" indent="-381000" algn="l" rtl="0">
              <a:spcBef>
                <a:spcPts val="0"/>
              </a:spcBef>
              <a:spcAft>
                <a:spcPts val="0"/>
              </a:spcAft>
              <a:buSzPts val="2400"/>
              <a:buAutoNum type="arabicPeriod"/>
            </a:pPr>
            <a:r>
              <a:rPr lang="en-GB" sz="2400"/>
              <a:t>Agriculture </a:t>
            </a:r>
            <a:endParaRPr sz="2400"/>
          </a:p>
          <a:p>
            <a:pPr marL="457200" lvl="0" indent="-381000" algn="l" rtl="0">
              <a:spcBef>
                <a:spcPts val="0"/>
              </a:spcBef>
              <a:spcAft>
                <a:spcPts val="0"/>
              </a:spcAft>
              <a:buSzPts val="2400"/>
              <a:buAutoNum type="arabicPeriod"/>
            </a:pPr>
            <a:r>
              <a:rPr lang="en-GB" sz="2400"/>
              <a:t>Transportation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body" idx="1"/>
          </p:nvPr>
        </p:nvSpPr>
        <p:spPr>
          <a:xfrm>
            <a:off x="1297500" y="846050"/>
            <a:ext cx="7038900" cy="3632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GB" sz="4800"/>
              <a:t>TEXTILE INDUSTRY</a:t>
            </a:r>
            <a:endParaRPr sz="4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921475" y="208100"/>
            <a:ext cx="80337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t>Timeline of the development of textile industry during IR 1.0</a:t>
            </a:r>
            <a:endParaRPr b="1"/>
          </a:p>
        </p:txBody>
      </p:sp>
      <p:sp>
        <p:nvSpPr>
          <p:cNvPr id="163" name="Google Shape;163;p18"/>
          <p:cNvSpPr txBox="1">
            <a:spLocks noGrp="1"/>
          </p:cNvSpPr>
          <p:nvPr>
            <p:ph type="body" idx="1"/>
          </p:nvPr>
        </p:nvSpPr>
        <p:spPr>
          <a:xfrm>
            <a:off x="1006025" y="1122200"/>
            <a:ext cx="7949400" cy="335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sz="1400"/>
              <a:t>Throughout the 18th century, several inventors had developed machines and techniques that revolutionise the productivity of the textile industry.</a:t>
            </a:r>
            <a:endParaRPr sz="1400"/>
          </a:p>
          <a:p>
            <a:pPr marL="457200" lvl="0" indent="-317500" algn="l" rtl="0">
              <a:spcBef>
                <a:spcPts val="0"/>
              </a:spcBef>
              <a:spcAft>
                <a:spcPts val="0"/>
              </a:spcAft>
              <a:buSzPts val="1400"/>
              <a:buAutoNum type="arabicPeriod"/>
            </a:pPr>
            <a:r>
              <a:rPr lang="en-GB" sz="1400"/>
              <a:t>“Flying Shuttle”  by John Kay  (1733)</a:t>
            </a:r>
            <a:endParaRPr sz="1400"/>
          </a:p>
          <a:p>
            <a:pPr marL="457200" lvl="0" indent="-317500" algn="l" rtl="0">
              <a:spcBef>
                <a:spcPts val="0"/>
              </a:spcBef>
              <a:spcAft>
                <a:spcPts val="0"/>
              </a:spcAft>
              <a:buSzPts val="1400"/>
              <a:buChar char="●"/>
            </a:pPr>
            <a:r>
              <a:rPr lang="en-GB" sz="1400"/>
              <a:t>Improved the process of hand-weaving looms.</a:t>
            </a:r>
            <a:endParaRPr sz="1400"/>
          </a:p>
          <a:p>
            <a:pPr marL="457200" lvl="0" indent="-317500" algn="l" rtl="0">
              <a:spcBef>
                <a:spcPts val="0"/>
              </a:spcBef>
              <a:spcAft>
                <a:spcPts val="0"/>
              </a:spcAft>
              <a:buSzPts val="1400"/>
              <a:buAutoNum type="arabicPeriod"/>
            </a:pPr>
            <a:r>
              <a:rPr lang="en-GB" sz="1400"/>
              <a:t>“Spinning Jenny”  by James Hargreaves  (1764)  </a:t>
            </a:r>
            <a:endParaRPr sz="1400"/>
          </a:p>
          <a:p>
            <a:pPr marL="457200" lvl="0" indent="-317500" algn="l" rtl="0">
              <a:spcBef>
                <a:spcPts val="0"/>
              </a:spcBef>
              <a:spcAft>
                <a:spcPts val="0"/>
              </a:spcAft>
              <a:buSzPts val="1400"/>
              <a:buChar char="●"/>
            </a:pPr>
            <a:r>
              <a:rPr lang="en-GB" sz="1400"/>
              <a:t>Invented based on the “Flying Shuttle”</a:t>
            </a:r>
            <a:endParaRPr sz="1400"/>
          </a:p>
          <a:p>
            <a:pPr marL="457200" lvl="0" indent="-317500" algn="l" rtl="0">
              <a:spcBef>
                <a:spcPts val="0"/>
              </a:spcBef>
              <a:spcAft>
                <a:spcPts val="0"/>
              </a:spcAft>
              <a:buSzPts val="1400"/>
              <a:buChar char="●"/>
            </a:pPr>
            <a:r>
              <a:rPr lang="en-GB" sz="1400"/>
              <a:t>Had multiple spinning frames which allowed workers to work with 8 or more spools of thread at a time.</a:t>
            </a:r>
            <a:endParaRPr sz="1400"/>
          </a:p>
          <a:p>
            <a:pPr marL="1371600" lvl="0" indent="0" algn="l" rtl="0">
              <a:spcBef>
                <a:spcPts val="1600"/>
              </a:spcBef>
              <a:spcAft>
                <a:spcPts val="0"/>
              </a:spcAft>
              <a:buNone/>
            </a:pPr>
            <a:endParaRPr/>
          </a:p>
          <a:p>
            <a:pPr marL="0" lvl="0" indent="0" algn="l" rtl="0">
              <a:spcBef>
                <a:spcPts val="1600"/>
              </a:spcBef>
              <a:spcAft>
                <a:spcPts val="1600"/>
              </a:spcAft>
              <a:buNone/>
            </a:pPr>
            <a:r>
              <a:rPr lang="en-GB"/>
              <a:t>  </a:t>
            </a:r>
            <a:endParaRPr/>
          </a:p>
        </p:txBody>
      </p:sp>
      <p:pic>
        <p:nvPicPr>
          <p:cNvPr id="164" name="Google Shape;164;p18"/>
          <p:cNvPicPr preferRelativeResize="0"/>
          <p:nvPr/>
        </p:nvPicPr>
        <p:blipFill>
          <a:blip r:embed="rId3">
            <a:alphaModFix/>
          </a:blip>
          <a:stretch>
            <a:fillRect/>
          </a:stretch>
        </p:blipFill>
        <p:spPr>
          <a:xfrm>
            <a:off x="5821800" y="3219938"/>
            <a:ext cx="2514600" cy="1819275"/>
          </a:xfrm>
          <a:prstGeom prst="rect">
            <a:avLst/>
          </a:prstGeom>
          <a:noFill/>
          <a:ln>
            <a:noFill/>
          </a:ln>
        </p:spPr>
      </p:pic>
      <p:pic>
        <p:nvPicPr>
          <p:cNvPr id="165" name="Google Shape;165;p18"/>
          <p:cNvPicPr preferRelativeResize="0"/>
          <p:nvPr/>
        </p:nvPicPr>
        <p:blipFill>
          <a:blip r:embed="rId4">
            <a:alphaModFix/>
          </a:blip>
          <a:stretch>
            <a:fillRect/>
          </a:stretch>
        </p:blipFill>
        <p:spPr>
          <a:xfrm>
            <a:off x="1203213" y="3205663"/>
            <a:ext cx="2466975" cy="184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body" idx="1"/>
          </p:nvPr>
        </p:nvSpPr>
        <p:spPr>
          <a:xfrm>
            <a:off x="846050" y="184025"/>
            <a:ext cx="5312700" cy="48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t>3. “Water Frame” by Richard Arkwright (1769)</a:t>
            </a:r>
            <a:endParaRPr sz="1800"/>
          </a:p>
          <a:p>
            <a:pPr marL="457200" lvl="0" indent="-342900" algn="l" rtl="0">
              <a:spcBef>
                <a:spcPts val="1600"/>
              </a:spcBef>
              <a:spcAft>
                <a:spcPts val="0"/>
              </a:spcAft>
              <a:buSzPts val="1800"/>
              <a:buChar char="●"/>
            </a:pPr>
            <a:r>
              <a:rPr lang="en-GB" sz="1800"/>
              <a:t>Based on “Flying Shuttle”</a:t>
            </a:r>
            <a:endParaRPr sz="1800"/>
          </a:p>
          <a:p>
            <a:pPr marL="457200" lvl="0" indent="-342900" algn="l" rtl="0">
              <a:spcBef>
                <a:spcPts val="0"/>
              </a:spcBef>
              <a:spcAft>
                <a:spcPts val="0"/>
              </a:spcAft>
              <a:buSzPts val="1800"/>
              <a:buChar char="●"/>
            </a:pPr>
            <a:r>
              <a:rPr lang="en-GB" sz="1800"/>
              <a:t>First powered textile machine by water</a:t>
            </a:r>
            <a:endParaRPr sz="1800"/>
          </a:p>
          <a:p>
            <a:pPr marL="457200" lvl="0" indent="-342900" algn="l" rtl="0">
              <a:spcBef>
                <a:spcPts val="0"/>
              </a:spcBef>
              <a:spcAft>
                <a:spcPts val="0"/>
              </a:spcAft>
              <a:buSzPts val="1800"/>
              <a:buChar char="●"/>
            </a:pPr>
            <a:r>
              <a:rPr lang="en-GB" sz="1800"/>
              <a:t>Capable of spinning 128 threads at a time</a:t>
            </a:r>
            <a:endParaRPr sz="1800"/>
          </a:p>
          <a:p>
            <a:pPr marL="457200" lvl="0" indent="-342900" algn="l" rtl="0">
              <a:spcBef>
                <a:spcPts val="0"/>
              </a:spcBef>
              <a:spcAft>
                <a:spcPts val="0"/>
              </a:spcAft>
              <a:buSzPts val="1800"/>
              <a:buChar char="●"/>
            </a:pPr>
            <a:r>
              <a:rPr lang="en-GB" sz="1800"/>
              <a:t>Produce stronger and harder yarn</a:t>
            </a:r>
            <a:endParaRPr sz="1800"/>
          </a:p>
          <a:p>
            <a:pPr marL="0" lvl="0" indent="0" algn="l" rtl="0">
              <a:spcBef>
                <a:spcPts val="1600"/>
              </a:spcBef>
              <a:spcAft>
                <a:spcPts val="0"/>
              </a:spcAft>
              <a:buNone/>
            </a:pPr>
            <a:r>
              <a:rPr lang="en-GB" sz="1800"/>
              <a:t>4. “Spinning mule” by Samuel Crompton (1779)</a:t>
            </a:r>
            <a:endParaRPr sz="1800"/>
          </a:p>
          <a:p>
            <a:pPr marL="457200" lvl="0" indent="-342900" algn="l" rtl="0">
              <a:spcBef>
                <a:spcPts val="1600"/>
              </a:spcBef>
              <a:spcAft>
                <a:spcPts val="0"/>
              </a:spcAft>
              <a:buSzPts val="1800"/>
              <a:buChar char="●"/>
            </a:pPr>
            <a:r>
              <a:rPr lang="en-GB" sz="1800"/>
              <a:t>Combination of ideas of “Spinning Jenny” and water frame</a:t>
            </a:r>
            <a:endParaRPr sz="1800"/>
          </a:p>
          <a:p>
            <a:pPr marL="457200" lvl="0" indent="-342900" algn="l" rtl="0">
              <a:spcBef>
                <a:spcPts val="0"/>
              </a:spcBef>
              <a:spcAft>
                <a:spcPts val="0"/>
              </a:spcAft>
              <a:buSzPts val="1800"/>
              <a:buChar char="●"/>
            </a:pPr>
            <a:r>
              <a:rPr lang="en-GB" sz="1800"/>
              <a:t>Allowed greater control over weaving process</a:t>
            </a:r>
            <a:endParaRPr sz="1800"/>
          </a:p>
          <a:p>
            <a:pPr marL="457200" lvl="0" indent="-342900" algn="l" rtl="0">
              <a:spcBef>
                <a:spcPts val="0"/>
              </a:spcBef>
              <a:spcAft>
                <a:spcPts val="0"/>
              </a:spcAft>
              <a:buSzPts val="1800"/>
              <a:buChar char="●"/>
            </a:pPr>
            <a:r>
              <a:rPr lang="en-GB" sz="1800"/>
              <a:t>Able to produce different types of yarn which are stronger,thinner and softer</a:t>
            </a:r>
            <a:endParaRPr sz="1800"/>
          </a:p>
          <a:p>
            <a:pPr marL="457200" lvl="0" indent="-342900" algn="l" rtl="0">
              <a:spcBef>
                <a:spcPts val="0"/>
              </a:spcBef>
              <a:spcAft>
                <a:spcPts val="0"/>
              </a:spcAft>
              <a:buSzPts val="1800"/>
              <a:buChar char="●"/>
            </a:pPr>
            <a:r>
              <a:rPr lang="en-GB" sz="1800"/>
              <a:t>The carriage was able to carry up to 1320 spindle and could be 46m long.</a:t>
            </a:r>
            <a:endParaRPr sz="1800"/>
          </a:p>
          <a:p>
            <a:pPr marL="0" lvl="0" indent="0" algn="l" rtl="0">
              <a:spcBef>
                <a:spcPts val="1600"/>
              </a:spcBef>
              <a:spcAft>
                <a:spcPts val="1600"/>
              </a:spcAft>
              <a:buNone/>
            </a:pPr>
            <a:r>
              <a:rPr lang="en-GB" sz="1400"/>
              <a:t>  </a:t>
            </a:r>
            <a:endParaRPr sz="1400"/>
          </a:p>
        </p:txBody>
      </p:sp>
      <p:pic>
        <p:nvPicPr>
          <p:cNvPr id="171" name="Google Shape;171;p19"/>
          <p:cNvPicPr preferRelativeResize="0"/>
          <p:nvPr/>
        </p:nvPicPr>
        <p:blipFill>
          <a:blip r:embed="rId3">
            <a:alphaModFix/>
          </a:blip>
          <a:stretch>
            <a:fillRect/>
          </a:stretch>
        </p:blipFill>
        <p:spPr>
          <a:xfrm>
            <a:off x="6158725" y="184025"/>
            <a:ext cx="2466975" cy="1657350"/>
          </a:xfrm>
          <a:prstGeom prst="rect">
            <a:avLst/>
          </a:prstGeom>
          <a:noFill/>
          <a:ln>
            <a:noFill/>
          </a:ln>
        </p:spPr>
      </p:pic>
      <p:pic>
        <p:nvPicPr>
          <p:cNvPr id="172" name="Google Shape;172;p19"/>
          <p:cNvPicPr preferRelativeResize="0"/>
          <p:nvPr/>
        </p:nvPicPr>
        <p:blipFill>
          <a:blip r:embed="rId4">
            <a:alphaModFix/>
          </a:blip>
          <a:stretch>
            <a:fillRect/>
          </a:stretch>
        </p:blipFill>
        <p:spPr>
          <a:xfrm>
            <a:off x="6158750" y="2501800"/>
            <a:ext cx="2466975" cy="19511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body" idx="1"/>
          </p:nvPr>
        </p:nvSpPr>
        <p:spPr>
          <a:xfrm>
            <a:off x="1297500" y="58720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t>5. “ Power loom” by Edmund Cartwright (1785)</a:t>
            </a:r>
            <a:endParaRPr sz="1800"/>
          </a:p>
          <a:p>
            <a:pPr marL="457200" lvl="0" indent="-342900" algn="l" rtl="0">
              <a:spcBef>
                <a:spcPts val="1600"/>
              </a:spcBef>
              <a:spcAft>
                <a:spcPts val="0"/>
              </a:spcAft>
              <a:buSzPts val="1800"/>
              <a:buChar char="●"/>
            </a:pPr>
            <a:r>
              <a:rPr lang="en-GB" sz="1800"/>
              <a:t>First spinning machine powered by steam engine</a:t>
            </a:r>
            <a:endParaRPr sz="1800"/>
          </a:p>
          <a:p>
            <a:pPr marL="457200" lvl="0" indent="-342900" algn="l" rtl="0">
              <a:spcBef>
                <a:spcPts val="0"/>
              </a:spcBef>
              <a:spcAft>
                <a:spcPts val="0"/>
              </a:spcAft>
              <a:buSzPts val="1800"/>
              <a:buChar char="●"/>
            </a:pPr>
            <a:r>
              <a:rPr lang="en-GB" sz="1800"/>
              <a:t>Benefited  from  the invention of James Watt’s steam engine</a:t>
            </a:r>
            <a:endParaRPr sz="1800"/>
          </a:p>
          <a:p>
            <a:pPr marL="457200" lvl="0" indent="-342900" algn="l" rtl="0">
              <a:spcBef>
                <a:spcPts val="0"/>
              </a:spcBef>
              <a:spcAft>
                <a:spcPts val="0"/>
              </a:spcAft>
              <a:buSzPts val="1800"/>
              <a:buChar char="●"/>
            </a:pPr>
            <a:r>
              <a:rPr lang="en-GB" sz="1800"/>
              <a:t>Built a fully-mechanized textile industry</a:t>
            </a:r>
            <a:endParaRPr sz="1800"/>
          </a:p>
          <a:p>
            <a:pPr marL="0" lvl="0" indent="0" algn="l" rtl="0">
              <a:spcBef>
                <a:spcPts val="1600"/>
              </a:spcBef>
              <a:spcAft>
                <a:spcPts val="1600"/>
              </a:spcAft>
              <a:buNone/>
            </a:pPr>
            <a:endParaRPr/>
          </a:p>
        </p:txBody>
      </p:sp>
      <p:pic>
        <p:nvPicPr>
          <p:cNvPr id="178" name="Google Shape;178;p20"/>
          <p:cNvPicPr preferRelativeResize="0"/>
          <p:nvPr/>
        </p:nvPicPr>
        <p:blipFill>
          <a:blip r:embed="rId3">
            <a:alphaModFix/>
          </a:blip>
          <a:stretch>
            <a:fillRect/>
          </a:stretch>
        </p:blipFill>
        <p:spPr>
          <a:xfrm>
            <a:off x="2096588" y="2490450"/>
            <a:ext cx="2333625" cy="1962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1052550" y="195000"/>
            <a:ext cx="7038900" cy="58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IRON PRODUCTION</a:t>
            </a:r>
            <a:endParaRPr/>
          </a:p>
        </p:txBody>
      </p:sp>
      <p:sp>
        <p:nvSpPr>
          <p:cNvPr id="184" name="Google Shape;184;p21"/>
          <p:cNvSpPr txBox="1">
            <a:spLocks noGrp="1"/>
          </p:cNvSpPr>
          <p:nvPr>
            <p:ph type="body" idx="1"/>
          </p:nvPr>
        </p:nvSpPr>
        <p:spPr>
          <a:xfrm>
            <a:off x="583125" y="878225"/>
            <a:ext cx="8428800" cy="3996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1800"/>
              <a:t>Coal and iron played a very important role in the Industrial Revolution.</a:t>
            </a:r>
            <a:endParaRPr sz="1800"/>
          </a:p>
          <a:p>
            <a:pPr marL="457200" lvl="0" indent="-342900" algn="l" rtl="0">
              <a:spcBef>
                <a:spcPts val="0"/>
              </a:spcBef>
              <a:spcAft>
                <a:spcPts val="0"/>
              </a:spcAft>
              <a:buSzPts val="1800"/>
              <a:buChar char="●"/>
            </a:pPr>
            <a:r>
              <a:rPr lang="en-GB" sz="1800"/>
              <a:t>At the early 18th century,  iron makers discovered a new way to extract pure iron from iron ore using coke which was purer and burnt hotter than coal ,to melt the ore.</a:t>
            </a:r>
            <a:endParaRPr sz="1800"/>
          </a:p>
          <a:p>
            <a:pPr marL="457200" lvl="0" indent="-342900" algn="l" rtl="0">
              <a:spcBef>
                <a:spcPts val="0"/>
              </a:spcBef>
              <a:spcAft>
                <a:spcPts val="0"/>
              </a:spcAft>
              <a:buSzPts val="1800"/>
              <a:buChar char="●"/>
            </a:pPr>
            <a:r>
              <a:rPr lang="en-GB" sz="1800"/>
              <a:t>By giving off same amount of heat, coal required less labour &amp; time to be mined compared to traditional charcoal that was made up of woods.</a:t>
            </a:r>
            <a:endParaRPr sz="1800"/>
          </a:p>
          <a:p>
            <a:pPr marL="457200" lvl="0" indent="-342900" algn="l" rtl="0">
              <a:spcBef>
                <a:spcPts val="0"/>
              </a:spcBef>
              <a:spcAft>
                <a:spcPts val="0"/>
              </a:spcAft>
              <a:buSzPts val="1800"/>
              <a:buChar char="●"/>
            </a:pPr>
            <a:r>
              <a:rPr lang="en-GB" sz="1800"/>
              <a:t>Thus, coal became the preferred source of fuel for steam engines and coal mines were booming especially at England  during that time.</a:t>
            </a:r>
            <a:endParaRPr sz="1800"/>
          </a:p>
          <a:p>
            <a:pPr marL="457200" lvl="0" indent="-342900" algn="l" rtl="0">
              <a:spcBef>
                <a:spcPts val="0"/>
              </a:spcBef>
              <a:spcAft>
                <a:spcPts val="0"/>
              </a:spcAft>
              <a:buSzPts val="1800"/>
              <a:buChar char="●"/>
            </a:pPr>
            <a:r>
              <a:rPr lang="en-GB" sz="1800"/>
              <a:t>As a result of transition from charcoal to coal , the production of iron increased dramatically and iron was used to produce goods that people needed likes machine frames, water pipes and rails for the industrial uses.</a:t>
            </a:r>
            <a:endParaRPr sz="1800"/>
          </a:p>
          <a:p>
            <a:pPr marL="45720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1347</Words>
  <Application>Microsoft Office PowerPoint</Application>
  <PresentationFormat>On-screen Show (16:9)</PresentationFormat>
  <Paragraphs>124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Times New Roman</vt:lpstr>
      <vt:lpstr>Arial</vt:lpstr>
      <vt:lpstr>Lato</vt:lpstr>
      <vt:lpstr>Montserrat</vt:lpstr>
      <vt:lpstr>Cambria</vt:lpstr>
      <vt:lpstr>Caveat</vt:lpstr>
      <vt:lpstr>Lobster</vt:lpstr>
      <vt:lpstr>Focus</vt:lpstr>
      <vt:lpstr>Science &amp; Technology Thinking</vt:lpstr>
      <vt:lpstr>INDUSTRIAL  REVOLUTION</vt:lpstr>
      <vt:lpstr>WHAT IS INDUSTRIAL REVOLUTION ?</vt:lpstr>
      <vt:lpstr>SIGNIFICANT TECHNOLOGICAL DEVELOPMENTS DURING IR 1.0</vt:lpstr>
      <vt:lpstr>PowerPoint Presentation</vt:lpstr>
      <vt:lpstr>Timeline of the development of textile industry during IR 1.0</vt:lpstr>
      <vt:lpstr>PowerPoint Presentation</vt:lpstr>
      <vt:lpstr>PowerPoint Presentation</vt:lpstr>
      <vt:lpstr>IRON PRODUCTION</vt:lpstr>
      <vt:lpstr>PowerPoint Presentation</vt:lpstr>
      <vt:lpstr>STEAM POWER</vt:lpstr>
      <vt:lpstr>STEAM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Industrial Revolution 2: </vt:lpstr>
      <vt:lpstr>What caused the IR:2? </vt:lpstr>
      <vt:lpstr>Notable Inventions: </vt:lpstr>
      <vt:lpstr>Impacts of IR:2 </vt:lpstr>
      <vt:lpstr>NEGATIVE EFFECTS OF INDUSTRIAL REVOLUTION HAPPENING EVEN TODAY</vt:lpstr>
      <vt:lpstr>What have we learnt?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&amp; Technology Thinking</dc:title>
  <cp:lastModifiedBy>Jared Ryan</cp:lastModifiedBy>
  <cp:revision>4</cp:revision>
  <dcterms:modified xsi:type="dcterms:W3CDTF">2019-11-04T17:23:32Z</dcterms:modified>
</cp:coreProperties>
</file>