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C22D-5E6F-4C8F-B47A-9EE1A18A87CA}" type="datetimeFigureOut">
              <a:rPr lang="en-MY" smtClean="0"/>
              <a:t>29/10/2020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8ADD-AE95-48DA-B43E-CB4BE5589B3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066246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C22D-5E6F-4C8F-B47A-9EE1A18A87CA}" type="datetimeFigureOut">
              <a:rPr lang="en-MY" smtClean="0"/>
              <a:t>29/10/2020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8ADD-AE95-48DA-B43E-CB4BE5589B3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02201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C22D-5E6F-4C8F-B47A-9EE1A18A87CA}" type="datetimeFigureOut">
              <a:rPr lang="en-MY" smtClean="0"/>
              <a:t>29/10/2020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8ADD-AE95-48DA-B43E-CB4BE5589B3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85355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C22D-5E6F-4C8F-B47A-9EE1A18A87CA}" type="datetimeFigureOut">
              <a:rPr lang="en-MY" smtClean="0"/>
              <a:t>29/10/2020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8ADD-AE95-48DA-B43E-CB4BE5589B3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674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C22D-5E6F-4C8F-B47A-9EE1A18A87CA}" type="datetimeFigureOut">
              <a:rPr lang="en-MY" smtClean="0"/>
              <a:t>29/10/2020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8ADD-AE95-48DA-B43E-CB4BE5589B3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44428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C22D-5E6F-4C8F-B47A-9EE1A18A87CA}" type="datetimeFigureOut">
              <a:rPr lang="en-MY" smtClean="0"/>
              <a:t>29/10/2020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8ADD-AE95-48DA-B43E-CB4BE5589B3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68775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C22D-5E6F-4C8F-B47A-9EE1A18A87CA}" type="datetimeFigureOut">
              <a:rPr lang="en-MY" smtClean="0"/>
              <a:t>29/10/2020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8ADD-AE95-48DA-B43E-CB4BE5589B3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20265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C22D-5E6F-4C8F-B47A-9EE1A18A87CA}" type="datetimeFigureOut">
              <a:rPr lang="en-MY" smtClean="0"/>
              <a:t>29/10/2020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8ADD-AE95-48DA-B43E-CB4BE5589B3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560766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C22D-5E6F-4C8F-B47A-9EE1A18A87CA}" type="datetimeFigureOut">
              <a:rPr lang="en-MY" smtClean="0"/>
              <a:t>29/10/2020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8ADD-AE95-48DA-B43E-CB4BE5589B3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335963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C22D-5E6F-4C8F-B47A-9EE1A18A87CA}" type="datetimeFigureOut">
              <a:rPr lang="en-MY" smtClean="0"/>
              <a:t>29/10/2020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8ADD-AE95-48DA-B43E-CB4BE5589B3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85995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C22D-5E6F-4C8F-B47A-9EE1A18A87CA}" type="datetimeFigureOut">
              <a:rPr lang="en-MY" smtClean="0"/>
              <a:t>29/10/2020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8ADD-AE95-48DA-B43E-CB4BE5589B3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86692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7DC22D-5E6F-4C8F-B47A-9EE1A18A87CA}" type="datetimeFigureOut">
              <a:rPr lang="en-MY" smtClean="0"/>
              <a:t>29/10/2020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7F8ADD-AE95-48DA-B43E-CB4BE5589B3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20951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MY" dirty="0"/>
              <a:t>SECJ1013-PT1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617265"/>
          </a:xfrm>
        </p:spPr>
        <p:txBody>
          <a:bodyPr>
            <a:normAutofit/>
          </a:bodyPr>
          <a:lstStyle/>
          <a:p>
            <a:r>
              <a:rPr lang="en-MY" dirty="0"/>
              <a:t>Lab 1</a:t>
            </a:r>
          </a:p>
          <a:p>
            <a:endParaRPr lang="en-MY" dirty="0"/>
          </a:p>
        </p:txBody>
      </p:sp>
      <p:sp>
        <p:nvSpPr>
          <p:cNvPr id="4" name="TextBox 3"/>
          <p:cNvSpPr txBox="1"/>
          <p:nvPr/>
        </p:nvSpPr>
        <p:spPr>
          <a:xfrm>
            <a:off x="3226525" y="4558937"/>
            <a:ext cx="529045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Group members:</a:t>
            </a:r>
          </a:p>
          <a:p>
            <a:pPr marL="457200" indent="-457200">
              <a:buAutoNum type="arabicPeriod"/>
            </a:pPr>
            <a:r>
              <a:rPr lang="en-US" dirty="0" smtClean="0"/>
              <a:t>Muhammad Harun bin </a:t>
            </a:r>
            <a:r>
              <a:rPr lang="en-US" dirty="0" err="1" smtClean="0"/>
              <a:t>Marzuki</a:t>
            </a:r>
            <a:endParaRPr lang="en-MY" dirty="0"/>
          </a:p>
          <a:p>
            <a:pPr marL="457200" indent="-457200">
              <a:buAutoNum type="arabicPeriod"/>
            </a:pPr>
            <a:r>
              <a:rPr lang="en-MY" dirty="0"/>
              <a:t>???</a:t>
            </a:r>
          </a:p>
          <a:p>
            <a:pPr marL="457200" indent="-457200">
              <a:buAutoNum type="arabicPeriod"/>
            </a:pPr>
            <a:r>
              <a:rPr lang="en-MY" dirty="0"/>
              <a:t>???</a:t>
            </a: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5189493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Prepare pseudo code and flowchart to solve a problem with the following requirements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MY" dirty="0"/>
              <a:t>User can enter 5 integer numbers in the range of 0 until 9</a:t>
            </a:r>
          </a:p>
          <a:p>
            <a:r>
              <a:rPr lang="en-MY" dirty="0"/>
              <a:t>Keep asking user to enter integer number if number is </a:t>
            </a:r>
            <a:r>
              <a:rPr lang="en-MY" dirty="0" smtClean="0"/>
              <a:t>&gt; </a:t>
            </a:r>
            <a:r>
              <a:rPr lang="en-MY" dirty="0"/>
              <a:t>0 or &lt;</a:t>
            </a:r>
            <a:r>
              <a:rPr lang="en-MY" dirty="0" smtClean="0"/>
              <a:t> </a:t>
            </a:r>
            <a:r>
              <a:rPr lang="en-MY" dirty="0"/>
              <a:t>9</a:t>
            </a:r>
          </a:p>
          <a:p>
            <a:r>
              <a:rPr lang="en-MY" dirty="0"/>
              <a:t>Display the sum of odd and even numbers of  5 integer numbers entered by the user </a:t>
            </a:r>
          </a:p>
        </p:txBody>
      </p:sp>
    </p:spTree>
    <p:extLst>
      <p:ext uri="{BB962C8B-B14F-4D97-AF65-F5344CB8AC3E}">
        <p14:creationId xmlns:p14="http://schemas.microsoft.com/office/powerpoint/2010/main" val="37267980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Pseudo Code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numCol="2"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2000" dirty="0" smtClean="0"/>
              <a:t>Start</a:t>
            </a:r>
          </a:p>
          <a:p>
            <a:pPr marL="457200" lvl="1" indent="0">
              <a:lnSpc>
                <a:spcPct val="100000"/>
              </a:lnSpc>
              <a:buNone/>
            </a:pPr>
            <a:r>
              <a:rPr lang="en-US" sz="2000" dirty="0" smtClean="0"/>
              <a:t>1. get </a:t>
            </a:r>
            <a:r>
              <a:rPr lang="en-US" sz="2000" dirty="0" err="1" smtClean="0"/>
              <a:t>num</a:t>
            </a:r>
            <a:endParaRPr lang="en-US" sz="2000" dirty="0" smtClean="0"/>
          </a:p>
          <a:p>
            <a:pPr marL="457200" lvl="1" indent="0">
              <a:lnSpc>
                <a:spcPct val="100000"/>
              </a:lnSpc>
              <a:buNone/>
            </a:pPr>
            <a:r>
              <a:rPr lang="en-US" sz="2000" dirty="0" smtClean="0"/>
              <a:t>2. counter = 0</a:t>
            </a:r>
          </a:p>
          <a:p>
            <a:pPr marL="457200" lvl="1" indent="0">
              <a:lnSpc>
                <a:spcPct val="100000"/>
              </a:lnSpc>
              <a:buNone/>
            </a:pPr>
            <a:r>
              <a:rPr lang="en-US" sz="2000" dirty="0" smtClean="0"/>
              <a:t>3. If ((</a:t>
            </a:r>
            <a:r>
              <a:rPr lang="en-US" sz="2000" dirty="0" err="1" smtClean="0"/>
              <a:t>num</a:t>
            </a:r>
            <a:r>
              <a:rPr lang="en-US" sz="2000" dirty="0" smtClean="0"/>
              <a:t>&gt;0) &amp;&amp; (</a:t>
            </a:r>
            <a:r>
              <a:rPr lang="en-US" sz="2000" dirty="0" err="1" smtClean="0"/>
              <a:t>num</a:t>
            </a:r>
            <a:r>
              <a:rPr lang="en-US" sz="2000" dirty="0" smtClean="0"/>
              <a:t>&lt;9))</a:t>
            </a:r>
          </a:p>
          <a:p>
            <a:pPr marL="914400" lvl="2" indent="0">
              <a:lnSpc>
                <a:spcPct val="100000"/>
              </a:lnSpc>
              <a:buNone/>
            </a:pPr>
            <a:r>
              <a:rPr lang="en-US" dirty="0" smtClean="0"/>
              <a:t>3.1 display </a:t>
            </a:r>
            <a:r>
              <a:rPr lang="en-US" dirty="0" err="1" smtClean="0"/>
              <a:t>num</a:t>
            </a:r>
            <a:endParaRPr lang="en-US" dirty="0" smtClean="0"/>
          </a:p>
          <a:p>
            <a:pPr marL="914400" lvl="2" indent="0">
              <a:lnSpc>
                <a:spcPct val="100000"/>
              </a:lnSpc>
              <a:buNone/>
            </a:pPr>
            <a:r>
              <a:rPr lang="en-US" dirty="0" smtClean="0"/>
              <a:t>3.2 counter++</a:t>
            </a:r>
            <a:endParaRPr lang="en-US" dirty="0"/>
          </a:p>
          <a:p>
            <a:pPr marL="914400" lvl="2" indent="0">
              <a:lnSpc>
                <a:spcPct val="100000"/>
              </a:lnSpc>
              <a:buNone/>
            </a:pPr>
            <a:r>
              <a:rPr lang="en-US" dirty="0" smtClean="0"/>
              <a:t>3.3 continue</a:t>
            </a:r>
          </a:p>
          <a:p>
            <a:pPr marL="457200" lvl="1" indent="0">
              <a:lnSpc>
                <a:spcPct val="100000"/>
              </a:lnSpc>
              <a:buNone/>
            </a:pPr>
            <a:r>
              <a:rPr lang="en-US" sz="2000" dirty="0" smtClean="0"/>
              <a:t>4. else</a:t>
            </a:r>
          </a:p>
          <a:p>
            <a:pPr marL="914400" lvl="2" indent="0">
              <a:lnSpc>
                <a:spcPct val="100000"/>
              </a:lnSpc>
              <a:buNone/>
            </a:pPr>
            <a:r>
              <a:rPr lang="en-US" dirty="0" smtClean="0"/>
              <a:t>4.1 display “invalid number”</a:t>
            </a:r>
            <a:endParaRPr lang="en-US" dirty="0"/>
          </a:p>
          <a:p>
            <a:pPr marL="914400" lvl="2" indent="0">
              <a:lnSpc>
                <a:spcPct val="100000"/>
              </a:lnSpc>
              <a:buNone/>
            </a:pPr>
            <a:r>
              <a:rPr lang="en-US" dirty="0" smtClean="0"/>
              <a:t>4.2 continue</a:t>
            </a:r>
            <a:endParaRPr lang="en-US" dirty="0"/>
          </a:p>
          <a:p>
            <a:pPr marL="457200" lvl="1" indent="0">
              <a:lnSpc>
                <a:spcPct val="100000"/>
              </a:lnSpc>
              <a:buNone/>
            </a:pPr>
            <a:r>
              <a:rPr lang="en-US" sz="2000" dirty="0" smtClean="0"/>
              <a:t>5. while (counter &lt;5)</a:t>
            </a:r>
          </a:p>
          <a:p>
            <a:pPr marL="914400" lvl="2" indent="0">
              <a:lnSpc>
                <a:spcPct val="100000"/>
              </a:lnSpc>
              <a:buNone/>
            </a:pPr>
            <a:r>
              <a:rPr lang="en-US" dirty="0" smtClean="0"/>
              <a:t>6. if(num%2=0)</a:t>
            </a:r>
          </a:p>
          <a:p>
            <a:pPr marL="1371600" lvl="3" indent="0">
              <a:lnSpc>
                <a:spcPct val="100000"/>
              </a:lnSpc>
              <a:buNone/>
            </a:pPr>
            <a:r>
              <a:rPr lang="en-US" sz="2000" dirty="0" smtClean="0"/>
              <a:t>6.1 even = even + </a:t>
            </a:r>
            <a:r>
              <a:rPr lang="en-US" sz="2000" dirty="0" err="1" smtClean="0"/>
              <a:t>num</a:t>
            </a:r>
            <a:endParaRPr lang="en-US" sz="2000" dirty="0" smtClean="0"/>
          </a:p>
          <a:p>
            <a:pPr marL="1371600" lvl="3" indent="0">
              <a:lnSpc>
                <a:spcPct val="100000"/>
              </a:lnSpc>
              <a:buNone/>
            </a:pPr>
            <a:r>
              <a:rPr lang="en-US" sz="2000" dirty="0" smtClean="0"/>
              <a:t>6.2 counter--</a:t>
            </a:r>
          </a:p>
          <a:p>
            <a:pPr marL="1371600" lvl="3" indent="0">
              <a:lnSpc>
                <a:spcPct val="100000"/>
              </a:lnSpc>
              <a:buNone/>
            </a:pPr>
            <a:r>
              <a:rPr lang="en-US" sz="2000" dirty="0" smtClean="0"/>
              <a:t>6.3 continue</a:t>
            </a:r>
          </a:p>
          <a:p>
            <a:pPr marL="914400" lvl="2" indent="0">
              <a:lnSpc>
                <a:spcPct val="100000"/>
              </a:lnSpc>
              <a:buNone/>
            </a:pPr>
            <a:r>
              <a:rPr lang="en-US" dirty="0" smtClean="0"/>
              <a:t>7. else</a:t>
            </a:r>
          </a:p>
          <a:p>
            <a:pPr marL="1371600" lvl="3" indent="0">
              <a:lnSpc>
                <a:spcPct val="100000"/>
              </a:lnSpc>
              <a:buNone/>
            </a:pPr>
            <a:r>
              <a:rPr lang="en-US" sz="2000" dirty="0" smtClean="0"/>
              <a:t>7.1 odd = odd + </a:t>
            </a:r>
            <a:r>
              <a:rPr lang="en-US" sz="2000" dirty="0" err="1" smtClean="0"/>
              <a:t>num</a:t>
            </a:r>
            <a:endParaRPr lang="en-US" sz="2000" dirty="0" smtClean="0"/>
          </a:p>
          <a:p>
            <a:pPr marL="1371600" lvl="3" indent="0">
              <a:lnSpc>
                <a:spcPct val="100000"/>
              </a:lnSpc>
              <a:buNone/>
            </a:pPr>
            <a:r>
              <a:rPr lang="en-US" sz="2000" dirty="0" smtClean="0"/>
              <a:t>7.2 counter--</a:t>
            </a:r>
          </a:p>
          <a:p>
            <a:pPr marL="914400" lvl="2" indent="0">
              <a:lnSpc>
                <a:spcPct val="100000"/>
              </a:lnSpc>
              <a:buNone/>
            </a:pPr>
            <a:r>
              <a:rPr lang="en-US" dirty="0" smtClean="0"/>
              <a:t>8. while(counter!=0)</a:t>
            </a:r>
          </a:p>
          <a:p>
            <a:pPr marL="914400" lvl="2" indent="0">
              <a:lnSpc>
                <a:spcPct val="100000"/>
              </a:lnSpc>
              <a:buNone/>
            </a:pPr>
            <a:r>
              <a:rPr lang="en-US" dirty="0" smtClean="0"/>
              <a:t>9. display even</a:t>
            </a:r>
          </a:p>
          <a:p>
            <a:pPr marL="914400" lvl="2" indent="0">
              <a:lnSpc>
                <a:spcPct val="100000"/>
              </a:lnSpc>
              <a:buNone/>
            </a:pPr>
            <a:r>
              <a:rPr lang="en-US" dirty="0" smtClean="0"/>
              <a:t>10. display odd</a:t>
            </a:r>
          </a:p>
          <a:p>
            <a:pPr marL="457200" lvl="1" indent="0">
              <a:lnSpc>
                <a:spcPct val="100000"/>
              </a:lnSpc>
              <a:buNone/>
            </a:pPr>
            <a:r>
              <a:rPr lang="en-US" sz="2000" dirty="0" smtClean="0"/>
              <a:t>End</a:t>
            </a:r>
          </a:p>
        </p:txBody>
      </p:sp>
    </p:spTree>
    <p:extLst>
      <p:ext uri="{BB962C8B-B14F-4D97-AF65-F5344CB8AC3E}">
        <p14:creationId xmlns:p14="http://schemas.microsoft.com/office/powerpoint/2010/main" val="8676909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849192" y="353971"/>
            <a:ext cx="10515600" cy="1325563"/>
          </a:xfrm>
        </p:spPr>
        <p:txBody>
          <a:bodyPr/>
          <a:lstStyle/>
          <a:p>
            <a:r>
              <a:rPr lang="en-MY" dirty="0"/>
              <a:t>Flowchart</a:t>
            </a:r>
          </a:p>
        </p:txBody>
      </p:sp>
      <p:sp>
        <p:nvSpPr>
          <p:cNvPr id="2" name="Oval 1"/>
          <p:cNvSpPr/>
          <p:nvPr/>
        </p:nvSpPr>
        <p:spPr>
          <a:xfrm>
            <a:off x="1523999" y="1300790"/>
            <a:ext cx="994611" cy="779796"/>
          </a:xfrm>
          <a:prstGeom prst="ellipse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" name="TextBox 2"/>
          <p:cNvSpPr txBox="1"/>
          <p:nvPr/>
        </p:nvSpPr>
        <p:spPr>
          <a:xfrm>
            <a:off x="1636293" y="1516305"/>
            <a:ext cx="770021" cy="36933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Start</a:t>
            </a:r>
            <a:endParaRPr lang="en-MY" dirty="0"/>
          </a:p>
        </p:txBody>
      </p:sp>
      <p:cxnSp>
        <p:nvCxnSpPr>
          <p:cNvPr id="5" name="Straight Arrow Connector 4"/>
          <p:cNvCxnSpPr>
            <a:stCxn id="2" idx="4"/>
          </p:cNvCxnSpPr>
          <p:nvPr/>
        </p:nvCxnSpPr>
        <p:spPr>
          <a:xfrm flipH="1">
            <a:off x="2021303" y="2080586"/>
            <a:ext cx="2" cy="5663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395660" y="2775102"/>
            <a:ext cx="1251284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dirty="0" smtClean="0"/>
              <a:t>get </a:t>
            </a:r>
            <a:r>
              <a:rPr lang="en-US" dirty="0" err="1" smtClean="0"/>
              <a:t>num</a:t>
            </a:r>
            <a:endParaRPr lang="en-MY" dirty="0"/>
          </a:p>
        </p:txBody>
      </p:sp>
      <p:sp>
        <p:nvSpPr>
          <p:cNvPr id="11" name="Flowchart: Decision 10"/>
          <p:cNvSpPr/>
          <p:nvPr/>
        </p:nvSpPr>
        <p:spPr>
          <a:xfrm>
            <a:off x="1066788" y="3603206"/>
            <a:ext cx="1973179" cy="925555"/>
          </a:xfrm>
          <a:prstGeom prst="flowChartDecision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2" name="Flowchart: Data 11"/>
          <p:cNvSpPr/>
          <p:nvPr/>
        </p:nvSpPr>
        <p:spPr>
          <a:xfrm>
            <a:off x="1058780" y="2646947"/>
            <a:ext cx="1973178" cy="625642"/>
          </a:xfrm>
          <a:prstGeom prst="flowChartInputOutput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9" name="Flowchart: Process 18"/>
          <p:cNvSpPr/>
          <p:nvPr/>
        </p:nvSpPr>
        <p:spPr>
          <a:xfrm>
            <a:off x="5134368" y="2617732"/>
            <a:ext cx="1261762" cy="352300"/>
          </a:xfrm>
          <a:prstGeom prst="flowChartProcess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7" name="Flowchart: Decision 26"/>
          <p:cNvSpPr/>
          <p:nvPr/>
        </p:nvSpPr>
        <p:spPr>
          <a:xfrm>
            <a:off x="4780637" y="3400560"/>
            <a:ext cx="1973179" cy="925555"/>
          </a:xfrm>
          <a:prstGeom prst="flowChartDecision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cxnSp>
        <p:nvCxnSpPr>
          <p:cNvPr id="33" name="Straight Arrow Connector 32"/>
          <p:cNvCxnSpPr>
            <a:stCxn id="12" idx="4"/>
            <a:endCxn id="11" idx="0"/>
          </p:cNvCxnSpPr>
          <p:nvPr/>
        </p:nvCxnSpPr>
        <p:spPr>
          <a:xfrm>
            <a:off x="2045369" y="3272589"/>
            <a:ext cx="8009" cy="3306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11" idx="2"/>
          </p:cNvCxnSpPr>
          <p:nvPr/>
        </p:nvCxnSpPr>
        <p:spPr>
          <a:xfrm flipH="1">
            <a:off x="2053377" y="4528761"/>
            <a:ext cx="1" cy="3341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64" idx="4"/>
            <a:endCxn id="17" idx="1"/>
          </p:cNvCxnSpPr>
          <p:nvPr/>
        </p:nvCxnSpPr>
        <p:spPr>
          <a:xfrm>
            <a:off x="5767227" y="1099047"/>
            <a:ext cx="0" cy="3968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19" idx="2"/>
            <a:endCxn id="27" idx="0"/>
          </p:cNvCxnSpPr>
          <p:nvPr/>
        </p:nvCxnSpPr>
        <p:spPr>
          <a:xfrm>
            <a:off x="5765249" y="2970032"/>
            <a:ext cx="1978" cy="4305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Elbow Connector 53"/>
          <p:cNvCxnSpPr>
            <a:stCxn id="27" idx="1"/>
            <a:endCxn id="56" idx="4"/>
          </p:cNvCxnSpPr>
          <p:nvPr/>
        </p:nvCxnSpPr>
        <p:spPr>
          <a:xfrm rot="10800000">
            <a:off x="4505859" y="1119060"/>
            <a:ext cx="274778" cy="2744279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6" name="Flowchart: Connector 55"/>
          <p:cNvSpPr/>
          <p:nvPr/>
        </p:nvSpPr>
        <p:spPr>
          <a:xfrm>
            <a:off x="4204069" y="529477"/>
            <a:ext cx="603579" cy="589582"/>
          </a:xfrm>
          <a:prstGeom prst="flowChartConnector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3" name="Flowchart: Connector 62"/>
          <p:cNvSpPr/>
          <p:nvPr/>
        </p:nvSpPr>
        <p:spPr>
          <a:xfrm>
            <a:off x="1778598" y="4864717"/>
            <a:ext cx="549558" cy="549558"/>
          </a:xfrm>
          <a:prstGeom prst="flowChartConnector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4" name="Flowchart: Connector 63"/>
          <p:cNvSpPr/>
          <p:nvPr/>
        </p:nvSpPr>
        <p:spPr>
          <a:xfrm>
            <a:off x="5492448" y="549489"/>
            <a:ext cx="549558" cy="549558"/>
          </a:xfrm>
          <a:prstGeom prst="flowChartConnector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cxnSp>
        <p:nvCxnSpPr>
          <p:cNvPr id="67" name="Elbow Connector 66"/>
          <p:cNvCxnSpPr>
            <a:stCxn id="74" idx="0"/>
          </p:cNvCxnSpPr>
          <p:nvPr/>
        </p:nvCxnSpPr>
        <p:spPr>
          <a:xfrm rot="5400000" flipH="1" flipV="1">
            <a:off x="174167" y="3019708"/>
            <a:ext cx="2523405" cy="1173355"/>
          </a:xfrm>
          <a:prstGeom prst="bentConnector3">
            <a:avLst>
              <a:gd name="adj1" fmla="val 100041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4" name="Flowchart: Connector 73"/>
          <p:cNvSpPr/>
          <p:nvPr/>
        </p:nvSpPr>
        <p:spPr>
          <a:xfrm>
            <a:off x="547402" y="4868087"/>
            <a:ext cx="603579" cy="589582"/>
          </a:xfrm>
          <a:prstGeom prst="flowChartConnector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cxnSp>
        <p:nvCxnSpPr>
          <p:cNvPr id="78" name="Elbow Connector 77"/>
          <p:cNvCxnSpPr>
            <a:stCxn id="11" idx="3"/>
            <a:endCxn id="96" idx="0"/>
          </p:cNvCxnSpPr>
          <p:nvPr/>
        </p:nvCxnSpPr>
        <p:spPr>
          <a:xfrm>
            <a:off x="3039967" y="4065984"/>
            <a:ext cx="301790" cy="802103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>
            <a:stCxn id="17" idx="4"/>
            <a:endCxn id="19" idx="0"/>
          </p:cNvCxnSpPr>
          <p:nvPr/>
        </p:nvCxnSpPr>
        <p:spPr>
          <a:xfrm flipH="1">
            <a:off x="5765249" y="2176353"/>
            <a:ext cx="1978" cy="44137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6" name="Flowchart: Connector 95"/>
          <p:cNvSpPr/>
          <p:nvPr/>
        </p:nvSpPr>
        <p:spPr>
          <a:xfrm>
            <a:off x="3039967" y="4868087"/>
            <a:ext cx="603579" cy="589582"/>
          </a:xfrm>
          <a:prstGeom prst="flowChartConnector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99" name="Flowchart: Connector 98"/>
          <p:cNvSpPr/>
          <p:nvPr/>
        </p:nvSpPr>
        <p:spPr>
          <a:xfrm>
            <a:off x="6753816" y="553630"/>
            <a:ext cx="603579" cy="589582"/>
          </a:xfrm>
          <a:prstGeom prst="flowChartConnector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cxnSp>
        <p:nvCxnSpPr>
          <p:cNvPr id="104" name="Elbow Connector 103"/>
          <p:cNvCxnSpPr>
            <a:stCxn id="99" idx="4"/>
            <a:endCxn id="27" idx="3"/>
          </p:cNvCxnSpPr>
          <p:nvPr/>
        </p:nvCxnSpPr>
        <p:spPr>
          <a:xfrm rot="5400000">
            <a:off x="5544648" y="2352380"/>
            <a:ext cx="2720126" cy="30179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238816" y="3933823"/>
            <a:ext cx="18930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1100"/>
              <a:t>If ((num&gt;0) &amp;&amp; (num&lt;9))</a:t>
            </a:r>
            <a:endParaRPr lang="en-MY" sz="1100" dirty="0"/>
          </a:p>
        </p:txBody>
      </p:sp>
      <p:sp>
        <p:nvSpPr>
          <p:cNvPr id="7" name="TextBox 6"/>
          <p:cNvSpPr txBox="1"/>
          <p:nvPr/>
        </p:nvSpPr>
        <p:spPr>
          <a:xfrm>
            <a:off x="2909350" y="3803018"/>
            <a:ext cx="84519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false</a:t>
            </a:r>
            <a:endParaRPr lang="en-MY" sz="1100" dirty="0"/>
          </a:p>
        </p:txBody>
      </p:sp>
      <p:sp>
        <p:nvSpPr>
          <p:cNvPr id="9" name="TextBox 8"/>
          <p:cNvSpPr txBox="1"/>
          <p:nvPr/>
        </p:nvSpPr>
        <p:spPr>
          <a:xfrm>
            <a:off x="1897434" y="4522035"/>
            <a:ext cx="7923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true</a:t>
            </a:r>
            <a:endParaRPr lang="en-MY" sz="1100" dirty="0"/>
          </a:p>
        </p:txBody>
      </p:sp>
      <p:sp>
        <p:nvSpPr>
          <p:cNvPr id="30" name="TextBox 29"/>
          <p:cNvSpPr txBox="1"/>
          <p:nvPr/>
        </p:nvSpPr>
        <p:spPr>
          <a:xfrm>
            <a:off x="5595867" y="1148840"/>
            <a:ext cx="7923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true</a:t>
            </a:r>
            <a:endParaRPr lang="en-MY" sz="1100" dirty="0"/>
          </a:p>
        </p:txBody>
      </p:sp>
      <p:sp>
        <p:nvSpPr>
          <p:cNvPr id="31" name="TextBox 30"/>
          <p:cNvSpPr txBox="1"/>
          <p:nvPr/>
        </p:nvSpPr>
        <p:spPr>
          <a:xfrm>
            <a:off x="6934798" y="1243795"/>
            <a:ext cx="84519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false</a:t>
            </a:r>
            <a:endParaRPr lang="en-MY" sz="1100" dirty="0"/>
          </a:p>
        </p:txBody>
      </p:sp>
      <p:sp>
        <p:nvSpPr>
          <p:cNvPr id="10" name="TextBox 9"/>
          <p:cNvSpPr txBox="1"/>
          <p:nvPr/>
        </p:nvSpPr>
        <p:spPr>
          <a:xfrm>
            <a:off x="4961683" y="3703439"/>
            <a:ext cx="16110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while(counter&lt;5)</a:t>
            </a:r>
            <a:endParaRPr lang="en-MY" sz="1200" dirty="0"/>
          </a:p>
        </p:txBody>
      </p:sp>
      <p:sp>
        <p:nvSpPr>
          <p:cNvPr id="16" name="TextBox 15"/>
          <p:cNvSpPr txBox="1"/>
          <p:nvPr/>
        </p:nvSpPr>
        <p:spPr>
          <a:xfrm>
            <a:off x="5134368" y="2646947"/>
            <a:ext cx="12617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counter++</a:t>
            </a:r>
            <a:endParaRPr lang="en-MY" sz="1400" dirty="0"/>
          </a:p>
        </p:txBody>
      </p:sp>
      <p:sp>
        <p:nvSpPr>
          <p:cNvPr id="17" name="Flowchart: Data 16"/>
          <p:cNvSpPr/>
          <p:nvPr/>
        </p:nvSpPr>
        <p:spPr>
          <a:xfrm>
            <a:off x="4871160" y="1495907"/>
            <a:ext cx="1792133" cy="680446"/>
          </a:xfrm>
          <a:prstGeom prst="flowChartInputOutput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5" name="TextBox 24"/>
          <p:cNvSpPr txBox="1"/>
          <p:nvPr/>
        </p:nvSpPr>
        <p:spPr>
          <a:xfrm>
            <a:off x="5142319" y="1671959"/>
            <a:ext cx="125381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display </a:t>
            </a:r>
            <a:r>
              <a:rPr lang="en-US" sz="1400" dirty="0" err="1" smtClean="0"/>
              <a:t>num</a:t>
            </a:r>
            <a:endParaRPr lang="en-MY" sz="1400" dirty="0"/>
          </a:p>
        </p:txBody>
      </p:sp>
      <p:sp>
        <p:nvSpPr>
          <p:cNvPr id="45" name="TextBox 44"/>
          <p:cNvSpPr txBox="1"/>
          <p:nvPr/>
        </p:nvSpPr>
        <p:spPr>
          <a:xfrm>
            <a:off x="3883244" y="3010979"/>
            <a:ext cx="7923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true</a:t>
            </a:r>
            <a:endParaRPr lang="en-MY" sz="1100" dirty="0"/>
          </a:p>
        </p:txBody>
      </p:sp>
      <p:cxnSp>
        <p:nvCxnSpPr>
          <p:cNvPr id="46" name="Straight Arrow Connector 45"/>
          <p:cNvCxnSpPr>
            <a:stCxn id="27" idx="2"/>
            <a:endCxn id="55" idx="0"/>
          </p:cNvCxnSpPr>
          <p:nvPr/>
        </p:nvCxnSpPr>
        <p:spPr>
          <a:xfrm>
            <a:off x="5767227" y="4326115"/>
            <a:ext cx="0" cy="3130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5" name="Flowchart: Decision 54"/>
          <p:cNvSpPr/>
          <p:nvPr/>
        </p:nvSpPr>
        <p:spPr>
          <a:xfrm>
            <a:off x="4780637" y="4639152"/>
            <a:ext cx="1973179" cy="925555"/>
          </a:xfrm>
          <a:prstGeom prst="flowChartDecision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1" name="TextBox 40"/>
          <p:cNvSpPr txBox="1"/>
          <p:nvPr/>
        </p:nvSpPr>
        <p:spPr>
          <a:xfrm>
            <a:off x="4961683" y="4927371"/>
            <a:ext cx="16110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MY" sz="1400" dirty="0"/>
              <a:t>if(num%2=0)</a:t>
            </a:r>
          </a:p>
        </p:txBody>
      </p:sp>
      <p:cxnSp>
        <p:nvCxnSpPr>
          <p:cNvPr id="58" name="Straight Arrow Connector 57"/>
          <p:cNvCxnSpPr>
            <a:stCxn id="55" idx="2"/>
            <a:endCxn id="62" idx="0"/>
          </p:cNvCxnSpPr>
          <p:nvPr/>
        </p:nvCxnSpPr>
        <p:spPr>
          <a:xfrm flipH="1">
            <a:off x="5765249" y="5564707"/>
            <a:ext cx="1978" cy="3130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2" name="Flowchart: Connector 61"/>
          <p:cNvSpPr/>
          <p:nvPr/>
        </p:nvSpPr>
        <p:spPr>
          <a:xfrm>
            <a:off x="5463459" y="5877744"/>
            <a:ext cx="603579" cy="589582"/>
          </a:xfrm>
          <a:prstGeom prst="flowChartConnector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cxnSp>
        <p:nvCxnSpPr>
          <p:cNvPr id="65" name="Straight Arrow Connector 64"/>
          <p:cNvCxnSpPr>
            <a:stCxn id="79" idx="4"/>
            <a:endCxn id="98" idx="0"/>
          </p:cNvCxnSpPr>
          <p:nvPr/>
        </p:nvCxnSpPr>
        <p:spPr>
          <a:xfrm flipH="1">
            <a:off x="9455315" y="1119059"/>
            <a:ext cx="1" cy="7085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9" name="Flowchart: Connector 68"/>
          <p:cNvSpPr/>
          <p:nvPr/>
        </p:nvSpPr>
        <p:spPr>
          <a:xfrm>
            <a:off x="6890657" y="5877744"/>
            <a:ext cx="603579" cy="589582"/>
          </a:xfrm>
          <a:prstGeom prst="flowChartConnector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cxnSp>
        <p:nvCxnSpPr>
          <p:cNvPr id="70" name="Elbow Connector 69"/>
          <p:cNvCxnSpPr>
            <a:stCxn id="55" idx="3"/>
            <a:endCxn id="69" idx="0"/>
          </p:cNvCxnSpPr>
          <p:nvPr/>
        </p:nvCxnSpPr>
        <p:spPr>
          <a:xfrm>
            <a:off x="6753816" y="5101930"/>
            <a:ext cx="438631" cy="775814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5618115" y="5564707"/>
            <a:ext cx="7923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true</a:t>
            </a:r>
            <a:endParaRPr lang="en-MY" sz="1100" dirty="0"/>
          </a:p>
        </p:txBody>
      </p:sp>
      <p:sp>
        <p:nvSpPr>
          <p:cNvPr id="75" name="TextBox 74"/>
          <p:cNvSpPr txBox="1"/>
          <p:nvPr/>
        </p:nvSpPr>
        <p:spPr>
          <a:xfrm>
            <a:off x="6988966" y="5457669"/>
            <a:ext cx="84519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false</a:t>
            </a:r>
            <a:endParaRPr lang="en-MY" sz="1100" dirty="0"/>
          </a:p>
        </p:txBody>
      </p:sp>
      <p:sp>
        <p:nvSpPr>
          <p:cNvPr id="79" name="Flowchart: Connector 78"/>
          <p:cNvSpPr/>
          <p:nvPr/>
        </p:nvSpPr>
        <p:spPr>
          <a:xfrm>
            <a:off x="9153526" y="529477"/>
            <a:ext cx="603579" cy="589582"/>
          </a:xfrm>
          <a:prstGeom prst="flowChartConnector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84" name="Flowchart: Connector 83"/>
          <p:cNvSpPr/>
          <p:nvPr/>
        </p:nvSpPr>
        <p:spPr>
          <a:xfrm>
            <a:off x="10828850" y="529477"/>
            <a:ext cx="603579" cy="589582"/>
          </a:xfrm>
          <a:prstGeom prst="flowChartConnector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98" name="Flowchart: Process 97"/>
          <p:cNvSpPr/>
          <p:nvPr/>
        </p:nvSpPr>
        <p:spPr>
          <a:xfrm>
            <a:off x="8708795" y="1827641"/>
            <a:ext cx="1493040" cy="727300"/>
          </a:xfrm>
          <a:prstGeom prst="flowChartProcess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01" name="TextBox 100"/>
          <p:cNvSpPr txBox="1"/>
          <p:nvPr/>
        </p:nvSpPr>
        <p:spPr>
          <a:xfrm>
            <a:off x="8525435" y="1810871"/>
            <a:ext cx="18597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MY" sz="1400" dirty="0"/>
              <a:t>even = even + </a:t>
            </a:r>
            <a:r>
              <a:rPr lang="en-MY" sz="1400" dirty="0" err="1"/>
              <a:t>num</a:t>
            </a:r>
            <a:endParaRPr lang="en-MY" sz="1400" dirty="0"/>
          </a:p>
        </p:txBody>
      </p:sp>
      <p:sp>
        <p:nvSpPr>
          <p:cNvPr id="108" name="TextBox 107"/>
          <p:cNvSpPr txBox="1"/>
          <p:nvPr/>
        </p:nvSpPr>
        <p:spPr>
          <a:xfrm>
            <a:off x="8525435" y="2202379"/>
            <a:ext cx="18597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MY" sz="1400"/>
              <a:t>counter--</a:t>
            </a:r>
            <a:endParaRPr lang="en-MY" sz="1400" dirty="0"/>
          </a:p>
        </p:txBody>
      </p:sp>
      <p:sp>
        <p:nvSpPr>
          <p:cNvPr id="110" name="Flowchart: Process 109"/>
          <p:cNvSpPr/>
          <p:nvPr/>
        </p:nvSpPr>
        <p:spPr>
          <a:xfrm>
            <a:off x="10385195" y="1827641"/>
            <a:ext cx="1493040" cy="727300"/>
          </a:xfrm>
          <a:prstGeom prst="flowChartProcess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11" name="TextBox 110"/>
          <p:cNvSpPr txBox="1"/>
          <p:nvPr/>
        </p:nvSpPr>
        <p:spPr>
          <a:xfrm>
            <a:off x="10226693" y="2202379"/>
            <a:ext cx="18597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MY" sz="1400"/>
              <a:t>counter--</a:t>
            </a:r>
            <a:endParaRPr lang="en-MY" sz="1400" dirty="0"/>
          </a:p>
        </p:txBody>
      </p:sp>
      <p:cxnSp>
        <p:nvCxnSpPr>
          <p:cNvPr id="112" name="Straight Arrow Connector 111"/>
          <p:cNvCxnSpPr>
            <a:stCxn id="84" idx="4"/>
            <a:endCxn id="110" idx="0"/>
          </p:cNvCxnSpPr>
          <p:nvPr/>
        </p:nvCxnSpPr>
        <p:spPr>
          <a:xfrm>
            <a:off x="11130640" y="1119059"/>
            <a:ext cx="1075" cy="7085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6" name="TextBox 115"/>
          <p:cNvSpPr txBox="1"/>
          <p:nvPr/>
        </p:nvSpPr>
        <p:spPr>
          <a:xfrm>
            <a:off x="10200759" y="1827641"/>
            <a:ext cx="18597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3" algn="ctr"/>
            <a:r>
              <a:rPr lang="en-US" sz="1400" dirty="0"/>
              <a:t>odd = odd + </a:t>
            </a:r>
            <a:r>
              <a:rPr lang="en-US" sz="1400" dirty="0" err="1"/>
              <a:t>num</a:t>
            </a:r>
            <a:endParaRPr lang="en-US" sz="1400" dirty="0"/>
          </a:p>
          <a:p>
            <a:pPr algn="ctr"/>
            <a:endParaRPr lang="en-MY" sz="1400" dirty="0"/>
          </a:p>
        </p:txBody>
      </p:sp>
      <p:sp>
        <p:nvSpPr>
          <p:cNvPr id="121" name="Flowchart: Decision 120"/>
          <p:cNvSpPr/>
          <p:nvPr/>
        </p:nvSpPr>
        <p:spPr>
          <a:xfrm>
            <a:off x="8468725" y="3144434"/>
            <a:ext cx="1973179" cy="925555"/>
          </a:xfrm>
          <a:prstGeom prst="flowChartDecision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22" name="TextBox 121"/>
          <p:cNvSpPr txBox="1"/>
          <p:nvPr/>
        </p:nvSpPr>
        <p:spPr>
          <a:xfrm>
            <a:off x="8649771" y="3447313"/>
            <a:ext cx="16110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while(counter!=0)</a:t>
            </a:r>
            <a:endParaRPr lang="en-MY" sz="1200" dirty="0"/>
          </a:p>
        </p:txBody>
      </p:sp>
      <p:cxnSp>
        <p:nvCxnSpPr>
          <p:cNvPr id="123" name="Straight Arrow Connector 122"/>
          <p:cNvCxnSpPr>
            <a:stCxn id="98" idx="2"/>
            <a:endCxn id="121" idx="0"/>
          </p:cNvCxnSpPr>
          <p:nvPr/>
        </p:nvCxnSpPr>
        <p:spPr>
          <a:xfrm>
            <a:off x="9455315" y="2554941"/>
            <a:ext cx="0" cy="5894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7" name="Elbow Connector 126"/>
          <p:cNvCxnSpPr>
            <a:stCxn id="110" idx="2"/>
            <a:endCxn id="121" idx="3"/>
          </p:cNvCxnSpPr>
          <p:nvPr/>
        </p:nvCxnSpPr>
        <p:spPr>
          <a:xfrm rot="5400000">
            <a:off x="10260675" y="2736171"/>
            <a:ext cx="1052271" cy="689811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2" name="Flowchart: Connector 131"/>
          <p:cNvSpPr/>
          <p:nvPr/>
        </p:nvSpPr>
        <p:spPr>
          <a:xfrm>
            <a:off x="4175080" y="5877744"/>
            <a:ext cx="603579" cy="589582"/>
          </a:xfrm>
          <a:prstGeom prst="flowChartConnector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cxnSp>
        <p:nvCxnSpPr>
          <p:cNvPr id="133" name="Elbow Connector 132"/>
          <p:cNvCxnSpPr>
            <a:stCxn id="132" idx="0"/>
          </p:cNvCxnSpPr>
          <p:nvPr/>
        </p:nvCxnSpPr>
        <p:spPr>
          <a:xfrm rot="5400000" flipH="1" flipV="1">
            <a:off x="4400121" y="4511627"/>
            <a:ext cx="1442866" cy="1289368"/>
          </a:xfrm>
          <a:prstGeom prst="bentConnector3">
            <a:avLst>
              <a:gd name="adj1" fmla="val 100326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6" name="Straight Arrow Connector 135"/>
          <p:cNvCxnSpPr>
            <a:stCxn id="121" idx="2"/>
            <a:endCxn id="150" idx="1"/>
          </p:cNvCxnSpPr>
          <p:nvPr/>
        </p:nvCxnSpPr>
        <p:spPr>
          <a:xfrm>
            <a:off x="9455315" y="4069989"/>
            <a:ext cx="6077" cy="4672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9" name="Elbow Connector 138"/>
          <p:cNvCxnSpPr>
            <a:stCxn id="121" idx="1"/>
            <a:endCxn id="145" idx="4"/>
          </p:cNvCxnSpPr>
          <p:nvPr/>
        </p:nvCxnSpPr>
        <p:spPr>
          <a:xfrm rot="10800000">
            <a:off x="8127353" y="1147572"/>
            <a:ext cx="341373" cy="2459641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5" name="Flowchart: Connector 144"/>
          <p:cNvSpPr/>
          <p:nvPr/>
        </p:nvSpPr>
        <p:spPr>
          <a:xfrm>
            <a:off x="7825562" y="557989"/>
            <a:ext cx="603579" cy="589582"/>
          </a:xfrm>
          <a:prstGeom prst="flowChartConnector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47" name="TextBox 146"/>
          <p:cNvSpPr txBox="1"/>
          <p:nvPr/>
        </p:nvSpPr>
        <p:spPr>
          <a:xfrm>
            <a:off x="7482136" y="3081076"/>
            <a:ext cx="7923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true</a:t>
            </a:r>
            <a:endParaRPr lang="en-MY" sz="1100" dirty="0"/>
          </a:p>
        </p:txBody>
      </p:sp>
      <p:sp>
        <p:nvSpPr>
          <p:cNvPr id="148" name="TextBox 147"/>
          <p:cNvSpPr txBox="1"/>
          <p:nvPr/>
        </p:nvSpPr>
        <p:spPr>
          <a:xfrm>
            <a:off x="9326860" y="4154056"/>
            <a:ext cx="84519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false</a:t>
            </a:r>
            <a:endParaRPr lang="en-MY" sz="1100" dirty="0"/>
          </a:p>
        </p:txBody>
      </p:sp>
      <p:sp>
        <p:nvSpPr>
          <p:cNvPr id="150" name="Flowchart: Data 149"/>
          <p:cNvSpPr/>
          <p:nvPr/>
        </p:nvSpPr>
        <p:spPr>
          <a:xfrm>
            <a:off x="8474803" y="4537236"/>
            <a:ext cx="1973178" cy="625642"/>
          </a:xfrm>
          <a:prstGeom prst="flowChartInputOutput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54" name="TextBox 153"/>
          <p:cNvSpPr txBox="1"/>
          <p:nvPr/>
        </p:nvSpPr>
        <p:spPr>
          <a:xfrm>
            <a:off x="8913434" y="4576378"/>
            <a:ext cx="12371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display even</a:t>
            </a:r>
            <a:br>
              <a:rPr lang="en-US" sz="1400" dirty="0" smtClean="0"/>
            </a:br>
            <a:r>
              <a:rPr lang="en-US" sz="1400" dirty="0" smtClean="0"/>
              <a:t>display odd</a:t>
            </a:r>
            <a:endParaRPr lang="en-MY" sz="1400" dirty="0"/>
          </a:p>
        </p:txBody>
      </p:sp>
      <p:sp>
        <p:nvSpPr>
          <p:cNvPr id="155" name="Oval 154"/>
          <p:cNvSpPr/>
          <p:nvPr/>
        </p:nvSpPr>
        <p:spPr>
          <a:xfrm>
            <a:off x="8958008" y="5588474"/>
            <a:ext cx="994611" cy="779796"/>
          </a:xfrm>
          <a:prstGeom prst="ellipse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56" name="TextBox 155"/>
          <p:cNvSpPr txBox="1"/>
          <p:nvPr/>
        </p:nvSpPr>
        <p:spPr>
          <a:xfrm>
            <a:off x="9033540" y="5826317"/>
            <a:ext cx="770021" cy="36933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End</a:t>
            </a:r>
            <a:endParaRPr lang="en-MY" dirty="0"/>
          </a:p>
        </p:txBody>
      </p:sp>
      <p:cxnSp>
        <p:nvCxnSpPr>
          <p:cNvPr id="161" name="Straight Arrow Connector 160"/>
          <p:cNvCxnSpPr>
            <a:stCxn id="150" idx="4"/>
            <a:endCxn id="155" idx="0"/>
          </p:cNvCxnSpPr>
          <p:nvPr/>
        </p:nvCxnSpPr>
        <p:spPr>
          <a:xfrm flipH="1">
            <a:off x="9455314" y="5162878"/>
            <a:ext cx="6078" cy="4255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76209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474</TotalTime>
  <Words>210</Words>
  <Application>Microsoft Office PowerPoint</Application>
  <PresentationFormat>Widescreen</PresentationFormat>
  <Paragraphs>57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SECJ1013-PT1</vt:lpstr>
      <vt:lpstr>Prepare pseudo code and flowchart to solve a problem with the following requirements</vt:lpstr>
      <vt:lpstr>Pseudo Code</vt:lpstr>
      <vt:lpstr>Flowchart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SCSJ2154-08</dc:title>
  <dc:creator>mrazak</dc:creator>
  <cp:lastModifiedBy>harunmarzuki088@gmail.com</cp:lastModifiedBy>
  <cp:revision>25</cp:revision>
  <dcterms:created xsi:type="dcterms:W3CDTF">2019-02-14T01:47:48Z</dcterms:created>
  <dcterms:modified xsi:type="dcterms:W3CDTF">2020-10-29T10:36:51Z</dcterms:modified>
</cp:coreProperties>
</file>