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1" r:id="rId1"/>
  </p:sldMasterIdLst>
  <p:notesMasterIdLst>
    <p:notesMasterId r:id="rId43"/>
  </p:notesMasterIdLst>
  <p:sldIdLst>
    <p:sldId id="257" r:id="rId2"/>
    <p:sldId id="273" r:id="rId3"/>
    <p:sldId id="307" r:id="rId4"/>
    <p:sldId id="274" r:id="rId5"/>
    <p:sldId id="275" r:id="rId6"/>
    <p:sldId id="309" r:id="rId7"/>
    <p:sldId id="276" r:id="rId8"/>
    <p:sldId id="277" r:id="rId9"/>
    <p:sldId id="278" r:id="rId10"/>
    <p:sldId id="279" r:id="rId11"/>
    <p:sldId id="280" r:id="rId12"/>
    <p:sldId id="310" r:id="rId13"/>
    <p:sldId id="281" r:id="rId14"/>
    <p:sldId id="282" r:id="rId15"/>
    <p:sldId id="283" r:id="rId16"/>
    <p:sldId id="284" r:id="rId17"/>
    <p:sldId id="285" r:id="rId18"/>
    <p:sldId id="286" r:id="rId19"/>
    <p:sldId id="287" r:id="rId20"/>
    <p:sldId id="288" r:id="rId21"/>
    <p:sldId id="289" r:id="rId22"/>
    <p:sldId id="290" r:id="rId23"/>
    <p:sldId id="291" r:id="rId24"/>
    <p:sldId id="311" r:id="rId25"/>
    <p:sldId id="292" r:id="rId26"/>
    <p:sldId id="293" r:id="rId27"/>
    <p:sldId id="294" r:id="rId28"/>
    <p:sldId id="295" r:id="rId29"/>
    <p:sldId id="312" r:id="rId30"/>
    <p:sldId id="296" r:id="rId31"/>
    <p:sldId id="297" r:id="rId32"/>
    <p:sldId id="298" r:id="rId33"/>
    <p:sldId id="299" r:id="rId34"/>
    <p:sldId id="300" r:id="rId35"/>
    <p:sldId id="301" r:id="rId36"/>
    <p:sldId id="313" r:id="rId37"/>
    <p:sldId id="302" r:id="rId38"/>
    <p:sldId id="303" r:id="rId39"/>
    <p:sldId id="304" r:id="rId40"/>
    <p:sldId id="305" r:id="rId41"/>
    <p:sldId id="306" r:id="rId42"/>
  </p:sldIdLst>
  <p:sldSz cx="12192000" cy="6858000"/>
  <p:notesSz cx="6858000" cy="9144000"/>
  <p:custDataLst>
    <p:tags r:id="rId44"/>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D113A9D2-9D6B-4929-AA2D-F23B5EE8CBE7}" styleName="Themed Style 2 - Accent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8015" autoAdjust="0"/>
    <p:restoredTop sz="86479" autoAdjust="0"/>
  </p:normalViewPr>
  <p:slideViewPr>
    <p:cSldViewPr snapToGrid="0">
      <p:cViewPr varScale="1">
        <p:scale>
          <a:sx n="58" d="100"/>
          <a:sy n="58" d="100"/>
        </p:scale>
        <p:origin x="91" y="192"/>
      </p:cViewPr>
      <p:guideLst>
        <p:guide orient="horz" pos="2160"/>
        <p:guide pos="3840"/>
      </p:guideLst>
    </p:cSldViewPr>
  </p:slideViewPr>
  <p:outlineViewPr>
    <p:cViewPr>
      <p:scale>
        <a:sx n="33" d="100"/>
        <a:sy n="33" d="100"/>
      </p:scale>
      <p:origin x="0" y="0"/>
    </p:cViewPr>
  </p:outlineViewPr>
  <p:notesTextViewPr>
    <p:cViewPr>
      <p:scale>
        <a:sx n="3" d="2"/>
        <a:sy n="3" d="2"/>
      </p:scale>
      <p:origin x="0" y="0"/>
    </p:cViewPr>
  </p:notesTextViewPr>
  <p:sorterViewPr>
    <p:cViewPr>
      <p:scale>
        <a:sx n="100" d="100"/>
        <a:sy n="100" d="100"/>
      </p:scale>
      <p:origin x="0" y="-566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ags" Target="tags/tag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notesMaster" Target="notesMasters/notesMaster1.xml"/><Relationship Id="rId48"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4B65E35-860B-4871-A991-5C688CB9BBEB}" type="datetimeFigureOut">
              <a:rPr lang="en-US" smtClean="0"/>
              <a:pPr/>
              <a:t>15-Sep-16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40B1BF6-FBDD-40FA-A7D6-4D370D96B19E}" type="slidenum">
              <a:rPr lang="en-US" smtClean="0"/>
              <a:pPr/>
              <a:t>‹#›</a:t>
            </a:fld>
            <a:endParaRPr lang="en-US"/>
          </a:p>
        </p:txBody>
      </p:sp>
    </p:spTree>
    <p:extLst>
      <p:ext uri="{BB962C8B-B14F-4D97-AF65-F5344CB8AC3E}">
        <p14:creationId xmlns:p14="http://schemas.microsoft.com/office/powerpoint/2010/main" val="25929501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062FAFD-8644-45A4-B625-C1EED27E66DD}" type="slidenum">
              <a:rPr lang="en-US" smtClean="0">
                <a:solidFill>
                  <a:prstClr val="black"/>
                </a:solidFill>
              </a:rPr>
              <a:pPr/>
              <a:t>1</a:t>
            </a:fld>
            <a:endParaRPr lang="en-US">
              <a:solidFill>
                <a:prstClr val="black"/>
              </a:solidFill>
            </a:endParaRPr>
          </a:p>
        </p:txBody>
      </p:sp>
    </p:spTree>
    <p:extLst>
      <p:ext uri="{BB962C8B-B14F-4D97-AF65-F5344CB8AC3E}">
        <p14:creationId xmlns:p14="http://schemas.microsoft.com/office/powerpoint/2010/main" val="68030638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3863" y="704850"/>
            <a:ext cx="6254750" cy="3519488"/>
          </a:xfrm>
        </p:spPr>
      </p:sp>
      <p:sp>
        <p:nvSpPr>
          <p:cNvPr id="3" name="Notes Placeholder 2"/>
          <p:cNvSpPr>
            <a:spLocks noGrp="1"/>
          </p:cNvSpPr>
          <p:nvPr>
            <p:ph type="body" idx="1"/>
          </p:nvPr>
        </p:nvSpPr>
        <p:spPr/>
        <p:txBody>
          <a:bodyPr/>
          <a:lstStyle/>
          <a:p>
            <a:pPr marL="0" marR="0" indent="0" algn="l" defTabSz="471145" rtl="0" eaLnBrk="1" fontAlgn="auto" latinLnBrk="0" hangingPunct="1">
              <a:lnSpc>
                <a:spcPct val="100000"/>
              </a:lnSpc>
              <a:spcBef>
                <a:spcPts val="464"/>
              </a:spcBef>
              <a:spcAft>
                <a:spcPts val="0"/>
              </a:spcAft>
              <a:buClrTx/>
              <a:buSzTx/>
              <a:buFontTx/>
              <a:buChar char="•"/>
              <a:tabLst>
                <a:tab pos="0" algn="l"/>
                <a:tab pos="942289" algn="l"/>
                <a:tab pos="1884578" algn="l"/>
                <a:tab pos="2826868" algn="l"/>
                <a:tab pos="3769157" algn="l"/>
                <a:tab pos="4711446" algn="l"/>
                <a:tab pos="5653735" algn="l"/>
                <a:tab pos="6596024" algn="l"/>
                <a:tab pos="7538314" algn="l"/>
                <a:tab pos="8480603" algn="l"/>
                <a:tab pos="9422892" algn="l"/>
                <a:tab pos="10365181" algn="l"/>
              </a:tabLst>
              <a:defRPr/>
            </a:pPr>
            <a:r>
              <a:rPr lang="en-GB" dirty="0"/>
              <a:t>Use URL (uniform resource locator) (Key Term) to connect to other resources.</a:t>
            </a:r>
            <a:r>
              <a:rPr lang="en-GB" baseline="0" dirty="0"/>
              <a:t> URL is the address (key term) and contains two parts. </a:t>
            </a:r>
            <a:endParaRPr lang="en-GB" dirty="0"/>
          </a:p>
          <a:p>
            <a:pPr defTabSz="471145">
              <a:spcBef>
                <a:spcPts val="464"/>
              </a:spcBef>
              <a:buFontTx/>
              <a:buNone/>
              <a:tabLst>
                <a:tab pos="0" algn="l"/>
                <a:tab pos="942289" algn="l"/>
                <a:tab pos="1884578" algn="l"/>
                <a:tab pos="2826868" algn="l"/>
                <a:tab pos="3769157" algn="l"/>
                <a:tab pos="4711446" algn="l"/>
                <a:tab pos="5653735" algn="l"/>
                <a:tab pos="6596024" algn="l"/>
                <a:tab pos="7538314" algn="l"/>
                <a:tab pos="8480603" algn="l"/>
                <a:tab pos="9422892" algn="l"/>
                <a:tab pos="10365181" algn="l"/>
              </a:tabLst>
            </a:pPr>
            <a:endParaRPr lang="en-GB" dirty="0"/>
          </a:p>
          <a:p>
            <a:pPr defTabSz="471145">
              <a:spcBef>
                <a:spcPts val="464"/>
              </a:spcBef>
              <a:buFontTx/>
              <a:buChar char="•"/>
              <a:tabLst>
                <a:tab pos="0" algn="l"/>
                <a:tab pos="942289" algn="l"/>
                <a:tab pos="1884578" algn="l"/>
                <a:tab pos="2826868" algn="l"/>
                <a:tab pos="3769157" algn="l"/>
                <a:tab pos="4711446" algn="l"/>
                <a:tab pos="5653735" algn="l"/>
                <a:tab pos="6596024" algn="l"/>
                <a:tab pos="7538314" algn="l"/>
                <a:tab pos="8480603" algn="l"/>
                <a:tab pos="9422892" algn="l"/>
                <a:tab pos="10365181" algn="l"/>
              </a:tabLst>
            </a:pPr>
            <a:r>
              <a:rPr lang="en-GB" dirty="0"/>
              <a:t>Two parts to URL: </a:t>
            </a:r>
          </a:p>
          <a:p>
            <a:pPr lvl="1" defTabSz="471145">
              <a:spcBef>
                <a:spcPts val="464"/>
              </a:spcBef>
              <a:buFontTx/>
              <a:buChar char="•"/>
              <a:tabLst>
                <a:tab pos="0" algn="l"/>
                <a:tab pos="942289" algn="l"/>
                <a:tab pos="1884578" algn="l"/>
                <a:tab pos="2826868" algn="l"/>
                <a:tab pos="3769157" algn="l"/>
                <a:tab pos="4711446" algn="l"/>
                <a:tab pos="5653735" algn="l"/>
                <a:tab pos="6596024" algn="l"/>
                <a:tab pos="7538314" algn="l"/>
                <a:tab pos="8480603" algn="l"/>
                <a:tab pos="9422892" algn="l"/>
                <a:tab pos="10365181" algn="l"/>
              </a:tabLst>
            </a:pPr>
            <a:r>
              <a:rPr lang="en-GB" dirty="0"/>
              <a:t>protocol (Key Term), rules for exchanging data between computers (usually http://); </a:t>
            </a:r>
          </a:p>
          <a:p>
            <a:pPr lvl="1" defTabSz="471145">
              <a:spcBef>
                <a:spcPts val="464"/>
              </a:spcBef>
              <a:buFontTx/>
              <a:buChar char="•"/>
              <a:tabLst>
                <a:tab pos="0" algn="l"/>
                <a:tab pos="942289" algn="l"/>
                <a:tab pos="1884578" algn="l"/>
                <a:tab pos="2826868" algn="l"/>
                <a:tab pos="3769157" algn="l"/>
                <a:tab pos="4711446" algn="l"/>
                <a:tab pos="5653735" algn="l"/>
                <a:tab pos="6596024" algn="l"/>
                <a:tab pos="7538314" algn="l"/>
                <a:tab pos="8480603" algn="l"/>
                <a:tab pos="9422892" algn="l"/>
                <a:tab pos="10365181" algn="l"/>
              </a:tabLst>
            </a:pPr>
            <a:r>
              <a:rPr lang="en-GB" dirty="0"/>
              <a:t>domain name (Key Term) – specific address where the resource is located</a:t>
            </a:r>
          </a:p>
          <a:p>
            <a:pPr lvl="1" defTabSz="471145">
              <a:spcBef>
                <a:spcPts val="464"/>
              </a:spcBef>
              <a:buFontTx/>
              <a:buChar char="•"/>
              <a:tabLst>
                <a:tab pos="0" algn="l"/>
                <a:tab pos="942289" algn="l"/>
                <a:tab pos="1884578" algn="l"/>
                <a:tab pos="2826868" algn="l"/>
                <a:tab pos="3769157" algn="l"/>
                <a:tab pos="4711446" algn="l"/>
                <a:tab pos="5653735" algn="l"/>
                <a:tab pos="6596024" algn="l"/>
                <a:tab pos="7538314" algn="l"/>
                <a:tab pos="8480603" algn="l"/>
                <a:tab pos="9422892" algn="l"/>
                <a:tab pos="10365181" algn="l"/>
              </a:tabLst>
            </a:pPr>
            <a:endParaRPr lang="en-GB" dirty="0"/>
          </a:p>
          <a:p>
            <a:pPr marL="0" marR="0" lvl="0" indent="0" algn="l" defTabSz="471145" rtl="0" eaLnBrk="1" fontAlgn="auto" latinLnBrk="0" hangingPunct="1">
              <a:lnSpc>
                <a:spcPct val="100000"/>
              </a:lnSpc>
              <a:spcBef>
                <a:spcPts val="464"/>
              </a:spcBef>
              <a:spcAft>
                <a:spcPts val="0"/>
              </a:spcAft>
              <a:buClrTx/>
              <a:buSzTx/>
              <a:buFontTx/>
              <a:buNone/>
              <a:tabLst>
                <a:tab pos="0" algn="l"/>
                <a:tab pos="942289" algn="l"/>
                <a:tab pos="1884578" algn="l"/>
                <a:tab pos="2826868" algn="l"/>
                <a:tab pos="3769157" algn="l"/>
                <a:tab pos="4711446" algn="l"/>
                <a:tab pos="5653735" algn="l"/>
                <a:tab pos="6596024" algn="l"/>
                <a:tab pos="7538314" algn="l"/>
                <a:tab pos="8480603" algn="l"/>
                <a:tab pos="9422892" algn="l"/>
                <a:tab pos="10365181" algn="l"/>
              </a:tabLst>
              <a:defRPr/>
            </a:pPr>
            <a:r>
              <a:rPr lang="en-GB" dirty="0"/>
              <a:t>Many</a:t>
            </a:r>
            <a:r>
              <a:rPr lang="en-GB" baseline="0" dirty="0"/>
              <a:t> URLs have additional parts specifying directory paths and file names.</a:t>
            </a:r>
            <a:endParaRPr lang="en-GB" dirty="0"/>
          </a:p>
          <a:p>
            <a:pPr lvl="0" defTabSz="471145">
              <a:spcBef>
                <a:spcPts val="464"/>
              </a:spcBef>
              <a:buFontTx/>
              <a:buNone/>
              <a:tabLst>
                <a:tab pos="0" algn="l"/>
                <a:tab pos="942289" algn="l"/>
                <a:tab pos="1884578" algn="l"/>
                <a:tab pos="2826868" algn="l"/>
                <a:tab pos="3769157" algn="l"/>
                <a:tab pos="4711446" algn="l"/>
                <a:tab pos="5653735" algn="l"/>
                <a:tab pos="6596024" algn="l"/>
                <a:tab pos="7538314" algn="l"/>
                <a:tab pos="8480603" algn="l"/>
                <a:tab pos="9422892" algn="l"/>
                <a:tab pos="10365181" algn="l"/>
              </a:tabLst>
            </a:pPr>
            <a:endParaRPr lang="en-GB" dirty="0"/>
          </a:p>
        </p:txBody>
      </p:sp>
      <p:sp>
        <p:nvSpPr>
          <p:cNvPr id="4" name="Slide Number Placeholder 3"/>
          <p:cNvSpPr>
            <a:spLocks noGrp="1"/>
          </p:cNvSpPr>
          <p:nvPr>
            <p:ph type="sldNum" sz="quarter" idx="10"/>
          </p:nvPr>
        </p:nvSpPr>
        <p:spPr/>
        <p:txBody>
          <a:bodyPr/>
          <a:lstStyle/>
          <a:p>
            <a:fld id="{698C3BD6-6E9E-4EC5-9EB7-9EF59D084D06}" type="slidenum">
              <a:rPr lang="en-US" smtClean="0"/>
              <a:pPr/>
              <a:t>11</a:t>
            </a:fld>
            <a:endParaRPr lang="en-US" dirty="0"/>
          </a:p>
        </p:txBody>
      </p:sp>
    </p:spTree>
    <p:extLst>
      <p:ext uri="{BB962C8B-B14F-4D97-AF65-F5344CB8AC3E}">
        <p14:creationId xmlns:p14="http://schemas.microsoft.com/office/powerpoint/2010/main" val="413117745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1" defTabSz="471145">
              <a:spcBef>
                <a:spcPts val="464"/>
              </a:spcBef>
              <a:buFontTx/>
              <a:buChar char="•"/>
              <a:tabLst>
                <a:tab pos="0" algn="l"/>
                <a:tab pos="942289" algn="l"/>
                <a:tab pos="1884578" algn="l"/>
                <a:tab pos="2826868" algn="l"/>
                <a:tab pos="3769157" algn="l"/>
                <a:tab pos="4711446" algn="l"/>
                <a:tab pos="5653735" algn="l"/>
                <a:tab pos="6596024" algn="l"/>
                <a:tab pos="7538314" algn="l"/>
                <a:tab pos="8480603" algn="l"/>
                <a:tab pos="9422892" algn="l"/>
                <a:tab pos="10365181" algn="l"/>
              </a:tabLst>
            </a:pPr>
            <a:r>
              <a:rPr lang="en-GB" dirty="0"/>
              <a:t>TLD or Top-level domain (key term),</a:t>
            </a:r>
            <a:r>
              <a:rPr lang="en-GB" baseline="0" dirty="0"/>
              <a:t> also known as the web suffix</a:t>
            </a:r>
            <a:r>
              <a:rPr lang="en-GB" dirty="0"/>
              <a:t> identifies the type of organization</a:t>
            </a:r>
          </a:p>
          <a:p>
            <a:endParaRPr lang="en-US" dirty="0"/>
          </a:p>
          <a:p>
            <a:endParaRPr lang="en-US" dirty="0"/>
          </a:p>
        </p:txBody>
      </p:sp>
      <p:sp>
        <p:nvSpPr>
          <p:cNvPr id="4" name="Slide Number Placeholder 3"/>
          <p:cNvSpPr>
            <a:spLocks noGrp="1"/>
          </p:cNvSpPr>
          <p:nvPr>
            <p:ph type="sldNum" sz="quarter" idx="10"/>
          </p:nvPr>
        </p:nvSpPr>
        <p:spPr/>
        <p:txBody>
          <a:bodyPr/>
          <a:lstStyle/>
          <a:p>
            <a:fld id="{A40B1BF6-FBDD-40FA-A7D6-4D370D96B19E}" type="slidenum">
              <a:rPr lang="en-US" smtClean="0"/>
              <a:pPr/>
              <a:t>12</a:t>
            </a:fld>
            <a:endParaRPr lang="en-US"/>
          </a:p>
        </p:txBody>
      </p:sp>
    </p:spTree>
    <p:extLst>
      <p:ext uri="{BB962C8B-B14F-4D97-AF65-F5344CB8AC3E}">
        <p14:creationId xmlns:p14="http://schemas.microsoft.com/office/powerpoint/2010/main" val="73711894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3863" y="704850"/>
            <a:ext cx="6254750" cy="3519488"/>
          </a:xfrm>
        </p:spPr>
      </p:sp>
      <p:sp>
        <p:nvSpPr>
          <p:cNvPr id="3" name="Notes Placeholder 2"/>
          <p:cNvSpPr>
            <a:spLocks noGrp="1"/>
          </p:cNvSpPr>
          <p:nvPr>
            <p:ph type="body" idx="1"/>
          </p:nvPr>
        </p:nvSpPr>
        <p:spPr/>
        <p:txBody>
          <a:bodyPr/>
          <a:lstStyle/>
          <a:p>
            <a:pPr defTabSz="471145">
              <a:lnSpc>
                <a:spcPct val="95000"/>
              </a:lnSpc>
              <a:spcBef>
                <a:spcPts val="464"/>
              </a:spcBef>
              <a:buFontTx/>
              <a:buChar char="•"/>
              <a:tabLst>
                <a:tab pos="0" algn="l"/>
                <a:tab pos="942289" algn="l"/>
                <a:tab pos="1884578" algn="l"/>
                <a:tab pos="2826868" algn="l"/>
                <a:tab pos="3769157" algn="l"/>
                <a:tab pos="4711446" algn="l"/>
                <a:tab pos="5653735" algn="l"/>
                <a:tab pos="6596024" algn="l"/>
                <a:tab pos="7538314" algn="l"/>
                <a:tab pos="8480603" algn="l"/>
                <a:tab pos="9422892" algn="l"/>
                <a:tab pos="10365181" algn="l"/>
              </a:tabLst>
            </a:pPr>
            <a:r>
              <a:rPr lang="en-GB" dirty="0"/>
              <a:t>Browsers </a:t>
            </a:r>
            <a:r>
              <a:rPr lang="en-GB" dirty="0">
                <a:cs typeface="Times New Roman" pitchFamily="18" charset="0"/>
              </a:rPr>
              <a:t>Interpret the HTML (key term) codes and</a:t>
            </a:r>
            <a:r>
              <a:rPr lang="en-GB" baseline="0" dirty="0">
                <a:cs typeface="Times New Roman" pitchFamily="18" charset="0"/>
              </a:rPr>
              <a:t> formatting instructions and </a:t>
            </a:r>
            <a:r>
              <a:rPr lang="en-GB" dirty="0">
                <a:cs typeface="Times New Roman" pitchFamily="18" charset="0"/>
              </a:rPr>
              <a:t>displays</a:t>
            </a:r>
            <a:r>
              <a:rPr lang="en-GB" baseline="0" dirty="0">
                <a:cs typeface="Times New Roman" pitchFamily="18" charset="0"/>
              </a:rPr>
              <a:t> the </a:t>
            </a:r>
            <a:r>
              <a:rPr lang="en-GB" dirty="0">
                <a:cs typeface="Times New Roman" pitchFamily="18" charset="0"/>
              </a:rPr>
              <a:t>page</a:t>
            </a:r>
          </a:p>
          <a:p>
            <a:pPr defTabSz="471145">
              <a:spcBef>
                <a:spcPts val="77"/>
              </a:spcBef>
              <a:buFontTx/>
              <a:buChar char="•"/>
              <a:tabLst>
                <a:tab pos="0" algn="l"/>
                <a:tab pos="942289" algn="l"/>
                <a:tab pos="1884578" algn="l"/>
                <a:tab pos="2826868" algn="l"/>
                <a:tab pos="3769157" algn="l"/>
                <a:tab pos="4711446" algn="l"/>
                <a:tab pos="5653735" algn="l"/>
                <a:tab pos="6596024" algn="l"/>
                <a:tab pos="7538314" algn="l"/>
                <a:tab pos="8480603" algn="l"/>
                <a:tab pos="9422892" algn="l"/>
                <a:tab pos="10365181" algn="l"/>
              </a:tabLst>
            </a:pPr>
            <a:r>
              <a:rPr lang="en-GB" dirty="0">
                <a:cs typeface="Times New Roman" pitchFamily="18" charset="0"/>
              </a:rPr>
              <a:t>May contain </a:t>
            </a:r>
          </a:p>
          <a:p>
            <a:pPr lvl="1" defTabSz="471145">
              <a:spcBef>
                <a:spcPts val="77"/>
              </a:spcBef>
              <a:buFontTx/>
              <a:buChar char="•"/>
              <a:tabLst>
                <a:tab pos="0" algn="l"/>
                <a:tab pos="942289" algn="l"/>
                <a:tab pos="1884578" algn="l"/>
                <a:tab pos="2826868" algn="l"/>
                <a:tab pos="3769157" algn="l"/>
                <a:tab pos="4711446" algn="l"/>
                <a:tab pos="5653735" algn="l"/>
                <a:tab pos="6596024" algn="l"/>
                <a:tab pos="7538314" algn="l"/>
                <a:tab pos="8480603" algn="l"/>
                <a:tab pos="9422892" algn="l"/>
                <a:tab pos="10365181" algn="l"/>
              </a:tabLst>
            </a:pPr>
            <a:r>
              <a:rPr lang="en-GB" dirty="0">
                <a:cs typeface="Times New Roman" pitchFamily="18" charset="0"/>
              </a:rPr>
              <a:t>Hyperlinks (Key Term)</a:t>
            </a:r>
            <a:r>
              <a:rPr lang="en-GB" baseline="0" dirty="0">
                <a:cs typeface="Times New Roman" pitchFamily="18" charset="0"/>
              </a:rPr>
              <a:t> or links (key term)</a:t>
            </a:r>
            <a:r>
              <a:rPr lang="en-GB" dirty="0">
                <a:cs typeface="Times New Roman" pitchFamily="18" charset="0"/>
              </a:rPr>
              <a:t> -- allow users to quickly connect to other pages or web sites</a:t>
            </a:r>
          </a:p>
          <a:p>
            <a:pPr lvl="1" defTabSz="471145">
              <a:spcBef>
                <a:spcPts val="77"/>
              </a:spcBef>
              <a:buFontTx/>
              <a:buChar char="•"/>
              <a:tabLst>
                <a:tab pos="0" algn="l"/>
                <a:tab pos="942289" algn="l"/>
                <a:tab pos="1884578" algn="l"/>
                <a:tab pos="2826868" algn="l"/>
                <a:tab pos="3769157" algn="l"/>
                <a:tab pos="4711446" algn="l"/>
                <a:tab pos="5653735" algn="l"/>
                <a:tab pos="6596024" algn="l"/>
                <a:tab pos="7538314" algn="l"/>
                <a:tab pos="8480603" algn="l"/>
                <a:tab pos="9422892" algn="l"/>
                <a:tab pos="10365181" algn="l"/>
              </a:tabLst>
            </a:pPr>
            <a:r>
              <a:rPr lang="en-GB" dirty="0">
                <a:cs typeface="Times New Roman" pitchFamily="18" charset="0"/>
              </a:rPr>
              <a:t>Graphics</a:t>
            </a:r>
          </a:p>
          <a:p>
            <a:pPr lvl="1" defTabSz="471145">
              <a:spcBef>
                <a:spcPts val="77"/>
              </a:spcBef>
              <a:buFontTx/>
              <a:buChar char="•"/>
              <a:tabLst>
                <a:tab pos="0" algn="l"/>
                <a:tab pos="942289" algn="l"/>
                <a:tab pos="1884578" algn="l"/>
                <a:tab pos="2826868" algn="l"/>
                <a:tab pos="3769157" algn="l"/>
                <a:tab pos="4711446" algn="l"/>
                <a:tab pos="5653735" algn="l"/>
                <a:tab pos="6596024" algn="l"/>
                <a:tab pos="7538314" algn="l"/>
                <a:tab pos="8480603" algn="l"/>
                <a:tab pos="9422892" algn="l"/>
                <a:tab pos="10365181" algn="l"/>
              </a:tabLst>
            </a:pPr>
            <a:r>
              <a:rPr lang="en-GB" dirty="0">
                <a:cs typeface="Times New Roman" pitchFamily="18" charset="0"/>
              </a:rPr>
              <a:t>Text</a:t>
            </a:r>
          </a:p>
          <a:p>
            <a:pPr lvl="1" defTabSz="471145">
              <a:spcBef>
                <a:spcPts val="77"/>
              </a:spcBef>
              <a:buFontTx/>
              <a:buChar char="•"/>
              <a:tabLst>
                <a:tab pos="0" algn="l"/>
                <a:tab pos="942289" algn="l"/>
                <a:tab pos="1884578" algn="l"/>
                <a:tab pos="2826868" algn="l"/>
                <a:tab pos="3769157" algn="l"/>
                <a:tab pos="4711446" algn="l"/>
                <a:tab pos="5653735" algn="l"/>
                <a:tab pos="6596024" algn="l"/>
                <a:tab pos="7538314" algn="l"/>
                <a:tab pos="8480603" algn="l"/>
                <a:tab pos="9422892" algn="l"/>
                <a:tab pos="10365181" algn="l"/>
              </a:tabLst>
            </a:pPr>
            <a:r>
              <a:rPr lang="en-GB" dirty="0">
                <a:cs typeface="Times New Roman" pitchFamily="18" charset="0"/>
              </a:rPr>
              <a:t>Multimedia elements</a:t>
            </a:r>
          </a:p>
        </p:txBody>
      </p:sp>
      <p:sp>
        <p:nvSpPr>
          <p:cNvPr id="4" name="Slide Number Placeholder 3"/>
          <p:cNvSpPr>
            <a:spLocks noGrp="1"/>
          </p:cNvSpPr>
          <p:nvPr>
            <p:ph type="sldNum" sz="quarter" idx="10"/>
          </p:nvPr>
        </p:nvSpPr>
        <p:spPr/>
        <p:txBody>
          <a:bodyPr/>
          <a:lstStyle/>
          <a:p>
            <a:fld id="{698C3BD6-6E9E-4EC5-9EB7-9EF59D084D06}" type="slidenum">
              <a:rPr lang="en-US" smtClean="0"/>
              <a:pPr/>
              <a:t>13</a:t>
            </a:fld>
            <a:endParaRPr lang="en-US" dirty="0"/>
          </a:p>
        </p:txBody>
      </p:sp>
    </p:spTree>
    <p:extLst>
      <p:ext uri="{BB962C8B-B14F-4D97-AF65-F5344CB8AC3E}">
        <p14:creationId xmlns:p14="http://schemas.microsoft.com/office/powerpoint/2010/main" val="129927855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3863" y="704850"/>
            <a:ext cx="6254750" cy="3519488"/>
          </a:xfrm>
        </p:spPr>
      </p:sp>
      <p:sp>
        <p:nvSpPr>
          <p:cNvPr id="3" name="Notes Placeholder 2"/>
          <p:cNvSpPr>
            <a:spLocks noGrp="1"/>
          </p:cNvSpPr>
          <p:nvPr>
            <p:ph type="body" idx="1"/>
          </p:nvPr>
        </p:nvSpPr>
        <p:spPr/>
        <p:txBody>
          <a:bodyPr/>
          <a:lstStyle/>
          <a:p>
            <a:pPr defTabSz="471145">
              <a:lnSpc>
                <a:spcPct val="95000"/>
              </a:lnSpc>
              <a:spcBef>
                <a:spcPts val="464"/>
              </a:spcBef>
              <a:tabLst>
                <a:tab pos="0" algn="l"/>
                <a:tab pos="942289" algn="l"/>
                <a:tab pos="1884578" algn="l"/>
                <a:tab pos="2826868" algn="l"/>
                <a:tab pos="3769157" algn="l"/>
                <a:tab pos="4711446" algn="l"/>
                <a:tab pos="5653735" algn="l"/>
                <a:tab pos="6596024" algn="l"/>
                <a:tab pos="7538314" algn="l"/>
                <a:tab pos="8480603" algn="l"/>
                <a:tab pos="9422892" algn="l"/>
                <a:tab pos="10365181" algn="l"/>
              </a:tabLst>
            </a:pPr>
            <a:r>
              <a:rPr lang="en-GB" dirty="0"/>
              <a:t>Cascading Style Sheets (key term) – files referenced that control the appearance of a web page giving them consistent look for presentation.</a:t>
            </a:r>
          </a:p>
          <a:p>
            <a:pPr defTabSz="471145">
              <a:lnSpc>
                <a:spcPct val="95000"/>
              </a:lnSpc>
              <a:spcBef>
                <a:spcPts val="464"/>
              </a:spcBef>
              <a:tabLst>
                <a:tab pos="0" algn="l"/>
                <a:tab pos="942289" algn="l"/>
                <a:tab pos="1884578" algn="l"/>
                <a:tab pos="2826868" algn="l"/>
                <a:tab pos="3769157" algn="l"/>
                <a:tab pos="4711446" algn="l"/>
                <a:tab pos="5653735" algn="l"/>
                <a:tab pos="6596024" algn="l"/>
                <a:tab pos="7538314" algn="l"/>
                <a:tab pos="8480603" algn="l"/>
                <a:tab pos="9422892" algn="l"/>
                <a:tab pos="10365181" algn="l"/>
              </a:tabLst>
            </a:pPr>
            <a:r>
              <a:rPr lang="en-GB" dirty="0"/>
              <a:t>JavaScript (key term) – language used with HTML documents</a:t>
            </a:r>
            <a:r>
              <a:rPr lang="en-GB" baseline="0" dirty="0"/>
              <a:t> to trigger interactive features such as opening a new browser</a:t>
            </a:r>
            <a:endParaRPr lang="en-GB" dirty="0"/>
          </a:p>
          <a:p>
            <a:pPr defTabSz="471145">
              <a:lnSpc>
                <a:spcPct val="95000"/>
              </a:lnSpc>
              <a:spcBef>
                <a:spcPts val="464"/>
              </a:spcBef>
              <a:tabLst>
                <a:tab pos="0" algn="l"/>
                <a:tab pos="942289" algn="l"/>
                <a:tab pos="1884578" algn="l"/>
                <a:tab pos="2826868" algn="l"/>
                <a:tab pos="3769157" algn="l"/>
                <a:tab pos="4711446" algn="l"/>
                <a:tab pos="5653735" algn="l"/>
                <a:tab pos="6596024" algn="l"/>
                <a:tab pos="7538314" algn="l"/>
                <a:tab pos="8480603" algn="l"/>
                <a:tab pos="9422892" algn="l"/>
                <a:tab pos="10365181" algn="l"/>
              </a:tabLst>
            </a:pPr>
            <a:r>
              <a:rPr lang="en-GB" baseline="0" dirty="0"/>
              <a:t>AJAX (key term) – (</a:t>
            </a:r>
            <a:r>
              <a:rPr lang="en-US" dirty="0"/>
              <a:t>Asynchronous Java Script and XML)</a:t>
            </a:r>
            <a:r>
              <a:rPr lang="en-GB" baseline="0" dirty="0"/>
              <a:t> JavaScript used to create interactive websites that respond quickly.</a:t>
            </a:r>
            <a:endParaRPr lang="en-GB" dirty="0"/>
          </a:p>
          <a:p>
            <a:r>
              <a:rPr lang="en-US" dirty="0"/>
              <a:t>Applets (key term) – used to present animation, display graphics, provide interactive games</a:t>
            </a:r>
          </a:p>
          <a:p>
            <a:r>
              <a:rPr lang="en-US" dirty="0"/>
              <a:t>Mobile Browsers (key term) – designed to run on portable devices.</a:t>
            </a:r>
            <a:r>
              <a:rPr lang="en-US" baseline="0" dirty="0"/>
              <a:t> Contain special navigational tools for convenience to pinch and stretch</a:t>
            </a:r>
            <a:endParaRPr lang="en-US" dirty="0"/>
          </a:p>
        </p:txBody>
      </p:sp>
      <p:sp>
        <p:nvSpPr>
          <p:cNvPr id="4" name="Slide Number Placeholder 3"/>
          <p:cNvSpPr>
            <a:spLocks noGrp="1"/>
          </p:cNvSpPr>
          <p:nvPr>
            <p:ph type="sldNum" sz="quarter" idx="10"/>
          </p:nvPr>
        </p:nvSpPr>
        <p:spPr/>
        <p:txBody>
          <a:bodyPr/>
          <a:lstStyle/>
          <a:p>
            <a:fld id="{698C3BD6-6E9E-4EC5-9EB7-9EF59D084D06}" type="slidenum">
              <a:rPr lang="en-US" smtClean="0"/>
              <a:pPr/>
              <a:t>14</a:t>
            </a:fld>
            <a:endParaRPr lang="en-US" dirty="0"/>
          </a:p>
        </p:txBody>
      </p:sp>
    </p:spTree>
    <p:extLst>
      <p:ext uri="{BB962C8B-B14F-4D97-AF65-F5344CB8AC3E}">
        <p14:creationId xmlns:p14="http://schemas.microsoft.com/office/powerpoint/2010/main" val="303528706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3863" y="704850"/>
            <a:ext cx="6254750" cy="3519488"/>
          </a:xfrm>
        </p:spPr>
      </p:sp>
      <p:sp>
        <p:nvSpPr>
          <p:cNvPr id="3" name="Notes Placeholder 2"/>
          <p:cNvSpPr>
            <a:spLocks noGrp="1"/>
          </p:cNvSpPr>
          <p:nvPr>
            <p:ph type="body" idx="1"/>
          </p:nvPr>
        </p:nvSpPr>
        <p:spPr/>
        <p:txBody>
          <a:bodyPr/>
          <a:lstStyle/>
          <a:p>
            <a:r>
              <a:rPr lang="en-US" dirty="0"/>
              <a:t>Web</a:t>
            </a:r>
            <a:r>
              <a:rPr lang="en-US" baseline="0" dirty="0"/>
              <a:t> utilities (key term) are specialized utility programs that make using the Internet and web easier and safer </a:t>
            </a:r>
          </a:p>
          <a:p>
            <a:endParaRPr lang="en-US" baseline="0" dirty="0"/>
          </a:p>
          <a:p>
            <a:r>
              <a:rPr lang="en-US" baseline="0" dirty="0"/>
              <a:t>The utilities we will discuss are:</a:t>
            </a:r>
          </a:p>
          <a:p>
            <a:endParaRPr lang="en-US" baseline="0" dirty="0"/>
          </a:p>
          <a:p>
            <a:r>
              <a:rPr lang="en-US" baseline="0" dirty="0"/>
              <a:t>Plug-ins – The graphic on this slide is from Apple. It is QuickTime for playing audio and video files. </a:t>
            </a:r>
          </a:p>
          <a:p>
            <a:r>
              <a:rPr lang="en-US" baseline="0" dirty="0"/>
              <a:t>Filters</a:t>
            </a:r>
          </a:p>
          <a:p>
            <a:r>
              <a:rPr lang="en-US" baseline="0" dirty="0"/>
              <a:t>File Transfer Utilities</a:t>
            </a:r>
          </a:p>
          <a:p>
            <a:r>
              <a:rPr lang="en-US" baseline="0" dirty="0"/>
              <a:t>Internet Security Suites</a:t>
            </a:r>
          </a:p>
        </p:txBody>
      </p:sp>
      <p:sp>
        <p:nvSpPr>
          <p:cNvPr id="4" name="Slide Number Placeholder 3"/>
          <p:cNvSpPr>
            <a:spLocks noGrp="1"/>
          </p:cNvSpPr>
          <p:nvPr>
            <p:ph type="sldNum" sz="quarter" idx="10"/>
          </p:nvPr>
        </p:nvSpPr>
        <p:spPr/>
        <p:txBody>
          <a:bodyPr/>
          <a:lstStyle/>
          <a:p>
            <a:fld id="{698C3BD6-6E9E-4EC5-9EB7-9EF59D084D06}" type="slidenum">
              <a:rPr lang="en-US" smtClean="0"/>
              <a:pPr/>
              <a:t>15</a:t>
            </a:fld>
            <a:endParaRPr lang="en-US" dirty="0"/>
          </a:p>
        </p:txBody>
      </p:sp>
    </p:spTree>
    <p:extLst>
      <p:ext uri="{BB962C8B-B14F-4D97-AF65-F5344CB8AC3E}">
        <p14:creationId xmlns:p14="http://schemas.microsoft.com/office/powerpoint/2010/main" val="387742350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3863" y="704850"/>
            <a:ext cx="6254750" cy="3519488"/>
          </a:xfrm>
        </p:spPr>
      </p:sp>
      <p:sp>
        <p:nvSpPr>
          <p:cNvPr id="3" name="Notes Placeholder 2"/>
          <p:cNvSpPr>
            <a:spLocks noGrp="1"/>
          </p:cNvSpPr>
          <p:nvPr>
            <p:ph type="body" idx="1"/>
          </p:nvPr>
        </p:nvSpPr>
        <p:spPr/>
        <p:txBody>
          <a:bodyPr/>
          <a:lstStyle/>
          <a:p>
            <a:r>
              <a:rPr lang="en-US" dirty="0"/>
              <a:t>Plug-ins</a:t>
            </a:r>
            <a:r>
              <a:rPr lang="en-US" baseline="0" dirty="0"/>
              <a:t> (key term) – programs that start automatically and operate as part of your Browser</a:t>
            </a:r>
          </a:p>
          <a:p>
            <a:endParaRPr lang="en-US" baseline="0" dirty="0"/>
          </a:p>
          <a:p>
            <a:pPr marL="171450" indent="-171450">
              <a:buFont typeface="Arial" panose="020B0604020202020204" pitchFamily="34" charset="0"/>
              <a:buChar char="•"/>
            </a:pPr>
            <a:r>
              <a:rPr lang="en-US" baseline="0" dirty="0"/>
              <a:t>Adobe Reader from Adobe – pdf – viewing and printing a variety of standard forms and other documents</a:t>
            </a:r>
          </a:p>
          <a:p>
            <a:pPr marL="171450" indent="-171450">
              <a:buFont typeface="Arial" panose="020B0604020202020204" pitchFamily="34" charset="0"/>
              <a:buChar char="•"/>
            </a:pPr>
            <a:r>
              <a:rPr lang="en-US" baseline="0" dirty="0"/>
              <a:t>Flash Player from Adobe – viewing videos, animations and other media</a:t>
            </a:r>
          </a:p>
          <a:p>
            <a:pPr marL="171450" indent="-171450">
              <a:buFont typeface="Arial" panose="020B0604020202020204" pitchFamily="34" charset="0"/>
              <a:buChar char="•"/>
            </a:pPr>
            <a:r>
              <a:rPr lang="en-US" dirty="0"/>
              <a:t>QuickTime from Apple – playing audio and video files</a:t>
            </a:r>
          </a:p>
          <a:p>
            <a:pPr marL="171450" indent="-171450">
              <a:buFont typeface="Arial" panose="020B0604020202020204" pitchFamily="34" charset="0"/>
              <a:buChar char="•"/>
            </a:pPr>
            <a:r>
              <a:rPr lang="en-US" dirty="0"/>
              <a:t>Windows Media Player</a:t>
            </a:r>
            <a:r>
              <a:rPr lang="en-US" baseline="0" dirty="0"/>
              <a:t> – playing audio files, video files and much more</a:t>
            </a:r>
            <a:endParaRPr lang="en-US" dirty="0"/>
          </a:p>
        </p:txBody>
      </p:sp>
      <p:sp>
        <p:nvSpPr>
          <p:cNvPr id="4" name="Slide Number Placeholder 3"/>
          <p:cNvSpPr>
            <a:spLocks noGrp="1"/>
          </p:cNvSpPr>
          <p:nvPr>
            <p:ph type="sldNum" sz="quarter" idx="10"/>
          </p:nvPr>
        </p:nvSpPr>
        <p:spPr/>
        <p:txBody>
          <a:bodyPr/>
          <a:lstStyle/>
          <a:p>
            <a:fld id="{B5A06FE8-F63B-40BD-A623-6F3EB7128A5C}" type="slidenum">
              <a:rPr lang="en-US" smtClean="0"/>
              <a:pPr/>
              <a:t>16</a:t>
            </a:fld>
            <a:endParaRPr lang="en-US" dirty="0"/>
          </a:p>
        </p:txBody>
      </p:sp>
    </p:spTree>
    <p:extLst>
      <p:ext uri="{BB962C8B-B14F-4D97-AF65-F5344CB8AC3E}">
        <p14:creationId xmlns:p14="http://schemas.microsoft.com/office/powerpoint/2010/main" val="384741299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3863" y="704850"/>
            <a:ext cx="6254750" cy="3519488"/>
          </a:xfrm>
        </p:spPr>
      </p:sp>
      <p:sp>
        <p:nvSpPr>
          <p:cNvPr id="3" name="Notes Placeholder 2"/>
          <p:cNvSpPr>
            <a:spLocks noGrp="1"/>
          </p:cNvSpPr>
          <p:nvPr>
            <p:ph type="body" idx="1"/>
          </p:nvPr>
        </p:nvSpPr>
        <p:spPr/>
        <p:txBody>
          <a:bodyPr/>
          <a:lstStyle/>
          <a:p>
            <a:r>
              <a:rPr lang="en-US" dirty="0"/>
              <a:t>Filters (key term) – block access to selected sites. </a:t>
            </a:r>
          </a:p>
          <a:p>
            <a:endParaRPr lang="en-US" dirty="0"/>
          </a:p>
          <a:p>
            <a:r>
              <a:rPr lang="en-US" dirty="0"/>
              <a:t>Filters can also monitor use and generate reports detailing the total time spent on the Internet and specific sites.</a:t>
            </a:r>
            <a:r>
              <a:rPr lang="en-US" baseline="0" dirty="0"/>
              <a:t> </a:t>
            </a:r>
          </a:p>
          <a:p>
            <a:endParaRPr lang="en-US" baseline="0" dirty="0"/>
          </a:p>
          <a:p>
            <a:r>
              <a:rPr lang="en-US" baseline="0" dirty="0"/>
              <a:t>Best know filters</a:t>
            </a:r>
          </a:p>
          <a:p>
            <a:pPr marL="171450" indent="-171450">
              <a:buFont typeface="Arial" panose="020B0604020202020204" pitchFamily="34" charset="0"/>
              <a:buChar char="•"/>
            </a:pPr>
            <a:r>
              <a:rPr lang="en-US" baseline="0" dirty="0"/>
              <a:t>AVG Family Safety</a:t>
            </a:r>
          </a:p>
          <a:p>
            <a:pPr marL="171450" indent="-171450">
              <a:buFont typeface="Arial" panose="020B0604020202020204" pitchFamily="34" charset="0"/>
              <a:buChar char="•"/>
            </a:pPr>
            <a:r>
              <a:rPr lang="en-US" baseline="0" dirty="0" err="1"/>
              <a:t>Qustodio</a:t>
            </a:r>
            <a:r>
              <a:rPr lang="en-US" baseline="0" dirty="0"/>
              <a:t> Parental Control</a:t>
            </a:r>
          </a:p>
          <a:p>
            <a:pPr marL="171450" indent="-171450">
              <a:buFont typeface="Arial" panose="020B0604020202020204" pitchFamily="34" charset="0"/>
              <a:buChar char="•"/>
            </a:pPr>
            <a:r>
              <a:rPr lang="en-US" baseline="0" dirty="0"/>
              <a:t>McAfee Family Protection</a:t>
            </a:r>
            <a:endParaRPr lang="en-US" dirty="0"/>
          </a:p>
        </p:txBody>
      </p:sp>
      <p:sp>
        <p:nvSpPr>
          <p:cNvPr id="4" name="Slide Number Placeholder 3"/>
          <p:cNvSpPr>
            <a:spLocks noGrp="1"/>
          </p:cNvSpPr>
          <p:nvPr>
            <p:ph type="sldNum" sz="quarter" idx="10"/>
          </p:nvPr>
        </p:nvSpPr>
        <p:spPr/>
        <p:txBody>
          <a:bodyPr/>
          <a:lstStyle/>
          <a:p>
            <a:fld id="{B5A06FE8-F63B-40BD-A623-6F3EB7128A5C}" type="slidenum">
              <a:rPr lang="en-US" smtClean="0"/>
              <a:pPr/>
              <a:t>17</a:t>
            </a:fld>
            <a:endParaRPr lang="en-US" dirty="0"/>
          </a:p>
        </p:txBody>
      </p:sp>
    </p:spTree>
    <p:extLst>
      <p:ext uri="{BB962C8B-B14F-4D97-AF65-F5344CB8AC3E}">
        <p14:creationId xmlns:p14="http://schemas.microsoft.com/office/powerpoint/2010/main" val="417838373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3863" y="704850"/>
            <a:ext cx="6254750" cy="3519488"/>
          </a:xfrm>
        </p:spPr>
      </p:sp>
      <p:sp>
        <p:nvSpPr>
          <p:cNvPr id="3" name="Notes Placeholder 2"/>
          <p:cNvSpPr>
            <a:spLocks noGrp="1"/>
          </p:cNvSpPr>
          <p:nvPr>
            <p:ph type="body" idx="1"/>
          </p:nvPr>
        </p:nvSpPr>
        <p:spPr/>
        <p:txBody>
          <a:bodyPr/>
          <a:lstStyle/>
          <a:p>
            <a:pPr marL="176679" indent="-176679">
              <a:buFont typeface="Arial" pitchFamily="34" charset="0"/>
              <a:buChar char="•"/>
            </a:pPr>
            <a:r>
              <a:rPr lang="en-US" dirty="0"/>
              <a:t>Also referred to as downloading (key term) – receiving</a:t>
            </a:r>
            <a:r>
              <a:rPr lang="en-US" baseline="0" dirty="0"/>
              <a:t> a file from the Internet and uploading (key term) copying a file to the Internet</a:t>
            </a:r>
          </a:p>
          <a:p>
            <a:pPr marL="176679" marR="0" indent="-176679" algn="l" defTabSz="914400" rtl="0" eaLnBrk="1" fontAlgn="auto" latinLnBrk="0" hangingPunct="1">
              <a:lnSpc>
                <a:spcPct val="100000"/>
              </a:lnSpc>
              <a:spcBef>
                <a:spcPts val="0"/>
              </a:spcBef>
              <a:spcAft>
                <a:spcPts val="0"/>
              </a:spcAft>
              <a:buClrTx/>
              <a:buSzTx/>
              <a:buFont typeface="Arial" pitchFamily="34" charset="0"/>
              <a:buChar char="•"/>
              <a:tabLst/>
              <a:defRPr/>
            </a:pPr>
            <a:r>
              <a:rPr lang="en-US" dirty="0"/>
              <a:t>File Transfer Protocol (key term) and Secure</a:t>
            </a:r>
            <a:r>
              <a:rPr lang="en-US" baseline="0" dirty="0"/>
              <a:t> File Transfer Protocol (key term) (</a:t>
            </a:r>
            <a:r>
              <a:rPr lang="en-US" dirty="0"/>
              <a:t>FTP &amp; SFTP) </a:t>
            </a:r>
          </a:p>
          <a:p>
            <a:pPr marL="647824" lvl="1" indent="-176679">
              <a:buFont typeface="Arial" pitchFamily="34" charset="0"/>
              <a:buChar char="•"/>
            </a:pPr>
            <a:r>
              <a:rPr lang="en-US" dirty="0"/>
              <a:t>copy files</a:t>
            </a:r>
            <a:r>
              <a:rPr lang="en-US" baseline="0" dirty="0"/>
              <a:t> from your computer to the internet</a:t>
            </a:r>
          </a:p>
          <a:p>
            <a:pPr marL="647824" lvl="1" indent="-176679">
              <a:buFont typeface="Arial" pitchFamily="34" charset="0"/>
              <a:buChar char="•"/>
            </a:pPr>
            <a:r>
              <a:rPr lang="en-US" baseline="0" dirty="0"/>
              <a:t>used for uploading changes to a website</a:t>
            </a:r>
          </a:p>
          <a:p>
            <a:pPr marL="176679" indent="-176679">
              <a:buFont typeface="Arial" pitchFamily="34" charset="0"/>
              <a:buChar char="•"/>
            </a:pPr>
            <a:r>
              <a:rPr lang="en-US" baseline="0" dirty="0"/>
              <a:t>Web-based file transfer services (key term)</a:t>
            </a:r>
          </a:p>
          <a:p>
            <a:pPr marL="647824" lvl="1" indent="-176679">
              <a:buFont typeface="Arial" pitchFamily="34" charset="0"/>
              <a:buChar char="•"/>
            </a:pPr>
            <a:r>
              <a:rPr lang="en-US" baseline="0" dirty="0"/>
              <a:t>uses web browser to upload and download files</a:t>
            </a:r>
          </a:p>
          <a:p>
            <a:pPr marL="1118968" lvl="2" indent="-176679">
              <a:buFont typeface="Arial" pitchFamily="34" charset="0"/>
              <a:buChar char="•"/>
            </a:pPr>
            <a:r>
              <a:rPr lang="en-US" baseline="0" dirty="0"/>
              <a:t>Dropbox.com is a widely used service</a:t>
            </a:r>
          </a:p>
          <a:p>
            <a:pPr marL="176679" indent="-176679">
              <a:buFont typeface="Arial" pitchFamily="34" charset="0"/>
              <a:buChar char="•"/>
            </a:pPr>
            <a:r>
              <a:rPr lang="en-US" baseline="0" dirty="0"/>
              <a:t>BitTorrent (key term)</a:t>
            </a:r>
          </a:p>
          <a:p>
            <a:pPr marL="647824" lvl="1" indent="-176679">
              <a:buFont typeface="Arial" pitchFamily="34" charset="0"/>
              <a:buChar char="•"/>
            </a:pPr>
            <a:r>
              <a:rPr lang="en-US" baseline="0" dirty="0"/>
              <a:t>distributes file transfers across many computers for more efficient downloads</a:t>
            </a:r>
          </a:p>
          <a:p>
            <a:pPr marL="647824" lvl="1" indent="-176679">
              <a:buFont typeface="Arial" pitchFamily="34" charset="0"/>
              <a:buChar char="•"/>
            </a:pPr>
            <a:r>
              <a:rPr lang="en-US" baseline="0" dirty="0"/>
              <a:t>good for transferring large files</a:t>
            </a:r>
            <a:endParaRPr lang="en-US" dirty="0"/>
          </a:p>
          <a:p>
            <a:r>
              <a:rPr lang="en-US" dirty="0"/>
              <a:t> </a:t>
            </a:r>
          </a:p>
        </p:txBody>
      </p:sp>
      <p:sp>
        <p:nvSpPr>
          <p:cNvPr id="4" name="Slide Number Placeholder 3"/>
          <p:cNvSpPr>
            <a:spLocks noGrp="1"/>
          </p:cNvSpPr>
          <p:nvPr>
            <p:ph type="sldNum" sz="quarter" idx="10"/>
          </p:nvPr>
        </p:nvSpPr>
        <p:spPr/>
        <p:txBody>
          <a:bodyPr/>
          <a:lstStyle/>
          <a:p>
            <a:fld id="{698C3BD6-6E9E-4EC5-9EB7-9EF59D084D06}" type="slidenum">
              <a:rPr lang="en-US" smtClean="0"/>
              <a:pPr/>
              <a:t>18</a:t>
            </a:fld>
            <a:endParaRPr lang="en-US" dirty="0"/>
          </a:p>
        </p:txBody>
      </p:sp>
    </p:spTree>
    <p:extLst>
      <p:ext uri="{BB962C8B-B14F-4D97-AF65-F5344CB8AC3E}">
        <p14:creationId xmlns:p14="http://schemas.microsoft.com/office/powerpoint/2010/main" val="68964454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3863" y="704850"/>
            <a:ext cx="6254750" cy="3519488"/>
          </a:xfrm>
        </p:spPr>
      </p:sp>
      <p:sp>
        <p:nvSpPr>
          <p:cNvPr id="3" name="Notes Placeholder 2"/>
          <p:cNvSpPr>
            <a:spLocks noGrp="1"/>
          </p:cNvSpPr>
          <p:nvPr>
            <p:ph type="body" idx="1"/>
          </p:nvPr>
        </p:nvSpPr>
        <p:spPr/>
        <p:txBody>
          <a:bodyPr/>
          <a:lstStyle/>
          <a:p>
            <a:pPr defTabSz="942289">
              <a:defRPr/>
            </a:pPr>
            <a:r>
              <a:rPr lang="en-GB" dirty="0"/>
              <a:t>Internet Security Suites (Key Term) – collection of utility programs designed to maintain your security and privacy while you are on the Web</a:t>
            </a:r>
          </a:p>
          <a:p>
            <a:endParaRPr lang="en-US" dirty="0"/>
          </a:p>
          <a:p>
            <a:pPr defTabSz="471145">
              <a:spcBef>
                <a:spcPts val="464"/>
              </a:spcBef>
              <a:buFontTx/>
              <a:buChar char="•"/>
              <a:tabLst>
                <a:tab pos="0" algn="l"/>
                <a:tab pos="942289" algn="l"/>
                <a:tab pos="1884578" algn="l"/>
                <a:tab pos="2826868" algn="l"/>
                <a:tab pos="3769157" algn="l"/>
                <a:tab pos="4711446" algn="l"/>
                <a:tab pos="5653735" algn="l"/>
                <a:tab pos="6596024" algn="l"/>
                <a:tab pos="7538314" algn="l"/>
                <a:tab pos="8480603" algn="l"/>
                <a:tab pos="9422892" algn="l"/>
                <a:tab pos="10365181" algn="l"/>
              </a:tabLst>
            </a:pPr>
            <a:r>
              <a:rPr lang="en-GB" dirty="0"/>
              <a:t>Suites Are the most cost efficient</a:t>
            </a:r>
            <a:r>
              <a:rPr lang="en-GB" baseline="0" dirty="0"/>
              <a:t> way to go instead of buying each component separately.</a:t>
            </a:r>
          </a:p>
          <a:p>
            <a:pPr defTabSz="471145">
              <a:spcBef>
                <a:spcPts val="464"/>
              </a:spcBef>
              <a:buFontTx/>
              <a:buChar char="•"/>
              <a:tabLst>
                <a:tab pos="0" algn="l"/>
                <a:tab pos="942289" algn="l"/>
                <a:tab pos="1884578" algn="l"/>
                <a:tab pos="2826868" algn="l"/>
                <a:tab pos="3769157" algn="l"/>
                <a:tab pos="4711446" algn="l"/>
                <a:tab pos="5653735" algn="l"/>
                <a:tab pos="6596024" algn="l"/>
                <a:tab pos="7538314" algn="l"/>
                <a:tab pos="8480603" algn="l"/>
                <a:tab pos="9422892" algn="l"/>
                <a:tab pos="10365181" algn="l"/>
              </a:tabLst>
            </a:pPr>
            <a:endParaRPr lang="en-GB" baseline="0" dirty="0"/>
          </a:p>
          <a:p>
            <a:pPr defTabSz="471145">
              <a:spcBef>
                <a:spcPts val="464"/>
              </a:spcBef>
              <a:buFontTx/>
              <a:buChar char="•"/>
              <a:tabLst>
                <a:tab pos="0" algn="l"/>
                <a:tab pos="942289" algn="l"/>
                <a:tab pos="1884578" algn="l"/>
                <a:tab pos="2826868" algn="l"/>
                <a:tab pos="3769157" algn="l"/>
                <a:tab pos="4711446" algn="l"/>
                <a:tab pos="5653735" algn="l"/>
                <a:tab pos="6596024" algn="l"/>
                <a:tab pos="7538314" algn="l"/>
                <a:tab pos="8480603" algn="l"/>
                <a:tab pos="9422892" algn="l"/>
                <a:tab pos="10365181" algn="l"/>
              </a:tabLst>
            </a:pPr>
            <a:r>
              <a:rPr lang="en-GB" baseline="0" dirty="0"/>
              <a:t>McAfee Internet Security</a:t>
            </a:r>
          </a:p>
          <a:p>
            <a:pPr defTabSz="471145">
              <a:spcBef>
                <a:spcPts val="464"/>
              </a:spcBef>
              <a:buFontTx/>
              <a:buChar char="•"/>
              <a:tabLst>
                <a:tab pos="0" algn="l"/>
                <a:tab pos="942289" algn="l"/>
                <a:tab pos="1884578" algn="l"/>
                <a:tab pos="2826868" algn="l"/>
                <a:tab pos="3769157" algn="l"/>
                <a:tab pos="4711446" algn="l"/>
                <a:tab pos="5653735" algn="l"/>
                <a:tab pos="6596024" algn="l"/>
                <a:tab pos="7538314" algn="l"/>
                <a:tab pos="8480603" algn="l"/>
                <a:tab pos="9422892" algn="l"/>
                <a:tab pos="10365181" algn="l"/>
              </a:tabLst>
            </a:pPr>
            <a:r>
              <a:rPr lang="en-GB" baseline="0" dirty="0"/>
              <a:t>Symantec Norton Internet Security</a:t>
            </a:r>
          </a:p>
          <a:p>
            <a:endParaRPr lang="en-US" dirty="0"/>
          </a:p>
        </p:txBody>
      </p:sp>
      <p:sp>
        <p:nvSpPr>
          <p:cNvPr id="4" name="Slide Number Placeholder 3"/>
          <p:cNvSpPr>
            <a:spLocks noGrp="1"/>
          </p:cNvSpPr>
          <p:nvPr>
            <p:ph type="sldNum" sz="quarter" idx="10"/>
          </p:nvPr>
        </p:nvSpPr>
        <p:spPr/>
        <p:txBody>
          <a:bodyPr/>
          <a:lstStyle/>
          <a:p>
            <a:fld id="{698C3BD6-6E9E-4EC5-9EB7-9EF59D084D06}" type="slidenum">
              <a:rPr lang="en-US" smtClean="0"/>
              <a:pPr/>
              <a:t>19</a:t>
            </a:fld>
            <a:endParaRPr lang="en-US" dirty="0"/>
          </a:p>
        </p:txBody>
      </p:sp>
    </p:spTree>
    <p:extLst>
      <p:ext uri="{BB962C8B-B14F-4D97-AF65-F5344CB8AC3E}">
        <p14:creationId xmlns:p14="http://schemas.microsoft.com/office/powerpoint/2010/main" val="220446875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3863" y="704850"/>
            <a:ext cx="6254750" cy="3519488"/>
          </a:xfrm>
        </p:spPr>
      </p:sp>
      <p:sp>
        <p:nvSpPr>
          <p:cNvPr id="3" name="Notes Placeholder 2"/>
          <p:cNvSpPr>
            <a:spLocks noGrp="1"/>
          </p:cNvSpPr>
          <p:nvPr>
            <p:ph type="body" idx="1"/>
          </p:nvPr>
        </p:nvSpPr>
        <p:spPr/>
        <p:txBody>
          <a:bodyPr/>
          <a:lstStyle/>
          <a:p>
            <a:pPr defTabSz="471145">
              <a:spcBef>
                <a:spcPct val="0"/>
              </a:spcBef>
              <a:tabLst>
                <a:tab pos="0" algn="l"/>
                <a:tab pos="942289" algn="l"/>
                <a:tab pos="1884578" algn="l"/>
                <a:tab pos="2826868" algn="l"/>
                <a:tab pos="3769157" algn="l"/>
                <a:tab pos="4711446" algn="l"/>
                <a:tab pos="5653735" algn="l"/>
                <a:tab pos="6596024" algn="l"/>
                <a:tab pos="7538314" algn="l"/>
                <a:tab pos="8480603" algn="l"/>
                <a:tab pos="9422892" algn="l"/>
                <a:tab pos="10365181" algn="l"/>
              </a:tabLst>
            </a:pPr>
            <a:r>
              <a:rPr lang="en-GB" dirty="0"/>
              <a:t>Communication – most popular Internet activity: e-mail, messaging, social networking,</a:t>
            </a:r>
            <a:r>
              <a:rPr lang="en-GB" baseline="0" dirty="0"/>
              <a:t> blogs, microblogs, webcasts, podcasts, and wikis</a:t>
            </a:r>
            <a:endParaRPr lang="en-GB" dirty="0"/>
          </a:p>
          <a:p>
            <a:pPr lvl="1" defTabSz="471145">
              <a:spcBef>
                <a:spcPct val="0"/>
              </a:spcBef>
              <a:buFontTx/>
              <a:buChar char="•"/>
              <a:tabLst>
                <a:tab pos="0" algn="l"/>
                <a:tab pos="942289" algn="l"/>
                <a:tab pos="1884578" algn="l"/>
                <a:tab pos="2826868" algn="l"/>
                <a:tab pos="3769157" algn="l"/>
                <a:tab pos="4711446" algn="l"/>
                <a:tab pos="5653735" algn="l"/>
                <a:tab pos="6596024" algn="l"/>
                <a:tab pos="7538314" algn="l"/>
                <a:tab pos="8480603" algn="l"/>
                <a:tab pos="9422892" algn="l"/>
                <a:tab pos="10365181" algn="l"/>
              </a:tabLst>
            </a:pPr>
            <a:r>
              <a:rPr lang="en-GB" dirty="0"/>
              <a:t>E-mail or electronic mail (Key Term)</a:t>
            </a:r>
          </a:p>
          <a:p>
            <a:pPr marL="1177862" lvl="2" indent="-235572" defTabSz="471145">
              <a:spcBef>
                <a:spcPct val="0"/>
              </a:spcBef>
              <a:buFontTx/>
              <a:buChar char="•"/>
              <a:tabLst>
                <a:tab pos="0" algn="l"/>
                <a:tab pos="942289" algn="l"/>
                <a:tab pos="1884578" algn="l"/>
                <a:tab pos="2826868" algn="l"/>
                <a:tab pos="3769157" algn="l"/>
                <a:tab pos="4711446" algn="l"/>
                <a:tab pos="5653735" algn="l"/>
                <a:tab pos="6596024" algn="l"/>
                <a:tab pos="7538314" algn="l"/>
                <a:tab pos="8480603" algn="l"/>
                <a:tab pos="9422892" algn="l"/>
                <a:tab pos="10365181" algn="l"/>
              </a:tabLst>
            </a:pPr>
            <a:r>
              <a:rPr lang="en-GB" dirty="0"/>
              <a:t>Transmission of electronic messages over the Internet</a:t>
            </a:r>
          </a:p>
          <a:p>
            <a:pPr marL="1177862" lvl="2" indent="-235572" defTabSz="471145">
              <a:spcBef>
                <a:spcPct val="0"/>
              </a:spcBef>
              <a:buFontTx/>
              <a:buChar char="•"/>
              <a:tabLst>
                <a:tab pos="0" algn="l"/>
                <a:tab pos="942289" algn="l"/>
                <a:tab pos="1884578" algn="l"/>
                <a:tab pos="2826868" algn="l"/>
                <a:tab pos="3769157" algn="l"/>
                <a:tab pos="4711446" algn="l"/>
                <a:tab pos="5653735" algn="l"/>
                <a:tab pos="6596024" algn="l"/>
                <a:tab pos="7538314" algn="l"/>
                <a:tab pos="8480603" algn="l"/>
                <a:tab pos="9422892" algn="l"/>
                <a:tab pos="10365181" algn="l"/>
              </a:tabLst>
            </a:pPr>
            <a:r>
              <a:rPr lang="en-GB" dirty="0"/>
              <a:t>Has three basic elements: header (key term), message and signature</a:t>
            </a:r>
          </a:p>
          <a:p>
            <a:pPr marL="27890" lvl="0" indent="0" defTabSz="471145">
              <a:spcBef>
                <a:spcPct val="0"/>
              </a:spcBef>
              <a:buFontTx/>
              <a:buNone/>
              <a:tabLst>
                <a:tab pos="0" algn="l"/>
                <a:tab pos="942289" algn="l"/>
                <a:tab pos="1884578" algn="l"/>
                <a:tab pos="2826868" algn="l"/>
                <a:tab pos="3769157" algn="l"/>
                <a:tab pos="4711446" algn="l"/>
                <a:tab pos="5653735" algn="l"/>
                <a:tab pos="6596024" algn="l"/>
                <a:tab pos="7538314" algn="l"/>
                <a:tab pos="8480603" algn="l"/>
                <a:tab pos="9422892" algn="l"/>
                <a:tab pos="10365181" algn="l"/>
              </a:tabLst>
            </a:pPr>
            <a:r>
              <a:rPr lang="en-GB" baseline="0" dirty="0"/>
              <a:t>Header contains:</a:t>
            </a:r>
          </a:p>
          <a:p>
            <a:pPr defTabSz="471145">
              <a:spcBef>
                <a:spcPct val="0"/>
              </a:spcBef>
              <a:tabLst>
                <a:tab pos="0" algn="l"/>
                <a:tab pos="942289" algn="l"/>
                <a:tab pos="1884578" algn="l"/>
                <a:tab pos="2826868" algn="l"/>
                <a:tab pos="3769157" algn="l"/>
                <a:tab pos="4711446" algn="l"/>
                <a:tab pos="5653735" algn="l"/>
                <a:tab pos="6596024" algn="l"/>
                <a:tab pos="7538314" algn="l"/>
                <a:tab pos="8480603" algn="l"/>
                <a:tab pos="9422892" algn="l"/>
                <a:tab pos="10365181" algn="l"/>
              </a:tabLst>
            </a:pPr>
            <a:r>
              <a:rPr lang="en-GB" dirty="0"/>
              <a:t>Address</a:t>
            </a:r>
            <a:r>
              <a:rPr lang="en-GB" baseline="0" dirty="0"/>
              <a:t> (key term) – who the e-mail is going to.</a:t>
            </a:r>
          </a:p>
          <a:p>
            <a:pPr defTabSz="471145">
              <a:spcBef>
                <a:spcPts val="464"/>
              </a:spcBef>
              <a:buFontTx/>
              <a:buChar char="•"/>
              <a:tabLst>
                <a:tab pos="0" algn="l"/>
                <a:tab pos="942289" algn="l"/>
                <a:tab pos="1884578" algn="l"/>
                <a:tab pos="2826868" algn="l"/>
                <a:tab pos="3769157" algn="l"/>
                <a:tab pos="4711446" algn="l"/>
                <a:tab pos="5653735" algn="l"/>
                <a:tab pos="6596024" algn="l"/>
                <a:tab pos="7538314" algn="l"/>
                <a:tab pos="8480603" algn="l"/>
                <a:tab pos="9422892" algn="l"/>
                <a:tab pos="10365181" algn="l"/>
              </a:tabLst>
            </a:pPr>
            <a:r>
              <a:rPr lang="en-GB" dirty="0"/>
              <a:t>Address (Key Term) has two parts</a:t>
            </a:r>
          </a:p>
          <a:p>
            <a:pPr lvl="1" defTabSz="471145">
              <a:spcBef>
                <a:spcPts val="464"/>
              </a:spcBef>
              <a:buFontTx/>
              <a:buChar char="•"/>
              <a:tabLst>
                <a:tab pos="0" algn="l"/>
                <a:tab pos="942289" algn="l"/>
                <a:tab pos="1884578" algn="l"/>
                <a:tab pos="2826868" algn="l"/>
                <a:tab pos="3769157" algn="l"/>
                <a:tab pos="4711446" algn="l"/>
                <a:tab pos="5653735" algn="l"/>
                <a:tab pos="6596024" algn="l"/>
                <a:tab pos="7538314" algn="l"/>
                <a:tab pos="8480603" algn="l"/>
                <a:tab pos="9422892" algn="l"/>
                <a:tab pos="10365181" algn="l"/>
              </a:tabLst>
            </a:pPr>
            <a:r>
              <a:rPr lang="en-GB" dirty="0"/>
              <a:t>User name - identifies unique user or computer in the domain </a:t>
            </a:r>
          </a:p>
          <a:p>
            <a:pPr lvl="1" defTabSz="471145">
              <a:spcBef>
                <a:spcPts val="464"/>
              </a:spcBef>
              <a:buFontTx/>
              <a:buChar char="•"/>
              <a:tabLst>
                <a:tab pos="0" algn="l"/>
                <a:tab pos="942289" algn="l"/>
                <a:tab pos="1884578" algn="l"/>
                <a:tab pos="2826868" algn="l"/>
                <a:tab pos="3769157" algn="l"/>
                <a:tab pos="4711446" algn="l"/>
                <a:tab pos="5653735" algn="l"/>
                <a:tab pos="6596024" algn="l"/>
                <a:tab pos="7538314" algn="l"/>
                <a:tab pos="8480603" algn="l"/>
                <a:tab pos="9422892" algn="l"/>
                <a:tab pos="10365181" algn="l"/>
              </a:tabLst>
            </a:pPr>
            <a:r>
              <a:rPr lang="en-GB" dirty="0"/>
              <a:t>Domain name (Key Term) - references a specific organization </a:t>
            </a:r>
          </a:p>
          <a:p>
            <a:pPr lvl="1" defTabSz="471145">
              <a:spcBef>
                <a:spcPct val="0"/>
              </a:spcBef>
              <a:tabLst>
                <a:tab pos="0" algn="l"/>
                <a:tab pos="942289" algn="l"/>
                <a:tab pos="1884578" algn="l"/>
                <a:tab pos="2826868" algn="l"/>
                <a:tab pos="3769157" algn="l"/>
                <a:tab pos="4711446" algn="l"/>
                <a:tab pos="5653735" algn="l"/>
                <a:tab pos="6596024" algn="l"/>
                <a:tab pos="7538314" algn="l"/>
                <a:tab pos="8480603" algn="l"/>
                <a:tab pos="9422892" algn="l"/>
                <a:tab pos="10365181" algn="l"/>
              </a:tabLst>
            </a:pPr>
            <a:endParaRPr lang="en-GB" baseline="0" dirty="0"/>
          </a:p>
          <a:p>
            <a:pPr defTabSz="471145">
              <a:spcBef>
                <a:spcPct val="0"/>
              </a:spcBef>
              <a:tabLst>
                <a:tab pos="0" algn="l"/>
                <a:tab pos="942289" algn="l"/>
                <a:tab pos="1884578" algn="l"/>
                <a:tab pos="2826868" algn="l"/>
                <a:tab pos="3769157" algn="l"/>
                <a:tab pos="4711446" algn="l"/>
                <a:tab pos="5653735" algn="l"/>
                <a:tab pos="6596024" algn="l"/>
                <a:tab pos="7538314" algn="l"/>
                <a:tab pos="8480603" algn="l"/>
                <a:tab pos="9422892" algn="l"/>
                <a:tab pos="10365181" algn="l"/>
              </a:tabLst>
            </a:pPr>
            <a:r>
              <a:rPr lang="en-GB" baseline="0" dirty="0"/>
              <a:t>Subject (key term) – topic of the message</a:t>
            </a:r>
          </a:p>
          <a:p>
            <a:pPr defTabSz="471145">
              <a:spcBef>
                <a:spcPct val="0"/>
              </a:spcBef>
              <a:tabLst>
                <a:tab pos="0" algn="l"/>
                <a:tab pos="942289" algn="l"/>
                <a:tab pos="1884578" algn="l"/>
                <a:tab pos="2826868" algn="l"/>
                <a:tab pos="3769157" algn="l"/>
                <a:tab pos="4711446" algn="l"/>
                <a:tab pos="5653735" algn="l"/>
                <a:tab pos="6596024" algn="l"/>
                <a:tab pos="7538314" algn="l"/>
                <a:tab pos="8480603" algn="l"/>
                <a:tab pos="9422892" algn="l"/>
                <a:tab pos="10365181" algn="l"/>
              </a:tabLst>
            </a:pPr>
            <a:r>
              <a:rPr lang="en-GB" baseline="0" dirty="0"/>
              <a:t>Attachments: (key term) – documents and / or images you attach to the message</a:t>
            </a:r>
          </a:p>
          <a:p>
            <a:pPr defTabSz="471145">
              <a:spcBef>
                <a:spcPct val="0"/>
              </a:spcBef>
              <a:tabLst>
                <a:tab pos="0" algn="l"/>
                <a:tab pos="942289" algn="l"/>
                <a:tab pos="1884578" algn="l"/>
                <a:tab pos="2826868" algn="l"/>
                <a:tab pos="3769157" algn="l"/>
                <a:tab pos="4711446" algn="l"/>
                <a:tab pos="5653735" algn="l"/>
                <a:tab pos="6596024" algn="l"/>
                <a:tab pos="7538314" algn="l"/>
                <a:tab pos="8480603" algn="l"/>
                <a:tab pos="9422892" algn="l"/>
                <a:tab pos="10365181" algn="l"/>
              </a:tabLst>
            </a:pPr>
            <a:r>
              <a:rPr lang="en-GB" baseline="0" dirty="0"/>
              <a:t>Message: (key term) – letter</a:t>
            </a:r>
          </a:p>
          <a:p>
            <a:pPr defTabSz="471145">
              <a:spcBef>
                <a:spcPct val="0"/>
              </a:spcBef>
              <a:tabLst>
                <a:tab pos="0" algn="l"/>
                <a:tab pos="942289" algn="l"/>
                <a:tab pos="1884578" algn="l"/>
                <a:tab pos="2826868" algn="l"/>
                <a:tab pos="3769157" algn="l"/>
                <a:tab pos="4711446" algn="l"/>
                <a:tab pos="5653735" algn="l"/>
                <a:tab pos="6596024" algn="l"/>
                <a:tab pos="7538314" algn="l"/>
                <a:tab pos="8480603" algn="l"/>
                <a:tab pos="9422892" algn="l"/>
                <a:tab pos="10365181" algn="l"/>
              </a:tabLst>
            </a:pPr>
            <a:r>
              <a:rPr lang="en-GB" baseline="0" dirty="0"/>
              <a:t>Signature: (key term) – information about the sender</a:t>
            </a:r>
          </a:p>
          <a:p>
            <a:pPr defTabSz="471145">
              <a:spcBef>
                <a:spcPct val="0"/>
              </a:spcBef>
              <a:tabLst>
                <a:tab pos="0" algn="l"/>
                <a:tab pos="942289" algn="l"/>
                <a:tab pos="1884578" algn="l"/>
                <a:tab pos="2826868" algn="l"/>
                <a:tab pos="3769157" algn="l"/>
                <a:tab pos="4711446" algn="l"/>
                <a:tab pos="5653735" algn="l"/>
                <a:tab pos="6596024" algn="l"/>
                <a:tab pos="7538314" algn="l"/>
                <a:tab pos="8480603" algn="l"/>
                <a:tab pos="9422892" algn="l"/>
                <a:tab pos="10365181" algn="l"/>
              </a:tabLst>
            </a:pPr>
            <a:endParaRPr lang="en-GB" baseline="0" dirty="0"/>
          </a:p>
          <a:p>
            <a:pPr defTabSz="471145">
              <a:spcBef>
                <a:spcPct val="0"/>
              </a:spcBef>
              <a:tabLst>
                <a:tab pos="0" algn="l"/>
                <a:tab pos="942289" algn="l"/>
                <a:tab pos="1884578" algn="l"/>
                <a:tab pos="2826868" algn="l"/>
                <a:tab pos="3769157" algn="l"/>
                <a:tab pos="4711446" algn="l"/>
                <a:tab pos="5653735" algn="l"/>
                <a:tab pos="6596024" algn="l"/>
                <a:tab pos="7538314" algn="l"/>
                <a:tab pos="8480603" algn="l"/>
                <a:tab pos="9422892" algn="l"/>
                <a:tab pos="10365181" algn="l"/>
              </a:tabLst>
            </a:pPr>
            <a:endParaRPr lang="en-GB" dirty="0"/>
          </a:p>
        </p:txBody>
      </p:sp>
      <p:sp>
        <p:nvSpPr>
          <p:cNvPr id="4" name="Slide Number Placeholder 3"/>
          <p:cNvSpPr>
            <a:spLocks noGrp="1"/>
          </p:cNvSpPr>
          <p:nvPr>
            <p:ph type="sldNum" sz="quarter" idx="10"/>
          </p:nvPr>
        </p:nvSpPr>
        <p:spPr/>
        <p:txBody>
          <a:bodyPr/>
          <a:lstStyle/>
          <a:p>
            <a:fld id="{698C3BD6-6E9E-4EC5-9EB7-9EF59D084D06}" type="slidenum">
              <a:rPr lang="en-US" smtClean="0"/>
              <a:pPr/>
              <a:t>20</a:t>
            </a:fld>
            <a:endParaRPr lang="en-US" dirty="0"/>
          </a:p>
        </p:txBody>
      </p:sp>
    </p:spTree>
    <p:extLst>
      <p:ext uri="{BB962C8B-B14F-4D97-AF65-F5344CB8AC3E}">
        <p14:creationId xmlns:p14="http://schemas.microsoft.com/office/powerpoint/2010/main" val="45915815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3863" y="704850"/>
            <a:ext cx="6254750" cy="3519488"/>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5A06FE8-F63B-40BD-A623-6F3EB7128A5C}" type="slidenum">
              <a:rPr lang="en-US" smtClean="0"/>
              <a:pPr/>
              <a:t>2</a:t>
            </a:fld>
            <a:endParaRPr lang="en-US" dirty="0"/>
          </a:p>
        </p:txBody>
      </p:sp>
    </p:spTree>
    <p:extLst>
      <p:ext uri="{BB962C8B-B14F-4D97-AF65-F5344CB8AC3E}">
        <p14:creationId xmlns:p14="http://schemas.microsoft.com/office/powerpoint/2010/main" val="61867954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3863" y="704850"/>
            <a:ext cx="6254750" cy="3519488"/>
          </a:xfrm>
        </p:spPr>
      </p:sp>
      <p:sp>
        <p:nvSpPr>
          <p:cNvPr id="3" name="Notes Placeholder 2"/>
          <p:cNvSpPr>
            <a:spLocks noGrp="1"/>
          </p:cNvSpPr>
          <p:nvPr>
            <p:ph type="body" idx="1"/>
          </p:nvPr>
        </p:nvSpPr>
        <p:spPr/>
        <p:txBody>
          <a:bodyPr/>
          <a:lstStyle/>
          <a:p>
            <a:pPr marL="27890" lvl="0" indent="0" defTabSz="471145">
              <a:spcBef>
                <a:spcPct val="0"/>
              </a:spcBef>
              <a:buFontTx/>
              <a:buNone/>
              <a:tabLst>
                <a:tab pos="0" algn="l"/>
                <a:tab pos="942289" algn="l"/>
                <a:tab pos="1884578" algn="l"/>
                <a:tab pos="2826868" algn="l"/>
                <a:tab pos="3769157" algn="l"/>
                <a:tab pos="4711446" algn="l"/>
                <a:tab pos="5653735" algn="l"/>
                <a:tab pos="6596024" algn="l"/>
                <a:tab pos="7538314" algn="l"/>
                <a:tab pos="8480603" algn="l"/>
                <a:tab pos="9422892" algn="l"/>
                <a:tab pos="10365181" algn="l"/>
              </a:tabLst>
            </a:pPr>
            <a:r>
              <a:rPr lang="en-GB" dirty="0"/>
              <a:t>Client-based</a:t>
            </a:r>
            <a:r>
              <a:rPr lang="en-GB" baseline="0" dirty="0"/>
              <a:t> e-mail system (key term) – requires installation of an e-mail client (key term) on your computer.  Examples are Microsoft Outlook and Apple Mail.</a:t>
            </a:r>
          </a:p>
          <a:p>
            <a:pPr marL="27890" lvl="0" indent="0" defTabSz="471145">
              <a:spcBef>
                <a:spcPct val="0"/>
              </a:spcBef>
              <a:buFontTx/>
              <a:buNone/>
              <a:tabLst>
                <a:tab pos="0" algn="l"/>
                <a:tab pos="942289" algn="l"/>
                <a:tab pos="1884578" algn="l"/>
                <a:tab pos="2826868" algn="l"/>
                <a:tab pos="3769157" algn="l"/>
                <a:tab pos="4711446" algn="l"/>
                <a:tab pos="5653735" algn="l"/>
                <a:tab pos="6596024" algn="l"/>
                <a:tab pos="7538314" algn="l"/>
                <a:tab pos="8480603" algn="l"/>
                <a:tab pos="9422892" algn="l"/>
                <a:tab pos="10365181" algn="l"/>
              </a:tabLst>
            </a:pPr>
            <a:endParaRPr lang="en-GB" baseline="0" dirty="0"/>
          </a:p>
          <a:p>
            <a:pPr marL="27890" lvl="0" indent="0" defTabSz="471145">
              <a:spcBef>
                <a:spcPct val="0"/>
              </a:spcBef>
              <a:buFontTx/>
              <a:buNone/>
              <a:tabLst>
                <a:tab pos="0" algn="l"/>
                <a:tab pos="942289" algn="l"/>
                <a:tab pos="1884578" algn="l"/>
                <a:tab pos="2826868" algn="l"/>
                <a:tab pos="3769157" algn="l"/>
                <a:tab pos="4711446" algn="l"/>
                <a:tab pos="5653735" algn="l"/>
                <a:tab pos="6596024" algn="l"/>
                <a:tab pos="7538314" algn="l"/>
                <a:tab pos="8480603" algn="l"/>
                <a:tab pos="9422892" algn="l"/>
                <a:tab pos="10365181" algn="l"/>
              </a:tabLst>
            </a:pPr>
            <a:r>
              <a:rPr lang="en-GB" baseline="0" dirty="0"/>
              <a:t>Web-based e-mail system (key term) – no email program on your computer, access from any computer through a Browser.  Examples are Google Gmail, Microsoft Hotmail, Yahoo!Mail</a:t>
            </a:r>
          </a:p>
          <a:p>
            <a:pPr marL="1177862" lvl="2" indent="-235572" defTabSz="471145">
              <a:spcBef>
                <a:spcPct val="0"/>
              </a:spcBef>
              <a:buFontTx/>
              <a:buChar char="•"/>
              <a:tabLst>
                <a:tab pos="0" algn="l"/>
                <a:tab pos="942289" algn="l"/>
                <a:tab pos="1884578" algn="l"/>
                <a:tab pos="2826868" algn="l"/>
                <a:tab pos="3769157" algn="l"/>
                <a:tab pos="4711446" algn="l"/>
                <a:tab pos="5653735" algn="l"/>
                <a:tab pos="6596024" algn="l"/>
                <a:tab pos="7538314" algn="l"/>
                <a:tab pos="8480603" algn="l"/>
                <a:tab pos="9422892" algn="l"/>
                <a:tab pos="10365181" algn="l"/>
              </a:tabLst>
            </a:pPr>
            <a:endParaRPr lang="en-GB" baseline="0" dirty="0"/>
          </a:p>
          <a:p>
            <a:pPr defTabSz="471145">
              <a:spcBef>
                <a:spcPct val="0"/>
              </a:spcBef>
              <a:tabLst>
                <a:tab pos="0" algn="l"/>
                <a:tab pos="942289" algn="l"/>
                <a:tab pos="1884578" algn="l"/>
                <a:tab pos="2826868" algn="l"/>
                <a:tab pos="3769157" algn="l"/>
                <a:tab pos="4711446" algn="l"/>
                <a:tab pos="5653735" algn="l"/>
                <a:tab pos="6596024" algn="l"/>
                <a:tab pos="7538314" algn="l"/>
                <a:tab pos="8480603" algn="l"/>
                <a:tab pos="9422892" algn="l"/>
                <a:tab pos="10365181" algn="l"/>
              </a:tabLst>
            </a:pPr>
            <a:endParaRPr lang="en-GB" dirty="0"/>
          </a:p>
        </p:txBody>
      </p:sp>
      <p:sp>
        <p:nvSpPr>
          <p:cNvPr id="4" name="Slide Number Placeholder 3"/>
          <p:cNvSpPr>
            <a:spLocks noGrp="1"/>
          </p:cNvSpPr>
          <p:nvPr>
            <p:ph type="sldNum" sz="quarter" idx="10"/>
          </p:nvPr>
        </p:nvSpPr>
        <p:spPr/>
        <p:txBody>
          <a:bodyPr/>
          <a:lstStyle/>
          <a:p>
            <a:fld id="{698C3BD6-6E9E-4EC5-9EB7-9EF59D084D06}" type="slidenum">
              <a:rPr lang="en-US" smtClean="0"/>
              <a:pPr/>
              <a:t>21</a:t>
            </a:fld>
            <a:endParaRPr lang="en-US" dirty="0"/>
          </a:p>
        </p:txBody>
      </p:sp>
    </p:spTree>
    <p:extLst>
      <p:ext uri="{BB962C8B-B14F-4D97-AF65-F5344CB8AC3E}">
        <p14:creationId xmlns:p14="http://schemas.microsoft.com/office/powerpoint/2010/main" val="155367752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3863" y="704850"/>
            <a:ext cx="6254750" cy="3519488"/>
          </a:xfrm>
        </p:spPr>
      </p:sp>
      <p:sp>
        <p:nvSpPr>
          <p:cNvPr id="3" name="Notes Placeholder 2"/>
          <p:cNvSpPr>
            <a:spLocks noGrp="1"/>
          </p:cNvSpPr>
          <p:nvPr>
            <p:ph type="body" idx="1"/>
          </p:nvPr>
        </p:nvSpPr>
        <p:spPr/>
        <p:txBody>
          <a:bodyPr/>
          <a:lstStyle/>
          <a:p>
            <a:pPr defTabSz="471145">
              <a:spcBef>
                <a:spcPct val="0"/>
              </a:spcBef>
              <a:buFontTx/>
              <a:buChar char="•"/>
              <a:tabLst>
                <a:tab pos="0" algn="l"/>
                <a:tab pos="942289" algn="l"/>
                <a:tab pos="1884578" algn="l"/>
                <a:tab pos="2826868" algn="l"/>
                <a:tab pos="3769157" algn="l"/>
                <a:tab pos="4711446" algn="l"/>
                <a:tab pos="5653735" algn="l"/>
                <a:tab pos="6596024" algn="l"/>
                <a:tab pos="7538314" algn="l"/>
                <a:tab pos="8480603" algn="l"/>
                <a:tab pos="9422892" algn="l"/>
                <a:tab pos="10365181" algn="l"/>
              </a:tabLst>
            </a:pPr>
            <a:r>
              <a:rPr lang="en-GB" dirty="0"/>
              <a:t>Spam (Key Term) – unsolicited / unwelcome e-mail </a:t>
            </a:r>
          </a:p>
          <a:p>
            <a:pPr marL="765610" lvl="1" indent="-294465" defTabSz="471145">
              <a:spcBef>
                <a:spcPct val="0"/>
              </a:spcBef>
              <a:buFontTx/>
              <a:buChar char="•"/>
              <a:tabLst>
                <a:tab pos="0" algn="l"/>
                <a:tab pos="942289" algn="l"/>
                <a:tab pos="1884578" algn="l"/>
                <a:tab pos="2826868" algn="l"/>
                <a:tab pos="3769157" algn="l"/>
                <a:tab pos="4711446" algn="l"/>
                <a:tab pos="5653735" algn="l"/>
                <a:tab pos="6596024" algn="l"/>
                <a:tab pos="7538314" algn="l"/>
                <a:tab pos="8480603" algn="l"/>
                <a:tab pos="9422892" algn="l"/>
                <a:tab pos="10365181" algn="l"/>
              </a:tabLst>
            </a:pPr>
            <a:r>
              <a:rPr lang="en-GB" dirty="0"/>
              <a:t>Distraction, Nuisance</a:t>
            </a:r>
          </a:p>
          <a:p>
            <a:pPr marL="765610" lvl="1" indent="-294465" defTabSz="471145">
              <a:spcBef>
                <a:spcPct val="0"/>
              </a:spcBef>
              <a:buFontTx/>
              <a:buChar char="•"/>
              <a:tabLst>
                <a:tab pos="0" algn="l"/>
                <a:tab pos="942289" algn="l"/>
                <a:tab pos="1884578" algn="l"/>
                <a:tab pos="2826868" algn="l"/>
                <a:tab pos="3769157" algn="l"/>
                <a:tab pos="4711446" algn="l"/>
                <a:tab pos="5653735" algn="l"/>
                <a:tab pos="6596024" algn="l"/>
                <a:tab pos="7538314" algn="l"/>
                <a:tab pos="8480603" algn="l"/>
                <a:tab pos="9422892" algn="l"/>
                <a:tab pos="10365181" algn="l"/>
              </a:tabLst>
            </a:pPr>
            <a:r>
              <a:rPr lang="en-GB" dirty="0"/>
              <a:t>Computer viruses (Key Term) can also be attached to spam</a:t>
            </a:r>
          </a:p>
          <a:p>
            <a:pPr marL="765610" lvl="1" indent="-294465" defTabSz="471145">
              <a:spcBef>
                <a:spcPct val="0"/>
              </a:spcBef>
              <a:buFontTx/>
              <a:buChar char="•"/>
              <a:tabLst>
                <a:tab pos="0" algn="l"/>
                <a:tab pos="942289" algn="l"/>
                <a:tab pos="1884578" algn="l"/>
                <a:tab pos="2826868" algn="l"/>
                <a:tab pos="3769157" algn="l"/>
                <a:tab pos="4711446" algn="l"/>
                <a:tab pos="5653735" algn="l"/>
                <a:tab pos="6596024" algn="l"/>
                <a:tab pos="7538314" algn="l"/>
                <a:tab pos="8480603" algn="l"/>
                <a:tab pos="9422892" algn="l"/>
                <a:tab pos="10365181" algn="l"/>
              </a:tabLst>
            </a:pPr>
            <a:r>
              <a:rPr lang="en-GB" dirty="0"/>
              <a:t>Spam blockers (Key Term)/ Spam filters (key term)  use a variety of different approaches to identify and eliminate spam</a:t>
            </a:r>
          </a:p>
          <a:p>
            <a:pPr defTabSz="471145">
              <a:lnSpc>
                <a:spcPct val="95000"/>
              </a:lnSpc>
              <a:spcBef>
                <a:spcPts val="464"/>
              </a:spcBef>
              <a:buFontTx/>
              <a:buChar char="•"/>
              <a:tabLst>
                <a:tab pos="0" algn="l"/>
                <a:tab pos="942289" algn="l"/>
                <a:tab pos="1884578" algn="l"/>
                <a:tab pos="2826868" algn="l"/>
                <a:tab pos="3769157" algn="l"/>
                <a:tab pos="4711446" algn="l"/>
                <a:tab pos="5653735" algn="l"/>
                <a:tab pos="6596024" algn="l"/>
                <a:tab pos="7538314" algn="l"/>
                <a:tab pos="8480603" algn="l"/>
                <a:tab pos="9422892" algn="l"/>
                <a:tab pos="10365181" algn="l"/>
              </a:tabLst>
            </a:pPr>
            <a:r>
              <a:rPr lang="en-GB" dirty="0"/>
              <a:t>CAN-SPAM Act requires that every marketing related email provide an opt-out option</a:t>
            </a:r>
          </a:p>
          <a:p>
            <a:pPr defTabSz="471145">
              <a:lnSpc>
                <a:spcPct val="95000"/>
              </a:lnSpc>
              <a:spcBef>
                <a:spcPts val="464"/>
              </a:spcBef>
              <a:buFontTx/>
              <a:buChar char="•"/>
              <a:tabLst>
                <a:tab pos="0" algn="l"/>
                <a:tab pos="942289" algn="l"/>
                <a:tab pos="1884578" algn="l"/>
                <a:tab pos="2826868" algn="l"/>
                <a:tab pos="3769157" algn="l"/>
                <a:tab pos="4711446" algn="l"/>
                <a:tab pos="5653735" algn="l"/>
                <a:tab pos="6596024" algn="l"/>
                <a:tab pos="7538314" algn="l"/>
                <a:tab pos="8480603" algn="l"/>
                <a:tab pos="9422892" algn="l"/>
                <a:tab pos="10365181" algn="l"/>
              </a:tabLst>
            </a:pPr>
            <a:r>
              <a:rPr lang="en-GB" dirty="0"/>
              <a:t>Tips to blocking spam:</a:t>
            </a:r>
          </a:p>
          <a:p>
            <a:pPr marL="765610" lvl="1" indent="-294465" defTabSz="471145">
              <a:lnSpc>
                <a:spcPct val="95000"/>
              </a:lnSpc>
              <a:spcBef>
                <a:spcPts val="464"/>
              </a:spcBef>
              <a:buFontTx/>
              <a:buChar char="•"/>
              <a:tabLst>
                <a:tab pos="0" algn="l"/>
                <a:tab pos="942289" algn="l"/>
                <a:tab pos="1884578" algn="l"/>
                <a:tab pos="2826868" algn="l"/>
                <a:tab pos="3769157" algn="l"/>
                <a:tab pos="4711446" algn="l"/>
                <a:tab pos="5653735" algn="l"/>
                <a:tab pos="6596024" algn="l"/>
                <a:tab pos="7538314" algn="l"/>
                <a:tab pos="8480603" algn="l"/>
                <a:tab pos="9422892" algn="l"/>
                <a:tab pos="10365181" algn="l"/>
              </a:tabLst>
            </a:pPr>
            <a:r>
              <a:rPr lang="en-GB" dirty="0"/>
              <a:t>Keep a low profile</a:t>
            </a:r>
          </a:p>
          <a:p>
            <a:pPr marL="765610" lvl="1" indent="-294465" defTabSz="471145">
              <a:lnSpc>
                <a:spcPct val="95000"/>
              </a:lnSpc>
              <a:spcBef>
                <a:spcPts val="464"/>
              </a:spcBef>
              <a:buFontTx/>
              <a:buChar char="•"/>
              <a:tabLst>
                <a:tab pos="0" algn="l"/>
                <a:tab pos="942289" algn="l"/>
                <a:tab pos="1884578" algn="l"/>
                <a:tab pos="2826868" algn="l"/>
                <a:tab pos="3769157" algn="l"/>
                <a:tab pos="4711446" algn="l"/>
                <a:tab pos="5653735" algn="l"/>
                <a:tab pos="6596024" algn="l"/>
                <a:tab pos="7538314" algn="l"/>
                <a:tab pos="8480603" algn="l"/>
                <a:tab pos="9422892" algn="l"/>
                <a:tab pos="10365181" algn="l"/>
              </a:tabLst>
            </a:pPr>
            <a:r>
              <a:rPr lang="en-GB" dirty="0"/>
              <a:t>Don’t ever respond to spam and</a:t>
            </a:r>
            <a:r>
              <a:rPr lang="en-GB" baseline="0" dirty="0"/>
              <a:t> be cautious when giving out your address</a:t>
            </a:r>
            <a:endParaRPr lang="en-GB" dirty="0"/>
          </a:p>
          <a:p>
            <a:pPr marL="765610" lvl="1" indent="-294465" defTabSz="471145">
              <a:lnSpc>
                <a:spcPct val="95000"/>
              </a:lnSpc>
              <a:spcBef>
                <a:spcPts val="464"/>
              </a:spcBef>
              <a:buFontTx/>
              <a:buChar char="•"/>
              <a:tabLst>
                <a:tab pos="0" algn="l"/>
                <a:tab pos="942289" algn="l"/>
                <a:tab pos="1884578" algn="l"/>
                <a:tab pos="2826868" algn="l"/>
                <a:tab pos="3769157" algn="l"/>
                <a:tab pos="4711446" algn="l"/>
                <a:tab pos="5653735" algn="l"/>
                <a:tab pos="6596024" algn="l"/>
                <a:tab pos="7538314" algn="l"/>
                <a:tab pos="8480603" algn="l"/>
                <a:tab pos="9422892" algn="l"/>
                <a:tab pos="10365181" algn="l"/>
              </a:tabLst>
            </a:pPr>
            <a:r>
              <a:rPr lang="en-GB" dirty="0"/>
              <a:t>Use e-mail filter options</a:t>
            </a:r>
          </a:p>
          <a:p>
            <a:pPr marL="765610" lvl="1" indent="-294465" defTabSz="471145">
              <a:lnSpc>
                <a:spcPct val="95000"/>
              </a:lnSpc>
              <a:spcBef>
                <a:spcPts val="464"/>
              </a:spcBef>
              <a:buFontTx/>
              <a:buChar char="•"/>
              <a:tabLst>
                <a:tab pos="0" algn="l"/>
                <a:tab pos="942289" algn="l"/>
                <a:tab pos="1884578" algn="l"/>
                <a:tab pos="2826868" algn="l"/>
                <a:tab pos="3769157" algn="l"/>
                <a:tab pos="4711446" algn="l"/>
                <a:tab pos="5653735" algn="l"/>
                <a:tab pos="6596024" algn="l"/>
                <a:tab pos="7538314" algn="l"/>
                <a:tab pos="8480603" algn="l"/>
                <a:tab pos="9422892" algn="l"/>
                <a:tab pos="10365181" algn="l"/>
              </a:tabLst>
            </a:pPr>
            <a:r>
              <a:rPr lang="en-GB" dirty="0"/>
              <a:t>Use antispam</a:t>
            </a:r>
            <a:r>
              <a:rPr lang="en-GB" baseline="0" dirty="0"/>
              <a:t> and filter options</a:t>
            </a:r>
            <a:endParaRPr lang="en-GB" dirty="0"/>
          </a:p>
          <a:p>
            <a:endParaRPr lang="en-US" dirty="0"/>
          </a:p>
        </p:txBody>
      </p:sp>
      <p:sp>
        <p:nvSpPr>
          <p:cNvPr id="4" name="Slide Number Placeholder 3"/>
          <p:cNvSpPr>
            <a:spLocks noGrp="1"/>
          </p:cNvSpPr>
          <p:nvPr>
            <p:ph type="sldNum" sz="quarter" idx="10"/>
          </p:nvPr>
        </p:nvSpPr>
        <p:spPr/>
        <p:txBody>
          <a:bodyPr/>
          <a:lstStyle/>
          <a:p>
            <a:fld id="{698C3BD6-6E9E-4EC5-9EB7-9EF59D084D06}" type="slidenum">
              <a:rPr lang="en-US" smtClean="0"/>
              <a:pPr/>
              <a:t>22</a:t>
            </a:fld>
            <a:endParaRPr lang="en-US" dirty="0"/>
          </a:p>
        </p:txBody>
      </p:sp>
    </p:spTree>
    <p:extLst>
      <p:ext uri="{BB962C8B-B14F-4D97-AF65-F5344CB8AC3E}">
        <p14:creationId xmlns:p14="http://schemas.microsoft.com/office/powerpoint/2010/main" val="74825730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3863" y="704850"/>
            <a:ext cx="6254750" cy="3519488"/>
          </a:xfrm>
        </p:spPr>
      </p:sp>
      <p:sp>
        <p:nvSpPr>
          <p:cNvPr id="3" name="Notes Placeholder 2"/>
          <p:cNvSpPr>
            <a:spLocks noGrp="1"/>
          </p:cNvSpPr>
          <p:nvPr>
            <p:ph type="body" idx="1"/>
          </p:nvPr>
        </p:nvSpPr>
        <p:spPr/>
        <p:txBody>
          <a:bodyPr/>
          <a:lstStyle/>
          <a:p>
            <a:pPr marL="176679" indent="-176679" defTabSz="471145">
              <a:spcBef>
                <a:spcPct val="0"/>
              </a:spcBef>
              <a:buFont typeface="Arial"/>
              <a:buChar char="•"/>
              <a:tabLst>
                <a:tab pos="0" algn="l"/>
                <a:tab pos="942289" algn="l"/>
                <a:tab pos="1884578" algn="l"/>
                <a:tab pos="2826868" algn="l"/>
                <a:tab pos="3769157" algn="l"/>
                <a:tab pos="4711446" algn="l"/>
                <a:tab pos="5653735" algn="l"/>
                <a:tab pos="6596024" algn="l"/>
                <a:tab pos="7538314" algn="l"/>
                <a:tab pos="8480603" algn="l"/>
                <a:tab pos="9422892" algn="l"/>
                <a:tab pos="10365181" algn="l"/>
              </a:tabLst>
            </a:pPr>
            <a:r>
              <a:rPr lang="en-GB" dirty="0"/>
              <a:t>Text Messaging (key term) – also</a:t>
            </a:r>
            <a:r>
              <a:rPr lang="en-GB" baseline="0" dirty="0"/>
              <a:t> know as texting (key term) is sending short electronic messages between mobile devices. </a:t>
            </a:r>
          </a:p>
          <a:p>
            <a:pPr marL="633879" lvl="1" indent="-176679" defTabSz="471145">
              <a:spcBef>
                <a:spcPct val="0"/>
              </a:spcBef>
              <a:buFont typeface="Arial"/>
              <a:buChar char="•"/>
              <a:tabLst>
                <a:tab pos="0" algn="l"/>
                <a:tab pos="942289" algn="l"/>
                <a:tab pos="1884578" algn="l"/>
                <a:tab pos="2826868" algn="l"/>
                <a:tab pos="3769157" algn="l"/>
                <a:tab pos="4711446" algn="l"/>
                <a:tab pos="5653735" algn="l"/>
                <a:tab pos="6596024" algn="l"/>
                <a:tab pos="7538314" algn="l"/>
                <a:tab pos="8480603" algn="l"/>
                <a:tab pos="9422892" algn="l"/>
                <a:tab pos="10365181" algn="l"/>
              </a:tabLst>
            </a:pPr>
            <a:r>
              <a:rPr lang="en-GB" baseline="0" dirty="0"/>
              <a:t>SMS (short Message Service (key term)</a:t>
            </a:r>
          </a:p>
          <a:p>
            <a:pPr marL="647824" lvl="1" indent="-176679" defTabSz="471145">
              <a:spcBef>
                <a:spcPct val="0"/>
              </a:spcBef>
              <a:buFont typeface="Arial"/>
              <a:buChar char="•"/>
              <a:tabLst>
                <a:tab pos="0" algn="l"/>
                <a:tab pos="942289" algn="l"/>
                <a:tab pos="1884578" algn="l"/>
                <a:tab pos="2826868" algn="l"/>
                <a:tab pos="3769157" algn="l"/>
                <a:tab pos="4711446" algn="l"/>
                <a:tab pos="5653735" algn="l"/>
                <a:tab pos="6596024" algn="l"/>
                <a:tab pos="7538314" algn="l"/>
                <a:tab pos="8480603" algn="l"/>
                <a:tab pos="9422892" algn="l"/>
                <a:tab pos="10365181" algn="l"/>
              </a:tabLst>
            </a:pPr>
            <a:r>
              <a:rPr lang="en-GB" baseline="0" dirty="0"/>
              <a:t>Has become one of the most widely used ways to send short messages</a:t>
            </a:r>
          </a:p>
          <a:p>
            <a:pPr marL="647824" lvl="1" indent="-176679" defTabSz="471145">
              <a:spcBef>
                <a:spcPct val="0"/>
              </a:spcBef>
              <a:buFont typeface="Arial"/>
              <a:buChar char="•"/>
              <a:tabLst>
                <a:tab pos="0" algn="l"/>
                <a:tab pos="942289" algn="l"/>
                <a:tab pos="1884578" algn="l"/>
                <a:tab pos="2826868" algn="l"/>
                <a:tab pos="3769157" algn="l"/>
                <a:tab pos="4711446" algn="l"/>
                <a:tab pos="5653735" algn="l"/>
                <a:tab pos="6596024" algn="l"/>
                <a:tab pos="7538314" algn="l"/>
                <a:tab pos="8480603" algn="l"/>
                <a:tab pos="9422892" algn="l"/>
                <a:tab pos="10365181" algn="l"/>
              </a:tabLst>
            </a:pPr>
            <a:r>
              <a:rPr lang="en-GB" baseline="0" dirty="0"/>
              <a:t>Many states have passed laws prohibiting texting while driving due to the negative impact on driver safety according to a study conducted by Car and Driver</a:t>
            </a:r>
          </a:p>
          <a:p>
            <a:pPr marL="647824" lvl="1" indent="-176679" defTabSz="471145">
              <a:spcBef>
                <a:spcPct val="0"/>
              </a:spcBef>
              <a:buFont typeface="Arial"/>
              <a:buChar char="•"/>
              <a:tabLst>
                <a:tab pos="0" algn="l"/>
                <a:tab pos="942289" algn="l"/>
                <a:tab pos="1884578" algn="l"/>
                <a:tab pos="2826868" algn="l"/>
                <a:tab pos="3769157" algn="l"/>
                <a:tab pos="4711446" algn="l"/>
                <a:tab pos="5653735" algn="l"/>
                <a:tab pos="6596024" algn="l"/>
                <a:tab pos="7538314" algn="l"/>
                <a:tab pos="8480603" algn="l"/>
                <a:tab pos="9422892" algn="l"/>
                <a:tab pos="10365181" algn="l"/>
              </a:tabLst>
            </a:pPr>
            <a:endParaRPr lang="en-GB" baseline="0" dirty="0"/>
          </a:p>
          <a:p>
            <a:pPr marL="190624" lvl="0" indent="-176679" defTabSz="471145">
              <a:spcBef>
                <a:spcPct val="0"/>
              </a:spcBef>
              <a:buFont typeface="Arial"/>
              <a:buChar char="•"/>
              <a:tabLst>
                <a:tab pos="0" algn="l"/>
                <a:tab pos="942289" algn="l"/>
                <a:tab pos="1884578" algn="l"/>
                <a:tab pos="2826868" algn="l"/>
                <a:tab pos="3769157" algn="l"/>
                <a:tab pos="4711446" algn="l"/>
                <a:tab pos="5653735" algn="l"/>
                <a:tab pos="6596024" algn="l"/>
                <a:tab pos="7538314" algn="l"/>
                <a:tab pos="8480603" algn="l"/>
                <a:tab pos="9422892" algn="l"/>
                <a:tab pos="10365181" algn="l"/>
              </a:tabLst>
            </a:pPr>
            <a:r>
              <a:rPr lang="en-GB" baseline="0" dirty="0"/>
              <a:t>Multimedia Messaging Service (MMS)</a:t>
            </a:r>
          </a:p>
          <a:p>
            <a:pPr marL="647824" lvl="1" indent="-176679" defTabSz="471145">
              <a:spcBef>
                <a:spcPct val="0"/>
              </a:spcBef>
              <a:buFont typeface="Arial"/>
              <a:buChar char="•"/>
              <a:tabLst>
                <a:tab pos="0" algn="l"/>
                <a:tab pos="942289" algn="l"/>
                <a:tab pos="1884578" algn="l"/>
                <a:tab pos="2826868" algn="l"/>
                <a:tab pos="3769157" algn="l"/>
                <a:tab pos="4711446" algn="l"/>
                <a:tab pos="5653735" algn="l"/>
                <a:tab pos="6596024" algn="l"/>
                <a:tab pos="7538314" algn="l"/>
                <a:tab pos="8480603" algn="l"/>
                <a:tab pos="9422892" algn="l"/>
                <a:tab pos="10365181" algn="l"/>
              </a:tabLst>
            </a:pPr>
            <a:r>
              <a:rPr lang="en-GB" baseline="0" dirty="0"/>
              <a:t>Enables users to not only send text but also images, videos, and sounds</a:t>
            </a:r>
            <a:endParaRPr lang="en-GB" dirty="0"/>
          </a:p>
        </p:txBody>
      </p:sp>
      <p:sp>
        <p:nvSpPr>
          <p:cNvPr id="4" name="Slide Number Placeholder 3"/>
          <p:cNvSpPr>
            <a:spLocks noGrp="1"/>
          </p:cNvSpPr>
          <p:nvPr>
            <p:ph type="sldNum" sz="quarter" idx="10"/>
          </p:nvPr>
        </p:nvSpPr>
        <p:spPr/>
        <p:txBody>
          <a:bodyPr/>
          <a:lstStyle/>
          <a:p>
            <a:fld id="{698C3BD6-6E9E-4EC5-9EB7-9EF59D084D06}" type="slidenum">
              <a:rPr lang="en-US" smtClean="0"/>
              <a:pPr/>
              <a:t>23</a:t>
            </a:fld>
            <a:endParaRPr lang="en-US" dirty="0"/>
          </a:p>
        </p:txBody>
      </p:sp>
    </p:spTree>
    <p:extLst>
      <p:ext uri="{BB962C8B-B14F-4D97-AF65-F5344CB8AC3E}">
        <p14:creationId xmlns:p14="http://schemas.microsoft.com/office/powerpoint/2010/main" val="138261408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471145">
              <a:spcBef>
                <a:spcPct val="0"/>
              </a:spcBef>
              <a:buFontTx/>
              <a:buChar char="•"/>
              <a:tabLst>
                <a:tab pos="0" algn="l"/>
                <a:tab pos="942289" algn="l"/>
                <a:tab pos="1884578" algn="l"/>
                <a:tab pos="2826868" algn="l"/>
                <a:tab pos="3769157" algn="l"/>
                <a:tab pos="4711446" algn="l"/>
                <a:tab pos="5653735" algn="l"/>
                <a:tab pos="6596024" algn="l"/>
                <a:tab pos="7538314" algn="l"/>
                <a:tab pos="8480603" algn="l"/>
                <a:tab pos="9422892" algn="l"/>
                <a:tab pos="10365181" algn="l"/>
              </a:tabLst>
            </a:pPr>
            <a:r>
              <a:rPr lang="en-GB" dirty="0"/>
              <a:t>Instant Messaging (Key Term)</a:t>
            </a:r>
          </a:p>
          <a:p>
            <a:pPr marL="706717" lvl="1" indent="-235572" defTabSz="471145">
              <a:spcBef>
                <a:spcPct val="0"/>
              </a:spcBef>
              <a:buFontTx/>
              <a:buChar char="•"/>
              <a:tabLst>
                <a:tab pos="0" algn="l"/>
                <a:tab pos="942289" algn="l"/>
                <a:tab pos="1884578" algn="l"/>
                <a:tab pos="2826868" algn="l"/>
                <a:tab pos="3769157" algn="l"/>
                <a:tab pos="4711446" algn="l"/>
                <a:tab pos="5653735" algn="l"/>
                <a:tab pos="6596024" algn="l"/>
                <a:tab pos="7538314" algn="l"/>
                <a:tab pos="8480603" algn="l"/>
                <a:tab pos="9422892" algn="l"/>
                <a:tab pos="10365181" algn="l"/>
              </a:tabLst>
            </a:pPr>
            <a:r>
              <a:rPr lang="en-GB" dirty="0"/>
              <a:t>Extension of email that allows two or more people to contact each other via direct, live communication</a:t>
            </a:r>
          </a:p>
          <a:p>
            <a:pPr marL="706717" lvl="1" indent="-235572" defTabSz="471145">
              <a:spcBef>
                <a:spcPct val="0"/>
              </a:spcBef>
              <a:buFontTx/>
              <a:buChar char="•"/>
              <a:tabLst>
                <a:tab pos="0" algn="l"/>
                <a:tab pos="942289" algn="l"/>
                <a:tab pos="1884578" algn="l"/>
                <a:tab pos="2826868" algn="l"/>
                <a:tab pos="3769157" algn="l"/>
                <a:tab pos="4711446" algn="l"/>
                <a:tab pos="5653735" algn="l"/>
                <a:tab pos="6596024" algn="l"/>
                <a:tab pos="7538314" algn="l"/>
                <a:tab pos="8480603" algn="l"/>
                <a:tab pos="9422892" algn="l"/>
                <a:tab pos="10365181" algn="l"/>
              </a:tabLst>
            </a:pPr>
            <a:r>
              <a:rPr lang="en-GB" dirty="0"/>
              <a:t>To use instant message, specify list of friends (Key Term) and register with an instant messaging server</a:t>
            </a:r>
          </a:p>
          <a:p>
            <a:pPr marL="706717" lvl="1" indent="-235572" defTabSz="471145">
              <a:spcBef>
                <a:spcPct val="0"/>
              </a:spcBef>
              <a:buFontTx/>
              <a:buChar char="•"/>
              <a:tabLst>
                <a:tab pos="0" algn="l"/>
                <a:tab pos="942289" algn="l"/>
                <a:tab pos="1884578" algn="l"/>
                <a:tab pos="2826868" algn="l"/>
                <a:tab pos="3769157" algn="l"/>
                <a:tab pos="4711446" algn="l"/>
                <a:tab pos="5653735" algn="l"/>
                <a:tab pos="6596024" algn="l"/>
                <a:tab pos="7538314" algn="l"/>
                <a:tab pos="8480603" algn="l"/>
                <a:tab pos="9422892" algn="l"/>
                <a:tab pos="10365181" algn="l"/>
              </a:tabLst>
            </a:pPr>
            <a:r>
              <a:rPr lang="en-GB" dirty="0"/>
              <a:t>Some services include video and file-sharing</a:t>
            </a:r>
          </a:p>
          <a:p>
            <a:endParaRPr lang="en-US" dirty="0"/>
          </a:p>
        </p:txBody>
      </p:sp>
      <p:sp>
        <p:nvSpPr>
          <p:cNvPr id="4" name="Slide Number Placeholder 3"/>
          <p:cNvSpPr>
            <a:spLocks noGrp="1"/>
          </p:cNvSpPr>
          <p:nvPr>
            <p:ph type="sldNum" sz="quarter" idx="10"/>
          </p:nvPr>
        </p:nvSpPr>
        <p:spPr/>
        <p:txBody>
          <a:bodyPr/>
          <a:lstStyle/>
          <a:p>
            <a:fld id="{A40B1BF6-FBDD-40FA-A7D6-4D370D96B19E}" type="slidenum">
              <a:rPr lang="en-US" smtClean="0"/>
              <a:pPr/>
              <a:t>24</a:t>
            </a:fld>
            <a:endParaRPr lang="en-US"/>
          </a:p>
        </p:txBody>
      </p:sp>
    </p:spTree>
    <p:extLst>
      <p:ext uri="{BB962C8B-B14F-4D97-AF65-F5344CB8AC3E}">
        <p14:creationId xmlns:p14="http://schemas.microsoft.com/office/powerpoint/2010/main" val="371503091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3863" y="704850"/>
            <a:ext cx="6254750" cy="3519488"/>
          </a:xfrm>
        </p:spPr>
      </p:sp>
      <p:sp>
        <p:nvSpPr>
          <p:cNvPr id="3" name="Notes Placeholder 2"/>
          <p:cNvSpPr>
            <a:spLocks noGrp="1"/>
          </p:cNvSpPr>
          <p:nvPr>
            <p:ph type="body" idx="1"/>
          </p:nvPr>
        </p:nvSpPr>
        <p:spPr/>
        <p:txBody>
          <a:bodyPr/>
          <a:lstStyle/>
          <a:p>
            <a:pPr lvl="1" defTabSz="471145">
              <a:spcBef>
                <a:spcPct val="0"/>
              </a:spcBef>
              <a:tabLst>
                <a:tab pos="0" algn="l"/>
                <a:tab pos="942289" algn="l"/>
                <a:tab pos="1884578" algn="l"/>
                <a:tab pos="2826868" algn="l"/>
                <a:tab pos="3769157" algn="l"/>
                <a:tab pos="4711446" algn="l"/>
                <a:tab pos="5653735" algn="l"/>
                <a:tab pos="6596024" algn="l"/>
                <a:tab pos="7538314" algn="l"/>
                <a:tab pos="8480603" algn="l"/>
                <a:tab pos="9422892" algn="l"/>
                <a:tab pos="10365181" algn="l"/>
              </a:tabLst>
            </a:pPr>
            <a:r>
              <a:rPr lang="en-GB" dirty="0"/>
              <a:t>Social Networking (Key Term)</a:t>
            </a:r>
          </a:p>
          <a:p>
            <a:pPr marL="942289" lvl="2" defTabSz="471145">
              <a:spcBef>
                <a:spcPct val="0"/>
              </a:spcBef>
              <a:tabLst>
                <a:tab pos="0" algn="l"/>
                <a:tab pos="942289" algn="l"/>
                <a:tab pos="1884578" algn="l"/>
                <a:tab pos="2826868" algn="l"/>
                <a:tab pos="3769157" algn="l"/>
                <a:tab pos="4711446" algn="l"/>
                <a:tab pos="5653735" algn="l"/>
                <a:tab pos="6596024" algn="l"/>
                <a:tab pos="7538314" algn="l"/>
                <a:tab pos="8480603" algn="l"/>
                <a:tab pos="9422892" algn="l"/>
                <a:tab pos="10365181" algn="l"/>
              </a:tabLst>
            </a:pPr>
            <a:r>
              <a:rPr lang="en-GB" dirty="0"/>
              <a:t>One of the fastest growing uses of the Internet</a:t>
            </a:r>
          </a:p>
          <a:p>
            <a:pPr marL="942289" lvl="2" defTabSz="471145">
              <a:spcBef>
                <a:spcPct val="0"/>
              </a:spcBef>
              <a:tabLst>
                <a:tab pos="0" algn="l"/>
                <a:tab pos="942289" algn="l"/>
                <a:tab pos="1884578" algn="l"/>
                <a:tab pos="2826868" algn="l"/>
                <a:tab pos="3769157" algn="l"/>
                <a:tab pos="4711446" algn="l"/>
                <a:tab pos="5653735" algn="l"/>
                <a:tab pos="6596024" algn="l"/>
                <a:tab pos="7538314" algn="l"/>
                <a:tab pos="8480603" algn="l"/>
                <a:tab pos="9422892" algn="l"/>
                <a:tab pos="10365181" algn="l"/>
              </a:tabLst>
            </a:pPr>
            <a:r>
              <a:rPr lang="en-GB" dirty="0"/>
              <a:t>Connecting individuals to one another </a:t>
            </a:r>
          </a:p>
          <a:p>
            <a:pPr marL="471145" lvl="1" defTabSz="471145">
              <a:spcBef>
                <a:spcPct val="0"/>
              </a:spcBef>
              <a:tabLst>
                <a:tab pos="0" algn="l"/>
                <a:tab pos="942289" algn="l"/>
                <a:tab pos="1884578" algn="l"/>
                <a:tab pos="2826868" algn="l"/>
                <a:tab pos="3769157" algn="l"/>
                <a:tab pos="4711446" algn="l"/>
                <a:tab pos="5653735" algn="l"/>
                <a:tab pos="6596024" algn="l"/>
                <a:tab pos="7538314" algn="l"/>
                <a:tab pos="8480603" algn="l"/>
                <a:tab pos="9422892" algn="l"/>
                <a:tab pos="10365181" algn="l"/>
              </a:tabLst>
            </a:pPr>
            <a:endParaRPr lang="en-GB" dirty="0"/>
          </a:p>
          <a:p>
            <a:pPr marL="471145" lvl="1" defTabSz="471145">
              <a:spcBef>
                <a:spcPct val="0"/>
              </a:spcBef>
              <a:tabLst>
                <a:tab pos="0" algn="l"/>
                <a:tab pos="942289" algn="l"/>
                <a:tab pos="1884578" algn="l"/>
                <a:tab pos="2826868" algn="l"/>
                <a:tab pos="3769157" algn="l"/>
                <a:tab pos="4711446" algn="l"/>
                <a:tab pos="5653735" algn="l"/>
                <a:tab pos="6596024" algn="l"/>
                <a:tab pos="7538314" algn="l"/>
                <a:tab pos="8480603" algn="l"/>
                <a:tab pos="9422892" algn="l"/>
                <a:tab pos="10365181" algn="l"/>
              </a:tabLst>
            </a:pPr>
            <a:r>
              <a:rPr lang="en-GB" dirty="0"/>
              <a:t>Facebook (Key term)– individuals, businesses, communities – launched in 2004</a:t>
            </a:r>
          </a:p>
          <a:p>
            <a:pPr marL="471145" lvl="1" defTabSz="471145">
              <a:spcBef>
                <a:spcPct val="0"/>
              </a:spcBef>
              <a:tabLst>
                <a:tab pos="0" algn="l"/>
                <a:tab pos="942289" algn="l"/>
                <a:tab pos="1884578" algn="l"/>
                <a:tab pos="2826868" algn="l"/>
                <a:tab pos="3769157" algn="l"/>
                <a:tab pos="4711446" algn="l"/>
                <a:tab pos="5653735" algn="l"/>
                <a:tab pos="6596024" algn="l"/>
                <a:tab pos="7538314" algn="l"/>
                <a:tab pos="8480603" algn="l"/>
                <a:tab pos="9422892" algn="l"/>
                <a:tab pos="10365181" algn="l"/>
              </a:tabLst>
            </a:pPr>
            <a:r>
              <a:rPr lang="en-GB" dirty="0"/>
              <a:t>Facebook</a:t>
            </a:r>
            <a:r>
              <a:rPr lang="en-GB" baseline="0" dirty="0"/>
              <a:t> – </a:t>
            </a:r>
            <a:r>
              <a:rPr lang="en-GB" dirty="0"/>
              <a:t>instant</a:t>
            </a:r>
            <a:r>
              <a:rPr lang="en-GB" baseline="0" dirty="0"/>
              <a:t> messaging, photo, video sharing, games, etc.</a:t>
            </a:r>
          </a:p>
          <a:p>
            <a:pPr marL="471145" lvl="1" defTabSz="471145">
              <a:spcBef>
                <a:spcPct val="0"/>
              </a:spcBef>
              <a:tabLst>
                <a:tab pos="0" algn="l"/>
                <a:tab pos="942289" algn="l"/>
                <a:tab pos="1884578" algn="l"/>
                <a:tab pos="2826868" algn="l"/>
                <a:tab pos="3769157" algn="l"/>
                <a:tab pos="4711446" algn="l"/>
                <a:tab pos="5653735" algn="l"/>
                <a:tab pos="6596024" algn="l"/>
                <a:tab pos="7538314" algn="l"/>
                <a:tab pos="8480603" algn="l"/>
                <a:tab pos="9422892" algn="l"/>
                <a:tab pos="10365181" algn="l"/>
              </a:tabLst>
            </a:pPr>
            <a:r>
              <a:rPr lang="en-GB" baseline="0" dirty="0"/>
              <a:t>Facebook Profiles (key term) – personal information. Available to friends, family</a:t>
            </a:r>
          </a:p>
          <a:p>
            <a:pPr marL="471145" lvl="1" defTabSz="471145">
              <a:spcBef>
                <a:spcPct val="0"/>
              </a:spcBef>
              <a:tabLst>
                <a:tab pos="0" algn="l"/>
                <a:tab pos="942289" algn="l"/>
                <a:tab pos="1884578" algn="l"/>
                <a:tab pos="2826868" algn="l"/>
                <a:tab pos="3769157" algn="l"/>
                <a:tab pos="4711446" algn="l"/>
                <a:tab pos="5653735" algn="l"/>
                <a:tab pos="6596024" algn="l"/>
                <a:tab pos="7538314" algn="l"/>
                <a:tab pos="8480603" algn="l"/>
                <a:tab pos="9422892" algn="l"/>
                <a:tab pos="10365181" algn="l"/>
              </a:tabLst>
            </a:pPr>
            <a:r>
              <a:rPr lang="en-GB" baseline="0" dirty="0"/>
              <a:t>Facebook Pages (key term)– created by businesses and public figures</a:t>
            </a:r>
          </a:p>
          <a:p>
            <a:pPr marL="471145" lvl="1" defTabSz="471145">
              <a:spcBef>
                <a:spcPct val="0"/>
              </a:spcBef>
              <a:tabLst>
                <a:tab pos="0" algn="l"/>
                <a:tab pos="942289" algn="l"/>
                <a:tab pos="1884578" algn="l"/>
                <a:tab pos="2826868" algn="l"/>
                <a:tab pos="3769157" algn="l"/>
                <a:tab pos="4711446" algn="l"/>
                <a:tab pos="5653735" algn="l"/>
                <a:tab pos="6596024" algn="l"/>
                <a:tab pos="7538314" algn="l"/>
                <a:tab pos="8480603" algn="l"/>
                <a:tab pos="9422892" algn="l"/>
                <a:tab pos="10365181" algn="l"/>
              </a:tabLst>
            </a:pPr>
            <a:r>
              <a:rPr lang="en-GB" baseline="0" dirty="0"/>
              <a:t>Facebook Groups (key term)– created by individuals who share a common interest</a:t>
            </a:r>
          </a:p>
          <a:p>
            <a:pPr marL="471145" lvl="1" defTabSz="471145">
              <a:spcBef>
                <a:spcPct val="0"/>
              </a:spcBef>
              <a:tabLst>
                <a:tab pos="0" algn="l"/>
                <a:tab pos="942289" algn="l"/>
                <a:tab pos="1884578" algn="l"/>
                <a:tab pos="2826868" algn="l"/>
                <a:tab pos="3769157" algn="l"/>
                <a:tab pos="4711446" algn="l"/>
                <a:tab pos="5653735" algn="l"/>
                <a:tab pos="6596024" algn="l"/>
                <a:tab pos="7538314" algn="l"/>
                <a:tab pos="8480603" algn="l"/>
                <a:tab pos="9422892" algn="l"/>
                <a:tab pos="10365181" algn="l"/>
              </a:tabLst>
            </a:pPr>
            <a:endParaRPr lang="en-GB" baseline="0" dirty="0"/>
          </a:p>
          <a:p>
            <a:pPr marL="471145" lvl="1" defTabSz="471145">
              <a:spcBef>
                <a:spcPct val="0"/>
              </a:spcBef>
              <a:tabLst>
                <a:tab pos="0" algn="l"/>
                <a:tab pos="942289" algn="l"/>
                <a:tab pos="1884578" algn="l"/>
                <a:tab pos="2826868" algn="l"/>
                <a:tab pos="3769157" algn="l"/>
                <a:tab pos="4711446" algn="l"/>
                <a:tab pos="5653735" algn="l"/>
                <a:tab pos="6596024" algn="l"/>
                <a:tab pos="7538314" algn="l"/>
                <a:tab pos="8480603" algn="l"/>
                <a:tab pos="9422892" algn="l"/>
                <a:tab pos="10365181" algn="l"/>
              </a:tabLst>
            </a:pPr>
            <a:r>
              <a:rPr lang="en-GB" baseline="0" dirty="0"/>
              <a:t>Google+ (key term) or Google Plus (key term) – includes circles (key term) for grouping individuals according to common interests – launched in 2011</a:t>
            </a:r>
          </a:p>
          <a:p>
            <a:pPr marL="471145" lvl="1" defTabSz="471145">
              <a:spcBef>
                <a:spcPct val="0"/>
              </a:spcBef>
              <a:tabLst>
                <a:tab pos="0" algn="l"/>
                <a:tab pos="942289" algn="l"/>
                <a:tab pos="1884578" algn="l"/>
                <a:tab pos="2826868" algn="l"/>
                <a:tab pos="3769157" algn="l"/>
                <a:tab pos="4711446" algn="l"/>
                <a:tab pos="5653735" algn="l"/>
                <a:tab pos="6596024" algn="l"/>
                <a:tab pos="7538314" algn="l"/>
                <a:tab pos="8480603" algn="l"/>
                <a:tab pos="9422892" algn="l"/>
                <a:tab pos="10365181" algn="l"/>
              </a:tabLst>
            </a:pPr>
            <a:r>
              <a:rPr lang="en-GB" baseline="0" dirty="0"/>
              <a:t>	Hangouts (key term) – to communicate with up to 10 people at one time</a:t>
            </a:r>
          </a:p>
          <a:p>
            <a:pPr marL="471145" lvl="1" defTabSz="471145">
              <a:spcBef>
                <a:spcPct val="0"/>
              </a:spcBef>
              <a:tabLst>
                <a:tab pos="0" algn="l"/>
                <a:tab pos="942289" algn="l"/>
                <a:tab pos="1884578" algn="l"/>
                <a:tab pos="2826868" algn="l"/>
                <a:tab pos="3769157" algn="l"/>
                <a:tab pos="4711446" algn="l"/>
                <a:tab pos="5653735" algn="l"/>
                <a:tab pos="6596024" algn="l"/>
                <a:tab pos="7538314" algn="l"/>
                <a:tab pos="8480603" algn="l"/>
                <a:tab pos="9422892" algn="l"/>
                <a:tab pos="10365181" algn="l"/>
              </a:tabLst>
            </a:pPr>
            <a:r>
              <a:rPr lang="en-GB" baseline="0" dirty="0"/>
              <a:t>LinkedIN (key term) – Business/professionally oriented social networking  -- launched in 2003</a:t>
            </a:r>
            <a:endParaRPr lang="en-GB" dirty="0"/>
          </a:p>
          <a:p>
            <a:pPr lvl="1" defTabSz="471145">
              <a:spcBef>
                <a:spcPct val="0"/>
              </a:spcBef>
              <a:tabLst>
                <a:tab pos="0" algn="l"/>
                <a:tab pos="942289" algn="l"/>
                <a:tab pos="1884578" algn="l"/>
                <a:tab pos="2826868" algn="l"/>
                <a:tab pos="3769157" algn="l"/>
                <a:tab pos="4711446" algn="l"/>
                <a:tab pos="5653735" algn="l"/>
                <a:tab pos="6596024" algn="l"/>
                <a:tab pos="7538314" algn="l"/>
                <a:tab pos="8480603" algn="l"/>
                <a:tab pos="9422892" algn="l"/>
                <a:tab pos="10365181" algn="l"/>
              </a:tabLst>
            </a:pPr>
            <a:r>
              <a:rPr lang="en-GB" dirty="0"/>
              <a:t>Consider carefully the information you are disclosing when joining social networking sites.</a:t>
            </a:r>
            <a:endParaRPr lang="en-US" dirty="0"/>
          </a:p>
        </p:txBody>
      </p:sp>
      <p:sp>
        <p:nvSpPr>
          <p:cNvPr id="4" name="Slide Number Placeholder 3"/>
          <p:cNvSpPr>
            <a:spLocks noGrp="1"/>
          </p:cNvSpPr>
          <p:nvPr>
            <p:ph type="sldNum" sz="quarter" idx="10"/>
          </p:nvPr>
        </p:nvSpPr>
        <p:spPr/>
        <p:txBody>
          <a:bodyPr/>
          <a:lstStyle/>
          <a:p>
            <a:fld id="{698C3BD6-6E9E-4EC5-9EB7-9EF59D084D06}" type="slidenum">
              <a:rPr lang="en-US" smtClean="0"/>
              <a:pPr/>
              <a:t>25</a:t>
            </a:fld>
            <a:endParaRPr lang="en-US" dirty="0"/>
          </a:p>
        </p:txBody>
      </p:sp>
    </p:spTree>
    <p:extLst>
      <p:ext uri="{BB962C8B-B14F-4D97-AF65-F5344CB8AC3E}">
        <p14:creationId xmlns:p14="http://schemas.microsoft.com/office/powerpoint/2010/main" val="286097693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3863" y="704850"/>
            <a:ext cx="6254750" cy="3519488"/>
          </a:xfrm>
        </p:spPr>
      </p:sp>
      <p:sp>
        <p:nvSpPr>
          <p:cNvPr id="3" name="Notes Placeholder 2"/>
          <p:cNvSpPr>
            <a:spLocks noGrp="1"/>
          </p:cNvSpPr>
          <p:nvPr>
            <p:ph type="body" idx="1"/>
          </p:nvPr>
        </p:nvSpPr>
        <p:spPr/>
        <p:txBody>
          <a:bodyPr/>
          <a:lstStyle/>
          <a:p>
            <a:pPr marL="176679" indent="-176679">
              <a:buFontTx/>
              <a:buChar char="•"/>
            </a:pPr>
            <a:r>
              <a:rPr lang="en-US" dirty="0"/>
              <a:t>Popular web logs (key term)</a:t>
            </a:r>
            <a:r>
              <a:rPr lang="en-US" baseline="0" dirty="0"/>
              <a:t> or </a:t>
            </a:r>
            <a:r>
              <a:rPr lang="en-US" dirty="0"/>
              <a:t>blogs (key</a:t>
            </a:r>
            <a:r>
              <a:rPr lang="en-US" baseline="0" dirty="0"/>
              <a:t> term) </a:t>
            </a:r>
            <a:r>
              <a:rPr lang="en-US" dirty="0"/>
              <a:t>include Blogger and WordPress</a:t>
            </a:r>
          </a:p>
          <a:p>
            <a:pPr marL="176679" indent="-176679">
              <a:buFontTx/>
              <a:buChar char="•"/>
            </a:pPr>
            <a:r>
              <a:rPr lang="en-US" dirty="0"/>
              <a:t>Twitter (key term) is the most popular microblog (key term)</a:t>
            </a:r>
          </a:p>
          <a:p>
            <a:endParaRPr lang="en-US" dirty="0"/>
          </a:p>
        </p:txBody>
      </p:sp>
      <p:sp>
        <p:nvSpPr>
          <p:cNvPr id="4" name="Slide Number Placeholder 3"/>
          <p:cNvSpPr>
            <a:spLocks noGrp="1"/>
          </p:cNvSpPr>
          <p:nvPr>
            <p:ph type="sldNum" sz="quarter" idx="10"/>
          </p:nvPr>
        </p:nvSpPr>
        <p:spPr/>
        <p:txBody>
          <a:bodyPr/>
          <a:lstStyle/>
          <a:p>
            <a:fld id="{698C3BD6-6E9E-4EC5-9EB7-9EF59D084D06}" type="slidenum">
              <a:rPr lang="en-US" smtClean="0"/>
              <a:pPr/>
              <a:t>26</a:t>
            </a:fld>
            <a:endParaRPr lang="en-US" dirty="0"/>
          </a:p>
        </p:txBody>
      </p:sp>
    </p:spTree>
    <p:extLst>
      <p:ext uri="{BB962C8B-B14F-4D97-AF65-F5344CB8AC3E}">
        <p14:creationId xmlns:p14="http://schemas.microsoft.com/office/powerpoint/2010/main" val="12698799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3863" y="704850"/>
            <a:ext cx="6254750" cy="3519488"/>
          </a:xfrm>
        </p:spPr>
      </p:sp>
      <p:sp>
        <p:nvSpPr>
          <p:cNvPr id="3" name="Notes Placeholder 2"/>
          <p:cNvSpPr>
            <a:spLocks noGrp="1"/>
          </p:cNvSpPr>
          <p:nvPr>
            <p:ph type="body" idx="1"/>
          </p:nvPr>
        </p:nvSpPr>
        <p:spPr/>
        <p:txBody>
          <a:bodyPr/>
          <a:lstStyle/>
          <a:p>
            <a:pPr defTabSz="942289" eaLnBrk="0" fontAlgn="base" hangingPunct="0">
              <a:spcBef>
                <a:spcPct val="30000"/>
              </a:spcBef>
              <a:spcAft>
                <a:spcPct val="0"/>
              </a:spcAft>
              <a:defRPr/>
            </a:pPr>
            <a:r>
              <a:rPr lang="en-US" baseline="0" dirty="0"/>
              <a:t>Webcasts (key term) streaming technology (key term) using audio and video continuously downloaded to your computer</a:t>
            </a:r>
          </a:p>
          <a:p>
            <a:pPr marL="176679" indent="-176679" defTabSz="942289" eaLnBrk="0" fontAlgn="base" hangingPunct="0">
              <a:spcBef>
                <a:spcPct val="30000"/>
              </a:spcBef>
              <a:spcAft>
                <a:spcPct val="0"/>
              </a:spcAft>
              <a:buFont typeface="Arial" pitchFamily="34" charset="0"/>
              <a:buChar char="•"/>
              <a:defRPr/>
            </a:pPr>
            <a:r>
              <a:rPr lang="en-US" baseline="0" dirty="0"/>
              <a:t>YouTube is a popular example</a:t>
            </a:r>
          </a:p>
          <a:p>
            <a:pPr marL="176679" indent="-176679" defTabSz="942289" eaLnBrk="0" fontAlgn="base" hangingPunct="0">
              <a:spcBef>
                <a:spcPct val="30000"/>
              </a:spcBef>
              <a:spcAft>
                <a:spcPct val="0"/>
              </a:spcAft>
              <a:buFont typeface="Arial" pitchFamily="34" charset="0"/>
              <a:buChar char="•"/>
              <a:defRPr/>
            </a:pPr>
            <a:r>
              <a:rPr lang="en-US" baseline="0" dirty="0"/>
              <a:t>After webcast is complete, no files remain on your computer</a:t>
            </a:r>
          </a:p>
          <a:p>
            <a:pPr defTabSz="942289" eaLnBrk="0" fontAlgn="base" hangingPunct="0">
              <a:spcBef>
                <a:spcPct val="30000"/>
              </a:spcBef>
              <a:spcAft>
                <a:spcPct val="0"/>
              </a:spcAft>
              <a:defRPr/>
            </a:pPr>
            <a:endParaRPr lang="en-US" baseline="0" dirty="0"/>
          </a:p>
          <a:p>
            <a:pPr defTabSz="942289" eaLnBrk="0" fontAlgn="base" hangingPunct="0">
              <a:spcBef>
                <a:spcPct val="30000"/>
              </a:spcBef>
              <a:spcAft>
                <a:spcPct val="0"/>
              </a:spcAft>
              <a:defRPr/>
            </a:pPr>
            <a:r>
              <a:rPr lang="en-US" baseline="0" dirty="0"/>
              <a:t>Podcasts (key term) available on iTunes and do not use streaming technology</a:t>
            </a:r>
          </a:p>
          <a:p>
            <a:pPr defTabSz="942289" eaLnBrk="0" fontAlgn="base" hangingPunct="0">
              <a:spcBef>
                <a:spcPct val="30000"/>
              </a:spcBef>
              <a:spcAft>
                <a:spcPct val="0"/>
              </a:spcAft>
              <a:defRPr/>
            </a:pPr>
            <a:endParaRPr lang="en-US" dirty="0"/>
          </a:p>
          <a:p>
            <a:pPr defTabSz="942289" eaLnBrk="0" fontAlgn="base" hangingPunct="0">
              <a:spcBef>
                <a:spcPct val="30000"/>
              </a:spcBef>
              <a:spcAft>
                <a:spcPct val="0"/>
              </a:spcAft>
              <a:defRPr/>
            </a:pPr>
            <a:r>
              <a:rPr lang="en-US" dirty="0"/>
              <a:t>Wiki (key term)</a:t>
            </a:r>
            <a:r>
              <a:rPr lang="en-US" baseline="0" dirty="0"/>
              <a:t> – website which is editable by users. Built on a community of interested people that build knowledge over time.</a:t>
            </a:r>
          </a:p>
          <a:p>
            <a:pPr defTabSz="942289" eaLnBrk="0" fontAlgn="base" hangingPunct="0">
              <a:spcBef>
                <a:spcPct val="30000"/>
              </a:spcBef>
              <a:spcAft>
                <a:spcPct val="0"/>
              </a:spcAft>
              <a:defRPr/>
            </a:pPr>
            <a:endParaRPr lang="en-US" dirty="0"/>
          </a:p>
          <a:p>
            <a:pPr defTabSz="942289" eaLnBrk="0" fontAlgn="base" hangingPunct="0">
              <a:spcBef>
                <a:spcPct val="30000"/>
              </a:spcBef>
              <a:spcAft>
                <a:spcPct val="0"/>
              </a:spcAft>
              <a:defRPr/>
            </a:pPr>
            <a:r>
              <a:rPr lang="en-US" dirty="0"/>
              <a:t>Wikipedia (key term) is an example of using a wiki as an online encyclopedia</a:t>
            </a:r>
          </a:p>
          <a:p>
            <a:endParaRPr lang="en-US" dirty="0"/>
          </a:p>
        </p:txBody>
      </p:sp>
      <p:sp>
        <p:nvSpPr>
          <p:cNvPr id="4" name="Slide Number Placeholder 3"/>
          <p:cNvSpPr>
            <a:spLocks noGrp="1"/>
          </p:cNvSpPr>
          <p:nvPr>
            <p:ph type="sldNum" sz="quarter" idx="10"/>
          </p:nvPr>
        </p:nvSpPr>
        <p:spPr/>
        <p:txBody>
          <a:bodyPr/>
          <a:lstStyle/>
          <a:p>
            <a:fld id="{698C3BD6-6E9E-4EC5-9EB7-9EF59D084D06}" type="slidenum">
              <a:rPr lang="en-US" smtClean="0"/>
              <a:pPr/>
              <a:t>27</a:t>
            </a:fld>
            <a:endParaRPr lang="en-US" dirty="0"/>
          </a:p>
        </p:txBody>
      </p:sp>
    </p:spTree>
    <p:extLst>
      <p:ext uri="{BB962C8B-B14F-4D97-AF65-F5344CB8AC3E}">
        <p14:creationId xmlns:p14="http://schemas.microsoft.com/office/powerpoint/2010/main" val="263364933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3863" y="704850"/>
            <a:ext cx="6254750" cy="3519488"/>
          </a:xfrm>
        </p:spPr>
      </p:sp>
      <p:sp>
        <p:nvSpPr>
          <p:cNvPr id="3" name="Notes Placeholder 2"/>
          <p:cNvSpPr>
            <a:spLocks noGrp="1"/>
          </p:cNvSpPr>
          <p:nvPr>
            <p:ph type="body" idx="1"/>
          </p:nvPr>
        </p:nvSpPr>
        <p:spPr/>
        <p:txBody>
          <a:bodyPr/>
          <a:lstStyle/>
          <a:p>
            <a:pPr defTabSz="471145">
              <a:lnSpc>
                <a:spcPct val="95000"/>
              </a:lnSpc>
              <a:spcBef>
                <a:spcPts val="464"/>
              </a:spcBef>
              <a:buFontTx/>
              <a:buChar char="•"/>
              <a:tabLst>
                <a:tab pos="0" algn="l"/>
                <a:tab pos="942289" algn="l"/>
                <a:tab pos="1884578" algn="l"/>
                <a:tab pos="2826868" algn="l"/>
                <a:tab pos="3769157" algn="l"/>
                <a:tab pos="4711446" algn="l"/>
                <a:tab pos="5653735" algn="l"/>
                <a:tab pos="6596024" algn="l"/>
                <a:tab pos="7538314" algn="l"/>
                <a:tab pos="8480603" algn="l"/>
                <a:tab pos="9422892" algn="l"/>
                <a:tab pos="10365181" algn="l"/>
              </a:tabLst>
            </a:pPr>
            <a:r>
              <a:rPr lang="en-GB" dirty="0"/>
              <a:t>Specialized programs that assist you in locating information on the Web and the Internet</a:t>
            </a:r>
          </a:p>
          <a:p>
            <a:pPr defTabSz="471145">
              <a:spcBef>
                <a:spcPts val="464"/>
              </a:spcBef>
              <a:buFontTx/>
              <a:buChar char="•"/>
              <a:tabLst>
                <a:tab pos="0" algn="l"/>
                <a:tab pos="942289" algn="l"/>
                <a:tab pos="1884578" algn="l"/>
                <a:tab pos="2826868" algn="l"/>
                <a:tab pos="3769157" algn="l"/>
                <a:tab pos="4711446" algn="l"/>
                <a:tab pos="5653735" algn="l"/>
                <a:tab pos="6596024" algn="l"/>
                <a:tab pos="7538314" algn="l"/>
                <a:tab pos="8480603" algn="l"/>
                <a:tab pos="9422892" algn="l"/>
                <a:tab pos="10365181" algn="l"/>
              </a:tabLst>
            </a:pPr>
            <a:r>
              <a:rPr lang="en-GB" dirty="0"/>
              <a:t>Search services (Key Term) operate web sites that help you locate information; they maintain the database that helps you get where you want</a:t>
            </a:r>
          </a:p>
          <a:p>
            <a:pPr lvl="1" defTabSz="471145">
              <a:spcBef>
                <a:spcPts val="464"/>
              </a:spcBef>
              <a:buFontTx/>
              <a:buChar char="•"/>
              <a:tabLst>
                <a:tab pos="0" algn="l"/>
                <a:tab pos="942289" algn="l"/>
                <a:tab pos="1884578" algn="l"/>
                <a:tab pos="2826868" algn="l"/>
                <a:tab pos="3769157" algn="l"/>
                <a:tab pos="4711446" algn="l"/>
                <a:tab pos="5653735" algn="l"/>
                <a:tab pos="6596024" algn="l"/>
                <a:tab pos="7538314" algn="l"/>
                <a:tab pos="8480603" algn="l"/>
                <a:tab pos="9422892" algn="l"/>
                <a:tab pos="10365181" algn="l"/>
              </a:tabLst>
            </a:pPr>
            <a:r>
              <a:rPr lang="en-GB" dirty="0"/>
              <a:t>Special programs called spiders (Key Term) continually look for information and updated services</a:t>
            </a:r>
          </a:p>
          <a:p>
            <a:pPr defTabSz="471145">
              <a:spcBef>
                <a:spcPts val="464"/>
              </a:spcBef>
              <a:buFontTx/>
              <a:buChar char="•"/>
              <a:tabLst>
                <a:tab pos="0" algn="l"/>
                <a:tab pos="942289" algn="l"/>
                <a:tab pos="1884578" algn="l"/>
                <a:tab pos="2826868" algn="l"/>
                <a:tab pos="3769157" algn="l"/>
                <a:tab pos="4711446" algn="l"/>
                <a:tab pos="5653735" algn="l"/>
                <a:tab pos="6596024" algn="l"/>
                <a:tab pos="7538314" algn="l"/>
                <a:tab pos="8480603" algn="l"/>
                <a:tab pos="9422892" algn="l"/>
                <a:tab pos="10365181" algn="l"/>
              </a:tabLst>
            </a:pPr>
            <a:r>
              <a:rPr lang="en-GB" dirty="0"/>
              <a:t>Search engines (Key Term) – assist you to locate specific information</a:t>
            </a:r>
          </a:p>
          <a:p>
            <a:pPr lvl="1" defTabSz="471145">
              <a:spcBef>
                <a:spcPts val="464"/>
              </a:spcBef>
              <a:buFontTx/>
              <a:buChar char="•"/>
              <a:tabLst>
                <a:tab pos="0" algn="l"/>
                <a:tab pos="942289" algn="l"/>
                <a:tab pos="1884578" algn="l"/>
                <a:tab pos="2826868" algn="l"/>
                <a:tab pos="3769157" algn="l"/>
                <a:tab pos="4711446" algn="l"/>
                <a:tab pos="5653735" algn="l"/>
                <a:tab pos="6596024" algn="l"/>
                <a:tab pos="7538314" algn="l"/>
                <a:tab pos="8480603" algn="l"/>
                <a:tab pos="9422892" algn="l"/>
                <a:tab pos="10365181" algn="l"/>
              </a:tabLst>
            </a:pPr>
            <a:r>
              <a:rPr lang="en-GB" dirty="0"/>
              <a:t>Use keyword or</a:t>
            </a:r>
            <a:r>
              <a:rPr lang="en-GB" baseline="0" dirty="0"/>
              <a:t> phrase search</a:t>
            </a:r>
            <a:r>
              <a:rPr lang="en-GB" dirty="0"/>
              <a:t>; know “rules” i.e. use + or quotes to look for phrases rather than individual words</a:t>
            </a:r>
          </a:p>
          <a:p>
            <a:pPr lvl="1" defTabSz="471145">
              <a:spcBef>
                <a:spcPts val="464"/>
              </a:spcBef>
              <a:buFontTx/>
              <a:buChar char="•"/>
              <a:tabLst>
                <a:tab pos="0" algn="l"/>
                <a:tab pos="942289" algn="l"/>
                <a:tab pos="1884578" algn="l"/>
                <a:tab pos="2826868" algn="l"/>
                <a:tab pos="3769157" algn="l"/>
                <a:tab pos="4711446" algn="l"/>
                <a:tab pos="5653735" algn="l"/>
                <a:tab pos="6596024" algn="l"/>
                <a:tab pos="7538314" algn="l"/>
                <a:tab pos="8480603" algn="l"/>
                <a:tab pos="9422892" algn="l"/>
                <a:tab pos="10365181" algn="l"/>
              </a:tabLst>
            </a:pPr>
            <a:r>
              <a:rPr lang="en-GB" dirty="0"/>
              <a:t>Hit</a:t>
            </a:r>
            <a:r>
              <a:rPr lang="en-GB" baseline="0" dirty="0"/>
              <a:t> (key term) – return of sites that contain keyword or phrases</a:t>
            </a:r>
            <a:endParaRPr lang="en-GB" dirty="0"/>
          </a:p>
          <a:p>
            <a:pPr defTabSz="471145">
              <a:spcBef>
                <a:spcPts val="464"/>
              </a:spcBef>
              <a:buFontTx/>
              <a:buChar char="•"/>
              <a:tabLst>
                <a:tab pos="0" algn="l"/>
                <a:tab pos="942289" algn="l"/>
                <a:tab pos="1884578" algn="l"/>
                <a:tab pos="2826868" algn="l"/>
                <a:tab pos="3769157" algn="l"/>
                <a:tab pos="4711446" algn="l"/>
                <a:tab pos="5653735" algn="l"/>
                <a:tab pos="6596024" algn="l"/>
                <a:tab pos="7538314" algn="l"/>
                <a:tab pos="8480603" algn="l"/>
                <a:tab pos="9422892" algn="l"/>
                <a:tab pos="10365181" algn="l"/>
              </a:tabLst>
            </a:pPr>
            <a:r>
              <a:rPr lang="en-GB" dirty="0"/>
              <a:t>Specialized search engines (Key Term) - Programs that focus on subject specific Web sites</a:t>
            </a:r>
          </a:p>
          <a:p>
            <a:pPr defTabSz="471145">
              <a:spcBef>
                <a:spcPts val="464"/>
              </a:spcBef>
              <a:buFontTx/>
              <a:buNone/>
              <a:tabLst>
                <a:tab pos="0" algn="l"/>
                <a:tab pos="942289" algn="l"/>
                <a:tab pos="1884578" algn="l"/>
                <a:tab pos="2826868" algn="l"/>
                <a:tab pos="3769157" algn="l"/>
                <a:tab pos="4711446" algn="l"/>
                <a:tab pos="5653735" algn="l"/>
                <a:tab pos="6596024" algn="l"/>
                <a:tab pos="7538314" algn="l"/>
                <a:tab pos="8480603" algn="l"/>
                <a:tab pos="9422892" algn="l"/>
                <a:tab pos="10365181" algn="l"/>
              </a:tabLst>
            </a:pPr>
            <a:endParaRPr lang="en-GB" dirty="0"/>
          </a:p>
        </p:txBody>
      </p:sp>
      <p:sp>
        <p:nvSpPr>
          <p:cNvPr id="4" name="Slide Number Placeholder 3"/>
          <p:cNvSpPr>
            <a:spLocks noGrp="1"/>
          </p:cNvSpPr>
          <p:nvPr>
            <p:ph type="sldNum" sz="quarter" idx="10"/>
          </p:nvPr>
        </p:nvSpPr>
        <p:spPr/>
        <p:txBody>
          <a:bodyPr/>
          <a:lstStyle/>
          <a:p>
            <a:fld id="{698C3BD6-6E9E-4EC5-9EB7-9EF59D084D06}" type="slidenum">
              <a:rPr lang="en-US" smtClean="0"/>
              <a:pPr/>
              <a:t>28</a:t>
            </a:fld>
            <a:endParaRPr lang="en-US" dirty="0"/>
          </a:p>
        </p:txBody>
      </p:sp>
    </p:spTree>
    <p:extLst>
      <p:ext uri="{BB962C8B-B14F-4D97-AF65-F5344CB8AC3E}">
        <p14:creationId xmlns:p14="http://schemas.microsoft.com/office/powerpoint/2010/main" val="56250654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dirty="0"/>
              <a:t>Content Evaluation</a:t>
            </a:r>
            <a:r>
              <a:rPr lang="en-GB" baseline="0" dirty="0"/>
              <a:t> – be sure to check the authority, accuracy, objectivity and currency</a:t>
            </a:r>
            <a:endParaRPr lang="en-US" dirty="0"/>
          </a:p>
          <a:p>
            <a:endParaRPr lang="en-US" dirty="0"/>
          </a:p>
        </p:txBody>
      </p:sp>
      <p:sp>
        <p:nvSpPr>
          <p:cNvPr id="4" name="Slide Number Placeholder 3"/>
          <p:cNvSpPr>
            <a:spLocks noGrp="1"/>
          </p:cNvSpPr>
          <p:nvPr>
            <p:ph type="sldNum" sz="quarter" idx="10"/>
          </p:nvPr>
        </p:nvSpPr>
        <p:spPr/>
        <p:txBody>
          <a:bodyPr/>
          <a:lstStyle/>
          <a:p>
            <a:fld id="{A40B1BF6-FBDD-40FA-A7D6-4D370D96B19E}" type="slidenum">
              <a:rPr lang="en-US" smtClean="0"/>
              <a:pPr/>
              <a:t>29</a:t>
            </a:fld>
            <a:endParaRPr lang="en-US"/>
          </a:p>
        </p:txBody>
      </p:sp>
    </p:spTree>
    <p:extLst>
      <p:ext uri="{BB962C8B-B14F-4D97-AF65-F5344CB8AC3E}">
        <p14:creationId xmlns:p14="http://schemas.microsoft.com/office/powerpoint/2010/main" val="153270179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3863" y="704850"/>
            <a:ext cx="6254750" cy="3519488"/>
          </a:xfrm>
        </p:spPr>
      </p:sp>
      <p:sp>
        <p:nvSpPr>
          <p:cNvPr id="3" name="Notes Placeholder 2"/>
          <p:cNvSpPr>
            <a:spLocks noGrp="1"/>
          </p:cNvSpPr>
          <p:nvPr>
            <p:ph type="body" idx="1"/>
          </p:nvPr>
        </p:nvSpPr>
        <p:spPr/>
        <p:txBody>
          <a:bodyPr/>
          <a:lstStyle/>
          <a:p>
            <a:pPr defTabSz="471145">
              <a:spcBef>
                <a:spcPct val="20000"/>
              </a:spcBef>
              <a:buFontTx/>
              <a:buNone/>
              <a:tabLst>
                <a:tab pos="0" algn="l"/>
                <a:tab pos="942289" algn="l"/>
                <a:tab pos="1884578" algn="l"/>
                <a:tab pos="2826868" algn="l"/>
                <a:tab pos="3769157" algn="l"/>
                <a:tab pos="4711446" algn="l"/>
                <a:tab pos="5653735" algn="l"/>
                <a:tab pos="6596024" algn="l"/>
                <a:tab pos="7538314" algn="l"/>
                <a:tab pos="8480603" algn="l"/>
                <a:tab pos="9422892" algn="l"/>
                <a:tab pos="10365181" algn="l"/>
              </a:tabLst>
            </a:pPr>
            <a:r>
              <a:rPr lang="en-GB" dirty="0"/>
              <a:t>Electronic commerce (key</a:t>
            </a:r>
            <a:r>
              <a:rPr lang="en-GB" baseline="0" dirty="0"/>
              <a:t> term) or E-Commerce (key term) </a:t>
            </a:r>
            <a:r>
              <a:rPr lang="en-GB" dirty="0"/>
              <a:t>is buying and selling over the Internet</a:t>
            </a:r>
          </a:p>
          <a:p>
            <a:pPr defTabSz="471145">
              <a:spcBef>
                <a:spcPct val="20000"/>
              </a:spcBef>
              <a:buFontTx/>
              <a:buChar char="•"/>
              <a:tabLst>
                <a:tab pos="0" algn="l"/>
                <a:tab pos="942289" algn="l"/>
                <a:tab pos="1884578" algn="l"/>
                <a:tab pos="2826868" algn="l"/>
                <a:tab pos="3769157" algn="l"/>
                <a:tab pos="4711446" algn="l"/>
                <a:tab pos="5653735" algn="l"/>
                <a:tab pos="6596024" algn="l"/>
                <a:tab pos="7538314" algn="l"/>
                <a:tab pos="8480603" algn="l"/>
                <a:tab pos="9422892" algn="l"/>
                <a:tab pos="10365181" algn="l"/>
              </a:tabLst>
            </a:pPr>
            <a:r>
              <a:rPr lang="en-GB" dirty="0"/>
              <a:t>Three basic types of electronic commerce: business to consumer; consumer to consumer; and business to business</a:t>
            </a:r>
          </a:p>
          <a:p>
            <a:pPr defTabSz="471145">
              <a:spcBef>
                <a:spcPct val="20000"/>
              </a:spcBef>
              <a:buFontTx/>
              <a:buChar char="•"/>
              <a:tabLst>
                <a:tab pos="0" algn="l"/>
                <a:tab pos="942289" algn="l"/>
                <a:tab pos="1884578" algn="l"/>
                <a:tab pos="2826868" algn="l"/>
                <a:tab pos="3769157" algn="l"/>
                <a:tab pos="4711446" algn="l"/>
                <a:tab pos="5653735" algn="l"/>
                <a:tab pos="6596024" algn="l"/>
                <a:tab pos="7538314" algn="l"/>
                <a:tab pos="8480603" algn="l"/>
                <a:tab pos="9422892" algn="l"/>
                <a:tab pos="10365181" algn="l"/>
              </a:tabLst>
            </a:pPr>
            <a:r>
              <a:rPr lang="en-GB" dirty="0"/>
              <a:t>B2C </a:t>
            </a:r>
          </a:p>
          <a:p>
            <a:pPr defTabSz="471145">
              <a:spcBef>
                <a:spcPct val="20000"/>
              </a:spcBef>
              <a:buFontTx/>
              <a:buChar char="•"/>
              <a:tabLst>
                <a:tab pos="0" algn="l"/>
                <a:tab pos="942289" algn="l"/>
                <a:tab pos="1884578" algn="l"/>
                <a:tab pos="2826868" algn="l"/>
                <a:tab pos="3769157" algn="l"/>
                <a:tab pos="4711446" algn="l"/>
                <a:tab pos="5653735" algn="l"/>
                <a:tab pos="6596024" algn="l"/>
                <a:tab pos="7538314" algn="l"/>
                <a:tab pos="8480603" algn="l"/>
                <a:tab pos="9422892" algn="l"/>
                <a:tab pos="10365181" algn="l"/>
              </a:tabLst>
            </a:pPr>
            <a:r>
              <a:rPr lang="en-GB" dirty="0"/>
              <a:t>C2C </a:t>
            </a:r>
          </a:p>
          <a:p>
            <a:pPr defTabSz="471145">
              <a:spcBef>
                <a:spcPct val="20000"/>
              </a:spcBef>
              <a:buFontTx/>
              <a:buChar char="•"/>
              <a:tabLst>
                <a:tab pos="0" algn="l"/>
                <a:tab pos="942289" algn="l"/>
                <a:tab pos="1884578" algn="l"/>
                <a:tab pos="2826868" algn="l"/>
                <a:tab pos="3769157" algn="l"/>
                <a:tab pos="4711446" algn="l"/>
                <a:tab pos="5653735" algn="l"/>
                <a:tab pos="6596024" algn="l"/>
                <a:tab pos="7538314" algn="l"/>
                <a:tab pos="8480603" algn="l"/>
                <a:tab pos="9422892" algn="l"/>
                <a:tab pos="10365181" algn="l"/>
              </a:tabLst>
            </a:pPr>
            <a:r>
              <a:rPr lang="en-GB" dirty="0"/>
              <a:t>B2B </a:t>
            </a:r>
          </a:p>
          <a:p>
            <a:pPr defTabSz="471145">
              <a:spcBef>
                <a:spcPts val="464"/>
              </a:spcBef>
              <a:tabLst>
                <a:tab pos="0" algn="l"/>
                <a:tab pos="942289" algn="l"/>
                <a:tab pos="1884578" algn="l"/>
                <a:tab pos="2826868" algn="l"/>
                <a:tab pos="3769157" algn="l"/>
                <a:tab pos="4711446" algn="l"/>
                <a:tab pos="5653735" algn="l"/>
                <a:tab pos="6596024" algn="l"/>
                <a:tab pos="7538314" algn="l"/>
                <a:tab pos="8480603" algn="l"/>
                <a:tab pos="9422892" algn="l"/>
                <a:tab pos="10365181" algn="l"/>
              </a:tabLst>
            </a:pPr>
            <a:endParaRPr lang="en-GB" dirty="0"/>
          </a:p>
          <a:p>
            <a:endParaRPr lang="en-US" dirty="0"/>
          </a:p>
        </p:txBody>
      </p:sp>
      <p:sp>
        <p:nvSpPr>
          <p:cNvPr id="4" name="Slide Number Placeholder 3"/>
          <p:cNvSpPr>
            <a:spLocks noGrp="1"/>
          </p:cNvSpPr>
          <p:nvPr>
            <p:ph type="sldNum" sz="quarter" idx="10"/>
          </p:nvPr>
        </p:nvSpPr>
        <p:spPr/>
        <p:txBody>
          <a:bodyPr/>
          <a:lstStyle/>
          <a:p>
            <a:fld id="{698C3BD6-6E9E-4EC5-9EB7-9EF59D084D06}" type="slidenum">
              <a:rPr lang="en-US" smtClean="0"/>
              <a:pPr/>
              <a:t>30</a:t>
            </a:fld>
            <a:endParaRPr lang="en-US" dirty="0"/>
          </a:p>
        </p:txBody>
      </p:sp>
    </p:spTree>
    <p:extLst>
      <p:ext uri="{BB962C8B-B14F-4D97-AF65-F5344CB8AC3E}">
        <p14:creationId xmlns:p14="http://schemas.microsoft.com/office/powerpoint/2010/main" val="305455026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3863" y="704850"/>
            <a:ext cx="6254750" cy="3519488"/>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5A06FE8-F63B-40BD-A623-6F3EB7128A5C}" type="slidenum">
              <a:rPr lang="en-US" smtClean="0"/>
              <a:pPr/>
              <a:t>4</a:t>
            </a:fld>
            <a:endParaRPr lang="en-US" dirty="0"/>
          </a:p>
        </p:txBody>
      </p:sp>
    </p:spTree>
    <p:extLst>
      <p:ext uri="{BB962C8B-B14F-4D97-AF65-F5344CB8AC3E}">
        <p14:creationId xmlns:p14="http://schemas.microsoft.com/office/powerpoint/2010/main" val="84459959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3863" y="704850"/>
            <a:ext cx="6254750" cy="3519488"/>
          </a:xfrm>
        </p:spPr>
      </p:sp>
      <p:sp>
        <p:nvSpPr>
          <p:cNvPr id="3" name="Notes Placeholder 2"/>
          <p:cNvSpPr>
            <a:spLocks noGrp="1"/>
          </p:cNvSpPr>
          <p:nvPr>
            <p:ph type="body" idx="1"/>
          </p:nvPr>
        </p:nvSpPr>
        <p:spPr/>
        <p:txBody>
          <a:bodyPr/>
          <a:lstStyle/>
          <a:p>
            <a:pPr defTabSz="471145">
              <a:spcBef>
                <a:spcPct val="20000"/>
              </a:spcBef>
              <a:buFontTx/>
              <a:buChar char="•"/>
              <a:tabLst>
                <a:tab pos="0" algn="l"/>
                <a:tab pos="942289" algn="l"/>
                <a:tab pos="1884578" algn="l"/>
                <a:tab pos="2826868" algn="l"/>
                <a:tab pos="3769157" algn="l"/>
                <a:tab pos="4711446" algn="l"/>
                <a:tab pos="5653735" algn="l"/>
                <a:tab pos="6596024" algn="l"/>
                <a:tab pos="7538314" algn="l"/>
                <a:tab pos="8480603" algn="l"/>
                <a:tab pos="9422892" algn="l"/>
                <a:tab pos="10365181" algn="l"/>
              </a:tabLst>
            </a:pPr>
            <a:r>
              <a:rPr lang="en-GB" dirty="0"/>
              <a:t>B2C (key term) is fastest growing type of e-commerce. Involves the sale of a product or service to the general public or end user.</a:t>
            </a:r>
          </a:p>
          <a:p>
            <a:pPr defTabSz="471145">
              <a:spcBef>
                <a:spcPct val="20000"/>
              </a:spcBef>
              <a:buFontTx/>
              <a:buChar char="•"/>
              <a:tabLst>
                <a:tab pos="0" algn="l"/>
                <a:tab pos="942289" algn="l"/>
                <a:tab pos="1884578" algn="l"/>
                <a:tab pos="2826868" algn="l"/>
                <a:tab pos="3769157" algn="l"/>
                <a:tab pos="4711446" algn="l"/>
                <a:tab pos="5653735" algn="l"/>
                <a:tab pos="6596024" algn="l"/>
                <a:tab pos="7538314" algn="l"/>
                <a:tab pos="8480603" algn="l"/>
                <a:tab pos="9422892" algn="l"/>
                <a:tab pos="10365181" algn="l"/>
              </a:tabLst>
            </a:pPr>
            <a:r>
              <a:rPr lang="en-GB" dirty="0"/>
              <a:t>Three types</a:t>
            </a:r>
          </a:p>
          <a:p>
            <a:pPr marL="765610" lvl="1" indent="-294465" defTabSz="471145">
              <a:spcBef>
                <a:spcPct val="20000"/>
              </a:spcBef>
              <a:buFontTx/>
              <a:buChar char="•"/>
              <a:tabLst>
                <a:tab pos="0" algn="l"/>
                <a:tab pos="942289" algn="l"/>
                <a:tab pos="1884578" algn="l"/>
                <a:tab pos="2826868" algn="l"/>
                <a:tab pos="3769157" algn="l"/>
                <a:tab pos="4711446" algn="l"/>
                <a:tab pos="5653735" algn="l"/>
                <a:tab pos="6596024" algn="l"/>
                <a:tab pos="7538314" algn="l"/>
                <a:tab pos="8480603" algn="l"/>
                <a:tab pos="9422892" algn="l"/>
                <a:tab pos="10365181" algn="l"/>
              </a:tabLst>
            </a:pPr>
            <a:r>
              <a:rPr lang="en-GB" dirty="0"/>
              <a:t>Online banking</a:t>
            </a:r>
          </a:p>
          <a:p>
            <a:pPr marL="765610" lvl="1" indent="-294465" defTabSz="471145">
              <a:spcBef>
                <a:spcPct val="20000"/>
              </a:spcBef>
              <a:buFontTx/>
              <a:buChar char="•"/>
              <a:tabLst>
                <a:tab pos="0" algn="l"/>
                <a:tab pos="942289" algn="l"/>
                <a:tab pos="1884578" algn="l"/>
                <a:tab pos="2826868" algn="l"/>
                <a:tab pos="3769157" algn="l"/>
                <a:tab pos="4711446" algn="l"/>
                <a:tab pos="5653735" algn="l"/>
                <a:tab pos="6596024" algn="l"/>
                <a:tab pos="7538314" algn="l"/>
                <a:tab pos="8480603" algn="l"/>
                <a:tab pos="9422892" algn="l"/>
                <a:tab pos="10365181" algn="l"/>
              </a:tabLst>
            </a:pPr>
            <a:r>
              <a:rPr lang="en-GB" dirty="0"/>
              <a:t>Financial trading</a:t>
            </a:r>
          </a:p>
          <a:p>
            <a:pPr marL="765610" lvl="1" indent="-294465" defTabSz="471145">
              <a:spcBef>
                <a:spcPct val="20000"/>
              </a:spcBef>
              <a:buFontTx/>
              <a:buChar char="•"/>
              <a:tabLst>
                <a:tab pos="0" algn="l"/>
                <a:tab pos="942289" algn="l"/>
                <a:tab pos="1884578" algn="l"/>
                <a:tab pos="2826868" algn="l"/>
                <a:tab pos="3769157" algn="l"/>
                <a:tab pos="4711446" algn="l"/>
                <a:tab pos="5653735" algn="l"/>
                <a:tab pos="6596024" algn="l"/>
                <a:tab pos="7538314" algn="l"/>
                <a:tab pos="8480603" algn="l"/>
                <a:tab pos="9422892" algn="l"/>
                <a:tab pos="10365181" algn="l"/>
              </a:tabLst>
            </a:pPr>
            <a:r>
              <a:rPr lang="en-GB" dirty="0"/>
              <a:t>Shopping</a:t>
            </a:r>
          </a:p>
          <a:p>
            <a:pPr marL="235572" indent="-235572" defTabSz="471145">
              <a:spcBef>
                <a:spcPct val="20000"/>
              </a:spcBef>
              <a:buFontTx/>
              <a:buChar char="•"/>
              <a:tabLst>
                <a:tab pos="0" algn="l"/>
                <a:tab pos="942289" algn="l"/>
                <a:tab pos="1884578" algn="l"/>
                <a:tab pos="2826868" algn="l"/>
                <a:tab pos="3769157" algn="l"/>
                <a:tab pos="4711446" algn="l"/>
                <a:tab pos="5653735" algn="l"/>
                <a:tab pos="6596024" algn="l"/>
                <a:tab pos="7538314" algn="l"/>
                <a:tab pos="8480603" algn="l"/>
                <a:tab pos="9422892" algn="l"/>
                <a:tab pos="10365181" algn="l"/>
              </a:tabLst>
            </a:pPr>
            <a:r>
              <a:rPr lang="en-GB" dirty="0"/>
              <a:t>Amazon.com is one of the most widely used B2C sites.</a:t>
            </a:r>
          </a:p>
          <a:p>
            <a:endParaRPr lang="en-US" dirty="0"/>
          </a:p>
        </p:txBody>
      </p:sp>
      <p:sp>
        <p:nvSpPr>
          <p:cNvPr id="4" name="Slide Number Placeholder 3"/>
          <p:cNvSpPr>
            <a:spLocks noGrp="1"/>
          </p:cNvSpPr>
          <p:nvPr>
            <p:ph type="sldNum" sz="quarter" idx="10"/>
          </p:nvPr>
        </p:nvSpPr>
        <p:spPr/>
        <p:txBody>
          <a:bodyPr/>
          <a:lstStyle/>
          <a:p>
            <a:fld id="{698C3BD6-6E9E-4EC5-9EB7-9EF59D084D06}" type="slidenum">
              <a:rPr lang="en-US" smtClean="0"/>
              <a:pPr/>
              <a:t>31</a:t>
            </a:fld>
            <a:endParaRPr lang="en-US" dirty="0"/>
          </a:p>
        </p:txBody>
      </p:sp>
    </p:spTree>
    <p:extLst>
      <p:ext uri="{BB962C8B-B14F-4D97-AF65-F5344CB8AC3E}">
        <p14:creationId xmlns:p14="http://schemas.microsoft.com/office/powerpoint/2010/main" val="291137067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3863" y="704850"/>
            <a:ext cx="6254750" cy="3519488"/>
          </a:xfrm>
        </p:spPr>
      </p:sp>
      <p:sp>
        <p:nvSpPr>
          <p:cNvPr id="3" name="Notes Placeholder 2"/>
          <p:cNvSpPr>
            <a:spLocks noGrp="1"/>
          </p:cNvSpPr>
          <p:nvPr>
            <p:ph type="body" idx="1"/>
          </p:nvPr>
        </p:nvSpPr>
        <p:spPr/>
        <p:txBody>
          <a:bodyPr/>
          <a:lstStyle/>
          <a:p>
            <a:pPr defTabSz="471145">
              <a:spcBef>
                <a:spcPct val="20000"/>
              </a:spcBef>
              <a:buFontTx/>
              <a:buNone/>
              <a:tabLst>
                <a:tab pos="0" algn="l"/>
                <a:tab pos="942289" algn="l"/>
                <a:tab pos="1884578" algn="l"/>
                <a:tab pos="2826868" algn="l"/>
                <a:tab pos="3769157" algn="l"/>
                <a:tab pos="4711446" algn="l"/>
                <a:tab pos="5653735" algn="l"/>
                <a:tab pos="6596024" algn="l"/>
                <a:tab pos="7538314" algn="l"/>
                <a:tab pos="8480603" algn="l"/>
                <a:tab pos="9422892" algn="l"/>
                <a:tab pos="10365181" algn="l"/>
              </a:tabLst>
            </a:pPr>
            <a:r>
              <a:rPr lang="en-GB" dirty="0"/>
              <a:t>Recent trend in C2C e-commerce (key term) involves individuals selling to individuals and is Web auctions (Key Term); similar to traditional auctions – no one sees each other</a:t>
            </a:r>
          </a:p>
          <a:p>
            <a:pPr defTabSz="471145">
              <a:spcBef>
                <a:spcPts val="464"/>
              </a:spcBef>
              <a:buFontTx/>
              <a:buChar char="•"/>
              <a:tabLst>
                <a:tab pos="0" algn="l"/>
                <a:tab pos="942289" algn="l"/>
                <a:tab pos="1884578" algn="l"/>
                <a:tab pos="2826868" algn="l"/>
                <a:tab pos="3769157" algn="l"/>
                <a:tab pos="4711446" algn="l"/>
                <a:tab pos="5653735" algn="l"/>
                <a:tab pos="6596024" algn="l"/>
                <a:tab pos="7538314" algn="l"/>
                <a:tab pos="8480603" algn="l"/>
                <a:tab pos="9422892" algn="l"/>
                <a:tab pos="10365181" algn="l"/>
              </a:tabLst>
            </a:pPr>
            <a:r>
              <a:rPr lang="en-GB" dirty="0"/>
              <a:t>Buyers and sellers seldom meet face-to-face</a:t>
            </a:r>
          </a:p>
          <a:p>
            <a:pPr defTabSz="471145">
              <a:spcBef>
                <a:spcPts val="464"/>
              </a:spcBef>
              <a:buFontTx/>
              <a:buChar char="•"/>
              <a:tabLst>
                <a:tab pos="0" algn="l"/>
                <a:tab pos="942289" algn="l"/>
                <a:tab pos="1884578" algn="l"/>
                <a:tab pos="2826868" algn="l"/>
                <a:tab pos="3769157" algn="l"/>
                <a:tab pos="4711446" algn="l"/>
                <a:tab pos="5653735" algn="l"/>
                <a:tab pos="6596024" algn="l"/>
                <a:tab pos="7538314" algn="l"/>
                <a:tab pos="8480603" algn="l"/>
                <a:tab pos="9422892" algn="l"/>
                <a:tab pos="10365181" algn="l"/>
              </a:tabLst>
            </a:pPr>
            <a:r>
              <a:rPr lang="en-GB" dirty="0"/>
              <a:t>Ask the students if they have ever used E-bay</a:t>
            </a:r>
          </a:p>
          <a:p>
            <a:pPr defTabSz="471145">
              <a:spcBef>
                <a:spcPts val="464"/>
              </a:spcBef>
              <a:buFontTx/>
              <a:buChar char="•"/>
              <a:tabLst>
                <a:tab pos="0" algn="l"/>
                <a:tab pos="942289" algn="l"/>
                <a:tab pos="1884578" algn="l"/>
                <a:tab pos="2826868" algn="l"/>
                <a:tab pos="3769157" algn="l"/>
                <a:tab pos="4711446" algn="l"/>
                <a:tab pos="5653735" algn="l"/>
                <a:tab pos="6596024" algn="l"/>
                <a:tab pos="7538314" algn="l"/>
                <a:tab pos="8480603" algn="l"/>
                <a:tab pos="9422892" algn="l"/>
                <a:tab pos="10365181" algn="l"/>
              </a:tabLst>
            </a:pPr>
            <a:r>
              <a:rPr lang="en-GB" dirty="0"/>
              <a:t>Example auction sites include eBay, QuiBids, eBay, eBid.</a:t>
            </a:r>
          </a:p>
          <a:p>
            <a:endParaRPr lang="en-US" dirty="0"/>
          </a:p>
        </p:txBody>
      </p:sp>
      <p:sp>
        <p:nvSpPr>
          <p:cNvPr id="4" name="Slide Number Placeholder 3"/>
          <p:cNvSpPr>
            <a:spLocks noGrp="1"/>
          </p:cNvSpPr>
          <p:nvPr>
            <p:ph type="sldNum" sz="quarter" idx="10"/>
          </p:nvPr>
        </p:nvSpPr>
        <p:spPr/>
        <p:txBody>
          <a:bodyPr/>
          <a:lstStyle/>
          <a:p>
            <a:fld id="{698C3BD6-6E9E-4EC5-9EB7-9EF59D084D06}" type="slidenum">
              <a:rPr lang="en-US" smtClean="0"/>
              <a:pPr/>
              <a:t>32</a:t>
            </a:fld>
            <a:endParaRPr lang="en-US" dirty="0"/>
          </a:p>
        </p:txBody>
      </p:sp>
    </p:spTree>
    <p:extLst>
      <p:ext uri="{BB962C8B-B14F-4D97-AF65-F5344CB8AC3E}">
        <p14:creationId xmlns:p14="http://schemas.microsoft.com/office/powerpoint/2010/main" val="403291201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3863" y="704850"/>
            <a:ext cx="6254750" cy="3519488"/>
          </a:xfrm>
        </p:spPr>
      </p:sp>
      <p:sp>
        <p:nvSpPr>
          <p:cNvPr id="3" name="Notes Placeholder 2"/>
          <p:cNvSpPr>
            <a:spLocks noGrp="1"/>
          </p:cNvSpPr>
          <p:nvPr>
            <p:ph type="body" idx="1"/>
          </p:nvPr>
        </p:nvSpPr>
        <p:spPr/>
        <p:txBody>
          <a:bodyPr/>
          <a:lstStyle/>
          <a:p>
            <a:r>
              <a:rPr lang="en-US" dirty="0"/>
              <a:t>Business to Business (B2B) (key term) involves the sale of a product or service from one</a:t>
            </a:r>
            <a:r>
              <a:rPr lang="en-US" baseline="0" dirty="0"/>
              <a:t> business to another.</a:t>
            </a:r>
            <a:endParaRPr lang="en-US" dirty="0"/>
          </a:p>
          <a:p>
            <a:r>
              <a:rPr lang="en-US" dirty="0"/>
              <a:t>Example:</a:t>
            </a:r>
            <a:r>
              <a:rPr lang="en-US" baseline="0" dirty="0"/>
              <a:t>  A furniture manufacturer requires raw materials such as wood, paint, and varnish.</a:t>
            </a:r>
            <a:endParaRPr lang="en-US" dirty="0"/>
          </a:p>
        </p:txBody>
      </p:sp>
      <p:sp>
        <p:nvSpPr>
          <p:cNvPr id="4" name="Slide Number Placeholder 3"/>
          <p:cNvSpPr>
            <a:spLocks noGrp="1"/>
          </p:cNvSpPr>
          <p:nvPr>
            <p:ph type="sldNum" sz="quarter" idx="10"/>
          </p:nvPr>
        </p:nvSpPr>
        <p:spPr/>
        <p:txBody>
          <a:bodyPr/>
          <a:lstStyle/>
          <a:p>
            <a:fld id="{698C3BD6-6E9E-4EC5-9EB7-9EF59D084D06}" type="slidenum">
              <a:rPr lang="en-US" smtClean="0"/>
              <a:pPr/>
              <a:t>33</a:t>
            </a:fld>
            <a:endParaRPr lang="en-US" dirty="0"/>
          </a:p>
        </p:txBody>
      </p:sp>
    </p:spTree>
    <p:extLst>
      <p:ext uri="{BB962C8B-B14F-4D97-AF65-F5344CB8AC3E}">
        <p14:creationId xmlns:p14="http://schemas.microsoft.com/office/powerpoint/2010/main" val="1026462520"/>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3863" y="704850"/>
            <a:ext cx="6254750" cy="3519488"/>
          </a:xfrm>
        </p:spPr>
      </p:sp>
      <p:sp>
        <p:nvSpPr>
          <p:cNvPr id="3" name="Notes Placeholder 2"/>
          <p:cNvSpPr>
            <a:spLocks noGrp="1"/>
          </p:cNvSpPr>
          <p:nvPr>
            <p:ph type="body" idx="1"/>
          </p:nvPr>
        </p:nvSpPr>
        <p:spPr/>
        <p:txBody>
          <a:bodyPr/>
          <a:lstStyle/>
          <a:p>
            <a:pPr defTabSz="471145">
              <a:lnSpc>
                <a:spcPct val="95000"/>
              </a:lnSpc>
              <a:spcBef>
                <a:spcPts val="464"/>
              </a:spcBef>
              <a:buFontTx/>
              <a:buChar char="•"/>
              <a:tabLst>
                <a:tab pos="0" algn="l"/>
                <a:tab pos="942289" algn="l"/>
                <a:tab pos="1884578" algn="l"/>
                <a:tab pos="2826868" algn="l"/>
                <a:tab pos="3769157" algn="l"/>
                <a:tab pos="4711446" algn="l"/>
                <a:tab pos="5653735" algn="l"/>
                <a:tab pos="6596024" algn="l"/>
                <a:tab pos="7538314" algn="l"/>
                <a:tab pos="8480603" algn="l"/>
                <a:tab pos="9422892" algn="l"/>
                <a:tab pos="10365181" algn="l"/>
              </a:tabLst>
            </a:pPr>
            <a:r>
              <a:rPr lang="en-GB" dirty="0"/>
              <a:t>A challenge is the payment for goods</a:t>
            </a:r>
          </a:p>
          <a:p>
            <a:pPr lvl="1" defTabSz="471145">
              <a:spcBef>
                <a:spcPts val="464"/>
              </a:spcBef>
              <a:buFontTx/>
              <a:buChar char="•"/>
              <a:tabLst>
                <a:tab pos="0" algn="l"/>
                <a:tab pos="942289" algn="l"/>
                <a:tab pos="1884578" algn="l"/>
                <a:tab pos="2826868" algn="l"/>
                <a:tab pos="3769157" algn="l"/>
                <a:tab pos="4711446" algn="l"/>
                <a:tab pos="5653735" algn="l"/>
                <a:tab pos="6596024" algn="l"/>
                <a:tab pos="7538314" algn="l"/>
                <a:tab pos="8480603" algn="l"/>
                <a:tab pos="9422892" algn="l"/>
                <a:tab pos="10365181" algn="l"/>
              </a:tabLst>
            </a:pPr>
            <a:r>
              <a:rPr lang="en-GB" dirty="0"/>
              <a:t>Should be reliable, secure, and fast</a:t>
            </a:r>
          </a:p>
          <a:p>
            <a:pPr lvl="1" defTabSz="471145">
              <a:spcBef>
                <a:spcPts val="464"/>
              </a:spcBef>
              <a:buFontTx/>
              <a:buChar char="•"/>
              <a:tabLst>
                <a:tab pos="0" algn="l"/>
                <a:tab pos="942289" algn="l"/>
                <a:tab pos="1884578" algn="l"/>
                <a:tab pos="2826868" algn="l"/>
                <a:tab pos="3769157" algn="l"/>
                <a:tab pos="4711446" algn="l"/>
                <a:tab pos="5653735" algn="l"/>
                <a:tab pos="6596024" algn="l"/>
                <a:tab pos="7538314" algn="l"/>
                <a:tab pos="8480603" algn="l"/>
                <a:tab pos="9422892" algn="l"/>
                <a:tab pos="10365181" algn="l"/>
              </a:tabLst>
            </a:pPr>
            <a:r>
              <a:rPr lang="en-GB" dirty="0"/>
              <a:t>Convenience</a:t>
            </a:r>
          </a:p>
          <a:p>
            <a:pPr defTabSz="471145">
              <a:spcBef>
                <a:spcPct val="20000"/>
              </a:spcBef>
              <a:buFontTx/>
              <a:buChar char="•"/>
              <a:tabLst>
                <a:tab pos="0" algn="l"/>
                <a:tab pos="942289" algn="l"/>
                <a:tab pos="1884578" algn="l"/>
                <a:tab pos="2826868" algn="l"/>
                <a:tab pos="3769157" algn="l"/>
                <a:tab pos="4711446" algn="l"/>
                <a:tab pos="5653735" algn="l"/>
                <a:tab pos="6596024" algn="l"/>
                <a:tab pos="7538314" algn="l"/>
                <a:tab pos="8480603" algn="l"/>
                <a:tab pos="9422892" algn="l"/>
                <a:tab pos="10365181" algn="l"/>
              </a:tabLst>
            </a:pPr>
            <a:r>
              <a:rPr lang="en-GB" dirty="0"/>
              <a:t>Electronic payment -- easy, secure payment method </a:t>
            </a:r>
          </a:p>
          <a:p>
            <a:pPr lvl="1" defTabSz="471145">
              <a:spcBef>
                <a:spcPct val="20000"/>
              </a:spcBef>
              <a:buFontTx/>
              <a:buChar char="•"/>
              <a:tabLst>
                <a:tab pos="0" algn="l"/>
                <a:tab pos="942289" algn="l"/>
                <a:tab pos="1884578" algn="l"/>
                <a:tab pos="2826868" algn="l"/>
                <a:tab pos="3769157" algn="l"/>
                <a:tab pos="4711446" algn="l"/>
                <a:tab pos="5653735" algn="l"/>
                <a:tab pos="6596024" algn="l"/>
                <a:tab pos="7538314" algn="l"/>
                <a:tab pos="8480603" algn="l"/>
                <a:tab pos="9422892" algn="l"/>
                <a:tab pos="10365181" algn="l"/>
              </a:tabLst>
            </a:pPr>
            <a:r>
              <a:rPr lang="en-GB" dirty="0"/>
              <a:t>Credit cards -- easier to work with, somewhat vulnerable to theft</a:t>
            </a:r>
          </a:p>
          <a:p>
            <a:pPr lvl="1" defTabSz="471145">
              <a:spcBef>
                <a:spcPct val="20000"/>
              </a:spcBef>
              <a:buFontTx/>
              <a:buChar char="•"/>
              <a:tabLst>
                <a:tab pos="0" algn="l"/>
                <a:tab pos="942289" algn="l"/>
                <a:tab pos="1884578" algn="l"/>
                <a:tab pos="2826868" algn="l"/>
                <a:tab pos="3769157" algn="l"/>
                <a:tab pos="4711446" algn="l"/>
                <a:tab pos="5653735" algn="l"/>
                <a:tab pos="6596024" algn="l"/>
                <a:tab pos="7538314" algn="l"/>
                <a:tab pos="8480603" algn="l"/>
                <a:tab pos="9422892" algn="l"/>
                <a:tab pos="10365181" algn="l"/>
              </a:tabLst>
            </a:pPr>
            <a:r>
              <a:rPr lang="en-GB" dirty="0"/>
              <a:t>Digital cash (Key Term)</a:t>
            </a:r>
          </a:p>
          <a:p>
            <a:pPr marL="1177862" lvl="2" indent="-235572" defTabSz="471145">
              <a:spcBef>
                <a:spcPct val="20000"/>
              </a:spcBef>
              <a:buFontTx/>
              <a:buChar char="•"/>
              <a:tabLst>
                <a:tab pos="0" algn="l"/>
                <a:tab pos="942289" algn="l"/>
                <a:tab pos="1884578" algn="l"/>
                <a:tab pos="2826868" algn="l"/>
                <a:tab pos="3769157" algn="l"/>
                <a:tab pos="4711446" algn="l"/>
                <a:tab pos="5653735" algn="l"/>
                <a:tab pos="6596024" algn="l"/>
                <a:tab pos="7538314" algn="l"/>
                <a:tab pos="8480603" algn="l"/>
                <a:tab pos="9422892" algn="l"/>
                <a:tab pos="10365181" algn="l"/>
              </a:tabLst>
            </a:pPr>
            <a:r>
              <a:rPr lang="en-GB" dirty="0"/>
              <a:t>Purchased from third party (usually a special bank); more secure than credit cards</a:t>
            </a:r>
          </a:p>
          <a:p>
            <a:pPr marL="1177862" lvl="2" indent="-235572" defTabSz="471145">
              <a:spcBef>
                <a:spcPct val="20000"/>
              </a:spcBef>
              <a:buFontTx/>
              <a:buChar char="•"/>
              <a:tabLst>
                <a:tab pos="0" algn="l"/>
                <a:tab pos="942289" algn="l"/>
                <a:tab pos="1884578" algn="l"/>
                <a:tab pos="2826868" algn="l"/>
                <a:tab pos="3769157" algn="l"/>
                <a:tab pos="4711446" algn="l"/>
                <a:tab pos="5653735" algn="l"/>
                <a:tab pos="6596024" algn="l"/>
                <a:tab pos="7538314" algn="l"/>
                <a:tab pos="8480603" algn="l"/>
                <a:tab pos="9422892" algn="l"/>
                <a:tab pos="10365181" algn="l"/>
              </a:tabLst>
            </a:pPr>
            <a:r>
              <a:rPr lang="en-GB" dirty="0"/>
              <a:t>Providers include Amazon, Google, Serve, and PayPal</a:t>
            </a:r>
          </a:p>
          <a:p>
            <a:pPr defTabSz="471145">
              <a:spcBef>
                <a:spcPts val="464"/>
              </a:spcBef>
              <a:tabLst>
                <a:tab pos="0" algn="l"/>
                <a:tab pos="942289" algn="l"/>
                <a:tab pos="1884578" algn="l"/>
                <a:tab pos="2826868" algn="l"/>
                <a:tab pos="3769157" algn="l"/>
                <a:tab pos="4711446" algn="l"/>
                <a:tab pos="5653735" algn="l"/>
                <a:tab pos="6596024" algn="l"/>
                <a:tab pos="7538314" algn="l"/>
                <a:tab pos="8480603" algn="l"/>
                <a:tab pos="9422892" algn="l"/>
                <a:tab pos="10365181" algn="l"/>
              </a:tabLst>
            </a:pPr>
            <a:endParaRPr lang="en-GB" dirty="0"/>
          </a:p>
          <a:p>
            <a:endParaRPr lang="en-US" dirty="0"/>
          </a:p>
        </p:txBody>
      </p:sp>
      <p:sp>
        <p:nvSpPr>
          <p:cNvPr id="4" name="Slide Number Placeholder 3"/>
          <p:cNvSpPr>
            <a:spLocks noGrp="1"/>
          </p:cNvSpPr>
          <p:nvPr>
            <p:ph type="sldNum" sz="quarter" idx="10"/>
          </p:nvPr>
        </p:nvSpPr>
        <p:spPr/>
        <p:txBody>
          <a:bodyPr/>
          <a:lstStyle/>
          <a:p>
            <a:fld id="{698C3BD6-6E9E-4EC5-9EB7-9EF59D084D06}" type="slidenum">
              <a:rPr lang="en-US" smtClean="0"/>
              <a:pPr/>
              <a:t>34</a:t>
            </a:fld>
            <a:endParaRPr lang="en-US" dirty="0"/>
          </a:p>
        </p:txBody>
      </p:sp>
    </p:spTree>
    <p:extLst>
      <p:ext uri="{BB962C8B-B14F-4D97-AF65-F5344CB8AC3E}">
        <p14:creationId xmlns:p14="http://schemas.microsoft.com/office/powerpoint/2010/main" val="1659966237"/>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3863" y="704850"/>
            <a:ext cx="6254750" cy="3519488"/>
          </a:xfrm>
        </p:spPr>
      </p:sp>
      <p:sp>
        <p:nvSpPr>
          <p:cNvPr id="3" name="Notes Placeholder 2"/>
          <p:cNvSpPr>
            <a:spLocks noGrp="1"/>
          </p:cNvSpPr>
          <p:nvPr>
            <p:ph type="body" idx="1"/>
          </p:nvPr>
        </p:nvSpPr>
        <p:spPr/>
        <p:txBody>
          <a:bodyPr/>
          <a:lstStyle/>
          <a:p>
            <a:pPr>
              <a:defRPr/>
            </a:pPr>
            <a:r>
              <a:rPr lang="en-US" dirty="0"/>
              <a:t>Cloud computer (key term) Basic components include:</a:t>
            </a:r>
          </a:p>
          <a:p>
            <a:pPr marL="176679" indent="-176679">
              <a:buFont typeface="Arial" pitchFamily="34" charset="0"/>
              <a:buChar char="•"/>
              <a:defRPr/>
            </a:pPr>
            <a:r>
              <a:rPr lang="en-US" dirty="0"/>
              <a:t>Clients: corporations and end-users who want access to data, programs, and storage anywhere and anytime a connection to the Internet is available</a:t>
            </a:r>
          </a:p>
          <a:p>
            <a:pPr marL="176679" indent="-176679">
              <a:buFont typeface="Arial" pitchFamily="34" charset="0"/>
              <a:buChar char="•"/>
              <a:defRPr/>
            </a:pPr>
            <a:r>
              <a:rPr lang="en-US" dirty="0"/>
              <a:t>Service providers: organizations that are willing to provide (sometimes for a fee) access to software and storage</a:t>
            </a:r>
          </a:p>
          <a:p>
            <a:pPr marL="176679" indent="-176679">
              <a:buFont typeface="Arial" pitchFamily="34" charset="0"/>
              <a:buChar char="•"/>
              <a:defRPr/>
            </a:pPr>
            <a:r>
              <a:rPr lang="en-US" dirty="0"/>
              <a:t>Internet connectivity</a:t>
            </a:r>
          </a:p>
          <a:p>
            <a:pPr marL="176679" indent="-176679">
              <a:buFont typeface="Arial" pitchFamily="34" charset="0"/>
              <a:buChar char="•"/>
              <a:defRPr/>
            </a:pPr>
            <a:endParaRPr lang="en-US" dirty="0"/>
          </a:p>
          <a:p>
            <a:pPr>
              <a:buFont typeface="Arial" pitchFamily="34" charset="0"/>
              <a:buNone/>
              <a:defRPr/>
            </a:pPr>
            <a:r>
              <a:rPr lang="en-US" dirty="0"/>
              <a:t>Two critical factors that determine the efficiency of cloud computing</a:t>
            </a:r>
          </a:p>
          <a:p>
            <a:pPr marL="647824" lvl="1" indent="-176679">
              <a:buFont typeface="Arial" pitchFamily="34" charset="0"/>
              <a:buChar char="•"/>
              <a:defRPr/>
            </a:pPr>
            <a:r>
              <a:rPr lang="en-US" dirty="0"/>
              <a:t>The speed and reliability of the user’s access to the Internet</a:t>
            </a:r>
          </a:p>
          <a:p>
            <a:pPr marL="647824" lvl="1" indent="-176679">
              <a:buFont typeface="Arial" pitchFamily="34" charset="0"/>
              <a:buChar char="•"/>
              <a:defRPr/>
            </a:pPr>
            <a:r>
              <a:rPr lang="en-US" dirty="0"/>
              <a:t>Internet’s capability to provide safe and reliable transmission of data and programs</a:t>
            </a:r>
          </a:p>
          <a:p>
            <a:endParaRPr lang="en-US" dirty="0"/>
          </a:p>
        </p:txBody>
      </p:sp>
      <p:sp>
        <p:nvSpPr>
          <p:cNvPr id="4" name="Slide Number Placeholder 3"/>
          <p:cNvSpPr>
            <a:spLocks noGrp="1"/>
          </p:cNvSpPr>
          <p:nvPr>
            <p:ph type="sldNum" sz="quarter" idx="10"/>
          </p:nvPr>
        </p:nvSpPr>
        <p:spPr/>
        <p:txBody>
          <a:bodyPr/>
          <a:lstStyle/>
          <a:p>
            <a:fld id="{698C3BD6-6E9E-4EC5-9EB7-9EF59D084D06}" type="slidenum">
              <a:rPr lang="en-US" smtClean="0"/>
              <a:pPr/>
              <a:t>35</a:t>
            </a:fld>
            <a:endParaRPr lang="en-US" dirty="0"/>
          </a:p>
        </p:txBody>
      </p:sp>
    </p:spTree>
    <p:extLst>
      <p:ext uri="{BB962C8B-B14F-4D97-AF65-F5344CB8AC3E}">
        <p14:creationId xmlns:p14="http://schemas.microsoft.com/office/powerpoint/2010/main" val="3442042808"/>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Internet</a:t>
            </a:r>
            <a:r>
              <a:rPr lang="en-US" baseline="0" dirty="0"/>
              <a:t> of Things (</a:t>
            </a:r>
            <a:r>
              <a:rPr lang="en-US" baseline="0" dirty="0" err="1"/>
              <a:t>IoT</a:t>
            </a:r>
            <a:r>
              <a:rPr lang="en-US" baseline="0" dirty="0"/>
              <a:t>)</a:t>
            </a:r>
          </a:p>
          <a:p>
            <a:pPr marL="171450" indent="-171450">
              <a:buFont typeface="Arial" panose="020B0604020202020204" pitchFamily="34" charset="0"/>
              <a:buChar char="•"/>
            </a:pPr>
            <a:r>
              <a:rPr lang="en-US" baseline="0" dirty="0"/>
              <a:t>Continuing development of the Internet which allows objects embedded with electronic devices to send and receive data</a:t>
            </a:r>
          </a:p>
          <a:p>
            <a:pPr marL="628650" lvl="1" indent="-171450">
              <a:buFont typeface="Arial" panose="020B0604020202020204" pitchFamily="34" charset="0"/>
              <a:buChar char="•"/>
            </a:pPr>
            <a:r>
              <a:rPr lang="en-US" baseline="0" dirty="0"/>
              <a:t>Includes</a:t>
            </a:r>
          </a:p>
          <a:p>
            <a:pPr marL="1085850" lvl="2" indent="-171450">
              <a:buFont typeface="Arial" panose="020B0604020202020204" pitchFamily="34" charset="0"/>
              <a:buChar char="•"/>
            </a:pPr>
            <a:r>
              <a:rPr lang="en-US" baseline="0" dirty="0"/>
              <a:t>Smartphones</a:t>
            </a:r>
          </a:p>
          <a:p>
            <a:pPr marL="1085850" lvl="2" indent="-171450">
              <a:buFont typeface="Arial" panose="020B0604020202020204" pitchFamily="34" charset="0"/>
              <a:buChar char="•"/>
            </a:pPr>
            <a:r>
              <a:rPr lang="en-US" baseline="0" dirty="0"/>
              <a:t>Wearables</a:t>
            </a:r>
          </a:p>
          <a:p>
            <a:pPr marL="171450" lvl="0" indent="-171450">
              <a:buFont typeface="Arial" panose="020B0604020202020204" pitchFamily="34" charset="0"/>
              <a:buChar char="•"/>
            </a:pPr>
            <a:r>
              <a:rPr lang="en-US" baseline="0" dirty="0"/>
              <a:t>Uses web 3.0 applications to sync devices with web applications </a:t>
            </a:r>
            <a:endParaRPr lang="en-US" dirty="0"/>
          </a:p>
        </p:txBody>
      </p:sp>
      <p:sp>
        <p:nvSpPr>
          <p:cNvPr id="4" name="Slide Number Placeholder 3"/>
          <p:cNvSpPr>
            <a:spLocks noGrp="1"/>
          </p:cNvSpPr>
          <p:nvPr>
            <p:ph type="sldNum" sz="quarter" idx="10"/>
          </p:nvPr>
        </p:nvSpPr>
        <p:spPr/>
        <p:txBody>
          <a:bodyPr/>
          <a:lstStyle/>
          <a:p>
            <a:fld id="{A40B1BF6-FBDD-40FA-A7D6-4D370D96B19E}" type="slidenum">
              <a:rPr lang="en-US" smtClean="0"/>
              <a:pPr/>
              <a:t>36</a:t>
            </a:fld>
            <a:endParaRPr lang="en-US"/>
          </a:p>
        </p:txBody>
      </p:sp>
    </p:spTree>
    <p:extLst>
      <p:ext uri="{BB962C8B-B14F-4D97-AF65-F5344CB8AC3E}">
        <p14:creationId xmlns:p14="http://schemas.microsoft.com/office/powerpoint/2010/main" val="2727856603"/>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3863" y="704850"/>
            <a:ext cx="6254750" cy="3519488"/>
          </a:xfrm>
        </p:spPr>
      </p:sp>
      <p:sp>
        <p:nvSpPr>
          <p:cNvPr id="3" name="Notes Placeholder 2"/>
          <p:cNvSpPr>
            <a:spLocks noGrp="1"/>
          </p:cNvSpPr>
          <p:nvPr>
            <p:ph type="body" idx="1"/>
          </p:nvPr>
        </p:nvSpPr>
        <p:spPr/>
        <p:txBody>
          <a:bodyPr/>
          <a:lstStyle/>
          <a:p>
            <a:r>
              <a:rPr lang="en-US" dirty="0"/>
              <a:t>Webmasters</a:t>
            </a:r>
          </a:p>
          <a:p>
            <a:endParaRPr lang="en-US" dirty="0"/>
          </a:p>
          <a:p>
            <a:r>
              <a:rPr lang="en-US" dirty="0"/>
              <a:t>Employers look for:</a:t>
            </a:r>
          </a:p>
          <a:p>
            <a:pPr marL="176679" indent="-176679">
              <a:buFont typeface="Arial" pitchFamily="34" charset="0"/>
              <a:buChar char="•"/>
            </a:pPr>
            <a:r>
              <a:rPr lang="en-US" dirty="0"/>
              <a:t>Bachelor’s or associate’s degree in computer science</a:t>
            </a:r>
            <a:r>
              <a:rPr lang="en-US" baseline="0" dirty="0"/>
              <a:t> or information systems</a:t>
            </a:r>
          </a:p>
          <a:p>
            <a:pPr marL="176679" indent="-176679">
              <a:buFont typeface="Arial" pitchFamily="34" charset="0"/>
              <a:buChar char="•"/>
            </a:pPr>
            <a:r>
              <a:rPr lang="en-US" baseline="0" dirty="0"/>
              <a:t>Knowledge of common programming</a:t>
            </a:r>
          </a:p>
          <a:p>
            <a:pPr marL="176679" indent="-176679">
              <a:buFont typeface="Arial" pitchFamily="34" charset="0"/>
              <a:buChar char="•"/>
            </a:pPr>
            <a:r>
              <a:rPr lang="en-US" baseline="0" dirty="0"/>
              <a:t>Web development software knowledge</a:t>
            </a:r>
          </a:p>
          <a:p>
            <a:pPr marL="176679" indent="-176679">
              <a:buFont typeface="Arial" pitchFamily="34" charset="0"/>
              <a:buChar char="•"/>
            </a:pPr>
            <a:r>
              <a:rPr lang="en-US" baseline="0" dirty="0"/>
              <a:t>HTML and CSS are important</a:t>
            </a:r>
          </a:p>
          <a:p>
            <a:pPr marL="176679" indent="-176679">
              <a:buFont typeface="Arial" pitchFamily="34" charset="0"/>
              <a:buChar char="•"/>
            </a:pPr>
            <a:r>
              <a:rPr lang="en-US" baseline="0" dirty="0"/>
              <a:t>Web Authoring knowledge</a:t>
            </a:r>
          </a:p>
          <a:p>
            <a:pPr marL="176679" indent="-176679">
              <a:buFont typeface="Arial" pitchFamily="34" charset="0"/>
              <a:buChar char="•"/>
            </a:pPr>
            <a:r>
              <a:rPr lang="en-US" baseline="0" dirty="0"/>
              <a:t>Good communication and organizational skills are essential</a:t>
            </a:r>
          </a:p>
          <a:p>
            <a:pPr marL="176679" indent="-176679">
              <a:buFont typeface="Arial" pitchFamily="34" charset="0"/>
              <a:buChar char="•"/>
            </a:pPr>
            <a:r>
              <a:rPr lang="en-US" baseline="0" dirty="0"/>
              <a:t>Salary in the range of $59,000 to $82,000</a:t>
            </a:r>
            <a:endParaRPr lang="en-US" dirty="0"/>
          </a:p>
        </p:txBody>
      </p:sp>
      <p:sp>
        <p:nvSpPr>
          <p:cNvPr id="4" name="Slide Number Placeholder 3"/>
          <p:cNvSpPr>
            <a:spLocks noGrp="1"/>
          </p:cNvSpPr>
          <p:nvPr>
            <p:ph type="sldNum" sz="quarter" idx="10"/>
          </p:nvPr>
        </p:nvSpPr>
        <p:spPr/>
        <p:txBody>
          <a:bodyPr/>
          <a:lstStyle/>
          <a:p>
            <a:fld id="{B5A06FE8-F63B-40BD-A623-6F3EB7128A5C}" type="slidenum">
              <a:rPr lang="en-US" smtClean="0"/>
              <a:pPr/>
              <a:t>37</a:t>
            </a:fld>
            <a:endParaRPr lang="en-US" dirty="0"/>
          </a:p>
        </p:txBody>
      </p:sp>
    </p:spTree>
    <p:extLst>
      <p:ext uri="{BB962C8B-B14F-4D97-AF65-F5344CB8AC3E}">
        <p14:creationId xmlns:p14="http://schemas.microsoft.com/office/powerpoint/2010/main" val="825438247"/>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3863" y="704850"/>
            <a:ext cx="6254750" cy="3519488"/>
          </a:xfrm>
        </p:spPr>
      </p:sp>
      <p:sp>
        <p:nvSpPr>
          <p:cNvPr id="3" name="Notes Placeholder 2"/>
          <p:cNvSpPr>
            <a:spLocks noGrp="1"/>
          </p:cNvSpPr>
          <p:nvPr>
            <p:ph type="body" idx="1"/>
          </p:nvPr>
        </p:nvSpPr>
        <p:spPr/>
        <p:txBody>
          <a:bodyPr/>
          <a:lstStyle/>
          <a:p>
            <a:pPr defTabSz="942289">
              <a:defRPr/>
            </a:pPr>
            <a:r>
              <a:rPr lang="en-GB" dirty="0"/>
              <a:t>Your car today is already governed by computer</a:t>
            </a:r>
            <a:r>
              <a:rPr lang="en-GB" baseline="0" dirty="0"/>
              <a:t> technology located within your vehicle.</a:t>
            </a:r>
          </a:p>
          <a:p>
            <a:pPr defTabSz="942289">
              <a:defRPr/>
            </a:pPr>
            <a:endParaRPr lang="en-GB" baseline="0" dirty="0"/>
          </a:p>
          <a:p>
            <a:pPr defTabSz="942289">
              <a:defRPr/>
            </a:pPr>
            <a:r>
              <a:rPr lang="en-GB" baseline="0" dirty="0"/>
              <a:t>Benefits involve quick access to vital information such as traffic, weather, directions in real time.</a:t>
            </a:r>
          </a:p>
          <a:p>
            <a:pPr defTabSz="942289">
              <a:defRPr/>
            </a:pPr>
            <a:endParaRPr lang="en-GB" baseline="0" dirty="0"/>
          </a:p>
          <a:p>
            <a:pPr defTabSz="942289">
              <a:defRPr/>
            </a:pPr>
            <a:r>
              <a:rPr lang="en-GB" baseline="0" dirty="0"/>
              <a:t>Potential distractions could also come into play. Technology would need to be cautious and prevent the driver from ever having to touch the dashboard by using voice recognition.</a:t>
            </a:r>
          </a:p>
          <a:p>
            <a:pPr defTabSz="942289">
              <a:defRPr/>
            </a:pPr>
            <a:endParaRPr lang="en-GB" baseline="0" dirty="0"/>
          </a:p>
          <a:p>
            <a:pPr defTabSz="942289">
              <a:defRPr/>
            </a:pPr>
            <a:endParaRPr lang="en-GB" dirty="0"/>
          </a:p>
          <a:p>
            <a:endParaRPr lang="en-US" dirty="0"/>
          </a:p>
        </p:txBody>
      </p:sp>
      <p:sp>
        <p:nvSpPr>
          <p:cNvPr id="4" name="Slide Number Placeholder 3"/>
          <p:cNvSpPr>
            <a:spLocks noGrp="1"/>
          </p:cNvSpPr>
          <p:nvPr>
            <p:ph type="sldNum" sz="quarter" idx="10"/>
          </p:nvPr>
        </p:nvSpPr>
        <p:spPr/>
        <p:txBody>
          <a:bodyPr/>
          <a:lstStyle/>
          <a:p>
            <a:fld id="{698C3BD6-6E9E-4EC5-9EB7-9EF59D084D06}" type="slidenum">
              <a:rPr lang="en-US" smtClean="0"/>
              <a:pPr/>
              <a:t>38</a:t>
            </a:fld>
            <a:endParaRPr lang="en-US" dirty="0"/>
          </a:p>
        </p:txBody>
      </p:sp>
    </p:spTree>
    <p:extLst>
      <p:ext uri="{BB962C8B-B14F-4D97-AF65-F5344CB8AC3E}">
        <p14:creationId xmlns:p14="http://schemas.microsoft.com/office/powerpoint/2010/main" val="2238965340"/>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defRPr>
            </a:lvl1pPr>
            <a:lvl2pPr marL="765610" indent="-294465" eaLnBrk="0" hangingPunct="0">
              <a:defRPr>
                <a:solidFill>
                  <a:schemeClr val="tx1"/>
                </a:solidFill>
                <a:latin typeface="Arial" charset="0"/>
              </a:defRPr>
            </a:lvl2pPr>
            <a:lvl3pPr marL="1177862" indent="-235572" eaLnBrk="0" hangingPunct="0">
              <a:defRPr>
                <a:solidFill>
                  <a:schemeClr val="tx1"/>
                </a:solidFill>
                <a:latin typeface="Arial" charset="0"/>
              </a:defRPr>
            </a:lvl3pPr>
            <a:lvl4pPr marL="1649006" indent="-235572" eaLnBrk="0" hangingPunct="0">
              <a:defRPr>
                <a:solidFill>
                  <a:schemeClr val="tx1"/>
                </a:solidFill>
                <a:latin typeface="Arial" charset="0"/>
              </a:defRPr>
            </a:lvl4pPr>
            <a:lvl5pPr marL="2120151" indent="-235572" eaLnBrk="0" hangingPunct="0">
              <a:defRPr>
                <a:solidFill>
                  <a:schemeClr val="tx1"/>
                </a:solidFill>
                <a:latin typeface="Arial" charset="0"/>
              </a:defRPr>
            </a:lvl5pPr>
            <a:lvl6pPr marL="2591295" indent="-235572" eaLnBrk="0" fontAlgn="base" hangingPunct="0">
              <a:spcBef>
                <a:spcPct val="0"/>
              </a:spcBef>
              <a:spcAft>
                <a:spcPct val="0"/>
              </a:spcAft>
              <a:defRPr>
                <a:solidFill>
                  <a:schemeClr val="tx1"/>
                </a:solidFill>
                <a:latin typeface="Arial" charset="0"/>
              </a:defRPr>
            </a:lvl6pPr>
            <a:lvl7pPr marL="3062440" indent="-235572" eaLnBrk="0" fontAlgn="base" hangingPunct="0">
              <a:spcBef>
                <a:spcPct val="0"/>
              </a:spcBef>
              <a:spcAft>
                <a:spcPct val="0"/>
              </a:spcAft>
              <a:defRPr>
                <a:solidFill>
                  <a:schemeClr val="tx1"/>
                </a:solidFill>
                <a:latin typeface="Arial" charset="0"/>
              </a:defRPr>
            </a:lvl7pPr>
            <a:lvl8pPr marL="3533585" indent="-235572" eaLnBrk="0" fontAlgn="base" hangingPunct="0">
              <a:spcBef>
                <a:spcPct val="0"/>
              </a:spcBef>
              <a:spcAft>
                <a:spcPct val="0"/>
              </a:spcAft>
              <a:defRPr>
                <a:solidFill>
                  <a:schemeClr val="tx1"/>
                </a:solidFill>
                <a:latin typeface="Arial" charset="0"/>
              </a:defRPr>
            </a:lvl8pPr>
            <a:lvl9pPr marL="4004729" indent="-235572" eaLnBrk="0" fontAlgn="base" hangingPunct="0">
              <a:spcBef>
                <a:spcPct val="0"/>
              </a:spcBef>
              <a:spcAft>
                <a:spcPct val="0"/>
              </a:spcAft>
              <a:defRPr>
                <a:solidFill>
                  <a:schemeClr val="tx1"/>
                </a:solidFill>
                <a:latin typeface="Arial" charset="0"/>
              </a:defRPr>
            </a:lvl9pPr>
          </a:lstStyle>
          <a:p>
            <a:pPr eaLnBrk="1" hangingPunct="1"/>
            <a:fld id="{71695316-9C3E-40C7-9ABD-712C081602F9}" type="slidenum">
              <a:rPr lang="en-US" smtClean="0"/>
              <a:pPr eaLnBrk="1" hangingPunct="1"/>
              <a:t>39</a:t>
            </a:fld>
            <a:endParaRPr lang="en-US" dirty="0"/>
          </a:p>
        </p:txBody>
      </p:sp>
      <p:sp>
        <p:nvSpPr>
          <p:cNvPr id="78851" name="Rectangle 2"/>
          <p:cNvSpPr>
            <a:spLocks noGrp="1" noRot="1" noChangeAspect="1" noChangeArrowheads="1" noTextEdit="1"/>
          </p:cNvSpPr>
          <p:nvPr>
            <p:ph type="sldImg"/>
          </p:nvPr>
        </p:nvSpPr>
        <p:spPr bwMode="auto">
          <a:xfrm>
            <a:off x="423863" y="704850"/>
            <a:ext cx="6254750" cy="3519488"/>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8852" name="Rectangle 3"/>
          <p:cNvSpPr>
            <a:spLocks noGrp="1" noChangeArrowheads="1"/>
          </p:cNvSpPr>
          <p:nvPr>
            <p:ph type="body" idx="1"/>
          </p:nvPr>
        </p:nvSpPr>
        <p:spPr bwMode="auto">
          <a:xfrm>
            <a:off x="946997" y="4459526"/>
            <a:ext cx="5208482" cy="4224814"/>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buFontTx/>
              <a:buChar char="•"/>
            </a:pPr>
            <a:r>
              <a:rPr lang="en-US" dirty="0"/>
              <a:t>Have students turn to the end of Chapter 2 in their textbooks to view the same “Open-Ended” questions/statements</a:t>
            </a:r>
          </a:p>
        </p:txBody>
      </p:sp>
    </p:spTree>
    <p:extLst>
      <p:ext uri="{BB962C8B-B14F-4D97-AF65-F5344CB8AC3E}">
        <p14:creationId xmlns:p14="http://schemas.microsoft.com/office/powerpoint/2010/main" val="67520277"/>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defRPr>
            </a:lvl1pPr>
            <a:lvl2pPr marL="765610" indent="-294465" eaLnBrk="0" hangingPunct="0">
              <a:defRPr>
                <a:solidFill>
                  <a:schemeClr val="tx1"/>
                </a:solidFill>
                <a:latin typeface="Arial" charset="0"/>
              </a:defRPr>
            </a:lvl2pPr>
            <a:lvl3pPr marL="1177862" indent="-235572" eaLnBrk="0" hangingPunct="0">
              <a:defRPr>
                <a:solidFill>
                  <a:schemeClr val="tx1"/>
                </a:solidFill>
                <a:latin typeface="Arial" charset="0"/>
              </a:defRPr>
            </a:lvl3pPr>
            <a:lvl4pPr marL="1649006" indent="-235572" eaLnBrk="0" hangingPunct="0">
              <a:defRPr>
                <a:solidFill>
                  <a:schemeClr val="tx1"/>
                </a:solidFill>
                <a:latin typeface="Arial" charset="0"/>
              </a:defRPr>
            </a:lvl4pPr>
            <a:lvl5pPr marL="2120151" indent="-235572" eaLnBrk="0" hangingPunct="0">
              <a:defRPr>
                <a:solidFill>
                  <a:schemeClr val="tx1"/>
                </a:solidFill>
                <a:latin typeface="Arial" charset="0"/>
              </a:defRPr>
            </a:lvl5pPr>
            <a:lvl6pPr marL="2591295" indent="-235572" eaLnBrk="0" fontAlgn="base" hangingPunct="0">
              <a:spcBef>
                <a:spcPct val="0"/>
              </a:spcBef>
              <a:spcAft>
                <a:spcPct val="0"/>
              </a:spcAft>
              <a:defRPr>
                <a:solidFill>
                  <a:schemeClr val="tx1"/>
                </a:solidFill>
                <a:latin typeface="Arial" charset="0"/>
              </a:defRPr>
            </a:lvl6pPr>
            <a:lvl7pPr marL="3062440" indent="-235572" eaLnBrk="0" fontAlgn="base" hangingPunct="0">
              <a:spcBef>
                <a:spcPct val="0"/>
              </a:spcBef>
              <a:spcAft>
                <a:spcPct val="0"/>
              </a:spcAft>
              <a:defRPr>
                <a:solidFill>
                  <a:schemeClr val="tx1"/>
                </a:solidFill>
                <a:latin typeface="Arial" charset="0"/>
              </a:defRPr>
            </a:lvl7pPr>
            <a:lvl8pPr marL="3533585" indent="-235572" eaLnBrk="0" fontAlgn="base" hangingPunct="0">
              <a:spcBef>
                <a:spcPct val="0"/>
              </a:spcBef>
              <a:spcAft>
                <a:spcPct val="0"/>
              </a:spcAft>
              <a:defRPr>
                <a:solidFill>
                  <a:schemeClr val="tx1"/>
                </a:solidFill>
                <a:latin typeface="Arial" charset="0"/>
              </a:defRPr>
            </a:lvl8pPr>
            <a:lvl9pPr marL="4004729" indent="-235572" eaLnBrk="0" fontAlgn="base" hangingPunct="0">
              <a:spcBef>
                <a:spcPct val="0"/>
              </a:spcBef>
              <a:spcAft>
                <a:spcPct val="0"/>
              </a:spcAft>
              <a:defRPr>
                <a:solidFill>
                  <a:schemeClr val="tx1"/>
                </a:solidFill>
                <a:latin typeface="Arial" charset="0"/>
              </a:defRPr>
            </a:lvl9pPr>
          </a:lstStyle>
          <a:p>
            <a:pPr eaLnBrk="1" hangingPunct="1"/>
            <a:fld id="{90120A9D-7A11-49F6-96B0-D96C14D84700}" type="slidenum">
              <a:rPr lang="en-US" smtClean="0"/>
              <a:pPr eaLnBrk="1" hangingPunct="1"/>
              <a:t>40</a:t>
            </a:fld>
            <a:endParaRPr lang="en-US" dirty="0"/>
          </a:p>
        </p:txBody>
      </p:sp>
      <p:sp>
        <p:nvSpPr>
          <p:cNvPr id="79875" name="Rectangle 2"/>
          <p:cNvSpPr>
            <a:spLocks noGrp="1" noRot="1" noChangeAspect="1" noChangeArrowheads="1" noTextEdit="1"/>
          </p:cNvSpPr>
          <p:nvPr>
            <p:ph type="sldImg"/>
          </p:nvPr>
        </p:nvSpPr>
        <p:spPr bwMode="auto">
          <a:xfrm>
            <a:off x="423863" y="704850"/>
            <a:ext cx="6254750" cy="3519488"/>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9876" name="Rectangle 3"/>
          <p:cNvSpPr>
            <a:spLocks noGrp="1" noChangeArrowheads="1"/>
          </p:cNvSpPr>
          <p:nvPr>
            <p:ph type="body" idx="1"/>
          </p:nvPr>
        </p:nvSpPr>
        <p:spPr bwMode="auto">
          <a:xfrm>
            <a:off x="946997" y="4459526"/>
            <a:ext cx="5208482" cy="4224814"/>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buFontTx/>
              <a:buChar char="•"/>
            </a:pPr>
            <a:r>
              <a:rPr lang="en-US" dirty="0"/>
              <a:t>Have students turn to the end of Chapter 2 in their textbooks to view the same “Open-Ended” questions/statements</a:t>
            </a:r>
          </a:p>
        </p:txBody>
      </p:sp>
    </p:spTree>
    <p:extLst>
      <p:ext uri="{BB962C8B-B14F-4D97-AF65-F5344CB8AC3E}">
        <p14:creationId xmlns:p14="http://schemas.microsoft.com/office/powerpoint/2010/main" val="89873518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3863" y="704850"/>
            <a:ext cx="6254750" cy="3519488"/>
          </a:xfrm>
        </p:spPr>
      </p:sp>
      <p:sp>
        <p:nvSpPr>
          <p:cNvPr id="3" name="Notes Placeholder 2"/>
          <p:cNvSpPr>
            <a:spLocks noGrp="1"/>
          </p:cNvSpPr>
          <p:nvPr>
            <p:ph type="body" idx="1"/>
          </p:nvPr>
        </p:nvSpPr>
        <p:spPr/>
        <p:txBody>
          <a:bodyPr/>
          <a:lstStyle/>
          <a:p>
            <a:pPr defTabSz="471145">
              <a:lnSpc>
                <a:spcPct val="95000"/>
              </a:lnSpc>
              <a:spcBef>
                <a:spcPts val="464"/>
              </a:spcBef>
              <a:buFontTx/>
              <a:buChar char="•"/>
              <a:tabLst>
                <a:tab pos="0" algn="l"/>
                <a:tab pos="942289" algn="l"/>
                <a:tab pos="1884578" algn="l"/>
                <a:tab pos="2826868" algn="l"/>
                <a:tab pos="3769157" algn="l"/>
                <a:tab pos="4711446" algn="l"/>
                <a:tab pos="5653735" algn="l"/>
                <a:tab pos="6596024" algn="l"/>
                <a:tab pos="7538314" algn="l"/>
                <a:tab pos="8480603" algn="l"/>
                <a:tab pos="9422892" algn="l"/>
                <a:tab pos="10365181" algn="l"/>
              </a:tabLst>
            </a:pPr>
            <a:r>
              <a:rPr lang="en-GB" dirty="0"/>
              <a:t>The Internet (key term) is the most developed network system currently in use; connects people all over the world</a:t>
            </a:r>
          </a:p>
          <a:p>
            <a:pPr defTabSz="471145">
              <a:spcBef>
                <a:spcPts val="464"/>
              </a:spcBef>
              <a:buFontTx/>
              <a:buChar char="•"/>
              <a:tabLst>
                <a:tab pos="0" algn="l"/>
                <a:tab pos="942289" algn="l"/>
                <a:tab pos="1884578" algn="l"/>
                <a:tab pos="2826868" algn="l"/>
                <a:tab pos="3769157" algn="l"/>
                <a:tab pos="4711446" algn="l"/>
                <a:tab pos="5653735" algn="l"/>
                <a:tab pos="6596024" algn="l"/>
                <a:tab pos="7538314" algn="l"/>
                <a:tab pos="8480603" algn="l"/>
                <a:tab pos="9422892" algn="l"/>
                <a:tab pos="10365181" algn="l"/>
              </a:tabLst>
            </a:pPr>
            <a:r>
              <a:rPr lang="en-GB" dirty="0"/>
              <a:t>The Internet originally started in 1969 when US funded a research project (ARPANET—Advanced Research Project Agency Network) (key term)</a:t>
            </a:r>
          </a:p>
          <a:p>
            <a:pPr defTabSz="471145">
              <a:spcBef>
                <a:spcPts val="464"/>
              </a:spcBef>
              <a:buFontTx/>
              <a:buChar char="•"/>
              <a:tabLst>
                <a:tab pos="0" algn="l"/>
                <a:tab pos="942289" algn="l"/>
                <a:tab pos="1884578" algn="l"/>
                <a:tab pos="2826868" algn="l"/>
                <a:tab pos="3769157" algn="l"/>
                <a:tab pos="4711446" algn="l"/>
                <a:tab pos="5653735" algn="l"/>
                <a:tab pos="6596024" algn="l"/>
                <a:tab pos="7538314" algn="l"/>
                <a:tab pos="8480603" algn="l"/>
                <a:tab pos="9422892" algn="l"/>
                <a:tab pos="10365181" algn="l"/>
              </a:tabLst>
            </a:pPr>
            <a:r>
              <a:rPr lang="en-GB" dirty="0"/>
              <a:t>World Wide Web (Web) is a </a:t>
            </a:r>
            <a:r>
              <a:rPr lang="en-GB" b="1" dirty="0"/>
              <a:t>part</a:t>
            </a:r>
            <a:r>
              <a:rPr lang="en-GB" dirty="0"/>
              <a:t> of the Internet – not </a:t>
            </a:r>
            <a:r>
              <a:rPr lang="en-GB" b="1" dirty="0"/>
              <a:t>the</a:t>
            </a:r>
            <a:r>
              <a:rPr lang="en-GB" dirty="0"/>
              <a:t> Internet; introduced in 1991 by consortium in Switzerland</a:t>
            </a:r>
          </a:p>
          <a:p>
            <a:pPr defTabSz="471145">
              <a:spcBef>
                <a:spcPts val="464"/>
              </a:spcBef>
              <a:buFontTx/>
              <a:buChar char="•"/>
              <a:tabLst>
                <a:tab pos="0" algn="l"/>
                <a:tab pos="942289" algn="l"/>
                <a:tab pos="1884578" algn="l"/>
                <a:tab pos="2826868" algn="l"/>
                <a:tab pos="3769157" algn="l"/>
                <a:tab pos="4711446" algn="l"/>
                <a:tab pos="5653735" algn="l"/>
                <a:tab pos="6596024" algn="l"/>
                <a:tab pos="7538314" algn="l"/>
                <a:tab pos="8480603" algn="l"/>
                <a:tab pos="9422892" algn="l"/>
                <a:tab pos="10365181" algn="l"/>
              </a:tabLst>
            </a:pPr>
            <a:r>
              <a:rPr lang="en-GB" dirty="0"/>
              <a:t>Originally started as research and text-based network to exchange research ideas from university to university</a:t>
            </a:r>
          </a:p>
          <a:p>
            <a:pPr lvl="1" defTabSz="471145">
              <a:spcBef>
                <a:spcPts val="464"/>
              </a:spcBef>
              <a:buFontTx/>
              <a:buChar char="•"/>
              <a:tabLst>
                <a:tab pos="0" algn="l"/>
                <a:tab pos="942289" algn="l"/>
                <a:tab pos="1884578" algn="l"/>
                <a:tab pos="2826868" algn="l"/>
                <a:tab pos="3769157" algn="l"/>
                <a:tab pos="4711446" algn="l"/>
                <a:tab pos="5653735" algn="l"/>
                <a:tab pos="6596024" algn="l"/>
                <a:tab pos="7538314" algn="l"/>
                <a:tab pos="8480603" algn="l"/>
                <a:tab pos="9422892" algn="l"/>
                <a:tab pos="10365181" algn="l"/>
              </a:tabLst>
            </a:pPr>
            <a:r>
              <a:rPr lang="en-GB" dirty="0"/>
              <a:t>Internet is the actual physical network comprised of  wires, cables,</a:t>
            </a:r>
            <a:r>
              <a:rPr lang="en-GB" baseline="0" dirty="0"/>
              <a:t> </a:t>
            </a:r>
            <a:r>
              <a:rPr lang="en-GB" dirty="0"/>
              <a:t>satellites, and rules</a:t>
            </a:r>
          </a:p>
          <a:p>
            <a:pPr marL="1177862" lvl="2" indent="-235572" defTabSz="471145">
              <a:spcBef>
                <a:spcPts val="464"/>
              </a:spcBef>
              <a:buFontTx/>
              <a:buChar char="•"/>
              <a:tabLst>
                <a:tab pos="0" algn="l"/>
                <a:tab pos="942289" algn="l"/>
                <a:tab pos="1884578" algn="l"/>
                <a:tab pos="2826868" algn="l"/>
                <a:tab pos="3769157" algn="l"/>
                <a:tab pos="4711446" algn="l"/>
                <a:tab pos="5653735" algn="l"/>
                <a:tab pos="6596024" algn="l"/>
                <a:tab pos="7538314" algn="l"/>
                <a:tab pos="8480603" algn="l"/>
                <a:tab pos="9422892" algn="l"/>
                <a:tab pos="10365181" algn="l"/>
              </a:tabLst>
            </a:pPr>
            <a:r>
              <a:rPr lang="en-GB" dirty="0"/>
              <a:t>Being connected to the network is often referred to as being online (Key Term)</a:t>
            </a:r>
          </a:p>
          <a:p>
            <a:pPr lvl="1" defTabSz="471145">
              <a:spcBef>
                <a:spcPts val="464"/>
              </a:spcBef>
              <a:buFontTx/>
              <a:buChar char="•"/>
              <a:tabLst>
                <a:tab pos="0" algn="l"/>
                <a:tab pos="942289" algn="l"/>
                <a:tab pos="1884578" algn="l"/>
                <a:tab pos="2826868" algn="l"/>
                <a:tab pos="3769157" algn="l"/>
                <a:tab pos="4711446" algn="l"/>
                <a:tab pos="5653735" algn="l"/>
                <a:tab pos="6596024" algn="l"/>
                <a:tab pos="7538314" algn="l"/>
                <a:tab pos="8480603" algn="l"/>
                <a:tab pos="9422892" algn="l"/>
                <a:tab pos="10365181" algn="l"/>
              </a:tabLst>
            </a:pPr>
            <a:r>
              <a:rPr lang="en-GB" dirty="0"/>
              <a:t>The Web is a multimedia interface to resources available on the internet</a:t>
            </a:r>
            <a:endParaRPr lang="en-US" dirty="0"/>
          </a:p>
        </p:txBody>
      </p:sp>
      <p:sp>
        <p:nvSpPr>
          <p:cNvPr id="4" name="Slide Number Placeholder 3"/>
          <p:cNvSpPr>
            <a:spLocks noGrp="1"/>
          </p:cNvSpPr>
          <p:nvPr>
            <p:ph type="sldNum" sz="quarter" idx="10"/>
          </p:nvPr>
        </p:nvSpPr>
        <p:spPr/>
        <p:txBody>
          <a:bodyPr/>
          <a:lstStyle/>
          <a:p>
            <a:fld id="{698C3BD6-6E9E-4EC5-9EB7-9EF59D084D06}" type="slidenum">
              <a:rPr lang="en-US" smtClean="0"/>
              <a:pPr/>
              <a:t>5</a:t>
            </a:fld>
            <a:endParaRPr lang="en-US" dirty="0"/>
          </a:p>
        </p:txBody>
      </p:sp>
    </p:spTree>
    <p:extLst>
      <p:ext uri="{BB962C8B-B14F-4D97-AF65-F5344CB8AC3E}">
        <p14:creationId xmlns:p14="http://schemas.microsoft.com/office/powerpoint/2010/main" val="4172727247"/>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3863" y="704850"/>
            <a:ext cx="6254750" cy="3519488"/>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5A06FE8-F63B-40BD-A623-6F3EB7128A5C}" type="slidenum">
              <a:rPr lang="en-US" smtClean="0"/>
              <a:pPr/>
              <a:t>41</a:t>
            </a:fld>
            <a:endParaRPr lang="en-US" dirty="0"/>
          </a:p>
        </p:txBody>
      </p:sp>
    </p:spTree>
    <p:extLst>
      <p:ext uri="{BB962C8B-B14F-4D97-AF65-F5344CB8AC3E}">
        <p14:creationId xmlns:p14="http://schemas.microsoft.com/office/powerpoint/2010/main" val="170378915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1" defTabSz="471145">
              <a:spcBef>
                <a:spcPts val="464"/>
              </a:spcBef>
              <a:buFontTx/>
              <a:buChar char="•"/>
              <a:tabLst>
                <a:tab pos="0" algn="l"/>
                <a:tab pos="942289" algn="l"/>
                <a:tab pos="1884578" algn="l"/>
                <a:tab pos="2826868" algn="l"/>
                <a:tab pos="3769157" algn="l"/>
                <a:tab pos="4711446" algn="l"/>
                <a:tab pos="5653735" algn="l"/>
                <a:tab pos="6596024" algn="l"/>
                <a:tab pos="7538314" algn="l"/>
                <a:tab pos="8480603" algn="l"/>
                <a:tab pos="9422892" algn="l"/>
                <a:tab pos="10365181" algn="l"/>
              </a:tabLst>
            </a:pPr>
            <a:r>
              <a:rPr lang="en-GB" dirty="0"/>
              <a:t> Web 1.0 (key term) – linking existing information  </a:t>
            </a:r>
          </a:p>
          <a:p>
            <a:pPr lvl="1" defTabSz="471145">
              <a:spcBef>
                <a:spcPts val="464"/>
              </a:spcBef>
              <a:buFontTx/>
              <a:buChar char="•"/>
              <a:tabLst>
                <a:tab pos="0" algn="l"/>
                <a:tab pos="942289" algn="l"/>
                <a:tab pos="1884578" algn="l"/>
                <a:tab pos="2826868" algn="l"/>
                <a:tab pos="3769157" algn="l"/>
                <a:tab pos="4711446" algn="l"/>
                <a:tab pos="5653735" algn="l"/>
                <a:tab pos="6596024" algn="l"/>
                <a:tab pos="7538314" algn="l"/>
                <a:tab pos="8480603" algn="l"/>
                <a:tab pos="9422892" algn="l"/>
                <a:tab pos="10365181" algn="l"/>
              </a:tabLst>
            </a:pPr>
            <a:r>
              <a:rPr lang="en-GB" dirty="0"/>
              <a:t> Web 2.0 (key term) – more dynamic content creation and social interaction</a:t>
            </a:r>
            <a:r>
              <a:rPr lang="en-GB" baseline="0" dirty="0"/>
              <a:t> (Facebook)</a:t>
            </a:r>
          </a:p>
          <a:p>
            <a:pPr lvl="1" defTabSz="471145">
              <a:spcBef>
                <a:spcPts val="464"/>
              </a:spcBef>
              <a:buFontTx/>
              <a:buChar char="•"/>
              <a:tabLst>
                <a:tab pos="0" algn="l"/>
                <a:tab pos="942289" algn="l"/>
                <a:tab pos="1884578" algn="l"/>
                <a:tab pos="2826868" algn="l"/>
                <a:tab pos="3769157" algn="l"/>
                <a:tab pos="4711446" algn="l"/>
                <a:tab pos="5653735" algn="l"/>
                <a:tab pos="6596024" algn="l"/>
                <a:tab pos="7538314" algn="l"/>
                <a:tab pos="8480603" algn="l"/>
                <a:tab pos="9422892" algn="l"/>
                <a:tab pos="10365181" algn="l"/>
              </a:tabLst>
            </a:pPr>
            <a:r>
              <a:rPr lang="en-GB" dirty="0"/>
              <a:t> Web</a:t>
            </a:r>
            <a:r>
              <a:rPr lang="en-GB" baseline="0" dirty="0"/>
              <a:t> 3.0 (key term) – computer-generated information requiring less human interaction</a:t>
            </a:r>
            <a:endParaRPr lang="en-GB" dirty="0"/>
          </a:p>
          <a:p>
            <a:pPr defTabSz="471145">
              <a:spcBef>
                <a:spcPts val="464"/>
              </a:spcBef>
              <a:buFontTx/>
              <a:buNone/>
              <a:tabLst>
                <a:tab pos="0" algn="l"/>
                <a:tab pos="942289" algn="l"/>
                <a:tab pos="1884578" algn="l"/>
                <a:tab pos="2826868" algn="l"/>
                <a:tab pos="3769157" algn="l"/>
                <a:tab pos="4711446" algn="l"/>
                <a:tab pos="5653735" algn="l"/>
                <a:tab pos="6596024" algn="l"/>
                <a:tab pos="7538314" algn="l"/>
                <a:tab pos="8480603" algn="l"/>
                <a:tab pos="9422892" algn="l"/>
                <a:tab pos="10365181" algn="l"/>
              </a:tabLst>
            </a:pPr>
            <a:endParaRPr lang="en-GB" dirty="0"/>
          </a:p>
          <a:p>
            <a:endParaRPr lang="en-US" dirty="0"/>
          </a:p>
        </p:txBody>
      </p:sp>
      <p:sp>
        <p:nvSpPr>
          <p:cNvPr id="4" name="Slide Number Placeholder 3"/>
          <p:cNvSpPr>
            <a:spLocks noGrp="1"/>
          </p:cNvSpPr>
          <p:nvPr>
            <p:ph type="sldNum" sz="quarter" idx="10"/>
          </p:nvPr>
        </p:nvSpPr>
        <p:spPr/>
        <p:txBody>
          <a:bodyPr/>
          <a:lstStyle/>
          <a:p>
            <a:fld id="{A40B1BF6-FBDD-40FA-A7D6-4D370D96B19E}" type="slidenum">
              <a:rPr lang="en-US" smtClean="0"/>
              <a:pPr/>
              <a:t>6</a:t>
            </a:fld>
            <a:endParaRPr lang="en-US"/>
          </a:p>
        </p:txBody>
      </p:sp>
    </p:spTree>
    <p:extLst>
      <p:ext uri="{BB962C8B-B14F-4D97-AF65-F5344CB8AC3E}">
        <p14:creationId xmlns:p14="http://schemas.microsoft.com/office/powerpoint/2010/main" val="361482625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3863" y="704850"/>
            <a:ext cx="6254750" cy="3519488"/>
          </a:xfrm>
        </p:spPr>
      </p:sp>
      <p:sp>
        <p:nvSpPr>
          <p:cNvPr id="3" name="Notes Placeholder 2"/>
          <p:cNvSpPr>
            <a:spLocks noGrp="1"/>
          </p:cNvSpPr>
          <p:nvPr>
            <p:ph type="body" idx="1"/>
          </p:nvPr>
        </p:nvSpPr>
        <p:spPr/>
        <p:txBody>
          <a:bodyPr/>
          <a:lstStyle/>
          <a:p>
            <a:pPr defTabSz="471145">
              <a:lnSpc>
                <a:spcPct val="95000"/>
              </a:lnSpc>
              <a:spcBef>
                <a:spcPts val="464"/>
              </a:spcBef>
              <a:buFontTx/>
              <a:buChar char="•"/>
              <a:tabLst>
                <a:tab pos="0" algn="l"/>
                <a:tab pos="942289" algn="l"/>
                <a:tab pos="1884578" algn="l"/>
                <a:tab pos="2826868" algn="l"/>
                <a:tab pos="3769157" algn="l"/>
                <a:tab pos="4711446" algn="l"/>
                <a:tab pos="5653735" algn="l"/>
                <a:tab pos="6596024" algn="l"/>
                <a:tab pos="7538314" algn="l"/>
                <a:tab pos="8480603" algn="l"/>
                <a:tab pos="9422892" algn="l"/>
                <a:tab pos="10365181" algn="l"/>
              </a:tabLst>
            </a:pPr>
            <a:r>
              <a:rPr lang="en-GB" dirty="0"/>
              <a:t>Most common Internet applications</a:t>
            </a:r>
          </a:p>
          <a:p>
            <a:pPr marL="593839" lvl="1" indent="-238844" defTabSz="471145">
              <a:spcBef>
                <a:spcPts val="464"/>
              </a:spcBef>
              <a:buFontTx/>
              <a:buChar char="•"/>
              <a:tabLst>
                <a:tab pos="0" algn="l"/>
                <a:tab pos="942289" algn="l"/>
                <a:tab pos="1884578" algn="l"/>
                <a:tab pos="2826868" algn="l"/>
                <a:tab pos="3769157" algn="l"/>
                <a:tab pos="4711446" algn="l"/>
                <a:tab pos="5653735" algn="l"/>
                <a:tab pos="6596024" algn="l"/>
                <a:tab pos="7538314" algn="l"/>
                <a:tab pos="8480603" algn="l"/>
                <a:tab pos="9422892" algn="l"/>
                <a:tab pos="10365181" algn="l"/>
              </a:tabLst>
            </a:pPr>
            <a:r>
              <a:rPr lang="en-GB" dirty="0"/>
              <a:t>Communicating – most popular Internet</a:t>
            </a:r>
            <a:r>
              <a:rPr lang="en-GB" baseline="0" dirty="0"/>
              <a:t> activity. Exchange e-mail, photos, videos</a:t>
            </a:r>
            <a:endParaRPr lang="en-GB" dirty="0"/>
          </a:p>
          <a:p>
            <a:pPr marL="593839" lvl="1" indent="-238844" defTabSz="471145">
              <a:spcBef>
                <a:spcPts val="464"/>
              </a:spcBef>
              <a:buFontTx/>
              <a:buChar char="•"/>
              <a:tabLst>
                <a:tab pos="0" algn="l"/>
                <a:tab pos="942289" algn="l"/>
                <a:tab pos="1884578" algn="l"/>
                <a:tab pos="2826868" algn="l"/>
                <a:tab pos="3769157" algn="l"/>
                <a:tab pos="4711446" algn="l"/>
                <a:tab pos="5653735" algn="l"/>
                <a:tab pos="6596024" algn="l"/>
                <a:tab pos="7538314" algn="l"/>
                <a:tab pos="8480603" algn="l"/>
                <a:tab pos="9422892" algn="l"/>
                <a:tab pos="10365181" algn="l"/>
              </a:tabLst>
            </a:pPr>
            <a:r>
              <a:rPr lang="en-GB" dirty="0"/>
              <a:t>Shopping</a:t>
            </a:r>
            <a:r>
              <a:rPr lang="en-GB" baseline="0" dirty="0"/>
              <a:t> </a:t>
            </a:r>
            <a:r>
              <a:rPr lang="en-GB" dirty="0"/>
              <a:t>– fastest-growing applications</a:t>
            </a:r>
          </a:p>
          <a:p>
            <a:pPr marL="593839" lvl="1" indent="-238844" defTabSz="471145">
              <a:spcBef>
                <a:spcPts val="464"/>
              </a:spcBef>
              <a:buFontTx/>
              <a:buChar char="•"/>
              <a:tabLst>
                <a:tab pos="0" algn="l"/>
                <a:tab pos="942289" algn="l"/>
                <a:tab pos="1884578" algn="l"/>
                <a:tab pos="2826868" algn="l"/>
                <a:tab pos="3769157" algn="l"/>
                <a:tab pos="4711446" algn="l"/>
                <a:tab pos="5653735" algn="l"/>
                <a:tab pos="6596024" algn="l"/>
                <a:tab pos="7538314" algn="l"/>
                <a:tab pos="8480603" algn="l"/>
                <a:tab pos="9422892" algn="l"/>
                <a:tab pos="10365181" algn="l"/>
              </a:tabLst>
            </a:pPr>
            <a:r>
              <a:rPr lang="en-GB" dirty="0"/>
              <a:t>Searching - using virtual libraries.</a:t>
            </a:r>
          </a:p>
          <a:p>
            <a:pPr marL="593839" lvl="1" indent="-238844" defTabSz="471145">
              <a:spcBef>
                <a:spcPts val="464"/>
              </a:spcBef>
              <a:buFontTx/>
              <a:buChar char="•"/>
              <a:tabLst>
                <a:tab pos="0" algn="l"/>
                <a:tab pos="942289" algn="l"/>
                <a:tab pos="1884578" algn="l"/>
                <a:tab pos="2826868" algn="l"/>
                <a:tab pos="3769157" algn="l"/>
                <a:tab pos="4711446" algn="l"/>
                <a:tab pos="5653735" algn="l"/>
                <a:tab pos="6596024" algn="l"/>
                <a:tab pos="7538314" algn="l"/>
                <a:tab pos="8480603" algn="l"/>
                <a:tab pos="9422892" algn="l"/>
                <a:tab pos="10365181" algn="l"/>
              </a:tabLst>
            </a:pPr>
            <a:r>
              <a:rPr lang="en-GB" dirty="0"/>
              <a:t>Education or e-learning (Key Term)</a:t>
            </a:r>
            <a:r>
              <a:rPr lang="en-GB" baseline="0" dirty="0"/>
              <a:t> – take classes remotely from almost any location and any subject</a:t>
            </a:r>
            <a:endParaRPr lang="en-GB" dirty="0"/>
          </a:p>
          <a:p>
            <a:pPr marL="593839" lvl="1" indent="-238844" defTabSz="471145">
              <a:spcBef>
                <a:spcPts val="464"/>
              </a:spcBef>
              <a:buFontTx/>
              <a:buChar char="•"/>
              <a:tabLst>
                <a:tab pos="0" algn="l"/>
                <a:tab pos="942289" algn="l"/>
                <a:tab pos="1884578" algn="l"/>
                <a:tab pos="2826868" algn="l"/>
                <a:tab pos="3769157" algn="l"/>
                <a:tab pos="4711446" algn="l"/>
                <a:tab pos="5653735" algn="l"/>
                <a:tab pos="6596024" algn="l"/>
                <a:tab pos="7538314" algn="l"/>
                <a:tab pos="8480603" algn="l"/>
                <a:tab pos="9422892" algn="l"/>
                <a:tab pos="10365181" algn="l"/>
              </a:tabLst>
            </a:pPr>
            <a:r>
              <a:rPr lang="en-GB" dirty="0"/>
              <a:t>Entertainment – music, movies, magazines,</a:t>
            </a:r>
            <a:r>
              <a:rPr lang="en-GB" baseline="0" dirty="0"/>
              <a:t> computer games</a:t>
            </a:r>
          </a:p>
          <a:p>
            <a:pPr marL="1064984" lvl="2" indent="-238844" defTabSz="471145">
              <a:spcBef>
                <a:spcPts val="464"/>
              </a:spcBef>
              <a:buFontTx/>
              <a:buChar char="•"/>
              <a:tabLst>
                <a:tab pos="0" algn="l"/>
                <a:tab pos="942289" algn="l"/>
                <a:tab pos="1884578" algn="l"/>
                <a:tab pos="2826868" algn="l"/>
                <a:tab pos="3769157" algn="l"/>
                <a:tab pos="4711446" algn="l"/>
                <a:tab pos="5653735" algn="l"/>
                <a:tab pos="6596024" algn="l"/>
                <a:tab pos="7538314" algn="l"/>
                <a:tab pos="8480603" algn="l"/>
                <a:tab pos="9422892" algn="l"/>
                <a:tab pos="10365181" algn="l"/>
              </a:tabLst>
            </a:pPr>
            <a:r>
              <a:rPr lang="en-GB" baseline="0" dirty="0"/>
              <a:t>See the Making IT work for you for Online Entertainment (Page 30 – 31)</a:t>
            </a:r>
          </a:p>
          <a:p>
            <a:pPr marL="826139" lvl="2" defTabSz="471145">
              <a:spcBef>
                <a:spcPts val="464"/>
              </a:spcBef>
              <a:tabLst>
                <a:tab pos="0" algn="l"/>
                <a:tab pos="942289" algn="l"/>
                <a:tab pos="1884578" algn="l"/>
                <a:tab pos="2826868" algn="l"/>
                <a:tab pos="3769157" algn="l"/>
                <a:tab pos="4711446" algn="l"/>
                <a:tab pos="5653735" algn="l"/>
                <a:tab pos="6596024" algn="l"/>
                <a:tab pos="7538314" algn="l"/>
                <a:tab pos="8480603" algn="l"/>
                <a:tab pos="9422892" algn="l"/>
                <a:tab pos="10365181" algn="l"/>
              </a:tabLst>
            </a:pPr>
            <a:endParaRPr lang="en-GB" dirty="0"/>
          </a:p>
          <a:p>
            <a:pPr lvl="2" defTabSz="471145">
              <a:spcBef>
                <a:spcPts val="464"/>
              </a:spcBef>
              <a:buFontTx/>
              <a:buChar char="•"/>
              <a:tabLst>
                <a:tab pos="0" algn="l"/>
                <a:tab pos="942289" algn="l"/>
                <a:tab pos="1884578" algn="l"/>
                <a:tab pos="2826868" algn="l"/>
                <a:tab pos="3769157" algn="l"/>
                <a:tab pos="4711446" algn="l"/>
                <a:tab pos="5653735" algn="l"/>
                <a:tab pos="6596024" algn="l"/>
                <a:tab pos="7538314" algn="l"/>
                <a:tab pos="8480603" algn="l"/>
                <a:tab pos="9422892" algn="l"/>
                <a:tab pos="10365181" algn="l"/>
              </a:tabLst>
            </a:pPr>
            <a:endParaRPr lang="en-GB" dirty="0"/>
          </a:p>
          <a:p>
            <a:endParaRPr lang="en-US" dirty="0"/>
          </a:p>
        </p:txBody>
      </p:sp>
      <p:sp>
        <p:nvSpPr>
          <p:cNvPr id="4" name="Slide Number Placeholder 3"/>
          <p:cNvSpPr>
            <a:spLocks noGrp="1"/>
          </p:cNvSpPr>
          <p:nvPr>
            <p:ph type="sldNum" sz="quarter" idx="10"/>
          </p:nvPr>
        </p:nvSpPr>
        <p:spPr/>
        <p:txBody>
          <a:bodyPr/>
          <a:lstStyle/>
          <a:p>
            <a:fld id="{698C3BD6-6E9E-4EC5-9EB7-9EF59D084D06}" type="slidenum">
              <a:rPr lang="en-US" smtClean="0"/>
              <a:pPr/>
              <a:t>7</a:t>
            </a:fld>
            <a:endParaRPr lang="en-US" dirty="0"/>
          </a:p>
        </p:txBody>
      </p:sp>
    </p:spTree>
    <p:extLst>
      <p:ext uri="{BB962C8B-B14F-4D97-AF65-F5344CB8AC3E}">
        <p14:creationId xmlns:p14="http://schemas.microsoft.com/office/powerpoint/2010/main" val="185531407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3863" y="704850"/>
            <a:ext cx="6254750" cy="3519488"/>
          </a:xfrm>
        </p:spPr>
      </p:sp>
      <p:sp>
        <p:nvSpPr>
          <p:cNvPr id="3" name="Notes Placeholder 2"/>
          <p:cNvSpPr>
            <a:spLocks noGrp="1"/>
          </p:cNvSpPr>
          <p:nvPr>
            <p:ph type="body" idx="1"/>
          </p:nvPr>
        </p:nvSpPr>
        <p:spPr/>
        <p:txBody>
          <a:bodyPr/>
          <a:lstStyle/>
          <a:p>
            <a:r>
              <a:rPr lang="en-US" dirty="0"/>
              <a:t>Many</a:t>
            </a:r>
            <a:r>
              <a:rPr lang="en-US" baseline="0" dirty="0"/>
              <a:t> users are no longer subscribing to cable or satellite services. Instead they are using pay-as-you-go services such as Netflix and Amazon Prime to watch movies and their favorite TV episodes. </a:t>
            </a:r>
          </a:p>
          <a:p>
            <a:endParaRPr lang="en-US" baseline="0" dirty="0"/>
          </a:p>
          <a:p>
            <a:r>
              <a:rPr lang="en-US" baseline="0" dirty="0"/>
              <a:t>Hulu Plus is used for TV Program</a:t>
            </a:r>
          </a:p>
          <a:p>
            <a:endParaRPr lang="en-US" baseline="0" dirty="0"/>
          </a:p>
          <a:p>
            <a:r>
              <a:rPr lang="en-US" baseline="0" dirty="0"/>
              <a:t>Pandora and Spotify for online music</a:t>
            </a:r>
          </a:p>
          <a:p>
            <a:endParaRPr lang="en-US" baseline="0" dirty="0"/>
          </a:p>
          <a:p>
            <a:r>
              <a:rPr lang="en-US" baseline="0" dirty="0"/>
              <a:t>And there is also Pay-as-you-go programs available</a:t>
            </a:r>
          </a:p>
          <a:p>
            <a:endParaRPr lang="en-US" baseline="0" dirty="0"/>
          </a:p>
          <a:p>
            <a:endParaRPr lang="en-US" baseline="0" dirty="0"/>
          </a:p>
          <a:p>
            <a:endParaRPr lang="en-US" dirty="0"/>
          </a:p>
        </p:txBody>
      </p:sp>
      <p:sp>
        <p:nvSpPr>
          <p:cNvPr id="4" name="Slide Number Placeholder 3"/>
          <p:cNvSpPr>
            <a:spLocks noGrp="1"/>
          </p:cNvSpPr>
          <p:nvPr>
            <p:ph type="sldNum" sz="quarter" idx="10"/>
          </p:nvPr>
        </p:nvSpPr>
        <p:spPr/>
        <p:txBody>
          <a:bodyPr/>
          <a:lstStyle/>
          <a:p>
            <a:fld id="{B5A06FE8-F63B-40BD-A623-6F3EB7128A5C}" type="slidenum">
              <a:rPr lang="en-US" smtClean="0"/>
              <a:pPr/>
              <a:t>8</a:t>
            </a:fld>
            <a:endParaRPr lang="en-US" dirty="0"/>
          </a:p>
        </p:txBody>
      </p:sp>
    </p:spTree>
    <p:extLst>
      <p:ext uri="{BB962C8B-B14F-4D97-AF65-F5344CB8AC3E}">
        <p14:creationId xmlns:p14="http://schemas.microsoft.com/office/powerpoint/2010/main" val="71580485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3863" y="704850"/>
            <a:ext cx="6254750" cy="3519488"/>
          </a:xfrm>
        </p:spPr>
      </p:sp>
      <p:sp>
        <p:nvSpPr>
          <p:cNvPr id="3" name="Notes Placeholder 2"/>
          <p:cNvSpPr>
            <a:spLocks noGrp="1"/>
          </p:cNvSpPr>
          <p:nvPr>
            <p:ph type="body" idx="1"/>
          </p:nvPr>
        </p:nvSpPr>
        <p:spPr/>
        <p:txBody>
          <a:bodyPr/>
          <a:lstStyle/>
          <a:p>
            <a:pPr defTabSz="471145">
              <a:lnSpc>
                <a:spcPct val="95000"/>
              </a:lnSpc>
              <a:spcBef>
                <a:spcPts val="464"/>
              </a:spcBef>
              <a:buFontTx/>
              <a:buChar char="•"/>
              <a:tabLst>
                <a:tab pos="0" algn="l"/>
                <a:tab pos="942289" algn="l"/>
                <a:tab pos="1884578" algn="l"/>
                <a:tab pos="2826868" algn="l"/>
                <a:tab pos="3769157" algn="l"/>
                <a:tab pos="4711446" algn="l"/>
                <a:tab pos="5653735" algn="l"/>
                <a:tab pos="6596024" algn="l"/>
                <a:tab pos="7538314" algn="l"/>
                <a:tab pos="8480603" algn="l"/>
                <a:tab pos="9422892" algn="l"/>
                <a:tab pos="10365181" algn="l"/>
              </a:tabLst>
            </a:pPr>
            <a:r>
              <a:rPr lang="en-GB" dirty="0"/>
              <a:t>The common way to access the Internet is through a provider or host computer </a:t>
            </a:r>
          </a:p>
          <a:p>
            <a:pPr defTabSz="471145">
              <a:spcBef>
                <a:spcPts val="464"/>
              </a:spcBef>
              <a:buFontTx/>
              <a:buChar char="•"/>
              <a:tabLst>
                <a:tab pos="0" algn="l"/>
                <a:tab pos="942289" algn="l"/>
                <a:tab pos="1884578" algn="l"/>
                <a:tab pos="2826868" algn="l"/>
                <a:tab pos="3769157" algn="l"/>
                <a:tab pos="4711446" algn="l"/>
                <a:tab pos="5653735" algn="l"/>
                <a:tab pos="6596024" algn="l"/>
                <a:tab pos="7538314" algn="l"/>
                <a:tab pos="8480603" algn="l"/>
                <a:tab pos="9422892" algn="l"/>
                <a:tab pos="10365181" algn="l"/>
              </a:tabLst>
            </a:pPr>
            <a:r>
              <a:rPr lang="en-GB" dirty="0"/>
              <a:t>Internet Service Providers (ISPs) (key term) - already connected to the Internet -- furnish a pathway for other users</a:t>
            </a:r>
          </a:p>
          <a:p>
            <a:pPr defTabSz="471145">
              <a:spcBef>
                <a:spcPts val="464"/>
              </a:spcBef>
              <a:buFontTx/>
              <a:buChar char="•"/>
              <a:tabLst>
                <a:tab pos="0" algn="l"/>
                <a:tab pos="942289" algn="l"/>
                <a:tab pos="1884578" algn="l"/>
                <a:tab pos="2826868" algn="l"/>
                <a:tab pos="3769157" algn="l"/>
                <a:tab pos="4711446" algn="l"/>
                <a:tab pos="5653735" algn="l"/>
                <a:tab pos="6596024" algn="l"/>
                <a:tab pos="7538314" algn="l"/>
                <a:tab pos="8480603" algn="l"/>
                <a:tab pos="9422892" algn="l"/>
                <a:tab pos="10365181" algn="l"/>
              </a:tabLst>
            </a:pPr>
            <a:r>
              <a:rPr lang="en-GB" dirty="0"/>
              <a:t>Most commonly used ISPs</a:t>
            </a:r>
            <a:r>
              <a:rPr lang="en-GB" baseline="0" dirty="0"/>
              <a:t> use telephone lines, cable (key term) and / or wireless connections </a:t>
            </a:r>
            <a:endParaRPr lang="en-GB" dirty="0"/>
          </a:p>
          <a:p>
            <a:pPr defTabSz="471145">
              <a:spcBef>
                <a:spcPts val="464"/>
              </a:spcBef>
              <a:buFontTx/>
              <a:buChar char="•"/>
              <a:tabLst>
                <a:tab pos="0" algn="l"/>
                <a:tab pos="942289" algn="l"/>
                <a:tab pos="1884578" algn="l"/>
                <a:tab pos="2826868" algn="l"/>
                <a:tab pos="3769157" algn="l"/>
                <a:tab pos="4711446" algn="l"/>
                <a:tab pos="5653735" algn="l"/>
                <a:tab pos="6596024" algn="l"/>
                <a:tab pos="7538314" algn="l"/>
                <a:tab pos="8480603" algn="l"/>
                <a:tab pos="9422892" algn="l"/>
                <a:tab pos="10365181" algn="l"/>
              </a:tabLst>
            </a:pPr>
            <a:r>
              <a:rPr lang="en-GB" dirty="0"/>
              <a:t>Typical providers include:</a:t>
            </a:r>
          </a:p>
          <a:p>
            <a:pPr lvl="1" defTabSz="471145">
              <a:spcBef>
                <a:spcPts val="464"/>
              </a:spcBef>
              <a:buFontTx/>
              <a:buChar char="•"/>
              <a:tabLst>
                <a:tab pos="0" algn="l"/>
                <a:tab pos="942289" algn="l"/>
                <a:tab pos="1884578" algn="l"/>
                <a:tab pos="2826868" algn="l"/>
                <a:tab pos="3769157" algn="l"/>
                <a:tab pos="4711446" algn="l"/>
                <a:tab pos="5653735" algn="l"/>
                <a:tab pos="6596024" algn="l"/>
                <a:tab pos="7538314" algn="l"/>
                <a:tab pos="8480603" algn="l"/>
                <a:tab pos="9422892" algn="l"/>
                <a:tab pos="10365181" algn="l"/>
              </a:tabLst>
            </a:pPr>
            <a:r>
              <a:rPr lang="en-GB" dirty="0"/>
              <a:t>Verizon,</a:t>
            </a:r>
            <a:r>
              <a:rPr lang="en-GB" baseline="0" dirty="0"/>
              <a:t> </a:t>
            </a:r>
            <a:r>
              <a:rPr lang="en-GB" dirty="0"/>
              <a:t>Comcast,</a:t>
            </a:r>
            <a:r>
              <a:rPr lang="en-GB" baseline="0" dirty="0"/>
              <a:t> Sprint, T-Mobile and AT&amp;T</a:t>
            </a:r>
            <a:endParaRPr lang="en-US" dirty="0"/>
          </a:p>
        </p:txBody>
      </p:sp>
      <p:sp>
        <p:nvSpPr>
          <p:cNvPr id="4" name="Slide Number Placeholder 3"/>
          <p:cNvSpPr>
            <a:spLocks noGrp="1"/>
          </p:cNvSpPr>
          <p:nvPr>
            <p:ph type="sldNum" sz="quarter" idx="10"/>
          </p:nvPr>
        </p:nvSpPr>
        <p:spPr/>
        <p:txBody>
          <a:bodyPr/>
          <a:lstStyle/>
          <a:p>
            <a:fld id="{698C3BD6-6E9E-4EC5-9EB7-9EF59D084D06}" type="slidenum">
              <a:rPr lang="en-US" smtClean="0"/>
              <a:pPr/>
              <a:t>9</a:t>
            </a:fld>
            <a:endParaRPr lang="en-US" dirty="0"/>
          </a:p>
        </p:txBody>
      </p:sp>
    </p:spTree>
    <p:extLst>
      <p:ext uri="{BB962C8B-B14F-4D97-AF65-F5344CB8AC3E}">
        <p14:creationId xmlns:p14="http://schemas.microsoft.com/office/powerpoint/2010/main" val="102254557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3863" y="704850"/>
            <a:ext cx="6254750" cy="3519488"/>
          </a:xfrm>
        </p:spPr>
      </p:sp>
      <p:sp>
        <p:nvSpPr>
          <p:cNvPr id="3" name="Notes Placeholder 2"/>
          <p:cNvSpPr>
            <a:spLocks noGrp="1"/>
          </p:cNvSpPr>
          <p:nvPr>
            <p:ph type="body" idx="1"/>
          </p:nvPr>
        </p:nvSpPr>
        <p:spPr/>
        <p:txBody>
          <a:bodyPr/>
          <a:lstStyle/>
          <a:p>
            <a:pPr defTabSz="471145">
              <a:lnSpc>
                <a:spcPct val="95000"/>
              </a:lnSpc>
              <a:spcBef>
                <a:spcPts val="464"/>
              </a:spcBef>
              <a:buFontTx/>
              <a:buChar char="•"/>
              <a:tabLst>
                <a:tab pos="0" algn="l"/>
                <a:tab pos="942289" algn="l"/>
                <a:tab pos="1884578" algn="l"/>
                <a:tab pos="2826868" algn="l"/>
                <a:tab pos="3769157" algn="l"/>
                <a:tab pos="4711446" algn="l"/>
                <a:tab pos="5653735" algn="l"/>
                <a:tab pos="6596024" algn="l"/>
                <a:tab pos="7538314" algn="l"/>
                <a:tab pos="8480603" algn="l"/>
                <a:tab pos="9422892" algn="l"/>
                <a:tab pos="10365181" algn="l"/>
              </a:tabLst>
            </a:pPr>
            <a:r>
              <a:rPr lang="en-GB" dirty="0"/>
              <a:t>Browsers (key term) allow you to explore</a:t>
            </a:r>
            <a:r>
              <a:rPr lang="en-GB" baseline="0" dirty="0"/>
              <a:t> </a:t>
            </a:r>
            <a:r>
              <a:rPr lang="en-GB" dirty="0"/>
              <a:t>the web</a:t>
            </a:r>
          </a:p>
          <a:p>
            <a:pPr defTabSz="471145">
              <a:spcBef>
                <a:spcPts val="464"/>
              </a:spcBef>
              <a:buFontTx/>
              <a:buChar char="•"/>
              <a:tabLst>
                <a:tab pos="0" algn="l"/>
                <a:tab pos="942289" algn="l"/>
                <a:tab pos="1884578" algn="l"/>
                <a:tab pos="2826868" algn="l"/>
                <a:tab pos="3769157" algn="l"/>
                <a:tab pos="4711446" algn="l"/>
                <a:tab pos="5653735" algn="l"/>
                <a:tab pos="6596024" algn="l"/>
                <a:tab pos="7538314" algn="l"/>
                <a:tab pos="8480603" algn="l"/>
                <a:tab pos="9422892" algn="l"/>
                <a:tab pos="10365181" algn="l"/>
              </a:tabLst>
            </a:pPr>
            <a:r>
              <a:rPr lang="en-GB" dirty="0"/>
              <a:t>Navigate, search for information and communicate using the web</a:t>
            </a:r>
          </a:p>
          <a:p>
            <a:endParaRPr lang="en-US" dirty="0"/>
          </a:p>
        </p:txBody>
      </p:sp>
      <p:sp>
        <p:nvSpPr>
          <p:cNvPr id="4" name="Slide Number Placeholder 3"/>
          <p:cNvSpPr>
            <a:spLocks noGrp="1"/>
          </p:cNvSpPr>
          <p:nvPr>
            <p:ph type="sldNum" sz="quarter" idx="10"/>
          </p:nvPr>
        </p:nvSpPr>
        <p:spPr/>
        <p:txBody>
          <a:bodyPr/>
          <a:lstStyle/>
          <a:p>
            <a:fld id="{698C3BD6-6E9E-4EC5-9EB7-9EF59D084D06}" type="slidenum">
              <a:rPr lang="en-US" smtClean="0"/>
              <a:pPr/>
              <a:t>10</a:t>
            </a:fld>
            <a:endParaRPr lang="en-US" dirty="0"/>
          </a:p>
        </p:txBody>
      </p:sp>
    </p:spTree>
    <p:extLst>
      <p:ext uri="{BB962C8B-B14F-4D97-AF65-F5344CB8AC3E}">
        <p14:creationId xmlns:p14="http://schemas.microsoft.com/office/powerpoint/2010/main" val="83078415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p:cSld name="Title Slide">
    <p:bg>
      <p:bgPr>
        <a:gradFill flip="none" rotWithShape="1">
          <a:gsLst>
            <a:gs pos="0">
              <a:schemeClr val="tx1"/>
            </a:gs>
            <a:gs pos="70000">
              <a:schemeClr val="tx2">
                <a:lumMod val="50000"/>
              </a:schemeClr>
            </a:gs>
            <a:gs pos="100000">
              <a:schemeClr val="tx2">
                <a:lumMod val="50000"/>
              </a:schemeClr>
            </a:gs>
          </a:gsLst>
          <a:lin ang="0" scaled="1"/>
          <a:tileRect/>
        </a:gradFill>
        <a:effectLst/>
      </p:bgPr>
    </p:bg>
    <p:spTree>
      <p:nvGrpSpPr>
        <p:cNvPr id="1" name=""/>
        <p:cNvGrpSpPr/>
        <p:nvPr/>
      </p:nvGrpSpPr>
      <p:grpSpPr>
        <a:xfrm>
          <a:off x="0" y="0"/>
          <a:ext cx="0" cy="0"/>
          <a:chOff x="0" y="0"/>
          <a:chExt cx="0" cy="0"/>
        </a:xfrm>
      </p:grpSpPr>
      <p:sp>
        <p:nvSpPr>
          <p:cNvPr id="3" name="Rectangle 2"/>
          <p:cNvSpPr/>
          <p:nvPr/>
        </p:nvSpPr>
        <p:spPr>
          <a:xfrm>
            <a:off x="0" y="0"/>
            <a:ext cx="12192000" cy="396257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accent5">
                  <a:lumMod val="75000"/>
                </a:schemeClr>
              </a:solidFill>
              <a:latin typeface="Verdana" panose="020B0604030504040204" pitchFamily="34" charset="0"/>
              <a:ea typeface="Verdana" panose="020B0604030504040204" pitchFamily="34" charset="0"/>
              <a:cs typeface="Verdana" panose="020B0604030504040204" pitchFamily="34" charset="0"/>
            </a:endParaRPr>
          </a:p>
        </p:txBody>
      </p:sp>
      <p:sp>
        <p:nvSpPr>
          <p:cNvPr id="4" name="Date Placeholder 3"/>
          <p:cNvSpPr>
            <a:spLocks noGrp="1"/>
          </p:cNvSpPr>
          <p:nvPr>
            <p:ph type="dt" sz="half" idx="10"/>
          </p:nvPr>
        </p:nvSpPr>
        <p:spPr>
          <a:xfrm>
            <a:off x="5141625" y="6200662"/>
            <a:ext cx="1908751" cy="274320"/>
          </a:xfrm>
        </p:spPr>
        <p:txBody>
          <a:bodyPr/>
          <a:lstStyle>
            <a:lvl1pPr>
              <a:defRPr>
                <a:solidFill>
                  <a:schemeClr val="bg1"/>
                </a:solidFill>
                <a:latin typeface="Verdana" panose="020B0604030504040204" pitchFamily="34" charset="0"/>
                <a:ea typeface="Verdana" panose="020B0604030504040204" pitchFamily="34" charset="0"/>
                <a:cs typeface="Verdana" panose="020B0604030504040204" pitchFamily="34" charset="0"/>
              </a:defRPr>
            </a:lvl1pPr>
          </a:lstStyle>
          <a:p>
            <a:fld id="{81722BD9-1030-4494-B0B1-4E0219CFF825}" type="datetime1">
              <a:rPr lang="en-US" smtClean="0">
                <a:solidFill>
                  <a:prstClr val="white"/>
                </a:solidFill>
              </a:rPr>
              <a:t>15-Sep-16</a:t>
            </a:fld>
            <a:endParaRPr lang="en-US" dirty="0">
              <a:solidFill>
                <a:prstClr val="white"/>
              </a:solidFill>
            </a:endParaRPr>
          </a:p>
        </p:txBody>
      </p:sp>
      <p:sp>
        <p:nvSpPr>
          <p:cNvPr id="5" name="Footer Placeholder 4"/>
          <p:cNvSpPr>
            <a:spLocks noGrp="1"/>
          </p:cNvSpPr>
          <p:nvPr>
            <p:ph type="ftr" sz="quarter" idx="11"/>
          </p:nvPr>
        </p:nvSpPr>
        <p:spPr>
          <a:xfrm>
            <a:off x="7055996" y="6200662"/>
            <a:ext cx="3860800" cy="274320"/>
          </a:xfrm>
        </p:spPr>
        <p:txBody>
          <a:bodyPr/>
          <a:lstStyle>
            <a:lvl1pPr>
              <a:defRPr>
                <a:solidFill>
                  <a:schemeClr val="bg1"/>
                </a:solidFill>
                <a:latin typeface="Verdana" panose="020B0604030504040204" pitchFamily="34" charset="0"/>
                <a:ea typeface="Verdana" panose="020B0604030504040204" pitchFamily="34" charset="0"/>
                <a:cs typeface="Verdana" panose="020B0604030504040204" pitchFamily="34" charset="0"/>
              </a:defRPr>
            </a:lvl1pPr>
          </a:lstStyle>
          <a:p>
            <a:r>
              <a:rPr lang="en-US">
                <a:solidFill>
                  <a:prstClr val="white"/>
                </a:solidFill>
              </a:rPr>
              <a:t>Footer text goes here</a:t>
            </a:r>
            <a:endParaRPr lang="en-US" dirty="0">
              <a:solidFill>
                <a:prstClr val="white"/>
              </a:solidFill>
            </a:endParaRPr>
          </a:p>
        </p:txBody>
      </p:sp>
      <p:sp>
        <p:nvSpPr>
          <p:cNvPr id="6" name="Slide Number Placeholder 5"/>
          <p:cNvSpPr>
            <a:spLocks noGrp="1"/>
          </p:cNvSpPr>
          <p:nvPr>
            <p:ph type="sldNum" sz="quarter" idx="12"/>
          </p:nvPr>
        </p:nvSpPr>
        <p:spPr>
          <a:xfrm>
            <a:off x="10932717" y="6200662"/>
            <a:ext cx="1219200" cy="274320"/>
          </a:xfrm>
        </p:spPr>
        <p:txBody>
          <a:bodyPr/>
          <a:lstStyle>
            <a:lvl1pPr>
              <a:defRPr>
                <a:solidFill>
                  <a:schemeClr val="bg1"/>
                </a:solidFill>
                <a:latin typeface="Verdana" panose="020B0604030504040204" pitchFamily="34" charset="0"/>
                <a:ea typeface="Verdana" panose="020B0604030504040204" pitchFamily="34" charset="0"/>
                <a:cs typeface="Verdana" panose="020B0604030504040204" pitchFamily="34" charset="0"/>
              </a:defRPr>
            </a:lvl1pPr>
          </a:lstStyle>
          <a:p>
            <a:fld id="{27C98126-00D4-4536-8967-EB49841E9AA8}" type="slidenum">
              <a:rPr lang="en-US" smtClean="0">
                <a:solidFill>
                  <a:prstClr val="white"/>
                </a:solidFill>
              </a:rPr>
              <a:pPr/>
              <a:t>‹#›</a:t>
            </a:fld>
            <a:endParaRPr lang="en-US">
              <a:solidFill>
                <a:prstClr val="white"/>
              </a:solidFill>
            </a:endParaRPr>
          </a:p>
        </p:txBody>
      </p:sp>
      <p:sp>
        <p:nvSpPr>
          <p:cNvPr id="2" name="Title 1"/>
          <p:cNvSpPr>
            <a:spLocks noGrp="1"/>
          </p:cNvSpPr>
          <p:nvPr>
            <p:ph type="ctrTitle"/>
          </p:nvPr>
        </p:nvSpPr>
        <p:spPr>
          <a:xfrm>
            <a:off x="4475282" y="1084922"/>
            <a:ext cx="7716717" cy="2851777"/>
          </a:xfrm>
          <a:prstGeom prst="rect">
            <a:avLst/>
          </a:prstGeom>
          <a:noFill/>
        </p:spPr>
        <p:txBody>
          <a:bodyPr anchor="b">
            <a:noAutofit/>
            <a:scene3d>
              <a:camera prst="orthographicFront"/>
              <a:lightRig rig="soft" dir="t">
                <a:rot lat="0" lon="0" rev="10800000"/>
              </a:lightRig>
            </a:scene3d>
            <a:sp3d>
              <a:bevelT w="27940" h="12700"/>
              <a:contourClr>
                <a:srgbClr val="DDDDDD"/>
              </a:contourClr>
            </a:sp3d>
          </a:bodyPr>
          <a:lstStyle>
            <a:lvl1pPr algn="l">
              <a:defRPr sz="6000" b="1" cap="none" spc="-150" baseline="0">
                <a:ln w="11430"/>
                <a:solidFill>
                  <a:schemeClr val="accent5">
                    <a:lumMod val="75000"/>
                  </a:schemeClr>
                </a:solidFill>
                <a:effectLst>
                  <a:outerShdw blurRad="50800" dist="38100" dir="2700000" algn="tl" rotWithShape="0">
                    <a:prstClr val="black">
                      <a:alpha val="70000"/>
                    </a:prstClr>
                  </a:outerShdw>
                </a:effectLst>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19" name="TextBox 18"/>
          <p:cNvSpPr txBox="1"/>
          <p:nvPr/>
        </p:nvSpPr>
        <p:spPr>
          <a:xfrm rot="16200000">
            <a:off x="-3063240" y="3046066"/>
            <a:ext cx="6492241" cy="400110"/>
          </a:xfrm>
          <a:prstGeom prst="rect">
            <a:avLst/>
          </a:prstGeom>
          <a:solidFill>
            <a:schemeClr val="accent6">
              <a:lumMod val="50000"/>
            </a:schemeClr>
          </a:solidFill>
          <a:ln>
            <a:noFill/>
          </a:ln>
        </p:spPr>
        <p:txBody>
          <a:bodyPr wrap="square" rtlCol="0" anchor="ctr">
            <a:spAutoFit/>
          </a:bodyPr>
          <a:lstStyle/>
          <a:p>
            <a:pPr algn="r"/>
            <a:r>
              <a:rPr lang="en-US" sz="2000" dirty="0">
                <a:solidFill>
                  <a:prstClr val="white"/>
                </a:solidFill>
                <a:latin typeface="Verdana" panose="020B0604030504040204" pitchFamily="34" charset="0"/>
                <a:ea typeface="Verdana" panose="020B0604030504040204" pitchFamily="34" charset="0"/>
                <a:cs typeface="Verdana" panose="020B0604030504040204" pitchFamily="34" charset="0"/>
              </a:rPr>
              <a:t>Chapter</a:t>
            </a:r>
          </a:p>
        </p:txBody>
      </p:sp>
      <p:sp>
        <p:nvSpPr>
          <p:cNvPr id="28" name="Rectangle 27"/>
          <p:cNvSpPr/>
          <p:nvPr/>
        </p:nvSpPr>
        <p:spPr>
          <a:xfrm>
            <a:off x="365761" y="3934113"/>
            <a:ext cx="11826239" cy="45719"/>
          </a:xfrm>
          <a:prstGeom prst="rect">
            <a:avLst/>
          </a:prstGeom>
          <a:solidFill>
            <a:schemeClr val="accent1">
              <a:lumMod val="50000"/>
              <a:alpha val="70000"/>
            </a:schemeClr>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pic>
        <p:nvPicPr>
          <p:cNvPr id="17" name="Picture 16" descr="Screen Clipping"/>
          <p:cNvPicPr>
            <a:picLocks noChangeAspect="1"/>
          </p:cNvPicPr>
          <p:nvPr/>
        </p:nvPicPr>
        <p:blipFill rotWithShape="1">
          <a:blip r:embed="rId2" cstate="print">
            <a:extLst>
              <a:ext uri="{28A0092B-C50C-407E-A947-70E740481C1C}">
                <a14:useLocalDpi xmlns:a14="http://schemas.microsoft.com/office/drawing/2010/main" val="0"/>
              </a:ext>
            </a:extLst>
          </a:blip>
          <a:srcRect l="6702" t="3884" r="8723" b="5263"/>
          <a:stretch/>
        </p:blipFill>
        <p:spPr>
          <a:xfrm>
            <a:off x="615246" y="323850"/>
            <a:ext cx="3644901" cy="3643823"/>
          </a:xfrm>
          <a:prstGeom prst="ellipse">
            <a:avLst/>
          </a:prstGeom>
          <a:effectLst>
            <a:reflection blurRad="6350" stA="50000" endA="300" endPos="55000" dir="5400000" sy="-100000" algn="bl" rotWithShape="0"/>
          </a:effectLst>
        </p:spPr>
      </p:pic>
      <p:sp>
        <p:nvSpPr>
          <p:cNvPr id="11" name="Text Placeholder 2"/>
          <p:cNvSpPr>
            <a:spLocks noGrp="1"/>
          </p:cNvSpPr>
          <p:nvPr>
            <p:ph type="body" idx="1"/>
          </p:nvPr>
        </p:nvSpPr>
        <p:spPr>
          <a:xfrm>
            <a:off x="4486571" y="4356953"/>
            <a:ext cx="7705429" cy="477357"/>
          </a:xfrm>
          <a:prstGeom prst="rect">
            <a:avLst/>
          </a:prstGeom>
        </p:spPr>
        <p:txBody>
          <a:bodyPr vert="horz" lIns="91440" tIns="45720" rIns="91440" bIns="45720" rtlCol="0" anchor="t">
            <a:normAutofit/>
            <a:scene3d>
              <a:camera prst="orthographicFront"/>
              <a:lightRig rig="soft" dir="t">
                <a:rot lat="0" lon="0" rev="10800000"/>
              </a:lightRig>
            </a:scene3d>
            <a:sp3d>
              <a:bevelT w="27940" h="12700"/>
              <a:contourClr>
                <a:srgbClr val="DDDDDD"/>
              </a:contourClr>
            </a:sp3d>
          </a:bodyPr>
          <a:lstStyle>
            <a:lvl1pPr marL="0" indent="0">
              <a:buFontTx/>
              <a:buNone/>
              <a:defRPr lang="en-US" sz="3200" b="1" cap="none" spc="0" dirty="0" smtClean="0">
                <a:ln w="11430"/>
                <a:solidFill>
                  <a:schemeClr val="bg1"/>
                </a:solidFill>
                <a:effectLst>
                  <a:outerShdw blurRad="38100" dist="38100" dir="2700000" algn="tl">
                    <a:srgbClr val="000000">
                      <a:alpha val="84000"/>
                    </a:srgbClr>
                  </a:outerShdw>
                </a:effectLst>
                <a:latin typeface="Verdana" panose="020B0604030504040204" pitchFamily="34" charset="0"/>
                <a:ea typeface="Verdana" panose="020B0604030504040204" pitchFamily="34" charset="0"/>
                <a:cs typeface="Verdana" panose="020B0604030504040204" pitchFamily="34" charset="0"/>
              </a:defRPr>
            </a:lvl1pPr>
          </a:lstStyle>
          <a:p>
            <a:pPr lvl="0">
              <a:spcBef>
                <a:spcPct val="0"/>
              </a:spcBef>
            </a:pPr>
            <a:r>
              <a:rPr lang="en-US"/>
              <a:t>Edit Master text styles</a:t>
            </a:r>
          </a:p>
        </p:txBody>
      </p:sp>
      <p:sp>
        <p:nvSpPr>
          <p:cNvPr id="12" name="Rectangle 11"/>
          <p:cNvSpPr/>
          <p:nvPr userDrawn="1"/>
        </p:nvSpPr>
        <p:spPr>
          <a:xfrm>
            <a:off x="0" y="0"/>
            <a:ext cx="12192000" cy="396257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accent5">
                  <a:lumMod val="75000"/>
                </a:schemeClr>
              </a:solidFill>
              <a:latin typeface="Verdana" panose="020B0604030504040204" pitchFamily="34" charset="0"/>
              <a:ea typeface="Verdana" panose="020B0604030504040204" pitchFamily="34" charset="0"/>
              <a:cs typeface="Verdana" panose="020B0604030504040204" pitchFamily="34" charset="0"/>
            </a:endParaRPr>
          </a:p>
        </p:txBody>
      </p:sp>
      <p:sp>
        <p:nvSpPr>
          <p:cNvPr id="13" name="Rectangle 12"/>
          <p:cNvSpPr/>
          <p:nvPr userDrawn="1"/>
        </p:nvSpPr>
        <p:spPr bwMode="ltGray">
          <a:xfrm>
            <a:off x="0" y="6492240"/>
            <a:ext cx="12192000" cy="365760"/>
          </a:xfrm>
          <a:prstGeom prst="rect">
            <a:avLst/>
          </a:prstGeom>
          <a:solidFill>
            <a:schemeClr val="tx1"/>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r">
              <a:defRPr/>
            </a:pPr>
            <a:r>
              <a:rPr lang="en-US" sz="800" dirty="0">
                <a:solidFill>
                  <a:prstClr val="white"/>
                </a:solidFill>
                <a:latin typeface="Verdana" panose="020B0604030504040204" pitchFamily="34" charset="0"/>
                <a:ea typeface="Verdana" panose="020B0604030504040204" pitchFamily="34" charset="0"/>
                <a:cs typeface="Verdana" panose="020B0604030504040204" pitchFamily="34" charset="0"/>
              </a:rPr>
              <a:t>© 2017 by McGraw-Hill Education. This proprietary material solely for authorized instructor use. Not authorized for sale or distribution in any manner. This document may not be copied, scanned, duplicated, forwarded, distributed, or posted on a website, in whole or part.</a:t>
            </a:r>
          </a:p>
        </p:txBody>
      </p:sp>
      <p:sp>
        <p:nvSpPr>
          <p:cNvPr id="14" name="Title 1"/>
          <p:cNvSpPr>
            <a:spLocks noGrp="1"/>
          </p:cNvSpPr>
          <p:nvPr>
            <p:ph type="ctrTitle"/>
          </p:nvPr>
        </p:nvSpPr>
        <p:spPr>
          <a:xfrm>
            <a:off x="4475282" y="1084922"/>
            <a:ext cx="7716717" cy="2851777"/>
          </a:xfrm>
          <a:prstGeom prst="rect">
            <a:avLst/>
          </a:prstGeom>
          <a:noFill/>
        </p:spPr>
        <p:txBody>
          <a:bodyPr anchor="b">
            <a:noAutofit/>
            <a:scene3d>
              <a:camera prst="orthographicFront"/>
              <a:lightRig rig="soft" dir="t">
                <a:rot lat="0" lon="0" rev="10800000"/>
              </a:lightRig>
            </a:scene3d>
            <a:sp3d>
              <a:bevelT w="27940" h="12700"/>
              <a:contourClr>
                <a:srgbClr val="DDDDDD"/>
              </a:contourClr>
            </a:sp3d>
          </a:bodyPr>
          <a:lstStyle>
            <a:lvl1pPr algn="l">
              <a:defRPr sz="6000" b="1" cap="none" spc="-150" baseline="0">
                <a:ln w="11430"/>
                <a:solidFill>
                  <a:schemeClr val="accent5">
                    <a:lumMod val="75000"/>
                  </a:schemeClr>
                </a:solidFill>
                <a:effectLst>
                  <a:outerShdw blurRad="50800" dist="38100" dir="2700000" algn="tl" rotWithShape="0">
                    <a:prstClr val="black">
                      <a:alpha val="70000"/>
                    </a:prstClr>
                  </a:outerShdw>
                </a:effectLst>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15" name="TextBox 14"/>
          <p:cNvSpPr txBox="1"/>
          <p:nvPr userDrawn="1"/>
        </p:nvSpPr>
        <p:spPr>
          <a:xfrm rot="16200000">
            <a:off x="-3063240" y="3046066"/>
            <a:ext cx="6492241" cy="400110"/>
          </a:xfrm>
          <a:prstGeom prst="rect">
            <a:avLst/>
          </a:prstGeom>
          <a:solidFill>
            <a:schemeClr val="accent6">
              <a:lumMod val="50000"/>
            </a:schemeClr>
          </a:solidFill>
          <a:ln>
            <a:noFill/>
          </a:ln>
        </p:spPr>
        <p:txBody>
          <a:bodyPr wrap="square" rtlCol="0" anchor="ctr">
            <a:spAutoFit/>
          </a:bodyPr>
          <a:lstStyle/>
          <a:p>
            <a:pPr algn="r"/>
            <a:r>
              <a:rPr lang="en-US" sz="2000" dirty="0">
                <a:solidFill>
                  <a:schemeClr val="bg1"/>
                </a:solidFill>
              </a:rPr>
              <a:t>The Internet, the Web, and Electronic Commerce</a:t>
            </a:r>
            <a:endParaRPr lang="en-US" sz="2000"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sp>
        <p:nvSpPr>
          <p:cNvPr id="16" name="Rectangle 15"/>
          <p:cNvSpPr/>
          <p:nvPr userDrawn="1"/>
        </p:nvSpPr>
        <p:spPr>
          <a:xfrm>
            <a:off x="365761" y="3934113"/>
            <a:ext cx="11826239" cy="45719"/>
          </a:xfrm>
          <a:prstGeom prst="rect">
            <a:avLst/>
          </a:prstGeom>
          <a:solidFill>
            <a:schemeClr val="accent1">
              <a:lumMod val="50000"/>
              <a:alpha val="70000"/>
            </a:schemeClr>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pic>
        <p:nvPicPr>
          <p:cNvPr id="18" name="Picture 17" descr="Screen Clipping"/>
          <p:cNvPicPr>
            <a:picLocks noChangeAspect="1"/>
          </p:cNvPicPr>
          <p:nvPr userDrawn="1"/>
        </p:nvPicPr>
        <p:blipFill rotWithShape="1">
          <a:blip r:embed="rId2" cstate="print">
            <a:extLst>
              <a:ext uri="{28A0092B-C50C-407E-A947-70E740481C1C}">
                <a14:useLocalDpi xmlns:a14="http://schemas.microsoft.com/office/drawing/2010/main" val="0"/>
              </a:ext>
            </a:extLst>
          </a:blip>
          <a:srcRect l="6702" t="3884" r="8723" b="5263"/>
          <a:stretch/>
        </p:blipFill>
        <p:spPr>
          <a:xfrm>
            <a:off x="615246" y="323850"/>
            <a:ext cx="3644901" cy="3643823"/>
          </a:xfrm>
          <a:prstGeom prst="ellipse">
            <a:avLst/>
          </a:prstGeom>
          <a:effectLst>
            <a:reflection blurRad="6350" stA="50000" endA="300" endPos="55000" dir="5400000" sy="-100000" algn="bl" rotWithShape="0"/>
          </a:effectLst>
        </p:spPr>
      </p:pic>
    </p:spTree>
    <p:extLst>
      <p:ext uri="{BB962C8B-B14F-4D97-AF65-F5344CB8AC3E}">
        <p14:creationId xmlns:p14="http://schemas.microsoft.com/office/powerpoint/2010/main" val="1423342534"/>
      </p:ext>
    </p:extLst>
  </p:cSld>
  <p:clrMapOvr>
    <a:overrideClrMapping bg1="lt1" tx1="dk1" bg2="lt2" tx2="dk2" accent1="accent1" accent2="accent2" accent3="accent3" accent4="accent4" accent5="accent5" accent6="accent6" hlink="hlink" folHlink="folHlink"/>
  </p:clrMapOvr>
  <p:transition spd="slow">
    <p:cove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2179916" y="2125042"/>
            <a:ext cx="8753763" cy="2323374"/>
          </a:xfrm>
          <a:prstGeom prst="roundRect">
            <a:avLst/>
          </a:prstGeom>
          <a:solidFill>
            <a:schemeClr val="accent1">
              <a:lumMod val="60000"/>
              <a:lumOff val="40000"/>
            </a:schemeClr>
          </a:solidFill>
          <a:effectLst>
            <a:outerShdw blurRad="50800" dist="38100" dir="2700000" algn="tl" rotWithShape="0">
              <a:prstClr val="black">
                <a:alpha val="40000"/>
              </a:prstClr>
            </a:outerShdw>
          </a:effectLst>
        </p:spPr>
        <p:txBody>
          <a:bodyPr/>
          <a:lstStyle>
            <a:lvl1pPr>
              <a:defRPr sz="4400" baseline="0">
                <a:solidFill>
                  <a:schemeClr val="accent6">
                    <a:lumMod val="50000"/>
                  </a:schemeClr>
                </a:solidFill>
                <a:latin typeface="Verdana" panose="020B0604030504040204" pitchFamily="34" charset="0"/>
                <a:ea typeface="Verdana" panose="020B0604030504040204" pitchFamily="34" charset="0"/>
                <a:cs typeface="Verdana" panose="020B0604030504040204" pitchFamily="34" charset="0"/>
              </a:defRPr>
            </a:lvl1pPr>
          </a:lstStyle>
          <a:p>
            <a:r>
              <a:rPr lang="en-US" dirty="0"/>
              <a:t>Click to enter quotation text.</a:t>
            </a:r>
          </a:p>
        </p:txBody>
      </p:sp>
      <p:sp>
        <p:nvSpPr>
          <p:cNvPr id="4" name="Date Placeholder 3"/>
          <p:cNvSpPr>
            <a:spLocks noGrp="1"/>
          </p:cNvSpPr>
          <p:nvPr>
            <p:ph type="dt" sz="half" idx="10"/>
          </p:nvPr>
        </p:nvSpPr>
        <p:spPr/>
        <p:txBody>
          <a:bodyPr/>
          <a:lstStyle/>
          <a:p>
            <a:fld id="{7D5A0269-6435-43C5-9689-587CCF133A82}" type="datetime1">
              <a:rPr lang="en-US" smtClean="0">
                <a:solidFill>
                  <a:prstClr val="black">
                    <a:alpha val="60000"/>
                  </a:prstClr>
                </a:solidFill>
              </a:rPr>
              <a:t>15-Sep-16</a:t>
            </a:fld>
            <a:endParaRPr lang="en-US" dirty="0">
              <a:solidFill>
                <a:prstClr val="black">
                  <a:alpha val="60000"/>
                </a:prstClr>
              </a:solidFill>
            </a:endParaRPr>
          </a:p>
        </p:txBody>
      </p:sp>
      <p:sp>
        <p:nvSpPr>
          <p:cNvPr id="5" name="Footer Placeholder 4"/>
          <p:cNvSpPr>
            <a:spLocks noGrp="1"/>
          </p:cNvSpPr>
          <p:nvPr>
            <p:ph type="ftr" sz="quarter" idx="11"/>
          </p:nvPr>
        </p:nvSpPr>
        <p:spPr/>
        <p:txBody>
          <a:bodyPr/>
          <a:lstStyle/>
          <a:p>
            <a:r>
              <a:rPr lang="en-US">
                <a:solidFill>
                  <a:prstClr val="black">
                    <a:alpha val="60000"/>
                  </a:prstClr>
                </a:solidFill>
              </a:rPr>
              <a:t>Footer text goes here</a:t>
            </a:r>
          </a:p>
        </p:txBody>
      </p:sp>
      <p:sp>
        <p:nvSpPr>
          <p:cNvPr id="6" name="Slide Number Placeholder 5"/>
          <p:cNvSpPr>
            <a:spLocks noGrp="1"/>
          </p:cNvSpPr>
          <p:nvPr>
            <p:ph type="sldNum" sz="quarter" idx="12"/>
          </p:nvPr>
        </p:nvSpPr>
        <p:spPr/>
        <p:txBody>
          <a:bodyPr/>
          <a:lstStyle/>
          <a:p>
            <a:fld id="{4FAD8F58-50E6-4A60-819B-C60CC62A37E7}" type="slidenum">
              <a:rPr lang="en-US" smtClean="0">
                <a:solidFill>
                  <a:prstClr val="white">
                    <a:tint val="75000"/>
                  </a:prstClr>
                </a:solidFill>
              </a:rPr>
              <a:pPr/>
              <a:t>‹#›</a:t>
            </a:fld>
            <a:endParaRPr lang="en-US">
              <a:solidFill>
                <a:prstClr val="white">
                  <a:tint val="75000"/>
                </a:prstClr>
              </a:solidFill>
            </a:endParaRPr>
          </a:p>
        </p:txBody>
      </p:sp>
      <p:sp>
        <p:nvSpPr>
          <p:cNvPr id="10" name="Text Placeholder 3"/>
          <p:cNvSpPr>
            <a:spLocks noGrp="1"/>
          </p:cNvSpPr>
          <p:nvPr>
            <p:ph type="body" sz="half" idx="2" hasCustomPrompt="1"/>
          </p:nvPr>
        </p:nvSpPr>
        <p:spPr>
          <a:xfrm>
            <a:off x="2179916" y="4613563"/>
            <a:ext cx="8753763" cy="1413493"/>
          </a:xfrm>
        </p:spPr>
        <p:txBody>
          <a:bodyPr anchor="t">
            <a:normAutofit/>
          </a:bodyPr>
          <a:lstStyle>
            <a:lvl1pPr marL="0" indent="0">
              <a:buNone/>
              <a:defRPr sz="2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enter caption.</a:t>
            </a:r>
          </a:p>
        </p:txBody>
      </p:sp>
      <p:sp>
        <p:nvSpPr>
          <p:cNvPr id="12" name="TextBox 11"/>
          <p:cNvSpPr txBox="1"/>
          <p:nvPr/>
        </p:nvSpPr>
        <p:spPr>
          <a:xfrm>
            <a:off x="1503410" y="1648495"/>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r>
              <a:rPr lang="en-US" dirty="0">
                <a:solidFill>
                  <a:srgbClr val="D15845">
                    <a:lumMod val="50000"/>
                  </a:srgbClr>
                </a:solidFill>
              </a:rPr>
              <a:t>“</a:t>
            </a:r>
          </a:p>
        </p:txBody>
      </p:sp>
      <p:sp>
        <p:nvSpPr>
          <p:cNvPr id="15" name="TextBox 14"/>
          <p:cNvSpPr txBox="1"/>
          <p:nvPr/>
        </p:nvSpPr>
        <p:spPr>
          <a:xfrm>
            <a:off x="10746100" y="3291029"/>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r>
              <a:rPr lang="en-US" dirty="0">
                <a:solidFill>
                  <a:srgbClr val="D15845">
                    <a:lumMod val="50000"/>
                  </a:srgbClr>
                </a:solidFill>
              </a:rPr>
              <a:t>”</a:t>
            </a:r>
          </a:p>
        </p:txBody>
      </p:sp>
    </p:spTree>
    <p:extLst>
      <p:ext uri="{BB962C8B-B14F-4D97-AF65-F5344CB8AC3E}">
        <p14:creationId xmlns:p14="http://schemas.microsoft.com/office/powerpoint/2010/main" val="3090597346"/>
      </p:ext>
    </p:extLst>
  </p:cSld>
  <p:clrMapOvr>
    <a:masterClrMapping/>
  </p:clrMapOvr>
  <p:transition spd="slow">
    <p:cove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cSld name="1_Title Slide">
    <p:bg>
      <p:bgPr>
        <a:gradFill flip="none" rotWithShape="1">
          <a:gsLst>
            <a:gs pos="0">
              <a:schemeClr val="tx1"/>
            </a:gs>
            <a:gs pos="70000">
              <a:schemeClr val="tx2">
                <a:lumMod val="50000"/>
              </a:schemeClr>
            </a:gs>
            <a:gs pos="100000">
              <a:schemeClr val="tx2">
                <a:lumMod val="50000"/>
              </a:schemeClr>
            </a:gs>
          </a:gsLst>
          <a:lin ang="0" scaled="1"/>
          <a:tileRect/>
        </a:gradFill>
        <a:effectLst/>
      </p:bgPr>
    </p:bg>
    <p:spTree>
      <p:nvGrpSpPr>
        <p:cNvPr id="1" name=""/>
        <p:cNvGrpSpPr/>
        <p:nvPr/>
      </p:nvGrpSpPr>
      <p:grpSpPr>
        <a:xfrm>
          <a:off x="0" y="0"/>
          <a:ext cx="0" cy="0"/>
          <a:chOff x="0" y="0"/>
          <a:chExt cx="0" cy="0"/>
        </a:xfrm>
      </p:grpSpPr>
      <p:sp>
        <p:nvSpPr>
          <p:cNvPr id="3" name="Rectangle 2"/>
          <p:cNvSpPr/>
          <p:nvPr/>
        </p:nvSpPr>
        <p:spPr>
          <a:xfrm>
            <a:off x="0" y="0"/>
            <a:ext cx="12192000" cy="396257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accent5">
                  <a:lumMod val="75000"/>
                </a:schemeClr>
              </a:solidFill>
              <a:latin typeface="Verdana" panose="020B0604030504040204" pitchFamily="34" charset="0"/>
              <a:ea typeface="Verdana" panose="020B0604030504040204" pitchFamily="34" charset="0"/>
              <a:cs typeface="Verdana" panose="020B0604030504040204" pitchFamily="34" charset="0"/>
            </a:endParaRPr>
          </a:p>
        </p:txBody>
      </p:sp>
      <p:sp>
        <p:nvSpPr>
          <p:cNvPr id="4" name="Date Placeholder 3"/>
          <p:cNvSpPr>
            <a:spLocks noGrp="1"/>
          </p:cNvSpPr>
          <p:nvPr>
            <p:ph type="dt" sz="half" idx="10"/>
          </p:nvPr>
        </p:nvSpPr>
        <p:spPr>
          <a:xfrm>
            <a:off x="5141625" y="6200662"/>
            <a:ext cx="1908751" cy="274320"/>
          </a:xfrm>
        </p:spPr>
        <p:txBody>
          <a:bodyPr/>
          <a:lstStyle>
            <a:lvl1pPr>
              <a:defRPr>
                <a:solidFill>
                  <a:schemeClr val="bg1"/>
                </a:solidFill>
                <a:latin typeface="Verdana" panose="020B0604030504040204" pitchFamily="34" charset="0"/>
                <a:ea typeface="Verdana" panose="020B0604030504040204" pitchFamily="34" charset="0"/>
                <a:cs typeface="Verdana" panose="020B0604030504040204" pitchFamily="34" charset="0"/>
              </a:defRPr>
            </a:lvl1pPr>
          </a:lstStyle>
          <a:p>
            <a:fld id="{E7BD84FB-8FB2-4E76-9DF4-A5277D62E88F}" type="datetime1">
              <a:rPr lang="en-US" smtClean="0"/>
              <a:t>15-Sep-16</a:t>
            </a:fld>
            <a:endParaRPr lang="en-US"/>
          </a:p>
        </p:txBody>
      </p:sp>
      <p:sp>
        <p:nvSpPr>
          <p:cNvPr id="5" name="Footer Placeholder 4"/>
          <p:cNvSpPr>
            <a:spLocks noGrp="1"/>
          </p:cNvSpPr>
          <p:nvPr>
            <p:ph type="ftr" sz="quarter" idx="11"/>
          </p:nvPr>
        </p:nvSpPr>
        <p:spPr>
          <a:xfrm>
            <a:off x="7055996" y="6200662"/>
            <a:ext cx="3860800" cy="274320"/>
          </a:xfrm>
        </p:spPr>
        <p:txBody>
          <a:bodyPr/>
          <a:lstStyle>
            <a:lvl1pPr>
              <a:defRPr>
                <a:solidFill>
                  <a:schemeClr val="bg1"/>
                </a:solidFill>
                <a:latin typeface="Verdana" panose="020B0604030504040204" pitchFamily="34" charset="0"/>
                <a:ea typeface="Verdana" panose="020B0604030504040204" pitchFamily="34" charset="0"/>
                <a:cs typeface="Verdana" panose="020B0604030504040204" pitchFamily="34" charset="0"/>
              </a:defRPr>
            </a:lvl1pPr>
          </a:lstStyle>
          <a:p>
            <a:r>
              <a:rPr lang="en-US"/>
              <a:t>Footer text goes here</a:t>
            </a:r>
            <a:endParaRPr lang="en-US" dirty="0"/>
          </a:p>
        </p:txBody>
      </p:sp>
      <p:sp>
        <p:nvSpPr>
          <p:cNvPr id="6" name="Slide Number Placeholder 5"/>
          <p:cNvSpPr>
            <a:spLocks noGrp="1"/>
          </p:cNvSpPr>
          <p:nvPr>
            <p:ph type="sldNum" sz="quarter" idx="12"/>
          </p:nvPr>
        </p:nvSpPr>
        <p:spPr>
          <a:xfrm>
            <a:off x="10932717" y="6200662"/>
            <a:ext cx="1219200" cy="274320"/>
          </a:xfrm>
        </p:spPr>
        <p:txBody>
          <a:bodyPr/>
          <a:lstStyle>
            <a:lvl1pPr>
              <a:defRPr>
                <a:solidFill>
                  <a:schemeClr val="bg1"/>
                </a:solidFill>
                <a:latin typeface="Verdana" panose="020B0604030504040204" pitchFamily="34" charset="0"/>
                <a:ea typeface="Verdana" panose="020B0604030504040204" pitchFamily="34" charset="0"/>
                <a:cs typeface="Verdana" panose="020B0604030504040204" pitchFamily="34" charset="0"/>
              </a:defRPr>
            </a:lvl1pPr>
          </a:lstStyle>
          <a:p>
            <a:fld id="{27C98126-00D4-4536-8967-EB49841E9AA8}" type="slidenum">
              <a:rPr lang="en-US" smtClean="0"/>
              <a:pPr/>
              <a:t>‹#›</a:t>
            </a:fld>
            <a:endParaRPr lang="en-US" dirty="0"/>
          </a:p>
        </p:txBody>
      </p:sp>
      <p:sp>
        <p:nvSpPr>
          <p:cNvPr id="2" name="Title 1"/>
          <p:cNvSpPr>
            <a:spLocks noGrp="1"/>
          </p:cNvSpPr>
          <p:nvPr>
            <p:ph type="ctrTitle"/>
          </p:nvPr>
        </p:nvSpPr>
        <p:spPr>
          <a:xfrm>
            <a:off x="4475282" y="1084922"/>
            <a:ext cx="7716717" cy="2851777"/>
          </a:xfrm>
          <a:prstGeom prst="rect">
            <a:avLst/>
          </a:prstGeom>
          <a:noFill/>
        </p:spPr>
        <p:txBody>
          <a:bodyPr anchor="b">
            <a:noAutofit/>
            <a:scene3d>
              <a:camera prst="orthographicFront"/>
              <a:lightRig rig="soft" dir="t">
                <a:rot lat="0" lon="0" rev="10800000"/>
              </a:lightRig>
            </a:scene3d>
            <a:sp3d>
              <a:bevelT w="27940" h="12700"/>
              <a:contourClr>
                <a:srgbClr val="DDDDDD"/>
              </a:contourClr>
            </a:sp3d>
          </a:bodyPr>
          <a:lstStyle>
            <a:lvl1pPr algn="l">
              <a:defRPr sz="6000" b="1" cap="none" spc="-150" baseline="0">
                <a:ln w="11430"/>
                <a:solidFill>
                  <a:schemeClr val="accent5">
                    <a:lumMod val="75000"/>
                  </a:schemeClr>
                </a:solidFill>
                <a:effectLst>
                  <a:outerShdw blurRad="50800" dist="38100" dir="2700000" algn="tl" rotWithShape="0">
                    <a:prstClr val="black">
                      <a:alpha val="70000"/>
                    </a:prstClr>
                  </a:outerShdw>
                </a:effectLst>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19" name="TextBox 18"/>
          <p:cNvSpPr txBox="1"/>
          <p:nvPr/>
        </p:nvSpPr>
        <p:spPr>
          <a:xfrm rot="16200000">
            <a:off x="-2986450" y="3053748"/>
            <a:ext cx="6492241" cy="584775"/>
          </a:xfrm>
          <a:prstGeom prst="rect">
            <a:avLst/>
          </a:prstGeom>
          <a:solidFill>
            <a:schemeClr val="accent6">
              <a:lumMod val="50000"/>
            </a:schemeClr>
          </a:solidFill>
          <a:ln>
            <a:noFill/>
          </a:ln>
        </p:spPr>
        <p:txBody>
          <a:bodyPr wrap="square" rtlCol="0" anchor="ctr">
            <a:spAutoFit/>
          </a:bodyPr>
          <a:lstStyle/>
          <a:p>
            <a:pPr algn="r"/>
            <a:r>
              <a:rPr lang="en-US" sz="3200" b="1" dirty="0">
                <a:solidFill>
                  <a:schemeClr val="bg1"/>
                </a:solidFill>
              </a:rPr>
              <a:t>Chapter </a:t>
            </a:r>
            <a:endParaRPr lang="en-US" sz="3200" b="1"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sp>
        <p:nvSpPr>
          <p:cNvPr id="28" name="Rectangle 27"/>
          <p:cNvSpPr/>
          <p:nvPr/>
        </p:nvSpPr>
        <p:spPr>
          <a:xfrm>
            <a:off x="365761" y="3934113"/>
            <a:ext cx="11826239" cy="45719"/>
          </a:xfrm>
          <a:prstGeom prst="rect">
            <a:avLst/>
          </a:prstGeom>
          <a:solidFill>
            <a:schemeClr val="accent1">
              <a:lumMod val="50000"/>
              <a:alpha val="70000"/>
            </a:schemeClr>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pic>
        <p:nvPicPr>
          <p:cNvPr id="17" name="Picture 16" descr="Screen Clipping"/>
          <p:cNvPicPr>
            <a:picLocks noChangeAspect="1"/>
          </p:cNvPicPr>
          <p:nvPr/>
        </p:nvPicPr>
        <p:blipFill rotWithShape="1">
          <a:blip r:embed="rId2" cstate="print">
            <a:extLst>
              <a:ext uri="{28A0092B-C50C-407E-A947-70E740481C1C}">
                <a14:useLocalDpi xmlns:a14="http://schemas.microsoft.com/office/drawing/2010/main" val="0"/>
              </a:ext>
            </a:extLst>
          </a:blip>
          <a:srcRect l="6702" t="3884" r="8723" b="5263"/>
          <a:stretch/>
        </p:blipFill>
        <p:spPr>
          <a:xfrm>
            <a:off x="615246" y="323850"/>
            <a:ext cx="3644901" cy="3643823"/>
          </a:xfrm>
          <a:prstGeom prst="ellipse">
            <a:avLst/>
          </a:prstGeom>
          <a:effectLst>
            <a:reflection blurRad="6350" stA="50000" endA="300" endPos="55000" dir="5400000" sy="-100000" algn="bl" rotWithShape="0"/>
          </a:effectLst>
        </p:spPr>
      </p:pic>
      <p:sp>
        <p:nvSpPr>
          <p:cNvPr id="11" name="Text Placeholder 2"/>
          <p:cNvSpPr>
            <a:spLocks noGrp="1"/>
          </p:cNvSpPr>
          <p:nvPr>
            <p:ph type="body" idx="1"/>
          </p:nvPr>
        </p:nvSpPr>
        <p:spPr>
          <a:xfrm>
            <a:off x="4486571" y="4356953"/>
            <a:ext cx="7705429" cy="477357"/>
          </a:xfrm>
          <a:prstGeom prst="rect">
            <a:avLst/>
          </a:prstGeom>
        </p:spPr>
        <p:txBody>
          <a:bodyPr vert="horz" lIns="91440" tIns="45720" rIns="91440" bIns="45720" rtlCol="0" anchor="t">
            <a:normAutofit/>
            <a:scene3d>
              <a:camera prst="orthographicFront"/>
              <a:lightRig rig="soft" dir="t">
                <a:rot lat="0" lon="0" rev="10800000"/>
              </a:lightRig>
            </a:scene3d>
            <a:sp3d>
              <a:bevelT w="27940" h="12700"/>
              <a:contourClr>
                <a:srgbClr val="DDDDDD"/>
              </a:contourClr>
            </a:sp3d>
          </a:bodyPr>
          <a:lstStyle>
            <a:lvl1pPr marL="0" indent="0">
              <a:buFontTx/>
              <a:buNone/>
              <a:defRPr lang="en-US" sz="3200" b="1" cap="none" spc="0" dirty="0" smtClean="0">
                <a:ln w="11430"/>
                <a:solidFill>
                  <a:schemeClr val="bg1"/>
                </a:solidFill>
                <a:effectLst>
                  <a:outerShdw blurRad="38100" dist="38100" dir="2700000" algn="tl">
                    <a:srgbClr val="000000">
                      <a:alpha val="84000"/>
                    </a:srgbClr>
                  </a:outerShdw>
                </a:effectLst>
                <a:latin typeface="Verdana" panose="020B0604030504040204" pitchFamily="34" charset="0"/>
                <a:ea typeface="Verdana" panose="020B0604030504040204" pitchFamily="34" charset="0"/>
                <a:cs typeface="Verdana" panose="020B0604030504040204" pitchFamily="34" charset="0"/>
              </a:defRPr>
            </a:lvl1pPr>
          </a:lstStyle>
          <a:p>
            <a:pPr lvl="0">
              <a:spcBef>
                <a:spcPct val="0"/>
              </a:spcBef>
            </a:pPr>
            <a:r>
              <a:rPr lang="en-US"/>
              <a:t>Edit Master text styles</a:t>
            </a:r>
          </a:p>
        </p:txBody>
      </p:sp>
    </p:spTree>
    <p:extLst>
      <p:ext uri="{BB962C8B-B14F-4D97-AF65-F5344CB8AC3E}">
        <p14:creationId xmlns:p14="http://schemas.microsoft.com/office/powerpoint/2010/main" val="1079327644"/>
      </p:ext>
    </p:extLst>
  </p:cSld>
  <p:clrMapOvr>
    <a:overrideClrMapping bg1="lt1" tx1="dk1" bg2="lt2" tx2="dk2" accent1="accent1" accent2="accent2" accent3="accent3" accent4="accent4" accent5="accent5" accent6="accent6" hlink="hlink" folHlink="folHlink"/>
  </p:clrMapOvr>
  <p:transition spd="slow">
    <p:cove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1_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506071" y="0"/>
            <a:ext cx="10573267" cy="1188720"/>
          </a:xfrm>
        </p:spPr>
        <p:txBody>
          <a:bodyPr/>
          <a:lstStyle/>
          <a:p>
            <a:r>
              <a:rPr lang="en-US"/>
              <a:t>Click to edit Master title style</a:t>
            </a:r>
          </a:p>
        </p:txBody>
      </p:sp>
      <p:sp>
        <p:nvSpPr>
          <p:cNvPr id="9" name="Text Placeholder 8"/>
          <p:cNvSpPr>
            <a:spLocks noGrp="1"/>
          </p:cNvSpPr>
          <p:nvPr>
            <p:ph type="body" sz="quarter" idx="13"/>
          </p:nvPr>
        </p:nvSpPr>
        <p:spPr>
          <a:xfrm>
            <a:off x="1539943" y="1828215"/>
            <a:ext cx="4846320" cy="4285073"/>
          </a:xfrm>
        </p:spPr>
        <p:txBody>
          <a:bodyPr/>
          <a:lstStyle>
            <a:lvl1pPr marL="205740" indent="-205740">
              <a:buFont typeface="Arial" pitchFamily="34" charset="0"/>
              <a:buChar char="•"/>
              <a:tabLst>
                <a:tab pos="205740" algn="l"/>
              </a:tabLst>
              <a:defRPr b="0"/>
            </a:lvl1pPr>
            <a:lvl2pPr marL="557213" indent="-214313">
              <a:buFont typeface="Arial" pitchFamily="34" charset="0"/>
              <a:buChar char="•"/>
              <a:defRPr/>
            </a:lvl2pPr>
            <a:lvl3pPr marL="857250" indent="-171450">
              <a:buFont typeface="Arial" pitchFamily="34" charset="0"/>
              <a:buChar char="•"/>
              <a:defRPr/>
            </a:lvl3pPr>
            <a:lvl4pPr marL="1200150" indent="-171450">
              <a:buFont typeface="Arial" pitchFamily="34" charset="0"/>
              <a:buChar char="•"/>
              <a:defRPr/>
            </a:lvl4pPr>
            <a:lvl5pPr marL="1543050" indent="-171450">
              <a:buFont typeface="Arial" pitchFamily="34" charset="0"/>
              <a:buChar char="•"/>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Text Placeholder 10"/>
          <p:cNvSpPr>
            <a:spLocks noGrp="1"/>
          </p:cNvSpPr>
          <p:nvPr>
            <p:ph type="body" sz="quarter" idx="14"/>
          </p:nvPr>
        </p:nvSpPr>
        <p:spPr>
          <a:xfrm>
            <a:off x="6748883" y="1828802"/>
            <a:ext cx="4846320" cy="4295601"/>
          </a:xfrm>
        </p:spPr>
        <p:txBody>
          <a:bodyPr/>
          <a:lstStyle>
            <a:lvl1pPr marL="205740" indent="-205740">
              <a:buFont typeface="Arial" pitchFamily="34" charset="0"/>
              <a:buChar char="•"/>
              <a:defRPr b="0"/>
            </a:lvl1pPr>
            <a:lvl2pPr marL="557213" indent="-214313">
              <a:buFont typeface="Arial" pitchFamily="34" charset="0"/>
              <a:buChar char="•"/>
              <a:defRPr/>
            </a:lvl2pPr>
            <a:lvl3pPr marL="857250" indent="-171450">
              <a:buFont typeface="Arial" pitchFamily="34" charset="0"/>
              <a:buChar char="•"/>
              <a:defRPr/>
            </a:lvl3pPr>
            <a:lvl4pPr marL="1200150" indent="-171450">
              <a:buFont typeface="Arial" pitchFamily="34" charset="0"/>
              <a:buChar char="•"/>
              <a:defRPr/>
            </a:lvl4pPr>
            <a:lvl5pPr marL="1543050" indent="-171450">
              <a:buFont typeface="Arial" pitchFamily="34" charset="0"/>
              <a:buChar char="•"/>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Slide Number Placeholder 5"/>
          <p:cNvSpPr>
            <a:spLocks noGrp="1"/>
          </p:cNvSpPr>
          <p:nvPr>
            <p:ph type="sldNum" sz="quarter" idx="4"/>
          </p:nvPr>
        </p:nvSpPr>
        <p:spPr>
          <a:xfrm>
            <a:off x="10946684" y="6303097"/>
            <a:ext cx="1219200" cy="274320"/>
          </a:xfrm>
          <a:prstGeom prst="rect">
            <a:avLst/>
          </a:prstGeom>
        </p:spPr>
        <p:txBody>
          <a:bodyPr vert="horz" lIns="91440" tIns="45720" rIns="91440" bIns="45720" rtlCol="0" anchor="ctr"/>
          <a:lstStyle>
            <a:lvl1pPr algn="r">
              <a:defRPr sz="900">
                <a:solidFill>
                  <a:sysClr val="windowText" lastClr="000000"/>
                </a:solidFill>
              </a:defRPr>
            </a:lvl1pPr>
          </a:lstStyle>
          <a:p>
            <a:fld id="{27C98126-00D4-4536-8967-EB49841E9AA8}" type="slidenum">
              <a:rPr lang="en-US" smtClean="0"/>
              <a:pPr/>
              <a:t>‹#›</a:t>
            </a:fld>
            <a:endParaRPr lang="en-US" dirty="0"/>
          </a:p>
        </p:txBody>
      </p:sp>
      <p:sp>
        <p:nvSpPr>
          <p:cNvPr id="10" name="Date Placeholder 3"/>
          <p:cNvSpPr>
            <a:spLocks noGrp="1"/>
          </p:cNvSpPr>
          <p:nvPr>
            <p:ph type="dt" sz="half" idx="2"/>
          </p:nvPr>
        </p:nvSpPr>
        <p:spPr>
          <a:xfrm>
            <a:off x="5171607" y="6303097"/>
            <a:ext cx="1848789" cy="274320"/>
          </a:xfrm>
          <a:prstGeom prst="rect">
            <a:avLst/>
          </a:prstGeom>
        </p:spPr>
        <p:txBody>
          <a:bodyPr vert="horz" lIns="91440" tIns="45720" rIns="91440" bIns="45720" rtlCol="0" anchor="ctr"/>
          <a:lstStyle>
            <a:lvl1pPr algn="l">
              <a:defRPr sz="900">
                <a:solidFill>
                  <a:sysClr val="windowText" lastClr="000000"/>
                </a:solidFill>
              </a:defRPr>
            </a:lvl1pPr>
          </a:lstStyle>
          <a:p>
            <a:fld id="{5EB75A5B-8CA7-4481-95DF-753F88F1E071}" type="datetime1">
              <a:rPr lang="en-US" smtClean="0"/>
              <a:t>15-Sep-16</a:t>
            </a:fld>
            <a:endParaRPr lang="en-US"/>
          </a:p>
        </p:txBody>
      </p:sp>
      <p:sp>
        <p:nvSpPr>
          <p:cNvPr id="12" name="Footer Placeholder 4"/>
          <p:cNvSpPr>
            <a:spLocks noGrp="1"/>
          </p:cNvSpPr>
          <p:nvPr>
            <p:ph type="ftr" sz="quarter" idx="3"/>
          </p:nvPr>
        </p:nvSpPr>
        <p:spPr>
          <a:xfrm>
            <a:off x="7066516" y="6303097"/>
            <a:ext cx="3860800" cy="274320"/>
          </a:xfrm>
          <a:prstGeom prst="rect">
            <a:avLst/>
          </a:prstGeom>
        </p:spPr>
        <p:txBody>
          <a:bodyPr vert="horz" lIns="91440" tIns="45720" rIns="91440" bIns="45720" rtlCol="0" anchor="ctr"/>
          <a:lstStyle>
            <a:lvl1pPr algn="ctr">
              <a:defRPr sz="900">
                <a:solidFill>
                  <a:sysClr val="windowText" lastClr="000000"/>
                </a:solidFill>
              </a:defRPr>
            </a:lvl1pPr>
          </a:lstStyle>
          <a:p>
            <a:r>
              <a:rPr lang="en-US"/>
              <a:t>Footer text goes here</a:t>
            </a:r>
            <a:endParaRPr lang="en-US" dirty="0"/>
          </a:p>
        </p:txBody>
      </p:sp>
    </p:spTree>
    <p:extLst>
      <p:ext uri="{BB962C8B-B14F-4D97-AF65-F5344CB8AC3E}">
        <p14:creationId xmlns:p14="http://schemas.microsoft.com/office/powerpoint/2010/main" val="2849911063"/>
      </p:ext>
    </p:extLst>
  </p:cSld>
  <p:clrMapOvr>
    <a:masterClrMapping/>
  </p:clrMapOvr>
  <p:transition spd="slow">
    <p:cove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2_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506071" y="0"/>
            <a:ext cx="10573266" cy="1188720"/>
          </a:xfrm>
        </p:spPr>
        <p:txBody>
          <a:bodyPr/>
          <a:lstStyle>
            <a:lvl1pPr>
              <a:defRPr>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9" name="Text Placeholder 8"/>
          <p:cNvSpPr>
            <a:spLocks noGrp="1"/>
          </p:cNvSpPr>
          <p:nvPr>
            <p:ph type="body" sz="quarter" idx="13"/>
          </p:nvPr>
        </p:nvSpPr>
        <p:spPr>
          <a:xfrm>
            <a:off x="1539943" y="1828215"/>
            <a:ext cx="4846320" cy="4285073"/>
          </a:xfrm>
        </p:spPr>
        <p:txBody>
          <a:bodyPr/>
          <a:lstStyle>
            <a:lvl1pPr marL="274320" indent="-274320">
              <a:buFont typeface="Arial" pitchFamily="34" charset="0"/>
              <a:buChar char="•"/>
              <a:tabLst>
                <a:tab pos="274320" algn="l"/>
              </a:tabLst>
              <a:defRPr b="0"/>
            </a:lvl1pPr>
            <a:lvl2pPr marL="742950" indent="-285750">
              <a:buFont typeface="Arial" pitchFamily="34" charset="0"/>
              <a:buChar char="•"/>
              <a:defRPr/>
            </a:lvl2pPr>
            <a:lvl3pPr marL="1143000" indent="-228600">
              <a:buFont typeface="Arial" pitchFamily="34" charset="0"/>
              <a:buChar char="•"/>
              <a:defRPr/>
            </a:lvl3pPr>
            <a:lvl4pPr marL="1600200" indent="-228600">
              <a:buFont typeface="Arial" pitchFamily="34" charset="0"/>
              <a:buChar char="•"/>
              <a:defRPr/>
            </a:lvl4pPr>
            <a:lvl5pPr marL="2057400" indent="-228600">
              <a:buFont typeface="Arial" pitchFamily="34" charset="0"/>
              <a:buChar char="•"/>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Text Placeholder 10"/>
          <p:cNvSpPr>
            <a:spLocks noGrp="1"/>
          </p:cNvSpPr>
          <p:nvPr>
            <p:ph type="body" sz="quarter" idx="14"/>
          </p:nvPr>
        </p:nvSpPr>
        <p:spPr>
          <a:xfrm>
            <a:off x="6748883" y="1828800"/>
            <a:ext cx="4846320" cy="4295601"/>
          </a:xfrm>
        </p:spPr>
        <p:txBody>
          <a:bodyPr/>
          <a:lstStyle>
            <a:lvl1pPr marL="274320" indent="-274320">
              <a:buFont typeface="Arial" pitchFamily="34" charset="0"/>
              <a:buChar char="•"/>
              <a:defRPr b="0"/>
            </a:lvl1pPr>
            <a:lvl2pPr marL="742950" indent="-285750">
              <a:buFont typeface="Arial" pitchFamily="34" charset="0"/>
              <a:buChar char="•"/>
              <a:defRPr/>
            </a:lvl2pPr>
            <a:lvl3pPr marL="1143000" indent="-228600">
              <a:buFont typeface="Arial" pitchFamily="34" charset="0"/>
              <a:buChar char="•"/>
              <a:defRPr/>
            </a:lvl3pPr>
            <a:lvl4pPr marL="1600200" indent="-228600">
              <a:buFont typeface="Arial" pitchFamily="34" charset="0"/>
              <a:buChar char="•"/>
              <a:defRPr/>
            </a:lvl4pPr>
            <a:lvl5pPr marL="2057400" indent="-228600">
              <a:buFont typeface="Arial" pitchFamily="34" charset="0"/>
              <a:buChar char="•"/>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Date Placeholder 3"/>
          <p:cNvSpPr>
            <a:spLocks noGrp="1"/>
          </p:cNvSpPr>
          <p:nvPr>
            <p:ph type="dt" sz="half" idx="2"/>
          </p:nvPr>
        </p:nvSpPr>
        <p:spPr>
          <a:xfrm>
            <a:off x="5171606" y="6303097"/>
            <a:ext cx="1848789" cy="274320"/>
          </a:xfrm>
          <a:prstGeom prst="rect">
            <a:avLst/>
          </a:prstGeom>
        </p:spPr>
        <p:txBody>
          <a:bodyPr vert="horz" lIns="91440" tIns="45720" rIns="91440" bIns="45720" rtlCol="0" anchor="ctr"/>
          <a:lstStyle>
            <a:lvl1pPr algn="l">
              <a:defRPr sz="1200">
                <a:solidFill>
                  <a:sysClr val="windowText" lastClr="000000"/>
                </a:solidFill>
              </a:defRPr>
            </a:lvl1pPr>
          </a:lstStyle>
          <a:p>
            <a:fld id="{DCEA3BFD-B93D-43ED-820D-7BC4A07BB1A9}" type="datetime1">
              <a:rPr lang="en-US" smtClean="0"/>
              <a:t>15-Sep-16</a:t>
            </a:fld>
            <a:endParaRPr lang="en-US" dirty="0"/>
          </a:p>
        </p:txBody>
      </p:sp>
      <p:sp>
        <p:nvSpPr>
          <p:cNvPr id="12" name="Footer Placeholder 4"/>
          <p:cNvSpPr>
            <a:spLocks noGrp="1"/>
          </p:cNvSpPr>
          <p:nvPr>
            <p:ph type="ftr" sz="quarter" idx="3"/>
          </p:nvPr>
        </p:nvSpPr>
        <p:spPr>
          <a:xfrm>
            <a:off x="7066516" y="6303097"/>
            <a:ext cx="3860800" cy="274320"/>
          </a:xfrm>
          <a:prstGeom prst="rect">
            <a:avLst/>
          </a:prstGeom>
        </p:spPr>
        <p:txBody>
          <a:bodyPr vert="horz" lIns="91440" tIns="45720" rIns="91440" bIns="45720" rtlCol="0" anchor="ctr"/>
          <a:lstStyle>
            <a:lvl1pPr algn="ctr">
              <a:defRPr sz="1200">
                <a:solidFill>
                  <a:sysClr val="windowText" lastClr="000000"/>
                </a:solidFill>
              </a:defRPr>
            </a:lvl1pPr>
          </a:lstStyle>
          <a:p>
            <a:r>
              <a:rPr lang="en-US" dirty="0"/>
              <a:t>Footer text goes here</a:t>
            </a:r>
          </a:p>
        </p:txBody>
      </p:sp>
    </p:spTree>
    <p:extLst>
      <p:ext uri="{BB962C8B-B14F-4D97-AF65-F5344CB8AC3E}">
        <p14:creationId xmlns:p14="http://schemas.microsoft.com/office/powerpoint/2010/main" val="1651462506"/>
      </p:ext>
    </p:extLst>
  </p:cSld>
  <p:clrMapOvr>
    <a:masterClrMapping/>
  </p:clrMapOvr>
  <p:transition spd="slow">
    <p:cover/>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Comparison">
    <p:spTree>
      <p:nvGrpSpPr>
        <p:cNvPr id="1" name=""/>
        <p:cNvGrpSpPr/>
        <p:nvPr/>
      </p:nvGrpSpPr>
      <p:grpSpPr>
        <a:xfrm>
          <a:off x="0" y="0"/>
          <a:ext cx="0" cy="0"/>
          <a:chOff x="0" y="0"/>
          <a:chExt cx="0" cy="0"/>
        </a:xfrm>
      </p:grpSpPr>
      <p:sp>
        <p:nvSpPr>
          <p:cNvPr id="2" name="Title 1"/>
          <p:cNvSpPr>
            <a:spLocks noGrp="1"/>
          </p:cNvSpPr>
          <p:nvPr>
            <p:ph type="title"/>
          </p:nvPr>
        </p:nvSpPr>
        <p:spPr>
          <a:xfrm>
            <a:off x="1506071" y="0"/>
            <a:ext cx="10573266" cy="1188720"/>
          </a:xfrm>
        </p:spPr>
        <p:txBody>
          <a:bodyPr/>
          <a:lstStyle>
            <a:lvl1pPr>
              <a:defRPr>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3" name="Text Placeholder 2"/>
          <p:cNvSpPr>
            <a:spLocks noGrp="1"/>
          </p:cNvSpPr>
          <p:nvPr>
            <p:ph type="body" idx="1"/>
          </p:nvPr>
        </p:nvSpPr>
        <p:spPr>
          <a:xfrm>
            <a:off x="1632301" y="1836055"/>
            <a:ext cx="4846320" cy="639762"/>
          </a:xfrm>
          <a:prstGeom prst="rect">
            <a:avLst/>
          </a:prstGeom>
          <a:solidFill>
            <a:schemeClr val="tx2">
              <a:lumMod val="75000"/>
            </a:schemeClr>
          </a:solidFill>
        </p:spPr>
        <p:style>
          <a:lnRef idx="0">
            <a:schemeClr val="accent5"/>
          </a:lnRef>
          <a:fillRef idx="3">
            <a:schemeClr val="accent5"/>
          </a:fillRef>
          <a:effectRef idx="3">
            <a:schemeClr val="accent5"/>
          </a:effectRef>
          <a:fontRef idx="none"/>
        </p:style>
        <p:txBody>
          <a:bodyPr anchor="b">
            <a:normAutofit/>
          </a:bodyPr>
          <a:lstStyle>
            <a:lvl1pPr marL="0" indent="0">
              <a:buNone/>
              <a:defRPr sz="20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5" name="Text Placeholder 4"/>
          <p:cNvSpPr>
            <a:spLocks noGrp="1"/>
          </p:cNvSpPr>
          <p:nvPr>
            <p:ph type="body" sz="quarter" idx="3"/>
          </p:nvPr>
        </p:nvSpPr>
        <p:spPr>
          <a:xfrm>
            <a:off x="6850087" y="1836055"/>
            <a:ext cx="4846320" cy="639762"/>
          </a:xfrm>
          <a:prstGeom prst="rect">
            <a:avLst/>
          </a:prstGeom>
          <a:solidFill>
            <a:schemeClr val="tx2">
              <a:lumMod val="75000"/>
            </a:schemeClr>
          </a:solidFill>
        </p:spPr>
        <p:style>
          <a:lnRef idx="0">
            <a:schemeClr val="accent5"/>
          </a:lnRef>
          <a:fillRef idx="3">
            <a:schemeClr val="accent5"/>
          </a:fillRef>
          <a:effectRef idx="3">
            <a:schemeClr val="accent5"/>
          </a:effectRef>
          <a:fontRef idx="none"/>
        </p:style>
        <p:txBody>
          <a:bodyPr anchor="b"/>
          <a:lstStyle>
            <a:lvl1pPr marL="0" indent="0">
              <a:buNone/>
              <a:defRPr sz="20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1" name="Text Placeholder 10"/>
          <p:cNvSpPr>
            <a:spLocks noGrp="1"/>
          </p:cNvSpPr>
          <p:nvPr>
            <p:ph type="body" sz="quarter" idx="13"/>
          </p:nvPr>
        </p:nvSpPr>
        <p:spPr>
          <a:xfrm>
            <a:off x="1632301" y="2480581"/>
            <a:ext cx="4846320" cy="3781324"/>
          </a:xfrm>
        </p:spPr>
        <p:txBody>
          <a:bodyPr/>
          <a:lstStyle>
            <a:lvl1pPr>
              <a:defRPr sz="2400" b="0"/>
            </a:lvl1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3" name="Text Placeholder 12"/>
          <p:cNvSpPr>
            <a:spLocks noGrp="1"/>
          </p:cNvSpPr>
          <p:nvPr>
            <p:ph type="body" sz="quarter" idx="14"/>
          </p:nvPr>
        </p:nvSpPr>
        <p:spPr>
          <a:xfrm>
            <a:off x="6850087" y="2480581"/>
            <a:ext cx="4846320" cy="3756909"/>
          </a:xfrm>
        </p:spPr>
        <p:txBody>
          <a:bodyPr/>
          <a:lstStyle>
            <a:lvl1pPr>
              <a:defRPr sz="2400" b="0"/>
            </a:lvl1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2" name="Date Placeholder 3"/>
          <p:cNvSpPr>
            <a:spLocks noGrp="1"/>
          </p:cNvSpPr>
          <p:nvPr>
            <p:ph type="dt" sz="half" idx="2"/>
          </p:nvPr>
        </p:nvSpPr>
        <p:spPr>
          <a:xfrm>
            <a:off x="5171606" y="6303097"/>
            <a:ext cx="1848789" cy="274320"/>
          </a:xfrm>
          <a:prstGeom prst="rect">
            <a:avLst/>
          </a:prstGeom>
        </p:spPr>
        <p:txBody>
          <a:bodyPr vert="horz" lIns="91440" tIns="45720" rIns="91440" bIns="45720" rtlCol="0" anchor="ctr"/>
          <a:lstStyle>
            <a:lvl1pPr algn="l">
              <a:defRPr sz="1200">
                <a:solidFill>
                  <a:sysClr val="windowText" lastClr="000000"/>
                </a:solidFill>
              </a:defRPr>
            </a:lvl1pPr>
          </a:lstStyle>
          <a:p>
            <a:fld id="{2303733E-2872-4023-9C9F-42207AF469AA}" type="datetime1">
              <a:rPr lang="en-US" smtClean="0"/>
              <a:t>15-Sep-16</a:t>
            </a:fld>
            <a:endParaRPr lang="en-US"/>
          </a:p>
        </p:txBody>
      </p:sp>
      <p:sp>
        <p:nvSpPr>
          <p:cNvPr id="14" name="Footer Placeholder 4"/>
          <p:cNvSpPr>
            <a:spLocks noGrp="1"/>
          </p:cNvSpPr>
          <p:nvPr>
            <p:ph type="ftr" sz="quarter" idx="15"/>
          </p:nvPr>
        </p:nvSpPr>
        <p:spPr>
          <a:xfrm>
            <a:off x="7066516" y="6303097"/>
            <a:ext cx="3860800" cy="274320"/>
          </a:xfrm>
          <a:prstGeom prst="rect">
            <a:avLst/>
          </a:prstGeom>
        </p:spPr>
        <p:txBody>
          <a:bodyPr vert="horz" lIns="91440" tIns="45720" rIns="91440" bIns="45720" rtlCol="0" anchor="ctr"/>
          <a:lstStyle>
            <a:lvl1pPr algn="ctr">
              <a:defRPr sz="1200">
                <a:solidFill>
                  <a:sysClr val="windowText" lastClr="000000"/>
                </a:solidFill>
              </a:defRPr>
            </a:lvl1pPr>
          </a:lstStyle>
          <a:p>
            <a:r>
              <a:rPr lang="en-US" dirty="0"/>
              <a:t>Footer text goes here</a:t>
            </a:r>
          </a:p>
        </p:txBody>
      </p:sp>
    </p:spTree>
    <p:extLst>
      <p:ext uri="{BB962C8B-B14F-4D97-AF65-F5344CB8AC3E}">
        <p14:creationId xmlns:p14="http://schemas.microsoft.com/office/powerpoint/2010/main" val="5983329"/>
      </p:ext>
    </p:extLst>
  </p:cSld>
  <p:clrMapOvr>
    <a:masterClrMapping/>
  </p:clrMapOvr>
  <p:transition spd="slow">
    <p:cover/>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Quote with Caption">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2179916" y="2125042"/>
            <a:ext cx="8753763" cy="2323374"/>
          </a:xfrm>
          <a:prstGeom prst="roundRect">
            <a:avLst/>
          </a:prstGeom>
          <a:solidFill>
            <a:schemeClr val="accent1">
              <a:lumMod val="60000"/>
              <a:lumOff val="40000"/>
            </a:schemeClr>
          </a:solidFill>
          <a:effectLst>
            <a:outerShdw blurRad="50800" dist="38100" dir="2700000" algn="tl" rotWithShape="0">
              <a:prstClr val="black">
                <a:alpha val="40000"/>
              </a:prstClr>
            </a:outerShdw>
          </a:effectLst>
        </p:spPr>
        <p:txBody>
          <a:bodyPr/>
          <a:lstStyle>
            <a:lvl1pPr>
              <a:defRPr sz="4400" baseline="0">
                <a:solidFill>
                  <a:schemeClr val="accent6">
                    <a:lumMod val="50000"/>
                  </a:schemeClr>
                </a:solidFill>
                <a:latin typeface="Verdana" panose="020B0604030504040204" pitchFamily="34" charset="0"/>
                <a:ea typeface="Verdana" panose="020B0604030504040204" pitchFamily="34" charset="0"/>
                <a:cs typeface="Verdana" panose="020B0604030504040204" pitchFamily="34" charset="0"/>
              </a:defRPr>
            </a:lvl1pPr>
          </a:lstStyle>
          <a:p>
            <a:r>
              <a:rPr lang="en-US" dirty="0"/>
              <a:t>Click to enter quotation text.</a:t>
            </a:r>
          </a:p>
        </p:txBody>
      </p:sp>
      <p:sp>
        <p:nvSpPr>
          <p:cNvPr id="4" name="Date Placeholder 3"/>
          <p:cNvSpPr>
            <a:spLocks noGrp="1"/>
          </p:cNvSpPr>
          <p:nvPr>
            <p:ph type="dt" sz="half" idx="10"/>
          </p:nvPr>
        </p:nvSpPr>
        <p:spPr>
          <a:xfrm>
            <a:off x="5935933" y="6307040"/>
            <a:ext cx="1130583" cy="274320"/>
          </a:xfrm>
        </p:spPr>
        <p:txBody>
          <a:bodyPr/>
          <a:lstStyle/>
          <a:p>
            <a:fld id="{D37C3379-B125-4DD0-96A6-E854DB90809D}" type="datetime1">
              <a:rPr lang="en-US" smtClean="0">
                <a:solidFill>
                  <a:prstClr val="black">
                    <a:alpha val="60000"/>
                  </a:prstClr>
                </a:solidFill>
              </a:rPr>
              <a:t>15-Sep-16</a:t>
            </a:fld>
            <a:endParaRPr lang="en-US" dirty="0">
              <a:solidFill>
                <a:prstClr val="black">
                  <a:alpha val="60000"/>
                </a:prstClr>
              </a:solidFill>
            </a:endParaRPr>
          </a:p>
        </p:txBody>
      </p:sp>
      <p:sp>
        <p:nvSpPr>
          <p:cNvPr id="5" name="Footer Placeholder 4"/>
          <p:cNvSpPr>
            <a:spLocks noGrp="1"/>
          </p:cNvSpPr>
          <p:nvPr>
            <p:ph type="ftr" sz="quarter" idx="11"/>
          </p:nvPr>
        </p:nvSpPr>
        <p:spPr/>
        <p:txBody>
          <a:bodyPr/>
          <a:lstStyle/>
          <a:p>
            <a:r>
              <a:rPr lang="en-US">
                <a:solidFill>
                  <a:prstClr val="black">
                    <a:alpha val="60000"/>
                  </a:prstClr>
                </a:solidFill>
              </a:rPr>
              <a:t>Footer text goes here</a:t>
            </a:r>
          </a:p>
        </p:txBody>
      </p:sp>
      <p:sp>
        <p:nvSpPr>
          <p:cNvPr id="10" name="Text Placeholder 3"/>
          <p:cNvSpPr>
            <a:spLocks noGrp="1"/>
          </p:cNvSpPr>
          <p:nvPr>
            <p:ph type="body" sz="half" idx="2" hasCustomPrompt="1"/>
          </p:nvPr>
        </p:nvSpPr>
        <p:spPr>
          <a:xfrm>
            <a:off x="2179916" y="4613563"/>
            <a:ext cx="8753763" cy="1413493"/>
          </a:xfrm>
        </p:spPr>
        <p:txBody>
          <a:bodyPr anchor="t">
            <a:normAutofit/>
          </a:bodyPr>
          <a:lstStyle>
            <a:lvl1pPr marL="0" indent="0">
              <a:buNone/>
              <a:defRPr sz="2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enter caption.</a:t>
            </a:r>
          </a:p>
        </p:txBody>
      </p:sp>
      <p:sp>
        <p:nvSpPr>
          <p:cNvPr id="12" name="TextBox 11"/>
          <p:cNvSpPr txBox="1"/>
          <p:nvPr/>
        </p:nvSpPr>
        <p:spPr>
          <a:xfrm>
            <a:off x="1503410" y="1648495"/>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r>
              <a:rPr lang="en-US" dirty="0">
                <a:solidFill>
                  <a:srgbClr val="D15845">
                    <a:lumMod val="50000"/>
                  </a:srgbClr>
                </a:solidFill>
              </a:rPr>
              <a:t>“</a:t>
            </a:r>
          </a:p>
        </p:txBody>
      </p:sp>
      <p:sp>
        <p:nvSpPr>
          <p:cNvPr id="15" name="TextBox 14"/>
          <p:cNvSpPr txBox="1"/>
          <p:nvPr/>
        </p:nvSpPr>
        <p:spPr>
          <a:xfrm>
            <a:off x="10746100" y="3291029"/>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r>
              <a:rPr lang="en-US" dirty="0">
                <a:solidFill>
                  <a:srgbClr val="D15845">
                    <a:lumMod val="50000"/>
                  </a:srgbClr>
                </a:solidFill>
              </a:rPr>
              <a:t>”</a:t>
            </a:r>
          </a:p>
        </p:txBody>
      </p:sp>
    </p:spTree>
    <p:extLst>
      <p:ext uri="{BB962C8B-B14F-4D97-AF65-F5344CB8AC3E}">
        <p14:creationId xmlns:p14="http://schemas.microsoft.com/office/powerpoint/2010/main" val="3953690524"/>
      </p:ext>
    </p:extLst>
  </p:cSld>
  <p:clrMapOvr>
    <a:masterClrMapping/>
  </p:clrMapOvr>
  <p:transition spd="slow">
    <p:cove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506071" y="0"/>
            <a:ext cx="10588698" cy="1188720"/>
          </a:xfrm>
        </p:spPr>
        <p:txBody>
          <a:bodyPr vert="horz" lIns="91440" tIns="45720" rIns="91440" bIns="45720" rtlCol="0" anchor="ctr">
            <a:normAutofit/>
          </a:bodyPr>
          <a:lstStyle>
            <a:lvl1pPr>
              <a:defRPr lang="en-US" dirty="0">
                <a:latin typeface="Verdana" panose="020B0604030504040204" pitchFamily="34" charset="0"/>
                <a:ea typeface="Verdana" panose="020B0604030504040204" pitchFamily="34" charset="0"/>
                <a:cs typeface="Verdana" panose="020B0604030504040204" pitchFamily="34" charset="0"/>
              </a:defRPr>
            </a:lvl1pPr>
          </a:lstStyle>
          <a:p>
            <a:pPr lvl="0"/>
            <a:r>
              <a:rPr lang="en-US" dirty="0"/>
              <a:t>Click to edit Master title style  </a:t>
            </a:r>
          </a:p>
        </p:txBody>
      </p:sp>
      <p:sp>
        <p:nvSpPr>
          <p:cNvPr id="3" name="Content Placeholder 2"/>
          <p:cNvSpPr>
            <a:spLocks noGrp="1"/>
          </p:cNvSpPr>
          <p:nvPr>
            <p:ph idx="1"/>
          </p:nvPr>
        </p:nvSpPr>
        <p:spPr>
          <a:xfrm>
            <a:off x="2074225" y="1817225"/>
            <a:ext cx="9508175" cy="4308938"/>
          </a:xfrm>
          <a:prstGeom prst="rect">
            <a:avLst/>
          </a:prstGeom>
        </p:spPr>
        <p:txBody>
          <a:bodyPr vert="horz" lIns="91440" tIns="45720" rIns="91440" bIns="45720" rtlCol="0">
            <a:normAutofit/>
          </a:bodyPr>
          <a:lstStyle>
            <a:lvl1pPr>
              <a:defRPr lang="en-US" dirty="0" smtClean="0"/>
            </a:lvl1pPr>
            <a:lvl2pPr>
              <a:defRPr lang="en-US" dirty="0" smtClean="0"/>
            </a:lvl2pPr>
            <a:lvl3pPr>
              <a:defRPr lang="en-US" dirty="0" smtClean="0"/>
            </a:lvl3pPr>
            <a:lvl4pPr>
              <a:defRPr lang="en-US" dirty="0" smtClean="0"/>
            </a:lvl4pPr>
            <a:lvl5pPr>
              <a:defRPr lang="en-US" dirty="0"/>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Slide Number Placeholder 5"/>
          <p:cNvSpPr>
            <a:spLocks noGrp="1"/>
          </p:cNvSpPr>
          <p:nvPr>
            <p:ph type="sldNum" sz="quarter" idx="4"/>
          </p:nvPr>
        </p:nvSpPr>
        <p:spPr>
          <a:xfrm>
            <a:off x="10946684" y="6303097"/>
            <a:ext cx="1219200" cy="274320"/>
          </a:xfrm>
          <a:prstGeom prst="rect">
            <a:avLst/>
          </a:prstGeom>
        </p:spPr>
        <p:txBody>
          <a:bodyPr vert="horz" lIns="91440" tIns="45720" rIns="91440" bIns="45720" rtlCol="0" anchor="ctr"/>
          <a:lstStyle>
            <a:lvl1pPr algn="r">
              <a:defRPr sz="1200">
                <a:solidFill>
                  <a:sysClr val="windowText" lastClr="000000"/>
                </a:solidFill>
              </a:defRPr>
            </a:lvl1pPr>
          </a:lstStyle>
          <a:p>
            <a:fld id="{27C98126-00D4-4536-8967-EB49841E9AA8}" type="slidenum">
              <a:rPr lang="en-US" smtClean="0"/>
              <a:pPr/>
              <a:t>‹#›</a:t>
            </a:fld>
            <a:endParaRPr lang="en-US" dirty="0"/>
          </a:p>
        </p:txBody>
      </p:sp>
      <p:sp>
        <p:nvSpPr>
          <p:cNvPr id="9" name="Date Placeholder 3"/>
          <p:cNvSpPr>
            <a:spLocks noGrp="1"/>
          </p:cNvSpPr>
          <p:nvPr>
            <p:ph type="dt" sz="half" idx="2"/>
          </p:nvPr>
        </p:nvSpPr>
        <p:spPr>
          <a:xfrm>
            <a:off x="5171606" y="6303097"/>
            <a:ext cx="1848789" cy="274320"/>
          </a:xfrm>
          <a:prstGeom prst="rect">
            <a:avLst/>
          </a:prstGeom>
        </p:spPr>
        <p:txBody>
          <a:bodyPr vert="horz" lIns="91440" tIns="45720" rIns="91440" bIns="45720" rtlCol="0" anchor="ctr"/>
          <a:lstStyle>
            <a:lvl1pPr algn="l">
              <a:defRPr sz="1200">
                <a:solidFill>
                  <a:sysClr val="windowText" lastClr="000000"/>
                </a:solidFill>
              </a:defRPr>
            </a:lvl1pPr>
          </a:lstStyle>
          <a:p>
            <a:fld id="{E8B56DEB-8C9F-4C4A-B76F-0DD6109EC275}" type="datetime1">
              <a:rPr lang="en-US" smtClean="0"/>
              <a:t>15-Sep-16</a:t>
            </a:fld>
            <a:endParaRPr lang="en-US" dirty="0"/>
          </a:p>
        </p:txBody>
      </p:sp>
      <p:sp>
        <p:nvSpPr>
          <p:cNvPr id="10" name="Footer Placeholder 4"/>
          <p:cNvSpPr>
            <a:spLocks noGrp="1"/>
          </p:cNvSpPr>
          <p:nvPr>
            <p:ph type="ftr" sz="quarter" idx="3"/>
          </p:nvPr>
        </p:nvSpPr>
        <p:spPr>
          <a:xfrm>
            <a:off x="7066516" y="6303097"/>
            <a:ext cx="3860800" cy="274320"/>
          </a:xfrm>
          <a:prstGeom prst="rect">
            <a:avLst/>
          </a:prstGeom>
        </p:spPr>
        <p:txBody>
          <a:bodyPr vert="horz" lIns="91440" tIns="45720" rIns="91440" bIns="45720" rtlCol="0" anchor="ctr"/>
          <a:lstStyle>
            <a:lvl1pPr algn="ctr">
              <a:defRPr sz="1200">
                <a:solidFill>
                  <a:sysClr val="windowText" lastClr="000000"/>
                </a:solidFill>
              </a:defRPr>
            </a:lvl1pPr>
          </a:lstStyle>
          <a:p>
            <a:r>
              <a:rPr lang="en-US"/>
              <a:t>Footer text goes here</a:t>
            </a:r>
            <a:endParaRPr lang="en-US" dirty="0"/>
          </a:p>
        </p:txBody>
      </p:sp>
    </p:spTree>
    <p:extLst>
      <p:ext uri="{BB962C8B-B14F-4D97-AF65-F5344CB8AC3E}">
        <p14:creationId xmlns:p14="http://schemas.microsoft.com/office/powerpoint/2010/main" val="411636512"/>
      </p:ext>
    </p:extLst>
  </p:cSld>
  <p:clrMapOvr>
    <a:masterClrMapping/>
  </p:clrMapOvr>
  <p:transition spd="slow">
    <p:cove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Pr>
        <a:solidFill>
          <a:schemeClr val="tx2">
            <a:lumMod val="50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622767" y="3398293"/>
            <a:ext cx="8423564" cy="1738151"/>
          </a:xfrm>
          <a:noFill/>
        </p:spPr>
        <p:txBody>
          <a:bodyPr vert="horz" lIns="91440" tIns="45720" rIns="91440" bIns="45720" rtlCol="0" anchor="t">
            <a:noAutofit/>
            <a:scene3d>
              <a:camera prst="orthographicFront"/>
              <a:lightRig rig="soft" dir="t">
                <a:rot lat="0" lon="0" rev="10800000"/>
              </a:lightRig>
            </a:scene3d>
            <a:sp3d>
              <a:bevelT w="27940" h="12700"/>
              <a:contourClr>
                <a:srgbClr val="DDDDDD"/>
              </a:contourClr>
            </a:sp3d>
          </a:bodyPr>
          <a:lstStyle>
            <a:lvl1pPr>
              <a:defRPr lang="en-US" sz="5400" spc="-150" dirty="0">
                <a:ln w="11430"/>
                <a:solidFill>
                  <a:schemeClr val="bg1"/>
                </a:solidFill>
                <a:effectLst>
                  <a:outerShdw blurRad="50800" dist="38100" dir="2700000" algn="tl" rotWithShape="0">
                    <a:prstClr val="black">
                      <a:alpha val="70000"/>
                    </a:prstClr>
                  </a:outerShdw>
                </a:effectLst>
                <a:latin typeface="Verdana" panose="020B0604030504040204" pitchFamily="34" charset="0"/>
                <a:ea typeface="Verdana" panose="020B0604030504040204" pitchFamily="34" charset="0"/>
                <a:cs typeface="Verdana" panose="020B0604030504040204" pitchFamily="34" charset="0"/>
              </a:defRPr>
            </a:lvl1pPr>
          </a:lstStyle>
          <a:p>
            <a:pPr lvl="0"/>
            <a:r>
              <a:rPr lang="en-US" dirty="0"/>
              <a:t>Click to Edit Title</a:t>
            </a:r>
          </a:p>
        </p:txBody>
      </p:sp>
      <p:sp>
        <p:nvSpPr>
          <p:cNvPr id="3" name="Text Placeholder 2"/>
          <p:cNvSpPr>
            <a:spLocks noGrp="1"/>
          </p:cNvSpPr>
          <p:nvPr>
            <p:ph type="body" idx="1"/>
          </p:nvPr>
        </p:nvSpPr>
        <p:spPr>
          <a:xfrm>
            <a:off x="3634056" y="5170534"/>
            <a:ext cx="8404196" cy="477357"/>
          </a:xfrm>
          <a:prstGeom prst="rect">
            <a:avLst/>
          </a:prstGeom>
        </p:spPr>
        <p:txBody>
          <a:bodyPr vert="horz" lIns="91440" tIns="45720" rIns="91440" bIns="45720" rtlCol="0" anchor="t">
            <a:normAutofit/>
            <a:scene3d>
              <a:camera prst="orthographicFront"/>
              <a:lightRig rig="soft" dir="t">
                <a:rot lat="0" lon="0" rev="10800000"/>
              </a:lightRig>
            </a:scene3d>
            <a:sp3d>
              <a:bevelT w="27940" h="12700"/>
              <a:contourClr>
                <a:srgbClr val="DDDDDD"/>
              </a:contourClr>
            </a:sp3d>
          </a:bodyPr>
          <a:lstStyle>
            <a:lvl1pPr marL="0" indent="0">
              <a:buFontTx/>
              <a:buNone/>
              <a:defRPr lang="en-US" sz="3200" b="1" cap="none" spc="0" dirty="0" smtClean="0">
                <a:ln w="11430"/>
                <a:solidFill>
                  <a:schemeClr val="bg1"/>
                </a:solidFill>
                <a:effectLst>
                  <a:outerShdw blurRad="38100" dist="38100" dir="2700000" algn="tl">
                    <a:srgbClr val="000000">
                      <a:alpha val="84000"/>
                    </a:srgbClr>
                  </a:outerShdw>
                </a:effectLst>
                <a:latin typeface="Verdana" panose="020B0604030504040204" pitchFamily="34" charset="0"/>
                <a:ea typeface="Verdana" panose="020B0604030504040204" pitchFamily="34" charset="0"/>
                <a:cs typeface="Verdana" panose="020B0604030504040204" pitchFamily="34" charset="0"/>
              </a:defRPr>
            </a:lvl1pPr>
          </a:lstStyle>
          <a:p>
            <a:pPr lvl="0">
              <a:spcBef>
                <a:spcPct val="0"/>
              </a:spcBef>
            </a:pPr>
            <a:r>
              <a:rPr lang="en-US"/>
              <a:t>Edit Master text styles</a:t>
            </a:r>
          </a:p>
        </p:txBody>
      </p:sp>
      <p:sp>
        <p:nvSpPr>
          <p:cNvPr id="10" name="Slide Number Placeholder 5"/>
          <p:cNvSpPr>
            <a:spLocks noGrp="1"/>
          </p:cNvSpPr>
          <p:nvPr>
            <p:ph type="sldNum" sz="quarter" idx="4"/>
          </p:nvPr>
        </p:nvSpPr>
        <p:spPr>
          <a:xfrm>
            <a:off x="10946684" y="6303097"/>
            <a:ext cx="1219200" cy="274320"/>
          </a:xfrm>
          <a:prstGeom prst="rect">
            <a:avLst/>
          </a:prstGeom>
        </p:spPr>
        <p:txBody>
          <a:bodyPr vert="horz" lIns="91440" tIns="45720" rIns="91440" bIns="45720" rtlCol="0" anchor="ctr"/>
          <a:lstStyle>
            <a:lvl1pPr algn="r">
              <a:defRPr sz="1200">
                <a:solidFill>
                  <a:schemeClr val="bg1"/>
                </a:solidFill>
                <a:latin typeface="Verdana" panose="020B0604030504040204" pitchFamily="34" charset="0"/>
                <a:ea typeface="Verdana" panose="020B0604030504040204" pitchFamily="34" charset="0"/>
                <a:cs typeface="Verdana" panose="020B0604030504040204" pitchFamily="34" charset="0"/>
              </a:defRPr>
            </a:lvl1pPr>
          </a:lstStyle>
          <a:p>
            <a:fld id="{27C98126-00D4-4536-8967-EB49841E9AA8}" type="slidenum">
              <a:rPr lang="en-US" smtClean="0">
                <a:solidFill>
                  <a:prstClr val="white"/>
                </a:solidFill>
              </a:rPr>
              <a:pPr/>
              <a:t>‹#›</a:t>
            </a:fld>
            <a:endParaRPr lang="en-US">
              <a:solidFill>
                <a:prstClr val="white"/>
              </a:solidFill>
            </a:endParaRPr>
          </a:p>
        </p:txBody>
      </p:sp>
      <p:sp>
        <p:nvSpPr>
          <p:cNvPr id="11" name="Date Placeholder 3"/>
          <p:cNvSpPr>
            <a:spLocks noGrp="1"/>
          </p:cNvSpPr>
          <p:nvPr>
            <p:ph type="dt" sz="half" idx="2"/>
          </p:nvPr>
        </p:nvSpPr>
        <p:spPr>
          <a:xfrm>
            <a:off x="5171606" y="6303097"/>
            <a:ext cx="1848789" cy="274320"/>
          </a:xfrm>
          <a:prstGeom prst="rect">
            <a:avLst/>
          </a:prstGeom>
        </p:spPr>
        <p:txBody>
          <a:bodyPr vert="horz" lIns="91440" tIns="45720" rIns="91440" bIns="45720" rtlCol="0" anchor="ctr"/>
          <a:lstStyle>
            <a:lvl1pPr algn="l">
              <a:defRPr sz="1200">
                <a:solidFill>
                  <a:schemeClr val="bg1"/>
                </a:solidFill>
              </a:defRPr>
            </a:lvl1pPr>
          </a:lstStyle>
          <a:p>
            <a:fld id="{8436BA93-8BD6-452B-9FF0-019F40183B43}" type="datetime1">
              <a:rPr lang="en-US" smtClean="0">
                <a:solidFill>
                  <a:prstClr val="white"/>
                </a:solidFill>
              </a:rPr>
              <a:t>15-Sep-16</a:t>
            </a:fld>
            <a:endParaRPr lang="en-US" dirty="0">
              <a:solidFill>
                <a:prstClr val="white"/>
              </a:solidFill>
            </a:endParaRPr>
          </a:p>
        </p:txBody>
      </p:sp>
      <p:sp>
        <p:nvSpPr>
          <p:cNvPr id="12" name="Footer Placeholder 4"/>
          <p:cNvSpPr>
            <a:spLocks noGrp="1"/>
          </p:cNvSpPr>
          <p:nvPr>
            <p:ph type="ftr" sz="quarter" idx="3"/>
          </p:nvPr>
        </p:nvSpPr>
        <p:spPr>
          <a:xfrm>
            <a:off x="7066516" y="6303097"/>
            <a:ext cx="3860800" cy="274320"/>
          </a:xfrm>
          <a:prstGeom prst="rect">
            <a:avLst/>
          </a:prstGeom>
        </p:spPr>
        <p:txBody>
          <a:bodyPr vert="horz" lIns="91440" tIns="45720" rIns="91440" bIns="45720" rtlCol="0" anchor="ctr"/>
          <a:lstStyle>
            <a:lvl1pPr algn="ctr">
              <a:defRPr sz="1200">
                <a:solidFill>
                  <a:schemeClr val="bg1"/>
                </a:solidFill>
              </a:defRPr>
            </a:lvl1pPr>
          </a:lstStyle>
          <a:p>
            <a:r>
              <a:rPr lang="en-US">
                <a:solidFill>
                  <a:prstClr val="white"/>
                </a:solidFill>
              </a:rPr>
              <a:t>Footer text goes here</a:t>
            </a:r>
            <a:endParaRPr lang="en-US" dirty="0">
              <a:solidFill>
                <a:prstClr val="white"/>
              </a:solidFill>
            </a:endParaRPr>
          </a:p>
        </p:txBody>
      </p:sp>
      <p:sp>
        <p:nvSpPr>
          <p:cNvPr id="17" name="Rectangle 16"/>
          <p:cNvSpPr/>
          <p:nvPr/>
        </p:nvSpPr>
        <p:spPr>
          <a:xfrm>
            <a:off x="13671" y="3214931"/>
            <a:ext cx="12188952" cy="64008"/>
          </a:xfrm>
          <a:prstGeom prst="rect">
            <a:avLst/>
          </a:prstGeom>
          <a:solidFill>
            <a:schemeClr val="accent1">
              <a:lumMod val="50000"/>
              <a:alpha val="69804"/>
            </a:schemeClr>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4" name="Rectangle 3"/>
          <p:cNvSpPr/>
          <p:nvPr/>
        </p:nvSpPr>
        <p:spPr>
          <a:xfrm>
            <a:off x="0" y="0"/>
            <a:ext cx="12192000" cy="1856096"/>
          </a:xfrm>
          <a:prstGeom prst="rect">
            <a:avLst/>
          </a:pr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pic>
        <p:nvPicPr>
          <p:cNvPr id="13" name="Picture 12" descr="Screen Clipping"/>
          <p:cNvPicPr>
            <a:picLocks noChangeAspect="1"/>
          </p:cNvPicPr>
          <p:nvPr/>
        </p:nvPicPr>
        <p:blipFill rotWithShape="1">
          <a:blip r:embed="rId2" cstate="print">
            <a:extLst>
              <a:ext uri="{28A0092B-C50C-407E-A947-70E740481C1C}">
                <a14:useLocalDpi xmlns:a14="http://schemas.microsoft.com/office/drawing/2010/main" val="0"/>
              </a:ext>
            </a:extLst>
          </a:blip>
          <a:srcRect l="6702" t="3884" r="8723" b="5263"/>
          <a:stretch/>
        </p:blipFill>
        <p:spPr>
          <a:xfrm>
            <a:off x="-613054" y="-401830"/>
            <a:ext cx="3644901" cy="3643823"/>
          </a:xfrm>
          <a:prstGeom prst="ellipse">
            <a:avLst/>
          </a:prstGeom>
          <a:effectLst>
            <a:reflection blurRad="6350" stA="50000" endA="300" endPos="55000" dir="5400000" sy="-100000" algn="bl" rotWithShape="0"/>
          </a:effectLst>
        </p:spPr>
      </p:pic>
      <p:sp>
        <p:nvSpPr>
          <p:cNvPr id="14" name="Rectangle 13"/>
          <p:cNvSpPr/>
          <p:nvPr userDrawn="1"/>
        </p:nvSpPr>
        <p:spPr>
          <a:xfrm>
            <a:off x="13671" y="3214931"/>
            <a:ext cx="12188952" cy="64008"/>
          </a:xfrm>
          <a:prstGeom prst="rect">
            <a:avLst/>
          </a:prstGeom>
          <a:solidFill>
            <a:schemeClr val="accent1">
              <a:lumMod val="50000"/>
              <a:alpha val="69804"/>
            </a:schemeClr>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5" name="Rectangle 14"/>
          <p:cNvSpPr/>
          <p:nvPr userDrawn="1"/>
        </p:nvSpPr>
        <p:spPr>
          <a:xfrm>
            <a:off x="0" y="0"/>
            <a:ext cx="12192000" cy="1856096"/>
          </a:xfrm>
          <a:prstGeom prst="rect">
            <a:avLst/>
          </a:pr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pic>
        <p:nvPicPr>
          <p:cNvPr id="16" name="Picture 15" descr="Screen Clipping"/>
          <p:cNvPicPr>
            <a:picLocks noChangeAspect="1"/>
          </p:cNvPicPr>
          <p:nvPr userDrawn="1"/>
        </p:nvPicPr>
        <p:blipFill rotWithShape="1">
          <a:blip r:embed="rId2" cstate="print">
            <a:extLst>
              <a:ext uri="{28A0092B-C50C-407E-A947-70E740481C1C}">
                <a14:useLocalDpi xmlns:a14="http://schemas.microsoft.com/office/drawing/2010/main" val="0"/>
              </a:ext>
            </a:extLst>
          </a:blip>
          <a:srcRect l="6702" t="3884" r="8723" b="5263"/>
          <a:stretch/>
        </p:blipFill>
        <p:spPr>
          <a:xfrm>
            <a:off x="-613054" y="-401830"/>
            <a:ext cx="3644901" cy="3643823"/>
          </a:xfrm>
          <a:prstGeom prst="ellipse">
            <a:avLst/>
          </a:prstGeom>
          <a:effectLst>
            <a:reflection blurRad="6350" stA="50000" endA="300" endPos="55000" dir="5400000" sy="-100000" algn="bl" rotWithShape="0"/>
          </a:effectLst>
        </p:spPr>
      </p:pic>
    </p:spTree>
    <p:extLst>
      <p:ext uri="{BB962C8B-B14F-4D97-AF65-F5344CB8AC3E}">
        <p14:creationId xmlns:p14="http://schemas.microsoft.com/office/powerpoint/2010/main" val="1241519571"/>
      </p:ext>
    </p:extLst>
  </p:cSld>
  <p:clrMapOvr>
    <a:masterClrMapping/>
  </p:clrMapOvr>
  <p:transition spd="slow">
    <p:cove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506071" y="0"/>
            <a:ext cx="10573266" cy="1188720"/>
          </a:xfrm>
        </p:spPr>
        <p:txBody>
          <a:bodyPr/>
          <a:lstStyle>
            <a:lvl1pPr>
              <a:defRPr>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9" name="Text Placeholder 8"/>
          <p:cNvSpPr>
            <a:spLocks noGrp="1"/>
          </p:cNvSpPr>
          <p:nvPr>
            <p:ph type="body" sz="quarter" idx="13"/>
          </p:nvPr>
        </p:nvSpPr>
        <p:spPr>
          <a:xfrm>
            <a:off x="1539943" y="1828215"/>
            <a:ext cx="4846320" cy="4285073"/>
          </a:xfrm>
        </p:spPr>
        <p:txBody>
          <a:bodyPr/>
          <a:lstStyle>
            <a:lvl1pPr marL="274320" indent="-274320">
              <a:buFont typeface="Arial" pitchFamily="34" charset="0"/>
              <a:buChar char="•"/>
              <a:tabLst>
                <a:tab pos="274320" algn="l"/>
              </a:tabLst>
              <a:defRPr b="0"/>
            </a:lvl1pPr>
            <a:lvl2pPr marL="742950" indent="-285750">
              <a:buFont typeface="Arial" pitchFamily="34" charset="0"/>
              <a:buChar char="•"/>
              <a:defRPr/>
            </a:lvl2pPr>
            <a:lvl3pPr marL="1143000" indent="-228600">
              <a:buFont typeface="Arial" pitchFamily="34" charset="0"/>
              <a:buChar char="•"/>
              <a:defRPr/>
            </a:lvl3pPr>
            <a:lvl4pPr marL="1600200" indent="-228600">
              <a:buFont typeface="Arial" pitchFamily="34" charset="0"/>
              <a:buChar char="•"/>
              <a:defRPr/>
            </a:lvl4pPr>
            <a:lvl5pPr marL="2057400" indent="-228600">
              <a:buFont typeface="Arial" pitchFamily="34" charset="0"/>
              <a:buChar char="•"/>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Text Placeholder 10"/>
          <p:cNvSpPr>
            <a:spLocks noGrp="1"/>
          </p:cNvSpPr>
          <p:nvPr>
            <p:ph type="body" sz="quarter" idx="14"/>
          </p:nvPr>
        </p:nvSpPr>
        <p:spPr>
          <a:xfrm>
            <a:off x="6748883" y="1828800"/>
            <a:ext cx="4846320" cy="4295601"/>
          </a:xfrm>
        </p:spPr>
        <p:txBody>
          <a:bodyPr/>
          <a:lstStyle>
            <a:lvl1pPr marL="274320" indent="-274320">
              <a:buFont typeface="Arial" pitchFamily="34" charset="0"/>
              <a:buChar char="•"/>
              <a:defRPr b="0"/>
            </a:lvl1pPr>
            <a:lvl2pPr marL="742950" indent="-285750">
              <a:buFont typeface="Arial" pitchFamily="34" charset="0"/>
              <a:buChar char="•"/>
              <a:defRPr/>
            </a:lvl2pPr>
            <a:lvl3pPr marL="1143000" indent="-228600">
              <a:buFont typeface="Arial" pitchFamily="34" charset="0"/>
              <a:buChar char="•"/>
              <a:defRPr/>
            </a:lvl3pPr>
            <a:lvl4pPr marL="1600200" indent="-228600">
              <a:buFont typeface="Arial" pitchFamily="34" charset="0"/>
              <a:buChar char="•"/>
              <a:defRPr/>
            </a:lvl4pPr>
            <a:lvl5pPr marL="2057400" indent="-228600">
              <a:buFont typeface="Arial" pitchFamily="34" charset="0"/>
              <a:buChar char="•"/>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Slide Number Placeholder 5"/>
          <p:cNvSpPr>
            <a:spLocks noGrp="1"/>
          </p:cNvSpPr>
          <p:nvPr>
            <p:ph type="sldNum" sz="quarter" idx="4"/>
          </p:nvPr>
        </p:nvSpPr>
        <p:spPr>
          <a:xfrm>
            <a:off x="10946684" y="6303097"/>
            <a:ext cx="1219200" cy="274320"/>
          </a:xfrm>
          <a:prstGeom prst="rect">
            <a:avLst/>
          </a:prstGeom>
        </p:spPr>
        <p:txBody>
          <a:bodyPr vert="horz" lIns="91440" tIns="45720" rIns="91440" bIns="45720" rtlCol="0" anchor="ctr"/>
          <a:lstStyle>
            <a:lvl1pPr algn="r">
              <a:defRPr sz="1200">
                <a:solidFill>
                  <a:sysClr val="windowText" lastClr="000000"/>
                </a:solidFill>
              </a:defRPr>
            </a:lvl1pPr>
          </a:lstStyle>
          <a:p>
            <a:fld id="{27C98126-00D4-4536-8967-EB49841E9AA8}" type="slidenum">
              <a:rPr lang="en-US" smtClean="0"/>
              <a:pPr/>
              <a:t>‹#›</a:t>
            </a:fld>
            <a:endParaRPr lang="en-US" dirty="0"/>
          </a:p>
        </p:txBody>
      </p:sp>
      <p:sp>
        <p:nvSpPr>
          <p:cNvPr id="10" name="Date Placeholder 3"/>
          <p:cNvSpPr>
            <a:spLocks noGrp="1"/>
          </p:cNvSpPr>
          <p:nvPr>
            <p:ph type="dt" sz="half" idx="2"/>
          </p:nvPr>
        </p:nvSpPr>
        <p:spPr>
          <a:xfrm>
            <a:off x="5171606" y="6303097"/>
            <a:ext cx="1848789" cy="274320"/>
          </a:xfrm>
          <a:prstGeom prst="rect">
            <a:avLst/>
          </a:prstGeom>
        </p:spPr>
        <p:txBody>
          <a:bodyPr vert="horz" lIns="91440" tIns="45720" rIns="91440" bIns="45720" rtlCol="0" anchor="ctr"/>
          <a:lstStyle>
            <a:lvl1pPr algn="l">
              <a:defRPr sz="1200">
                <a:solidFill>
                  <a:sysClr val="windowText" lastClr="000000"/>
                </a:solidFill>
              </a:defRPr>
            </a:lvl1pPr>
          </a:lstStyle>
          <a:p>
            <a:fld id="{EEE08A92-B49E-493D-BEBA-45426E9905BC}" type="datetime1">
              <a:rPr lang="en-US" smtClean="0"/>
              <a:t>15-Sep-16</a:t>
            </a:fld>
            <a:endParaRPr lang="en-US" dirty="0"/>
          </a:p>
        </p:txBody>
      </p:sp>
      <p:sp>
        <p:nvSpPr>
          <p:cNvPr id="12" name="Footer Placeholder 4"/>
          <p:cNvSpPr>
            <a:spLocks noGrp="1"/>
          </p:cNvSpPr>
          <p:nvPr>
            <p:ph type="ftr" sz="quarter" idx="3"/>
          </p:nvPr>
        </p:nvSpPr>
        <p:spPr>
          <a:xfrm>
            <a:off x="7066516" y="6303097"/>
            <a:ext cx="3860800" cy="274320"/>
          </a:xfrm>
          <a:prstGeom prst="rect">
            <a:avLst/>
          </a:prstGeom>
        </p:spPr>
        <p:txBody>
          <a:bodyPr vert="horz" lIns="91440" tIns="45720" rIns="91440" bIns="45720" rtlCol="0" anchor="ctr"/>
          <a:lstStyle>
            <a:lvl1pPr algn="ctr">
              <a:defRPr sz="1200">
                <a:solidFill>
                  <a:sysClr val="windowText" lastClr="000000"/>
                </a:solidFill>
              </a:defRPr>
            </a:lvl1pPr>
          </a:lstStyle>
          <a:p>
            <a:r>
              <a:rPr lang="en-US"/>
              <a:t>Footer text goes here</a:t>
            </a:r>
            <a:endParaRPr lang="en-US" dirty="0"/>
          </a:p>
        </p:txBody>
      </p:sp>
    </p:spTree>
    <p:extLst>
      <p:ext uri="{BB962C8B-B14F-4D97-AF65-F5344CB8AC3E}">
        <p14:creationId xmlns:p14="http://schemas.microsoft.com/office/powerpoint/2010/main" val="1343464444"/>
      </p:ext>
    </p:extLst>
  </p:cSld>
  <p:clrMapOvr>
    <a:masterClrMapping/>
  </p:clrMapOvr>
  <p:transition spd="slow">
    <p:cove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506071" y="0"/>
            <a:ext cx="10573266" cy="1188720"/>
          </a:xfrm>
        </p:spPr>
        <p:txBody>
          <a:bodyPr/>
          <a:lstStyle>
            <a:lvl1pPr>
              <a:defRPr>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3" name="Text Placeholder 2"/>
          <p:cNvSpPr>
            <a:spLocks noGrp="1"/>
          </p:cNvSpPr>
          <p:nvPr>
            <p:ph type="body" idx="1"/>
          </p:nvPr>
        </p:nvSpPr>
        <p:spPr>
          <a:xfrm>
            <a:off x="1632301" y="1836055"/>
            <a:ext cx="4846320" cy="639762"/>
          </a:xfrm>
          <a:prstGeom prst="rect">
            <a:avLst/>
          </a:prstGeom>
          <a:solidFill>
            <a:schemeClr val="tx2">
              <a:lumMod val="75000"/>
            </a:schemeClr>
          </a:solidFill>
        </p:spPr>
        <p:style>
          <a:lnRef idx="0">
            <a:schemeClr val="accent5"/>
          </a:lnRef>
          <a:fillRef idx="3">
            <a:schemeClr val="accent5"/>
          </a:fillRef>
          <a:effectRef idx="3">
            <a:schemeClr val="accent5"/>
          </a:effectRef>
          <a:fontRef idx="none"/>
        </p:style>
        <p:txBody>
          <a:bodyPr anchor="b">
            <a:normAutofit/>
          </a:bodyPr>
          <a:lstStyle>
            <a:lvl1pPr marL="0" indent="0">
              <a:buNone/>
              <a:defRPr sz="20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5" name="Text Placeholder 4"/>
          <p:cNvSpPr>
            <a:spLocks noGrp="1"/>
          </p:cNvSpPr>
          <p:nvPr>
            <p:ph type="body" sz="quarter" idx="3"/>
          </p:nvPr>
        </p:nvSpPr>
        <p:spPr>
          <a:xfrm>
            <a:off x="6850087" y="1836055"/>
            <a:ext cx="4846320" cy="639762"/>
          </a:xfrm>
          <a:prstGeom prst="rect">
            <a:avLst/>
          </a:prstGeom>
          <a:solidFill>
            <a:schemeClr val="tx2">
              <a:lumMod val="75000"/>
            </a:schemeClr>
          </a:solidFill>
        </p:spPr>
        <p:style>
          <a:lnRef idx="0">
            <a:schemeClr val="accent5"/>
          </a:lnRef>
          <a:fillRef idx="3">
            <a:schemeClr val="accent5"/>
          </a:fillRef>
          <a:effectRef idx="3">
            <a:schemeClr val="accent5"/>
          </a:effectRef>
          <a:fontRef idx="none"/>
        </p:style>
        <p:txBody>
          <a:bodyPr anchor="b"/>
          <a:lstStyle>
            <a:lvl1pPr marL="0" indent="0">
              <a:buNone/>
              <a:defRPr sz="20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1" name="Text Placeholder 10"/>
          <p:cNvSpPr>
            <a:spLocks noGrp="1"/>
          </p:cNvSpPr>
          <p:nvPr>
            <p:ph type="body" sz="quarter" idx="13"/>
          </p:nvPr>
        </p:nvSpPr>
        <p:spPr>
          <a:xfrm>
            <a:off x="1632301" y="2480581"/>
            <a:ext cx="4846320" cy="3781324"/>
          </a:xfrm>
        </p:spPr>
        <p:txBody>
          <a:bodyPr/>
          <a:lstStyle>
            <a:lvl1pPr>
              <a:defRPr sz="2400" b="0"/>
            </a:lvl1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3" name="Text Placeholder 12"/>
          <p:cNvSpPr>
            <a:spLocks noGrp="1"/>
          </p:cNvSpPr>
          <p:nvPr>
            <p:ph type="body" sz="quarter" idx="14"/>
          </p:nvPr>
        </p:nvSpPr>
        <p:spPr>
          <a:xfrm>
            <a:off x="6850087" y="2480581"/>
            <a:ext cx="4846320" cy="3756909"/>
          </a:xfrm>
        </p:spPr>
        <p:txBody>
          <a:bodyPr/>
          <a:lstStyle>
            <a:lvl1pPr>
              <a:defRPr sz="2400" b="0"/>
            </a:lvl1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Slide Number Placeholder 5"/>
          <p:cNvSpPr>
            <a:spLocks noGrp="1"/>
          </p:cNvSpPr>
          <p:nvPr>
            <p:ph type="sldNum" sz="quarter" idx="4"/>
          </p:nvPr>
        </p:nvSpPr>
        <p:spPr>
          <a:xfrm>
            <a:off x="10946684" y="6303097"/>
            <a:ext cx="1219200" cy="274320"/>
          </a:xfrm>
          <a:prstGeom prst="rect">
            <a:avLst/>
          </a:prstGeom>
        </p:spPr>
        <p:txBody>
          <a:bodyPr vert="horz" lIns="91440" tIns="45720" rIns="91440" bIns="45720" rtlCol="0" anchor="ctr"/>
          <a:lstStyle>
            <a:lvl1pPr algn="r">
              <a:defRPr sz="1200">
                <a:solidFill>
                  <a:sysClr val="windowText" lastClr="000000"/>
                </a:solidFill>
              </a:defRPr>
            </a:lvl1pPr>
          </a:lstStyle>
          <a:p>
            <a:fld id="{27C98126-00D4-4536-8967-EB49841E9AA8}" type="slidenum">
              <a:rPr lang="en-US" smtClean="0"/>
              <a:pPr/>
              <a:t>‹#›</a:t>
            </a:fld>
            <a:endParaRPr lang="en-US" dirty="0"/>
          </a:p>
        </p:txBody>
      </p:sp>
      <p:sp>
        <p:nvSpPr>
          <p:cNvPr id="12" name="Date Placeholder 3"/>
          <p:cNvSpPr>
            <a:spLocks noGrp="1"/>
          </p:cNvSpPr>
          <p:nvPr>
            <p:ph type="dt" sz="half" idx="2"/>
          </p:nvPr>
        </p:nvSpPr>
        <p:spPr>
          <a:xfrm>
            <a:off x="5171606" y="6303097"/>
            <a:ext cx="1848789" cy="274320"/>
          </a:xfrm>
          <a:prstGeom prst="rect">
            <a:avLst/>
          </a:prstGeom>
        </p:spPr>
        <p:txBody>
          <a:bodyPr vert="horz" lIns="91440" tIns="45720" rIns="91440" bIns="45720" rtlCol="0" anchor="ctr"/>
          <a:lstStyle>
            <a:lvl1pPr algn="l">
              <a:defRPr sz="1200">
                <a:solidFill>
                  <a:sysClr val="windowText" lastClr="000000"/>
                </a:solidFill>
              </a:defRPr>
            </a:lvl1pPr>
          </a:lstStyle>
          <a:p>
            <a:fld id="{0BC289F3-4250-4AD9-BD40-7B75700F366F}" type="datetime1">
              <a:rPr lang="en-US" smtClean="0"/>
              <a:t>15-Sep-16</a:t>
            </a:fld>
            <a:endParaRPr lang="en-US"/>
          </a:p>
        </p:txBody>
      </p:sp>
      <p:sp>
        <p:nvSpPr>
          <p:cNvPr id="14" name="Footer Placeholder 4"/>
          <p:cNvSpPr>
            <a:spLocks noGrp="1"/>
          </p:cNvSpPr>
          <p:nvPr>
            <p:ph type="ftr" sz="quarter" idx="15"/>
          </p:nvPr>
        </p:nvSpPr>
        <p:spPr>
          <a:xfrm>
            <a:off x="7066516" y="6303097"/>
            <a:ext cx="3860800" cy="274320"/>
          </a:xfrm>
          <a:prstGeom prst="rect">
            <a:avLst/>
          </a:prstGeom>
        </p:spPr>
        <p:txBody>
          <a:bodyPr vert="horz" lIns="91440" tIns="45720" rIns="91440" bIns="45720" rtlCol="0" anchor="ctr"/>
          <a:lstStyle>
            <a:lvl1pPr algn="ctr">
              <a:defRPr sz="1200">
                <a:solidFill>
                  <a:sysClr val="windowText" lastClr="000000"/>
                </a:solidFill>
              </a:defRPr>
            </a:lvl1pPr>
          </a:lstStyle>
          <a:p>
            <a:r>
              <a:rPr lang="en-US"/>
              <a:t>Footer text goes here</a:t>
            </a:r>
            <a:endParaRPr lang="en-US" dirty="0"/>
          </a:p>
        </p:txBody>
      </p:sp>
    </p:spTree>
    <p:extLst>
      <p:ext uri="{BB962C8B-B14F-4D97-AF65-F5344CB8AC3E}">
        <p14:creationId xmlns:p14="http://schemas.microsoft.com/office/powerpoint/2010/main" val="2643007023"/>
      </p:ext>
    </p:extLst>
  </p:cSld>
  <p:clrMapOvr>
    <a:masterClrMapping/>
  </p:clrMapOvr>
  <p:transition spd="slow">
    <p:cove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519518" y="0"/>
            <a:ext cx="10661922" cy="1188720"/>
          </a:xfrm>
        </p:spPr>
        <p:txBody>
          <a:bodyPr vert="horz" lIns="91440" tIns="45720" rIns="91440" bIns="45720" rtlCol="0" anchor="ctr">
            <a:normAutofit/>
          </a:bodyPr>
          <a:lstStyle>
            <a:lvl1pPr>
              <a:defRPr lang="en-US">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title style</a:t>
            </a:r>
            <a:endParaRPr lang="en-US" dirty="0"/>
          </a:p>
        </p:txBody>
      </p:sp>
      <p:sp>
        <p:nvSpPr>
          <p:cNvPr id="6" name="Slide Number Placeholder 5"/>
          <p:cNvSpPr>
            <a:spLocks noGrp="1"/>
          </p:cNvSpPr>
          <p:nvPr>
            <p:ph type="sldNum" sz="quarter" idx="4"/>
          </p:nvPr>
        </p:nvSpPr>
        <p:spPr>
          <a:xfrm>
            <a:off x="10946684" y="6303097"/>
            <a:ext cx="1219200" cy="274320"/>
          </a:xfrm>
          <a:prstGeom prst="rect">
            <a:avLst/>
          </a:prstGeom>
        </p:spPr>
        <p:txBody>
          <a:bodyPr vert="horz" lIns="91440" tIns="45720" rIns="91440" bIns="45720" rtlCol="0" anchor="ctr"/>
          <a:lstStyle>
            <a:lvl1pPr algn="r">
              <a:defRPr sz="1200">
                <a:solidFill>
                  <a:sysClr val="windowText" lastClr="000000"/>
                </a:solidFill>
              </a:defRPr>
            </a:lvl1pPr>
          </a:lstStyle>
          <a:p>
            <a:fld id="{27C98126-00D4-4536-8967-EB49841E9AA8}" type="slidenum">
              <a:rPr lang="en-US" smtClean="0"/>
              <a:pPr/>
              <a:t>‹#›</a:t>
            </a:fld>
            <a:endParaRPr lang="en-US"/>
          </a:p>
        </p:txBody>
      </p:sp>
      <p:sp>
        <p:nvSpPr>
          <p:cNvPr id="7" name="Date Placeholder 3"/>
          <p:cNvSpPr>
            <a:spLocks noGrp="1"/>
          </p:cNvSpPr>
          <p:nvPr>
            <p:ph type="dt" sz="half" idx="2"/>
          </p:nvPr>
        </p:nvSpPr>
        <p:spPr>
          <a:xfrm>
            <a:off x="5171606" y="6303097"/>
            <a:ext cx="1848789" cy="274320"/>
          </a:xfrm>
          <a:prstGeom prst="rect">
            <a:avLst/>
          </a:prstGeom>
        </p:spPr>
        <p:txBody>
          <a:bodyPr vert="horz" lIns="91440" tIns="45720" rIns="91440" bIns="45720" rtlCol="0" anchor="ctr"/>
          <a:lstStyle>
            <a:lvl1pPr algn="l">
              <a:defRPr sz="1200">
                <a:solidFill>
                  <a:sysClr val="windowText" lastClr="000000"/>
                </a:solidFill>
              </a:defRPr>
            </a:lvl1pPr>
          </a:lstStyle>
          <a:p>
            <a:fld id="{6F2E4E0F-A6EA-43E2-9582-856DC60EB267}" type="datetime1">
              <a:rPr lang="en-US" smtClean="0"/>
              <a:t>15-Sep-16</a:t>
            </a:fld>
            <a:endParaRPr lang="en-US"/>
          </a:p>
        </p:txBody>
      </p:sp>
      <p:sp>
        <p:nvSpPr>
          <p:cNvPr id="8" name="Footer Placeholder 4"/>
          <p:cNvSpPr>
            <a:spLocks noGrp="1"/>
          </p:cNvSpPr>
          <p:nvPr>
            <p:ph type="ftr" sz="quarter" idx="3"/>
          </p:nvPr>
        </p:nvSpPr>
        <p:spPr>
          <a:xfrm>
            <a:off x="7066516" y="6303097"/>
            <a:ext cx="3860800" cy="274320"/>
          </a:xfrm>
          <a:prstGeom prst="rect">
            <a:avLst/>
          </a:prstGeom>
        </p:spPr>
        <p:txBody>
          <a:bodyPr vert="horz" lIns="91440" tIns="45720" rIns="91440" bIns="45720" rtlCol="0" anchor="ctr"/>
          <a:lstStyle>
            <a:lvl1pPr algn="ctr">
              <a:defRPr sz="1200">
                <a:solidFill>
                  <a:sysClr val="windowText" lastClr="000000"/>
                </a:solidFill>
              </a:defRPr>
            </a:lvl1pPr>
          </a:lstStyle>
          <a:p>
            <a:r>
              <a:rPr lang="en-US"/>
              <a:t>Footer text goes here</a:t>
            </a:r>
            <a:endParaRPr lang="en-US" dirty="0"/>
          </a:p>
        </p:txBody>
      </p:sp>
    </p:spTree>
    <p:extLst>
      <p:ext uri="{BB962C8B-B14F-4D97-AF65-F5344CB8AC3E}">
        <p14:creationId xmlns:p14="http://schemas.microsoft.com/office/powerpoint/2010/main" val="3989934662"/>
      </p:ext>
    </p:extLst>
  </p:cSld>
  <p:clrMapOvr>
    <a:masterClrMapping/>
  </p:clrMapOvr>
  <p:transition spd="slow">
    <p:cove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Slide Number Placeholder 5"/>
          <p:cNvSpPr>
            <a:spLocks noGrp="1"/>
          </p:cNvSpPr>
          <p:nvPr>
            <p:ph type="sldNum" sz="quarter" idx="4"/>
          </p:nvPr>
        </p:nvSpPr>
        <p:spPr>
          <a:xfrm>
            <a:off x="10946684" y="6303097"/>
            <a:ext cx="1219200" cy="274320"/>
          </a:xfrm>
          <a:prstGeom prst="rect">
            <a:avLst/>
          </a:prstGeom>
        </p:spPr>
        <p:txBody>
          <a:bodyPr vert="horz" lIns="91440" tIns="45720" rIns="91440" bIns="45720" rtlCol="0" anchor="ctr"/>
          <a:lstStyle>
            <a:lvl1pPr algn="r">
              <a:defRPr sz="1200">
                <a:solidFill>
                  <a:sysClr val="windowText" lastClr="000000"/>
                </a:solidFill>
              </a:defRPr>
            </a:lvl1pPr>
          </a:lstStyle>
          <a:p>
            <a:fld id="{27C98126-00D4-4536-8967-EB49841E9AA8}" type="slidenum">
              <a:rPr lang="en-US" smtClean="0"/>
              <a:pPr/>
              <a:t>‹#›</a:t>
            </a:fld>
            <a:endParaRPr lang="en-US"/>
          </a:p>
        </p:txBody>
      </p:sp>
      <p:sp>
        <p:nvSpPr>
          <p:cNvPr id="6" name="Date Placeholder 3"/>
          <p:cNvSpPr>
            <a:spLocks noGrp="1"/>
          </p:cNvSpPr>
          <p:nvPr>
            <p:ph type="dt" sz="half" idx="2"/>
          </p:nvPr>
        </p:nvSpPr>
        <p:spPr>
          <a:xfrm>
            <a:off x="5171606" y="6303097"/>
            <a:ext cx="1848789" cy="274320"/>
          </a:xfrm>
          <a:prstGeom prst="rect">
            <a:avLst/>
          </a:prstGeom>
        </p:spPr>
        <p:txBody>
          <a:bodyPr vert="horz" lIns="91440" tIns="45720" rIns="91440" bIns="45720" rtlCol="0" anchor="ctr"/>
          <a:lstStyle>
            <a:lvl1pPr algn="l">
              <a:defRPr sz="1200">
                <a:solidFill>
                  <a:sysClr val="windowText" lastClr="000000"/>
                </a:solidFill>
              </a:defRPr>
            </a:lvl1pPr>
          </a:lstStyle>
          <a:p>
            <a:fld id="{49859B67-4099-4757-B42C-3AA97C29D5F5}" type="datetime1">
              <a:rPr lang="en-US" smtClean="0"/>
              <a:t>15-Sep-16</a:t>
            </a:fld>
            <a:endParaRPr lang="en-US"/>
          </a:p>
        </p:txBody>
      </p:sp>
      <p:sp>
        <p:nvSpPr>
          <p:cNvPr id="7" name="Footer Placeholder 4"/>
          <p:cNvSpPr>
            <a:spLocks noGrp="1"/>
          </p:cNvSpPr>
          <p:nvPr>
            <p:ph type="ftr" sz="quarter" idx="3"/>
          </p:nvPr>
        </p:nvSpPr>
        <p:spPr>
          <a:xfrm>
            <a:off x="7066516" y="6303097"/>
            <a:ext cx="3860800" cy="274320"/>
          </a:xfrm>
          <a:prstGeom prst="rect">
            <a:avLst/>
          </a:prstGeom>
        </p:spPr>
        <p:txBody>
          <a:bodyPr vert="horz" lIns="91440" tIns="45720" rIns="91440" bIns="45720" rtlCol="0" anchor="ctr"/>
          <a:lstStyle>
            <a:lvl1pPr algn="ctr">
              <a:defRPr sz="1200">
                <a:solidFill>
                  <a:sysClr val="windowText" lastClr="000000"/>
                </a:solidFill>
              </a:defRPr>
            </a:lvl1pPr>
          </a:lstStyle>
          <a:p>
            <a:r>
              <a:rPr lang="en-US"/>
              <a:t>Footer text goes here</a:t>
            </a:r>
            <a:endParaRPr lang="en-US" dirty="0"/>
          </a:p>
        </p:txBody>
      </p:sp>
    </p:spTree>
    <p:extLst>
      <p:ext uri="{BB962C8B-B14F-4D97-AF65-F5344CB8AC3E}">
        <p14:creationId xmlns:p14="http://schemas.microsoft.com/office/powerpoint/2010/main" val="4118885344"/>
      </p:ext>
    </p:extLst>
  </p:cSld>
  <p:clrMapOvr>
    <a:masterClrMapping/>
  </p:clrMapOvr>
  <p:transition spd="slow">
    <p:cove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652491" y="1447800"/>
            <a:ext cx="9939931" cy="1371600"/>
          </a:xfrm>
        </p:spPr>
        <p:txBody>
          <a:bodyPr anchor="b"/>
          <a:lstStyle>
            <a:lvl1pPr algn="l">
              <a:defRPr sz="4400" b="1">
                <a:solidFill>
                  <a:schemeClr val="accent5">
                    <a:lumMod val="50000"/>
                  </a:schemeClr>
                </a:solidFill>
                <a:latin typeface="Verdana" panose="020B0604030504040204" pitchFamily="34" charset="0"/>
                <a:ea typeface="Verdana" panose="020B0604030504040204" pitchFamily="34" charset="0"/>
                <a:cs typeface="Verdana" panose="020B0604030504040204" pitchFamily="34" charset="0"/>
              </a:defRPr>
            </a:lvl1pPr>
          </a:lstStyle>
          <a:p>
            <a:r>
              <a:rPr lang="en-US" dirty="0"/>
              <a:t>Click to edit </a:t>
            </a:r>
            <a:br>
              <a:rPr lang="en-US" dirty="0"/>
            </a:br>
            <a:r>
              <a:rPr lang="en-US" dirty="0"/>
              <a:t>Master title style</a:t>
            </a:r>
          </a:p>
        </p:txBody>
      </p:sp>
      <p:sp>
        <p:nvSpPr>
          <p:cNvPr id="3" name="Content Placeholder 2"/>
          <p:cNvSpPr>
            <a:spLocks noGrp="1"/>
          </p:cNvSpPr>
          <p:nvPr>
            <p:ph idx="1"/>
          </p:nvPr>
        </p:nvSpPr>
        <p:spPr>
          <a:xfrm>
            <a:off x="5282154" y="3129280"/>
            <a:ext cx="6310267" cy="2890520"/>
          </a:xfrm>
        </p:spPr>
        <p:txBody>
          <a:bodyPr anchor="t">
            <a:normAutofit/>
          </a:bodyPr>
          <a:lstStyle>
            <a:lvl1pPr>
              <a:defRPr sz="2400"/>
            </a:lvl1pPr>
            <a:lvl2pPr>
              <a:defRPr sz="2000"/>
            </a:lvl2pPr>
            <a:lvl3pPr>
              <a:defRPr sz="1800"/>
            </a:lvl3pPr>
            <a:lvl4pPr>
              <a:defRPr sz="1600"/>
            </a:lvl4pPr>
            <a:lvl5pPr>
              <a:defRPr sz="1600"/>
            </a:lvl5pPr>
            <a:lvl6pPr>
              <a:defRPr sz="1400"/>
            </a:lvl6pPr>
            <a:lvl7pPr>
              <a:defRPr sz="1400"/>
            </a:lvl7pPr>
            <a:lvl8pPr>
              <a:defRPr sz="1400"/>
            </a:lvl8pPr>
            <a:lvl9pPr>
              <a:defRPr sz="14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652492" y="3129280"/>
            <a:ext cx="3401063" cy="2895599"/>
          </a:xfrm>
        </p:spPr>
        <p:txBody>
          <a:bodyPr>
            <a:normAutofit/>
          </a:bodyPr>
          <a:lstStyle>
            <a:lvl1pPr marL="0" indent="0">
              <a:buNone/>
              <a:defRPr sz="2400" b="1"/>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7" name="Date Placeholder 4"/>
          <p:cNvSpPr>
            <a:spLocks noGrp="1"/>
          </p:cNvSpPr>
          <p:nvPr>
            <p:ph type="dt" sz="half" idx="10"/>
          </p:nvPr>
        </p:nvSpPr>
        <p:spPr/>
        <p:txBody>
          <a:bodyPr/>
          <a:lstStyle/>
          <a:p>
            <a:fld id="{FA7CC96C-1F13-4C96-ADD4-225AE2CA687B}" type="datetime1">
              <a:rPr lang="en-US" smtClean="0">
                <a:solidFill>
                  <a:prstClr val="black">
                    <a:alpha val="60000"/>
                  </a:prstClr>
                </a:solidFill>
              </a:rPr>
              <a:t>15-Sep-16</a:t>
            </a:fld>
            <a:endParaRPr lang="en-US" dirty="0">
              <a:solidFill>
                <a:prstClr val="black">
                  <a:alpha val="60000"/>
                </a:prstClr>
              </a:solidFill>
            </a:endParaRPr>
          </a:p>
        </p:txBody>
      </p:sp>
      <p:sp>
        <p:nvSpPr>
          <p:cNvPr id="5" name="Footer Placeholder 5"/>
          <p:cNvSpPr>
            <a:spLocks noGrp="1"/>
          </p:cNvSpPr>
          <p:nvPr>
            <p:ph type="ftr" sz="quarter" idx="11"/>
          </p:nvPr>
        </p:nvSpPr>
        <p:spPr/>
        <p:txBody>
          <a:bodyPr/>
          <a:lstStyle/>
          <a:p>
            <a:r>
              <a:rPr lang="en-US">
                <a:solidFill>
                  <a:prstClr val="black">
                    <a:alpha val="60000"/>
                  </a:prstClr>
                </a:solidFill>
              </a:rPr>
              <a:t>Footer text goes here</a:t>
            </a:r>
          </a:p>
        </p:txBody>
      </p:sp>
      <p:sp>
        <p:nvSpPr>
          <p:cNvPr id="6" name="Slide Number Placeholder 6"/>
          <p:cNvSpPr>
            <a:spLocks noGrp="1"/>
          </p:cNvSpPr>
          <p:nvPr>
            <p:ph type="sldNum" sz="quarter" idx="12"/>
          </p:nvPr>
        </p:nvSpPr>
        <p:spPr/>
        <p:txBody>
          <a:bodyPr/>
          <a:lstStyle/>
          <a:p>
            <a:fld id="{4FAD8F58-50E6-4A60-819B-C60CC62A37E7}"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1705189213"/>
      </p:ext>
    </p:extLst>
  </p:cSld>
  <p:clrMapOvr>
    <a:masterClrMapping/>
  </p:clrMapOvr>
  <p:transition spd="slow">
    <p:cove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611105" y="1881086"/>
            <a:ext cx="5092906" cy="1371600"/>
          </a:xfrm>
        </p:spPr>
        <p:txBody>
          <a:bodyPr anchor="b">
            <a:normAutofit/>
          </a:bodyPr>
          <a:lstStyle>
            <a:lvl1pPr algn="l">
              <a:defRPr sz="4000" b="1">
                <a:solidFill>
                  <a:schemeClr val="accent5">
                    <a:lumMod val="50000"/>
                  </a:schemeClr>
                </a:solidFill>
                <a:effectLst/>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3" name="Picture Placeholder 2"/>
          <p:cNvSpPr>
            <a:spLocks noGrp="1"/>
          </p:cNvSpPr>
          <p:nvPr>
            <p:ph type="pic" idx="1"/>
          </p:nvPr>
        </p:nvSpPr>
        <p:spPr>
          <a:xfrm>
            <a:off x="7716029" y="887506"/>
            <a:ext cx="3200400" cy="4572000"/>
          </a:xfrm>
          <a:prstGeom prst="roundRect">
            <a:avLst>
              <a:gd name="adj" fmla="val 1858"/>
            </a:avLst>
          </a:prstGeom>
          <a:effectLst>
            <a:outerShdw blurRad="50800" dist="50800" dir="5400000" algn="tl" rotWithShape="0">
              <a:srgbClr val="000000">
                <a:alpha val="43000"/>
              </a:srgbClr>
            </a:outerShdw>
          </a:effectLst>
        </p:spPr>
        <p:txBody>
          <a:bodyPr anchor="ctr">
            <a:normAutofit/>
          </a:bodyPr>
          <a:lstStyle>
            <a:lvl1pPr marL="0" indent="0" algn="ctr">
              <a:buNone/>
              <a:defRPr sz="16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1612152" y="3684494"/>
            <a:ext cx="5084979" cy="1371600"/>
          </a:xfrm>
        </p:spPr>
        <p:txBody>
          <a:bodyPr>
            <a:normAutofit/>
          </a:bodyPr>
          <a:lstStyle>
            <a:lvl1pPr marL="0" indent="0">
              <a:buNone/>
              <a:defRPr sz="2400" b="1"/>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D91AA258-59DF-4B95-BCBD-88EF7E51B43F}" type="datetime1">
              <a:rPr lang="en-US" smtClean="0">
                <a:solidFill>
                  <a:prstClr val="black">
                    <a:alpha val="60000"/>
                  </a:prstClr>
                </a:solidFill>
              </a:rPr>
              <a:t>15-Sep-16</a:t>
            </a:fld>
            <a:endParaRPr lang="en-US" dirty="0">
              <a:solidFill>
                <a:prstClr val="black">
                  <a:alpha val="60000"/>
                </a:prstClr>
              </a:solidFill>
            </a:endParaRPr>
          </a:p>
        </p:txBody>
      </p:sp>
      <p:sp>
        <p:nvSpPr>
          <p:cNvPr id="6" name="Footer Placeholder 5"/>
          <p:cNvSpPr>
            <a:spLocks noGrp="1"/>
          </p:cNvSpPr>
          <p:nvPr>
            <p:ph type="ftr" sz="quarter" idx="11"/>
          </p:nvPr>
        </p:nvSpPr>
        <p:spPr/>
        <p:txBody>
          <a:bodyPr/>
          <a:lstStyle/>
          <a:p>
            <a:r>
              <a:rPr lang="en-US">
                <a:solidFill>
                  <a:prstClr val="black">
                    <a:alpha val="60000"/>
                  </a:prstClr>
                </a:solidFill>
              </a:rPr>
              <a:t>Footer text goes here</a:t>
            </a:r>
          </a:p>
        </p:txBody>
      </p:sp>
      <p:sp>
        <p:nvSpPr>
          <p:cNvPr id="7" name="Slide Number Placeholder 6"/>
          <p:cNvSpPr>
            <a:spLocks noGrp="1"/>
          </p:cNvSpPr>
          <p:nvPr>
            <p:ph type="sldNum" sz="quarter" idx="12"/>
          </p:nvPr>
        </p:nvSpPr>
        <p:spPr/>
        <p:txBody>
          <a:bodyPr/>
          <a:lstStyle/>
          <a:p>
            <a:fld id="{4FAD8F58-50E6-4A60-819B-C60CC62A37E7}"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2467659224"/>
      </p:ext>
    </p:extLst>
  </p:cSld>
  <p:clrMapOvr>
    <a:masterClrMapping/>
  </p:clrMapOvr>
  <p:transition spd="slow">
    <p:cove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Rectangle 8"/>
          <p:cNvSpPr/>
          <p:nvPr/>
        </p:nvSpPr>
        <p:spPr>
          <a:xfrm rot="16200000">
            <a:off x="-3246119" y="3246120"/>
            <a:ext cx="6858000" cy="365760"/>
          </a:xfrm>
          <a:prstGeom prst="rect">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r>
              <a:rPr lang="en-US" sz="2000" dirty="0"/>
              <a:t>The Internet, the Web, and Electronic Commerce</a:t>
            </a:r>
            <a:endParaRPr lang="en-US" sz="2000"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sp>
        <p:nvSpPr>
          <p:cNvPr id="4" name="Date Placeholder 3"/>
          <p:cNvSpPr>
            <a:spLocks noGrp="1"/>
          </p:cNvSpPr>
          <p:nvPr>
            <p:ph type="dt" sz="half" idx="2"/>
          </p:nvPr>
        </p:nvSpPr>
        <p:spPr>
          <a:xfrm>
            <a:off x="11036975" y="6022514"/>
            <a:ext cx="1130583" cy="274320"/>
          </a:xfrm>
          <a:prstGeom prst="rect">
            <a:avLst/>
          </a:prstGeom>
        </p:spPr>
        <p:txBody>
          <a:bodyPr vert="horz" lIns="91440" tIns="45720" rIns="91440" bIns="45720" rtlCol="0" anchor="ctr"/>
          <a:lstStyle>
            <a:lvl1pPr algn="r">
              <a:defRPr sz="1200">
                <a:solidFill>
                  <a:sysClr val="windowText" lastClr="000000"/>
                </a:solidFill>
                <a:latin typeface="Verdana" panose="020B0604030504040204" pitchFamily="34" charset="0"/>
                <a:ea typeface="Verdana" panose="020B0604030504040204" pitchFamily="34" charset="0"/>
                <a:cs typeface="Verdana" panose="020B0604030504040204" pitchFamily="34" charset="0"/>
              </a:defRPr>
            </a:lvl1pPr>
          </a:lstStyle>
          <a:p>
            <a:fld id="{5E8DAD1A-5A24-4677-A253-0ED66653052B}" type="datetime1">
              <a:rPr lang="en-US" smtClean="0"/>
              <a:t>15-Sep-16</a:t>
            </a:fld>
            <a:endParaRPr lang="en-US"/>
          </a:p>
        </p:txBody>
      </p:sp>
      <p:sp>
        <p:nvSpPr>
          <p:cNvPr id="5" name="Footer Placeholder 4"/>
          <p:cNvSpPr>
            <a:spLocks noGrp="1"/>
          </p:cNvSpPr>
          <p:nvPr>
            <p:ph type="ftr" sz="quarter" idx="3"/>
          </p:nvPr>
        </p:nvSpPr>
        <p:spPr>
          <a:xfrm>
            <a:off x="7066516" y="6303097"/>
            <a:ext cx="3860800" cy="274320"/>
          </a:xfrm>
          <a:prstGeom prst="rect">
            <a:avLst/>
          </a:prstGeom>
        </p:spPr>
        <p:txBody>
          <a:bodyPr vert="horz" lIns="91440" tIns="45720" rIns="91440" bIns="45720" rtlCol="0" anchor="ctr"/>
          <a:lstStyle>
            <a:lvl1pPr algn="ctr">
              <a:defRPr sz="1200">
                <a:solidFill>
                  <a:sysClr val="windowText" lastClr="000000"/>
                </a:solidFill>
                <a:latin typeface="Verdana" panose="020B0604030504040204" pitchFamily="34" charset="0"/>
                <a:ea typeface="Verdana" panose="020B0604030504040204" pitchFamily="34" charset="0"/>
                <a:cs typeface="Verdana" panose="020B0604030504040204" pitchFamily="34" charset="0"/>
              </a:defRPr>
            </a:lvl1pPr>
          </a:lstStyle>
          <a:p>
            <a:r>
              <a:rPr lang="en-US"/>
              <a:t>Footer text goes here</a:t>
            </a:r>
            <a:endParaRPr lang="en-US" dirty="0"/>
          </a:p>
        </p:txBody>
      </p:sp>
      <p:sp>
        <p:nvSpPr>
          <p:cNvPr id="2" name="Title Placeholder 1"/>
          <p:cNvSpPr>
            <a:spLocks noGrp="1"/>
          </p:cNvSpPr>
          <p:nvPr>
            <p:ph type="title"/>
          </p:nvPr>
        </p:nvSpPr>
        <p:spPr>
          <a:xfrm>
            <a:off x="1518163" y="100359"/>
            <a:ext cx="10673837" cy="1188720"/>
          </a:xfrm>
          <a:prstGeom prst="rect">
            <a:avLst/>
          </a:prstGeom>
        </p:spPr>
        <p:txBody>
          <a:bodyPr vert="horz" lIns="91440" tIns="45720" rIns="91440" bIns="45720" rtlCol="0" anchor="ctr">
            <a:normAutofit/>
          </a:bodyPr>
          <a:lstStyle/>
          <a:p>
            <a:pPr lvl="0"/>
            <a:r>
              <a:rPr lang="en-US" dirty="0"/>
              <a:t>Click to edit Master title </a:t>
            </a:r>
            <a:br>
              <a:rPr lang="en-US" dirty="0"/>
            </a:br>
            <a:r>
              <a:rPr lang="en-US" dirty="0"/>
              <a:t>style</a:t>
            </a:r>
          </a:p>
        </p:txBody>
      </p:sp>
      <p:sp>
        <p:nvSpPr>
          <p:cNvPr id="3" name="Rectangle 2"/>
          <p:cNvSpPr/>
          <p:nvPr/>
        </p:nvSpPr>
        <p:spPr>
          <a:xfrm>
            <a:off x="3048" y="1343212"/>
            <a:ext cx="12188952" cy="64008"/>
          </a:xfrm>
          <a:prstGeom prst="rect">
            <a:avLst/>
          </a:prstGeom>
          <a:solidFill>
            <a:schemeClr val="tx1">
              <a:alpha val="70000"/>
            </a:schemeClr>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pic>
        <p:nvPicPr>
          <p:cNvPr id="13" name="Picture 12" descr="Screen Clipping"/>
          <p:cNvPicPr>
            <a:picLocks noChangeAspect="1"/>
          </p:cNvPicPr>
          <p:nvPr/>
        </p:nvPicPr>
        <p:blipFill rotWithShape="1">
          <a:blip r:embed="rId17" cstate="print">
            <a:extLst>
              <a:ext uri="{28A0092B-C50C-407E-A947-70E740481C1C}">
                <a14:useLocalDpi xmlns:a14="http://schemas.microsoft.com/office/drawing/2010/main" val="0"/>
              </a:ext>
            </a:extLst>
          </a:blip>
          <a:srcRect l="6702" t="3884" r="8723" b="5263"/>
          <a:stretch/>
        </p:blipFill>
        <p:spPr>
          <a:xfrm>
            <a:off x="-3048" y="-232"/>
            <a:ext cx="1372006" cy="1371600"/>
          </a:xfrm>
          <a:prstGeom prst="ellipse">
            <a:avLst/>
          </a:prstGeom>
          <a:effectLst>
            <a:reflection blurRad="6350" stA="50000" endA="300" endPos="55000" dir="5400000" sy="-100000" algn="bl" rotWithShape="0"/>
          </a:effectLst>
        </p:spPr>
      </p:pic>
      <p:sp>
        <p:nvSpPr>
          <p:cNvPr id="10" name="Text Placeholder 9"/>
          <p:cNvSpPr>
            <a:spLocks noGrp="1"/>
          </p:cNvSpPr>
          <p:nvPr>
            <p:ph type="body" idx="1"/>
          </p:nvPr>
        </p:nvSpPr>
        <p:spPr>
          <a:xfrm>
            <a:off x="1913384" y="1818748"/>
            <a:ext cx="9945665" cy="4307416"/>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9" name="Rectangle 28"/>
          <p:cNvSpPr/>
          <p:nvPr/>
        </p:nvSpPr>
        <p:spPr>
          <a:xfrm>
            <a:off x="0" y="-157"/>
            <a:ext cx="12192000" cy="1371600"/>
          </a:xfrm>
          <a:prstGeom prst="rect">
            <a:avLst/>
          </a:prstGeom>
          <a:gradFill flip="none" rotWithShape="1">
            <a:gsLst>
              <a:gs pos="6000">
                <a:schemeClr val="bg1"/>
              </a:gs>
              <a:gs pos="0">
                <a:schemeClr val="bg1"/>
              </a:gs>
              <a:gs pos="75000">
                <a:schemeClr val="tx2">
                  <a:lumMod val="40000"/>
                  <a:lumOff val="60000"/>
                  <a:alpha val="60000"/>
                </a:schemeClr>
              </a:gs>
              <a:gs pos="100000">
                <a:schemeClr val="accent2">
                  <a:alpha val="90000"/>
                </a:schemeClr>
              </a:gs>
              <a:gs pos="95000">
                <a:schemeClr val="tx2">
                  <a:lumMod val="75000"/>
                  <a:alpha val="60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dirty="0">
              <a:solidFill>
                <a:prstClr val="white"/>
              </a:solidFill>
              <a:latin typeface="Verdana" panose="020B0604030504040204" pitchFamily="34" charset="0"/>
              <a:ea typeface="Verdana" panose="020B0604030504040204" pitchFamily="34" charset="0"/>
              <a:cs typeface="Verdana" panose="020B0604030504040204" pitchFamily="34" charset="0"/>
            </a:endParaRPr>
          </a:p>
        </p:txBody>
      </p:sp>
      <p:sp>
        <p:nvSpPr>
          <p:cNvPr id="6" name="Slide Number Placeholder 5"/>
          <p:cNvSpPr>
            <a:spLocks noGrp="1"/>
          </p:cNvSpPr>
          <p:nvPr>
            <p:ph type="sldNum" sz="quarter" idx="4"/>
          </p:nvPr>
        </p:nvSpPr>
        <p:spPr>
          <a:xfrm>
            <a:off x="10948358" y="6303097"/>
            <a:ext cx="1219200" cy="274320"/>
          </a:xfrm>
          <a:prstGeom prst="rect">
            <a:avLst/>
          </a:prstGeom>
        </p:spPr>
        <p:txBody>
          <a:bodyPr vert="horz" lIns="91440" tIns="45720" rIns="91440" bIns="45720" rtlCol="0" anchor="ctr"/>
          <a:lstStyle>
            <a:lvl1pPr algn="r">
              <a:defRPr sz="1200">
                <a:solidFill>
                  <a:sysClr val="windowText" lastClr="000000"/>
                </a:solidFill>
                <a:latin typeface="Verdana" panose="020B0604030504040204" pitchFamily="34" charset="0"/>
                <a:ea typeface="Verdana" panose="020B0604030504040204" pitchFamily="34" charset="0"/>
                <a:cs typeface="Verdana" panose="020B0604030504040204" pitchFamily="34" charset="0"/>
              </a:defRPr>
            </a:lvl1pPr>
          </a:lstStyle>
          <a:p>
            <a:fld id="{27C98126-00D4-4536-8967-EB49841E9AA8}" type="slidenum">
              <a:rPr lang="en-US" smtClean="0"/>
              <a:pPr/>
              <a:t>‹#›</a:t>
            </a:fld>
            <a:endParaRPr lang="en-US" dirty="0"/>
          </a:p>
        </p:txBody>
      </p:sp>
      <p:sp>
        <p:nvSpPr>
          <p:cNvPr id="11" name="Rectangle 10"/>
          <p:cNvSpPr/>
          <p:nvPr userDrawn="1"/>
        </p:nvSpPr>
        <p:spPr>
          <a:xfrm>
            <a:off x="3048" y="1343212"/>
            <a:ext cx="12188952" cy="64008"/>
          </a:xfrm>
          <a:prstGeom prst="rect">
            <a:avLst/>
          </a:prstGeom>
          <a:solidFill>
            <a:schemeClr val="tx1">
              <a:alpha val="70000"/>
            </a:schemeClr>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pic>
        <p:nvPicPr>
          <p:cNvPr id="12" name="Picture 11" descr="Screen Clipping"/>
          <p:cNvPicPr>
            <a:picLocks noChangeAspect="1"/>
          </p:cNvPicPr>
          <p:nvPr userDrawn="1"/>
        </p:nvPicPr>
        <p:blipFill rotWithShape="1">
          <a:blip r:embed="rId17" cstate="print">
            <a:extLst>
              <a:ext uri="{28A0092B-C50C-407E-A947-70E740481C1C}">
                <a14:useLocalDpi xmlns:a14="http://schemas.microsoft.com/office/drawing/2010/main" val="0"/>
              </a:ext>
            </a:extLst>
          </a:blip>
          <a:srcRect l="6702" t="3884" r="8723" b="5263"/>
          <a:stretch/>
        </p:blipFill>
        <p:spPr>
          <a:xfrm>
            <a:off x="-3048" y="-232"/>
            <a:ext cx="1372006" cy="1371600"/>
          </a:xfrm>
          <a:prstGeom prst="ellipse">
            <a:avLst/>
          </a:prstGeom>
          <a:effectLst>
            <a:reflection blurRad="6350" stA="50000" endA="300" endPos="55000" dir="5400000" sy="-100000" algn="bl" rotWithShape="0"/>
          </a:effectLst>
        </p:spPr>
      </p:pic>
    </p:spTree>
    <p:extLst>
      <p:ext uri="{BB962C8B-B14F-4D97-AF65-F5344CB8AC3E}">
        <p14:creationId xmlns:p14="http://schemas.microsoft.com/office/powerpoint/2010/main" val="3838465532"/>
      </p:ext>
    </p:extLst>
  </p:cSld>
  <p:clrMap bg1="lt1" tx1="dk1" bg2="lt2" tx2="dk2" accent1="accent1" accent2="accent2" accent3="accent3" accent4="accent4" accent5="accent5" accent6="accent6" hlink="hlink" folHlink="folHlink"/>
  <p:sldLayoutIdLst>
    <p:sldLayoutId id="2147483672" r:id="rId1"/>
    <p:sldLayoutId id="2147483673" r:id="rId2"/>
    <p:sldLayoutId id="2147483674" r:id="rId3"/>
    <p:sldLayoutId id="2147483675" r:id="rId4"/>
    <p:sldLayoutId id="2147483676" r:id="rId5"/>
    <p:sldLayoutId id="2147483677" r:id="rId6"/>
    <p:sldLayoutId id="2147483678" r:id="rId7"/>
    <p:sldLayoutId id="2147483679" r:id="rId8"/>
    <p:sldLayoutId id="2147483680" r:id="rId9"/>
    <p:sldLayoutId id="2147483681" r:id="rId10"/>
    <p:sldLayoutId id="2147483682" r:id="rId11"/>
    <p:sldLayoutId id="2147483683" r:id="rId12"/>
    <p:sldLayoutId id="2147483664" r:id="rId13"/>
    <p:sldLayoutId id="2147483665" r:id="rId14"/>
    <p:sldLayoutId id="2147483670" r:id="rId15"/>
  </p:sldLayoutIdLst>
  <p:transition spd="slow">
    <p:cover/>
  </p:transition>
  <p:hf hdr="0" ftr="0" dt="0"/>
  <p:txStyles>
    <p:titleStyle>
      <a:lvl1pPr algn="l" defTabSz="914400" rtl="0" eaLnBrk="1" latinLnBrk="0" hangingPunct="1">
        <a:spcBef>
          <a:spcPct val="0"/>
        </a:spcBef>
        <a:buNone/>
        <a:defRPr lang="en-US" sz="4000" b="1" kern="1200" cap="none" spc="0" dirty="0" smtClean="0">
          <a:ln w="18415" cmpd="sng">
            <a:noFill/>
            <a:prstDash val="solid"/>
          </a:ln>
          <a:solidFill>
            <a:schemeClr val="tx1"/>
          </a:solidFill>
          <a:effectLst/>
          <a:latin typeface="+mj-lt"/>
          <a:ea typeface="+mj-ea"/>
          <a:cs typeface="+mj-cs"/>
        </a:defRPr>
      </a:lvl1pPr>
    </p:titleStyle>
    <p:bodyStyle>
      <a:lvl1pPr marL="274320" indent="-274320" algn="l" defTabSz="914400" rtl="0" eaLnBrk="1" latinLnBrk="0" hangingPunct="1">
        <a:spcBef>
          <a:spcPct val="20000"/>
        </a:spcBef>
        <a:buClr>
          <a:schemeClr val="tx2">
            <a:lumMod val="50000"/>
          </a:schemeClr>
        </a:buClr>
        <a:buSzPct val="110000"/>
        <a:buFont typeface="Wingdings 2" panose="05020102010507070707" pitchFamily="18" charset="2"/>
        <a:buChar char=""/>
        <a:tabLst>
          <a:tab pos="274320" algn="l"/>
        </a:tabLst>
        <a:defRPr lang="en-US" sz="2800" b="0" kern="1200" dirty="0" smtClean="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Clr>
          <a:schemeClr val="tx2">
            <a:lumMod val="50000"/>
          </a:schemeClr>
        </a:buClr>
        <a:buSzPct val="110000"/>
        <a:buFont typeface="Wingdings 2" panose="05020102010507070707" pitchFamily="18" charset="2"/>
        <a:buChar char=""/>
        <a:tabLst>
          <a:tab pos="274320" algn="l"/>
        </a:tabLst>
        <a:defRPr lang="en-US" sz="2400" kern="1200" dirty="0" smtClean="0">
          <a:solidFill>
            <a:schemeClr val="tx1"/>
          </a:solidFill>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Clr>
          <a:schemeClr val="tx2">
            <a:lumMod val="50000"/>
          </a:schemeClr>
        </a:buClr>
        <a:buSzPct val="110000"/>
        <a:buFont typeface="Wingdings 2" panose="05020102010507070707" pitchFamily="18" charset="2"/>
        <a:buChar char=""/>
        <a:tabLst>
          <a:tab pos="274320" algn="l"/>
        </a:tabLst>
        <a:defRPr lang="en-US" sz="2000" kern="1200" dirty="0" smtClean="0">
          <a:solidFill>
            <a:schemeClr val="tx1"/>
          </a:solidFill>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Clr>
          <a:schemeClr val="tx2">
            <a:lumMod val="50000"/>
          </a:schemeClr>
        </a:buClr>
        <a:buSzPct val="110000"/>
        <a:buFont typeface="Wingdings 2" panose="05020102010507070707" pitchFamily="18" charset="2"/>
        <a:buChar char=""/>
        <a:tabLst>
          <a:tab pos="274320" algn="l"/>
        </a:tabLst>
        <a:defRPr lang="en-US" sz="1800" kern="1200" dirty="0" smtClean="0">
          <a:solidFill>
            <a:schemeClr val="tx1"/>
          </a:solidFill>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Clr>
          <a:schemeClr val="tx2">
            <a:lumMod val="50000"/>
          </a:schemeClr>
        </a:buClr>
        <a:buSzPct val="110000"/>
        <a:buFont typeface="Wingdings 2" panose="05020102010507070707" pitchFamily="18" charset="2"/>
        <a:buChar char=""/>
        <a:tabLst>
          <a:tab pos="274320" algn="l"/>
        </a:tabLst>
        <a:defRPr lang="en-US" sz="1800" kern="1200" dirty="0" smtClean="0">
          <a:solidFill>
            <a:schemeClr val="tx1"/>
          </a:solidFill>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1.xml"/></Relationships>
</file>

<file path=ppt/slides/_rels/slide10.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17.jpeg"/></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24.xml"/><Relationship Id="rId1" Type="http://schemas.openxmlformats.org/officeDocument/2006/relationships/slideLayout" Target="../slideLayouts/slideLayout2.xml"/><Relationship Id="rId4" Type="http://schemas.openxmlformats.org/officeDocument/2006/relationships/image" Target="../media/image20.jpeg"/></Relationships>
</file>

<file path=ppt/slides/_rels/slide26.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27.xml"/><Relationship Id="rId1" Type="http://schemas.openxmlformats.org/officeDocument/2006/relationships/slideLayout" Target="../slideLayouts/slideLayout2.xml"/><Relationship Id="rId4" Type="http://schemas.openxmlformats.org/officeDocument/2006/relationships/image" Target="../media/image24.jpeg"/></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33.xml"/><Relationship Id="rId1" Type="http://schemas.openxmlformats.org/officeDocument/2006/relationships/slideLayout" Target="../slideLayouts/slideLayout2.xml"/><Relationship Id="rId4" Type="http://schemas.openxmlformats.org/officeDocument/2006/relationships/image" Target="../media/image27.jpeg"/></Relationships>
</file>

<file path=ppt/slides/_rels/slide35.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34.xml"/><Relationship Id="rId1" Type="http://schemas.openxmlformats.org/officeDocument/2006/relationships/slideLayout" Target="../slideLayouts/slideLayout2.xml"/><Relationship Id="rId4" Type="http://schemas.openxmlformats.org/officeDocument/2006/relationships/image" Target="../media/image29.jpeg"/></Relationships>
</file>

<file path=ppt/slides/_rels/slide36.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35.xml"/><Relationship Id="rId1" Type="http://schemas.openxmlformats.org/officeDocument/2006/relationships/slideLayout" Target="../slideLayouts/slideLayout2.xml"/><Relationship Id="rId4" Type="http://schemas.openxmlformats.org/officeDocument/2006/relationships/image" Target="../media/image31.jpeg"/></Relationships>
</file>

<file path=ppt/slides/_rels/slide37.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8.jpeg"/><Relationship Id="rId5" Type="http://schemas.openxmlformats.org/officeDocument/2006/relationships/image" Target="../media/image7.jpeg"/><Relationship Id="rId4" Type="http://schemas.openxmlformats.org/officeDocument/2006/relationships/image" Target="../media/image6.jpe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p:cNvSpPr txBox="1"/>
          <p:nvPr/>
        </p:nvSpPr>
        <p:spPr>
          <a:xfrm>
            <a:off x="534971" y="0"/>
            <a:ext cx="574196" cy="1015663"/>
          </a:xfrm>
          <a:prstGeom prst="rect">
            <a:avLst/>
          </a:prstGeom>
          <a:noFill/>
        </p:spPr>
        <p:txBody>
          <a:bodyPr wrap="none" rtlCol="0">
            <a:spAutoFit/>
          </a:bodyPr>
          <a:lstStyle/>
          <a:p>
            <a:r>
              <a:rPr lang="en-US" sz="6000" b="1" dirty="0">
                <a:solidFill>
                  <a:prstClr val="black">
                    <a:lumMod val="50000"/>
                    <a:lumOff val="50000"/>
                  </a:prstClr>
                </a:solidFill>
              </a:rPr>
              <a:t>2</a:t>
            </a:r>
          </a:p>
        </p:txBody>
      </p:sp>
      <p:sp>
        <p:nvSpPr>
          <p:cNvPr id="2" name="Title 1"/>
          <p:cNvSpPr>
            <a:spLocks noGrp="1"/>
          </p:cNvSpPr>
          <p:nvPr>
            <p:ph type="ctrTitle"/>
          </p:nvPr>
        </p:nvSpPr>
        <p:spPr/>
        <p:txBody>
          <a:bodyPr>
            <a:normAutofit fontScale="90000"/>
          </a:bodyPr>
          <a:lstStyle/>
          <a:p>
            <a:r>
              <a:rPr lang="en-US" dirty="0"/>
              <a:t>The Internet, the Web, and Electronic Commerce</a:t>
            </a:r>
          </a:p>
        </p:txBody>
      </p:sp>
      <p:sp>
        <p:nvSpPr>
          <p:cNvPr id="3" name="Slide Number Placeholder 2"/>
          <p:cNvSpPr>
            <a:spLocks noGrp="1"/>
          </p:cNvSpPr>
          <p:nvPr>
            <p:ph type="sldNum" sz="quarter" idx="12"/>
          </p:nvPr>
        </p:nvSpPr>
        <p:spPr/>
        <p:txBody>
          <a:bodyPr/>
          <a:lstStyle/>
          <a:p>
            <a:fld id="{27C98126-00D4-4536-8967-EB49841E9AA8}" type="slidenum">
              <a:rPr lang="en-US" smtClean="0"/>
              <a:pPr/>
              <a:t>1</a:t>
            </a:fld>
            <a:endParaRPr lang="en-US" dirty="0"/>
          </a:p>
        </p:txBody>
      </p:sp>
    </p:spTree>
    <p:extLst>
      <p:ext uri="{BB962C8B-B14F-4D97-AF65-F5344CB8AC3E}">
        <p14:creationId xmlns:p14="http://schemas.microsoft.com/office/powerpoint/2010/main" val="1809826097"/>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Browsers</a:t>
            </a:r>
            <a:endParaRPr lang="en-US" dirty="0"/>
          </a:p>
        </p:txBody>
      </p:sp>
      <p:sp>
        <p:nvSpPr>
          <p:cNvPr id="3" name="Content Placeholder 2"/>
          <p:cNvSpPr>
            <a:spLocks noGrp="1"/>
          </p:cNvSpPr>
          <p:nvPr>
            <p:ph idx="1"/>
          </p:nvPr>
        </p:nvSpPr>
        <p:spPr>
          <a:xfrm>
            <a:off x="1506071" y="1752600"/>
            <a:ext cx="5994324" cy="4393883"/>
          </a:xfrm>
        </p:spPr>
        <p:txBody>
          <a:bodyPr>
            <a:normAutofit/>
          </a:bodyPr>
          <a:lstStyle/>
          <a:p>
            <a:r>
              <a:rPr lang="en-GB" sz="2400" dirty="0"/>
              <a:t>Provide access to web resources</a:t>
            </a:r>
          </a:p>
          <a:p>
            <a:r>
              <a:rPr lang="en-GB" sz="2400" dirty="0"/>
              <a:t>Allow you to explore the web</a:t>
            </a:r>
          </a:p>
          <a:p>
            <a:pPr lvl="1"/>
            <a:r>
              <a:rPr lang="en-GB" sz="2000" dirty="0"/>
              <a:t>Uncomplicated interface to the Internet</a:t>
            </a:r>
          </a:p>
          <a:p>
            <a:pPr lvl="1"/>
            <a:r>
              <a:rPr lang="en-GB" sz="2000" dirty="0"/>
              <a:t>Connect to remote computers</a:t>
            </a:r>
          </a:p>
          <a:p>
            <a:pPr lvl="1"/>
            <a:r>
              <a:rPr lang="en-GB" sz="2000" dirty="0"/>
              <a:t>File transfer</a:t>
            </a:r>
          </a:p>
          <a:p>
            <a:pPr lvl="1"/>
            <a:r>
              <a:rPr lang="en-GB" sz="2000" dirty="0"/>
              <a:t>Display many varieties of multimedia</a:t>
            </a:r>
          </a:p>
          <a:p>
            <a:r>
              <a:rPr lang="en-GB" sz="2400" dirty="0"/>
              <a:t>Popular Web browsers include:</a:t>
            </a:r>
          </a:p>
          <a:p>
            <a:pPr lvl="1"/>
            <a:r>
              <a:rPr lang="en-GB" sz="2000" dirty="0"/>
              <a:t>Mozilla Firefox</a:t>
            </a:r>
          </a:p>
          <a:p>
            <a:pPr lvl="1"/>
            <a:r>
              <a:rPr lang="en-GB" sz="2000" dirty="0"/>
              <a:t>Apple Safari</a:t>
            </a:r>
          </a:p>
          <a:p>
            <a:pPr lvl="1"/>
            <a:r>
              <a:rPr lang="en-GB" sz="2000" dirty="0"/>
              <a:t>Microsoft Edge</a:t>
            </a:r>
          </a:p>
          <a:p>
            <a:pPr lvl="1"/>
            <a:r>
              <a:rPr lang="en-GB" sz="2000" dirty="0"/>
              <a:t>Google Chrome</a:t>
            </a:r>
          </a:p>
          <a:p>
            <a:pPr marL="0" indent="0">
              <a:buNone/>
            </a:pPr>
            <a:endParaRPr lang="en-US" sz="2400" dirty="0"/>
          </a:p>
        </p:txBody>
      </p:sp>
      <p:pic>
        <p:nvPicPr>
          <p:cNvPr id="5" name="Picture 4" descr="Photo displaying a computer with Microsoft Edge on the screen. "/>
          <p:cNvPicPr>
            <a:picLocks noChangeAspect="1"/>
          </p:cNvPicPr>
          <p:nvPr/>
        </p:nvPicPr>
        <p:blipFill>
          <a:blip r:embed="rId3" cstate="print"/>
          <a:stretch>
            <a:fillRect/>
          </a:stretch>
        </p:blipFill>
        <p:spPr>
          <a:xfrm>
            <a:off x="7592593" y="2668715"/>
            <a:ext cx="4243807" cy="3334151"/>
          </a:xfrm>
          <a:prstGeom prst="rect">
            <a:avLst/>
          </a:prstGeom>
        </p:spPr>
      </p:pic>
      <p:sp>
        <p:nvSpPr>
          <p:cNvPr id="4" name="Slide Number Placeholder 3"/>
          <p:cNvSpPr>
            <a:spLocks noGrp="1"/>
          </p:cNvSpPr>
          <p:nvPr>
            <p:ph type="sldNum" sz="quarter" idx="4"/>
          </p:nvPr>
        </p:nvSpPr>
        <p:spPr/>
        <p:txBody>
          <a:bodyPr/>
          <a:lstStyle/>
          <a:p>
            <a:fld id="{27C98126-00D4-4536-8967-EB49841E9AA8}" type="slidenum">
              <a:rPr lang="en-US" smtClean="0"/>
              <a:pPr/>
              <a:t>10</a:t>
            </a:fld>
            <a:endParaRPr lang="en-US" dirty="0"/>
          </a:p>
        </p:txBody>
      </p:sp>
    </p:spTree>
    <p:extLst>
      <p:ext uri="{BB962C8B-B14F-4D97-AF65-F5344CB8AC3E}">
        <p14:creationId xmlns:p14="http://schemas.microsoft.com/office/powerpoint/2010/main" val="314108637"/>
      </p:ext>
    </p:extLst>
  </p:cSld>
  <p:clrMapOvr>
    <a:masterClrMapping/>
  </p:clrMapOvr>
  <p:transition spd="slow">
    <p:cove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URLs</a:t>
            </a:r>
            <a:endParaRPr lang="en-US" dirty="0"/>
          </a:p>
        </p:txBody>
      </p:sp>
      <p:sp>
        <p:nvSpPr>
          <p:cNvPr id="3" name="Content Placeholder 2"/>
          <p:cNvSpPr>
            <a:spLocks noGrp="1"/>
          </p:cNvSpPr>
          <p:nvPr>
            <p:ph idx="1"/>
          </p:nvPr>
        </p:nvSpPr>
        <p:spPr>
          <a:xfrm>
            <a:off x="1464625" y="1770926"/>
            <a:ext cx="9508175" cy="4308938"/>
          </a:xfrm>
        </p:spPr>
        <p:txBody>
          <a:bodyPr>
            <a:normAutofit/>
          </a:bodyPr>
          <a:lstStyle/>
          <a:p>
            <a:r>
              <a:rPr lang="en-GB" sz="3200" dirty="0"/>
              <a:t>Uniform Resource Locator</a:t>
            </a:r>
          </a:p>
          <a:p>
            <a:pPr lvl="1"/>
            <a:r>
              <a:rPr lang="en-GB" sz="2800" dirty="0"/>
              <a:t>Location or address of resource</a:t>
            </a:r>
          </a:p>
          <a:p>
            <a:pPr lvl="1"/>
            <a:r>
              <a:rPr lang="en-GB" sz="2800" dirty="0"/>
              <a:t>https is the most common for web traffic</a:t>
            </a:r>
          </a:p>
          <a:p>
            <a:r>
              <a:rPr lang="en-GB" sz="3200" dirty="0"/>
              <a:t>Two parts</a:t>
            </a:r>
          </a:p>
          <a:p>
            <a:pPr lvl="1"/>
            <a:r>
              <a:rPr lang="en-GB" sz="2800" dirty="0"/>
              <a:t>Protocol</a:t>
            </a:r>
          </a:p>
          <a:p>
            <a:pPr lvl="2"/>
            <a:r>
              <a:rPr lang="en-GB" sz="2400" dirty="0"/>
              <a:t>Rules for exchanging data</a:t>
            </a:r>
          </a:p>
          <a:p>
            <a:pPr lvl="1"/>
            <a:r>
              <a:rPr lang="en-GB" sz="2800" dirty="0"/>
              <a:t>Domain name</a:t>
            </a:r>
          </a:p>
          <a:p>
            <a:pPr lvl="2"/>
            <a:r>
              <a:rPr lang="en-GB" sz="2400" dirty="0"/>
              <a:t>Where resource is located</a:t>
            </a:r>
          </a:p>
          <a:p>
            <a:pPr lvl="2"/>
            <a:endParaRPr lang="en-GB" dirty="0"/>
          </a:p>
          <a:p>
            <a:pPr lvl="2"/>
            <a:endParaRPr lang="en-GB" dirty="0"/>
          </a:p>
          <a:p>
            <a:pPr marL="685800" lvl="2" indent="0">
              <a:buNone/>
            </a:pPr>
            <a:endParaRPr lang="en-GB" dirty="0"/>
          </a:p>
          <a:p>
            <a:pPr marL="685800" lvl="2" indent="0">
              <a:buNone/>
            </a:pPr>
            <a:endParaRPr lang="en-GB" dirty="0"/>
          </a:p>
          <a:p>
            <a:pPr marL="685800" lvl="2" indent="0">
              <a:buNone/>
            </a:pPr>
            <a:endParaRPr lang="en-GB" dirty="0"/>
          </a:p>
          <a:p>
            <a:pPr marL="685800" lvl="2" indent="0">
              <a:buNone/>
            </a:pPr>
            <a:endParaRPr lang="en-GB" dirty="0"/>
          </a:p>
          <a:p>
            <a:endParaRPr lang="en-US" dirty="0"/>
          </a:p>
        </p:txBody>
      </p:sp>
      <p:pic>
        <p:nvPicPr>
          <p:cNvPr id="10" name="Picture 5" descr="Uniform resource locator broken down into segments. "/>
          <p:cNvPicPr>
            <a:picLocks noChangeAspect="1" noChangeArrowheads="1"/>
          </p:cNvPicPr>
          <p:nvPr/>
        </p:nvPicPr>
        <p:blipFill>
          <a:blip r:embed="rId3" cstate="print"/>
          <a:stretch>
            <a:fillRect/>
          </a:stretch>
        </p:blipFill>
        <p:spPr bwMode="auto">
          <a:xfrm>
            <a:off x="6793477" y="3431949"/>
            <a:ext cx="5169851" cy="1563383"/>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pic>
      <p:sp>
        <p:nvSpPr>
          <p:cNvPr id="4" name="Slide Number Placeholder 3"/>
          <p:cNvSpPr>
            <a:spLocks noGrp="1"/>
          </p:cNvSpPr>
          <p:nvPr>
            <p:ph type="sldNum" sz="quarter" idx="4"/>
          </p:nvPr>
        </p:nvSpPr>
        <p:spPr/>
        <p:txBody>
          <a:bodyPr/>
          <a:lstStyle/>
          <a:p>
            <a:fld id="{27C98126-00D4-4536-8967-EB49841E9AA8}" type="slidenum">
              <a:rPr lang="en-US" smtClean="0"/>
              <a:pPr/>
              <a:t>11</a:t>
            </a:fld>
            <a:endParaRPr lang="en-US" dirty="0"/>
          </a:p>
        </p:txBody>
      </p:sp>
    </p:spTree>
    <p:extLst>
      <p:ext uri="{BB962C8B-B14F-4D97-AF65-F5344CB8AC3E}">
        <p14:creationId xmlns:p14="http://schemas.microsoft.com/office/powerpoint/2010/main" val="100504027"/>
      </p:ext>
    </p:extLst>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
                                            <p:txEl>
                                              <p:pRg st="7" end="7"/>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fontScale="90000"/>
          </a:bodyPr>
          <a:lstStyle/>
          <a:p>
            <a:br>
              <a:rPr lang="en-US" dirty="0"/>
            </a:br>
            <a:r>
              <a:rPr lang="en-US" dirty="0"/>
              <a:t>Top-Level Doman (TLD)</a:t>
            </a:r>
          </a:p>
        </p:txBody>
      </p:sp>
      <p:sp>
        <p:nvSpPr>
          <p:cNvPr id="6" name="Content Placeholder 5"/>
          <p:cNvSpPr>
            <a:spLocks noGrp="1"/>
          </p:cNvSpPr>
          <p:nvPr>
            <p:ph idx="1"/>
          </p:nvPr>
        </p:nvSpPr>
        <p:spPr/>
        <p:txBody>
          <a:bodyPr/>
          <a:lstStyle/>
          <a:p>
            <a:r>
              <a:rPr lang="en-GB" sz="3200" dirty="0"/>
              <a:t>Top-level domain (TLD) or Web Suffix</a:t>
            </a:r>
          </a:p>
          <a:p>
            <a:pPr lvl="1"/>
            <a:r>
              <a:rPr lang="en-GB" sz="2800" dirty="0"/>
              <a:t>Identifies the type of organization</a:t>
            </a:r>
          </a:p>
          <a:p>
            <a:pPr lvl="1"/>
            <a:endParaRPr lang="en-GB" sz="2800" dirty="0"/>
          </a:p>
          <a:p>
            <a:pPr lvl="1"/>
            <a:r>
              <a:rPr lang="en-GB" sz="2800" dirty="0"/>
              <a:t>.com		Commercial</a:t>
            </a:r>
          </a:p>
          <a:p>
            <a:pPr lvl="1"/>
            <a:r>
              <a:rPr lang="en-GB" sz="2800" dirty="0"/>
              <a:t>.</a:t>
            </a:r>
            <a:r>
              <a:rPr lang="en-GB" sz="2800" dirty="0" err="1"/>
              <a:t>edu</a:t>
            </a:r>
            <a:r>
              <a:rPr lang="en-GB" sz="2800" dirty="0"/>
              <a:t>		Educational </a:t>
            </a:r>
          </a:p>
          <a:p>
            <a:pPr lvl="1"/>
            <a:r>
              <a:rPr lang="en-GB" sz="2800" dirty="0"/>
              <a:t>.</a:t>
            </a:r>
            <a:r>
              <a:rPr lang="en-GB" sz="2800" dirty="0" err="1"/>
              <a:t>gov</a:t>
            </a:r>
            <a:r>
              <a:rPr lang="en-GB" sz="2800" dirty="0"/>
              <a:t>		Government</a:t>
            </a:r>
          </a:p>
          <a:p>
            <a:pPr lvl="1"/>
            <a:r>
              <a:rPr lang="en-GB" sz="2800" dirty="0"/>
              <a:t>.mil		U.S. military</a:t>
            </a:r>
          </a:p>
          <a:p>
            <a:pPr lvl="1"/>
            <a:r>
              <a:rPr lang="en-GB" sz="2800" dirty="0" err="1"/>
              <a:t>.net</a:t>
            </a:r>
            <a:r>
              <a:rPr lang="en-GB" sz="2800" dirty="0"/>
              <a:t>		Network</a:t>
            </a:r>
          </a:p>
          <a:p>
            <a:endParaRPr lang="en-US" dirty="0"/>
          </a:p>
        </p:txBody>
      </p:sp>
      <p:sp>
        <p:nvSpPr>
          <p:cNvPr id="2" name="Slide Number Placeholder 1"/>
          <p:cNvSpPr>
            <a:spLocks noGrp="1"/>
          </p:cNvSpPr>
          <p:nvPr>
            <p:ph type="sldNum" sz="quarter" idx="4"/>
          </p:nvPr>
        </p:nvSpPr>
        <p:spPr/>
        <p:txBody>
          <a:bodyPr/>
          <a:lstStyle/>
          <a:p>
            <a:fld id="{27C98126-00D4-4536-8967-EB49841E9AA8}" type="slidenum">
              <a:rPr lang="en-US" smtClean="0"/>
              <a:pPr/>
              <a:t>12</a:t>
            </a:fld>
            <a:endParaRPr lang="en-US" dirty="0"/>
          </a:p>
        </p:txBody>
      </p:sp>
    </p:spTree>
    <p:extLst>
      <p:ext uri="{BB962C8B-B14F-4D97-AF65-F5344CB8AC3E}">
        <p14:creationId xmlns:p14="http://schemas.microsoft.com/office/powerpoint/2010/main" val="3302880850"/>
      </p:ext>
    </p:extLst>
  </p:cSld>
  <p:clrMapOvr>
    <a:masterClrMapping/>
  </p:clrMapOvr>
  <p:transition spd="slow">
    <p:cove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HTML and Hyperlinks</a:t>
            </a:r>
            <a:endParaRPr lang="en-US" dirty="0"/>
          </a:p>
        </p:txBody>
      </p:sp>
      <p:sp>
        <p:nvSpPr>
          <p:cNvPr id="3" name="Content Placeholder 2"/>
          <p:cNvSpPr>
            <a:spLocks noGrp="1"/>
          </p:cNvSpPr>
          <p:nvPr>
            <p:ph idx="1"/>
          </p:nvPr>
        </p:nvSpPr>
        <p:spPr>
          <a:xfrm>
            <a:off x="1600200" y="1866900"/>
            <a:ext cx="9060084" cy="4229100"/>
          </a:xfrm>
        </p:spPr>
        <p:txBody>
          <a:bodyPr>
            <a:normAutofit/>
          </a:bodyPr>
          <a:lstStyle/>
          <a:p>
            <a:pPr marL="274320" lvl="1" indent="-274320"/>
            <a:r>
              <a:rPr lang="en-GB" sz="3200" dirty="0"/>
              <a:t>Hypertext </a:t>
            </a:r>
            <a:r>
              <a:rPr lang="en-GB" sz="3200" dirty="0" err="1"/>
              <a:t>Markup</a:t>
            </a:r>
            <a:r>
              <a:rPr lang="en-GB" sz="3200" dirty="0"/>
              <a:t> Language</a:t>
            </a:r>
            <a:endParaRPr lang="en-GB" sz="3200" dirty="0">
              <a:solidFill>
                <a:schemeClr val="accent1"/>
              </a:solidFill>
            </a:endParaRPr>
          </a:p>
          <a:p>
            <a:pPr marL="674370" lvl="2" indent="-274320"/>
            <a:r>
              <a:rPr lang="en-GB" sz="2400" dirty="0" err="1"/>
              <a:t>Markup</a:t>
            </a:r>
            <a:r>
              <a:rPr lang="en-GB" sz="2400" dirty="0"/>
              <a:t> language for displaying web pages</a:t>
            </a:r>
          </a:p>
          <a:p>
            <a:r>
              <a:rPr lang="en-GB" sz="2800" dirty="0"/>
              <a:t>Browsers interpret HTML commands </a:t>
            </a:r>
          </a:p>
          <a:p>
            <a:pPr lvl="1"/>
            <a:r>
              <a:rPr lang="en-GB" dirty="0"/>
              <a:t>Display document as a web page</a:t>
            </a:r>
          </a:p>
          <a:p>
            <a:r>
              <a:rPr lang="en-GB" sz="2800" dirty="0"/>
              <a:t>Hyperlinks</a:t>
            </a:r>
            <a:r>
              <a:rPr lang="en-GB" sz="2800" dirty="0">
                <a:solidFill>
                  <a:schemeClr val="accent1"/>
                </a:solidFill>
              </a:rPr>
              <a:t> </a:t>
            </a:r>
            <a:r>
              <a:rPr lang="en-GB" sz="2800" dirty="0"/>
              <a:t>or links</a:t>
            </a:r>
          </a:p>
          <a:p>
            <a:pPr lvl="1"/>
            <a:r>
              <a:rPr lang="en-GB" sz="2400" dirty="0"/>
              <a:t>Connect to other web pages</a:t>
            </a:r>
          </a:p>
          <a:p>
            <a:pPr lvl="2"/>
            <a:r>
              <a:rPr lang="en-GB" sz="1800" dirty="0"/>
              <a:t>Text files</a:t>
            </a:r>
          </a:p>
          <a:p>
            <a:pPr lvl="2"/>
            <a:r>
              <a:rPr lang="en-GB" sz="1800" dirty="0"/>
              <a:t>Graphic images</a:t>
            </a:r>
          </a:p>
          <a:p>
            <a:pPr lvl="2"/>
            <a:r>
              <a:rPr lang="en-GB" sz="1800" dirty="0"/>
              <a:t>Audio and Video Clips</a:t>
            </a:r>
          </a:p>
          <a:p>
            <a:pPr marL="0" indent="0">
              <a:buNone/>
            </a:pPr>
            <a:endParaRPr lang="en-US" sz="2800" dirty="0"/>
          </a:p>
        </p:txBody>
      </p:sp>
      <p:sp>
        <p:nvSpPr>
          <p:cNvPr id="4" name="Slide Number Placeholder 3"/>
          <p:cNvSpPr>
            <a:spLocks noGrp="1"/>
          </p:cNvSpPr>
          <p:nvPr>
            <p:ph type="sldNum" sz="quarter" idx="4"/>
          </p:nvPr>
        </p:nvSpPr>
        <p:spPr/>
        <p:txBody>
          <a:bodyPr/>
          <a:lstStyle/>
          <a:p>
            <a:fld id="{27C98126-00D4-4536-8967-EB49841E9AA8}" type="slidenum">
              <a:rPr lang="en-US" smtClean="0"/>
              <a:pPr/>
              <a:t>13</a:t>
            </a:fld>
            <a:endParaRPr lang="en-US" dirty="0"/>
          </a:p>
        </p:txBody>
      </p:sp>
    </p:spTree>
    <p:extLst>
      <p:ext uri="{BB962C8B-B14F-4D97-AF65-F5344CB8AC3E}">
        <p14:creationId xmlns:p14="http://schemas.microsoft.com/office/powerpoint/2010/main" val="388333104"/>
      </p:ext>
    </p:extLst>
  </p:cSld>
  <p:clrMapOvr>
    <a:masterClrMapping/>
  </p:clrMapOvr>
  <p:transition spd="slow">
    <p:cove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Interactive Web Sites</a:t>
            </a:r>
            <a:endParaRPr lang="en-US" dirty="0"/>
          </a:p>
        </p:txBody>
      </p:sp>
      <p:sp>
        <p:nvSpPr>
          <p:cNvPr id="3" name="Content Placeholder 2"/>
          <p:cNvSpPr>
            <a:spLocks noGrp="1"/>
          </p:cNvSpPr>
          <p:nvPr>
            <p:ph idx="1"/>
          </p:nvPr>
        </p:nvSpPr>
        <p:spPr>
          <a:xfrm>
            <a:off x="1534145" y="1786871"/>
            <a:ext cx="6244042" cy="4308938"/>
          </a:xfrm>
        </p:spPr>
        <p:txBody>
          <a:bodyPr>
            <a:normAutofit fontScale="92500"/>
          </a:bodyPr>
          <a:lstStyle/>
          <a:p>
            <a:pPr lvl="0"/>
            <a:r>
              <a:rPr lang="en-US" sz="2800" dirty="0"/>
              <a:t>Technologies used to provide highly interactive and animated websites</a:t>
            </a:r>
          </a:p>
          <a:p>
            <a:pPr lvl="1"/>
            <a:r>
              <a:rPr lang="en-GB" sz="2800" dirty="0"/>
              <a:t>Cascading Style Sheets (CSS)</a:t>
            </a:r>
          </a:p>
          <a:p>
            <a:pPr lvl="1"/>
            <a:r>
              <a:rPr lang="en-GB" sz="2800" dirty="0"/>
              <a:t>JavaScript</a:t>
            </a:r>
            <a:endParaRPr lang="en-US" sz="2800" dirty="0"/>
          </a:p>
          <a:p>
            <a:pPr lvl="1"/>
            <a:r>
              <a:rPr lang="en-GB" sz="2800" dirty="0"/>
              <a:t>AJAX</a:t>
            </a:r>
          </a:p>
          <a:p>
            <a:pPr lvl="1"/>
            <a:r>
              <a:rPr lang="en-GB" sz="2800" dirty="0"/>
              <a:t>Applets</a:t>
            </a:r>
          </a:p>
          <a:p>
            <a:r>
              <a:rPr lang="en-GB" sz="2800" dirty="0"/>
              <a:t>Mobile Browsers</a:t>
            </a:r>
          </a:p>
          <a:p>
            <a:pPr lvl="1"/>
            <a:r>
              <a:rPr lang="en-GB" dirty="0"/>
              <a:t>Designed to run on portable devices</a:t>
            </a:r>
          </a:p>
        </p:txBody>
      </p:sp>
      <p:pic>
        <p:nvPicPr>
          <p:cNvPr id="6146" name="Picture 2" descr="Zoom web content using pinch technology"/>
          <p:cNvPicPr>
            <a:picLocks noChangeAspect="1" noChangeArrowheads="1"/>
          </p:cNvPicPr>
          <p:nvPr/>
        </p:nvPicPr>
        <p:blipFill>
          <a:blip r:embed="rId3" cstate="print"/>
          <a:stretch>
            <a:fillRect/>
          </a:stretch>
        </p:blipFill>
        <p:spPr bwMode="auto">
          <a:xfrm>
            <a:off x="7708874" y="1896532"/>
            <a:ext cx="3841943" cy="4097867"/>
          </a:xfrm>
          <a:prstGeom prst="rect">
            <a:avLst/>
          </a:prstGeom>
          <a:noFill/>
          <a:extLst>
            <a:ext uri="{909E8E84-426E-40DD-AFC4-6F175D3DCCD1}">
              <a14:hiddenFill xmlns:a14="http://schemas.microsoft.com/office/drawing/2010/main">
                <a:solidFill>
                  <a:srgbClr val="FFFFFF"/>
                </a:solidFill>
              </a14:hiddenFill>
            </a:ext>
          </a:extLst>
        </p:spPr>
      </p:pic>
      <p:sp>
        <p:nvSpPr>
          <p:cNvPr id="4" name="Slide Number Placeholder 3"/>
          <p:cNvSpPr>
            <a:spLocks noGrp="1"/>
          </p:cNvSpPr>
          <p:nvPr>
            <p:ph type="sldNum" sz="quarter" idx="4"/>
          </p:nvPr>
        </p:nvSpPr>
        <p:spPr/>
        <p:txBody>
          <a:bodyPr/>
          <a:lstStyle/>
          <a:p>
            <a:fld id="{27C98126-00D4-4536-8967-EB49841E9AA8}" type="slidenum">
              <a:rPr lang="en-US" smtClean="0"/>
              <a:pPr/>
              <a:t>14</a:t>
            </a:fld>
            <a:endParaRPr lang="en-US" dirty="0"/>
          </a:p>
        </p:txBody>
      </p:sp>
    </p:spTree>
    <p:extLst>
      <p:ext uri="{BB962C8B-B14F-4D97-AF65-F5344CB8AC3E}">
        <p14:creationId xmlns:p14="http://schemas.microsoft.com/office/powerpoint/2010/main" val="4228153692"/>
      </p:ext>
    </p:extLst>
  </p:cSld>
  <p:clrMapOvr>
    <a:masterClrMapping/>
  </p:clrMapOvr>
  <p:transition spd="slow">
    <p:cove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Web Utilities</a:t>
            </a:r>
            <a:endParaRPr lang="en-US" dirty="0"/>
          </a:p>
        </p:txBody>
      </p:sp>
      <p:sp>
        <p:nvSpPr>
          <p:cNvPr id="3" name="Content Placeholder 2" descr="Quick time movie at Apple.com"/>
          <p:cNvSpPr>
            <a:spLocks noGrp="1"/>
          </p:cNvSpPr>
          <p:nvPr>
            <p:ph idx="1"/>
          </p:nvPr>
        </p:nvSpPr>
        <p:spPr>
          <a:xfrm>
            <a:off x="1522113" y="1863262"/>
            <a:ext cx="9508175" cy="4308938"/>
          </a:xfrm>
        </p:spPr>
        <p:txBody>
          <a:bodyPr>
            <a:normAutofit/>
          </a:bodyPr>
          <a:lstStyle/>
          <a:p>
            <a:r>
              <a:rPr lang="en-GB" sz="2800" dirty="0"/>
              <a:t>Specialized utility programs that make using the Internet and web safer and easier</a:t>
            </a:r>
          </a:p>
          <a:p>
            <a:pPr lvl="1"/>
            <a:r>
              <a:rPr lang="en-GB" sz="2400" dirty="0"/>
              <a:t>Plug-Ins</a:t>
            </a:r>
          </a:p>
          <a:p>
            <a:pPr lvl="1"/>
            <a:r>
              <a:rPr lang="en-GB" sz="2400" dirty="0"/>
              <a:t>Filters</a:t>
            </a:r>
          </a:p>
          <a:p>
            <a:pPr lvl="1"/>
            <a:r>
              <a:rPr lang="en-GB" sz="2400" dirty="0"/>
              <a:t>File Transfer Utilities</a:t>
            </a:r>
          </a:p>
          <a:p>
            <a:pPr lvl="1"/>
            <a:r>
              <a:rPr lang="en-GB" sz="2400" dirty="0"/>
              <a:t>Internet Security</a:t>
            </a:r>
            <a:br>
              <a:rPr lang="en-GB" sz="2400" dirty="0"/>
            </a:br>
            <a:r>
              <a:rPr lang="en-GB" sz="2400" dirty="0"/>
              <a:t>Suites </a:t>
            </a:r>
          </a:p>
        </p:txBody>
      </p:sp>
      <p:pic>
        <p:nvPicPr>
          <p:cNvPr id="5" name="Picture 4" descr="Screen shot of a movie on Apple.com using Quick Time. "/>
          <p:cNvPicPr>
            <a:picLocks noChangeAspect="1"/>
          </p:cNvPicPr>
          <p:nvPr/>
        </p:nvPicPr>
        <p:blipFill>
          <a:blip r:embed="rId3" cstate="print"/>
          <a:stretch>
            <a:fillRect/>
          </a:stretch>
        </p:blipFill>
        <p:spPr>
          <a:xfrm>
            <a:off x="7319175" y="2819399"/>
            <a:ext cx="4138313" cy="3488268"/>
          </a:xfrm>
          <a:prstGeom prst="rect">
            <a:avLst/>
          </a:prstGeom>
        </p:spPr>
      </p:pic>
      <p:sp>
        <p:nvSpPr>
          <p:cNvPr id="4" name="Slide Number Placeholder 3"/>
          <p:cNvSpPr>
            <a:spLocks noGrp="1"/>
          </p:cNvSpPr>
          <p:nvPr>
            <p:ph type="sldNum" sz="quarter" idx="4"/>
          </p:nvPr>
        </p:nvSpPr>
        <p:spPr/>
        <p:txBody>
          <a:bodyPr/>
          <a:lstStyle/>
          <a:p>
            <a:fld id="{27C98126-00D4-4536-8967-EB49841E9AA8}" type="slidenum">
              <a:rPr lang="en-US" smtClean="0"/>
              <a:pPr/>
              <a:t>15</a:t>
            </a:fld>
            <a:endParaRPr lang="en-US" dirty="0"/>
          </a:p>
        </p:txBody>
      </p:sp>
    </p:spTree>
    <p:extLst>
      <p:ext uri="{BB962C8B-B14F-4D97-AF65-F5344CB8AC3E}">
        <p14:creationId xmlns:p14="http://schemas.microsoft.com/office/powerpoint/2010/main" val="3081841010"/>
      </p:ext>
    </p:extLst>
  </p:cSld>
  <p:clrMapOvr>
    <a:masterClrMapping/>
  </p:clrMapOvr>
  <p:transition spd="slow">
    <p:cove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Plug-Ins</a:t>
            </a:r>
          </a:p>
        </p:txBody>
      </p:sp>
      <p:sp>
        <p:nvSpPr>
          <p:cNvPr id="3" name="Content Placeholder 2"/>
          <p:cNvSpPr>
            <a:spLocks noGrp="1"/>
          </p:cNvSpPr>
          <p:nvPr>
            <p:ph idx="1"/>
          </p:nvPr>
        </p:nvSpPr>
        <p:spPr>
          <a:xfrm>
            <a:off x="1506071" y="1650220"/>
            <a:ext cx="9508175" cy="4308938"/>
          </a:xfrm>
        </p:spPr>
        <p:txBody>
          <a:bodyPr>
            <a:normAutofit/>
          </a:bodyPr>
          <a:lstStyle/>
          <a:p>
            <a:pPr lvl="0" rtl="0"/>
            <a:r>
              <a:rPr lang="en-US" dirty="0"/>
              <a:t>A</a:t>
            </a:r>
            <a:r>
              <a:rPr lang="en-US" sz="2800" dirty="0"/>
              <a:t>utomatically start and operate as part of you browser</a:t>
            </a:r>
          </a:p>
          <a:p>
            <a:pPr lvl="0" rtl="0"/>
            <a:r>
              <a:rPr lang="en-US" dirty="0"/>
              <a:t>E</a:t>
            </a:r>
            <a:r>
              <a:rPr lang="en-US" sz="2800" dirty="0"/>
              <a:t>nhanced browsing experience</a:t>
            </a:r>
          </a:p>
          <a:p>
            <a:pPr lvl="1"/>
            <a:r>
              <a:rPr lang="en-US" dirty="0"/>
              <a:t>enables special file formats and multimedia elements</a:t>
            </a:r>
          </a:p>
          <a:p>
            <a:pPr lvl="1" rtl="0"/>
            <a:r>
              <a:rPr lang="en-US" sz="2400" dirty="0"/>
              <a:t>Acrobat Reader</a:t>
            </a:r>
          </a:p>
          <a:p>
            <a:pPr lvl="1" rtl="0"/>
            <a:r>
              <a:rPr lang="en-US" sz="2400" dirty="0"/>
              <a:t>Flash Player</a:t>
            </a:r>
          </a:p>
          <a:p>
            <a:pPr lvl="1" rtl="0"/>
            <a:r>
              <a:rPr lang="en-US" sz="2400" dirty="0"/>
              <a:t>QuickTime</a:t>
            </a:r>
          </a:p>
          <a:p>
            <a:pPr lvl="1" rtl="0"/>
            <a:r>
              <a:rPr lang="en-US" sz="2400" dirty="0"/>
              <a:t>Windows Media Player</a:t>
            </a:r>
          </a:p>
          <a:p>
            <a:pPr marL="342900" lvl="1" indent="0">
              <a:buNone/>
            </a:pPr>
            <a:endParaRPr lang="en-US" sz="2400" dirty="0"/>
          </a:p>
        </p:txBody>
      </p:sp>
      <p:pic>
        <p:nvPicPr>
          <p:cNvPr id="6" name="Picture 5" descr="Screen Clipping"/>
          <p:cNvPicPr>
            <a:picLocks noChangeAspect="1"/>
          </p:cNvPicPr>
          <p:nvPr/>
        </p:nvPicPr>
        <p:blipFill>
          <a:blip r:embed="rId3" cstate="print"/>
          <a:stretch>
            <a:fillRect/>
          </a:stretch>
        </p:blipFill>
        <p:spPr>
          <a:xfrm>
            <a:off x="6763898" y="3589866"/>
            <a:ext cx="4595410" cy="2556933"/>
          </a:xfrm>
          <a:prstGeom prst="rect">
            <a:avLst/>
          </a:prstGeom>
        </p:spPr>
      </p:pic>
      <p:sp>
        <p:nvSpPr>
          <p:cNvPr id="4" name="Slide Number Placeholder 3"/>
          <p:cNvSpPr>
            <a:spLocks noGrp="1"/>
          </p:cNvSpPr>
          <p:nvPr>
            <p:ph type="sldNum" sz="quarter" idx="4"/>
          </p:nvPr>
        </p:nvSpPr>
        <p:spPr/>
        <p:txBody>
          <a:bodyPr/>
          <a:lstStyle/>
          <a:p>
            <a:fld id="{27C98126-00D4-4536-8967-EB49841E9AA8}" type="slidenum">
              <a:rPr lang="en-US" smtClean="0"/>
              <a:pPr/>
              <a:t>16</a:t>
            </a:fld>
            <a:endParaRPr lang="en-US" dirty="0"/>
          </a:p>
        </p:txBody>
      </p:sp>
    </p:spTree>
    <p:extLst>
      <p:ext uri="{BB962C8B-B14F-4D97-AF65-F5344CB8AC3E}">
        <p14:creationId xmlns:p14="http://schemas.microsoft.com/office/powerpoint/2010/main" val="2529967577"/>
      </p:ext>
    </p:extLst>
  </p:cSld>
  <p:clrMapOvr>
    <a:masterClrMapping/>
  </p:clrMapOvr>
  <p:transition spd="slow">
    <p:cove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Filters</a:t>
            </a:r>
          </a:p>
        </p:txBody>
      </p:sp>
      <p:sp>
        <p:nvSpPr>
          <p:cNvPr id="3" name="Content Placeholder 2"/>
          <p:cNvSpPr>
            <a:spLocks noGrp="1"/>
          </p:cNvSpPr>
          <p:nvPr>
            <p:ph idx="1"/>
          </p:nvPr>
        </p:nvSpPr>
        <p:spPr>
          <a:xfrm>
            <a:off x="1600200" y="1573296"/>
            <a:ext cx="7872413" cy="4393883"/>
          </a:xfrm>
        </p:spPr>
        <p:txBody>
          <a:bodyPr/>
          <a:lstStyle/>
          <a:p>
            <a:pPr lvl="0" rtl="0"/>
            <a:r>
              <a:rPr lang="en-US" dirty="0"/>
              <a:t>Block </a:t>
            </a:r>
            <a:r>
              <a:rPr lang="en-US" sz="2800" dirty="0"/>
              <a:t>access to selected sites and can set time limits</a:t>
            </a:r>
          </a:p>
          <a:p>
            <a:pPr lvl="0" rtl="0"/>
            <a:r>
              <a:rPr lang="en-US" sz="2800" dirty="0"/>
              <a:t>Monitor total time spent on the Internet and at individual web sites</a:t>
            </a:r>
          </a:p>
          <a:p>
            <a:pPr lvl="1" rtl="0"/>
            <a:r>
              <a:rPr lang="en-US" sz="2400" dirty="0"/>
              <a:t>AVG Family Safety</a:t>
            </a:r>
          </a:p>
          <a:p>
            <a:pPr lvl="1" rtl="0"/>
            <a:r>
              <a:rPr lang="en-US" sz="2400" dirty="0" err="1"/>
              <a:t>Qustodio</a:t>
            </a:r>
            <a:r>
              <a:rPr lang="en-US" sz="2400" dirty="0"/>
              <a:t> Parental Control</a:t>
            </a:r>
          </a:p>
          <a:p>
            <a:pPr lvl="1" rtl="0"/>
            <a:r>
              <a:rPr lang="en-US" sz="2400" dirty="0"/>
              <a:t>Norton Online Family</a:t>
            </a:r>
          </a:p>
          <a:p>
            <a:pPr lvl="1" rtl="0"/>
            <a:r>
              <a:rPr lang="en-US" sz="2400" dirty="0"/>
              <a:t>Net Nanny</a:t>
            </a:r>
          </a:p>
          <a:p>
            <a:pPr lvl="1" rtl="0"/>
            <a:r>
              <a:rPr lang="en-US" sz="2400" dirty="0"/>
              <a:t>McAfee Family Protection</a:t>
            </a:r>
          </a:p>
        </p:txBody>
      </p:sp>
      <p:pic>
        <p:nvPicPr>
          <p:cNvPr id="5" name="Picture 4" descr="Screen shot of Norton Online Family as a filter"/>
          <p:cNvPicPr>
            <a:picLocks noChangeAspect="1"/>
          </p:cNvPicPr>
          <p:nvPr/>
        </p:nvPicPr>
        <p:blipFill>
          <a:blip r:embed="rId3" cstate="print"/>
          <a:stretch>
            <a:fillRect/>
          </a:stretch>
        </p:blipFill>
        <p:spPr>
          <a:xfrm>
            <a:off x="7507480" y="3048000"/>
            <a:ext cx="4020926" cy="3378200"/>
          </a:xfrm>
          <a:prstGeom prst="rect">
            <a:avLst/>
          </a:prstGeom>
        </p:spPr>
      </p:pic>
      <p:sp>
        <p:nvSpPr>
          <p:cNvPr id="4" name="Slide Number Placeholder 3"/>
          <p:cNvSpPr>
            <a:spLocks noGrp="1"/>
          </p:cNvSpPr>
          <p:nvPr>
            <p:ph type="sldNum" sz="quarter" idx="4"/>
          </p:nvPr>
        </p:nvSpPr>
        <p:spPr/>
        <p:txBody>
          <a:bodyPr/>
          <a:lstStyle/>
          <a:p>
            <a:fld id="{27C98126-00D4-4536-8967-EB49841E9AA8}" type="slidenum">
              <a:rPr lang="en-US" smtClean="0"/>
              <a:pPr/>
              <a:t>17</a:t>
            </a:fld>
            <a:endParaRPr lang="en-US" dirty="0"/>
          </a:p>
        </p:txBody>
      </p:sp>
    </p:spTree>
    <p:extLst>
      <p:ext uri="{BB962C8B-B14F-4D97-AF65-F5344CB8AC3E}">
        <p14:creationId xmlns:p14="http://schemas.microsoft.com/office/powerpoint/2010/main" val="1361510707"/>
      </p:ext>
    </p:extLst>
  </p:cSld>
  <p:clrMapOvr>
    <a:masterClrMapping/>
  </p:clrMapOvr>
  <p:transition spd="slow">
    <p:cove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File Transfer Utilities</a:t>
            </a:r>
          </a:p>
        </p:txBody>
      </p:sp>
      <p:sp>
        <p:nvSpPr>
          <p:cNvPr id="3" name="Content Placeholder 2"/>
          <p:cNvSpPr>
            <a:spLocks noGrp="1"/>
          </p:cNvSpPr>
          <p:nvPr>
            <p:ph idx="1"/>
          </p:nvPr>
        </p:nvSpPr>
        <p:spPr>
          <a:xfrm>
            <a:off x="1785938" y="1752600"/>
            <a:ext cx="9872662" cy="3779520"/>
          </a:xfrm>
        </p:spPr>
        <p:txBody>
          <a:bodyPr>
            <a:normAutofit/>
          </a:bodyPr>
          <a:lstStyle/>
          <a:p>
            <a:pPr lvl="0" rtl="0"/>
            <a:r>
              <a:rPr lang="en-US" dirty="0"/>
              <a:t>U</a:t>
            </a:r>
            <a:r>
              <a:rPr lang="en-US" sz="2800" dirty="0"/>
              <a:t>pload and download files to and from the Internet</a:t>
            </a:r>
          </a:p>
          <a:p>
            <a:pPr lvl="1"/>
            <a:r>
              <a:rPr lang="en-US" sz="2800" dirty="0"/>
              <a:t>Downloading</a:t>
            </a:r>
          </a:p>
          <a:p>
            <a:pPr lvl="1"/>
            <a:r>
              <a:rPr lang="en-US" sz="2800" dirty="0"/>
              <a:t>Uploading</a:t>
            </a:r>
          </a:p>
          <a:p>
            <a:pPr lvl="0" rtl="0"/>
            <a:r>
              <a:rPr lang="en-US" sz="2800" dirty="0"/>
              <a:t>Three popular types of programs</a:t>
            </a:r>
          </a:p>
          <a:p>
            <a:pPr lvl="1" rtl="0"/>
            <a:r>
              <a:rPr lang="en-US" sz="2400" dirty="0"/>
              <a:t>File transfer protocol (FTP) </a:t>
            </a:r>
            <a:r>
              <a:rPr lang="en-US" dirty="0"/>
              <a:t>/ S</a:t>
            </a:r>
            <a:r>
              <a:rPr lang="en-US" sz="2400" dirty="0"/>
              <a:t>ecure file transfer protocol (SFTP)</a:t>
            </a:r>
          </a:p>
          <a:p>
            <a:pPr lvl="1" rtl="0"/>
            <a:r>
              <a:rPr lang="en-US" sz="2400" dirty="0"/>
              <a:t>Web-based file transfer services</a:t>
            </a:r>
          </a:p>
          <a:p>
            <a:pPr lvl="1" rtl="0"/>
            <a:r>
              <a:rPr lang="en-US" sz="2400" dirty="0"/>
              <a:t>Bit-Torrent</a:t>
            </a:r>
          </a:p>
        </p:txBody>
      </p:sp>
      <p:sp>
        <p:nvSpPr>
          <p:cNvPr id="4" name="Slide Number Placeholder 3"/>
          <p:cNvSpPr>
            <a:spLocks noGrp="1"/>
          </p:cNvSpPr>
          <p:nvPr>
            <p:ph type="sldNum" sz="quarter" idx="4"/>
          </p:nvPr>
        </p:nvSpPr>
        <p:spPr/>
        <p:txBody>
          <a:bodyPr/>
          <a:lstStyle/>
          <a:p>
            <a:fld id="{27C98126-00D4-4536-8967-EB49841E9AA8}" type="slidenum">
              <a:rPr lang="en-US" smtClean="0"/>
              <a:pPr/>
              <a:t>18</a:t>
            </a:fld>
            <a:endParaRPr lang="en-US" dirty="0"/>
          </a:p>
        </p:txBody>
      </p:sp>
    </p:spTree>
    <p:extLst>
      <p:ext uri="{BB962C8B-B14F-4D97-AF65-F5344CB8AC3E}">
        <p14:creationId xmlns:p14="http://schemas.microsoft.com/office/powerpoint/2010/main" val="3585714560"/>
      </p:ext>
    </p:extLst>
  </p:cSld>
  <p:clrMapOvr>
    <a:masterClrMapping/>
  </p:clrMapOvr>
  <p:transition spd="slow">
    <p:cove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Internet Security Suites</a:t>
            </a:r>
            <a:endParaRPr lang="en-US" dirty="0"/>
          </a:p>
        </p:txBody>
      </p:sp>
      <p:sp>
        <p:nvSpPr>
          <p:cNvPr id="5" name="Content Placeholder 4"/>
          <p:cNvSpPr>
            <a:spLocks noGrp="1"/>
          </p:cNvSpPr>
          <p:nvPr>
            <p:ph idx="1"/>
          </p:nvPr>
        </p:nvSpPr>
        <p:spPr>
          <a:xfrm>
            <a:off x="1506071" y="1676400"/>
            <a:ext cx="10304929" cy="1776413"/>
          </a:xfrm>
        </p:spPr>
        <p:txBody>
          <a:bodyPr>
            <a:normAutofit fontScale="85000" lnSpcReduction="20000"/>
          </a:bodyPr>
          <a:lstStyle/>
          <a:p>
            <a:r>
              <a:rPr lang="en-US" sz="2800" dirty="0"/>
              <a:t>Designed to maintain your security and privacy while on the web</a:t>
            </a:r>
          </a:p>
          <a:p>
            <a:r>
              <a:rPr lang="en-US" dirty="0"/>
              <a:t>Two best known suites</a:t>
            </a:r>
          </a:p>
          <a:p>
            <a:pPr lvl="1"/>
            <a:r>
              <a:rPr lang="en-US" dirty="0"/>
              <a:t>McAfee Internet Security</a:t>
            </a:r>
          </a:p>
          <a:p>
            <a:pPr lvl="1"/>
            <a:r>
              <a:rPr lang="en-US" dirty="0"/>
              <a:t>Symantec Norton Internet Security</a:t>
            </a:r>
          </a:p>
        </p:txBody>
      </p:sp>
      <p:pic>
        <p:nvPicPr>
          <p:cNvPr id="3" name="Picture 2" descr="Screen shot of McAfee Security Suite"/>
          <p:cNvPicPr>
            <a:picLocks noChangeAspect="1"/>
          </p:cNvPicPr>
          <p:nvPr/>
        </p:nvPicPr>
        <p:blipFill>
          <a:blip r:embed="rId3" cstate="print"/>
          <a:stretch>
            <a:fillRect/>
          </a:stretch>
        </p:blipFill>
        <p:spPr>
          <a:xfrm>
            <a:off x="4814422" y="3376671"/>
            <a:ext cx="4113048" cy="3100269"/>
          </a:xfrm>
          <a:prstGeom prst="rect">
            <a:avLst/>
          </a:prstGeom>
        </p:spPr>
      </p:pic>
      <p:sp>
        <p:nvSpPr>
          <p:cNvPr id="4" name="Slide Number Placeholder 3"/>
          <p:cNvSpPr>
            <a:spLocks noGrp="1"/>
          </p:cNvSpPr>
          <p:nvPr>
            <p:ph type="sldNum" sz="quarter" idx="4"/>
          </p:nvPr>
        </p:nvSpPr>
        <p:spPr/>
        <p:txBody>
          <a:bodyPr/>
          <a:lstStyle/>
          <a:p>
            <a:fld id="{27C98126-00D4-4536-8967-EB49841E9AA8}" type="slidenum">
              <a:rPr lang="en-US" smtClean="0"/>
              <a:pPr/>
              <a:t>19</a:t>
            </a:fld>
            <a:endParaRPr lang="en-US" dirty="0"/>
          </a:p>
        </p:txBody>
      </p:sp>
    </p:spTree>
    <p:extLst>
      <p:ext uri="{BB962C8B-B14F-4D97-AF65-F5344CB8AC3E}">
        <p14:creationId xmlns:p14="http://schemas.microsoft.com/office/powerpoint/2010/main" val="3808634155"/>
      </p:ext>
    </p:extLst>
  </p:cSld>
  <p:clrMapOvr>
    <a:masterClrMapping/>
  </p:clrMapOvr>
  <p:transition spd="slow">
    <p:cove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Learning Objectives</a:t>
            </a:r>
          </a:p>
        </p:txBody>
      </p:sp>
      <p:sp>
        <p:nvSpPr>
          <p:cNvPr id="3" name="Content Placeholder 2"/>
          <p:cNvSpPr>
            <a:spLocks noGrp="1"/>
          </p:cNvSpPr>
          <p:nvPr>
            <p:ph idx="1"/>
          </p:nvPr>
        </p:nvSpPr>
        <p:spPr>
          <a:xfrm>
            <a:off x="1933903" y="1703888"/>
            <a:ext cx="9419897" cy="4885561"/>
          </a:xfrm>
        </p:spPr>
        <p:txBody>
          <a:bodyPr>
            <a:normAutofit/>
          </a:bodyPr>
          <a:lstStyle/>
          <a:p>
            <a:pPr marL="457200" indent="-457200">
              <a:buFont typeface="+mj-lt"/>
              <a:buAutoNum type="arabicPeriod"/>
            </a:pPr>
            <a:r>
              <a:rPr lang="en-GB" sz="2400" dirty="0"/>
              <a:t>Explain the origins of the Internet and the w</a:t>
            </a:r>
            <a:r>
              <a:rPr lang="en-GB" sz="2400" b="0" dirty="0"/>
              <a:t>eb</a:t>
            </a:r>
            <a:r>
              <a:rPr lang="en-GB" sz="2400" dirty="0">
                <a:solidFill>
                  <a:schemeClr val="accent1"/>
                </a:solidFill>
              </a:rPr>
              <a:t>.</a:t>
            </a:r>
          </a:p>
          <a:p>
            <a:pPr marL="457200" indent="-457200">
              <a:buFont typeface="+mj-lt"/>
              <a:buAutoNum type="arabicPeriod"/>
            </a:pPr>
            <a:r>
              <a:rPr lang="en-GB" sz="2400" dirty="0"/>
              <a:t>Explain how to access the web using providers and browsers</a:t>
            </a:r>
          </a:p>
          <a:p>
            <a:pPr marL="457200" indent="-457200">
              <a:buFont typeface="+mj-lt"/>
              <a:buAutoNum type="arabicPeriod"/>
            </a:pPr>
            <a:r>
              <a:rPr lang="en-GB" sz="2400" dirty="0"/>
              <a:t>Compare different web utilities including plug-ins, filters, file transfer utilities, and Internet security suites</a:t>
            </a:r>
          </a:p>
          <a:p>
            <a:pPr marL="457200" indent="-457200">
              <a:buFont typeface="+mj-lt"/>
              <a:buAutoNum type="arabicPeriod"/>
            </a:pPr>
            <a:r>
              <a:rPr lang="en-GB" sz="2400" dirty="0"/>
              <a:t>Compare different Internet communications, including email, text messaging, instant messaging, social networking, blogs, microblogs, Webcasts, podcasts, and wikis</a:t>
            </a:r>
          </a:p>
        </p:txBody>
      </p:sp>
      <p:sp>
        <p:nvSpPr>
          <p:cNvPr id="4" name="Slide Number Placeholder 3"/>
          <p:cNvSpPr>
            <a:spLocks noGrp="1"/>
          </p:cNvSpPr>
          <p:nvPr>
            <p:ph type="sldNum" sz="quarter" idx="4"/>
          </p:nvPr>
        </p:nvSpPr>
        <p:spPr/>
        <p:txBody>
          <a:bodyPr/>
          <a:lstStyle/>
          <a:p>
            <a:fld id="{27C98126-00D4-4536-8967-EB49841E9AA8}" type="slidenum">
              <a:rPr lang="en-US" smtClean="0"/>
              <a:pPr/>
              <a:t>2</a:t>
            </a:fld>
            <a:endParaRPr lang="en-US" dirty="0"/>
          </a:p>
        </p:txBody>
      </p:sp>
    </p:spTree>
    <p:extLst>
      <p:ext uri="{BB962C8B-B14F-4D97-AF65-F5344CB8AC3E}">
        <p14:creationId xmlns:p14="http://schemas.microsoft.com/office/powerpoint/2010/main" val="919006181"/>
      </p:ext>
    </p:extLst>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08770" y="76200"/>
            <a:ext cx="7359934" cy="1143000"/>
          </a:xfrm>
        </p:spPr>
        <p:txBody>
          <a:bodyPr/>
          <a:lstStyle/>
          <a:p>
            <a:r>
              <a:rPr lang="en-GB" dirty="0"/>
              <a:t>Communication</a:t>
            </a:r>
            <a:endParaRPr lang="en-US" dirty="0"/>
          </a:p>
        </p:txBody>
      </p:sp>
      <p:sp>
        <p:nvSpPr>
          <p:cNvPr id="7" name="Content Placeholder 6"/>
          <p:cNvSpPr>
            <a:spLocks noGrp="1"/>
          </p:cNvSpPr>
          <p:nvPr>
            <p:ph idx="1"/>
          </p:nvPr>
        </p:nvSpPr>
        <p:spPr>
          <a:xfrm>
            <a:off x="1447800" y="1531623"/>
            <a:ext cx="7162800" cy="4525963"/>
          </a:xfrm>
        </p:spPr>
        <p:txBody>
          <a:bodyPr>
            <a:normAutofit/>
          </a:bodyPr>
          <a:lstStyle/>
          <a:p>
            <a:pPr lvl="0"/>
            <a:r>
              <a:rPr lang="en-GB" sz="2000" dirty="0"/>
              <a:t>Communication is the most popular Internet activity</a:t>
            </a:r>
          </a:p>
          <a:p>
            <a:pPr lvl="0"/>
            <a:r>
              <a:rPr lang="en-GB" sz="2000" dirty="0"/>
              <a:t>E-mail</a:t>
            </a:r>
          </a:p>
          <a:p>
            <a:pPr lvl="1"/>
            <a:r>
              <a:rPr lang="en-GB" sz="2000" dirty="0"/>
              <a:t>Transmission of electronic messages over the Internet</a:t>
            </a:r>
          </a:p>
          <a:p>
            <a:pPr lvl="1"/>
            <a:r>
              <a:rPr lang="en-GB" sz="2000" dirty="0"/>
              <a:t>Three elements</a:t>
            </a:r>
          </a:p>
          <a:p>
            <a:pPr lvl="2"/>
            <a:r>
              <a:rPr lang="en-GB" sz="1600" dirty="0"/>
              <a:t>Header</a:t>
            </a:r>
          </a:p>
          <a:p>
            <a:pPr lvl="3"/>
            <a:r>
              <a:rPr lang="en-GB" sz="1500" dirty="0"/>
              <a:t>Address</a:t>
            </a:r>
          </a:p>
          <a:p>
            <a:pPr lvl="3"/>
            <a:r>
              <a:rPr lang="en-GB" sz="1500" dirty="0"/>
              <a:t>Subject</a:t>
            </a:r>
          </a:p>
          <a:p>
            <a:pPr lvl="3"/>
            <a:r>
              <a:rPr lang="en-GB" sz="1500" dirty="0"/>
              <a:t>Attachments</a:t>
            </a:r>
          </a:p>
          <a:p>
            <a:pPr lvl="2"/>
            <a:r>
              <a:rPr lang="en-GB" sz="1700" dirty="0"/>
              <a:t>Message</a:t>
            </a:r>
          </a:p>
          <a:p>
            <a:pPr lvl="2"/>
            <a:r>
              <a:rPr lang="en-GB" sz="1700" dirty="0"/>
              <a:t>Signature</a:t>
            </a:r>
          </a:p>
          <a:p>
            <a:pPr lvl="1"/>
            <a:endParaRPr lang="en-US" sz="2800" dirty="0"/>
          </a:p>
          <a:p>
            <a:pPr marL="342900" lvl="1" indent="0">
              <a:buNone/>
            </a:pPr>
            <a:endParaRPr lang="en-GB" sz="2800" dirty="0"/>
          </a:p>
        </p:txBody>
      </p:sp>
      <p:pic>
        <p:nvPicPr>
          <p:cNvPr id="3" name="Picture 2" descr="Copy of an email identifying components of an Outlook.com email "/>
          <p:cNvPicPr>
            <a:picLocks noChangeAspect="1"/>
          </p:cNvPicPr>
          <p:nvPr/>
        </p:nvPicPr>
        <p:blipFill>
          <a:blip r:embed="rId3" cstate="print"/>
          <a:stretch>
            <a:fillRect/>
          </a:stretch>
        </p:blipFill>
        <p:spPr>
          <a:xfrm>
            <a:off x="6096000" y="2895601"/>
            <a:ext cx="5481908" cy="3469018"/>
          </a:xfrm>
          <a:prstGeom prst="rect">
            <a:avLst/>
          </a:prstGeom>
        </p:spPr>
      </p:pic>
      <p:pic>
        <p:nvPicPr>
          <p:cNvPr id="6" name="Picture 5" descr="E-mail address broken down showing the 2 parts of an e-mail address"/>
          <p:cNvPicPr>
            <a:picLocks noChangeAspect="1" noChangeArrowheads="1"/>
          </p:cNvPicPr>
          <p:nvPr/>
        </p:nvPicPr>
        <p:blipFill>
          <a:blip r:embed="rId4" cstate="print"/>
          <a:stretch>
            <a:fillRect/>
          </a:stretch>
        </p:blipFill>
        <p:spPr bwMode="auto">
          <a:xfrm>
            <a:off x="1851961" y="5113868"/>
            <a:ext cx="4153855" cy="1256142"/>
          </a:xfrm>
          <a:prstGeom prst="rect">
            <a:avLst/>
          </a:prstGeom>
          <a:ln>
            <a:noFill/>
          </a:ln>
          <a:effectLst/>
          <a:extLst/>
        </p:spPr>
        <p:style>
          <a:lnRef idx="3">
            <a:schemeClr val="lt1"/>
          </a:lnRef>
          <a:fillRef idx="1">
            <a:schemeClr val="accent1"/>
          </a:fillRef>
          <a:effectRef idx="1">
            <a:schemeClr val="accent1"/>
          </a:effectRef>
          <a:fontRef idx="minor">
            <a:schemeClr val="lt1"/>
          </a:fontRef>
        </p:style>
      </p:pic>
      <p:sp>
        <p:nvSpPr>
          <p:cNvPr id="4" name="Slide Number Placeholder 3"/>
          <p:cNvSpPr>
            <a:spLocks noGrp="1"/>
          </p:cNvSpPr>
          <p:nvPr>
            <p:ph type="sldNum" sz="quarter" idx="4"/>
          </p:nvPr>
        </p:nvSpPr>
        <p:spPr/>
        <p:txBody>
          <a:bodyPr/>
          <a:lstStyle/>
          <a:p>
            <a:fld id="{27C98126-00D4-4536-8967-EB49841E9AA8}" type="slidenum">
              <a:rPr lang="en-US" smtClean="0"/>
              <a:pPr/>
              <a:t>20</a:t>
            </a:fld>
            <a:endParaRPr lang="en-US" dirty="0"/>
          </a:p>
        </p:txBody>
      </p:sp>
    </p:spTree>
    <p:extLst>
      <p:ext uri="{BB962C8B-B14F-4D97-AF65-F5344CB8AC3E}">
        <p14:creationId xmlns:p14="http://schemas.microsoft.com/office/powerpoint/2010/main" val="3109193429"/>
      </p:ext>
    </p:extLst>
  </p:cSld>
  <p:clrMapOvr>
    <a:masterClrMapping/>
  </p:clrMapOvr>
  <p:transition spd="slow">
    <p:cover/>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76400" y="152400"/>
            <a:ext cx="7359934" cy="1143000"/>
          </a:xfrm>
        </p:spPr>
        <p:txBody>
          <a:bodyPr/>
          <a:lstStyle/>
          <a:p>
            <a:r>
              <a:rPr lang="en-GB" dirty="0"/>
              <a:t>E-mail Systems</a:t>
            </a:r>
            <a:endParaRPr lang="en-US" dirty="0"/>
          </a:p>
        </p:txBody>
      </p:sp>
      <p:sp>
        <p:nvSpPr>
          <p:cNvPr id="7" name="Content Placeholder 6"/>
          <p:cNvSpPr>
            <a:spLocks noGrp="1"/>
          </p:cNvSpPr>
          <p:nvPr>
            <p:ph idx="1"/>
          </p:nvPr>
        </p:nvSpPr>
        <p:spPr>
          <a:xfrm>
            <a:off x="1447800" y="1749060"/>
            <a:ext cx="10287000" cy="4525963"/>
          </a:xfrm>
        </p:spPr>
        <p:txBody>
          <a:bodyPr>
            <a:normAutofit fontScale="92500" lnSpcReduction="10000"/>
          </a:bodyPr>
          <a:lstStyle/>
          <a:p>
            <a:pPr lvl="1"/>
            <a:r>
              <a:rPr lang="en-GB" sz="3200" dirty="0"/>
              <a:t>Client-based</a:t>
            </a:r>
          </a:p>
          <a:p>
            <a:pPr lvl="2"/>
            <a:r>
              <a:rPr lang="en-GB" sz="2800" dirty="0"/>
              <a:t>E-mail client</a:t>
            </a:r>
          </a:p>
          <a:p>
            <a:pPr lvl="3"/>
            <a:r>
              <a:rPr lang="en-GB" sz="2600" dirty="0"/>
              <a:t>Must be installed on computer</a:t>
            </a:r>
          </a:p>
          <a:p>
            <a:pPr lvl="4"/>
            <a:r>
              <a:rPr lang="en-GB" sz="2200" dirty="0"/>
              <a:t>Apple Mail</a:t>
            </a:r>
          </a:p>
          <a:p>
            <a:pPr lvl="4"/>
            <a:r>
              <a:rPr lang="en-GB" sz="2200" dirty="0"/>
              <a:t>Microsoft Outlook</a:t>
            </a:r>
          </a:p>
          <a:p>
            <a:pPr lvl="1"/>
            <a:r>
              <a:rPr lang="en-GB" sz="3200" dirty="0"/>
              <a:t>Web-based</a:t>
            </a:r>
          </a:p>
          <a:p>
            <a:pPr lvl="2"/>
            <a:r>
              <a:rPr lang="en-GB" sz="2800" dirty="0"/>
              <a:t>Webmail client</a:t>
            </a:r>
          </a:p>
          <a:p>
            <a:pPr lvl="3"/>
            <a:r>
              <a:rPr lang="en-GB" sz="2200" dirty="0"/>
              <a:t>No installation necessary -- free</a:t>
            </a:r>
          </a:p>
          <a:p>
            <a:pPr lvl="4"/>
            <a:r>
              <a:rPr lang="en-GB" sz="2200" dirty="0"/>
              <a:t>Google’s Gmail</a:t>
            </a:r>
          </a:p>
          <a:p>
            <a:pPr lvl="4"/>
            <a:r>
              <a:rPr lang="en-GB" sz="2200" dirty="0"/>
              <a:t>Microsoft’s Hotmail</a:t>
            </a:r>
          </a:p>
          <a:p>
            <a:pPr lvl="4"/>
            <a:r>
              <a:rPr lang="en-GB" sz="2200" dirty="0"/>
              <a:t>Yahoo!’s </a:t>
            </a:r>
            <a:r>
              <a:rPr lang="en-GB" sz="2200" dirty="0" err="1"/>
              <a:t>Yahoo!mail</a:t>
            </a:r>
            <a:endParaRPr lang="en-GB" sz="2200" dirty="0"/>
          </a:p>
        </p:txBody>
      </p:sp>
      <p:sp>
        <p:nvSpPr>
          <p:cNvPr id="3" name="Slide Number Placeholder 2"/>
          <p:cNvSpPr>
            <a:spLocks noGrp="1"/>
          </p:cNvSpPr>
          <p:nvPr>
            <p:ph type="sldNum" sz="quarter" idx="4"/>
          </p:nvPr>
        </p:nvSpPr>
        <p:spPr/>
        <p:txBody>
          <a:bodyPr/>
          <a:lstStyle/>
          <a:p>
            <a:fld id="{27C98126-00D4-4536-8967-EB49841E9AA8}" type="slidenum">
              <a:rPr lang="en-US" smtClean="0"/>
              <a:pPr/>
              <a:t>21</a:t>
            </a:fld>
            <a:endParaRPr lang="en-US" dirty="0"/>
          </a:p>
        </p:txBody>
      </p:sp>
    </p:spTree>
    <p:extLst>
      <p:ext uri="{BB962C8B-B14F-4D97-AF65-F5344CB8AC3E}">
        <p14:creationId xmlns:p14="http://schemas.microsoft.com/office/powerpoint/2010/main" val="2377017271"/>
      </p:ext>
    </p:extLst>
  </p:cSld>
  <p:clrMapOvr>
    <a:masterClrMapping/>
  </p:clrMapOvr>
  <p:transition spd="slow">
    <p:cover/>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28800" y="76200"/>
            <a:ext cx="7207534" cy="1143000"/>
          </a:xfrm>
        </p:spPr>
        <p:txBody>
          <a:bodyPr/>
          <a:lstStyle/>
          <a:p>
            <a:r>
              <a:rPr lang="en-GB" dirty="0"/>
              <a:t>E-mail</a:t>
            </a:r>
            <a:endParaRPr lang="en-US" dirty="0"/>
          </a:p>
        </p:txBody>
      </p:sp>
      <p:sp>
        <p:nvSpPr>
          <p:cNvPr id="3" name="Content Placeholder 2"/>
          <p:cNvSpPr>
            <a:spLocks noGrp="1"/>
          </p:cNvSpPr>
          <p:nvPr>
            <p:ph idx="1"/>
          </p:nvPr>
        </p:nvSpPr>
        <p:spPr>
          <a:xfrm>
            <a:off x="1600200" y="1600200"/>
            <a:ext cx="9280003" cy="4393883"/>
          </a:xfrm>
        </p:spPr>
        <p:txBody>
          <a:bodyPr>
            <a:normAutofit fontScale="77500" lnSpcReduction="20000"/>
          </a:bodyPr>
          <a:lstStyle/>
          <a:p>
            <a:r>
              <a:rPr lang="en-GB" sz="3200" dirty="0"/>
              <a:t>SPAM</a:t>
            </a:r>
          </a:p>
          <a:p>
            <a:pPr lvl="1"/>
            <a:r>
              <a:rPr lang="en-GB" sz="2800" dirty="0"/>
              <a:t>Unwelcome-mail</a:t>
            </a:r>
          </a:p>
          <a:p>
            <a:r>
              <a:rPr lang="en-GB" sz="3200" dirty="0"/>
              <a:t>Computer viruses</a:t>
            </a:r>
          </a:p>
          <a:p>
            <a:pPr lvl="1"/>
            <a:r>
              <a:rPr lang="en-US" sz="2800" dirty="0"/>
              <a:t>Destructive programs</a:t>
            </a:r>
          </a:p>
          <a:p>
            <a:pPr lvl="2"/>
            <a:r>
              <a:rPr lang="en-US" sz="2400" dirty="0"/>
              <a:t>Attached to unsolicited email</a:t>
            </a:r>
          </a:p>
          <a:p>
            <a:r>
              <a:rPr lang="en-US" sz="3200" dirty="0"/>
              <a:t>CAN-SPAM Act</a:t>
            </a:r>
          </a:p>
          <a:p>
            <a:pPr lvl="1"/>
            <a:r>
              <a:rPr lang="en-US" sz="2800" dirty="0"/>
              <a:t>Created antispam laws for control</a:t>
            </a:r>
          </a:p>
          <a:p>
            <a:pPr lvl="2"/>
            <a:r>
              <a:rPr lang="en-US" sz="2400" dirty="0"/>
              <a:t>Every marketing related e-mail must provide an opt-out option</a:t>
            </a:r>
          </a:p>
          <a:p>
            <a:r>
              <a:rPr lang="en-US" sz="3200" dirty="0"/>
              <a:t>Spam</a:t>
            </a:r>
            <a:r>
              <a:rPr lang="en-US" sz="3200" dirty="0">
                <a:solidFill>
                  <a:schemeClr val="accent1"/>
                </a:solidFill>
              </a:rPr>
              <a:t> </a:t>
            </a:r>
            <a:r>
              <a:rPr lang="en-US" sz="3200" dirty="0"/>
              <a:t>blockers</a:t>
            </a:r>
            <a:r>
              <a:rPr lang="en-US" sz="3200" dirty="0">
                <a:solidFill>
                  <a:schemeClr val="accent1"/>
                </a:solidFill>
              </a:rPr>
              <a:t> </a:t>
            </a:r>
            <a:r>
              <a:rPr lang="en-US" sz="3200" dirty="0"/>
              <a:t>/ spam</a:t>
            </a:r>
            <a:r>
              <a:rPr lang="en-US" sz="3200" dirty="0">
                <a:solidFill>
                  <a:schemeClr val="accent1"/>
                </a:solidFill>
              </a:rPr>
              <a:t> </a:t>
            </a:r>
            <a:r>
              <a:rPr lang="en-US" sz="3200" dirty="0"/>
              <a:t>filters</a:t>
            </a:r>
            <a:endParaRPr lang="en-US" sz="3200" dirty="0">
              <a:solidFill>
                <a:schemeClr val="accent1"/>
              </a:solidFill>
            </a:endParaRPr>
          </a:p>
          <a:p>
            <a:pPr lvl="1"/>
            <a:r>
              <a:rPr lang="en-US" sz="2800" dirty="0"/>
              <a:t>Identify and control spam </a:t>
            </a:r>
          </a:p>
          <a:p>
            <a:pPr lvl="1"/>
            <a:r>
              <a:rPr lang="en-US" sz="2800" dirty="0"/>
              <a:t>Free programs</a:t>
            </a:r>
          </a:p>
          <a:p>
            <a:pPr lvl="2"/>
            <a:r>
              <a:rPr lang="en-US" sz="2400" dirty="0" err="1"/>
              <a:t>SPAMfighter</a:t>
            </a:r>
            <a:endParaRPr lang="en-US" sz="2400" dirty="0"/>
          </a:p>
          <a:p>
            <a:pPr lvl="2"/>
            <a:r>
              <a:rPr lang="en-US" sz="2400" dirty="0" err="1"/>
              <a:t>Intego</a:t>
            </a:r>
            <a:r>
              <a:rPr lang="en-US" sz="2400" dirty="0"/>
              <a:t> Personal Antispam for Mac</a:t>
            </a:r>
          </a:p>
          <a:p>
            <a:endParaRPr lang="en-US" sz="3200" dirty="0"/>
          </a:p>
        </p:txBody>
      </p:sp>
      <p:sp>
        <p:nvSpPr>
          <p:cNvPr id="4" name="Slide Number Placeholder 3"/>
          <p:cNvSpPr>
            <a:spLocks noGrp="1"/>
          </p:cNvSpPr>
          <p:nvPr>
            <p:ph type="sldNum" sz="quarter" idx="4"/>
          </p:nvPr>
        </p:nvSpPr>
        <p:spPr/>
        <p:txBody>
          <a:bodyPr/>
          <a:lstStyle/>
          <a:p>
            <a:fld id="{27C98126-00D4-4536-8967-EB49841E9AA8}" type="slidenum">
              <a:rPr lang="en-US" smtClean="0"/>
              <a:pPr/>
              <a:t>22</a:t>
            </a:fld>
            <a:endParaRPr lang="en-US" dirty="0"/>
          </a:p>
        </p:txBody>
      </p:sp>
    </p:spTree>
    <p:extLst>
      <p:ext uri="{BB962C8B-B14F-4D97-AF65-F5344CB8AC3E}">
        <p14:creationId xmlns:p14="http://schemas.microsoft.com/office/powerpoint/2010/main" val="2598464385"/>
      </p:ext>
    </p:extLst>
  </p:cSld>
  <p:clrMapOvr>
    <a:masterClrMapping/>
  </p:clrMapOvr>
  <p:transition spd="slow">
    <p:cover/>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Messaging</a:t>
            </a:r>
            <a:endParaRPr lang="en-US" dirty="0"/>
          </a:p>
        </p:txBody>
      </p:sp>
      <p:sp>
        <p:nvSpPr>
          <p:cNvPr id="3" name="Content Placeholder 2"/>
          <p:cNvSpPr>
            <a:spLocks noGrp="1"/>
          </p:cNvSpPr>
          <p:nvPr>
            <p:ph idx="1"/>
          </p:nvPr>
        </p:nvSpPr>
        <p:spPr>
          <a:xfrm>
            <a:off x="1676400" y="1676400"/>
            <a:ext cx="7872413" cy="4393883"/>
          </a:xfrm>
        </p:spPr>
        <p:txBody>
          <a:bodyPr>
            <a:normAutofit/>
          </a:bodyPr>
          <a:lstStyle/>
          <a:p>
            <a:r>
              <a:rPr lang="en-US" sz="3200" dirty="0"/>
              <a:t>Text messaging / texting</a:t>
            </a:r>
          </a:p>
          <a:p>
            <a:pPr lvl="1"/>
            <a:r>
              <a:rPr lang="en-US" sz="2800" dirty="0"/>
              <a:t>SMS (short message service)</a:t>
            </a:r>
          </a:p>
          <a:p>
            <a:pPr lvl="2"/>
            <a:r>
              <a:rPr lang="en-US" sz="2000" dirty="0"/>
              <a:t>Short electronic message</a:t>
            </a:r>
          </a:p>
          <a:p>
            <a:r>
              <a:rPr lang="en-US" dirty="0"/>
              <a:t>Multimedia Messaging Service (MMS)</a:t>
            </a:r>
          </a:p>
          <a:p>
            <a:pPr lvl="1"/>
            <a:r>
              <a:rPr lang="en-US" sz="2800" dirty="0"/>
              <a:t>Send</a:t>
            </a:r>
            <a:r>
              <a:rPr lang="en-US" dirty="0"/>
              <a:t> </a:t>
            </a:r>
          </a:p>
          <a:p>
            <a:pPr lvl="2"/>
            <a:r>
              <a:rPr lang="en-US" dirty="0"/>
              <a:t>Images</a:t>
            </a:r>
          </a:p>
          <a:p>
            <a:pPr lvl="2"/>
            <a:r>
              <a:rPr lang="en-US" dirty="0"/>
              <a:t>Videos</a:t>
            </a:r>
          </a:p>
          <a:p>
            <a:pPr lvl="2"/>
            <a:r>
              <a:rPr lang="en-US" dirty="0"/>
              <a:t>Sounds</a:t>
            </a:r>
          </a:p>
        </p:txBody>
      </p:sp>
      <p:sp>
        <p:nvSpPr>
          <p:cNvPr id="4" name="Slide Number Placeholder 3"/>
          <p:cNvSpPr>
            <a:spLocks noGrp="1"/>
          </p:cNvSpPr>
          <p:nvPr>
            <p:ph type="sldNum" sz="quarter" idx="4"/>
          </p:nvPr>
        </p:nvSpPr>
        <p:spPr/>
        <p:txBody>
          <a:bodyPr/>
          <a:lstStyle/>
          <a:p>
            <a:fld id="{27C98126-00D4-4536-8967-EB49841E9AA8}" type="slidenum">
              <a:rPr lang="en-US" smtClean="0"/>
              <a:pPr/>
              <a:t>23</a:t>
            </a:fld>
            <a:endParaRPr lang="en-US" dirty="0"/>
          </a:p>
        </p:txBody>
      </p:sp>
    </p:spTree>
    <p:extLst>
      <p:ext uri="{BB962C8B-B14F-4D97-AF65-F5344CB8AC3E}">
        <p14:creationId xmlns:p14="http://schemas.microsoft.com/office/powerpoint/2010/main" val="543874872"/>
      </p:ext>
    </p:extLst>
  </p:cSld>
  <p:clrMapOvr>
    <a:masterClrMapping/>
  </p:clrMapOvr>
  <p:transition spd="slow">
    <p:cover/>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Instant Messaging</a:t>
            </a:r>
          </a:p>
        </p:txBody>
      </p:sp>
      <p:sp>
        <p:nvSpPr>
          <p:cNvPr id="3" name="Content Placeholder 2"/>
          <p:cNvSpPr>
            <a:spLocks noGrp="1"/>
          </p:cNvSpPr>
          <p:nvPr>
            <p:ph idx="1"/>
          </p:nvPr>
        </p:nvSpPr>
        <p:spPr/>
        <p:txBody>
          <a:bodyPr/>
          <a:lstStyle/>
          <a:p>
            <a:r>
              <a:rPr lang="en-US" sz="3200" dirty="0"/>
              <a:t>Instant messaging</a:t>
            </a:r>
          </a:p>
          <a:p>
            <a:pPr lvl="1"/>
            <a:r>
              <a:rPr lang="en-US" sz="2800" dirty="0"/>
              <a:t>Extension of email that provides direct, live communication between two or more people</a:t>
            </a:r>
          </a:p>
          <a:p>
            <a:pPr lvl="2"/>
            <a:r>
              <a:rPr lang="en-US" dirty="0"/>
              <a:t>Most programs include video conferencing features, file sharing and remote assistance</a:t>
            </a:r>
          </a:p>
          <a:p>
            <a:pPr lvl="2"/>
            <a:r>
              <a:rPr lang="en-US" dirty="0"/>
              <a:t>Facebook Messenger</a:t>
            </a:r>
          </a:p>
          <a:p>
            <a:pPr lvl="2"/>
            <a:r>
              <a:rPr lang="en-US" dirty="0"/>
              <a:t>Google Hangouts</a:t>
            </a:r>
          </a:p>
          <a:p>
            <a:pPr marL="0" indent="0">
              <a:buNone/>
            </a:pPr>
            <a:endParaRPr lang="en-US" dirty="0"/>
          </a:p>
        </p:txBody>
      </p:sp>
      <p:pic>
        <p:nvPicPr>
          <p:cNvPr id="4" name="Picture 3" descr="Image of text messages, MMS messages and chat on a smartphone."/>
          <p:cNvPicPr>
            <a:picLocks noChangeAspect="1"/>
          </p:cNvPicPr>
          <p:nvPr/>
        </p:nvPicPr>
        <p:blipFill>
          <a:blip r:embed="rId3" cstate="print"/>
          <a:stretch>
            <a:fillRect/>
          </a:stretch>
        </p:blipFill>
        <p:spPr>
          <a:xfrm>
            <a:off x="7042676" y="3699933"/>
            <a:ext cx="4775747" cy="2743199"/>
          </a:xfrm>
          <a:prstGeom prst="rect">
            <a:avLst/>
          </a:prstGeom>
        </p:spPr>
      </p:pic>
      <p:sp>
        <p:nvSpPr>
          <p:cNvPr id="5" name="Slide Number Placeholder 4"/>
          <p:cNvSpPr>
            <a:spLocks noGrp="1"/>
          </p:cNvSpPr>
          <p:nvPr>
            <p:ph type="sldNum" sz="quarter" idx="4"/>
          </p:nvPr>
        </p:nvSpPr>
        <p:spPr/>
        <p:txBody>
          <a:bodyPr/>
          <a:lstStyle/>
          <a:p>
            <a:fld id="{27C98126-00D4-4536-8967-EB49841E9AA8}" type="slidenum">
              <a:rPr lang="en-US" smtClean="0"/>
              <a:pPr/>
              <a:t>24</a:t>
            </a:fld>
            <a:endParaRPr lang="en-US" dirty="0"/>
          </a:p>
        </p:txBody>
      </p:sp>
    </p:spTree>
    <p:extLst>
      <p:ext uri="{BB962C8B-B14F-4D97-AF65-F5344CB8AC3E}">
        <p14:creationId xmlns:p14="http://schemas.microsoft.com/office/powerpoint/2010/main" val="3050677772"/>
      </p:ext>
    </p:extLst>
  </p:cSld>
  <p:clrMapOvr>
    <a:masterClrMapping/>
  </p:clrMapOvr>
  <p:transition spd="slow">
    <p:cover/>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Social Networking</a:t>
            </a:r>
            <a:endParaRPr lang="en-US" dirty="0"/>
          </a:p>
        </p:txBody>
      </p:sp>
      <p:sp>
        <p:nvSpPr>
          <p:cNvPr id="3" name="Content Placeholder 2"/>
          <p:cNvSpPr>
            <a:spLocks noGrp="1"/>
          </p:cNvSpPr>
          <p:nvPr>
            <p:ph idx="1"/>
          </p:nvPr>
        </p:nvSpPr>
        <p:spPr>
          <a:xfrm>
            <a:off x="1542166" y="1676400"/>
            <a:ext cx="10014118" cy="5029200"/>
          </a:xfrm>
        </p:spPr>
        <p:txBody>
          <a:bodyPr>
            <a:noAutofit/>
          </a:bodyPr>
          <a:lstStyle/>
          <a:p>
            <a:r>
              <a:rPr lang="en-US" sz="2000" dirty="0"/>
              <a:t>Connecting people and organizations that share a common interest or activity</a:t>
            </a:r>
          </a:p>
          <a:p>
            <a:r>
              <a:rPr lang="en-US" sz="2000" dirty="0"/>
              <a:t>Three most popular:</a:t>
            </a:r>
          </a:p>
          <a:p>
            <a:pPr lvl="1"/>
            <a:r>
              <a:rPr lang="en-US" sz="2000" dirty="0"/>
              <a:t>Facebook</a:t>
            </a:r>
          </a:p>
          <a:p>
            <a:pPr lvl="2"/>
            <a:r>
              <a:rPr lang="en-US" sz="2000" dirty="0"/>
              <a:t>Facebook Profiles</a:t>
            </a:r>
          </a:p>
          <a:p>
            <a:pPr lvl="2"/>
            <a:r>
              <a:rPr lang="en-US" sz="2000" dirty="0"/>
              <a:t>Facebook Pages</a:t>
            </a:r>
          </a:p>
          <a:p>
            <a:pPr lvl="2"/>
            <a:r>
              <a:rPr lang="en-US" sz="2000" dirty="0"/>
              <a:t>Facebook groups</a:t>
            </a:r>
          </a:p>
          <a:p>
            <a:pPr lvl="1"/>
            <a:r>
              <a:rPr lang="en-US" sz="2000" dirty="0"/>
              <a:t>Google+</a:t>
            </a:r>
          </a:p>
          <a:p>
            <a:pPr lvl="2"/>
            <a:r>
              <a:rPr lang="en-US" sz="2000" dirty="0"/>
              <a:t>Circles</a:t>
            </a:r>
          </a:p>
          <a:p>
            <a:pPr lvl="2"/>
            <a:r>
              <a:rPr lang="en-US" sz="2000" dirty="0"/>
              <a:t>Hangouts</a:t>
            </a:r>
          </a:p>
          <a:p>
            <a:pPr lvl="1"/>
            <a:r>
              <a:rPr lang="en-US" sz="2000" dirty="0"/>
              <a:t>LinkedIn</a:t>
            </a:r>
          </a:p>
          <a:p>
            <a:pPr lvl="2"/>
            <a:r>
              <a:rPr lang="en-US" sz="2000" dirty="0"/>
              <a:t>Business-oriented</a:t>
            </a:r>
          </a:p>
          <a:p>
            <a:endParaRPr lang="en-US" sz="2000" dirty="0"/>
          </a:p>
        </p:txBody>
      </p:sp>
      <p:pic>
        <p:nvPicPr>
          <p:cNvPr id="5" name="Picture 4" descr="Screen shot of Facebook home page"/>
          <p:cNvPicPr>
            <a:picLocks noChangeAspect="1"/>
          </p:cNvPicPr>
          <p:nvPr/>
        </p:nvPicPr>
        <p:blipFill>
          <a:blip r:embed="rId3" cstate="print"/>
          <a:stretch>
            <a:fillRect/>
          </a:stretch>
        </p:blipFill>
        <p:spPr>
          <a:xfrm>
            <a:off x="5444262" y="2091266"/>
            <a:ext cx="3710256" cy="2785533"/>
          </a:xfrm>
          <a:prstGeom prst="rect">
            <a:avLst/>
          </a:prstGeom>
        </p:spPr>
      </p:pic>
      <p:pic>
        <p:nvPicPr>
          <p:cNvPr id="6" name="Picture 5" descr="Listing of social networking sites."/>
          <p:cNvPicPr>
            <a:picLocks noChangeAspect="1"/>
          </p:cNvPicPr>
          <p:nvPr/>
        </p:nvPicPr>
        <p:blipFill>
          <a:blip r:embed="rId4" cstate="print"/>
          <a:stretch>
            <a:fillRect/>
          </a:stretch>
        </p:blipFill>
        <p:spPr>
          <a:xfrm>
            <a:off x="9192531" y="4546599"/>
            <a:ext cx="2843310" cy="1811867"/>
          </a:xfrm>
          <a:prstGeom prst="rect">
            <a:avLst/>
          </a:prstGeom>
        </p:spPr>
      </p:pic>
      <p:sp>
        <p:nvSpPr>
          <p:cNvPr id="4" name="Slide Number Placeholder 3"/>
          <p:cNvSpPr>
            <a:spLocks noGrp="1"/>
          </p:cNvSpPr>
          <p:nvPr>
            <p:ph type="sldNum" sz="quarter" idx="4"/>
          </p:nvPr>
        </p:nvSpPr>
        <p:spPr/>
        <p:txBody>
          <a:bodyPr/>
          <a:lstStyle/>
          <a:p>
            <a:fld id="{27C98126-00D4-4536-8967-EB49841E9AA8}" type="slidenum">
              <a:rPr lang="en-US" smtClean="0"/>
              <a:pPr/>
              <a:t>25</a:t>
            </a:fld>
            <a:endParaRPr lang="en-US" dirty="0"/>
          </a:p>
        </p:txBody>
      </p:sp>
    </p:spTree>
    <p:extLst>
      <p:ext uri="{BB962C8B-B14F-4D97-AF65-F5344CB8AC3E}">
        <p14:creationId xmlns:p14="http://schemas.microsoft.com/office/powerpoint/2010/main" val="3280722998"/>
      </p:ext>
    </p:extLst>
  </p:cSld>
  <p:clrMapOvr>
    <a:masterClrMapping/>
  </p:clrMapOvr>
  <p:transition spd="slow">
    <p:cover/>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Blogs, Microblogs</a:t>
            </a:r>
          </a:p>
        </p:txBody>
      </p:sp>
      <p:sp>
        <p:nvSpPr>
          <p:cNvPr id="3" name="Content Placeholder 2"/>
          <p:cNvSpPr>
            <a:spLocks noGrp="1"/>
          </p:cNvSpPr>
          <p:nvPr>
            <p:ph idx="1"/>
          </p:nvPr>
        </p:nvSpPr>
        <p:spPr>
          <a:prstGeom prst="rect">
            <a:avLst/>
          </a:prstGeom>
        </p:spPr>
        <p:txBody>
          <a:bodyPr>
            <a:normAutofit/>
          </a:bodyPr>
          <a:lstStyle/>
          <a:p>
            <a:r>
              <a:rPr lang="en-US" sz="2400" dirty="0"/>
              <a:t>Web logs or blogs</a:t>
            </a:r>
          </a:p>
          <a:p>
            <a:pPr lvl="1"/>
            <a:r>
              <a:rPr lang="en-US" sz="2000" dirty="0"/>
              <a:t>Personal news pages </a:t>
            </a:r>
          </a:p>
          <a:p>
            <a:pPr lvl="1"/>
            <a:r>
              <a:rPr lang="en-US" sz="2000" dirty="0"/>
              <a:t>Date/time-stamped</a:t>
            </a:r>
          </a:p>
          <a:p>
            <a:pPr lvl="1"/>
            <a:r>
              <a:rPr lang="en-US" sz="2000" dirty="0"/>
              <a:t>Arranged with the most recent items shown first</a:t>
            </a:r>
          </a:p>
          <a:p>
            <a:r>
              <a:rPr lang="en-US" sz="2400" dirty="0"/>
              <a:t>Microblogs</a:t>
            </a:r>
          </a:p>
          <a:p>
            <a:pPr lvl="1"/>
            <a:r>
              <a:rPr lang="en-US" sz="2000" dirty="0"/>
              <a:t>Short status updates </a:t>
            </a:r>
          </a:p>
          <a:p>
            <a:pPr lvl="1"/>
            <a:r>
              <a:rPr lang="en-US" sz="2000" dirty="0"/>
              <a:t>Most common is Twitter</a:t>
            </a:r>
          </a:p>
          <a:p>
            <a:pPr lvl="2"/>
            <a:r>
              <a:rPr lang="en-US" dirty="0"/>
              <a:t>Tweets are Twitter messages</a:t>
            </a:r>
          </a:p>
          <a:p>
            <a:pPr marL="0" indent="0">
              <a:buNone/>
            </a:pPr>
            <a:endParaRPr lang="en-US" dirty="0"/>
          </a:p>
        </p:txBody>
      </p:sp>
      <p:pic>
        <p:nvPicPr>
          <p:cNvPr id="7" name="Picture 6" descr="Screen shot of a website where you can create your own blog "/>
          <p:cNvPicPr>
            <a:picLocks noChangeAspect="1"/>
          </p:cNvPicPr>
          <p:nvPr/>
        </p:nvPicPr>
        <p:blipFill>
          <a:blip r:embed="rId3" cstate="print"/>
          <a:stretch>
            <a:fillRect/>
          </a:stretch>
        </p:blipFill>
        <p:spPr>
          <a:xfrm>
            <a:off x="7817532" y="3364801"/>
            <a:ext cx="3369129" cy="3078332"/>
          </a:xfrm>
          <a:prstGeom prst="rect">
            <a:avLst/>
          </a:prstGeom>
        </p:spPr>
      </p:pic>
      <p:sp>
        <p:nvSpPr>
          <p:cNvPr id="4" name="Slide Number Placeholder 3"/>
          <p:cNvSpPr>
            <a:spLocks noGrp="1"/>
          </p:cNvSpPr>
          <p:nvPr>
            <p:ph type="sldNum" sz="quarter" idx="4"/>
          </p:nvPr>
        </p:nvSpPr>
        <p:spPr/>
        <p:txBody>
          <a:bodyPr/>
          <a:lstStyle/>
          <a:p>
            <a:fld id="{27C98126-00D4-4536-8967-EB49841E9AA8}" type="slidenum">
              <a:rPr lang="en-US" smtClean="0"/>
              <a:pPr/>
              <a:t>26</a:t>
            </a:fld>
            <a:endParaRPr lang="en-US" dirty="0"/>
          </a:p>
        </p:txBody>
      </p:sp>
    </p:spTree>
    <p:extLst>
      <p:ext uri="{BB962C8B-B14F-4D97-AF65-F5344CB8AC3E}">
        <p14:creationId xmlns:p14="http://schemas.microsoft.com/office/powerpoint/2010/main" val="3049330208"/>
      </p:ext>
    </p:extLst>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
                                            <p:txEl>
                                              <p:pRg st="6" end="6"/>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Webcasts, Podcasts, Wikis</a:t>
            </a:r>
          </a:p>
        </p:txBody>
      </p:sp>
      <p:sp>
        <p:nvSpPr>
          <p:cNvPr id="3" name="Content Placeholder 2"/>
          <p:cNvSpPr>
            <a:spLocks noGrp="1"/>
          </p:cNvSpPr>
          <p:nvPr>
            <p:ph idx="1"/>
          </p:nvPr>
        </p:nvSpPr>
        <p:spPr>
          <a:prstGeom prst="rect">
            <a:avLst/>
          </a:prstGeom>
        </p:spPr>
        <p:txBody>
          <a:bodyPr>
            <a:normAutofit fontScale="92500"/>
          </a:bodyPr>
          <a:lstStyle/>
          <a:p>
            <a:r>
              <a:rPr lang="en-US" sz="2800" dirty="0"/>
              <a:t>Webcast</a:t>
            </a:r>
          </a:p>
          <a:p>
            <a:pPr lvl="1"/>
            <a:r>
              <a:rPr lang="en-US" dirty="0"/>
              <a:t>Streaming technology for live broadcast of audio and video</a:t>
            </a:r>
          </a:p>
          <a:p>
            <a:pPr lvl="1"/>
            <a:r>
              <a:rPr lang="en-US" dirty="0"/>
              <a:t>No files after streaming ends</a:t>
            </a:r>
          </a:p>
          <a:p>
            <a:r>
              <a:rPr lang="en-US" sz="2800" dirty="0"/>
              <a:t>Podcast</a:t>
            </a:r>
          </a:p>
          <a:p>
            <a:pPr lvl="1"/>
            <a:r>
              <a:rPr lang="en-US" dirty="0"/>
              <a:t>Must download files to use</a:t>
            </a:r>
          </a:p>
          <a:p>
            <a:pPr lvl="1"/>
            <a:r>
              <a:rPr lang="en-US" dirty="0"/>
              <a:t>Can transfer to media player</a:t>
            </a:r>
          </a:p>
          <a:p>
            <a:r>
              <a:rPr lang="en-US" dirty="0"/>
              <a:t>Wiki</a:t>
            </a:r>
          </a:p>
          <a:p>
            <a:pPr lvl="1"/>
            <a:r>
              <a:rPr lang="en-US" dirty="0"/>
              <a:t>Specially designed Web site</a:t>
            </a:r>
          </a:p>
          <a:p>
            <a:pPr lvl="1"/>
            <a:r>
              <a:rPr lang="en-US" dirty="0"/>
              <a:t>Allows visitors to edit the contents</a:t>
            </a:r>
          </a:p>
          <a:p>
            <a:pPr lvl="1"/>
            <a:r>
              <a:rPr lang="en-US" dirty="0"/>
              <a:t>Supports collaborative writing</a:t>
            </a:r>
          </a:p>
          <a:p>
            <a:pPr marL="0" indent="0">
              <a:buNone/>
            </a:pPr>
            <a:endParaRPr lang="en-US" sz="2800" dirty="0"/>
          </a:p>
          <a:p>
            <a:pPr marL="0" indent="0">
              <a:buNone/>
            </a:pPr>
            <a:endParaRPr lang="en-US" sz="2800" dirty="0"/>
          </a:p>
        </p:txBody>
      </p:sp>
      <p:pic>
        <p:nvPicPr>
          <p:cNvPr id="7" name="Picture 6" descr="Screen shot of Wikipedia, the most famous wiki."/>
          <p:cNvPicPr>
            <a:picLocks noChangeAspect="1"/>
          </p:cNvPicPr>
          <p:nvPr/>
        </p:nvPicPr>
        <p:blipFill>
          <a:blip r:embed="rId3" cstate="print"/>
          <a:stretch>
            <a:fillRect/>
          </a:stretch>
        </p:blipFill>
        <p:spPr>
          <a:xfrm>
            <a:off x="7928743" y="3031066"/>
            <a:ext cx="3836586" cy="3264430"/>
          </a:xfrm>
          <a:prstGeom prst="rect">
            <a:avLst/>
          </a:prstGeom>
        </p:spPr>
      </p:pic>
      <p:sp>
        <p:nvSpPr>
          <p:cNvPr id="4" name="Slide Number Placeholder 3"/>
          <p:cNvSpPr>
            <a:spLocks noGrp="1"/>
          </p:cNvSpPr>
          <p:nvPr>
            <p:ph type="sldNum" sz="quarter" idx="4"/>
          </p:nvPr>
        </p:nvSpPr>
        <p:spPr/>
        <p:txBody>
          <a:bodyPr/>
          <a:lstStyle/>
          <a:p>
            <a:fld id="{27C98126-00D4-4536-8967-EB49841E9AA8}" type="slidenum">
              <a:rPr lang="en-US" smtClean="0"/>
              <a:pPr/>
              <a:t>27</a:t>
            </a:fld>
            <a:endParaRPr lang="en-US" dirty="0"/>
          </a:p>
        </p:txBody>
      </p:sp>
    </p:spTree>
    <p:extLst>
      <p:ext uri="{BB962C8B-B14F-4D97-AF65-F5344CB8AC3E}">
        <p14:creationId xmlns:p14="http://schemas.microsoft.com/office/powerpoint/2010/main" val="4172662343"/>
      </p:ext>
    </p:extLst>
  </p:cSld>
  <p:clrMapOvr>
    <a:masterClrMapping/>
  </p:clrMapOvr>
  <p:transition spd="slow">
    <p:cover/>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Search Tools</a:t>
            </a:r>
            <a:endParaRPr lang="en-US" dirty="0"/>
          </a:p>
        </p:txBody>
      </p:sp>
      <p:sp>
        <p:nvSpPr>
          <p:cNvPr id="3" name="Content Placeholder 2"/>
          <p:cNvSpPr>
            <a:spLocks noGrp="1"/>
          </p:cNvSpPr>
          <p:nvPr>
            <p:ph idx="1"/>
          </p:nvPr>
        </p:nvSpPr>
        <p:spPr>
          <a:xfrm>
            <a:off x="1506071" y="1752600"/>
            <a:ext cx="6885575" cy="4308938"/>
          </a:xfrm>
        </p:spPr>
        <p:txBody>
          <a:bodyPr>
            <a:normAutofit/>
          </a:bodyPr>
          <a:lstStyle/>
          <a:p>
            <a:r>
              <a:rPr lang="en-GB" sz="2800" dirty="0"/>
              <a:t>Search Services</a:t>
            </a:r>
          </a:p>
          <a:p>
            <a:pPr lvl="1"/>
            <a:r>
              <a:rPr lang="en-GB" dirty="0"/>
              <a:t>Operate websites</a:t>
            </a:r>
          </a:p>
          <a:p>
            <a:pPr lvl="1"/>
            <a:r>
              <a:rPr lang="en-GB" sz="2400" dirty="0"/>
              <a:t>Spiders</a:t>
            </a:r>
          </a:p>
          <a:p>
            <a:pPr lvl="2"/>
            <a:r>
              <a:rPr lang="en-GB" dirty="0"/>
              <a:t>Look for new information and update websites</a:t>
            </a:r>
          </a:p>
          <a:p>
            <a:r>
              <a:rPr lang="en-GB" sz="2800" dirty="0"/>
              <a:t>Search </a:t>
            </a:r>
            <a:r>
              <a:rPr lang="en-GB" dirty="0"/>
              <a:t>Engines</a:t>
            </a:r>
          </a:p>
          <a:p>
            <a:pPr lvl="1"/>
            <a:r>
              <a:rPr lang="en-GB" dirty="0"/>
              <a:t>Assist in locating specific information</a:t>
            </a:r>
          </a:p>
          <a:p>
            <a:r>
              <a:rPr lang="en-GB" dirty="0"/>
              <a:t>Specialized Search Engines</a:t>
            </a:r>
          </a:p>
          <a:p>
            <a:pPr lvl="1"/>
            <a:r>
              <a:rPr lang="en-GB" dirty="0"/>
              <a:t>Focus on subject specific websites</a:t>
            </a:r>
          </a:p>
          <a:p>
            <a:endParaRPr lang="en-GB" sz="2800" dirty="0"/>
          </a:p>
        </p:txBody>
      </p:sp>
      <p:pic>
        <p:nvPicPr>
          <p:cNvPr id="6" name="Picture 5" descr="Listing of search engines"/>
          <p:cNvPicPr>
            <a:picLocks noChangeAspect="1"/>
          </p:cNvPicPr>
          <p:nvPr/>
        </p:nvPicPr>
        <p:blipFill>
          <a:blip r:embed="rId3" cstate="print"/>
          <a:stretch>
            <a:fillRect/>
          </a:stretch>
        </p:blipFill>
        <p:spPr>
          <a:xfrm>
            <a:off x="8056201" y="1684868"/>
            <a:ext cx="3417948" cy="2058286"/>
          </a:xfrm>
          <a:prstGeom prst="rect">
            <a:avLst/>
          </a:prstGeom>
        </p:spPr>
      </p:pic>
      <p:pic>
        <p:nvPicPr>
          <p:cNvPr id="7" name="Picture 6" descr="List of specialized search engines"/>
          <p:cNvPicPr>
            <a:picLocks noChangeAspect="1"/>
          </p:cNvPicPr>
          <p:nvPr/>
        </p:nvPicPr>
        <p:blipFill>
          <a:blip r:embed="rId4" cstate="print"/>
          <a:stretch>
            <a:fillRect/>
          </a:stretch>
        </p:blipFill>
        <p:spPr>
          <a:xfrm>
            <a:off x="8340894" y="3944747"/>
            <a:ext cx="2863122" cy="2515320"/>
          </a:xfrm>
          <a:prstGeom prst="rect">
            <a:avLst/>
          </a:prstGeom>
        </p:spPr>
      </p:pic>
      <p:sp>
        <p:nvSpPr>
          <p:cNvPr id="4" name="Slide Number Placeholder 3"/>
          <p:cNvSpPr>
            <a:spLocks noGrp="1"/>
          </p:cNvSpPr>
          <p:nvPr>
            <p:ph type="sldNum" sz="quarter" idx="4"/>
          </p:nvPr>
        </p:nvSpPr>
        <p:spPr/>
        <p:txBody>
          <a:bodyPr/>
          <a:lstStyle/>
          <a:p>
            <a:fld id="{27C98126-00D4-4536-8967-EB49841E9AA8}" type="slidenum">
              <a:rPr lang="en-US" smtClean="0"/>
              <a:pPr/>
              <a:t>28</a:t>
            </a:fld>
            <a:endParaRPr lang="en-US" dirty="0"/>
          </a:p>
        </p:txBody>
      </p:sp>
    </p:spTree>
    <p:extLst>
      <p:ext uri="{BB962C8B-B14F-4D97-AF65-F5344CB8AC3E}">
        <p14:creationId xmlns:p14="http://schemas.microsoft.com/office/powerpoint/2010/main" val="726579185"/>
      </p:ext>
    </p:extLst>
  </p:cSld>
  <p:clrMapOvr>
    <a:masterClrMapping/>
  </p:clrMapOvr>
  <p:transition spd="slow">
    <p:cover/>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Content Evaluation</a:t>
            </a:r>
          </a:p>
        </p:txBody>
      </p:sp>
      <p:sp>
        <p:nvSpPr>
          <p:cNvPr id="3" name="Content Placeholder 2"/>
          <p:cNvSpPr>
            <a:spLocks noGrp="1"/>
          </p:cNvSpPr>
          <p:nvPr>
            <p:ph idx="1"/>
          </p:nvPr>
        </p:nvSpPr>
        <p:spPr/>
        <p:txBody>
          <a:bodyPr/>
          <a:lstStyle/>
          <a:p>
            <a:r>
              <a:rPr lang="en-US" dirty="0"/>
              <a:t>Content </a:t>
            </a:r>
            <a:r>
              <a:rPr lang="en-US" sz="3200" dirty="0"/>
              <a:t>Evaluation</a:t>
            </a:r>
          </a:p>
          <a:p>
            <a:pPr lvl="1"/>
            <a:r>
              <a:rPr lang="en-US" dirty="0"/>
              <a:t>Not </a:t>
            </a:r>
            <a:r>
              <a:rPr lang="en-US" sz="2800" dirty="0"/>
              <a:t>everything</a:t>
            </a:r>
            <a:r>
              <a:rPr lang="en-US" dirty="0"/>
              <a:t> on the Internet is accurate</a:t>
            </a:r>
          </a:p>
          <a:p>
            <a:pPr lvl="2"/>
            <a:r>
              <a:rPr lang="en-US" sz="2400" dirty="0"/>
              <a:t>Authority</a:t>
            </a:r>
          </a:p>
          <a:p>
            <a:pPr lvl="2"/>
            <a:r>
              <a:rPr lang="en-US" sz="2400" dirty="0"/>
              <a:t>Accuracy</a:t>
            </a:r>
          </a:p>
          <a:p>
            <a:pPr lvl="2"/>
            <a:r>
              <a:rPr lang="en-US" sz="2400" dirty="0"/>
              <a:t>Objectivity</a:t>
            </a:r>
          </a:p>
          <a:p>
            <a:pPr lvl="2"/>
            <a:r>
              <a:rPr lang="en-US" sz="2400" dirty="0"/>
              <a:t>Currency</a:t>
            </a:r>
          </a:p>
          <a:p>
            <a:endParaRPr lang="en-US" dirty="0"/>
          </a:p>
        </p:txBody>
      </p:sp>
      <p:sp>
        <p:nvSpPr>
          <p:cNvPr id="4" name="Slide Number Placeholder 3"/>
          <p:cNvSpPr>
            <a:spLocks noGrp="1"/>
          </p:cNvSpPr>
          <p:nvPr>
            <p:ph type="sldNum" sz="quarter" idx="4"/>
          </p:nvPr>
        </p:nvSpPr>
        <p:spPr/>
        <p:txBody>
          <a:bodyPr/>
          <a:lstStyle/>
          <a:p>
            <a:fld id="{27C98126-00D4-4536-8967-EB49841E9AA8}" type="slidenum">
              <a:rPr lang="en-US" smtClean="0"/>
              <a:pPr/>
              <a:t>29</a:t>
            </a:fld>
            <a:endParaRPr lang="en-US" dirty="0"/>
          </a:p>
        </p:txBody>
      </p:sp>
    </p:spTree>
    <p:extLst>
      <p:ext uri="{BB962C8B-B14F-4D97-AF65-F5344CB8AC3E}">
        <p14:creationId xmlns:p14="http://schemas.microsoft.com/office/powerpoint/2010/main" val="2011686795"/>
      </p:ext>
    </p:extLst>
  </p:cSld>
  <p:clrMapOvr>
    <a:masterClrMapping/>
  </p:clrMapOvr>
  <p:transition spd="slow">
    <p:cove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Learning Objectives continued</a:t>
            </a:r>
          </a:p>
        </p:txBody>
      </p:sp>
      <p:sp>
        <p:nvSpPr>
          <p:cNvPr id="3" name="Content Placeholder 2"/>
          <p:cNvSpPr>
            <a:spLocks noGrp="1"/>
          </p:cNvSpPr>
          <p:nvPr>
            <p:ph idx="1"/>
          </p:nvPr>
        </p:nvSpPr>
        <p:spPr/>
        <p:txBody>
          <a:bodyPr>
            <a:normAutofit fontScale="92500" lnSpcReduction="20000"/>
          </a:bodyPr>
          <a:lstStyle/>
          <a:p>
            <a:pPr marL="514350" indent="-514350">
              <a:buFont typeface="+mj-lt"/>
              <a:buAutoNum type="arabicPeriod" startAt="5"/>
            </a:pPr>
            <a:r>
              <a:rPr lang="en-GB" dirty="0"/>
              <a:t>Describe search tools, including search engines and specialized search engines</a:t>
            </a:r>
          </a:p>
          <a:p>
            <a:pPr marL="514350" indent="-514350">
              <a:buFont typeface="+mj-lt"/>
              <a:buAutoNum type="arabicPeriod" startAt="5"/>
            </a:pPr>
            <a:r>
              <a:rPr lang="en-GB" dirty="0"/>
              <a:t>Evaluate the accuracy of information presented on the web</a:t>
            </a:r>
          </a:p>
          <a:p>
            <a:pPr marL="514350" indent="-514350">
              <a:buFont typeface="+mj-lt"/>
              <a:buAutoNum type="arabicPeriod" startAt="5"/>
            </a:pPr>
            <a:r>
              <a:rPr lang="en-GB" dirty="0"/>
              <a:t>Identify electronic commerce, including B2C, C2C, B2B, and security issues</a:t>
            </a:r>
          </a:p>
          <a:p>
            <a:pPr marL="514350" indent="-514350">
              <a:buFont typeface="+mj-lt"/>
              <a:buAutoNum type="arabicPeriod" startAt="5"/>
            </a:pPr>
            <a:r>
              <a:rPr lang="en-GB" dirty="0"/>
              <a:t>Describe cloud computing, including the three-way interaction of clients, Internet, and service providers</a:t>
            </a:r>
          </a:p>
          <a:p>
            <a:pPr marL="514350" indent="-514350">
              <a:buFont typeface="+mj-lt"/>
              <a:buAutoNum type="arabicPeriod" startAt="5"/>
            </a:pPr>
            <a:r>
              <a:rPr lang="en-GB" dirty="0"/>
              <a:t>Discuss the Internet of Things (</a:t>
            </a:r>
            <a:r>
              <a:rPr lang="en-GB" dirty="0" err="1"/>
              <a:t>IoT</a:t>
            </a:r>
            <a:r>
              <a:rPr lang="en-GB" dirty="0"/>
              <a:t>) and the continuing development of the Internet to allow everyday objects to send and receive data</a:t>
            </a:r>
          </a:p>
        </p:txBody>
      </p:sp>
      <p:sp>
        <p:nvSpPr>
          <p:cNvPr id="4" name="Slide Number Placeholder 3"/>
          <p:cNvSpPr>
            <a:spLocks noGrp="1"/>
          </p:cNvSpPr>
          <p:nvPr>
            <p:ph type="sldNum" sz="quarter" idx="4"/>
          </p:nvPr>
        </p:nvSpPr>
        <p:spPr/>
        <p:txBody>
          <a:bodyPr/>
          <a:lstStyle/>
          <a:p>
            <a:fld id="{27C98126-00D4-4536-8967-EB49841E9AA8}" type="slidenum">
              <a:rPr lang="en-US" smtClean="0"/>
              <a:pPr/>
              <a:t>3</a:t>
            </a:fld>
            <a:endParaRPr lang="en-US" dirty="0"/>
          </a:p>
        </p:txBody>
      </p:sp>
    </p:spTree>
    <p:extLst>
      <p:ext uri="{BB962C8B-B14F-4D97-AF65-F5344CB8AC3E}">
        <p14:creationId xmlns:p14="http://schemas.microsoft.com/office/powerpoint/2010/main" val="3773528190"/>
      </p:ext>
    </p:extLst>
  </p:cSld>
  <p:clrMapOvr>
    <a:masterClrMapping/>
  </p:clrMapOvr>
  <p:transition spd="slow">
    <p:cover/>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Electronic Commerce</a:t>
            </a:r>
            <a:endParaRPr lang="en-US" dirty="0"/>
          </a:p>
        </p:txBody>
      </p:sp>
      <p:sp>
        <p:nvSpPr>
          <p:cNvPr id="3" name="Content Placeholder 2"/>
          <p:cNvSpPr>
            <a:spLocks noGrp="1"/>
          </p:cNvSpPr>
          <p:nvPr>
            <p:ph idx="1"/>
          </p:nvPr>
        </p:nvSpPr>
        <p:spPr>
          <a:xfrm>
            <a:off x="1676400" y="1699194"/>
            <a:ext cx="9508175" cy="4308938"/>
          </a:xfrm>
        </p:spPr>
        <p:txBody>
          <a:bodyPr>
            <a:normAutofit/>
          </a:bodyPr>
          <a:lstStyle/>
          <a:p>
            <a:r>
              <a:rPr lang="en-GB" sz="3200" dirty="0"/>
              <a:t>E-commerce</a:t>
            </a:r>
          </a:p>
          <a:p>
            <a:r>
              <a:rPr lang="en-GB" sz="3200" dirty="0"/>
              <a:t>Buying and selling of goods over the Internet</a:t>
            </a:r>
          </a:p>
          <a:p>
            <a:r>
              <a:rPr lang="en-GB" sz="3200" dirty="0"/>
              <a:t>Three basic types</a:t>
            </a:r>
          </a:p>
          <a:p>
            <a:pPr lvl="1"/>
            <a:r>
              <a:rPr lang="en-GB" sz="2800" dirty="0"/>
              <a:t>Business-to-consumer (B2C)</a:t>
            </a:r>
          </a:p>
          <a:p>
            <a:pPr lvl="1"/>
            <a:r>
              <a:rPr lang="en-GB" sz="2800" dirty="0"/>
              <a:t>Consumer-to consumer (C2C)</a:t>
            </a:r>
          </a:p>
          <a:p>
            <a:pPr lvl="1"/>
            <a:r>
              <a:rPr lang="en-GB" sz="2800" dirty="0"/>
              <a:t>Business-to-business (B2B)</a:t>
            </a:r>
          </a:p>
          <a:p>
            <a:endParaRPr lang="en-US" sz="3200" dirty="0"/>
          </a:p>
        </p:txBody>
      </p:sp>
      <p:sp>
        <p:nvSpPr>
          <p:cNvPr id="4" name="Slide Number Placeholder 3"/>
          <p:cNvSpPr>
            <a:spLocks noGrp="1"/>
          </p:cNvSpPr>
          <p:nvPr>
            <p:ph type="sldNum" sz="quarter" idx="4"/>
          </p:nvPr>
        </p:nvSpPr>
        <p:spPr/>
        <p:txBody>
          <a:bodyPr/>
          <a:lstStyle/>
          <a:p>
            <a:fld id="{27C98126-00D4-4536-8967-EB49841E9AA8}" type="slidenum">
              <a:rPr lang="en-US" smtClean="0"/>
              <a:pPr/>
              <a:t>30</a:t>
            </a:fld>
            <a:endParaRPr lang="en-US" dirty="0"/>
          </a:p>
        </p:txBody>
      </p:sp>
    </p:spTree>
    <p:extLst>
      <p:ext uri="{BB962C8B-B14F-4D97-AF65-F5344CB8AC3E}">
        <p14:creationId xmlns:p14="http://schemas.microsoft.com/office/powerpoint/2010/main" val="4291227136"/>
      </p:ext>
    </p:extLst>
  </p:cSld>
  <p:clrMapOvr>
    <a:masterClrMapping/>
  </p:clrMapOvr>
  <p:transition spd="slow">
    <p:cover/>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01633" y="38100"/>
            <a:ext cx="8290549" cy="1143000"/>
          </a:xfrm>
        </p:spPr>
        <p:txBody>
          <a:bodyPr>
            <a:normAutofit fontScale="90000"/>
          </a:bodyPr>
          <a:lstStyle/>
          <a:p>
            <a:r>
              <a:rPr lang="en-GB" dirty="0"/>
              <a:t>Business to Consumer (B2C)</a:t>
            </a:r>
            <a:endParaRPr lang="en-US" dirty="0"/>
          </a:p>
        </p:txBody>
      </p:sp>
      <p:sp>
        <p:nvSpPr>
          <p:cNvPr id="3" name="Content Placeholder 2"/>
          <p:cNvSpPr>
            <a:spLocks noGrp="1"/>
          </p:cNvSpPr>
          <p:nvPr>
            <p:ph idx="1"/>
          </p:nvPr>
        </p:nvSpPr>
        <p:spPr>
          <a:xfrm>
            <a:off x="1493612" y="1670273"/>
            <a:ext cx="9508175" cy="4308938"/>
          </a:xfrm>
        </p:spPr>
        <p:txBody>
          <a:bodyPr>
            <a:normAutofit/>
          </a:bodyPr>
          <a:lstStyle/>
          <a:p>
            <a:r>
              <a:rPr lang="en-GB" sz="3200" dirty="0"/>
              <a:t>Sale of product or service to general public</a:t>
            </a:r>
          </a:p>
          <a:p>
            <a:r>
              <a:rPr lang="en-GB" sz="3200" dirty="0"/>
              <a:t>Fastest growing type of e-commerce</a:t>
            </a:r>
          </a:p>
          <a:p>
            <a:r>
              <a:rPr lang="en-GB" sz="3200" dirty="0"/>
              <a:t>Three most widely used B2C applications: </a:t>
            </a:r>
          </a:p>
          <a:p>
            <a:pPr lvl="1"/>
            <a:r>
              <a:rPr lang="en-GB" sz="2800" dirty="0"/>
              <a:t>Online banking</a:t>
            </a:r>
          </a:p>
          <a:p>
            <a:pPr lvl="1"/>
            <a:r>
              <a:rPr lang="en-GB" sz="2800" dirty="0"/>
              <a:t>Financial trading </a:t>
            </a:r>
          </a:p>
          <a:p>
            <a:pPr lvl="1"/>
            <a:r>
              <a:rPr lang="en-GB" sz="2800" dirty="0"/>
              <a:t>Shopping</a:t>
            </a:r>
          </a:p>
          <a:p>
            <a:pPr lvl="2"/>
            <a:r>
              <a:rPr lang="en-GB" sz="2400" dirty="0"/>
              <a:t>Amazon.com is one of the most widely use B2C sites</a:t>
            </a:r>
          </a:p>
          <a:p>
            <a:endParaRPr lang="en-US" sz="3200" dirty="0"/>
          </a:p>
        </p:txBody>
      </p:sp>
      <p:sp>
        <p:nvSpPr>
          <p:cNvPr id="4" name="Slide Number Placeholder 3"/>
          <p:cNvSpPr>
            <a:spLocks noGrp="1"/>
          </p:cNvSpPr>
          <p:nvPr>
            <p:ph type="sldNum" sz="quarter" idx="4"/>
          </p:nvPr>
        </p:nvSpPr>
        <p:spPr/>
        <p:txBody>
          <a:bodyPr/>
          <a:lstStyle/>
          <a:p>
            <a:fld id="{27C98126-00D4-4536-8967-EB49841E9AA8}" type="slidenum">
              <a:rPr lang="en-US" smtClean="0"/>
              <a:pPr/>
              <a:t>31</a:t>
            </a:fld>
            <a:endParaRPr lang="en-US" dirty="0"/>
          </a:p>
        </p:txBody>
      </p:sp>
    </p:spTree>
    <p:extLst>
      <p:ext uri="{BB962C8B-B14F-4D97-AF65-F5344CB8AC3E}">
        <p14:creationId xmlns:p14="http://schemas.microsoft.com/office/powerpoint/2010/main" val="2108868767"/>
      </p:ext>
    </p:extLst>
  </p:cSld>
  <p:clrMapOvr>
    <a:masterClrMapping/>
  </p:clrMapOvr>
  <p:transition spd="slow">
    <p:cover/>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98532" y="0"/>
            <a:ext cx="6859668" cy="1143000"/>
          </a:xfrm>
        </p:spPr>
        <p:txBody>
          <a:bodyPr>
            <a:normAutofit fontScale="90000"/>
          </a:bodyPr>
          <a:lstStyle/>
          <a:p>
            <a:r>
              <a:rPr lang="en-GB" dirty="0"/>
              <a:t>Consumer to Consumer C2C</a:t>
            </a:r>
            <a:endParaRPr lang="en-US" dirty="0"/>
          </a:p>
        </p:txBody>
      </p:sp>
      <p:sp>
        <p:nvSpPr>
          <p:cNvPr id="3" name="Content Placeholder 2"/>
          <p:cNvSpPr>
            <a:spLocks noGrp="1"/>
          </p:cNvSpPr>
          <p:nvPr>
            <p:ph idx="1"/>
          </p:nvPr>
        </p:nvSpPr>
        <p:spPr>
          <a:xfrm>
            <a:off x="1598532" y="1650220"/>
            <a:ext cx="9508175" cy="4308938"/>
          </a:xfrm>
        </p:spPr>
        <p:txBody>
          <a:bodyPr>
            <a:normAutofit/>
          </a:bodyPr>
          <a:lstStyle/>
          <a:p>
            <a:r>
              <a:rPr lang="en-GB" sz="3200" dirty="0"/>
              <a:t>Consumer-to-consumer e-commerce (C2C)</a:t>
            </a:r>
          </a:p>
          <a:p>
            <a:pPr lvl="1"/>
            <a:r>
              <a:rPr lang="en-GB" sz="2800" dirty="0"/>
              <a:t>Individual to individual</a:t>
            </a:r>
          </a:p>
          <a:p>
            <a:r>
              <a:rPr lang="en-GB" sz="3200" dirty="0"/>
              <a:t>Web auctions</a:t>
            </a:r>
          </a:p>
          <a:p>
            <a:pPr lvl="1"/>
            <a:r>
              <a:rPr lang="en-GB" sz="2800" dirty="0"/>
              <a:t>Buyers and sellers seldom meet</a:t>
            </a:r>
          </a:p>
          <a:p>
            <a:pPr lvl="1"/>
            <a:r>
              <a:rPr lang="en-GB" sz="2800" dirty="0"/>
              <a:t>Bids are submitted electronically</a:t>
            </a:r>
          </a:p>
          <a:p>
            <a:pPr lvl="1"/>
            <a:r>
              <a:rPr lang="en-GB" sz="2800" dirty="0"/>
              <a:t>Person-to-person auction sites </a:t>
            </a:r>
          </a:p>
          <a:p>
            <a:endParaRPr lang="en-US" sz="3200" dirty="0"/>
          </a:p>
        </p:txBody>
      </p:sp>
      <p:pic>
        <p:nvPicPr>
          <p:cNvPr id="6" name="Picture 5" descr="Listing of consumer to consumer auction sites"/>
          <p:cNvPicPr>
            <a:picLocks noChangeAspect="1"/>
          </p:cNvPicPr>
          <p:nvPr/>
        </p:nvPicPr>
        <p:blipFill>
          <a:blip r:embed="rId3" cstate="print"/>
          <a:stretch>
            <a:fillRect/>
          </a:stretch>
        </p:blipFill>
        <p:spPr>
          <a:xfrm>
            <a:off x="8531587" y="4377266"/>
            <a:ext cx="3188754" cy="2031999"/>
          </a:xfrm>
          <a:prstGeom prst="rect">
            <a:avLst/>
          </a:prstGeom>
        </p:spPr>
      </p:pic>
      <p:sp>
        <p:nvSpPr>
          <p:cNvPr id="4" name="Slide Number Placeholder 3"/>
          <p:cNvSpPr>
            <a:spLocks noGrp="1"/>
          </p:cNvSpPr>
          <p:nvPr>
            <p:ph type="sldNum" sz="quarter" idx="4"/>
          </p:nvPr>
        </p:nvSpPr>
        <p:spPr/>
        <p:txBody>
          <a:bodyPr/>
          <a:lstStyle/>
          <a:p>
            <a:fld id="{27C98126-00D4-4536-8967-EB49841E9AA8}" type="slidenum">
              <a:rPr lang="en-US" smtClean="0"/>
              <a:pPr/>
              <a:t>32</a:t>
            </a:fld>
            <a:endParaRPr lang="en-US" dirty="0"/>
          </a:p>
        </p:txBody>
      </p:sp>
    </p:spTree>
    <p:extLst>
      <p:ext uri="{BB962C8B-B14F-4D97-AF65-F5344CB8AC3E}">
        <p14:creationId xmlns:p14="http://schemas.microsoft.com/office/powerpoint/2010/main" val="2577913695"/>
      </p:ext>
    </p:extLst>
  </p:cSld>
  <p:clrMapOvr>
    <a:masterClrMapping/>
  </p:clrMapOvr>
  <p:transition spd="slow">
    <p:cover/>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Business to Business B2B</a:t>
            </a:r>
          </a:p>
        </p:txBody>
      </p:sp>
      <p:sp>
        <p:nvSpPr>
          <p:cNvPr id="3" name="Content Placeholder 2"/>
          <p:cNvSpPr>
            <a:spLocks noGrp="1"/>
          </p:cNvSpPr>
          <p:nvPr>
            <p:ph idx="1"/>
          </p:nvPr>
        </p:nvSpPr>
        <p:spPr>
          <a:xfrm>
            <a:off x="1438509" y="1623523"/>
            <a:ext cx="9508175" cy="4308938"/>
          </a:xfrm>
        </p:spPr>
        <p:txBody>
          <a:bodyPr>
            <a:normAutofit/>
          </a:bodyPr>
          <a:lstStyle/>
          <a:p>
            <a:br>
              <a:rPr lang="en-US" sz="2800" dirty="0"/>
            </a:br>
            <a:r>
              <a:rPr lang="en-US" sz="2800" dirty="0"/>
              <a:t>Sale of a product or service from one business to another </a:t>
            </a:r>
          </a:p>
          <a:p>
            <a:r>
              <a:rPr lang="en-US" sz="2800" dirty="0"/>
              <a:t>Primarily a manufacturer supplier relationship</a:t>
            </a:r>
          </a:p>
          <a:p>
            <a:endParaRPr lang="en-US" sz="2800" dirty="0"/>
          </a:p>
        </p:txBody>
      </p:sp>
      <p:sp>
        <p:nvSpPr>
          <p:cNvPr id="4" name="Slide Number Placeholder 3"/>
          <p:cNvSpPr>
            <a:spLocks noGrp="1"/>
          </p:cNvSpPr>
          <p:nvPr>
            <p:ph type="sldNum" sz="quarter" idx="4"/>
          </p:nvPr>
        </p:nvSpPr>
        <p:spPr/>
        <p:txBody>
          <a:bodyPr/>
          <a:lstStyle/>
          <a:p>
            <a:fld id="{27C98126-00D4-4536-8967-EB49841E9AA8}" type="slidenum">
              <a:rPr lang="en-US" smtClean="0"/>
              <a:pPr/>
              <a:t>33</a:t>
            </a:fld>
            <a:endParaRPr lang="en-US" dirty="0"/>
          </a:p>
        </p:txBody>
      </p:sp>
    </p:spTree>
    <p:extLst>
      <p:ext uri="{BB962C8B-B14F-4D97-AF65-F5344CB8AC3E}">
        <p14:creationId xmlns:p14="http://schemas.microsoft.com/office/powerpoint/2010/main" val="2841354432"/>
      </p:ext>
    </p:extLst>
  </p:cSld>
  <p:clrMapOvr>
    <a:masterClrMapping/>
  </p:clrMapOvr>
  <p:transition spd="slow">
    <p:cover/>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Security </a:t>
            </a:r>
            <a:endParaRPr lang="en-US" dirty="0"/>
          </a:p>
        </p:txBody>
      </p:sp>
      <p:sp>
        <p:nvSpPr>
          <p:cNvPr id="3" name="Content Placeholder 2"/>
          <p:cNvSpPr>
            <a:spLocks noGrp="1"/>
          </p:cNvSpPr>
          <p:nvPr>
            <p:ph idx="1"/>
          </p:nvPr>
        </p:nvSpPr>
        <p:spPr>
          <a:xfrm>
            <a:off x="1522113" y="1600199"/>
            <a:ext cx="6070879" cy="4777451"/>
          </a:xfrm>
        </p:spPr>
        <p:txBody>
          <a:bodyPr>
            <a:normAutofit fontScale="92500" lnSpcReduction="20000"/>
          </a:bodyPr>
          <a:lstStyle/>
          <a:p>
            <a:r>
              <a:rPr lang="en-GB" sz="3200" dirty="0"/>
              <a:t>Payment methods must be fast, reliable, and secure</a:t>
            </a:r>
          </a:p>
          <a:p>
            <a:pPr lvl="1"/>
            <a:r>
              <a:rPr lang="en-GB" sz="2800" dirty="0"/>
              <a:t>Provide a convenient way to submit buyers information</a:t>
            </a:r>
          </a:p>
          <a:p>
            <a:r>
              <a:rPr lang="en-GB" sz="3200" dirty="0"/>
              <a:t>Two options</a:t>
            </a:r>
          </a:p>
          <a:p>
            <a:pPr lvl="1"/>
            <a:r>
              <a:rPr lang="en-GB" sz="2800" dirty="0"/>
              <a:t>Credit card</a:t>
            </a:r>
          </a:p>
          <a:p>
            <a:pPr lvl="2"/>
            <a:r>
              <a:rPr lang="en-GB" sz="2400" dirty="0"/>
              <a:t>Fast and convenient</a:t>
            </a:r>
          </a:p>
          <a:p>
            <a:pPr lvl="1"/>
            <a:r>
              <a:rPr lang="en-GB" sz="2800" dirty="0"/>
              <a:t>Digital cash</a:t>
            </a:r>
          </a:p>
          <a:p>
            <a:pPr lvl="2"/>
            <a:r>
              <a:rPr lang="en-GB" sz="2400" dirty="0"/>
              <a:t>Internet’s equivalent to traditional cash</a:t>
            </a:r>
          </a:p>
          <a:p>
            <a:pPr lvl="2"/>
            <a:r>
              <a:rPr lang="en-GB" sz="2400" dirty="0"/>
              <a:t>Converts digital cash to currency through 3</a:t>
            </a:r>
            <a:r>
              <a:rPr lang="en-GB" sz="2400" baseline="30000" dirty="0"/>
              <a:t>rd</a:t>
            </a:r>
            <a:r>
              <a:rPr lang="en-GB" sz="2400" dirty="0"/>
              <a:t> party</a:t>
            </a:r>
          </a:p>
          <a:p>
            <a:endParaRPr lang="en-US" sz="3200" dirty="0"/>
          </a:p>
        </p:txBody>
      </p:sp>
      <p:pic>
        <p:nvPicPr>
          <p:cNvPr id="5" name="Picture 4" descr="Screen shot of the Google Wallet application."/>
          <p:cNvPicPr>
            <a:picLocks noChangeAspect="1"/>
          </p:cNvPicPr>
          <p:nvPr/>
        </p:nvPicPr>
        <p:blipFill>
          <a:blip r:embed="rId3" cstate="print"/>
          <a:stretch>
            <a:fillRect/>
          </a:stretch>
        </p:blipFill>
        <p:spPr>
          <a:xfrm>
            <a:off x="8246533" y="1639955"/>
            <a:ext cx="3226260" cy="2348969"/>
          </a:xfrm>
          <a:prstGeom prst="rect">
            <a:avLst/>
          </a:prstGeom>
        </p:spPr>
      </p:pic>
      <p:pic>
        <p:nvPicPr>
          <p:cNvPr id="6" name="Picture 5" descr="Listing of digial cash providers"/>
          <p:cNvPicPr>
            <a:picLocks noChangeAspect="1"/>
          </p:cNvPicPr>
          <p:nvPr/>
        </p:nvPicPr>
        <p:blipFill>
          <a:blip r:embed="rId4" cstate="print"/>
          <a:stretch>
            <a:fillRect/>
          </a:stretch>
        </p:blipFill>
        <p:spPr>
          <a:xfrm>
            <a:off x="8238067" y="4110026"/>
            <a:ext cx="3313501" cy="2381577"/>
          </a:xfrm>
          <a:prstGeom prst="rect">
            <a:avLst/>
          </a:prstGeom>
        </p:spPr>
      </p:pic>
      <p:sp>
        <p:nvSpPr>
          <p:cNvPr id="4" name="Slide Number Placeholder 3"/>
          <p:cNvSpPr>
            <a:spLocks noGrp="1"/>
          </p:cNvSpPr>
          <p:nvPr>
            <p:ph type="sldNum" sz="quarter" idx="4"/>
          </p:nvPr>
        </p:nvSpPr>
        <p:spPr/>
        <p:txBody>
          <a:bodyPr/>
          <a:lstStyle/>
          <a:p>
            <a:fld id="{27C98126-00D4-4536-8967-EB49841E9AA8}" type="slidenum">
              <a:rPr lang="en-US" smtClean="0"/>
              <a:pPr/>
              <a:t>34</a:t>
            </a:fld>
            <a:endParaRPr lang="en-US" dirty="0"/>
          </a:p>
        </p:txBody>
      </p:sp>
    </p:spTree>
    <p:extLst>
      <p:ext uri="{BB962C8B-B14F-4D97-AF65-F5344CB8AC3E}">
        <p14:creationId xmlns:p14="http://schemas.microsoft.com/office/powerpoint/2010/main" val="2349618475"/>
      </p:ext>
    </p:extLst>
  </p:cSld>
  <p:clrMapOvr>
    <a:masterClrMapping/>
  </p:clrMapOvr>
  <p:transition spd="slow">
    <p:cover/>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Cloud Computing</a:t>
            </a:r>
          </a:p>
        </p:txBody>
      </p:sp>
      <p:sp>
        <p:nvSpPr>
          <p:cNvPr id="3" name="Content Placeholder 2"/>
          <p:cNvSpPr>
            <a:spLocks noGrp="1"/>
          </p:cNvSpPr>
          <p:nvPr>
            <p:ph idx="1"/>
          </p:nvPr>
        </p:nvSpPr>
        <p:spPr>
          <a:xfrm>
            <a:off x="1506072" y="1600200"/>
            <a:ext cx="7255964" cy="4572000"/>
          </a:xfrm>
        </p:spPr>
        <p:txBody>
          <a:bodyPr>
            <a:normAutofit/>
          </a:bodyPr>
          <a:lstStyle/>
          <a:p>
            <a:r>
              <a:rPr lang="en-US" sz="2800" dirty="0"/>
              <a:t>Shifts computing activities from users’ computers to computers on the Internet</a:t>
            </a:r>
          </a:p>
          <a:p>
            <a:r>
              <a:rPr lang="en-US" sz="2800" dirty="0"/>
              <a:t>Frees end-users from owning, maintaining, and storing software programs and data</a:t>
            </a:r>
          </a:p>
          <a:p>
            <a:r>
              <a:rPr lang="en-US" sz="2800" dirty="0"/>
              <a:t>Three basic components:</a:t>
            </a:r>
          </a:p>
          <a:p>
            <a:pPr lvl="1"/>
            <a:r>
              <a:rPr lang="en-US" sz="2400" dirty="0"/>
              <a:t>Clients (end-users)</a:t>
            </a:r>
          </a:p>
          <a:p>
            <a:pPr lvl="1"/>
            <a:r>
              <a:rPr lang="en-US" sz="2400" dirty="0"/>
              <a:t>Service providers</a:t>
            </a:r>
          </a:p>
          <a:p>
            <a:pPr lvl="1"/>
            <a:r>
              <a:rPr lang="en-US" sz="2400" dirty="0"/>
              <a:t>The Internet</a:t>
            </a:r>
          </a:p>
        </p:txBody>
      </p:sp>
      <p:pic>
        <p:nvPicPr>
          <p:cNvPr id="5" name="Picture 2" descr="Drawing of what a cloud computing network represents."/>
          <p:cNvPicPr>
            <a:picLocks noChangeAspect="1" noChangeArrowheads="1"/>
          </p:cNvPicPr>
          <p:nvPr/>
        </p:nvPicPr>
        <p:blipFill>
          <a:blip r:embed="rId3" cstate="print"/>
          <a:stretch>
            <a:fillRect/>
          </a:stretch>
        </p:blipFill>
        <p:spPr bwMode="auto">
          <a:xfrm>
            <a:off x="8071946" y="1672165"/>
            <a:ext cx="3922214" cy="2400301"/>
          </a:xfrm>
          <a:prstGeom prst="rect">
            <a:avLst/>
          </a:prstGeom>
          <a:noFill/>
          <a:ln w="9525">
            <a:noFill/>
            <a:miter lim="800000"/>
            <a:headEnd/>
            <a:tailEnd/>
          </a:ln>
          <a:effectLst/>
          <a:extLst>
            <a:ext uri="{909E8E84-426E-40DD-AFC4-6F175D3DCCD1}">
              <a14:hiddenFill xmlns:a14="http://schemas.microsoft.com/office/drawing/2010/main">
                <a:solidFill>
                  <a:srgbClr val="FFFFFF"/>
                </a:solidFill>
              </a14:hiddenFill>
            </a:ext>
          </a:extLst>
        </p:spPr>
      </p:pic>
      <p:pic>
        <p:nvPicPr>
          <p:cNvPr id="7" name="Picture 6" descr="Screen shot of a web-based service (Google drive apps)"/>
          <p:cNvPicPr>
            <a:picLocks noChangeAspect="1"/>
          </p:cNvPicPr>
          <p:nvPr/>
        </p:nvPicPr>
        <p:blipFill>
          <a:blip r:embed="rId4" cstate="print"/>
          <a:stretch>
            <a:fillRect/>
          </a:stretch>
        </p:blipFill>
        <p:spPr>
          <a:xfrm>
            <a:off x="8349595" y="4189847"/>
            <a:ext cx="2639570" cy="2304085"/>
          </a:xfrm>
          <a:prstGeom prst="rect">
            <a:avLst/>
          </a:prstGeom>
        </p:spPr>
      </p:pic>
      <p:sp>
        <p:nvSpPr>
          <p:cNvPr id="4" name="Slide Number Placeholder 3"/>
          <p:cNvSpPr>
            <a:spLocks noGrp="1"/>
          </p:cNvSpPr>
          <p:nvPr>
            <p:ph type="sldNum" sz="quarter" idx="4"/>
          </p:nvPr>
        </p:nvSpPr>
        <p:spPr/>
        <p:txBody>
          <a:bodyPr/>
          <a:lstStyle/>
          <a:p>
            <a:fld id="{27C98126-00D4-4536-8967-EB49841E9AA8}" type="slidenum">
              <a:rPr lang="en-US" smtClean="0"/>
              <a:pPr/>
              <a:t>35</a:t>
            </a:fld>
            <a:endParaRPr lang="en-US" dirty="0"/>
          </a:p>
        </p:txBody>
      </p:sp>
    </p:spTree>
    <p:extLst>
      <p:ext uri="{BB962C8B-B14F-4D97-AF65-F5344CB8AC3E}">
        <p14:creationId xmlns:p14="http://schemas.microsoft.com/office/powerpoint/2010/main" val="2413674362"/>
      </p:ext>
    </p:extLst>
  </p:cSld>
  <p:clrMapOvr>
    <a:masterClrMapping/>
  </p:clrMapOvr>
  <p:transition spd="slow">
    <p:cover/>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Internet of Things (</a:t>
            </a:r>
            <a:r>
              <a:rPr lang="en-US" dirty="0" err="1"/>
              <a:t>IoT</a:t>
            </a:r>
            <a:r>
              <a:rPr lang="en-US" dirty="0"/>
              <a:t>)	</a:t>
            </a:r>
          </a:p>
        </p:txBody>
      </p:sp>
      <p:sp>
        <p:nvSpPr>
          <p:cNvPr id="3" name="Content Placeholder 2"/>
          <p:cNvSpPr>
            <a:spLocks noGrp="1"/>
          </p:cNvSpPr>
          <p:nvPr>
            <p:ph idx="1"/>
          </p:nvPr>
        </p:nvSpPr>
        <p:spPr/>
        <p:txBody>
          <a:bodyPr/>
          <a:lstStyle/>
          <a:p>
            <a:r>
              <a:rPr lang="en-US" dirty="0"/>
              <a:t>Continuing development of the Internet</a:t>
            </a:r>
          </a:p>
          <a:p>
            <a:r>
              <a:rPr lang="en-US" dirty="0"/>
              <a:t>Allows objects embedded with electronic devices to send and receive data</a:t>
            </a:r>
          </a:p>
          <a:p>
            <a:pPr lvl="1"/>
            <a:r>
              <a:rPr lang="en-US" dirty="0"/>
              <a:t>Smartphones</a:t>
            </a:r>
          </a:p>
          <a:p>
            <a:pPr lvl="1"/>
            <a:r>
              <a:rPr lang="en-US" dirty="0"/>
              <a:t>Wearable devices</a:t>
            </a:r>
          </a:p>
          <a:p>
            <a:r>
              <a:rPr lang="en-US" dirty="0"/>
              <a:t>Uses Web 3.0 Applications</a:t>
            </a:r>
          </a:p>
        </p:txBody>
      </p:sp>
      <p:pic>
        <p:nvPicPr>
          <p:cNvPr id="6" name="Picture 5" descr="Photo of a FitBit wearable "/>
          <p:cNvPicPr>
            <a:picLocks noChangeAspect="1"/>
          </p:cNvPicPr>
          <p:nvPr/>
        </p:nvPicPr>
        <p:blipFill>
          <a:blip r:embed="rId3" cstate="print"/>
          <a:stretch>
            <a:fillRect/>
          </a:stretch>
        </p:blipFill>
        <p:spPr>
          <a:xfrm>
            <a:off x="7433733" y="3045353"/>
            <a:ext cx="2251147" cy="2356380"/>
          </a:xfrm>
          <a:prstGeom prst="rect">
            <a:avLst/>
          </a:prstGeom>
        </p:spPr>
      </p:pic>
      <p:pic>
        <p:nvPicPr>
          <p:cNvPr id="4" name="Picture 3" descr="Photo of a smartphone with the Apple Health Application"/>
          <p:cNvPicPr>
            <a:picLocks noChangeAspect="1"/>
          </p:cNvPicPr>
          <p:nvPr/>
        </p:nvPicPr>
        <p:blipFill>
          <a:blip r:embed="rId4" cstate="print"/>
          <a:stretch>
            <a:fillRect/>
          </a:stretch>
        </p:blipFill>
        <p:spPr>
          <a:xfrm>
            <a:off x="9837703" y="3022602"/>
            <a:ext cx="1812428" cy="3495066"/>
          </a:xfrm>
          <a:prstGeom prst="rect">
            <a:avLst/>
          </a:prstGeom>
        </p:spPr>
      </p:pic>
      <p:sp>
        <p:nvSpPr>
          <p:cNvPr id="5" name="Slide Number Placeholder 4"/>
          <p:cNvSpPr>
            <a:spLocks noGrp="1"/>
          </p:cNvSpPr>
          <p:nvPr>
            <p:ph type="sldNum" sz="quarter" idx="4"/>
          </p:nvPr>
        </p:nvSpPr>
        <p:spPr/>
        <p:txBody>
          <a:bodyPr/>
          <a:lstStyle/>
          <a:p>
            <a:fld id="{27C98126-00D4-4536-8967-EB49841E9AA8}" type="slidenum">
              <a:rPr lang="en-US" smtClean="0"/>
              <a:pPr/>
              <a:t>36</a:t>
            </a:fld>
            <a:endParaRPr lang="en-US" dirty="0"/>
          </a:p>
        </p:txBody>
      </p:sp>
    </p:spTree>
    <p:extLst>
      <p:ext uri="{BB962C8B-B14F-4D97-AF65-F5344CB8AC3E}">
        <p14:creationId xmlns:p14="http://schemas.microsoft.com/office/powerpoint/2010/main" val="31708665"/>
      </p:ext>
    </p:extLst>
  </p:cSld>
  <p:clrMapOvr>
    <a:masterClrMapping/>
  </p:clrMapOvr>
  <p:transition spd="slow">
    <p:cover/>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Careers In IT - Webmasters</a:t>
            </a:r>
            <a:endParaRPr lang="en-US" dirty="0"/>
          </a:p>
        </p:txBody>
      </p:sp>
      <p:sp>
        <p:nvSpPr>
          <p:cNvPr id="3" name="Content Placeholder 2"/>
          <p:cNvSpPr>
            <a:spLocks noGrp="1"/>
          </p:cNvSpPr>
          <p:nvPr>
            <p:ph idx="1"/>
          </p:nvPr>
        </p:nvSpPr>
        <p:spPr>
          <a:xfrm>
            <a:off x="1536551" y="1752600"/>
            <a:ext cx="9508175" cy="4308938"/>
          </a:xfrm>
        </p:spPr>
        <p:txBody>
          <a:bodyPr>
            <a:normAutofit/>
          </a:bodyPr>
          <a:lstStyle/>
          <a:p>
            <a:r>
              <a:rPr lang="en-US" sz="2800" dirty="0"/>
              <a:t>Develop and maintain websites and resources</a:t>
            </a:r>
          </a:p>
          <a:p>
            <a:pPr lvl="1"/>
            <a:r>
              <a:rPr lang="en-US" dirty="0"/>
              <a:t>Backup of company website</a:t>
            </a:r>
          </a:p>
          <a:p>
            <a:pPr lvl="1"/>
            <a:r>
              <a:rPr lang="en-US" dirty="0"/>
              <a:t>Design and development of websites</a:t>
            </a:r>
          </a:p>
          <a:p>
            <a:pPr lvl="1"/>
            <a:r>
              <a:rPr lang="en-US" dirty="0"/>
              <a:t>Work with the marketing </a:t>
            </a:r>
          </a:p>
          <a:p>
            <a:pPr lvl="1"/>
            <a:r>
              <a:rPr lang="en-US" dirty="0"/>
              <a:t>Increase site traffic</a:t>
            </a:r>
            <a:endParaRPr lang="en-US" sz="2800" dirty="0"/>
          </a:p>
          <a:p>
            <a:pPr lvl="1"/>
            <a:r>
              <a:rPr lang="en-US" dirty="0"/>
              <a:t>Development of web promotions</a:t>
            </a:r>
          </a:p>
        </p:txBody>
      </p:sp>
      <p:pic>
        <p:nvPicPr>
          <p:cNvPr id="9" name="Picture 5" descr="Picture of a professional representing a webmaster. "/>
          <p:cNvPicPr>
            <a:picLocks noChangeAspect="1" noChangeArrowheads="1"/>
          </p:cNvPicPr>
          <p:nvPr/>
        </p:nvPicPr>
        <p:blipFill>
          <a:blip r:embed="rId3" cstate="print"/>
          <a:stretch>
            <a:fillRect/>
          </a:stretch>
        </p:blipFill>
        <p:spPr bwMode="auto">
          <a:xfrm>
            <a:off x="8755995" y="2302932"/>
            <a:ext cx="2707142" cy="4047067"/>
          </a:xfrm>
          <a:prstGeom prst="rect">
            <a:avLst/>
          </a:prstGeom>
          <a:noFill/>
          <a:ln w="9525">
            <a:noFill/>
            <a:miter lim="800000"/>
            <a:headEnd/>
            <a:tailEnd/>
          </a:ln>
          <a:effectLst/>
          <a:extLst>
            <a:ext uri="{909E8E84-426E-40DD-AFC4-6F175D3DCCD1}">
              <a14:hiddenFill xmlns:a14="http://schemas.microsoft.com/office/drawing/2010/main">
                <a:solidFill>
                  <a:srgbClr val="FFFFFF"/>
                </a:solidFill>
              </a14:hiddenFill>
            </a:ext>
          </a:extLst>
        </p:spPr>
      </p:pic>
      <p:sp>
        <p:nvSpPr>
          <p:cNvPr id="4" name="Slide Number Placeholder 3"/>
          <p:cNvSpPr>
            <a:spLocks noGrp="1"/>
          </p:cNvSpPr>
          <p:nvPr>
            <p:ph type="sldNum" sz="quarter" idx="4"/>
          </p:nvPr>
        </p:nvSpPr>
        <p:spPr/>
        <p:txBody>
          <a:bodyPr/>
          <a:lstStyle/>
          <a:p>
            <a:fld id="{27C98126-00D4-4536-8967-EB49841E9AA8}" type="slidenum">
              <a:rPr lang="en-US" smtClean="0"/>
              <a:pPr/>
              <a:t>37</a:t>
            </a:fld>
            <a:endParaRPr lang="en-US" dirty="0"/>
          </a:p>
        </p:txBody>
      </p:sp>
    </p:spTree>
    <p:extLst>
      <p:ext uri="{BB962C8B-B14F-4D97-AF65-F5344CB8AC3E}">
        <p14:creationId xmlns:p14="http://schemas.microsoft.com/office/powerpoint/2010/main" val="3179042192"/>
      </p:ext>
    </p:extLst>
  </p:cSld>
  <p:clrMapOvr>
    <a:masterClrMapping/>
  </p:clrMapOvr>
  <p:transition spd="slow">
    <p:cover/>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00200" y="152400"/>
            <a:ext cx="7941524" cy="1188720"/>
          </a:xfrm>
        </p:spPr>
        <p:txBody>
          <a:bodyPr>
            <a:normAutofit/>
          </a:bodyPr>
          <a:lstStyle/>
          <a:p>
            <a:r>
              <a:rPr lang="en-GB" dirty="0"/>
              <a:t>A Look to the Future </a:t>
            </a:r>
            <a:endParaRPr lang="en-US" dirty="0"/>
          </a:p>
        </p:txBody>
      </p:sp>
      <p:sp>
        <p:nvSpPr>
          <p:cNvPr id="3" name="Content Placeholder 2"/>
          <p:cNvSpPr>
            <a:spLocks noGrp="1"/>
          </p:cNvSpPr>
          <p:nvPr>
            <p:ph idx="1"/>
          </p:nvPr>
        </p:nvSpPr>
        <p:spPr>
          <a:xfrm>
            <a:off x="1600200" y="1560443"/>
            <a:ext cx="9906000" cy="2455972"/>
          </a:xfrm>
        </p:spPr>
        <p:txBody>
          <a:bodyPr>
            <a:normAutofit/>
          </a:bodyPr>
          <a:lstStyle/>
          <a:p>
            <a:r>
              <a:rPr lang="en-GB" sz="3200" dirty="0"/>
              <a:t>Car’s Dashboard as a power, Internet-connected computing device</a:t>
            </a:r>
          </a:p>
          <a:p>
            <a:pPr lvl="1"/>
            <a:r>
              <a:rPr lang="en-GB" sz="2800" dirty="0"/>
              <a:t>Safety and diagnostic features are already there</a:t>
            </a:r>
          </a:p>
          <a:p>
            <a:pPr lvl="1"/>
            <a:r>
              <a:rPr lang="en-GB" sz="2800" dirty="0"/>
              <a:t>Potential distractions?</a:t>
            </a:r>
          </a:p>
          <a:p>
            <a:pPr marL="457200" lvl="1" indent="0">
              <a:buNone/>
            </a:pPr>
            <a:endParaRPr lang="en-US" sz="2800" dirty="0"/>
          </a:p>
        </p:txBody>
      </p:sp>
      <p:pic>
        <p:nvPicPr>
          <p:cNvPr id="6" name="Picture 5" descr="Picture of a car dashboard highlighting the car's computing devices. "/>
          <p:cNvPicPr>
            <a:picLocks noChangeAspect="1"/>
          </p:cNvPicPr>
          <p:nvPr/>
        </p:nvPicPr>
        <p:blipFill>
          <a:blip r:embed="rId3" cstate="print"/>
          <a:stretch>
            <a:fillRect/>
          </a:stretch>
        </p:blipFill>
        <p:spPr>
          <a:xfrm>
            <a:off x="7315200" y="3180822"/>
            <a:ext cx="3626226" cy="3324222"/>
          </a:xfrm>
          <a:prstGeom prst="rect">
            <a:avLst/>
          </a:prstGeom>
        </p:spPr>
      </p:pic>
      <p:sp>
        <p:nvSpPr>
          <p:cNvPr id="4" name="Slide Number Placeholder 3"/>
          <p:cNvSpPr>
            <a:spLocks noGrp="1"/>
          </p:cNvSpPr>
          <p:nvPr>
            <p:ph type="sldNum" sz="quarter" idx="4"/>
          </p:nvPr>
        </p:nvSpPr>
        <p:spPr/>
        <p:txBody>
          <a:bodyPr/>
          <a:lstStyle/>
          <a:p>
            <a:fld id="{27C98126-00D4-4536-8967-EB49841E9AA8}" type="slidenum">
              <a:rPr lang="en-US" smtClean="0"/>
              <a:pPr/>
              <a:t>38</a:t>
            </a:fld>
            <a:endParaRPr lang="en-US" dirty="0"/>
          </a:p>
        </p:txBody>
      </p:sp>
    </p:spTree>
    <p:extLst>
      <p:ext uri="{BB962C8B-B14F-4D97-AF65-F5344CB8AC3E}">
        <p14:creationId xmlns:p14="http://schemas.microsoft.com/office/powerpoint/2010/main" val="216413204"/>
      </p:ext>
    </p:extLst>
  </p:cSld>
  <p:clrMapOvr>
    <a:masterClrMapping/>
  </p:clrMapOvr>
  <p:transition spd="slow">
    <p:cover/>
  </p:transition>
</p:sld>
</file>

<file path=ppt/slides/slide3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0179" name="Rectangle 4"/>
          <p:cNvSpPr>
            <a:spLocks noGrp="1" noChangeArrowheads="1"/>
          </p:cNvSpPr>
          <p:nvPr>
            <p:ph type="title"/>
          </p:nvPr>
        </p:nvSpPr>
        <p:spPr>
          <a:xfrm>
            <a:off x="1572821" y="0"/>
            <a:ext cx="10588699" cy="1188720"/>
          </a:xfrm>
        </p:spPr>
        <p:txBody>
          <a:bodyPr>
            <a:normAutofit fontScale="90000"/>
          </a:bodyPr>
          <a:lstStyle/>
          <a:p>
            <a:r>
              <a:rPr lang="en-US" dirty="0"/>
              <a:t>Open-Ended Questions (Page 1 of 3)</a:t>
            </a:r>
          </a:p>
        </p:txBody>
      </p:sp>
      <p:sp>
        <p:nvSpPr>
          <p:cNvPr id="204802" name="Rectangle 2"/>
          <p:cNvSpPr>
            <a:spLocks noGrp="1" noChangeArrowheads="1"/>
          </p:cNvSpPr>
          <p:nvPr>
            <p:ph idx="1"/>
          </p:nvPr>
        </p:nvSpPr>
        <p:spPr>
          <a:xfrm>
            <a:off x="1572821" y="1752600"/>
            <a:ext cx="9933379" cy="4393883"/>
          </a:xfrm>
        </p:spPr>
        <p:txBody>
          <a:bodyPr>
            <a:normAutofit lnSpcReduction="10000"/>
          </a:bodyPr>
          <a:lstStyle/>
          <a:p>
            <a:r>
              <a:rPr lang="en-US" sz="2400" dirty="0"/>
              <a:t>Discuss the Internet, including their origins, the three generations of the web, and the most common uses. </a:t>
            </a:r>
          </a:p>
          <a:p>
            <a:endParaRPr lang="en-US" sz="2400" dirty="0"/>
          </a:p>
          <a:p>
            <a:pPr marL="0" indent="0">
              <a:buNone/>
            </a:pPr>
            <a:endParaRPr lang="en-US" sz="2400" dirty="0"/>
          </a:p>
          <a:p>
            <a:r>
              <a:rPr lang="en-US" sz="2400" dirty="0"/>
              <a:t>Describe how to access the Internet.  What are the providers?  Define browsers and discuss URLs, HTML, CSS, JavaScript, AJAX, applets, and mobile browsers.</a:t>
            </a:r>
          </a:p>
          <a:p>
            <a:endParaRPr lang="en-US" sz="2400" dirty="0"/>
          </a:p>
          <a:p>
            <a:pPr marL="0" indent="0">
              <a:buNone/>
            </a:pPr>
            <a:endParaRPr lang="en-GB" sz="2400" dirty="0"/>
          </a:p>
          <a:p>
            <a:r>
              <a:rPr lang="en-US" sz="2400" dirty="0"/>
              <a:t>What are Web utilities?  Discuss plug-ins, filters, file transfer utilities, and Internet security suites</a:t>
            </a:r>
            <a:endParaRPr lang="en-GB" sz="2400" dirty="0"/>
          </a:p>
          <a:p>
            <a:pPr marL="0" indent="0">
              <a:buNone/>
            </a:pPr>
            <a:endParaRPr lang="en-GB" sz="2400" dirty="0"/>
          </a:p>
        </p:txBody>
      </p:sp>
      <p:sp>
        <p:nvSpPr>
          <p:cNvPr id="2" name="Slide Number Placeholder 1"/>
          <p:cNvSpPr>
            <a:spLocks noGrp="1"/>
          </p:cNvSpPr>
          <p:nvPr>
            <p:ph type="sldNum" sz="quarter" idx="4"/>
          </p:nvPr>
        </p:nvSpPr>
        <p:spPr/>
        <p:txBody>
          <a:bodyPr/>
          <a:lstStyle/>
          <a:p>
            <a:fld id="{27C98126-00D4-4536-8967-EB49841E9AA8}" type="slidenum">
              <a:rPr lang="en-US" smtClean="0"/>
              <a:pPr/>
              <a:t>39</a:t>
            </a:fld>
            <a:endParaRPr lang="en-US" dirty="0"/>
          </a:p>
        </p:txBody>
      </p:sp>
    </p:spTree>
    <p:extLst>
      <p:ext uri="{BB962C8B-B14F-4D97-AF65-F5344CB8AC3E}">
        <p14:creationId xmlns:p14="http://schemas.microsoft.com/office/powerpoint/2010/main" val="3206000963"/>
      </p:ext>
    </p:extLst>
  </p:cSld>
  <p:clrMapOvr>
    <a:masterClrMapping/>
  </p:clrMapOvr>
  <p:transition spd="slow">
    <p:cove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04802">
                                            <p:txEl>
                                              <p:pRg st="0" end="0"/>
                                            </p:txEl>
                                          </p:spTgt>
                                        </p:tgtEl>
                                        <p:attrNameLst>
                                          <p:attrName>style.visibility</p:attrName>
                                        </p:attrNameLst>
                                      </p:cBhvr>
                                      <p:to>
                                        <p:strVal val="visible"/>
                                      </p:to>
                                    </p:set>
                                    <p:animEffect transition="in" filter="fade">
                                      <p:cBhvr>
                                        <p:cTn id="7" dur="500"/>
                                        <p:tgtEl>
                                          <p:spTgt spid="20480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04802">
                                            <p:txEl>
                                              <p:pRg st="3" end="3"/>
                                            </p:txEl>
                                          </p:spTgt>
                                        </p:tgtEl>
                                        <p:attrNameLst>
                                          <p:attrName>style.visibility</p:attrName>
                                        </p:attrNameLst>
                                      </p:cBhvr>
                                      <p:to>
                                        <p:strVal val="visible"/>
                                      </p:to>
                                    </p:set>
                                    <p:animEffect transition="in" filter="fade">
                                      <p:cBhvr>
                                        <p:cTn id="12" dur="500"/>
                                        <p:tgtEl>
                                          <p:spTgt spid="204802">
                                            <p:txEl>
                                              <p:pRg st="3" end="3"/>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204802">
                                            <p:txEl>
                                              <p:pRg st="6" end="6"/>
                                            </p:txEl>
                                          </p:spTgt>
                                        </p:tgtEl>
                                        <p:attrNameLst>
                                          <p:attrName>style.visibility</p:attrName>
                                        </p:attrNameLst>
                                      </p:cBhvr>
                                      <p:to>
                                        <p:strVal val="visible"/>
                                      </p:to>
                                    </p:set>
                                    <p:animEffect transition="in" filter="fade">
                                      <p:cBhvr>
                                        <p:cTn id="17" dur="500"/>
                                        <p:tgtEl>
                                          <p:spTgt spid="204802">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4802"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Introduction</a:t>
            </a:r>
          </a:p>
        </p:txBody>
      </p:sp>
      <p:sp>
        <p:nvSpPr>
          <p:cNvPr id="3" name="Content Placeholder 2"/>
          <p:cNvSpPr>
            <a:spLocks noGrp="1"/>
          </p:cNvSpPr>
          <p:nvPr>
            <p:ph idx="1"/>
          </p:nvPr>
        </p:nvSpPr>
        <p:spPr>
          <a:xfrm>
            <a:off x="1506071" y="1676400"/>
            <a:ext cx="9923929" cy="4308938"/>
          </a:xfrm>
        </p:spPr>
        <p:txBody>
          <a:bodyPr>
            <a:normAutofit/>
          </a:bodyPr>
          <a:lstStyle/>
          <a:p>
            <a:r>
              <a:rPr lang="en-US" sz="2800" dirty="0"/>
              <a:t>The Internet</a:t>
            </a:r>
          </a:p>
          <a:p>
            <a:pPr lvl="1"/>
            <a:r>
              <a:rPr lang="en-US" dirty="0"/>
              <a:t>Interconnected mesh of computers and data lines </a:t>
            </a:r>
          </a:p>
          <a:p>
            <a:pPr lvl="1"/>
            <a:r>
              <a:rPr lang="en-US" dirty="0"/>
              <a:t>Connecting millions of people and organizations</a:t>
            </a:r>
          </a:p>
          <a:p>
            <a:r>
              <a:rPr lang="en-US" dirty="0"/>
              <a:t>F</a:t>
            </a:r>
            <a:r>
              <a:rPr lang="en-US" sz="2800" dirty="0"/>
              <a:t>oundation of the digital revolution.</a:t>
            </a:r>
          </a:p>
          <a:p>
            <a:r>
              <a:rPr lang="en-US" sz="2800" dirty="0"/>
              <a:t>The web </a:t>
            </a:r>
          </a:p>
          <a:p>
            <a:pPr lvl="1"/>
            <a:r>
              <a:rPr lang="en-US" dirty="0"/>
              <a:t>Provides an easy-to-use interface to Internet resources</a:t>
            </a:r>
          </a:p>
          <a:p>
            <a:r>
              <a:rPr lang="en-US" sz="3200" dirty="0"/>
              <a:t>To be effective and efficient</a:t>
            </a:r>
          </a:p>
          <a:p>
            <a:pPr lvl="1"/>
            <a:r>
              <a:rPr lang="en-US" dirty="0"/>
              <a:t>End user awareness of the resources available on the Internet and the web</a:t>
            </a:r>
          </a:p>
        </p:txBody>
      </p:sp>
      <p:sp>
        <p:nvSpPr>
          <p:cNvPr id="4" name="Slide Number Placeholder 3"/>
          <p:cNvSpPr>
            <a:spLocks noGrp="1"/>
          </p:cNvSpPr>
          <p:nvPr>
            <p:ph type="sldNum" sz="quarter" idx="4"/>
          </p:nvPr>
        </p:nvSpPr>
        <p:spPr/>
        <p:txBody>
          <a:bodyPr/>
          <a:lstStyle/>
          <a:p>
            <a:fld id="{27C98126-00D4-4536-8967-EB49841E9AA8}" type="slidenum">
              <a:rPr lang="en-US" smtClean="0"/>
              <a:pPr/>
              <a:t>4</a:t>
            </a:fld>
            <a:endParaRPr lang="en-US" dirty="0"/>
          </a:p>
        </p:txBody>
      </p:sp>
    </p:spTree>
    <p:extLst>
      <p:ext uri="{BB962C8B-B14F-4D97-AF65-F5344CB8AC3E}">
        <p14:creationId xmlns:p14="http://schemas.microsoft.com/office/powerpoint/2010/main" val="4109485543"/>
      </p:ext>
    </p:extLst>
  </p:cSld>
  <p:clrMapOvr>
    <a:masterClrMapping/>
  </p:clrMapOvr>
  <p:transition spd="slow">
    <p:cover/>
  </p:transition>
</p:sld>
</file>

<file path=ppt/slides/slide4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1203" name="Rectangle 4"/>
          <p:cNvSpPr>
            <a:spLocks noGrp="1" noChangeArrowheads="1"/>
          </p:cNvSpPr>
          <p:nvPr>
            <p:ph type="title"/>
          </p:nvPr>
        </p:nvSpPr>
        <p:spPr/>
        <p:txBody>
          <a:bodyPr>
            <a:normAutofit fontScale="90000"/>
          </a:bodyPr>
          <a:lstStyle/>
          <a:p>
            <a:r>
              <a:rPr lang="en-US" dirty="0"/>
              <a:t>Open-Ended Questions (Page 2 of 3)</a:t>
            </a:r>
          </a:p>
        </p:txBody>
      </p:sp>
      <p:sp>
        <p:nvSpPr>
          <p:cNvPr id="206850" name="Rectangle 2"/>
          <p:cNvSpPr>
            <a:spLocks noGrp="1" noChangeArrowheads="1"/>
          </p:cNvSpPr>
          <p:nvPr>
            <p:ph idx="1"/>
          </p:nvPr>
        </p:nvSpPr>
        <p:spPr>
          <a:xfrm>
            <a:off x="1521311" y="1828800"/>
            <a:ext cx="10213489" cy="4308938"/>
          </a:xfrm>
        </p:spPr>
        <p:txBody>
          <a:bodyPr>
            <a:normAutofit/>
          </a:bodyPr>
          <a:lstStyle/>
          <a:p>
            <a:r>
              <a:rPr lang="en-US" sz="2400" dirty="0"/>
              <a:t>Discuss Internet communications, including client-based and web-based email, instant and text messaging, social networking, blogs, microblogs, webcasts, podcasts, and wikis.</a:t>
            </a:r>
            <a:endParaRPr lang="en-GB" sz="2400" dirty="0"/>
          </a:p>
          <a:p>
            <a:endParaRPr lang="en-US" sz="2400" dirty="0"/>
          </a:p>
          <a:p>
            <a:endParaRPr lang="en-US" sz="2400" dirty="0"/>
          </a:p>
          <a:p>
            <a:endParaRPr lang="en-US" sz="2400" dirty="0"/>
          </a:p>
          <a:p>
            <a:r>
              <a:rPr lang="en-US" sz="2400" dirty="0"/>
              <a:t>Define search tools including search services.  Discuss search engines and specialized search engines.  Describe how to evaluate the content of a web site.</a:t>
            </a:r>
            <a:endParaRPr lang="en-GB" sz="2400" dirty="0"/>
          </a:p>
          <a:p>
            <a:endParaRPr lang="en-GB" sz="2400" dirty="0"/>
          </a:p>
        </p:txBody>
      </p:sp>
      <p:sp>
        <p:nvSpPr>
          <p:cNvPr id="2" name="Slide Number Placeholder 1"/>
          <p:cNvSpPr>
            <a:spLocks noGrp="1"/>
          </p:cNvSpPr>
          <p:nvPr>
            <p:ph type="sldNum" sz="quarter" idx="4"/>
          </p:nvPr>
        </p:nvSpPr>
        <p:spPr/>
        <p:txBody>
          <a:bodyPr/>
          <a:lstStyle/>
          <a:p>
            <a:fld id="{27C98126-00D4-4536-8967-EB49841E9AA8}" type="slidenum">
              <a:rPr lang="en-US" smtClean="0"/>
              <a:pPr/>
              <a:t>40</a:t>
            </a:fld>
            <a:endParaRPr lang="en-US" dirty="0"/>
          </a:p>
        </p:txBody>
      </p:sp>
    </p:spTree>
    <p:extLst>
      <p:ext uri="{BB962C8B-B14F-4D97-AF65-F5344CB8AC3E}">
        <p14:creationId xmlns:p14="http://schemas.microsoft.com/office/powerpoint/2010/main" val="2087644758"/>
      </p:ext>
    </p:extLst>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06850">
                                            <p:txEl>
                                              <p:pRg st="0" end="0"/>
                                            </p:txEl>
                                          </p:spTgt>
                                        </p:tgtEl>
                                        <p:attrNameLst>
                                          <p:attrName>style.visibility</p:attrName>
                                        </p:attrNameLst>
                                      </p:cBhvr>
                                      <p:to>
                                        <p:strVal val="visible"/>
                                      </p:to>
                                    </p:set>
                                    <p:animEffect transition="in" filter="fade">
                                      <p:cBhvr>
                                        <p:cTn id="7" dur="500"/>
                                        <p:tgtEl>
                                          <p:spTgt spid="206850">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06850">
                                            <p:txEl>
                                              <p:pRg st="4" end="4"/>
                                            </p:txEl>
                                          </p:spTgt>
                                        </p:tgtEl>
                                        <p:attrNameLst>
                                          <p:attrName>style.visibility</p:attrName>
                                        </p:attrNameLst>
                                      </p:cBhvr>
                                      <p:to>
                                        <p:strVal val="visible"/>
                                      </p:to>
                                    </p:set>
                                    <p:animEffect transition="in" filter="fade">
                                      <p:cBhvr>
                                        <p:cTn id="12" dur="500"/>
                                        <p:tgtEl>
                                          <p:spTgt spid="206850">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6850" grpId="0" build="p"/>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Open-Ended Questions (Page 3 of 3)</a:t>
            </a:r>
          </a:p>
        </p:txBody>
      </p:sp>
      <p:sp>
        <p:nvSpPr>
          <p:cNvPr id="3" name="Content Placeholder 2"/>
          <p:cNvSpPr>
            <a:spLocks noGrp="1"/>
          </p:cNvSpPr>
          <p:nvPr>
            <p:ph idx="1"/>
          </p:nvPr>
        </p:nvSpPr>
        <p:spPr>
          <a:xfrm>
            <a:off x="1536551" y="1752600"/>
            <a:ext cx="9817249" cy="4308938"/>
          </a:xfrm>
        </p:spPr>
        <p:txBody>
          <a:bodyPr>
            <a:normAutofit/>
          </a:bodyPr>
          <a:lstStyle/>
          <a:p>
            <a:r>
              <a:rPr lang="en-US" sz="2400" dirty="0"/>
              <a:t>Describe electronic commerce, including </a:t>
            </a:r>
            <a:br>
              <a:rPr lang="en-US" sz="2400" dirty="0"/>
            </a:br>
            <a:r>
              <a:rPr lang="en-US" sz="2400" dirty="0"/>
              <a:t>business-to-consumer, consumer-to-consumer, and business-to-business e-commerce</a:t>
            </a:r>
            <a:r>
              <a:rPr lang="en-GB" sz="2400" dirty="0"/>
              <a:t>, and security.</a:t>
            </a:r>
          </a:p>
          <a:p>
            <a:endParaRPr lang="en-US" sz="2400" dirty="0"/>
          </a:p>
          <a:p>
            <a:r>
              <a:rPr lang="en-US" sz="2400" dirty="0"/>
              <a:t>Discuss the Internet of Things. Describe how Fitbit and Apple’s Health App are examples of how an </a:t>
            </a:r>
            <a:r>
              <a:rPr lang="en-US" sz="2400" dirty="0" err="1"/>
              <a:t>IoT</a:t>
            </a:r>
            <a:r>
              <a:rPr lang="en-US" sz="2400" dirty="0"/>
              <a:t> device can interact with a Web 3.0 application.</a:t>
            </a:r>
          </a:p>
          <a:p>
            <a:endParaRPr lang="en-US" sz="2400" dirty="0"/>
          </a:p>
          <a:p>
            <a:r>
              <a:rPr lang="en-US" sz="2400" dirty="0"/>
              <a:t>What is cloud computing? Describe the three basic components of cloud computing.</a:t>
            </a:r>
          </a:p>
          <a:p>
            <a:endParaRPr lang="en-US" sz="2400" dirty="0"/>
          </a:p>
          <a:p>
            <a:endParaRPr lang="en-US" sz="2400" dirty="0"/>
          </a:p>
        </p:txBody>
      </p:sp>
      <p:sp>
        <p:nvSpPr>
          <p:cNvPr id="4" name="Slide Number Placeholder 3"/>
          <p:cNvSpPr>
            <a:spLocks noGrp="1"/>
          </p:cNvSpPr>
          <p:nvPr>
            <p:ph type="sldNum" sz="quarter" idx="4"/>
          </p:nvPr>
        </p:nvSpPr>
        <p:spPr/>
        <p:txBody>
          <a:bodyPr/>
          <a:lstStyle/>
          <a:p>
            <a:fld id="{27C98126-00D4-4536-8967-EB49841E9AA8}" type="slidenum">
              <a:rPr lang="en-US" smtClean="0"/>
              <a:pPr/>
              <a:t>41</a:t>
            </a:fld>
            <a:endParaRPr lang="en-US" dirty="0"/>
          </a:p>
        </p:txBody>
      </p:sp>
    </p:spTree>
    <p:extLst>
      <p:ext uri="{BB962C8B-B14F-4D97-AF65-F5344CB8AC3E}">
        <p14:creationId xmlns:p14="http://schemas.microsoft.com/office/powerpoint/2010/main" val="3426137546"/>
      </p:ext>
    </p:extLst>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animEffect transition="in" filter="fade">
                                      <p:cBhvr>
                                        <p:cTn id="1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The Internet and the Web</a:t>
            </a:r>
            <a:endParaRPr lang="en-US" dirty="0"/>
          </a:p>
        </p:txBody>
      </p:sp>
      <p:sp>
        <p:nvSpPr>
          <p:cNvPr id="3" name="Content Placeholder 2"/>
          <p:cNvSpPr>
            <a:spLocks noGrp="1"/>
          </p:cNvSpPr>
          <p:nvPr>
            <p:ph idx="1"/>
          </p:nvPr>
        </p:nvSpPr>
        <p:spPr>
          <a:xfrm>
            <a:off x="1506071" y="1627534"/>
            <a:ext cx="10228729" cy="4308938"/>
          </a:xfrm>
        </p:spPr>
        <p:txBody>
          <a:bodyPr>
            <a:normAutofit/>
          </a:bodyPr>
          <a:lstStyle/>
          <a:p>
            <a:r>
              <a:rPr lang="en-GB" sz="2400" dirty="0"/>
              <a:t>The Internet</a:t>
            </a:r>
          </a:p>
          <a:p>
            <a:pPr lvl="1"/>
            <a:r>
              <a:rPr lang="en-GB" sz="2000" dirty="0"/>
              <a:t>Large global network connecting smaller networks all over the globe</a:t>
            </a:r>
          </a:p>
          <a:p>
            <a:r>
              <a:rPr lang="en-GB" sz="2400" dirty="0"/>
              <a:t>The Internet launched in 1969 </a:t>
            </a:r>
          </a:p>
          <a:p>
            <a:pPr lvl="1"/>
            <a:r>
              <a:rPr lang="en-GB" sz="2000" dirty="0"/>
              <a:t>The United States funded a project to develop a national computer network </a:t>
            </a:r>
          </a:p>
          <a:p>
            <a:pPr lvl="1"/>
            <a:r>
              <a:rPr lang="en-GB" sz="2000" dirty="0"/>
              <a:t>ARPANET (Advanced Research Project Agency Network)</a:t>
            </a:r>
          </a:p>
          <a:p>
            <a:r>
              <a:rPr lang="en-GB" sz="2400" dirty="0"/>
              <a:t>World Wide Web or WWW  was introduced in 1991</a:t>
            </a:r>
          </a:p>
          <a:p>
            <a:r>
              <a:rPr lang="en-GB" sz="2400" dirty="0"/>
              <a:t>The Internet and the web are NOT the same</a:t>
            </a:r>
          </a:p>
          <a:p>
            <a:pPr lvl="1"/>
            <a:r>
              <a:rPr lang="en-GB" sz="2000" dirty="0"/>
              <a:t>The Internet is the physical network</a:t>
            </a:r>
          </a:p>
          <a:p>
            <a:pPr lvl="1"/>
            <a:r>
              <a:rPr lang="en-GB" sz="2000" dirty="0"/>
              <a:t>The web is a multimedia interface to the resources available on the Internet</a:t>
            </a:r>
          </a:p>
        </p:txBody>
      </p:sp>
      <p:sp>
        <p:nvSpPr>
          <p:cNvPr id="4" name="Slide Number Placeholder 3"/>
          <p:cNvSpPr>
            <a:spLocks noGrp="1"/>
          </p:cNvSpPr>
          <p:nvPr>
            <p:ph type="sldNum" sz="quarter" idx="4"/>
          </p:nvPr>
        </p:nvSpPr>
        <p:spPr/>
        <p:txBody>
          <a:bodyPr/>
          <a:lstStyle/>
          <a:p>
            <a:fld id="{27C98126-00D4-4536-8967-EB49841E9AA8}" type="slidenum">
              <a:rPr lang="en-US" smtClean="0"/>
              <a:pPr/>
              <a:t>5</a:t>
            </a:fld>
            <a:endParaRPr lang="en-US" dirty="0"/>
          </a:p>
        </p:txBody>
      </p:sp>
    </p:spTree>
    <p:extLst>
      <p:ext uri="{BB962C8B-B14F-4D97-AF65-F5344CB8AC3E}">
        <p14:creationId xmlns:p14="http://schemas.microsoft.com/office/powerpoint/2010/main" val="4216978674"/>
      </p:ext>
    </p:extLst>
  </p:cSld>
  <p:clrMapOvr>
    <a:masterClrMapping/>
  </p:clrMapOvr>
  <p:transition spd="slow">
    <p:cove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Web </a:t>
            </a:r>
          </a:p>
        </p:txBody>
      </p:sp>
      <p:sp>
        <p:nvSpPr>
          <p:cNvPr id="3" name="Content Placeholder 2"/>
          <p:cNvSpPr>
            <a:spLocks noGrp="1"/>
          </p:cNvSpPr>
          <p:nvPr>
            <p:ph idx="1"/>
          </p:nvPr>
        </p:nvSpPr>
        <p:spPr/>
        <p:txBody>
          <a:bodyPr>
            <a:normAutofit fontScale="92500" lnSpcReduction="10000"/>
          </a:bodyPr>
          <a:lstStyle/>
          <a:p>
            <a:r>
              <a:rPr lang="en-US" dirty="0"/>
              <a:t>Web 1.0</a:t>
            </a:r>
          </a:p>
          <a:p>
            <a:pPr lvl="1"/>
            <a:r>
              <a:rPr lang="en-US" dirty="0"/>
              <a:t>1</a:t>
            </a:r>
            <a:r>
              <a:rPr lang="en-US" baseline="30000" dirty="0"/>
              <a:t>st</a:t>
            </a:r>
            <a:r>
              <a:rPr lang="en-US" dirty="0"/>
              <a:t> generation</a:t>
            </a:r>
          </a:p>
          <a:p>
            <a:pPr lvl="1"/>
            <a:r>
              <a:rPr lang="en-US" dirty="0"/>
              <a:t>Linking existing information focus</a:t>
            </a:r>
          </a:p>
          <a:p>
            <a:pPr lvl="1"/>
            <a:r>
              <a:rPr lang="en-US" dirty="0"/>
              <a:t>Search programs were created</a:t>
            </a:r>
          </a:p>
          <a:p>
            <a:pPr lvl="2"/>
            <a:r>
              <a:rPr lang="en-US" dirty="0"/>
              <a:t>Provide links to websites with specific words or phrases</a:t>
            </a:r>
          </a:p>
          <a:p>
            <a:r>
              <a:rPr lang="en-US" dirty="0"/>
              <a:t>Web 2.0</a:t>
            </a:r>
          </a:p>
          <a:p>
            <a:pPr lvl="1"/>
            <a:r>
              <a:rPr lang="en-US" dirty="0"/>
              <a:t>Dynamic content creation</a:t>
            </a:r>
          </a:p>
          <a:p>
            <a:pPr lvl="1"/>
            <a:r>
              <a:rPr lang="en-US" dirty="0"/>
              <a:t>Facebook is most common in Web 2.0</a:t>
            </a:r>
          </a:p>
          <a:p>
            <a:r>
              <a:rPr lang="en-US" dirty="0"/>
              <a:t>Web 3.0</a:t>
            </a:r>
          </a:p>
          <a:p>
            <a:pPr lvl="1"/>
            <a:r>
              <a:rPr lang="en-US" dirty="0"/>
              <a:t>Current generation</a:t>
            </a:r>
          </a:p>
          <a:p>
            <a:pPr lvl="1"/>
            <a:r>
              <a:rPr lang="en-US" dirty="0"/>
              <a:t>Personalized content creation for users</a:t>
            </a:r>
          </a:p>
        </p:txBody>
      </p:sp>
      <p:sp>
        <p:nvSpPr>
          <p:cNvPr id="4" name="Slide Number Placeholder 3"/>
          <p:cNvSpPr>
            <a:spLocks noGrp="1"/>
          </p:cNvSpPr>
          <p:nvPr>
            <p:ph type="sldNum" sz="quarter" idx="4"/>
          </p:nvPr>
        </p:nvSpPr>
        <p:spPr/>
        <p:txBody>
          <a:bodyPr/>
          <a:lstStyle/>
          <a:p>
            <a:fld id="{27C98126-00D4-4536-8967-EB49841E9AA8}" type="slidenum">
              <a:rPr lang="en-US" smtClean="0"/>
              <a:pPr/>
              <a:t>6</a:t>
            </a:fld>
            <a:endParaRPr lang="en-US" dirty="0"/>
          </a:p>
        </p:txBody>
      </p:sp>
    </p:spTree>
    <p:extLst>
      <p:ext uri="{BB962C8B-B14F-4D97-AF65-F5344CB8AC3E}">
        <p14:creationId xmlns:p14="http://schemas.microsoft.com/office/powerpoint/2010/main" val="1028253408"/>
      </p:ext>
    </p:extLst>
  </p:cSld>
  <p:clrMapOvr>
    <a:masterClrMapping/>
  </p:clrMapOvr>
  <p:transition spd="slow">
    <p:cove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Common Internet Uses</a:t>
            </a:r>
          </a:p>
        </p:txBody>
      </p:sp>
      <p:sp>
        <p:nvSpPr>
          <p:cNvPr id="11" name="Content Placeholder 10"/>
          <p:cNvSpPr>
            <a:spLocks noGrp="1"/>
          </p:cNvSpPr>
          <p:nvPr>
            <p:ph idx="1"/>
          </p:nvPr>
        </p:nvSpPr>
        <p:spPr>
          <a:xfrm>
            <a:off x="1752599" y="1752600"/>
            <a:ext cx="4949143" cy="4393883"/>
          </a:xfrm>
        </p:spPr>
        <p:txBody>
          <a:bodyPr>
            <a:normAutofit/>
          </a:bodyPr>
          <a:lstStyle/>
          <a:p>
            <a:r>
              <a:rPr lang="en-GB" sz="2800" dirty="0"/>
              <a:t>Communicating </a:t>
            </a:r>
          </a:p>
          <a:p>
            <a:pPr lvl="1"/>
            <a:r>
              <a:rPr lang="en-GB" sz="2400" dirty="0"/>
              <a:t>E-mail, photos, videos</a:t>
            </a:r>
          </a:p>
          <a:p>
            <a:pPr lvl="1"/>
            <a:r>
              <a:rPr lang="en-GB" sz="2400" dirty="0"/>
              <a:t>Discussions </a:t>
            </a:r>
          </a:p>
          <a:p>
            <a:r>
              <a:rPr lang="en-GB" sz="2800" dirty="0"/>
              <a:t>Shopping</a:t>
            </a:r>
          </a:p>
          <a:p>
            <a:r>
              <a:rPr lang="en-GB" sz="2800" dirty="0"/>
              <a:t>Searching</a:t>
            </a:r>
          </a:p>
          <a:p>
            <a:pPr lvl="1"/>
            <a:r>
              <a:rPr lang="en-GB" sz="2400" dirty="0"/>
              <a:t>Virtual libraries</a:t>
            </a:r>
          </a:p>
          <a:p>
            <a:r>
              <a:rPr lang="en-GB" sz="2800" dirty="0"/>
              <a:t>Education or e-learning </a:t>
            </a:r>
          </a:p>
          <a:p>
            <a:r>
              <a:rPr lang="en-GB" sz="2800" dirty="0"/>
              <a:t>Entertainment</a:t>
            </a:r>
          </a:p>
          <a:p>
            <a:endParaRPr lang="en-US" sz="2800" dirty="0"/>
          </a:p>
        </p:txBody>
      </p:sp>
      <p:pic>
        <p:nvPicPr>
          <p:cNvPr id="5" name="Picture 4" descr="Smartphone and tablet displaying web 3.0 applications."/>
          <p:cNvPicPr>
            <a:picLocks noChangeAspect="1"/>
          </p:cNvPicPr>
          <p:nvPr/>
        </p:nvPicPr>
        <p:blipFill>
          <a:blip r:embed="rId3" cstate="print"/>
          <a:stretch>
            <a:fillRect/>
          </a:stretch>
        </p:blipFill>
        <p:spPr>
          <a:xfrm>
            <a:off x="6637597" y="2048933"/>
            <a:ext cx="5127198" cy="3886199"/>
          </a:xfrm>
          <a:prstGeom prst="rect">
            <a:avLst/>
          </a:prstGeom>
        </p:spPr>
      </p:pic>
      <p:sp>
        <p:nvSpPr>
          <p:cNvPr id="3" name="Slide Number Placeholder 2"/>
          <p:cNvSpPr>
            <a:spLocks noGrp="1"/>
          </p:cNvSpPr>
          <p:nvPr>
            <p:ph type="sldNum" sz="quarter" idx="4"/>
          </p:nvPr>
        </p:nvSpPr>
        <p:spPr/>
        <p:txBody>
          <a:bodyPr/>
          <a:lstStyle/>
          <a:p>
            <a:fld id="{27C98126-00D4-4536-8967-EB49841E9AA8}" type="slidenum">
              <a:rPr lang="en-US" smtClean="0"/>
              <a:pPr/>
              <a:t>7</a:t>
            </a:fld>
            <a:endParaRPr lang="en-US" dirty="0"/>
          </a:p>
        </p:txBody>
      </p:sp>
    </p:spTree>
    <p:extLst>
      <p:ext uri="{BB962C8B-B14F-4D97-AF65-F5344CB8AC3E}">
        <p14:creationId xmlns:p14="http://schemas.microsoft.com/office/powerpoint/2010/main" val="3608563908"/>
      </p:ext>
    </p:extLst>
  </p:cSld>
  <p:clrMapOvr>
    <a:masterClrMapping/>
  </p:clrMapOvr>
  <p:transition spd="slow">
    <p:cove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90800" y="228600"/>
            <a:ext cx="8077200" cy="951914"/>
          </a:xfrm>
        </p:spPr>
        <p:txBody>
          <a:bodyPr>
            <a:normAutofit fontScale="90000"/>
          </a:bodyPr>
          <a:lstStyle/>
          <a:p>
            <a:r>
              <a:rPr lang="en-US" sz="3600" dirty="0"/>
              <a:t>Making IT Work for You ~ Online Entertainment</a:t>
            </a:r>
          </a:p>
        </p:txBody>
      </p:sp>
      <p:sp>
        <p:nvSpPr>
          <p:cNvPr id="3" name="Content Placeholder 2"/>
          <p:cNvSpPr>
            <a:spLocks noGrp="1"/>
          </p:cNvSpPr>
          <p:nvPr>
            <p:ph idx="1"/>
          </p:nvPr>
        </p:nvSpPr>
        <p:spPr>
          <a:xfrm>
            <a:off x="1524000" y="1490871"/>
            <a:ext cx="9677400" cy="1877361"/>
          </a:xfrm>
        </p:spPr>
        <p:txBody>
          <a:bodyPr>
            <a:noAutofit/>
          </a:bodyPr>
          <a:lstStyle/>
          <a:p>
            <a:r>
              <a:rPr lang="en-US" sz="2800" dirty="0"/>
              <a:t>Use the Internet to locate and play movies and television shows</a:t>
            </a:r>
          </a:p>
          <a:p>
            <a:r>
              <a:rPr lang="en-US" sz="2800" dirty="0"/>
              <a:t>Netflix, Hulu, Pandora</a:t>
            </a:r>
          </a:p>
          <a:p>
            <a:endParaRPr lang="en-US" dirty="0"/>
          </a:p>
          <a:p>
            <a:pPr marL="0" indent="0">
              <a:buNone/>
            </a:pPr>
            <a:endParaRPr lang="en-US" sz="2800" dirty="0"/>
          </a:p>
          <a:p>
            <a:pPr marL="0" indent="0">
              <a:buNone/>
            </a:pPr>
            <a:endParaRPr lang="en-US" sz="2800" dirty="0"/>
          </a:p>
        </p:txBody>
      </p:sp>
      <p:pic>
        <p:nvPicPr>
          <p:cNvPr id="5" name="Picture 4" descr="Netflix screen for online services."/>
          <p:cNvPicPr>
            <a:picLocks noChangeAspect="1"/>
          </p:cNvPicPr>
          <p:nvPr/>
        </p:nvPicPr>
        <p:blipFill>
          <a:blip r:embed="rId3" cstate="print"/>
          <a:stretch>
            <a:fillRect/>
          </a:stretch>
        </p:blipFill>
        <p:spPr>
          <a:xfrm>
            <a:off x="584198" y="2891399"/>
            <a:ext cx="2722743" cy="1933058"/>
          </a:xfrm>
          <a:prstGeom prst="rect">
            <a:avLst/>
          </a:prstGeom>
        </p:spPr>
      </p:pic>
      <p:pic>
        <p:nvPicPr>
          <p:cNvPr id="8" name="Picture 7" descr="Hulu screen shot representing online services"/>
          <p:cNvPicPr>
            <a:picLocks noChangeAspect="1"/>
          </p:cNvPicPr>
          <p:nvPr/>
        </p:nvPicPr>
        <p:blipFill>
          <a:blip r:embed="rId4" cstate="print"/>
          <a:stretch>
            <a:fillRect/>
          </a:stretch>
        </p:blipFill>
        <p:spPr>
          <a:xfrm>
            <a:off x="6291389" y="2742691"/>
            <a:ext cx="2945743" cy="2082333"/>
          </a:xfrm>
          <a:prstGeom prst="rect">
            <a:avLst/>
          </a:prstGeom>
        </p:spPr>
      </p:pic>
      <p:pic>
        <p:nvPicPr>
          <p:cNvPr id="12" name="Picture 11" descr="Pandora music services"/>
          <p:cNvPicPr>
            <a:picLocks noChangeAspect="1"/>
          </p:cNvPicPr>
          <p:nvPr/>
        </p:nvPicPr>
        <p:blipFill>
          <a:blip r:embed="rId5" cstate="print"/>
          <a:stretch>
            <a:fillRect/>
          </a:stretch>
        </p:blipFill>
        <p:spPr>
          <a:xfrm>
            <a:off x="3377754" y="4400266"/>
            <a:ext cx="2859796" cy="2083717"/>
          </a:xfrm>
          <a:prstGeom prst="rect">
            <a:avLst/>
          </a:prstGeom>
        </p:spPr>
      </p:pic>
      <p:pic>
        <p:nvPicPr>
          <p:cNvPr id="13" name="Picture 12" descr="Screen shot of a pay-as-you-go service, Roku"/>
          <p:cNvPicPr>
            <a:picLocks noChangeAspect="1"/>
          </p:cNvPicPr>
          <p:nvPr/>
        </p:nvPicPr>
        <p:blipFill>
          <a:blip r:embed="rId6" cstate="print"/>
          <a:stretch>
            <a:fillRect/>
          </a:stretch>
        </p:blipFill>
        <p:spPr>
          <a:xfrm>
            <a:off x="9257789" y="4400266"/>
            <a:ext cx="2891876" cy="1924334"/>
          </a:xfrm>
          <a:prstGeom prst="rect">
            <a:avLst/>
          </a:prstGeom>
        </p:spPr>
      </p:pic>
      <p:sp>
        <p:nvSpPr>
          <p:cNvPr id="4" name="Slide Number Placeholder 3"/>
          <p:cNvSpPr>
            <a:spLocks noGrp="1"/>
          </p:cNvSpPr>
          <p:nvPr>
            <p:ph type="sldNum" sz="quarter" idx="4"/>
          </p:nvPr>
        </p:nvSpPr>
        <p:spPr/>
        <p:txBody>
          <a:bodyPr/>
          <a:lstStyle/>
          <a:p>
            <a:fld id="{27C98126-00D4-4536-8967-EB49841E9AA8}" type="slidenum">
              <a:rPr lang="en-US" smtClean="0"/>
              <a:pPr/>
              <a:t>8</a:t>
            </a:fld>
            <a:endParaRPr lang="en-US" dirty="0"/>
          </a:p>
        </p:txBody>
      </p:sp>
    </p:spTree>
    <p:extLst>
      <p:ext uri="{BB962C8B-B14F-4D97-AF65-F5344CB8AC3E}">
        <p14:creationId xmlns:p14="http://schemas.microsoft.com/office/powerpoint/2010/main" val="309394990"/>
      </p:ext>
    </p:extLst>
  </p:cSld>
  <p:clrMapOvr>
    <a:masterClrMapping/>
  </p:clrMapOvr>
  <p:transition spd="slow">
    <p:cove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Internet Access Providers</a:t>
            </a:r>
            <a:endParaRPr lang="en-US" dirty="0"/>
          </a:p>
        </p:txBody>
      </p:sp>
      <p:sp>
        <p:nvSpPr>
          <p:cNvPr id="3" name="Content Placeholder 2"/>
          <p:cNvSpPr>
            <a:spLocks noGrp="1"/>
          </p:cNvSpPr>
          <p:nvPr>
            <p:ph idx="1"/>
          </p:nvPr>
        </p:nvSpPr>
        <p:spPr>
          <a:xfrm>
            <a:off x="1676400" y="1676400"/>
            <a:ext cx="9508175" cy="4308938"/>
          </a:xfrm>
        </p:spPr>
        <p:txBody>
          <a:bodyPr>
            <a:normAutofit fontScale="92500" lnSpcReduction="10000"/>
          </a:bodyPr>
          <a:lstStyle/>
          <a:p>
            <a:pPr lvl="0" rtl="0"/>
            <a:r>
              <a:rPr lang="en-GB" sz="3200" dirty="0"/>
              <a:t>Internet Service Provider (ISP)</a:t>
            </a:r>
            <a:endParaRPr lang="en-US" sz="3200" dirty="0"/>
          </a:p>
          <a:p>
            <a:pPr lvl="1"/>
            <a:r>
              <a:rPr lang="en-GB" sz="2800" dirty="0"/>
              <a:t>Common way to access the Internet</a:t>
            </a:r>
          </a:p>
          <a:p>
            <a:pPr lvl="1" rtl="0"/>
            <a:r>
              <a:rPr lang="en-GB" sz="2800" dirty="0"/>
              <a:t>Provide a path to access the Internet</a:t>
            </a:r>
            <a:endParaRPr lang="en-US" sz="2800" dirty="0"/>
          </a:p>
          <a:p>
            <a:pPr lvl="1" rtl="0"/>
            <a:r>
              <a:rPr lang="en-GB" sz="2800" dirty="0"/>
              <a:t>Use telephone lines, cable, and/or wireless connections</a:t>
            </a:r>
          </a:p>
          <a:p>
            <a:r>
              <a:rPr lang="en-GB" sz="3200" dirty="0"/>
              <a:t>Most common providers</a:t>
            </a:r>
          </a:p>
          <a:p>
            <a:pPr lvl="1"/>
            <a:r>
              <a:rPr lang="en-GB" sz="2800" dirty="0"/>
              <a:t>Verizon, Comcast, Sprint, T-Mobile, AT&amp;T</a:t>
            </a:r>
          </a:p>
          <a:p>
            <a:r>
              <a:rPr lang="en-GB" sz="3200" dirty="0"/>
              <a:t>ISPS connect using connection technologies</a:t>
            </a:r>
          </a:p>
          <a:p>
            <a:pPr lvl="1"/>
            <a:r>
              <a:rPr lang="en-GB" sz="2800" dirty="0"/>
              <a:t>DSL, Cable, Wireless</a:t>
            </a:r>
            <a:endParaRPr lang="en-US" sz="2800" dirty="0"/>
          </a:p>
        </p:txBody>
      </p:sp>
      <p:sp>
        <p:nvSpPr>
          <p:cNvPr id="4" name="Slide Number Placeholder 3"/>
          <p:cNvSpPr>
            <a:spLocks noGrp="1"/>
          </p:cNvSpPr>
          <p:nvPr>
            <p:ph type="sldNum" sz="quarter" idx="4"/>
          </p:nvPr>
        </p:nvSpPr>
        <p:spPr/>
        <p:txBody>
          <a:bodyPr/>
          <a:lstStyle/>
          <a:p>
            <a:fld id="{27C98126-00D4-4536-8967-EB49841E9AA8}" type="slidenum">
              <a:rPr lang="en-US" smtClean="0"/>
              <a:pPr/>
              <a:t>9</a:t>
            </a:fld>
            <a:endParaRPr lang="en-US" dirty="0"/>
          </a:p>
        </p:txBody>
      </p:sp>
    </p:spTree>
    <p:extLst>
      <p:ext uri="{BB962C8B-B14F-4D97-AF65-F5344CB8AC3E}">
        <p14:creationId xmlns:p14="http://schemas.microsoft.com/office/powerpoint/2010/main" val="23289081"/>
      </p:ext>
    </p:extLst>
  </p:cSld>
  <p:clrMapOvr>
    <a:masterClrMapping/>
  </p:clrMapOvr>
  <p:transition spd="slow">
    <p:cover/>
  </p:transition>
</p:sld>
</file>

<file path=ppt/tags/tag1.xml><?xml version="1.0" encoding="utf-8"?>
<p:tagLst xmlns:a="http://schemas.openxmlformats.org/drawingml/2006/main" xmlns:r="http://schemas.openxmlformats.org/officeDocument/2006/relationships" xmlns:p="http://schemas.openxmlformats.org/presentationml/2006/main">
  <p:tag name="MMPROD_NEXTUNIQUEID" val="10016"/>
  <p:tag name="MMPROD_UIDATA" val="&lt;database version=&quot;6.0&quot;&gt;&lt;object type=&quot;1&quot; unique_id=&quot;10001&quot;&gt;&lt;object type=&quot;8&quot; unique_id=&quot;508138&quot;&gt;&lt;/object&gt;&lt;object type=&quot;2&quot; unique_id=&quot;508139&quot;&gt;&lt;object type=&quot;3&quot; unique_id=&quot;508140&quot;&gt;&lt;property id=&quot;20148&quot; value=&quot;5&quot;/&gt;&lt;property id=&quot;20300&quot; value=&quot;Slide 1 - &amp;quot;The Internet, the Web, and Electronic Commerce&amp;quot;&quot;/&gt;&lt;property id=&quot;20307&quot; value=&quot;257&quot;/&gt;&lt;/object&gt;&lt;object type=&quot;3&quot; unique_id=&quot;508141&quot;&gt;&lt;property id=&quot;20148&quot; value=&quot;5&quot;/&gt;&lt;property id=&quot;20300&quot; value=&quot;Slide 2 - &amp;quot;Learning Objectives&amp;quot;&quot;/&gt;&lt;property id=&quot;20307&quot; value=&quot;273&quot;/&gt;&lt;/object&gt;&lt;object type=&quot;3&quot; unique_id=&quot;508142&quot;&gt;&lt;property id=&quot;20148&quot; value=&quot;5&quot;/&gt;&lt;property id=&quot;20300&quot; value=&quot;Slide 3 - &amp;quot;Learning Objectives continued&amp;quot;&quot;/&gt;&lt;property id=&quot;20307&quot; value=&quot;307&quot;/&gt;&lt;/object&gt;&lt;object type=&quot;3&quot; unique_id=&quot;508143&quot;&gt;&lt;property id=&quot;20148&quot; value=&quot;5&quot;/&gt;&lt;property id=&quot;20300&quot; value=&quot;Slide 4 - &amp;quot;Introduction&amp;quot;&quot;/&gt;&lt;property id=&quot;20307&quot; value=&quot;274&quot;/&gt;&lt;/object&gt;&lt;object type=&quot;3&quot; unique_id=&quot;508144&quot;&gt;&lt;property id=&quot;20148&quot; value=&quot;5&quot;/&gt;&lt;property id=&quot;20300&quot; value=&quot;Slide 5 - &amp;quot;The Internet and the Web&amp;quot;&quot;/&gt;&lt;property id=&quot;20307&quot; value=&quot;275&quot;/&gt;&lt;/object&gt;&lt;object type=&quot;3&quot; unique_id=&quot;508145&quot;&gt;&lt;property id=&quot;20148&quot; value=&quot;5&quot;/&gt;&lt;property id=&quot;20300&quot; value=&quot;Slide 6 - &amp;quot;Web &amp;quot;&quot;/&gt;&lt;property id=&quot;20307&quot; value=&quot;309&quot;/&gt;&lt;/object&gt;&lt;object type=&quot;3&quot; unique_id=&quot;508146&quot;&gt;&lt;property id=&quot;20148&quot; value=&quot;5&quot;/&gt;&lt;property id=&quot;20300&quot; value=&quot;Slide 7 - &amp;quot;Common Internet Uses&amp;quot;&quot;/&gt;&lt;property id=&quot;20307&quot; value=&quot;276&quot;/&gt;&lt;/object&gt;&lt;object type=&quot;3&quot; unique_id=&quot;508147&quot;&gt;&lt;property id=&quot;20148&quot; value=&quot;5&quot;/&gt;&lt;property id=&quot;20300&quot; value=&quot;Slide 8 - &amp;quot;Making IT Work for You ~ Online Entertainment&amp;quot;&quot;/&gt;&lt;property id=&quot;20307&quot; value=&quot;277&quot;/&gt;&lt;/object&gt;&lt;object type=&quot;3&quot; unique_id=&quot;508148&quot;&gt;&lt;property id=&quot;20148&quot; value=&quot;5&quot;/&gt;&lt;property id=&quot;20300&quot; value=&quot;Slide 9 - &amp;quot;Internet Access Providers&amp;quot;&quot;/&gt;&lt;property id=&quot;20307&quot; value=&quot;278&quot;/&gt;&lt;/object&gt;&lt;object type=&quot;3&quot; unique_id=&quot;508149&quot;&gt;&lt;property id=&quot;20148&quot; value=&quot;5&quot;/&gt;&lt;property id=&quot;20300&quot; value=&quot;Slide 10 - &amp;quot;Browsers&amp;quot;&quot;/&gt;&lt;property id=&quot;20307&quot; value=&quot;279&quot;/&gt;&lt;/object&gt;&lt;object type=&quot;3&quot; unique_id=&quot;508150&quot;&gt;&lt;property id=&quot;20148&quot; value=&quot;5&quot;/&gt;&lt;property id=&quot;20300&quot; value=&quot;Slide 11 - &amp;quot;URLs&amp;quot;&quot;/&gt;&lt;property id=&quot;20307&quot; value=&quot;280&quot;/&gt;&lt;/object&gt;&lt;object type=&quot;3&quot; unique_id=&quot;508151&quot;&gt;&lt;property id=&quot;20148&quot; value=&quot;5&quot;/&gt;&lt;property id=&quot;20300&quot; value=&quot;Slide 12 - &amp;quot;&amp;#x0D;&amp;#x0A;Top-Level Doman (TLD)&amp;quot;&quot;/&gt;&lt;property id=&quot;20307&quot; value=&quot;310&quot;/&gt;&lt;/object&gt;&lt;object type=&quot;3&quot; unique_id=&quot;508152&quot;&gt;&lt;property id=&quot;20148&quot; value=&quot;5&quot;/&gt;&lt;property id=&quot;20300&quot; value=&quot;Slide 13 - &amp;quot;HTML and Hyperlinks&amp;quot;&quot;/&gt;&lt;property id=&quot;20307&quot; value=&quot;281&quot;/&gt;&lt;/object&gt;&lt;object type=&quot;3&quot; unique_id=&quot;508153&quot;&gt;&lt;property id=&quot;20148&quot; value=&quot;5&quot;/&gt;&lt;property id=&quot;20300&quot; value=&quot;Slide 14 - &amp;quot;Interactive Web Sites&amp;quot;&quot;/&gt;&lt;property id=&quot;20307&quot; value=&quot;282&quot;/&gt;&lt;/object&gt;&lt;object type=&quot;3&quot; unique_id=&quot;508154&quot;&gt;&lt;property id=&quot;20148&quot; value=&quot;5&quot;/&gt;&lt;property id=&quot;20300&quot; value=&quot;Slide 15 - &amp;quot;Web Utilities&amp;quot;&quot;/&gt;&lt;property id=&quot;20307&quot; value=&quot;283&quot;/&gt;&lt;/object&gt;&lt;object type=&quot;3&quot; unique_id=&quot;508155&quot;&gt;&lt;property id=&quot;20148&quot; value=&quot;5&quot;/&gt;&lt;property id=&quot;20300&quot; value=&quot;Slide 16 - &amp;quot;Plug-Ins&amp;quot;&quot;/&gt;&lt;property id=&quot;20307&quot; value=&quot;284&quot;/&gt;&lt;/object&gt;&lt;object type=&quot;3&quot; unique_id=&quot;508156&quot;&gt;&lt;property id=&quot;20148&quot; value=&quot;5&quot;/&gt;&lt;property id=&quot;20300&quot; value=&quot;Slide 17 - &amp;quot;Filters&amp;quot;&quot;/&gt;&lt;property id=&quot;20307&quot; value=&quot;285&quot;/&gt;&lt;/object&gt;&lt;object type=&quot;3&quot; unique_id=&quot;508157&quot;&gt;&lt;property id=&quot;20148&quot; value=&quot;5&quot;/&gt;&lt;property id=&quot;20300&quot; value=&quot;Slide 18 - &amp;quot;File Transfer Utilities&amp;quot;&quot;/&gt;&lt;property id=&quot;20307&quot; value=&quot;286&quot;/&gt;&lt;/object&gt;&lt;object type=&quot;3&quot; unique_id=&quot;508158&quot;&gt;&lt;property id=&quot;20148&quot; value=&quot;5&quot;/&gt;&lt;property id=&quot;20300&quot; value=&quot;Slide 19 - &amp;quot;Internet Security Suites&amp;quot;&quot;/&gt;&lt;property id=&quot;20307&quot; value=&quot;287&quot;/&gt;&lt;/object&gt;&lt;object type=&quot;3&quot; unique_id=&quot;508159&quot;&gt;&lt;property id=&quot;20148&quot; value=&quot;5&quot;/&gt;&lt;property id=&quot;20300&quot; value=&quot;Slide 20 - &amp;quot;Communication&amp;quot;&quot;/&gt;&lt;property id=&quot;20307&quot; value=&quot;288&quot;/&gt;&lt;/object&gt;&lt;object type=&quot;3&quot; unique_id=&quot;508160&quot;&gt;&lt;property id=&quot;20148&quot; value=&quot;5&quot;/&gt;&lt;property id=&quot;20300&quot; value=&quot;Slide 21 - &amp;quot;E-mail Systems&amp;quot;&quot;/&gt;&lt;property id=&quot;20307&quot; value=&quot;289&quot;/&gt;&lt;/object&gt;&lt;object type=&quot;3&quot; unique_id=&quot;508161&quot;&gt;&lt;property id=&quot;20148&quot; value=&quot;5&quot;/&gt;&lt;property id=&quot;20300&quot; value=&quot;Slide 22 - &amp;quot;E-mail&amp;quot;&quot;/&gt;&lt;property id=&quot;20307&quot; value=&quot;290&quot;/&gt;&lt;/object&gt;&lt;object type=&quot;3&quot; unique_id=&quot;508162&quot;&gt;&lt;property id=&quot;20148&quot; value=&quot;5&quot;/&gt;&lt;property id=&quot;20300&quot; value=&quot;Slide 23 - &amp;quot;Messaging&amp;quot;&quot;/&gt;&lt;property id=&quot;20307&quot; value=&quot;291&quot;/&gt;&lt;/object&gt;&lt;object type=&quot;3&quot; unique_id=&quot;508163&quot;&gt;&lt;property id=&quot;20148&quot; value=&quot;5&quot;/&gt;&lt;property id=&quot;20300&quot; value=&quot;Slide 24 - &amp;quot;Instant Messaging&amp;quot;&quot;/&gt;&lt;property id=&quot;20307&quot; value=&quot;311&quot;/&gt;&lt;/object&gt;&lt;object type=&quot;3&quot; unique_id=&quot;508164&quot;&gt;&lt;property id=&quot;20148&quot; value=&quot;5&quot;/&gt;&lt;property id=&quot;20300&quot; value=&quot;Slide 25 - &amp;quot;Social Networking&amp;quot;&quot;/&gt;&lt;property id=&quot;20307&quot; value=&quot;292&quot;/&gt;&lt;/object&gt;&lt;object type=&quot;3&quot; unique_id=&quot;508165&quot;&gt;&lt;property id=&quot;20148&quot; value=&quot;5&quot;/&gt;&lt;property id=&quot;20300&quot; value=&quot;Slide 26 - &amp;quot;Blogs, Microblogs&amp;quot;&quot;/&gt;&lt;property id=&quot;20307&quot; value=&quot;293&quot;/&gt;&lt;/object&gt;&lt;object type=&quot;3&quot; unique_id=&quot;508166&quot;&gt;&lt;property id=&quot;20148&quot; value=&quot;5&quot;/&gt;&lt;property id=&quot;20300&quot; value=&quot;Slide 27 - &amp;quot;Webcasts, Podcasts, Wikis&amp;quot;&quot;/&gt;&lt;property id=&quot;20307&quot; value=&quot;294&quot;/&gt;&lt;/object&gt;&lt;object type=&quot;3&quot; unique_id=&quot;508167&quot;&gt;&lt;property id=&quot;20148&quot; value=&quot;5&quot;/&gt;&lt;property id=&quot;20300&quot; value=&quot;Slide 28 - &amp;quot;Search Tools&amp;quot;&quot;/&gt;&lt;property id=&quot;20307&quot; value=&quot;295&quot;/&gt;&lt;/object&gt;&lt;object type=&quot;3&quot; unique_id=&quot;508168&quot;&gt;&lt;property id=&quot;20148&quot; value=&quot;5&quot;/&gt;&lt;property id=&quot;20300&quot; value=&quot;Slide 29 - &amp;quot;Content Evaluation&amp;quot;&quot;/&gt;&lt;property id=&quot;20307&quot; value=&quot;312&quot;/&gt;&lt;/object&gt;&lt;object type=&quot;3&quot; unique_id=&quot;508169&quot;&gt;&lt;property id=&quot;20148&quot; value=&quot;5&quot;/&gt;&lt;property id=&quot;20300&quot; value=&quot;Slide 30 - &amp;quot;Electronic Commerce&amp;quot;&quot;/&gt;&lt;property id=&quot;20307&quot; value=&quot;296&quot;/&gt;&lt;/object&gt;&lt;object type=&quot;3&quot; unique_id=&quot;508170&quot;&gt;&lt;property id=&quot;20148&quot; value=&quot;5&quot;/&gt;&lt;property id=&quot;20300&quot; value=&quot;Slide 31 - &amp;quot;Business to Consumer (B2C)&amp;quot;&quot;/&gt;&lt;property id=&quot;20307&quot; value=&quot;297&quot;/&gt;&lt;/object&gt;&lt;object type=&quot;3&quot; unique_id=&quot;508171&quot;&gt;&lt;property id=&quot;20148&quot; value=&quot;5&quot;/&gt;&lt;property id=&quot;20300&quot; value=&quot;Slide 32 - &amp;quot;Consumer to Consumer C2C&amp;quot;&quot;/&gt;&lt;property id=&quot;20307&quot; value=&quot;298&quot;/&gt;&lt;/object&gt;&lt;object type=&quot;3&quot; unique_id=&quot;508172&quot;&gt;&lt;property id=&quot;20148&quot; value=&quot;5&quot;/&gt;&lt;property id=&quot;20300&quot; value=&quot;Slide 33 - &amp;quot;Business to Business B2B&amp;quot;&quot;/&gt;&lt;property id=&quot;20307&quot; value=&quot;299&quot;/&gt;&lt;/object&gt;&lt;object type=&quot;3&quot; unique_id=&quot;508173&quot;&gt;&lt;property id=&quot;20148&quot; value=&quot;5&quot;/&gt;&lt;property id=&quot;20300&quot; value=&quot;Slide 34 - &amp;quot;Security &amp;quot;&quot;/&gt;&lt;property id=&quot;20307&quot; value=&quot;300&quot;/&gt;&lt;/object&gt;&lt;object type=&quot;3&quot; unique_id=&quot;508174&quot;&gt;&lt;property id=&quot;20148&quot; value=&quot;5&quot;/&gt;&lt;property id=&quot;20300&quot; value=&quot;Slide 35 - &amp;quot;Cloud Computing&amp;quot;&quot;/&gt;&lt;property id=&quot;20307&quot; value=&quot;301&quot;/&gt;&lt;/object&gt;&lt;object type=&quot;3&quot; unique_id=&quot;508175&quot;&gt;&lt;property id=&quot;20148&quot; value=&quot;5&quot;/&gt;&lt;property id=&quot;20300&quot; value=&quot;Slide 36 - &amp;quot;Internet of Things (IoT)&amp;amp;#x09;&amp;quot;&quot;/&gt;&lt;property id=&quot;20307&quot; value=&quot;313&quot;/&gt;&lt;/object&gt;&lt;object type=&quot;3&quot; unique_id=&quot;508176&quot;&gt;&lt;property id=&quot;20148&quot; value=&quot;5&quot;/&gt;&lt;property id=&quot;20300&quot; value=&quot;Slide 37 - &amp;quot;Careers In IT - Webmasters&amp;quot;&quot;/&gt;&lt;property id=&quot;20307&quot; value=&quot;302&quot;/&gt;&lt;/object&gt;&lt;object type=&quot;3&quot; unique_id=&quot;508177&quot;&gt;&lt;property id=&quot;20148&quot; value=&quot;5&quot;/&gt;&lt;property id=&quot;20300&quot; value=&quot;Slide 38 - &amp;quot;A Look to the Future &amp;quot;&quot;/&gt;&lt;property id=&quot;20307&quot; value=&quot;303&quot;/&gt;&lt;/object&gt;&lt;object type=&quot;3&quot; unique_id=&quot;508178&quot;&gt;&lt;property id=&quot;20148&quot; value=&quot;5&quot;/&gt;&lt;property id=&quot;20300&quot; value=&quot;Slide 39 - &amp;quot;Open-Ended Questions (Page 1 of 3)&amp;quot;&quot;/&gt;&lt;property id=&quot;20307&quot; value=&quot;304&quot;/&gt;&lt;/object&gt;&lt;object type=&quot;3&quot; unique_id=&quot;508179&quot;&gt;&lt;property id=&quot;20148&quot; value=&quot;5&quot;/&gt;&lt;property id=&quot;20300&quot; value=&quot;Slide 40 - &amp;quot;Open-Ended Questions (Page 2 of 3)&amp;quot;&quot;/&gt;&lt;property id=&quot;20307&quot; value=&quot;305&quot;/&gt;&lt;/object&gt;&lt;object type=&quot;3&quot; unique_id=&quot;508180&quot;&gt;&lt;property id=&quot;20148&quot; value=&quot;5&quot;/&gt;&lt;property id=&quot;20300&quot; value=&quot;Slide 41 - &amp;quot;Open-Ended Questions (Page 3 of 3)&amp;quot;&quot;/&gt;&lt;property id=&quot;20307&quot; value=&quot;306&quot;/&gt;&lt;/object&gt;&lt;/object&gt;&lt;/object&gt;&lt;/database&gt;"/>
</p:tagLst>
</file>

<file path=ppt/theme/theme1.xml><?xml version="1.0" encoding="utf-8"?>
<a:theme xmlns:a="http://schemas.openxmlformats.org/drawingml/2006/main" name="1_Office Theme">
  <a:themeElements>
    <a:clrScheme name="CE 2017-2">
      <a:dk1>
        <a:sysClr val="windowText" lastClr="000000"/>
      </a:dk1>
      <a:lt1>
        <a:sysClr val="window" lastClr="FFFFFF"/>
      </a:lt1>
      <a:dk2>
        <a:srgbClr val="7996BE"/>
      </a:dk2>
      <a:lt2>
        <a:srgbClr val="DAD7BC"/>
      </a:lt2>
      <a:accent1>
        <a:srgbClr val="FFE894"/>
      </a:accent1>
      <a:accent2>
        <a:srgbClr val="344A6B"/>
      </a:accent2>
      <a:accent3>
        <a:srgbClr val="F79758"/>
      </a:accent3>
      <a:accent4>
        <a:srgbClr val="889F76"/>
      </a:accent4>
      <a:accent5>
        <a:srgbClr val="1C9FC6"/>
      </a:accent5>
      <a:accent6>
        <a:srgbClr val="D15845"/>
      </a:accent6>
      <a:hlink>
        <a:srgbClr val="0563C1"/>
      </a:hlink>
      <a:folHlink>
        <a:srgbClr val="954F72"/>
      </a:folHlink>
    </a:clrScheme>
    <a:fontScheme name="Calibri">
      <a:majorFont>
        <a:latin typeface="Calibri"/>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ComputingEssentials2017_template.potx" id="{7476FDF7-D713-474E-BE2D-24E9353ABC22}" vid="{49DEB174-0739-487E-910A-FAEF1403B281}"/>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Chapter1(Information technology, the Internet, and You)-HAFIZ</Template>
  <TotalTime>1434</TotalTime>
  <Words>3833</Words>
  <Application>Microsoft Office PowerPoint</Application>
  <PresentationFormat>Widescreen</PresentationFormat>
  <Paragraphs>632</Paragraphs>
  <Slides>41</Slides>
  <Notes>40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41</vt:i4>
      </vt:variant>
    </vt:vector>
  </HeadingPairs>
  <TitlesOfParts>
    <vt:vector size="47" baseType="lpstr">
      <vt:lpstr>Arial</vt:lpstr>
      <vt:lpstr>Calibri</vt:lpstr>
      <vt:lpstr>Times New Roman</vt:lpstr>
      <vt:lpstr>Verdana</vt:lpstr>
      <vt:lpstr>Wingdings 2</vt:lpstr>
      <vt:lpstr>1_Office Theme</vt:lpstr>
      <vt:lpstr>The Internet, the Web, and Electronic Commerce</vt:lpstr>
      <vt:lpstr>Learning Objectives</vt:lpstr>
      <vt:lpstr>Learning Objectives continued</vt:lpstr>
      <vt:lpstr>Introduction</vt:lpstr>
      <vt:lpstr>The Internet and the Web</vt:lpstr>
      <vt:lpstr>Web </vt:lpstr>
      <vt:lpstr>Common Internet Uses</vt:lpstr>
      <vt:lpstr>Making IT Work for You ~ Online Entertainment</vt:lpstr>
      <vt:lpstr>Internet Access Providers</vt:lpstr>
      <vt:lpstr>Browsers</vt:lpstr>
      <vt:lpstr>URLs</vt:lpstr>
      <vt:lpstr> Top-Level Doman (TLD)</vt:lpstr>
      <vt:lpstr>HTML and Hyperlinks</vt:lpstr>
      <vt:lpstr>Interactive Web Sites</vt:lpstr>
      <vt:lpstr>Web Utilities</vt:lpstr>
      <vt:lpstr>Plug-Ins</vt:lpstr>
      <vt:lpstr>Filters</vt:lpstr>
      <vt:lpstr>File Transfer Utilities</vt:lpstr>
      <vt:lpstr>Internet Security Suites</vt:lpstr>
      <vt:lpstr>Communication</vt:lpstr>
      <vt:lpstr>E-mail Systems</vt:lpstr>
      <vt:lpstr>E-mail</vt:lpstr>
      <vt:lpstr>Messaging</vt:lpstr>
      <vt:lpstr>Instant Messaging</vt:lpstr>
      <vt:lpstr>Social Networking</vt:lpstr>
      <vt:lpstr>Blogs, Microblogs</vt:lpstr>
      <vt:lpstr>Webcasts, Podcasts, Wikis</vt:lpstr>
      <vt:lpstr>Search Tools</vt:lpstr>
      <vt:lpstr>Content Evaluation</vt:lpstr>
      <vt:lpstr>Electronic Commerce</vt:lpstr>
      <vt:lpstr>Business to Consumer (B2C)</vt:lpstr>
      <vt:lpstr>Consumer to Consumer C2C</vt:lpstr>
      <vt:lpstr>Business to Business B2B</vt:lpstr>
      <vt:lpstr>Security </vt:lpstr>
      <vt:lpstr>Cloud Computing</vt:lpstr>
      <vt:lpstr>Internet of Things (IoT) </vt:lpstr>
      <vt:lpstr>Careers In IT - Webmasters</vt:lpstr>
      <vt:lpstr>A Look to the Future </vt:lpstr>
      <vt:lpstr>Open-Ended Questions (Page 1 of 3)</vt:lpstr>
      <vt:lpstr>Open-Ended Questions (Page 2 of 3)</vt:lpstr>
      <vt:lpstr>Open-Ended Questions (Page 3 of 3)</vt:lpstr>
    </vt:vector>
  </TitlesOfParts>
  <Company>McGraw-Hill Education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Internet, the Web, and Electronic Commerce</dc:title>
  <dc:creator>Rachelle Hall</dc:creator>
  <cp:lastModifiedBy>HAFIZ</cp:lastModifiedBy>
  <cp:revision>38</cp:revision>
  <dcterms:created xsi:type="dcterms:W3CDTF">2015-11-27T23:22:09Z</dcterms:created>
  <dcterms:modified xsi:type="dcterms:W3CDTF">2016-09-15T11:48:01Z</dcterms:modified>
</cp:coreProperties>
</file>