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7" r:id="rId4"/>
    <p:sldId id="259" r:id="rId5"/>
    <p:sldId id="261" r:id="rId6"/>
    <p:sldId id="270" r:id="rId7"/>
    <p:sldId id="271" r:id="rId8"/>
    <p:sldId id="262" r:id="rId9"/>
    <p:sldId id="263" r:id="rId10"/>
    <p:sldId id="260" r:id="rId11"/>
    <p:sldId id="272" r:id="rId12"/>
    <p:sldId id="273" r:id="rId13"/>
    <p:sldId id="274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7B"/>
    <a:srgbClr val="F484CF"/>
    <a:srgbClr val="A0207B"/>
    <a:srgbClr val="ECEC28"/>
    <a:srgbClr val="4EF852"/>
    <a:srgbClr val="19FBA0"/>
    <a:srgbClr val="6B1F5B"/>
    <a:srgbClr val="001C54"/>
    <a:srgbClr val="82A1D8"/>
    <a:srgbClr val="0E3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612F5-DCD7-471B-87DF-918DA4E9CC5D}" type="datetimeFigureOut">
              <a:rPr lang="en-US" smtClean="0"/>
              <a:t>03-Dec-18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AF00-7AE1-4C43-AB44-B47D847D3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98454" y="98814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22108" y="1087744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3464618" y="178755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96524" y="67977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23510" y="1550611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2270072">
            <a:off x="3896523" y="1267585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04587">
            <a:off x="3920628" y="2214864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ngeline Vintage" pitchFamily="2" charset="0"/>
              </a:rPr>
              <a:t>SEJARAH, MASYARAKAT &amp; BUDAYA</a:t>
            </a:r>
          </a:p>
        </p:txBody>
      </p:sp>
    </p:spTree>
    <p:extLst>
      <p:ext uri="{BB962C8B-B14F-4D97-AF65-F5344CB8AC3E}">
        <p14:creationId xmlns:p14="http://schemas.microsoft.com/office/powerpoint/2010/main" val="368191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6527E-98EB-48CE-9CE9-39F8B731552B}"/>
              </a:ext>
            </a:extLst>
          </p:cNvPr>
          <p:cNvSpPr txBox="1"/>
          <p:nvPr/>
        </p:nvSpPr>
        <p:spPr>
          <a:xfrm>
            <a:off x="543698" y="21141"/>
            <a:ext cx="436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Adobe Gothic Std B" panose="020B0800000000000000" pitchFamily="34" charset="-128"/>
                <a:cs typeface="Adobe Hebrew" panose="02040503050201020203" pitchFamily="18" charset="-79"/>
              </a:rPr>
              <a:t>BUDAYA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4F655-D755-4EE1-BBFA-7737A405A6A2}"/>
              </a:ext>
            </a:extLst>
          </p:cNvPr>
          <p:cNvSpPr txBox="1"/>
          <p:nvPr/>
        </p:nvSpPr>
        <p:spPr>
          <a:xfrm>
            <a:off x="756959" y="1076303"/>
            <a:ext cx="7255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Ilmu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pengetahuan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kepercayaan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kesenian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tatatusila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undang-undang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, moral,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adat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redam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teknologi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lain-lain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kebolehan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serta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kebiasaan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dikongsi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oleh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ahli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sesebuah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C4CE48-F92D-4FE6-9446-50CCC08D7EEA}"/>
              </a:ext>
            </a:extLst>
          </p:cNvPr>
          <p:cNvSpPr txBox="1"/>
          <p:nvPr/>
        </p:nvSpPr>
        <p:spPr>
          <a:xfrm>
            <a:off x="161672" y="3602187"/>
            <a:ext cx="153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Dipelajari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215EAA6-55D7-4B4E-A9C2-4569205D0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/>
        </p:blipFill>
        <p:spPr>
          <a:xfrm>
            <a:off x="8421132" y="1114184"/>
            <a:ext cx="4577834" cy="4577834"/>
          </a:xfrm>
          <a:prstGeom prst="ellipse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BE855BB-3676-438F-A981-7FB752CAA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4" y="2431764"/>
            <a:ext cx="1272398" cy="1200329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49B43D-CB1E-47FA-8C28-29738452D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62" y="2554042"/>
            <a:ext cx="1159442" cy="115944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0BED39F-01F2-43A4-86E7-424892B641E3}"/>
              </a:ext>
            </a:extLst>
          </p:cNvPr>
          <p:cNvSpPr txBox="1"/>
          <p:nvPr/>
        </p:nvSpPr>
        <p:spPr>
          <a:xfrm>
            <a:off x="1878320" y="3610311"/>
            <a:ext cx="153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Dikongsi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49C2492-6E46-4DEC-8D95-ABB5150996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31" y="2451774"/>
            <a:ext cx="1413389" cy="141338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67B8320-DCE5-4C06-ADF5-4769968BC90D}"/>
              </a:ext>
            </a:extLst>
          </p:cNvPr>
          <p:cNvSpPr txBox="1"/>
          <p:nvPr/>
        </p:nvSpPr>
        <p:spPr>
          <a:xfrm>
            <a:off x="3457565" y="3590990"/>
            <a:ext cx="153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Diwarisi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6B112EB-CAB3-4B26-9D5F-6460E853BE4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222" y1="38667" x2="40889" y2="3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14" y="2348403"/>
            <a:ext cx="1576194" cy="15761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05CC6C2-51C1-4D58-97EB-722E44F5833A}"/>
              </a:ext>
            </a:extLst>
          </p:cNvPr>
          <p:cNvSpPr txBox="1"/>
          <p:nvPr/>
        </p:nvSpPr>
        <p:spPr>
          <a:xfrm>
            <a:off x="4797521" y="3571541"/>
            <a:ext cx="153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Berubah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650455-50B3-4047-81B0-6C5E3B2D6D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8" y="4234673"/>
            <a:ext cx="1580751" cy="15807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A3D55DF-6E1C-496D-BD47-79CAC68B7B31}"/>
              </a:ext>
            </a:extLst>
          </p:cNvPr>
          <p:cNvSpPr txBox="1"/>
          <p:nvPr/>
        </p:nvSpPr>
        <p:spPr>
          <a:xfrm>
            <a:off x="190652" y="5615369"/>
            <a:ext cx="153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Sejagat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47" name="Picture 4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BEAFA27-CC15-43AC-BA13-5A6F3D70EE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14" b="96032" l="10000" r="90000">
                        <a14:foregroundMark x1="30333" y1="31905" x2="27833" y2="59048"/>
                        <a14:foregroundMark x1="46333" y1="7937" x2="56333" y2="5873"/>
                        <a14:foregroundMark x1="56333" y1="5873" x2="57417" y2="5873"/>
                        <a14:foregroundMark x1="42417" y1="38571" x2="44750" y2="55079"/>
                        <a14:foregroundMark x1="44750" y1="55079" x2="44833" y2="55397"/>
                        <a14:foregroundMark x1="26417" y1="95397" x2="26417" y2="9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37" y="4369826"/>
            <a:ext cx="2366975" cy="12426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F82B25D-EDC2-4973-A541-1491F520A5FF}"/>
              </a:ext>
            </a:extLst>
          </p:cNvPr>
          <p:cNvSpPr txBox="1"/>
          <p:nvPr/>
        </p:nvSpPr>
        <p:spPr>
          <a:xfrm>
            <a:off x="1818264" y="5581642"/>
            <a:ext cx="153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Simbolik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E64807B-62BD-4442-A79B-FB23CAFD55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5140" r="89720">
                        <a14:foregroundMark x1="22897" y1="90222" x2="22897" y2="90222"/>
                        <a14:foregroundMark x1="42523" y1="88222" x2="57477" y2="88444"/>
                        <a14:foregroundMark x1="76402" y1="39333" x2="62150" y2="46667"/>
                        <a14:foregroundMark x1="45093" y1="65111" x2="45093" y2="65111"/>
                        <a14:foregroundMark x1="28738" y1="11556" x2="42523" y2="11556"/>
                        <a14:foregroundMark x1="12617" y1="18667" x2="12617" y2="24889"/>
                        <a14:foregroundMark x1="5140" y1="15556" x2="5140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19" y="4237023"/>
            <a:ext cx="1369154" cy="1439531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0D515E7-7E26-4D22-B5D8-40ACBD6B2AD5}"/>
              </a:ext>
            </a:extLst>
          </p:cNvPr>
          <p:cNvSpPr txBox="1"/>
          <p:nvPr/>
        </p:nvSpPr>
        <p:spPr>
          <a:xfrm>
            <a:off x="3382560" y="5611223"/>
            <a:ext cx="153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Sistem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Perlembagaan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33BB3D5-B215-43E7-B63B-64178C5B92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6" y="4342481"/>
            <a:ext cx="1202239" cy="120223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6809232-EBA6-44AC-9061-FC0E2D6E7CBB}"/>
              </a:ext>
            </a:extLst>
          </p:cNvPr>
          <p:cNvSpPr txBox="1"/>
          <p:nvPr/>
        </p:nvSpPr>
        <p:spPr>
          <a:xfrm>
            <a:off x="5123739" y="5649884"/>
            <a:ext cx="153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Berpola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Berstruktur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60" name="Picture 59" descr="A close up of a fan&#10;&#10;Description generated with high confidence">
            <a:extLst>
              <a:ext uri="{FF2B5EF4-FFF2-40B4-BE49-F238E27FC236}">
                <a16:creationId xmlns:a16="http://schemas.microsoft.com/office/drawing/2014/main" id="{1B2ECCD8-2247-45D1-9F45-12E3CDBAE8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506">
            <a:off x="6706410" y="3324432"/>
            <a:ext cx="1200330" cy="120033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F3D4666-E46D-43BC-948B-DE72CB2DCE53}"/>
              </a:ext>
            </a:extLst>
          </p:cNvPr>
          <p:cNvSpPr txBox="1"/>
          <p:nvPr/>
        </p:nvSpPr>
        <p:spPr>
          <a:xfrm>
            <a:off x="6451380" y="4317162"/>
            <a:ext cx="153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Pandangan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Dunia</a:t>
            </a:r>
          </a:p>
        </p:txBody>
      </p:sp>
    </p:spTree>
    <p:extLst>
      <p:ext uri="{BB962C8B-B14F-4D97-AF65-F5344CB8AC3E}">
        <p14:creationId xmlns:p14="http://schemas.microsoft.com/office/powerpoint/2010/main" val="2889876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6527E-98EB-48CE-9CE9-39F8B731552B}"/>
              </a:ext>
            </a:extLst>
          </p:cNvPr>
          <p:cNvSpPr txBox="1"/>
          <p:nvPr/>
        </p:nvSpPr>
        <p:spPr>
          <a:xfrm>
            <a:off x="543698" y="21141"/>
            <a:ext cx="436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Adobe Gothic Std B" panose="020B0800000000000000" pitchFamily="34" charset="-128"/>
                <a:cs typeface="Adobe Hebrew" panose="02040503050201020203" pitchFamily="18" charset="-79"/>
              </a:rPr>
              <a:t>BUDAYA</a:t>
            </a:r>
          </a:p>
        </p:txBody>
      </p:sp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215EAA6-55D7-4B4E-A9C2-4569205D0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/>
        </p:blipFill>
        <p:spPr>
          <a:xfrm>
            <a:off x="8421132" y="1114184"/>
            <a:ext cx="4577834" cy="4577834"/>
          </a:xfrm>
          <a:prstGeom prst="ellipse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18F0CC-DA68-42D9-8E8B-08310DB0F5F7}"/>
              </a:ext>
            </a:extLst>
          </p:cNvPr>
          <p:cNvSpPr txBox="1"/>
          <p:nvPr/>
        </p:nvSpPr>
        <p:spPr>
          <a:xfrm>
            <a:off x="543698" y="1058756"/>
            <a:ext cx="75801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Dipelajari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Mempelajari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melibatkan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proses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seperti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difusi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akulturasi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adaptasi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asimilasi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integrase.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Agen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pembelajaran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adalah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seperti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keluarga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jiran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insitusi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persekitaran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Dokongsi</a:t>
            </a: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Perlakuan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diamalkan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harus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dilakukan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disokong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diiktiraf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dirasai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sebagai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milik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Bersama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semua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anggota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tidak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boleh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dianggap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jika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hanya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seorang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sahaja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mengamalkannya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Diwarisi</a:t>
            </a: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Diwarisi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dari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generasi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terdahulu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kepada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generasi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terkini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Berlaku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secara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berterusan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bukan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sahaja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dalam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kalangan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generasi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malah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dari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zaman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zaman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berikutnya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61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6527E-98EB-48CE-9CE9-39F8B731552B}"/>
              </a:ext>
            </a:extLst>
          </p:cNvPr>
          <p:cNvSpPr txBox="1"/>
          <p:nvPr/>
        </p:nvSpPr>
        <p:spPr>
          <a:xfrm>
            <a:off x="543698" y="21141"/>
            <a:ext cx="436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Adobe Gothic Std B" panose="020B0800000000000000" pitchFamily="34" charset="-128"/>
                <a:cs typeface="Adobe Hebrew" panose="02040503050201020203" pitchFamily="18" charset="-79"/>
              </a:rPr>
              <a:t>BUDAYA</a:t>
            </a:r>
          </a:p>
        </p:txBody>
      </p:sp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215EAA6-55D7-4B4E-A9C2-4569205D0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/>
        </p:blipFill>
        <p:spPr>
          <a:xfrm>
            <a:off x="8421132" y="1114184"/>
            <a:ext cx="4577834" cy="4577834"/>
          </a:xfrm>
          <a:prstGeom prst="ellipse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5BE7695-737A-4D37-8966-F82D3A457386}"/>
              </a:ext>
            </a:extLst>
          </p:cNvPr>
          <p:cNvSpPr txBox="1"/>
          <p:nvPr/>
        </p:nvSpPr>
        <p:spPr>
          <a:xfrm>
            <a:off x="569245" y="1114184"/>
            <a:ext cx="740584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Berubah</a:t>
            </a: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Perubahan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berlaku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seperti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anggota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keinginan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keperluan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manusia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teknologi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baru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penyerapan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lain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perubahan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alam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sekitar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Sejagat</a:t>
            </a: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itu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bersifat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sejagat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atau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universal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tetapi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dimiliki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itu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berbeza-beza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Simbolik</a:t>
            </a: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Simbolik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dalam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boleh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difahami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oleh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pendokong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kepada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sesuatu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unsur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tersebut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Sistem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Perlembagaan</a:t>
            </a: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Sistem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perlembagaan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memberi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pengertian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tertentu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kepada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anggotanya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difahami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dihormati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oleh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anggota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mendokong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tersebut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73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6527E-98EB-48CE-9CE9-39F8B731552B}"/>
              </a:ext>
            </a:extLst>
          </p:cNvPr>
          <p:cNvSpPr txBox="1"/>
          <p:nvPr/>
        </p:nvSpPr>
        <p:spPr>
          <a:xfrm>
            <a:off x="543698" y="21141"/>
            <a:ext cx="436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Adobe Gothic Std B" panose="020B0800000000000000" pitchFamily="34" charset="-128"/>
                <a:cs typeface="Adobe Hebrew" panose="02040503050201020203" pitchFamily="18" charset="-79"/>
              </a:rPr>
              <a:t>BUDAYA</a:t>
            </a:r>
          </a:p>
        </p:txBody>
      </p:sp>
      <p:pic>
        <p:nvPicPr>
          <p:cNvPr id="6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2215EAA6-55D7-4B4E-A9C2-4569205D0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/>
        </p:blipFill>
        <p:spPr>
          <a:xfrm>
            <a:off x="8421132" y="1114184"/>
            <a:ext cx="4577834" cy="4577834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D99215-F3FE-4486-8A2F-77D708B42503}"/>
              </a:ext>
            </a:extLst>
          </p:cNvPr>
          <p:cNvSpPr txBox="1"/>
          <p:nvPr/>
        </p:nvSpPr>
        <p:spPr>
          <a:xfrm>
            <a:off x="598322" y="1422527"/>
            <a:ext cx="741385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Berpolar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Berstruktur</a:t>
            </a: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Kebudaayn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itu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mempunyai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corak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susunan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tersendiri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Pelbagai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struktur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seperti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system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kekeluargaan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system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pemerintahan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, system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perundangan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sebagainya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Pandangan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Dunia (World 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Manusia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terdorong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untuk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memberikan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tafsiran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terhadap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alam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sekeliling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dalam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kehidupan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seharian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gency FB" panose="020B0503020202020204" pitchFamily="34" charset="0"/>
              </a:rPr>
              <a:t>mereka</a:t>
            </a:r>
            <a:r>
              <a:rPr lang="en-US" sz="2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8A99A0-9A7E-48D2-9CD9-F4EA461F0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-584" r="17636" b="584"/>
          <a:stretch/>
        </p:blipFill>
        <p:spPr>
          <a:xfrm>
            <a:off x="8684445" y="1210742"/>
            <a:ext cx="4300151" cy="4275872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8242A1-5462-4272-B1D4-8B2C4D795241}"/>
              </a:ext>
            </a:extLst>
          </p:cNvPr>
          <p:cNvSpPr txBox="1"/>
          <p:nvPr/>
        </p:nvSpPr>
        <p:spPr>
          <a:xfrm>
            <a:off x="980801" y="460191"/>
            <a:ext cx="50580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gency FB" panose="020B0503020202020204" pitchFamily="34" charset="0"/>
              </a:rPr>
              <a:t>RAS</a:t>
            </a:r>
          </a:p>
          <a:p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Sekumpulan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manusia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memiliki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ciri-ciri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fizikal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secara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genetik</a:t>
            </a:r>
            <a:b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endParaRPr lang="en-US" sz="3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2A421F-EBA6-42AD-B68F-CAC3ADCC3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7" t="23826" r="26380" b="26141"/>
          <a:stretch/>
        </p:blipFill>
        <p:spPr>
          <a:xfrm>
            <a:off x="719819" y="4455871"/>
            <a:ext cx="1314089" cy="12835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0A7321-6DE8-4B18-B653-0D0DDA2F5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65" y="4455871"/>
            <a:ext cx="1222466" cy="12224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0B2C60-3E08-430C-99A5-469B0817B0E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49" y="4300925"/>
            <a:ext cx="1593419" cy="159341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63CC7D-1E17-4ED1-AC55-780CD5652617}"/>
              </a:ext>
            </a:extLst>
          </p:cNvPr>
          <p:cNvSpPr txBox="1"/>
          <p:nvPr/>
        </p:nvSpPr>
        <p:spPr>
          <a:xfrm>
            <a:off x="883585" y="5739399"/>
            <a:ext cx="119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rambut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90E637-7ED1-41B9-8279-B1340E5D0133}"/>
              </a:ext>
            </a:extLst>
          </p:cNvPr>
          <p:cNvSpPr txBox="1"/>
          <p:nvPr/>
        </p:nvSpPr>
        <p:spPr>
          <a:xfrm>
            <a:off x="2547616" y="5785565"/>
            <a:ext cx="1555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paras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wajah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&amp;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bentuk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kepala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D6CB12-7F6C-4E5D-9740-D8547D609B1C}"/>
              </a:ext>
            </a:extLst>
          </p:cNvPr>
          <p:cNvSpPr txBox="1"/>
          <p:nvPr/>
        </p:nvSpPr>
        <p:spPr>
          <a:xfrm>
            <a:off x="4716703" y="5739399"/>
            <a:ext cx="137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kumpulan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darah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8C1CF4-6CCF-4886-9215-D04960EE2DA2}"/>
              </a:ext>
            </a:extLst>
          </p:cNvPr>
          <p:cNvSpPr txBox="1"/>
          <p:nvPr/>
        </p:nvSpPr>
        <p:spPr>
          <a:xfrm>
            <a:off x="1111380" y="2681415"/>
            <a:ext cx="3831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Caucasian (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kulit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cerah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Negroid (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kulit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gelap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Mongolonoid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kulit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kuning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6458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242A1-5462-4272-B1D4-8B2C4D795241}"/>
              </a:ext>
            </a:extLst>
          </p:cNvPr>
          <p:cNvSpPr txBox="1"/>
          <p:nvPr/>
        </p:nvSpPr>
        <p:spPr>
          <a:xfrm>
            <a:off x="1301088" y="1268174"/>
            <a:ext cx="545151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gency FB" panose="020B0503020202020204" pitchFamily="34" charset="0"/>
              </a:rPr>
              <a:t>ETNIK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Sekumpulan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manusia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mempunyai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persamaan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dari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segi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endParaRPr lang="en-US" sz="3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Cth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: agama,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ras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usulnya</a:t>
            </a:r>
            <a:endParaRPr lang="en-US" sz="3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Berkongsi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adat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bahasa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pakaian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makanan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hubungan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sosial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  <a:b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endParaRPr lang="en-US" sz="3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F6067-2C0B-4B77-9A32-8765A4450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" t="-264" r="34220" b="264"/>
          <a:stretch/>
        </p:blipFill>
        <p:spPr>
          <a:xfrm>
            <a:off x="8544599" y="1192468"/>
            <a:ext cx="4606776" cy="46067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23609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242A1-5462-4272-B1D4-8B2C4D795241}"/>
              </a:ext>
            </a:extLst>
          </p:cNvPr>
          <p:cNvSpPr txBox="1"/>
          <p:nvPr/>
        </p:nvSpPr>
        <p:spPr>
          <a:xfrm>
            <a:off x="691687" y="399197"/>
            <a:ext cx="58134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ETNISITI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Gabungan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pelbagai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sifat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kumpulan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etnik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Perkongsian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kepercayaan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norma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nilai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keutamaan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di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dalam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kelompok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ketaatan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menyenangi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kelompoknya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sendiri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  <a:b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endParaRPr lang="en-US" sz="3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8E616-C7C0-4C5B-8462-FB7AE8D799A7}"/>
              </a:ext>
            </a:extLst>
          </p:cNvPr>
          <p:cNvSpPr txBox="1"/>
          <p:nvPr/>
        </p:nvSpPr>
        <p:spPr>
          <a:xfrm>
            <a:off x="657208" y="3545099"/>
            <a:ext cx="5914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ETNOSENTRISME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Tanggapan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bahawa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kelompok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etnik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mereka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terbaik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dari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kelompok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lain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menerima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pandangan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atau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3200" dirty="0">
                <a:solidFill>
                  <a:schemeClr val="bg1"/>
                </a:solidFill>
                <a:latin typeface="Agency FB" panose="020B0503020202020204" pitchFamily="34" charset="0"/>
              </a:rPr>
              <a:t> orang lain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2721B2-9FAA-4444-9407-9A0C8F06F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r="16350"/>
          <a:stretch/>
        </p:blipFill>
        <p:spPr>
          <a:xfrm>
            <a:off x="8680464" y="1219399"/>
            <a:ext cx="4304132" cy="43041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3975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7E3ED-077D-43FC-A092-BA29D1ED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r="16346"/>
          <a:stretch/>
        </p:blipFill>
        <p:spPr>
          <a:xfrm>
            <a:off x="8684445" y="1219399"/>
            <a:ext cx="4290150" cy="4289609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A4006B-80E0-4B05-A7F0-EC4A23BB252B}"/>
              </a:ext>
            </a:extLst>
          </p:cNvPr>
          <p:cNvSpPr txBox="1"/>
          <p:nvPr/>
        </p:nvSpPr>
        <p:spPr>
          <a:xfrm>
            <a:off x="876821" y="259122"/>
            <a:ext cx="414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</a:rPr>
              <a:t>SEJARAH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9BC2E-3C8C-4E5B-A13A-6F611A38A305}"/>
              </a:ext>
            </a:extLst>
          </p:cNvPr>
          <p:cNvSpPr txBox="1"/>
          <p:nvPr/>
        </p:nvSpPr>
        <p:spPr>
          <a:xfrm>
            <a:off x="642551" y="1793163"/>
            <a:ext cx="6637081" cy="440120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perkara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penting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memberi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kesan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kepada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individu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sesebuah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negara</a:t>
            </a:r>
            <a:b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2800" dirty="0">
                <a:solidFill>
                  <a:schemeClr val="bg1"/>
                </a:solidFill>
                <a:latin typeface="Agency FB" panose="020B0503020202020204" pitchFamily="34" charset="0"/>
              </a:rPr>
              <a:t>perlu dipelajari untuk menghasilkan pemahaman mendalam tentang keperibadian negara dan peradaban masyarakat malaysia yang unik dan kompleks</a:t>
            </a:r>
            <a:br>
              <a:rPr lang="sv-SE" sz="28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endParaRPr lang="sv-SE" sz="28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bukan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mengenai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masa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lalu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tidak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juga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cuma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mengenai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pemikiran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sejarawan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tetapi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sebenarnya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mengenai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hubungan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timbal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balik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di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antara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keduanya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237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7E3ED-077D-43FC-A092-BA29D1ED5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r="16346"/>
          <a:stretch/>
        </p:blipFill>
        <p:spPr>
          <a:xfrm>
            <a:off x="8684445" y="1219399"/>
            <a:ext cx="4290150" cy="4289609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A4006B-80E0-4B05-A7F0-EC4A23BB252B}"/>
              </a:ext>
            </a:extLst>
          </p:cNvPr>
          <p:cNvSpPr txBox="1"/>
          <p:nvPr/>
        </p:nvSpPr>
        <p:spPr>
          <a:xfrm>
            <a:off x="876821" y="259122"/>
            <a:ext cx="6083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</a:rPr>
              <a:t>CIRI-CIRI SEJARAH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9BC2E-3C8C-4E5B-A13A-6F611A38A305}"/>
              </a:ext>
            </a:extLst>
          </p:cNvPr>
          <p:cNvSpPr txBox="1"/>
          <p:nvPr/>
        </p:nvSpPr>
        <p:spPr>
          <a:xfrm>
            <a:off x="642551" y="1793163"/>
            <a:ext cx="6637081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Sebab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akibat</a:t>
            </a:r>
            <a:b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-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perlu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mengetahui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apa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siapa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bila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mengapa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bagaimana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suatu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peristiwa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berlaku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A961A-B1AE-4980-954E-3C61FA53CFCD}"/>
              </a:ext>
            </a:extLst>
          </p:cNvPr>
          <p:cNvSpPr txBox="1"/>
          <p:nvPr/>
        </p:nvSpPr>
        <p:spPr>
          <a:xfrm>
            <a:off x="656493" y="3697020"/>
            <a:ext cx="6637081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Penting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bermakna</a:t>
            </a:r>
            <a:b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-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cth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: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kemerdekaan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43A05B-7781-44A7-AF87-30A18189BD0E}"/>
              </a:ext>
            </a:extLst>
          </p:cNvPr>
          <p:cNvSpPr txBox="1"/>
          <p:nvPr/>
        </p:nvSpPr>
        <p:spPr>
          <a:xfrm>
            <a:off x="642550" y="5129052"/>
            <a:ext cx="6637081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Fakta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tepat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benar</a:t>
            </a:r>
            <a:b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-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memberi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kesan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kepada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individu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negara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2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6527E-98EB-48CE-9CE9-39F8B731552B}"/>
              </a:ext>
            </a:extLst>
          </p:cNvPr>
          <p:cNvSpPr txBox="1"/>
          <p:nvPr/>
        </p:nvSpPr>
        <p:spPr>
          <a:xfrm>
            <a:off x="543697" y="21141"/>
            <a:ext cx="8204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Adobe Gothic Std B" panose="020B0800000000000000" pitchFamily="34" charset="-128"/>
                <a:cs typeface="Adobe Hebrew" panose="02040503050201020203" pitchFamily="18" charset="-79"/>
              </a:rPr>
              <a:t>DEFINISI MASYARAKAT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4F655-D755-4EE1-BBFA-7737A405A6A2}"/>
              </a:ext>
            </a:extLst>
          </p:cNvPr>
          <p:cNvSpPr txBox="1"/>
          <p:nvPr/>
        </p:nvSpPr>
        <p:spPr>
          <a:xfrm>
            <a:off x="680524" y="1600771"/>
            <a:ext cx="6607804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Ralph Linton (1936) 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–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kelompok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manusia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telah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cukup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lama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hidup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bersama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saling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bekerjasama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sehingga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mengorganisasikan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diri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mereka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sebagai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kesatuan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sosial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mempunyai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batas-batas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tertentu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4AAEF8-5B5D-45B3-A186-6F43F8A929F6}"/>
              </a:ext>
            </a:extLst>
          </p:cNvPr>
          <p:cNvSpPr txBox="1"/>
          <p:nvPr/>
        </p:nvSpPr>
        <p:spPr>
          <a:xfrm>
            <a:off x="703666" y="3549732"/>
            <a:ext cx="6574355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Lucy </a:t>
            </a:r>
            <a:r>
              <a:rPr lang="en-US" sz="24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Mair</a:t>
            </a:r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 (1965) 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–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satu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gagasan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terdiri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daripada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manusia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saling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berhubungan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secara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kolektif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mempunyai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hak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tanggungjawab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saling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mengiktiraf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8AA71A-8E7F-479E-B769-DB6B894A1DD2}"/>
              </a:ext>
            </a:extLst>
          </p:cNvPr>
          <p:cNvSpPr txBox="1"/>
          <p:nvPr/>
        </p:nvSpPr>
        <p:spPr>
          <a:xfrm>
            <a:off x="713973" y="5233930"/>
            <a:ext cx="6574355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Kamus</a:t>
            </a:r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 Dewan (2005) 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–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kumpulan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manusia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hidup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bersama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sesuatu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tempat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peraturan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cara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tertentu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5F096-88AC-4499-9B85-477EF9FE4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/>
        </p:blipFill>
        <p:spPr>
          <a:xfrm>
            <a:off x="8692016" y="1219399"/>
            <a:ext cx="4285010" cy="42850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29837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63ADC9C6-49CE-4A00-A9DE-6E1C08EC1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r="14599"/>
          <a:stretch/>
        </p:blipFill>
        <p:spPr>
          <a:xfrm>
            <a:off x="8631341" y="1199921"/>
            <a:ext cx="4406360" cy="4406360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B6527E-98EB-48CE-9CE9-39F8B731552B}"/>
              </a:ext>
            </a:extLst>
          </p:cNvPr>
          <p:cNvSpPr txBox="1"/>
          <p:nvPr/>
        </p:nvSpPr>
        <p:spPr>
          <a:xfrm>
            <a:off x="543698" y="21141"/>
            <a:ext cx="436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Adobe Gothic Std B" panose="020B0800000000000000" pitchFamily="34" charset="-128"/>
                <a:cs typeface="Adobe Hebrew" panose="02040503050201020203" pitchFamily="18" charset="-79"/>
              </a:rPr>
              <a:t>MASYARAKAT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4F655-D755-4EE1-BBFA-7737A405A6A2}"/>
              </a:ext>
            </a:extLst>
          </p:cNvPr>
          <p:cNvSpPr txBox="1"/>
          <p:nvPr/>
        </p:nvSpPr>
        <p:spPr>
          <a:xfrm>
            <a:off x="756959" y="1076303"/>
            <a:ext cx="379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Kelompok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manusia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telah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hidup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Bersama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saling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bekerjasama</a:t>
            </a:r>
            <a:r>
              <a:rPr lang="en-US" sz="24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22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8B736594-7B1D-48E2-BE47-564E25020FE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222" y1="21111" x2="33778" y2="17556"/>
                        <a14:foregroundMark x1="33778" y1="17556" x2="30000" y2="26667"/>
                        <a14:foregroundMark x1="30000" y1="26667" x2="39556" y2="28222"/>
                        <a14:foregroundMark x1="39556" y1="28222" x2="41333" y2="20889"/>
                        <a14:foregroundMark x1="51556" y1="27556" x2="48667" y2="34222"/>
                        <a14:foregroundMark x1="65333" y1="22000" x2="66000" y2="25556"/>
                        <a14:foregroundMark x1="72444" y1="41111" x2="72444" y2="53333"/>
                        <a14:foregroundMark x1="71333" y1="68222" x2="68667" y2="70000"/>
                        <a14:foregroundMark x1="29556" y1="42000" x2="32667" y2="51111"/>
                        <a14:foregroundMark x1="32667" y1="51111" x2="33111" y2="51556"/>
                        <a14:foregroundMark x1="65194" y1="36222" x2="67111" y2="36222"/>
                        <a14:foregroundMark x1="64586" y1="36222" x2="65138" y2="36222"/>
                        <a14:backgroundMark x1="64444" y1="36000" x2="64222" y2="36000"/>
                        <a14:backgroundMark x1="64889" y1="36889" x2="6511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4" y="1907300"/>
            <a:ext cx="1920549" cy="19205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C21B748-25A6-4C8A-9A11-92636CAB38E0}"/>
              </a:ext>
            </a:extLst>
          </p:cNvPr>
          <p:cNvSpPr txBox="1"/>
          <p:nvPr/>
        </p:nvSpPr>
        <p:spPr>
          <a:xfrm>
            <a:off x="354915" y="3545285"/>
            <a:ext cx="153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Hidup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Berkumpulan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25" name="Picture 24" descr="A close up of many different colors&#10;&#10;Description generated with high confidence">
            <a:extLst>
              <a:ext uri="{FF2B5EF4-FFF2-40B4-BE49-F238E27FC236}">
                <a16:creationId xmlns:a16="http://schemas.microsoft.com/office/drawing/2014/main" id="{0C5B2902-F7EC-441F-863F-7CA2EC21F0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8" b="45802" l="4308" r="44308">
                        <a14:foregroundMark x1="20154" y1="17775" x2="20154" y2="17775"/>
                        <a14:foregroundMark x1="10231" y1="14940" x2="10231" y2="14940"/>
                        <a14:foregroundMark x1="10615" y1="11996" x2="10615" y2="11996"/>
                        <a14:foregroundMark x1="10538" y1="10033" x2="10538" y2="10033"/>
                        <a14:foregroundMark x1="10769" y1="9269" x2="10769" y2="9269"/>
                        <a14:foregroundMark x1="11077" y1="10905" x2="11077" y2="10905"/>
                        <a14:foregroundMark x1="11462" y1="10578" x2="11462" y2="10578"/>
                        <a14:foregroundMark x1="10077" y1="10360" x2="10077" y2="10360"/>
                        <a14:foregroundMark x1="12000" y1="5125" x2="12000" y2="5125"/>
                        <a14:foregroundMark x1="9846" y1="11996" x2="9846" y2="11996"/>
                        <a14:foregroundMark x1="9231" y1="11996" x2="9231" y2="11996"/>
                        <a14:foregroundMark x1="9308" y1="11014" x2="9308" y2="11014"/>
                        <a14:foregroundMark x1="10000" y1="12541" x2="10000" y2="12541"/>
                        <a14:foregroundMark x1="11308" y1="12214" x2="11308" y2="12214"/>
                        <a14:foregroundMark x1="10231" y1="15158" x2="10231" y2="15158"/>
                        <a14:foregroundMark x1="11615" y1="12432" x2="11615" y2="12432"/>
                        <a14:foregroundMark x1="12231" y1="11668" x2="12231" y2="11668"/>
                        <a14:foregroundMark x1="9846" y1="13195" x2="9846" y2="13195"/>
                        <a14:foregroundMark x1="11692" y1="13413" x2="11692" y2="13413"/>
                        <a14:foregroundMark x1="10846" y1="12105" x2="10846" y2="12105"/>
                        <a14:foregroundMark x1="11077" y1="12105" x2="11077" y2="12105"/>
                        <a14:foregroundMark x1="9308" y1="9706" x2="9308" y2="9706"/>
                        <a14:foregroundMark x1="9308" y1="8833" x2="9308" y2="8833"/>
                        <a14:foregroundMark x1="34231" y1="8288" x2="34231" y2="8288"/>
                        <a14:foregroundMark x1="33692" y1="9378" x2="33692" y2="9378"/>
                        <a14:foregroundMark x1="32923" y1="9160" x2="32923" y2="9160"/>
                        <a14:foregroundMark x1="37154" y1="6761" x2="37154" y2="6761"/>
                        <a14:foregroundMark x1="39000" y1="5889" x2="39000" y2="5889"/>
                        <a14:foregroundMark x1="38692" y1="8070" x2="38692" y2="8070"/>
                        <a14:foregroundMark x1="39077" y1="7634" x2="39077" y2="7634"/>
                        <a14:foregroundMark x1="38692" y1="7743" x2="38692" y2="7743"/>
                        <a14:foregroundMark x1="37462" y1="8506" x2="35769" y2="9378"/>
                        <a14:foregroundMark x1="40000" y1="8070" x2="40000" y2="8070"/>
                        <a14:foregroundMark x1="32846" y1="14068" x2="32846" y2="14068"/>
                        <a14:foregroundMark x1="33000" y1="12650" x2="32385" y2="15485"/>
                        <a14:foregroundMark x1="34308" y1="30207" x2="34538" y2="31298"/>
                        <a14:foregroundMark x1="35077" y1="38713" x2="35077" y2="41767"/>
                        <a14:foregroundMark x1="33692" y1="40349" x2="33538" y2="40894"/>
                        <a14:foregroundMark x1="29308" y1="42639" x2="29538" y2="43293"/>
                        <a14:foregroundMark x1="28615" y1="42203" x2="29231" y2="42639"/>
                        <a14:foregroundMark x1="29769" y1="43839" x2="30769" y2="45802"/>
                        <a14:foregroundMark x1="21385" y1="30207" x2="21308" y2="33152"/>
                        <a14:foregroundMark x1="13846" y1="32061" x2="13308" y2="34678"/>
                        <a14:foregroundMark x1="13154" y1="34896" x2="13308" y2="39477"/>
                        <a14:foregroundMark x1="4308" y1="41112" x2="4615" y2="43730"/>
                        <a14:foregroundMark x1="33538" y1="43621" x2="33385" y2="44711"/>
                        <a14:foregroundMark x1="10692" y1="6761" x2="10846" y2="7088"/>
                        <a14:foregroundMark x1="12308" y1="10251" x2="12154" y2="10578"/>
                        <a14:foregroundMark x1="12077" y1="9160" x2="12077" y2="9706"/>
                        <a14:foregroundMark x1="9692" y1="8070" x2="9846" y2="8070"/>
                        <a14:foregroundMark x1="20538" y1="6107" x2="20538" y2="7197"/>
                        <a14:foregroundMark x1="19308" y1="7743" x2="19308" y2="8179"/>
                        <a14:foregroundMark x1="32308" y1="19847" x2="35000" y2="20502"/>
                        <a14:foregroundMark x1="32538" y1="45583" x2="32538" y2="45692"/>
                        <a14:backgroundMark x1="10000" y1="11450" x2="10000" y2="11450"/>
                        <a14:backgroundMark x1="11462" y1="11450" x2="11462" y2="11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99" b="50699"/>
          <a:stretch/>
        </p:blipFill>
        <p:spPr>
          <a:xfrm>
            <a:off x="2001053" y="2099251"/>
            <a:ext cx="2106821" cy="148611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21FE26B-C8E5-4FDA-8A07-32EC7A506F5B}"/>
              </a:ext>
            </a:extLst>
          </p:cNvPr>
          <p:cNvSpPr txBox="1"/>
          <p:nvPr/>
        </p:nvSpPr>
        <p:spPr>
          <a:xfrm>
            <a:off x="2257594" y="3537135"/>
            <a:ext cx="153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Melahirkan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Kebudayaan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28" name="Picture 27" descr="A close up of a logo&#10;&#10;Description generated with high confidence">
            <a:extLst>
              <a:ext uri="{FF2B5EF4-FFF2-40B4-BE49-F238E27FC236}">
                <a16:creationId xmlns:a16="http://schemas.microsoft.com/office/drawing/2014/main" id="{6868052B-8EA0-43E6-BB04-189BE0B328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40" y="2094512"/>
            <a:ext cx="1486119" cy="148611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2A30C4-7F9E-4657-92B6-AE18DD3397D1}"/>
              </a:ext>
            </a:extLst>
          </p:cNvPr>
          <p:cNvSpPr txBox="1"/>
          <p:nvPr/>
        </p:nvSpPr>
        <p:spPr>
          <a:xfrm>
            <a:off x="4400492" y="3487333"/>
            <a:ext cx="94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Boleh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Berubah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D7DBDE-1710-45D0-A94C-32AE5C7071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00" b="94800" l="9200" r="91400">
                        <a14:foregroundMark x1="49800" y1="8000" x2="49800" y2="8000"/>
                        <a14:foregroundMark x1="49400" y1="4200" x2="49400" y2="4200"/>
                        <a14:foregroundMark x1="34400" y1="25600" x2="25000" y2="32400"/>
                        <a14:foregroundMark x1="16800" y1="48200" x2="21600" y2="46600"/>
                        <a14:foregroundMark x1="9200" y1="66800" x2="21200" y2="65400"/>
                        <a14:foregroundMark x1="21200" y1="65400" x2="26600" y2="65400"/>
                        <a14:foregroundMark x1="53600" y1="94800" x2="59400" y2="88600"/>
                        <a14:foregroundMark x1="59400" y1="88600" x2="59400" y2="88400"/>
                        <a14:foregroundMark x1="50800" y1="72600" x2="47200" y2="74800"/>
                        <a14:foregroundMark x1="77200" y1="77600" x2="74600" y2="79600"/>
                        <a14:foregroundMark x1="88897" y1="60302" x2="88400" y2="60600"/>
                        <a14:foregroundMark x1="84400" y1="47600" x2="84400" y2="49600"/>
                        <a14:foregroundMark x1="73400" y1="30800" x2="76000" y2="32400"/>
                        <a14:foregroundMark x1="24200" y1="78400" x2="24200" y2="80600"/>
                        <a14:backgroundMark x1="90200" y1="58800" x2="92000" y2="5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7" y="4300073"/>
            <a:ext cx="1537362" cy="15373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CC4CE48-F92D-4FE6-9446-50CCC08D7EEA}"/>
              </a:ext>
            </a:extLst>
          </p:cNvPr>
          <p:cNvSpPr txBox="1"/>
          <p:nvPr/>
        </p:nvSpPr>
        <p:spPr>
          <a:xfrm>
            <a:off x="390272" y="5758352"/>
            <a:ext cx="153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Saling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Berhubung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850CC18-6245-427F-8D77-DB22F0A8F0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13" b="89977" l="2700" r="98600">
                        <a14:foregroundMark x1="12300" y1="22465" x2="12600" y2="26267"/>
                        <a14:foregroundMark x1="11100" y1="39516" x2="7900" y2="46659"/>
                        <a14:foregroundMark x1="8300" y1="38594" x2="7700" y2="48387"/>
                        <a14:foregroundMark x1="7700" y1="48387" x2="9500" y2="53687"/>
                        <a14:foregroundMark x1="4500" y1="38940" x2="2800" y2="45737"/>
                        <a14:foregroundMark x1="2800" y1="45737" x2="2800" y2="45737"/>
                        <a14:foregroundMark x1="24600" y1="39977" x2="21600" y2="47696"/>
                        <a14:foregroundMark x1="21600" y1="47696" x2="31900" y2="51613"/>
                        <a14:foregroundMark x1="25200" y1="20507" x2="25400" y2="25230"/>
                        <a14:foregroundMark x1="48400" y1="21774" x2="50800" y2="26498"/>
                        <a14:foregroundMark x1="40500" y1="9677" x2="42000" y2="13018"/>
                        <a14:foregroundMark x1="49900" y1="5991" x2="50200" y2="7719"/>
                        <a14:foregroundMark x1="60400" y1="7488" x2="58300" y2="8986"/>
                        <a14:foregroundMark x1="50500" y1="1728" x2="50500" y2="2419"/>
                        <a14:foregroundMark x1="71800" y1="21198" x2="71700" y2="22465"/>
                        <a14:foregroundMark x1="71500" y1="42512" x2="74000" y2="49424"/>
                        <a14:foregroundMark x1="74000" y1="49424" x2="74700" y2="55645"/>
                        <a14:foregroundMark x1="92700" y1="39286" x2="95300" y2="53687"/>
                        <a14:foregroundMark x1="88600" y1="21083" x2="88700" y2="26613"/>
                        <a14:foregroundMark x1="98600" y1="47235" x2="98600" y2="48272"/>
                        <a14:backgroundMark x1="18700" y1="13134" x2="30400" y2="16129"/>
                        <a14:backgroundMark x1="59500" y1="23157" x2="63800" y2="34217"/>
                        <a14:backgroundMark x1="21000" y1="29263" x2="18700" y2="34793"/>
                        <a14:backgroundMark x1="30900" y1="30530" x2="33800" y2="38018"/>
                        <a14:backgroundMark x1="62500" y1="53456" x2="61500" y2="64055"/>
                        <a14:backgroundMark x1="40200" y1="63825" x2="38500" y2="86866"/>
                        <a14:backgroundMark x1="80400" y1="67396" x2="80400" y2="85945"/>
                        <a14:backgroundMark x1="19900" y1="62097" x2="18700" y2="7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22" y="4402362"/>
            <a:ext cx="1537362" cy="15391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371FDD6-F772-48FC-BBCB-3EC9C37DC64B}"/>
              </a:ext>
            </a:extLst>
          </p:cNvPr>
          <p:cNvSpPr txBox="1"/>
          <p:nvPr/>
        </p:nvSpPr>
        <p:spPr>
          <a:xfrm>
            <a:off x="2131081" y="5744895"/>
            <a:ext cx="153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Mempunyai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Kepimpinan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39" name="Picture 38" descr="A picture containing outdoor, sitting&#10;&#10;Description generated with very high confidence">
            <a:extLst>
              <a:ext uri="{FF2B5EF4-FFF2-40B4-BE49-F238E27FC236}">
                <a16:creationId xmlns:a16="http://schemas.microsoft.com/office/drawing/2014/main" id="{119F8502-08C8-4AB7-B605-EA4FB6C44F17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13" y="4500445"/>
            <a:ext cx="1926736" cy="128125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57F9D6E-F782-433B-9F80-D22A6F346FC4}"/>
              </a:ext>
            </a:extLst>
          </p:cNvPr>
          <p:cNvSpPr txBox="1"/>
          <p:nvPr/>
        </p:nvSpPr>
        <p:spPr>
          <a:xfrm>
            <a:off x="4019146" y="5758352"/>
            <a:ext cx="153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Stratifikasi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Masyarakat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9DC3E78-0882-4727-AC8F-271CC7C514A9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56" b="96714" l="2532" r="97890">
                        <a14:foregroundMark x1="17300" y1="8451" x2="20675" y2="19718"/>
                        <a14:foregroundMark x1="16034" y1="3756" x2="21941" y2="7512"/>
                        <a14:foregroundMark x1="13924" y1="30516" x2="13924" y2="37089"/>
                        <a14:foregroundMark x1="11814" y1="58685" x2="6751" y2="53052"/>
                        <a14:foregroundMark x1="32489" y1="51643" x2="31646" y2="51643"/>
                        <a14:foregroundMark x1="2532" y1="54930" x2="2532" y2="58216"/>
                        <a14:foregroundMark x1="20675" y1="75117" x2="20675" y2="78873"/>
                        <a14:foregroundMark x1="42616" y1="89202" x2="38397" y2="92488"/>
                        <a14:foregroundMark x1="45570" y1="66197" x2="45570" y2="67606"/>
                        <a14:foregroundMark x1="40084" y1="96714" x2="39662" y2="97183"/>
                        <a14:foregroundMark x1="60338" y1="86854" x2="64557" y2="85446"/>
                        <a14:foregroundMark x1="94093" y1="60563" x2="91561" y2="68075"/>
                        <a14:foregroundMark x1="90717" y1="45070" x2="90717" y2="42723"/>
                        <a14:foregroundMark x1="97890" y1="67136" x2="97890" y2="71362"/>
                        <a14:foregroundMark x1="80064" y1="58216" x2="81013" y2="58685"/>
                        <a14:foregroundMark x1="73418" y1="54930" x2="80064" y2="58216"/>
                        <a14:foregroundMark x1="74684" y1="24413" x2="70464" y2="26761"/>
                        <a14:foregroundMark x1="34599" y1="5164" x2="37131" y2="5164"/>
                        <a14:foregroundMark x1="91561" y1="11268" x2="88608" y2="15962"/>
                        <a14:foregroundMark x1="29114" y1="21127" x2="30802" y2="22535"/>
                        <a14:backgroundMark x1="82278" y1="58216" x2="82278" y2="58216"/>
                        <a14:backgroundMark x1="81857" y1="59155" x2="81857" y2="59155"/>
                        <a14:backgroundMark x1="81435" y1="58216" x2="81435" y2="58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50" y="3204241"/>
            <a:ext cx="1331717" cy="119686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CD0598F-36DD-441E-949E-222AC29007EE}"/>
              </a:ext>
            </a:extLst>
          </p:cNvPr>
          <p:cNvSpPr txBox="1"/>
          <p:nvPr/>
        </p:nvSpPr>
        <p:spPr>
          <a:xfrm>
            <a:off x="6416420" y="4401101"/>
            <a:ext cx="94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Sistem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Sosial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84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63ADC9C6-49CE-4A00-A9DE-6E1C08EC1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r="14599"/>
          <a:stretch/>
        </p:blipFill>
        <p:spPr>
          <a:xfrm>
            <a:off x="8631341" y="1199921"/>
            <a:ext cx="4406360" cy="4406360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B6527E-98EB-48CE-9CE9-39F8B731552B}"/>
              </a:ext>
            </a:extLst>
          </p:cNvPr>
          <p:cNvSpPr txBox="1"/>
          <p:nvPr/>
        </p:nvSpPr>
        <p:spPr>
          <a:xfrm>
            <a:off x="543698" y="21141"/>
            <a:ext cx="436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Adobe Gothic Std B" panose="020B0800000000000000" pitchFamily="34" charset="-128"/>
                <a:cs typeface="Adobe Hebrew" panose="02040503050201020203" pitchFamily="18" charset="-79"/>
              </a:rPr>
              <a:t>MASYARAKAT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80DD7-E691-4C35-A55C-C99840812BCF}"/>
              </a:ext>
            </a:extLst>
          </p:cNvPr>
          <p:cNvSpPr txBox="1"/>
          <p:nvPr/>
        </p:nvSpPr>
        <p:spPr>
          <a:xfrm>
            <a:off x="587861" y="1241181"/>
            <a:ext cx="7424315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Hidup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Berkumpulan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Keluarga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unit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asas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bagi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sesebuah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Gabungan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kelaurga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menghasilkan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satu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kumpulan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manusia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lebih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besar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dikenali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Melahirkan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Kebudayaan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Demi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memenuhi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keperluan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hidup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seharian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kelompok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telah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menghasilkan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kebudayaan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berbentuk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material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ataupun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bukan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Kebudayaan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dilahirkan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itu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berbeza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antara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kerana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bergantung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kepada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keperluan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mereka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sendiri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Boleh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berubah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Perubahan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berlaku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oleh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faktor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luaran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seperti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migrasi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pertembungan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budaya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, factor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persekitaran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penjajahan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endParaRPr lang="en-US" sz="19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7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0880"/>
            <a:ext cx="12192000" cy="6927963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9541232">
            <a:off x="8206332" y="1674190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4515699">
            <a:off x="8042996" y="842403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5798487">
            <a:off x="8734516" y="1644875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1232">
            <a:off x="9219906" y="1199677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541232">
            <a:off x="8734514" y="780688"/>
            <a:ext cx="4319241" cy="4319241"/>
          </a:xfrm>
          <a:prstGeom prst="ellips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5185771">
            <a:off x="8674901" y="1189058"/>
            <a:ext cx="4319241" cy="4319241"/>
          </a:xfrm>
          <a:prstGeom prst="ellipse">
            <a:avLst/>
          </a:prstGeom>
          <a:gradFill flip="none" rotWithShape="1">
            <a:gsLst>
              <a:gs pos="31000">
                <a:schemeClr val="accent6">
                  <a:lumMod val="60000"/>
                  <a:lumOff val="40000"/>
                </a:scheme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345737">
            <a:off x="8699006" y="2136337"/>
            <a:ext cx="4271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alpha val="0"/>
                  </a:schemeClr>
                </a:solidFill>
                <a:latin typeface="Angeline Vintage" pitchFamily="2" charset="0"/>
              </a:rPr>
              <a:t>SEJARAH, MASYARAKAT &amp; BUDAYA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E698B-ABBA-40C3-BE35-D0BE91887634}"/>
              </a:ext>
            </a:extLst>
          </p:cNvPr>
          <p:cNvSpPr txBox="1"/>
          <p:nvPr/>
        </p:nvSpPr>
        <p:spPr>
          <a:xfrm>
            <a:off x="13124444" y="656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63ADC9C6-49CE-4A00-A9DE-6E1C08EC1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r="14599"/>
          <a:stretch/>
        </p:blipFill>
        <p:spPr>
          <a:xfrm>
            <a:off x="8631341" y="1199921"/>
            <a:ext cx="4406360" cy="4406360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B6527E-98EB-48CE-9CE9-39F8B731552B}"/>
              </a:ext>
            </a:extLst>
          </p:cNvPr>
          <p:cNvSpPr txBox="1"/>
          <p:nvPr/>
        </p:nvSpPr>
        <p:spPr>
          <a:xfrm>
            <a:off x="543698" y="21141"/>
            <a:ext cx="4367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Adobe Gothic Std B" panose="020B0800000000000000" pitchFamily="34" charset="-128"/>
                <a:cs typeface="Adobe Hebrew" panose="02040503050201020203" pitchFamily="18" charset="-79"/>
              </a:rPr>
              <a:t>MASYARAKAT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9775F3-D073-4732-8514-764A21B1FE9F}"/>
              </a:ext>
            </a:extLst>
          </p:cNvPr>
          <p:cNvSpPr txBox="1"/>
          <p:nvPr/>
        </p:nvSpPr>
        <p:spPr>
          <a:xfrm>
            <a:off x="587861" y="1089367"/>
            <a:ext cx="742431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Saling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Berhubung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Saling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berhubung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berlaku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tidak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formal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apabila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bersama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keluarga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Hubungan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formal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berlaku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seperti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urusan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pentadbira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guru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murid di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kelas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Mempunyai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Kepimpinan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Berperanan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ketua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kampung,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ketua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daerah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ketua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keluarga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lain-lain.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Stratifikasi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Sosial</a:t>
            </a:r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Lapisan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terbahagi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kepada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tiga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bahagian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iaitu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kelas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pertama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pemilikan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harta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kekayaan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),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kelas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kedua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peranan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kelas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ketiga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kasta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ditentukan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melalui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kelahiran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).</a:t>
            </a:r>
          </a:p>
          <a:p>
            <a:endParaRPr lang="en-US" sz="20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Sistem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Suatu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susunan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bahagian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saling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berkait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saling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memerlukan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membentuk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satu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kesatuan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Cth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 :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undang-undang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, system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ekonomi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, system </a:t>
            </a:r>
            <a:r>
              <a:rPr lang="en-US" sz="2000" dirty="0" err="1">
                <a:solidFill>
                  <a:schemeClr val="bg1"/>
                </a:solidFill>
                <a:latin typeface="Agency FB" panose="020B0503020202020204" pitchFamily="34" charset="0"/>
              </a:rPr>
              <a:t>kekeluargaan</a:t>
            </a:r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,.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7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675237" y="815149"/>
            <a:ext cx="6857999" cy="4534929"/>
          </a:xfrm>
          <a:prstGeom prst="triangl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99FD446-AD48-4649-9FC9-7414963E8DFF}"/>
              </a:ext>
            </a:extLst>
          </p:cNvPr>
          <p:cNvSpPr/>
          <p:nvPr/>
        </p:nvSpPr>
        <p:spPr>
          <a:xfrm>
            <a:off x="3299254" y="815149"/>
            <a:ext cx="5585254" cy="3719779"/>
          </a:xfrm>
          <a:prstGeom prst="triangl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53CC4FF-9D12-4ABB-B497-0E8C44DD5915}"/>
              </a:ext>
            </a:extLst>
          </p:cNvPr>
          <p:cNvSpPr/>
          <p:nvPr/>
        </p:nvSpPr>
        <p:spPr>
          <a:xfrm>
            <a:off x="3978876" y="815150"/>
            <a:ext cx="4238367" cy="2793023"/>
          </a:xfrm>
          <a:prstGeom prst="triangl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A5C7F62-C4E6-4BE3-AAD5-F44C556365AF}"/>
              </a:ext>
            </a:extLst>
          </p:cNvPr>
          <p:cNvSpPr/>
          <p:nvPr/>
        </p:nvSpPr>
        <p:spPr>
          <a:xfrm>
            <a:off x="4868562" y="815150"/>
            <a:ext cx="2446638" cy="1619131"/>
          </a:xfrm>
          <a:prstGeom prst="triangl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4DEF44-CF85-4A84-B576-FDB8B223A21B}"/>
              </a:ext>
            </a:extLst>
          </p:cNvPr>
          <p:cNvCxnSpPr/>
          <p:nvPr/>
        </p:nvCxnSpPr>
        <p:spPr>
          <a:xfrm>
            <a:off x="6363730" y="1767016"/>
            <a:ext cx="163109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FAC952-1C50-4499-903E-D2DADCD04AAA}"/>
              </a:ext>
            </a:extLst>
          </p:cNvPr>
          <p:cNvCxnSpPr/>
          <p:nvPr/>
        </p:nvCxnSpPr>
        <p:spPr>
          <a:xfrm>
            <a:off x="6903309" y="2920313"/>
            <a:ext cx="163109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26876-3C10-49CC-B7FF-06734D25B572}"/>
              </a:ext>
            </a:extLst>
          </p:cNvPr>
          <p:cNvCxnSpPr/>
          <p:nvPr/>
        </p:nvCxnSpPr>
        <p:spPr>
          <a:xfrm>
            <a:off x="7718855" y="3999470"/>
            <a:ext cx="163109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B0B1B4-1FA2-4BAF-BACD-4FF0201ADA98}"/>
              </a:ext>
            </a:extLst>
          </p:cNvPr>
          <p:cNvCxnSpPr/>
          <p:nvPr/>
        </p:nvCxnSpPr>
        <p:spPr>
          <a:xfrm>
            <a:off x="8299622" y="4942702"/>
            <a:ext cx="163109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D2D20C-3A39-4D73-80C8-FFD918179807}"/>
              </a:ext>
            </a:extLst>
          </p:cNvPr>
          <p:cNvSpPr txBox="1"/>
          <p:nvPr/>
        </p:nvSpPr>
        <p:spPr>
          <a:xfrm>
            <a:off x="8155459" y="1488674"/>
            <a:ext cx="216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Brahmin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22B9E6-0496-4F78-8804-87A919DAFE0B}"/>
              </a:ext>
            </a:extLst>
          </p:cNvPr>
          <p:cNvSpPr txBox="1"/>
          <p:nvPr/>
        </p:nvSpPr>
        <p:spPr>
          <a:xfrm>
            <a:off x="8627074" y="2567830"/>
            <a:ext cx="216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Ksyatria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62E4F0-81A2-449A-90E9-382186AF2EC0}"/>
              </a:ext>
            </a:extLst>
          </p:cNvPr>
          <p:cNvSpPr txBox="1"/>
          <p:nvPr/>
        </p:nvSpPr>
        <p:spPr>
          <a:xfrm>
            <a:off x="9459098" y="3698876"/>
            <a:ext cx="216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Vaisya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0E6E-3F0F-4482-A399-8D80BB87BC0F}"/>
              </a:ext>
            </a:extLst>
          </p:cNvPr>
          <p:cNvSpPr txBox="1"/>
          <p:nvPr/>
        </p:nvSpPr>
        <p:spPr>
          <a:xfrm>
            <a:off x="10111948" y="4629471"/>
            <a:ext cx="216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Sudra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F388DE-A9BB-477E-8189-D6B80DD3F78E}"/>
              </a:ext>
            </a:extLst>
          </p:cNvPr>
          <p:cNvSpPr txBox="1"/>
          <p:nvPr/>
        </p:nvSpPr>
        <p:spPr>
          <a:xfrm>
            <a:off x="3363099" y="5809074"/>
            <a:ext cx="7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Rajah 1 :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Stratifikasi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sosial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berbentuk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kasta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6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35000">
              <a:schemeClr val="accent2">
                <a:lumMod val="60000"/>
                <a:lumOff val="4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chemeClr val="tx1">
                  <a:lumMod val="95000"/>
                  <a:lumOff val="5000"/>
                </a:schemeClr>
              </a:gs>
              <a:gs pos="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675237" y="815149"/>
            <a:ext cx="6857999" cy="4534929"/>
          </a:xfrm>
          <a:prstGeom prst="triangl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99FD446-AD48-4649-9FC9-7414963E8DFF}"/>
              </a:ext>
            </a:extLst>
          </p:cNvPr>
          <p:cNvSpPr/>
          <p:nvPr/>
        </p:nvSpPr>
        <p:spPr>
          <a:xfrm>
            <a:off x="3299254" y="815149"/>
            <a:ext cx="5585254" cy="3719779"/>
          </a:xfrm>
          <a:prstGeom prst="triangl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53CC4FF-9D12-4ABB-B497-0E8C44DD5915}"/>
              </a:ext>
            </a:extLst>
          </p:cNvPr>
          <p:cNvSpPr/>
          <p:nvPr/>
        </p:nvSpPr>
        <p:spPr>
          <a:xfrm>
            <a:off x="3978876" y="815150"/>
            <a:ext cx="4238367" cy="2793023"/>
          </a:xfrm>
          <a:prstGeom prst="triangl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A5C7F62-C4E6-4BE3-AAD5-F44C556365AF}"/>
              </a:ext>
            </a:extLst>
          </p:cNvPr>
          <p:cNvSpPr/>
          <p:nvPr/>
        </p:nvSpPr>
        <p:spPr>
          <a:xfrm>
            <a:off x="4868562" y="815150"/>
            <a:ext cx="2446638" cy="1619131"/>
          </a:xfrm>
          <a:prstGeom prst="triangle">
            <a:avLst/>
          </a:prstGeom>
          <a:gradFill flip="none" rotWithShape="1">
            <a:gsLst>
              <a:gs pos="15000">
                <a:srgbClr val="19FBA0">
                  <a:alpha val="50000"/>
                </a:srgbClr>
              </a:gs>
              <a:gs pos="74000">
                <a:srgbClr val="A0207B">
                  <a:alpha val="5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4DEF44-CF85-4A84-B576-FDB8B223A21B}"/>
              </a:ext>
            </a:extLst>
          </p:cNvPr>
          <p:cNvCxnSpPr/>
          <p:nvPr/>
        </p:nvCxnSpPr>
        <p:spPr>
          <a:xfrm>
            <a:off x="6363730" y="1767016"/>
            <a:ext cx="163109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FAC952-1C50-4499-903E-D2DADCD04AAA}"/>
              </a:ext>
            </a:extLst>
          </p:cNvPr>
          <p:cNvCxnSpPr/>
          <p:nvPr/>
        </p:nvCxnSpPr>
        <p:spPr>
          <a:xfrm>
            <a:off x="6903309" y="2920313"/>
            <a:ext cx="163109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26876-3C10-49CC-B7FF-06734D25B572}"/>
              </a:ext>
            </a:extLst>
          </p:cNvPr>
          <p:cNvCxnSpPr/>
          <p:nvPr/>
        </p:nvCxnSpPr>
        <p:spPr>
          <a:xfrm>
            <a:off x="7718855" y="3999470"/>
            <a:ext cx="163109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B0B1B4-1FA2-4BAF-BACD-4FF0201ADA98}"/>
              </a:ext>
            </a:extLst>
          </p:cNvPr>
          <p:cNvCxnSpPr/>
          <p:nvPr/>
        </p:nvCxnSpPr>
        <p:spPr>
          <a:xfrm>
            <a:off x="8299622" y="4942702"/>
            <a:ext cx="1631092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D2D20C-3A39-4D73-80C8-FFD918179807}"/>
              </a:ext>
            </a:extLst>
          </p:cNvPr>
          <p:cNvSpPr txBox="1"/>
          <p:nvPr/>
        </p:nvSpPr>
        <p:spPr>
          <a:xfrm>
            <a:off x="8155459" y="1488674"/>
            <a:ext cx="216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Diraja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22B9E6-0496-4F78-8804-87A919DAFE0B}"/>
              </a:ext>
            </a:extLst>
          </p:cNvPr>
          <p:cNvSpPr txBox="1"/>
          <p:nvPr/>
        </p:nvSpPr>
        <p:spPr>
          <a:xfrm>
            <a:off x="8627074" y="2567830"/>
            <a:ext cx="216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Bangsawan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62E4F0-81A2-449A-90E9-382186AF2EC0}"/>
              </a:ext>
            </a:extLst>
          </p:cNvPr>
          <p:cNvSpPr txBox="1"/>
          <p:nvPr/>
        </p:nvSpPr>
        <p:spPr>
          <a:xfrm>
            <a:off x="9459098" y="3698876"/>
            <a:ext cx="216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Rakyat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F0E6E-3F0F-4482-A399-8D80BB87BC0F}"/>
              </a:ext>
            </a:extLst>
          </p:cNvPr>
          <p:cNvSpPr txBox="1"/>
          <p:nvPr/>
        </p:nvSpPr>
        <p:spPr>
          <a:xfrm>
            <a:off x="10111948" y="4629471"/>
            <a:ext cx="216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Hamba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F388DE-A9BB-477E-8189-D6B80DD3F78E}"/>
              </a:ext>
            </a:extLst>
          </p:cNvPr>
          <p:cNvSpPr txBox="1"/>
          <p:nvPr/>
        </p:nvSpPr>
        <p:spPr>
          <a:xfrm>
            <a:off x="2850294" y="5836110"/>
            <a:ext cx="7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Rajah 2 :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Stratifikasi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sosial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masyarakat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Melayu</a:t>
            </a: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tradisional</a:t>
            </a:r>
            <a:endParaRPr 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4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751</Words>
  <Application>Microsoft Office PowerPoint</Application>
  <PresentationFormat>Widescreen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Adobe Gothic Std B</vt:lpstr>
      <vt:lpstr>Adobe Hebrew</vt:lpstr>
      <vt:lpstr>Agency FB</vt:lpstr>
      <vt:lpstr>Angeline Vintage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Julz Starz</dc:creator>
  <cp:lastModifiedBy>Julia Jasmin</cp:lastModifiedBy>
  <cp:revision>42</cp:revision>
  <dcterms:created xsi:type="dcterms:W3CDTF">2018-10-07T07:54:49Z</dcterms:created>
  <dcterms:modified xsi:type="dcterms:W3CDTF">2018-12-02T17:17:33Z</dcterms:modified>
</cp:coreProperties>
</file>