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63" r:id="rId2"/>
    <p:sldId id="264" r:id="rId3"/>
    <p:sldId id="265" r:id="rId4"/>
    <p:sldId id="266" r:id="rId5"/>
    <p:sldId id="256" r:id="rId6"/>
    <p:sldId id="257" r:id="rId7"/>
    <p:sldId id="258" r:id="rId8"/>
    <p:sldId id="259" r:id="rId9"/>
    <p:sldId id="260" r:id="rId10"/>
    <p:sldId id="261" r:id="rId11"/>
    <p:sldId id="262"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F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B342-D6DB-40B3-BE72-38CB4783A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a:extLst>
              <a:ext uri="{FF2B5EF4-FFF2-40B4-BE49-F238E27FC236}">
                <a16:creationId xmlns:a16="http://schemas.microsoft.com/office/drawing/2014/main" id="{47A8D69C-3D3D-4E16-AA75-398200ED8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a:extLst>
              <a:ext uri="{FF2B5EF4-FFF2-40B4-BE49-F238E27FC236}">
                <a16:creationId xmlns:a16="http://schemas.microsoft.com/office/drawing/2014/main" id="{FE46B6CC-E05B-4078-90E3-96A4213F9EB9}"/>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D71C034E-8A3A-4CCE-A6E6-EF03681A39A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84FD044-F301-4CF5-9E4F-8EFF6022D98B}"/>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191609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5501-99D0-4747-B2A1-CE9CA92DC626}"/>
              </a:ext>
            </a:extLst>
          </p:cNvPr>
          <p:cNvSpPr>
            <a:spLocks noGrp="1"/>
          </p:cNvSpPr>
          <p:nvPr>
            <p:ph type="title"/>
          </p:nvPr>
        </p:nvSpPr>
        <p:spPr/>
        <p:txBody>
          <a:bodyPr/>
          <a:lstStyle/>
          <a:p>
            <a:r>
              <a:rPr lang="en-US"/>
              <a:t>Click to edit Master title style</a:t>
            </a:r>
            <a:endParaRPr lang="ms-MY"/>
          </a:p>
        </p:txBody>
      </p:sp>
      <p:sp>
        <p:nvSpPr>
          <p:cNvPr id="3" name="Vertical Text Placeholder 2">
            <a:extLst>
              <a:ext uri="{FF2B5EF4-FFF2-40B4-BE49-F238E27FC236}">
                <a16:creationId xmlns:a16="http://schemas.microsoft.com/office/drawing/2014/main" id="{B7320ABF-0B77-4435-AB56-421E894FB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1DF84077-A281-4867-9870-9A76DBAC6A5B}"/>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29781444-BC1D-4154-AAD8-32AB6058F6E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EEA11F4-0018-49A8-A851-4F7CA658DD4A}"/>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131804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D43CAC-DDFA-4438-AF7F-A68B4AFEE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a:extLst>
              <a:ext uri="{FF2B5EF4-FFF2-40B4-BE49-F238E27FC236}">
                <a16:creationId xmlns:a16="http://schemas.microsoft.com/office/drawing/2014/main" id="{A4541679-3C7A-4423-A027-C38EFDD745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794B3A2F-D3D4-47AE-AFD6-FBDE84A3478E}"/>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2248AB2E-E586-4E39-BF67-4EC2644793C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D32786A-B7EB-4864-813B-23E6E5CF4F0C}"/>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221623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7B1E-C31C-441A-B976-FE06F36AA52D}"/>
              </a:ext>
            </a:extLst>
          </p:cNvPr>
          <p:cNvSpPr>
            <a:spLocks noGrp="1"/>
          </p:cNvSpPr>
          <p:nvPr>
            <p:ph type="title"/>
          </p:nvPr>
        </p:nvSpPr>
        <p:spPr/>
        <p:txBody>
          <a:bodyPr/>
          <a:lstStyle/>
          <a:p>
            <a:r>
              <a:rPr lang="en-US"/>
              <a:t>Click to edit Master title style</a:t>
            </a:r>
            <a:endParaRPr lang="ms-MY"/>
          </a:p>
        </p:txBody>
      </p:sp>
      <p:sp>
        <p:nvSpPr>
          <p:cNvPr id="3" name="Content Placeholder 2">
            <a:extLst>
              <a:ext uri="{FF2B5EF4-FFF2-40B4-BE49-F238E27FC236}">
                <a16:creationId xmlns:a16="http://schemas.microsoft.com/office/drawing/2014/main" id="{3941DBF8-DBA8-489B-B82B-0F1762E3B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90101CE9-AE4F-4821-AB5B-B25E27051856}"/>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623CD27F-283D-4EF0-8DCE-6ED5F55D552A}"/>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5495F95-16F0-4620-9A10-CAF3DCB01408}"/>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321904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6097-6EB0-4343-81C2-241AC3540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a:extLst>
              <a:ext uri="{FF2B5EF4-FFF2-40B4-BE49-F238E27FC236}">
                <a16:creationId xmlns:a16="http://schemas.microsoft.com/office/drawing/2014/main" id="{757990FD-2F83-4006-99F3-B0C0D564B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7E676-832C-466A-826F-8FE1D6410211}"/>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5FCAE323-2066-49E3-9A3D-43562CEF207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5851B81-946D-458D-A642-199F1D887434}"/>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218264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CDCF-5041-40C8-BD54-5F41143EC2F6}"/>
              </a:ext>
            </a:extLst>
          </p:cNvPr>
          <p:cNvSpPr>
            <a:spLocks noGrp="1"/>
          </p:cNvSpPr>
          <p:nvPr>
            <p:ph type="title"/>
          </p:nvPr>
        </p:nvSpPr>
        <p:spPr/>
        <p:txBody>
          <a:bodyPr/>
          <a:lstStyle/>
          <a:p>
            <a:r>
              <a:rPr lang="en-US"/>
              <a:t>Click to edit Master title style</a:t>
            </a:r>
            <a:endParaRPr lang="ms-MY"/>
          </a:p>
        </p:txBody>
      </p:sp>
      <p:sp>
        <p:nvSpPr>
          <p:cNvPr id="3" name="Content Placeholder 2">
            <a:extLst>
              <a:ext uri="{FF2B5EF4-FFF2-40B4-BE49-F238E27FC236}">
                <a16:creationId xmlns:a16="http://schemas.microsoft.com/office/drawing/2014/main" id="{8AFE56D8-044C-48B4-B044-2A5758A27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a:extLst>
              <a:ext uri="{FF2B5EF4-FFF2-40B4-BE49-F238E27FC236}">
                <a16:creationId xmlns:a16="http://schemas.microsoft.com/office/drawing/2014/main" id="{93F2AC02-0EC3-474A-B871-B2DC55032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a:extLst>
              <a:ext uri="{FF2B5EF4-FFF2-40B4-BE49-F238E27FC236}">
                <a16:creationId xmlns:a16="http://schemas.microsoft.com/office/drawing/2014/main" id="{5526104F-288C-4FB4-A6CC-7BAEFA41617A}"/>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6" name="Footer Placeholder 5">
            <a:extLst>
              <a:ext uri="{FF2B5EF4-FFF2-40B4-BE49-F238E27FC236}">
                <a16:creationId xmlns:a16="http://schemas.microsoft.com/office/drawing/2014/main" id="{5A023F54-A00D-4440-95D2-B492C894321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1F53034-9E41-45C3-B19F-3CCAFCC67DBE}"/>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356910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52F1-8967-468A-9DFE-AA80699234C6}"/>
              </a:ext>
            </a:extLst>
          </p:cNvPr>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a:extLst>
              <a:ext uri="{FF2B5EF4-FFF2-40B4-BE49-F238E27FC236}">
                <a16:creationId xmlns:a16="http://schemas.microsoft.com/office/drawing/2014/main" id="{C4448471-8EE4-47AB-BF00-DF19C5614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6E1A0-BC4C-41A3-8E15-F6F5B1DBCF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a:extLst>
              <a:ext uri="{FF2B5EF4-FFF2-40B4-BE49-F238E27FC236}">
                <a16:creationId xmlns:a16="http://schemas.microsoft.com/office/drawing/2014/main" id="{B38DB70C-6D6F-4F42-AF6A-B4C3B15E1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BB171-30F1-420F-A0CC-1CC7BD6DFB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a:extLst>
              <a:ext uri="{FF2B5EF4-FFF2-40B4-BE49-F238E27FC236}">
                <a16:creationId xmlns:a16="http://schemas.microsoft.com/office/drawing/2014/main" id="{5719335D-FB9D-470A-9FF6-356BF833D414}"/>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8" name="Footer Placeholder 7">
            <a:extLst>
              <a:ext uri="{FF2B5EF4-FFF2-40B4-BE49-F238E27FC236}">
                <a16:creationId xmlns:a16="http://schemas.microsoft.com/office/drawing/2014/main" id="{1683B85D-567F-4AB4-83B5-6245D16F7892}"/>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F7FBFBFF-B140-4B9D-932D-9AB0EB3DA151}"/>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407344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58C7-F41B-4561-BE72-B26D60FB5F6F}"/>
              </a:ext>
            </a:extLst>
          </p:cNvPr>
          <p:cNvSpPr>
            <a:spLocks noGrp="1"/>
          </p:cNvSpPr>
          <p:nvPr>
            <p:ph type="title"/>
          </p:nvPr>
        </p:nvSpPr>
        <p:spPr/>
        <p:txBody>
          <a:bodyPr/>
          <a:lstStyle/>
          <a:p>
            <a:r>
              <a:rPr lang="en-US"/>
              <a:t>Click to edit Master title style</a:t>
            </a:r>
            <a:endParaRPr lang="ms-MY"/>
          </a:p>
        </p:txBody>
      </p:sp>
      <p:sp>
        <p:nvSpPr>
          <p:cNvPr id="3" name="Date Placeholder 2">
            <a:extLst>
              <a:ext uri="{FF2B5EF4-FFF2-40B4-BE49-F238E27FC236}">
                <a16:creationId xmlns:a16="http://schemas.microsoft.com/office/drawing/2014/main" id="{9FC3EEAC-534B-472A-BFBB-F21DDF7AF263}"/>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4" name="Footer Placeholder 3">
            <a:extLst>
              <a:ext uri="{FF2B5EF4-FFF2-40B4-BE49-F238E27FC236}">
                <a16:creationId xmlns:a16="http://schemas.microsoft.com/office/drawing/2014/main" id="{F3F03BD7-AC5A-4EB1-8710-5E27B5C6B3F9}"/>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ABD43773-3334-403A-ABE6-93D45F61DEC6}"/>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143600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8DC301-0F92-43AB-A2C3-9377F5DE1BA5}"/>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3" name="Footer Placeholder 2">
            <a:extLst>
              <a:ext uri="{FF2B5EF4-FFF2-40B4-BE49-F238E27FC236}">
                <a16:creationId xmlns:a16="http://schemas.microsoft.com/office/drawing/2014/main" id="{99FBF2F0-AD65-4DC1-A6F4-2529F8219B79}"/>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3A44A3B8-5FD0-42A0-99B7-39707EFDB826}"/>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416068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19DE-EAFF-4A62-8A64-95217D2AE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a:extLst>
              <a:ext uri="{FF2B5EF4-FFF2-40B4-BE49-F238E27FC236}">
                <a16:creationId xmlns:a16="http://schemas.microsoft.com/office/drawing/2014/main" id="{5239DA6E-D4FB-46DB-9694-7504AC49D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a:extLst>
              <a:ext uri="{FF2B5EF4-FFF2-40B4-BE49-F238E27FC236}">
                <a16:creationId xmlns:a16="http://schemas.microsoft.com/office/drawing/2014/main" id="{9A347FCE-46D5-4753-BE65-D1D0105CC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68FED-53C7-40EC-BA96-1528A02B845F}"/>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6" name="Footer Placeholder 5">
            <a:extLst>
              <a:ext uri="{FF2B5EF4-FFF2-40B4-BE49-F238E27FC236}">
                <a16:creationId xmlns:a16="http://schemas.microsoft.com/office/drawing/2014/main" id="{B17B056E-A84F-478A-AB47-DC6DD711805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B6F3D3AC-82C0-4B4D-9A4F-6299064EC434}"/>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84753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0937-A447-4683-8C98-57F1539E6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a:extLst>
              <a:ext uri="{FF2B5EF4-FFF2-40B4-BE49-F238E27FC236}">
                <a16:creationId xmlns:a16="http://schemas.microsoft.com/office/drawing/2014/main" id="{94DFE83C-1F97-483E-84BC-1BB4319CF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a:extLst>
              <a:ext uri="{FF2B5EF4-FFF2-40B4-BE49-F238E27FC236}">
                <a16:creationId xmlns:a16="http://schemas.microsoft.com/office/drawing/2014/main" id="{A6E98572-6166-4081-88F8-E3B7139B3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5B395-3126-4D98-8850-EE37D2265466}"/>
              </a:ext>
            </a:extLst>
          </p:cNvPr>
          <p:cNvSpPr>
            <a:spLocks noGrp="1"/>
          </p:cNvSpPr>
          <p:nvPr>
            <p:ph type="dt" sz="half" idx="10"/>
          </p:nvPr>
        </p:nvSpPr>
        <p:spPr/>
        <p:txBody>
          <a:bodyPr/>
          <a:lstStyle/>
          <a:p>
            <a:fld id="{777408B4-CA57-4642-903D-B2749974CEBB}" type="datetimeFigureOut">
              <a:rPr lang="en-MY" smtClean="0"/>
              <a:t>22/11/2020</a:t>
            </a:fld>
            <a:endParaRPr lang="en-MY"/>
          </a:p>
        </p:txBody>
      </p:sp>
      <p:sp>
        <p:nvSpPr>
          <p:cNvPr id="6" name="Footer Placeholder 5">
            <a:extLst>
              <a:ext uri="{FF2B5EF4-FFF2-40B4-BE49-F238E27FC236}">
                <a16:creationId xmlns:a16="http://schemas.microsoft.com/office/drawing/2014/main" id="{F5C8B737-CC78-470A-81C4-C7199DB9060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F1D3171-D51C-4B54-B28D-467F3A568D1D}"/>
              </a:ext>
            </a:extLst>
          </p:cNvPr>
          <p:cNvSpPr>
            <a:spLocks noGrp="1"/>
          </p:cNvSpPr>
          <p:nvPr>
            <p:ph type="sldNum" sz="quarter" idx="12"/>
          </p:nvPr>
        </p:nvSpPr>
        <p:spPr/>
        <p:txBody>
          <a:bodyPr/>
          <a:lstStyle/>
          <a:p>
            <a:fld id="{CE1293BB-BA8D-4A24-AA5B-C0B26ADB9A82}" type="slidenum">
              <a:rPr lang="en-MY" smtClean="0"/>
              <a:t>‹#›</a:t>
            </a:fld>
            <a:endParaRPr lang="en-MY"/>
          </a:p>
        </p:txBody>
      </p:sp>
    </p:spTree>
    <p:extLst>
      <p:ext uri="{BB962C8B-B14F-4D97-AF65-F5344CB8AC3E}">
        <p14:creationId xmlns:p14="http://schemas.microsoft.com/office/powerpoint/2010/main" val="341089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12402-17D1-4013-BAC5-EE1EA160C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a:extLst>
              <a:ext uri="{FF2B5EF4-FFF2-40B4-BE49-F238E27FC236}">
                <a16:creationId xmlns:a16="http://schemas.microsoft.com/office/drawing/2014/main" id="{547F16CC-14DC-4431-AFC8-BEE8A5CBB8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a:extLst>
              <a:ext uri="{FF2B5EF4-FFF2-40B4-BE49-F238E27FC236}">
                <a16:creationId xmlns:a16="http://schemas.microsoft.com/office/drawing/2014/main" id="{D7D08A7A-4EB3-43AF-B8C5-9F0496890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408B4-CA57-4642-903D-B2749974CEBB}" type="datetimeFigureOut">
              <a:rPr lang="en-MY" smtClean="0"/>
              <a:t>22/11/2020</a:t>
            </a:fld>
            <a:endParaRPr lang="en-MY"/>
          </a:p>
        </p:txBody>
      </p:sp>
      <p:sp>
        <p:nvSpPr>
          <p:cNvPr id="5" name="Footer Placeholder 4">
            <a:extLst>
              <a:ext uri="{FF2B5EF4-FFF2-40B4-BE49-F238E27FC236}">
                <a16:creationId xmlns:a16="http://schemas.microsoft.com/office/drawing/2014/main" id="{0345F8AC-7F4C-4E53-8E7F-3E17957E2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49DE5F9D-6799-498B-B4F7-EFD0A24DB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293BB-BA8D-4A24-AA5B-C0B26ADB9A82}" type="slidenum">
              <a:rPr lang="en-MY" smtClean="0"/>
              <a:t>‹#›</a:t>
            </a:fld>
            <a:endParaRPr lang="en-MY"/>
          </a:p>
        </p:txBody>
      </p:sp>
    </p:spTree>
    <p:extLst>
      <p:ext uri="{BB962C8B-B14F-4D97-AF65-F5344CB8AC3E}">
        <p14:creationId xmlns:p14="http://schemas.microsoft.com/office/powerpoint/2010/main" val="4072793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gif"/><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1.gif"/><Relationship Id="rId7" Type="http://schemas.microsoft.com/office/2007/relationships/hdphoto" Target="../media/hdphoto3.wdp"/><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7000" r="-7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B63026-1A57-459E-ACA7-8D55FBBFB27A}"/>
              </a:ext>
            </a:extLst>
          </p:cNvPr>
          <p:cNvSpPr>
            <a:spLocks noGrp="1"/>
          </p:cNvSpPr>
          <p:nvPr>
            <p:ph type="title"/>
          </p:nvPr>
        </p:nvSpPr>
        <p:spPr>
          <a:xfrm>
            <a:off x="1683366" y="2406650"/>
            <a:ext cx="8596668" cy="1320800"/>
          </a:xfrm>
          <a:noFill/>
          <a:effectLst>
            <a:glow rad="228600">
              <a:schemeClr val="accent4">
                <a:satMod val="175000"/>
                <a:alpha val="40000"/>
              </a:schemeClr>
            </a:glow>
            <a:outerShdw blurRad="50800" dist="38100" dir="5400000" algn="t" rotWithShape="0">
              <a:prstClr val="black">
                <a:alpha val="40000"/>
              </a:prstClr>
            </a:outerShdw>
          </a:effectLst>
        </p:spPr>
        <p:txBody>
          <a:bodyPr>
            <a:normAutofit/>
          </a:bodyPr>
          <a:lstStyle/>
          <a:p>
            <a:pPr algn="ctr"/>
            <a:r>
              <a:rPr lang="en-US" sz="8800" b="1" i="1" dirty="0">
                <a:solidFill>
                  <a:schemeClr val="bg2">
                    <a:lumMod val="10000"/>
                  </a:schemeClr>
                </a:solidFill>
              </a:rPr>
              <a:t>NATURALISM</a:t>
            </a:r>
            <a:endParaRPr lang="en-MY" sz="8800" b="1" i="1" dirty="0">
              <a:solidFill>
                <a:schemeClr val="bg2">
                  <a:lumMod val="10000"/>
                </a:schemeClr>
              </a:solidFill>
            </a:endParaRPr>
          </a:p>
        </p:txBody>
      </p:sp>
      <p:sp>
        <p:nvSpPr>
          <p:cNvPr id="2" name="TextBox 1">
            <a:extLst>
              <a:ext uri="{FF2B5EF4-FFF2-40B4-BE49-F238E27FC236}">
                <a16:creationId xmlns:a16="http://schemas.microsoft.com/office/drawing/2014/main" id="{D2F13BF1-22F3-4B5B-8A60-0B3EB2592CA7}"/>
              </a:ext>
            </a:extLst>
          </p:cNvPr>
          <p:cNvSpPr txBox="1"/>
          <p:nvPr/>
        </p:nvSpPr>
        <p:spPr>
          <a:xfrm>
            <a:off x="7724776" y="4828242"/>
            <a:ext cx="4191000" cy="1938992"/>
          </a:xfrm>
          <a:prstGeom prst="rect">
            <a:avLst/>
          </a:prstGeom>
          <a:noFill/>
        </p:spPr>
        <p:txBody>
          <a:bodyPr wrap="square" rtlCol="0">
            <a:spAutoFit/>
          </a:bodyPr>
          <a:lstStyle/>
          <a:p>
            <a:r>
              <a:rPr lang="en-US" sz="2000" dirty="0"/>
              <a:t>Presented by:</a:t>
            </a:r>
          </a:p>
          <a:p>
            <a:r>
              <a:rPr lang="en-US" sz="2000" dirty="0"/>
              <a:t>Iman Ehsan Bin Hassan</a:t>
            </a:r>
          </a:p>
          <a:p>
            <a:r>
              <a:rPr lang="en-US" sz="2000" dirty="0"/>
              <a:t>Muhammad </a:t>
            </a:r>
            <a:r>
              <a:rPr lang="en-US" sz="2000" dirty="0" err="1"/>
              <a:t>Aiman</a:t>
            </a:r>
            <a:r>
              <a:rPr lang="en-US" sz="2000" dirty="0"/>
              <a:t> Bin Abdul Razak</a:t>
            </a:r>
          </a:p>
          <a:p>
            <a:r>
              <a:rPr lang="en-US" sz="2000" dirty="0" err="1"/>
              <a:t>Shahril</a:t>
            </a:r>
            <a:r>
              <a:rPr lang="en-US" sz="2000" dirty="0"/>
              <a:t> Bin Saiful Badri</a:t>
            </a:r>
          </a:p>
          <a:p>
            <a:r>
              <a:rPr lang="en-US" sz="2000" dirty="0" err="1"/>
              <a:t>Heong</a:t>
            </a:r>
            <a:r>
              <a:rPr lang="en-US" sz="2000" dirty="0"/>
              <a:t> Yi Qing</a:t>
            </a:r>
          </a:p>
          <a:p>
            <a:r>
              <a:rPr lang="en-US" sz="2000" dirty="0"/>
              <a:t>Chong Kah Wei</a:t>
            </a:r>
          </a:p>
        </p:txBody>
      </p:sp>
    </p:spTree>
    <p:extLst>
      <p:ext uri="{BB962C8B-B14F-4D97-AF65-F5344CB8AC3E}">
        <p14:creationId xmlns:p14="http://schemas.microsoft.com/office/powerpoint/2010/main" val="125496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37189" y="646211"/>
            <a:ext cx="6096000" cy="923330"/>
          </a:xfrm>
          <a:prstGeom prst="rect">
            <a:avLst/>
          </a:prstGeom>
        </p:spPr>
        <p:txBody>
          <a:bodyPr>
            <a:spAutoFit/>
          </a:bodyPr>
          <a:lstStyle/>
          <a:p>
            <a:r>
              <a:rPr lang="en-US" u="sng" dirty="0"/>
              <a:t>Aims and principle of Naturalist</a:t>
            </a:r>
          </a:p>
          <a:p>
            <a:endParaRPr lang="en-US" dirty="0"/>
          </a:p>
          <a:p>
            <a:endParaRPr lang="en-US" dirty="0"/>
          </a:p>
        </p:txBody>
      </p:sp>
      <p:sp>
        <p:nvSpPr>
          <p:cNvPr id="6" name="Rectangle 5"/>
          <p:cNvSpPr/>
          <p:nvPr/>
        </p:nvSpPr>
        <p:spPr>
          <a:xfrm>
            <a:off x="3417715" y="2735892"/>
            <a:ext cx="6096000" cy="646331"/>
          </a:xfrm>
          <a:prstGeom prst="rect">
            <a:avLst/>
          </a:prstGeom>
        </p:spPr>
        <p:txBody>
          <a:bodyPr>
            <a:spAutoFit/>
          </a:bodyPr>
          <a:lstStyle/>
          <a:p>
            <a:r>
              <a:rPr lang="en-US" dirty="0"/>
              <a:t>Naturalist believe this physical world is only truth ,</a:t>
            </a:r>
            <a:r>
              <a:rPr lang="en-US" b="1" i="1" dirty="0"/>
              <a:t> there is no spiritual world beyond it</a:t>
            </a:r>
            <a:r>
              <a:rPr lang="en-US" dirty="0"/>
              <a:t> </a:t>
            </a:r>
          </a:p>
        </p:txBody>
      </p:sp>
      <p:sp>
        <p:nvSpPr>
          <p:cNvPr id="7" name="Rectangle 6"/>
          <p:cNvSpPr/>
          <p:nvPr/>
        </p:nvSpPr>
        <p:spPr>
          <a:xfrm>
            <a:off x="1325401" y="1526301"/>
            <a:ext cx="6096000" cy="646331"/>
          </a:xfrm>
          <a:prstGeom prst="rect">
            <a:avLst/>
          </a:prstGeom>
        </p:spPr>
        <p:txBody>
          <a:bodyPr>
            <a:spAutoFit/>
          </a:bodyPr>
          <a:lstStyle/>
          <a:p>
            <a:r>
              <a:rPr lang="en-US" dirty="0"/>
              <a:t>Soul is conscious materialistic substance, all matter in nature are made up by combination of atoms and atoms are active</a:t>
            </a:r>
          </a:p>
        </p:txBody>
      </p:sp>
      <p:sp>
        <p:nvSpPr>
          <p:cNvPr id="8" name="Rectangle 7"/>
          <p:cNvSpPr/>
          <p:nvPr/>
        </p:nvSpPr>
        <p:spPr>
          <a:xfrm>
            <a:off x="6465715" y="3939944"/>
            <a:ext cx="3547574" cy="369332"/>
          </a:xfrm>
          <a:prstGeom prst="rect">
            <a:avLst/>
          </a:prstGeom>
        </p:spPr>
        <p:txBody>
          <a:bodyPr wrap="none">
            <a:spAutoFit/>
          </a:bodyPr>
          <a:lstStyle/>
          <a:p>
            <a:r>
              <a:rPr lang="en-US" dirty="0"/>
              <a:t>Human is best creation of the world</a:t>
            </a:r>
          </a:p>
        </p:txBody>
      </p:sp>
      <p:sp>
        <p:nvSpPr>
          <p:cNvPr id="9" name="Rectangle 8"/>
          <p:cNvSpPr/>
          <p:nvPr/>
        </p:nvSpPr>
        <p:spPr>
          <a:xfrm>
            <a:off x="7861995" y="4987610"/>
            <a:ext cx="4302588" cy="369332"/>
          </a:xfrm>
          <a:prstGeom prst="rect">
            <a:avLst/>
          </a:prstGeom>
        </p:spPr>
        <p:txBody>
          <a:bodyPr wrap="none">
            <a:spAutoFit/>
          </a:bodyPr>
          <a:lstStyle/>
          <a:p>
            <a:r>
              <a:rPr lang="en-US" b="1" i="1" dirty="0"/>
              <a:t>Natural Living is Best for a Comfortable life</a:t>
            </a:r>
            <a:endParaRPr lang="en-US" dirty="0"/>
          </a:p>
        </p:txBody>
      </p:sp>
    </p:spTree>
    <p:extLst>
      <p:ext uri="{BB962C8B-B14F-4D97-AF65-F5344CB8AC3E}">
        <p14:creationId xmlns:p14="http://schemas.microsoft.com/office/powerpoint/2010/main" val="191810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328268" y="658574"/>
            <a:ext cx="4894289" cy="646331"/>
          </a:xfrm>
          <a:prstGeom prst="rect">
            <a:avLst/>
          </a:prstGeom>
        </p:spPr>
        <p:txBody>
          <a:bodyPr wrap="none">
            <a:spAutoFit/>
          </a:bodyPr>
          <a:lstStyle/>
          <a:p>
            <a:r>
              <a:rPr lang="en-US" sz="3600" dirty="0">
                <a:latin typeface="Agency FB" panose="020B0503020202020204" pitchFamily="34" charset="0"/>
              </a:rPr>
              <a:t>Who is the father of Naturalism?</a:t>
            </a:r>
          </a:p>
        </p:txBody>
      </p:sp>
      <p:sp>
        <p:nvSpPr>
          <p:cNvPr id="6" name="Rectangle 5"/>
          <p:cNvSpPr/>
          <p:nvPr/>
        </p:nvSpPr>
        <p:spPr>
          <a:xfrm>
            <a:off x="1820878" y="1727520"/>
            <a:ext cx="6096000" cy="3754874"/>
          </a:xfrm>
          <a:prstGeom prst="rect">
            <a:avLst/>
          </a:prstGeom>
        </p:spPr>
        <p:txBody>
          <a:bodyPr>
            <a:spAutoFit/>
          </a:bodyPr>
          <a:lstStyle/>
          <a:p>
            <a:r>
              <a:rPr lang="en-US" sz="2400" dirty="0" err="1">
                <a:latin typeface="Arial Black" panose="020B0A04020102020204" pitchFamily="34" charset="0"/>
              </a:rPr>
              <a:t>Émile</a:t>
            </a:r>
            <a:r>
              <a:rPr lang="en-US" sz="2400" dirty="0">
                <a:latin typeface="Arial Black" panose="020B0A04020102020204" pitchFamily="34" charset="0"/>
              </a:rPr>
              <a:t> Zola</a:t>
            </a:r>
          </a:p>
          <a:p>
            <a:endParaRPr lang="en-US" dirty="0"/>
          </a:p>
          <a:p>
            <a:endParaRPr lang="en-US" dirty="0"/>
          </a:p>
          <a:p>
            <a:endParaRPr lang="en-US" dirty="0"/>
          </a:p>
          <a:p>
            <a:r>
              <a:rPr lang="en-US" sz="3200" dirty="0" err="1">
                <a:latin typeface="Arial Narrow" panose="020B0606020202030204" pitchFamily="34" charset="0"/>
              </a:rPr>
              <a:t>Émile</a:t>
            </a:r>
            <a:r>
              <a:rPr lang="en-US" sz="3200" dirty="0">
                <a:latin typeface="Arial Narrow" panose="020B0606020202030204" pitchFamily="34" charset="0"/>
              </a:rPr>
              <a:t> Zola was the leading figure of the 19th-century literary movement of naturalism and remains one of France's best-known and most celebrated authors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086" y="658574"/>
            <a:ext cx="2334995" cy="3113326"/>
          </a:xfrm>
          <a:prstGeom prst="rect">
            <a:avLst/>
          </a:prstGeom>
        </p:spPr>
      </p:pic>
    </p:spTree>
    <p:extLst>
      <p:ext uri="{BB962C8B-B14F-4D97-AF65-F5344CB8AC3E}">
        <p14:creationId xmlns:p14="http://schemas.microsoft.com/office/powerpoint/2010/main" val="11102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CA4D-6EC1-408E-9735-8B24123FCEF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98F1DA5-32A7-4303-AD38-348EE19B7648}"/>
              </a:ext>
            </a:extLst>
          </p:cNvPr>
          <p:cNvSpPr>
            <a:spLocks noGrp="1"/>
          </p:cNvSpPr>
          <p:nvPr>
            <p:ph idx="1"/>
          </p:nvPr>
        </p:nvSpPr>
        <p:spPr>
          <a:xfrm>
            <a:off x="838200" y="1504951"/>
            <a:ext cx="10515600" cy="4776788"/>
          </a:xfrm>
        </p:spPr>
        <p:txBody>
          <a:bodyPr/>
          <a:lstStyle/>
          <a:p>
            <a:r>
              <a:rPr lang="en-US" dirty="0"/>
              <a:t>Generally, naturalism is the belief of laws and forces of nature, which means all things regarding supernatural like spirits, souls do not exist in the world.</a:t>
            </a:r>
          </a:p>
          <a:p>
            <a:r>
              <a:rPr lang="en-US" dirty="0"/>
              <a:t>In this case, scientific methods is used to explain any natural phenomena without assuming the existence or non-existence of supernatural.</a:t>
            </a:r>
          </a:p>
          <a:p>
            <a:r>
              <a:rPr lang="en-US" dirty="0"/>
              <a:t>Everyone should have the belief of naturalism, then only we can see actual facts in reality instead of keep believing the things that we are not able to see with our eyes.</a:t>
            </a:r>
          </a:p>
          <a:p>
            <a:endParaRPr lang="en-US" dirty="0"/>
          </a:p>
        </p:txBody>
      </p:sp>
    </p:spTree>
    <p:extLst>
      <p:ext uri="{BB962C8B-B14F-4D97-AF65-F5344CB8AC3E}">
        <p14:creationId xmlns:p14="http://schemas.microsoft.com/office/powerpoint/2010/main" val="355101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A8CFD-DD7B-4727-B9C2-CB9FA7A0CA78}"/>
              </a:ext>
            </a:extLst>
          </p:cNvPr>
          <p:cNvSpPr>
            <a:spLocks noGrp="1"/>
          </p:cNvSpPr>
          <p:nvPr>
            <p:ph idx="1"/>
          </p:nvPr>
        </p:nvSpPr>
        <p:spPr>
          <a:xfrm>
            <a:off x="1190625" y="1873250"/>
            <a:ext cx="9810750" cy="4351338"/>
          </a:xfrm>
        </p:spPr>
        <p:txBody>
          <a:bodyPr/>
          <a:lstStyle/>
          <a:p>
            <a:pPr marL="0" indent="0" algn="ctr">
              <a:buNone/>
            </a:pPr>
            <a:r>
              <a:rPr lang="en-US" sz="3600" i="1" dirty="0"/>
              <a:t>“Shallow men believe in luck or in circumstance. Strong men believe in cause and effect.”</a:t>
            </a:r>
          </a:p>
          <a:p>
            <a:pPr marL="0" indent="0" algn="ctr">
              <a:buNone/>
            </a:pPr>
            <a:r>
              <a:rPr lang="en-US" sz="3600" i="1" dirty="0"/>
              <a:t>-Ralph Waldo Emerson</a:t>
            </a:r>
          </a:p>
          <a:p>
            <a:endParaRPr lang="en-US" dirty="0"/>
          </a:p>
        </p:txBody>
      </p:sp>
    </p:spTree>
    <p:extLst>
      <p:ext uri="{BB962C8B-B14F-4D97-AF65-F5344CB8AC3E}">
        <p14:creationId xmlns:p14="http://schemas.microsoft.com/office/powerpoint/2010/main" val="323109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CAFF0-A315-4768-A6D3-B8D520962311}"/>
              </a:ext>
            </a:extLst>
          </p:cNvPr>
          <p:cNvSpPr txBox="1"/>
          <p:nvPr/>
        </p:nvSpPr>
        <p:spPr>
          <a:xfrm>
            <a:off x="781878" y="770788"/>
            <a:ext cx="7726018" cy="1107996"/>
          </a:xfrm>
          <a:prstGeom prst="rect">
            <a:avLst/>
          </a:prstGeom>
          <a:noFill/>
        </p:spPr>
        <p:txBody>
          <a:bodyPr wrap="square" rtlCol="0">
            <a:spAutoFit/>
          </a:bodyPr>
          <a:lstStyle/>
          <a:p>
            <a:r>
              <a:rPr lang="en-US" sz="6600" dirty="0">
                <a:latin typeface="Engravers MT" panose="02090707080505020304" pitchFamily="18" charset="0"/>
                <a:ea typeface="Microsoft YaHei UI" panose="020B0503020204020204" pitchFamily="34" charset="-122"/>
              </a:rPr>
              <a:t>Definition :</a:t>
            </a:r>
            <a:endParaRPr lang="en-MY" sz="6600" dirty="0">
              <a:latin typeface="Engravers MT" panose="02090707080505020304" pitchFamily="18" charset="0"/>
              <a:ea typeface="Microsoft YaHei UI" panose="020B0503020204020204" pitchFamily="34" charset="-122"/>
            </a:endParaRPr>
          </a:p>
        </p:txBody>
      </p:sp>
      <p:sp>
        <p:nvSpPr>
          <p:cNvPr id="5" name="TextBox 4">
            <a:extLst>
              <a:ext uri="{FF2B5EF4-FFF2-40B4-BE49-F238E27FC236}">
                <a16:creationId xmlns:a16="http://schemas.microsoft.com/office/drawing/2014/main" id="{2513C739-1F60-4B61-AEF7-00D8839FED75}"/>
              </a:ext>
            </a:extLst>
          </p:cNvPr>
          <p:cNvSpPr txBox="1"/>
          <p:nvPr/>
        </p:nvSpPr>
        <p:spPr>
          <a:xfrm>
            <a:off x="781878" y="1878784"/>
            <a:ext cx="9088010" cy="1938992"/>
          </a:xfrm>
          <a:prstGeom prst="rect">
            <a:avLst/>
          </a:prstGeom>
          <a:noFill/>
        </p:spPr>
        <p:txBody>
          <a:bodyPr wrap="square" rtlCol="0">
            <a:spAutoFit/>
          </a:bodyPr>
          <a:lstStyle/>
          <a:p>
            <a:r>
              <a:rPr lang="en-US" sz="4000" dirty="0">
                <a:latin typeface="Bahnschrift" panose="020B0502040204020203" pitchFamily="34" charset="0"/>
              </a:rPr>
              <a:t>Naturalism is a philosophical doctrine which holds the belief that </a:t>
            </a:r>
            <a:r>
              <a:rPr lang="en-US" sz="4000" dirty="0">
                <a:solidFill>
                  <a:srgbClr val="FF0000"/>
                </a:solidFill>
                <a:latin typeface="Bahnschrift" panose="020B0502040204020203" pitchFamily="34" charset="0"/>
              </a:rPr>
              <a:t>MATTER</a:t>
            </a:r>
            <a:r>
              <a:rPr lang="en-US" sz="4000" dirty="0">
                <a:latin typeface="Bahnschrift" panose="020B0502040204020203" pitchFamily="34" charset="0"/>
              </a:rPr>
              <a:t> is the ultimate reality</a:t>
            </a:r>
            <a:endParaRPr lang="en-MY" sz="4000" dirty="0">
              <a:latin typeface="Bahnschrift" panose="020B0502040204020203" pitchFamily="34" charset="0"/>
            </a:endParaRPr>
          </a:p>
        </p:txBody>
      </p:sp>
      <p:sp>
        <p:nvSpPr>
          <p:cNvPr id="7" name="TextBox 6">
            <a:extLst>
              <a:ext uri="{FF2B5EF4-FFF2-40B4-BE49-F238E27FC236}">
                <a16:creationId xmlns:a16="http://schemas.microsoft.com/office/drawing/2014/main" id="{7907BC02-4EBC-4CD2-8F9B-3838C91B50C9}"/>
              </a:ext>
            </a:extLst>
          </p:cNvPr>
          <p:cNvSpPr txBox="1"/>
          <p:nvPr/>
        </p:nvSpPr>
        <p:spPr>
          <a:xfrm>
            <a:off x="781878" y="3817776"/>
            <a:ext cx="9628616" cy="1938992"/>
          </a:xfrm>
          <a:prstGeom prst="rect">
            <a:avLst/>
          </a:prstGeom>
          <a:noFill/>
        </p:spPr>
        <p:txBody>
          <a:bodyPr wrap="square" rtlCol="0">
            <a:spAutoFit/>
          </a:bodyPr>
          <a:lstStyle/>
          <a:p>
            <a:r>
              <a:rPr lang="en-US" sz="4000" dirty="0">
                <a:solidFill>
                  <a:schemeClr val="accent1"/>
                </a:solidFill>
              </a:rPr>
              <a:t>BELIEVES THAT </a:t>
            </a:r>
            <a:r>
              <a:rPr lang="en-US" sz="4000" dirty="0"/>
              <a:t>: the material world is the only real world and that it I governed by natural laws</a:t>
            </a:r>
          </a:p>
        </p:txBody>
      </p:sp>
    </p:spTree>
    <p:extLst>
      <p:ext uri="{BB962C8B-B14F-4D97-AF65-F5344CB8AC3E}">
        <p14:creationId xmlns:p14="http://schemas.microsoft.com/office/powerpoint/2010/main" val="169467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0F3FA08-04D3-45E0-94A1-8D0B24FC79CD}"/>
              </a:ext>
            </a:extLst>
          </p:cNvPr>
          <p:cNvSpPr txBox="1"/>
          <p:nvPr/>
        </p:nvSpPr>
        <p:spPr>
          <a:xfrm>
            <a:off x="489834" y="257521"/>
            <a:ext cx="9251011" cy="1754326"/>
          </a:xfrm>
          <a:prstGeom prst="rect">
            <a:avLst/>
          </a:prstGeom>
          <a:noFill/>
          <a:ln>
            <a:noFill/>
          </a:ln>
        </p:spPr>
        <p:txBody>
          <a:bodyPr wrap="square" rtlCol="0">
            <a:spAutoFit/>
          </a:bodyPr>
          <a:lstStyle/>
          <a:p>
            <a:r>
              <a:rPr lang="en-US" sz="4400" dirty="0"/>
              <a:t>NATURALISM</a:t>
            </a:r>
          </a:p>
          <a:p>
            <a:pPr marL="285750" indent="-285750">
              <a:buFont typeface="Wingdings" panose="05000000000000000000" pitchFamily="2" charset="2"/>
              <a:buChar char="Ø"/>
            </a:pPr>
            <a:r>
              <a:rPr lang="en-MY" sz="3200" dirty="0"/>
              <a:t>Nature is viewed as a FORCE which are viewed as powerful and indifferent mechanism</a:t>
            </a:r>
          </a:p>
        </p:txBody>
      </p:sp>
      <p:sp>
        <p:nvSpPr>
          <p:cNvPr id="14" name="TextBox 13">
            <a:extLst>
              <a:ext uri="{FF2B5EF4-FFF2-40B4-BE49-F238E27FC236}">
                <a16:creationId xmlns:a16="http://schemas.microsoft.com/office/drawing/2014/main" id="{2242E22B-416F-4222-A147-34A2F8AACBA9}"/>
              </a:ext>
            </a:extLst>
          </p:cNvPr>
          <p:cNvSpPr txBox="1"/>
          <p:nvPr/>
        </p:nvSpPr>
        <p:spPr>
          <a:xfrm>
            <a:off x="489835" y="2011847"/>
            <a:ext cx="9251010" cy="4401205"/>
          </a:xfrm>
          <a:prstGeom prst="rect">
            <a:avLst/>
          </a:prstGeom>
          <a:noFill/>
          <a:ln>
            <a:noFill/>
          </a:ln>
        </p:spPr>
        <p:txBody>
          <a:bodyPr wrap="square" rtlCol="0">
            <a:spAutoFit/>
          </a:bodyPr>
          <a:lstStyle/>
          <a:p>
            <a:r>
              <a:rPr lang="en-MY" sz="2800" dirty="0"/>
              <a:t>This means that The Material World :</a:t>
            </a:r>
          </a:p>
          <a:p>
            <a:pPr marL="285750" indent="-285750">
              <a:buFont typeface="Wingdings" panose="05000000000000000000" pitchFamily="2" charset="2"/>
              <a:buChar char="Ø"/>
            </a:pPr>
            <a:r>
              <a:rPr lang="en-MY" sz="2800" dirty="0"/>
              <a:t>Is being governed by a system of natural laws</a:t>
            </a:r>
          </a:p>
          <a:p>
            <a:pPr marL="285750" indent="-285750">
              <a:buFont typeface="Wingdings" panose="05000000000000000000" pitchFamily="2" charset="2"/>
              <a:buChar char="Ø"/>
            </a:pPr>
            <a:r>
              <a:rPr lang="en-MY" sz="2800" dirty="0">
                <a:solidFill>
                  <a:schemeClr val="accent1"/>
                </a:solidFill>
              </a:rPr>
              <a:t>NATURE IS EVERYTHING </a:t>
            </a:r>
            <a:r>
              <a:rPr lang="en-MY" sz="2800" dirty="0"/>
              <a:t>= it is the whole and ultimate reality.</a:t>
            </a:r>
          </a:p>
          <a:p>
            <a:endParaRPr lang="en-MY" sz="2800" dirty="0"/>
          </a:p>
          <a:p>
            <a:r>
              <a:rPr lang="en-MY" sz="2800" dirty="0"/>
              <a:t>A naturalist focuses on explanation that come from </a:t>
            </a:r>
            <a:r>
              <a:rPr lang="en-MY" sz="2800" dirty="0">
                <a:solidFill>
                  <a:schemeClr val="accent1"/>
                </a:solidFill>
              </a:rPr>
              <a:t>laws of nature</a:t>
            </a:r>
            <a:r>
              <a:rPr lang="en-MY" sz="2800" dirty="0"/>
              <a:t> and they </a:t>
            </a:r>
            <a:r>
              <a:rPr lang="en-MY" sz="2800" dirty="0">
                <a:solidFill>
                  <a:srgbClr val="FF0000"/>
                </a:solidFill>
              </a:rPr>
              <a:t>avoid</a:t>
            </a:r>
            <a:r>
              <a:rPr lang="en-MY" sz="2800" dirty="0"/>
              <a:t> using </a:t>
            </a:r>
            <a:r>
              <a:rPr lang="en-MY" sz="2800" dirty="0">
                <a:solidFill>
                  <a:srgbClr val="FF0000"/>
                </a:solidFill>
              </a:rPr>
              <a:t>supernatural and spiritual explanation</a:t>
            </a:r>
            <a:r>
              <a:rPr lang="en-MY" sz="2800" dirty="0"/>
              <a:t>. This means they totally believe that comes from actual facts, natural facts, situation and scientific facts.</a:t>
            </a:r>
          </a:p>
        </p:txBody>
      </p:sp>
    </p:spTree>
    <p:extLst>
      <p:ext uri="{BB962C8B-B14F-4D97-AF65-F5344CB8AC3E}">
        <p14:creationId xmlns:p14="http://schemas.microsoft.com/office/powerpoint/2010/main" val="40109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748C7-9C51-4BE8-9B61-8EC745809D28}"/>
              </a:ext>
            </a:extLst>
          </p:cNvPr>
          <p:cNvSpPr txBox="1"/>
          <p:nvPr/>
        </p:nvSpPr>
        <p:spPr>
          <a:xfrm>
            <a:off x="272911" y="900112"/>
            <a:ext cx="10654747" cy="4493538"/>
          </a:xfrm>
          <a:prstGeom prst="rect">
            <a:avLst/>
          </a:prstGeom>
          <a:noFill/>
        </p:spPr>
        <p:txBody>
          <a:bodyPr wrap="square" rtlCol="0">
            <a:spAutoFit/>
          </a:bodyPr>
          <a:lstStyle/>
          <a:p>
            <a:r>
              <a:rPr lang="en-US" sz="4400" b="1" dirty="0"/>
              <a:t>NATURE IS COMPLETELY KNOWABLE</a:t>
            </a:r>
          </a:p>
          <a:p>
            <a:r>
              <a:rPr lang="en-US" dirty="0"/>
              <a:t>-</a:t>
            </a:r>
            <a:r>
              <a:rPr lang="en-US" sz="2800" dirty="0"/>
              <a:t>in the nature there is</a:t>
            </a:r>
          </a:p>
          <a:p>
            <a:pPr marL="285750" indent="-285750">
              <a:buFont typeface="Wingdings" panose="05000000000000000000" pitchFamily="2" charset="2"/>
              <a:buChar char="Ø"/>
            </a:pPr>
            <a:r>
              <a:rPr lang="en-US" sz="2800" dirty="0">
                <a:solidFill>
                  <a:srgbClr val="0070C0"/>
                </a:solidFill>
              </a:rPr>
              <a:t>REGULARITY</a:t>
            </a:r>
          </a:p>
          <a:p>
            <a:pPr marL="285750" indent="-285750">
              <a:buFont typeface="Wingdings" panose="05000000000000000000" pitchFamily="2" charset="2"/>
              <a:buChar char="Ø"/>
            </a:pPr>
            <a:r>
              <a:rPr lang="en-US" sz="2800" dirty="0">
                <a:solidFill>
                  <a:srgbClr val="0070C0"/>
                </a:solidFill>
              </a:rPr>
              <a:t>UNITY</a:t>
            </a:r>
          </a:p>
          <a:p>
            <a:pPr marL="285750" indent="-285750">
              <a:buFont typeface="Wingdings" panose="05000000000000000000" pitchFamily="2" charset="2"/>
              <a:buChar char="Ø"/>
            </a:pPr>
            <a:r>
              <a:rPr lang="en-US" sz="2800" dirty="0">
                <a:solidFill>
                  <a:srgbClr val="0070C0"/>
                </a:solidFill>
              </a:rPr>
              <a:t>WHOLENESS</a:t>
            </a:r>
          </a:p>
          <a:p>
            <a:r>
              <a:rPr lang="en-US" sz="2800" dirty="0"/>
              <a:t>-can be accessed by the human mind</a:t>
            </a:r>
          </a:p>
          <a:p>
            <a:endParaRPr lang="en-US" sz="2800" dirty="0"/>
          </a:p>
          <a:p>
            <a:r>
              <a:rPr lang="en-US" sz="2800" dirty="0"/>
              <a:t>According to the naturalist, without </a:t>
            </a:r>
            <a:r>
              <a:rPr lang="en-US" sz="2800" dirty="0">
                <a:solidFill>
                  <a:srgbClr val="0070C0"/>
                </a:solidFill>
              </a:rPr>
              <a:t>REGULARITY, UNITY</a:t>
            </a:r>
            <a:r>
              <a:rPr lang="en-US" sz="2800" dirty="0"/>
              <a:t>, AND </a:t>
            </a:r>
            <a:r>
              <a:rPr lang="en-US" sz="2800" dirty="0">
                <a:solidFill>
                  <a:srgbClr val="0070C0"/>
                </a:solidFill>
              </a:rPr>
              <a:t>WHOLENESS</a:t>
            </a:r>
            <a:r>
              <a:rPr lang="en-US" sz="2800" dirty="0"/>
              <a:t> objective and scientific knowledge will not be possible.</a:t>
            </a:r>
          </a:p>
          <a:p>
            <a:endParaRPr lang="en-US" dirty="0"/>
          </a:p>
        </p:txBody>
      </p:sp>
    </p:spTree>
    <p:extLst>
      <p:ext uri="{BB962C8B-B14F-4D97-AF65-F5344CB8AC3E}">
        <p14:creationId xmlns:p14="http://schemas.microsoft.com/office/powerpoint/2010/main" val="308473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B1D-1ED6-4A4D-843F-0C2E1260AA5C}"/>
              </a:ext>
            </a:extLst>
          </p:cNvPr>
          <p:cNvSpPr>
            <a:spLocks noGrp="1"/>
          </p:cNvSpPr>
          <p:nvPr>
            <p:ph type="ctrTitle"/>
          </p:nvPr>
        </p:nvSpPr>
        <p:spPr>
          <a:xfrm>
            <a:off x="2191394" y="2550675"/>
            <a:ext cx="7809211" cy="1756649"/>
          </a:xfrm>
        </p:spPr>
        <p:txBody>
          <a:bodyPr>
            <a:normAutofit/>
          </a:bodyPr>
          <a:lstStyle/>
          <a:p>
            <a:pPr algn="ctr"/>
            <a:r>
              <a:rPr lang="en-MY" sz="4400" b="1" dirty="0">
                <a:effectLst>
                  <a:glow rad="101600">
                    <a:schemeClr val="accent4">
                      <a:satMod val="175000"/>
                      <a:alpha val="40000"/>
                    </a:schemeClr>
                  </a:glow>
                </a:effectLst>
                <a:latin typeface="Cinzel Black" panose="00000A00000000000000" pitchFamily="2" charset="0"/>
                <a:cs typeface="Arial" panose="020B0604020202020204" pitchFamily="34" charset="0"/>
              </a:rPr>
              <a:t>REASONS FOR CHOOSING NATURALISM</a:t>
            </a:r>
          </a:p>
        </p:txBody>
      </p:sp>
    </p:spTree>
    <p:extLst>
      <p:ext uri="{BB962C8B-B14F-4D97-AF65-F5344CB8AC3E}">
        <p14:creationId xmlns:p14="http://schemas.microsoft.com/office/powerpoint/2010/main" val="340998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7000" r="-2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1484-3633-4473-8474-37068A5E9D26}"/>
              </a:ext>
            </a:extLst>
          </p:cNvPr>
          <p:cNvSpPr>
            <a:spLocks noGrp="1"/>
          </p:cNvSpPr>
          <p:nvPr>
            <p:ph type="title"/>
          </p:nvPr>
        </p:nvSpPr>
        <p:spPr>
          <a:xfrm>
            <a:off x="3352800" y="2583253"/>
            <a:ext cx="5581650" cy="1664295"/>
          </a:xfrm>
          <a:prstGeom prst="flowChartTerminator">
            <a:avLst/>
          </a:prstGeom>
          <a:solidFill>
            <a:schemeClr val="bg1">
              <a:alpha val="49000"/>
            </a:schemeClr>
          </a:solidFill>
          <a:effectLst>
            <a:softEdge rad="127000"/>
          </a:effectLst>
        </p:spPr>
        <p:txBody>
          <a:bodyPr>
            <a:normAutofit fontScale="90000"/>
          </a:bodyPr>
          <a:lstStyle/>
          <a:p>
            <a:pPr algn="ctr"/>
            <a:r>
              <a:rPr lang="en-MY" sz="4400" dirty="0">
                <a:solidFill>
                  <a:srgbClr val="C00000"/>
                </a:solidFill>
                <a:latin typeface="Century" panose="02040604050505020304" pitchFamily="18" charset="0"/>
                <a:cs typeface="Arial" panose="020B0604020202020204" pitchFamily="34" charset="0"/>
              </a:rPr>
              <a:t>Naturalism focuses on natural solutions </a:t>
            </a:r>
          </a:p>
        </p:txBody>
      </p:sp>
      <p:sp>
        <p:nvSpPr>
          <p:cNvPr id="3" name="Content Placeholder 2">
            <a:extLst>
              <a:ext uri="{FF2B5EF4-FFF2-40B4-BE49-F238E27FC236}">
                <a16:creationId xmlns:a16="http://schemas.microsoft.com/office/drawing/2014/main" id="{9E4AF92E-B10C-4956-B75C-356CCD4D28CC}"/>
              </a:ext>
            </a:extLst>
          </p:cNvPr>
          <p:cNvSpPr>
            <a:spLocks noGrp="1"/>
          </p:cNvSpPr>
          <p:nvPr>
            <p:ph idx="1"/>
          </p:nvPr>
        </p:nvSpPr>
        <p:spPr>
          <a:xfrm>
            <a:off x="8455474" y="1718542"/>
            <a:ext cx="3038475" cy="923330"/>
          </a:xfrm>
          <a:solidFill>
            <a:srgbClr val="FFFFFF">
              <a:alpha val="38039"/>
            </a:srgbClr>
          </a:solidFill>
        </p:spPr>
        <p:txBody>
          <a:bodyPr>
            <a:normAutofit/>
          </a:bodyPr>
          <a:lstStyle/>
          <a:p>
            <a:pPr marL="0" indent="0">
              <a:buNone/>
            </a:pPr>
            <a:r>
              <a:rPr lang="en-US" sz="1800" dirty="0">
                <a:solidFill>
                  <a:schemeClr val="accent6">
                    <a:lumMod val="50000"/>
                  </a:schemeClr>
                </a:solidFill>
              </a:rPr>
              <a:t>Naturalism holds the firm belief that every being and events are natural.</a:t>
            </a:r>
            <a:endParaRPr lang="en-MY" sz="1800" dirty="0">
              <a:solidFill>
                <a:schemeClr val="accent6">
                  <a:lumMod val="50000"/>
                </a:schemeClr>
              </a:solidFill>
            </a:endParaRPr>
          </a:p>
        </p:txBody>
      </p:sp>
      <p:sp>
        <p:nvSpPr>
          <p:cNvPr id="4" name="TextBox 3">
            <a:extLst>
              <a:ext uri="{FF2B5EF4-FFF2-40B4-BE49-F238E27FC236}">
                <a16:creationId xmlns:a16="http://schemas.microsoft.com/office/drawing/2014/main" id="{B258C896-42AA-4E99-BA01-9634CC768CB9}"/>
              </a:ext>
            </a:extLst>
          </p:cNvPr>
          <p:cNvSpPr txBox="1"/>
          <p:nvPr/>
        </p:nvSpPr>
        <p:spPr>
          <a:xfrm>
            <a:off x="1011021" y="1812054"/>
            <a:ext cx="3314700" cy="646331"/>
          </a:xfrm>
          <a:prstGeom prst="rect">
            <a:avLst/>
          </a:prstGeom>
          <a:solidFill>
            <a:srgbClr val="FFFFFF">
              <a:alpha val="36863"/>
            </a:srgbClr>
          </a:solidFill>
        </p:spPr>
        <p:txBody>
          <a:bodyPr wrap="square" rtlCol="0">
            <a:spAutoFit/>
          </a:bodyPr>
          <a:lstStyle/>
          <a:p>
            <a:r>
              <a:rPr lang="ms-MY" dirty="0"/>
              <a:t>Unlike other beliefs, naturalisms can be explained by science.</a:t>
            </a:r>
          </a:p>
        </p:txBody>
      </p:sp>
      <p:sp>
        <p:nvSpPr>
          <p:cNvPr id="5" name="TextBox 4">
            <a:extLst>
              <a:ext uri="{FF2B5EF4-FFF2-40B4-BE49-F238E27FC236}">
                <a16:creationId xmlns:a16="http://schemas.microsoft.com/office/drawing/2014/main" id="{E22E1CB2-FFBC-45EA-816E-F5CF78C2A199}"/>
              </a:ext>
            </a:extLst>
          </p:cNvPr>
          <p:cNvSpPr txBox="1"/>
          <p:nvPr/>
        </p:nvSpPr>
        <p:spPr>
          <a:xfrm>
            <a:off x="4882255" y="4504269"/>
            <a:ext cx="3660036" cy="923330"/>
          </a:xfrm>
          <a:prstGeom prst="rect">
            <a:avLst/>
          </a:prstGeom>
          <a:solidFill>
            <a:srgbClr val="FFFFFF">
              <a:alpha val="36863"/>
            </a:srgbClr>
          </a:solidFill>
        </p:spPr>
        <p:txBody>
          <a:bodyPr wrap="square" rtlCol="0">
            <a:spAutoFit/>
          </a:bodyPr>
          <a:lstStyle/>
          <a:p>
            <a:r>
              <a:rPr lang="ms-MY" dirty="0"/>
              <a:t>This implies that anything that is happens without the explaination of scientific knowledge would be insane </a:t>
            </a:r>
          </a:p>
        </p:txBody>
      </p:sp>
      <p:sp>
        <p:nvSpPr>
          <p:cNvPr id="6" name="Arrow: Curved Up 5">
            <a:extLst>
              <a:ext uri="{FF2B5EF4-FFF2-40B4-BE49-F238E27FC236}">
                <a16:creationId xmlns:a16="http://schemas.microsoft.com/office/drawing/2014/main" id="{7E127242-FC33-4CF7-85E8-69BAC6738855}"/>
              </a:ext>
            </a:extLst>
          </p:cNvPr>
          <p:cNvSpPr/>
          <p:nvPr/>
        </p:nvSpPr>
        <p:spPr>
          <a:xfrm rot="13751345">
            <a:off x="4071931" y="2030914"/>
            <a:ext cx="871541" cy="314325"/>
          </a:xfrm>
          <a:prstGeom prst="curved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ms-MY">
              <a:solidFill>
                <a:schemeClr val="tx1"/>
              </a:solidFill>
            </a:endParaRPr>
          </a:p>
        </p:txBody>
      </p:sp>
      <p:sp>
        <p:nvSpPr>
          <p:cNvPr id="7" name="Arrow: Curved Down 6">
            <a:extLst>
              <a:ext uri="{FF2B5EF4-FFF2-40B4-BE49-F238E27FC236}">
                <a16:creationId xmlns:a16="http://schemas.microsoft.com/office/drawing/2014/main" id="{4B2672D9-B8C7-4A1D-9F6F-59C51442BAFD}"/>
              </a:ext>
            </a:extLst>
          </p:cNvPr>
          <p:cNvSpPr/>
          <p:nvPr/>
        </p:nvSpPr>
        <p:spPr>
          <a:xfrm rot="19366810">
            <a:off x="7466108" y="2018930"/>
            <a:ext cx="1005528" cy="322555"/>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ms-MY">
              <a:solidFill>
                <a:schemeClr val="tx1"/>
              </a:solidFill>
            </a:endParaRPr>
          </a:p>
        </p:txBody>
      </p:sp>
      <p:sp>
        <p:nvSpPr>
          <p:cNvPr id="8" name="Arrow: Curved Up 7">
            <a:extLst>
              <a:ext uri="{FF2B5EF4-FFF2-40B4-BE49-F238E27FC236}">
                <a16:creationId xmlns:a16="http://schemas.microsoft.com/office/drawing/2014/main" id="{A97D8FB9-76E5-4440-A3D2-28C8CD9B0732}"/>
              </a:ext>
            </a:extLst>
          </p:cNvPr>
          <p:cNvSpPr/>
          <p:nvPr/>
        </p:nvSpPr>
        <p:spPr>
          <a:xfrm rot="3352688">
            <a:off x="4071930" y="4412672"/>
            <a:ext cx="871541" cy="314325"/>
          </a:xfrm>
          <a:prstGeom prst="curved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ms-MY">
              <a:solidFill>
                <a:schemeClr val="tx1"/>
              </a:solidFill>
            </a:endParaRPr>
          </a:p>
        </p:txBody>
      </p:sp>
      <p:pic>
        <p:nvPicPr>
          <p:cNvPr id="10" name="Picture 9">
            <a:extLst>
              <a:ext uri="{FF2B5EF4-FFF2-40B4-BE49-F238E27FC236}">
                <a16:creationId xmlns:a16="http://schemas.microsoft.com/office/drawing/2014/main" id="{612B1C5D-83A1-4D80-B0DF-5E8802763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970" y="127867"/>
            <a:ext cx="1280493" cy="1590675"/>
          </a:xfrm>
          <a:prstGeom prst="rect">
            <a:avLst/>
          </a:prstGeom>
          <a:effectLst>
            <a:glow rad="139700">
              <a:srgbClr val="FFFFFF"/>
            </a:glow>
            <a:softEdge rad="0"/>
          </a:effectLst>
        </p:spPr>
      </p:pic>
      <p:pic>
        <p:nvPicPr>
          <p:cNvPr id="12" name="Picture 11">
            <a:extLst>
              <a:ext uri="{FF2B5EF4-FFF2-40B4-BE49-F238E27FC236}">
                <a16:creationId xmlns:a16="http://schemas.microsoft.com/office/drawing/2014/main" id="{8A1A88A5-3F63-4197-9D57-5816BF8C8D1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0" b="98500" l="0" r="100000">
                        <a14:foregroundMark x1="56316" y1="88000" x2="56316" y2="88000"/>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978073" y="1437301"/>
            <a:ext cx="1152424" cy="1213078"/>
          </a:xfrm>
          <a:prstGeom prst="rect">
            <a:avLst/>
          </a:prstGeom>
        </p:spPr>
      </p:pic>
      <p:pic>
        <p:nvPicPr>
          <p:cNvPr id="13" name="Picture 12">
            <a:extLst>
              <a:ext uri="{FF2B5EF4-FFF2-40B4-BE49-F238E27FC236}">
                <a16:creationId xmlns:a16="http://schemas.microsoft.com/office/drawing/2014/main" id="{B98D128C-7A00-42B0-92E4-CC6EF73A3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1264" y="4024152"/>
            <a:ext cx="1403447" cy="1403447"/>
          </a:xfrm>
          <a:prstGeom prst="rect">
            <a:avLst/>
          </a:prstGeom>
        </p:spPr>
      </p:pic>
    </p:spTree>
    <p:extLst>
      <p:ext uri="{BB962C8B-B14F-4D97-AF65-F5344CB8AC3E}">
        <p14:creationId xmlns:p14="http://schemas.microsoft.com/office/powerpoint/2010/main" val="238918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t="-24000" r="-13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1484-3633-4473-8474-37068A5E9D26}"/>
              </a:ext>
            </a:extLst>
          </p:cNvPr>
          <p:cNvSpPr>
            <a:spLocks noGrp="1"/>
          </p:cNvSpPr>
          <p:nvPr>
            <p:ph type="title"/>
          </p:nvPr>
        </p:nvSpPr>
        <p:spPr>
          <a:xfrm>
            <a:off x="2865129" y="3644718"/>
            <a:ext cx="4262114" cy="1539967"/>
          </a:xfrm>
          <a:noFill/>
          <a:effectLst/>
        </p:spPr>
        <p:txBody>
          <a:bodyPr>
            <a:normAutofit fontScale="90000"/>
          </a:bodyPr>
          <a:lstStyle/>
          <a:p>
            <a:r>
              <a:rPr lang="en-US" sz="4400" dirty="0">
                <a:ln w="0"/>
                <a:effectLst>
                  <a:outerShdw blurRad="38100" dist="19050" dir="2700000" algn="tl" rotWithShape="0">
                    <a:schemeClr val="dk1">
                      <a:alpha val="40000"/>
                    </a:schemeClr>
                  </a:outerShdw>
                </a:effectLst>
                <a:latin typeface="Century Schoolbook" panose="02040604050505020304" pitchFamily="18" charset="0"/>
                <a:cs typeface="Arial" panose="020B0604020202020204" pitchFamily="34" charset="0"/>
              </a:rPr>
              <a:t>Naturalism is important in </a:t>
            </a:r>
            <a:r>
              <a:rPr lang="en-US" sz="6000" dirty="0">
                <a:ln w="0"/>
                <a:solidFill>
                  <a:srgbClr val="002060"/>
                </a:solidFill>
                <a:effectLst>
                  <a:outerShdw blurRad="38100" dist="19050" dir="2700000" algn="tl" rotWithShape="0">
                    <a:schemeClr val="dk1">
                      <a:alpha val="40000"/>
                    </a:schemeClr>
                  </a:outerShdw>
                </a:effectLst>
                <a:latin typeface="Century Schoolbook" panose="02040604050505020304" pitchFamily="18" charset="0"/>
                <a:cs typeface="Arial" panose="020B0604020202020204" pitchFamily="34" charset="0"/>
              </a:rPr>
              <a:t>education</a:t>
            </a:r>
            <a:r>
              <a:rPr lang="en-US" dirty="0">
                <a:ln w="0"/>
                <a:solidFill>
                  <a:srgbClr val="002060"/>
                </a:solidFill>
                <a:effectLst>
                  <a:outerShdw blurRad="38100" dist="19050" dir="2700000" algn="tl" rotWithShape="0">
                    <a:schemeClr val="dk1">
                      <a:alpha val="40000"/>
                    </a:schemeClr>
                  </a:outerShdw>
                </a:effectLst>
                <a:latin typeface="Century Schoolbook" panose="02040604050505020304" pitchFamily="18" charset="0"/>
                <a:cs typeface="Arial" panose="020B0604020202020204" pitchFamily="34" charset="0"/>
              </a:rPr>
              <a:t> </a:t>
            </a:r>
            <a:endParaRPr lang="en-MY" sz="4400" dirty="0">
              <a:ln w="0"/>
              <a:solidFill>
                <a:srgbClr val="002060"/>
              </a:solidFill>
              <a:effectLst>
                <a:outerShdw blurRad="38100" dist="19050" dir="2700000" algn="tl" rotWithShape="0">
                  <a:schemeClr val="dk1">
                    <a:alpha val="40000"/>
                  </a:schemeClr>
                </a:outerShdw>
              </a:effectLst>
              <a:latin typeface="Century Schoolbook" panose="020406040505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9E4AF92E-B10C-4956-B75C-356CCD4D28CC}"/>
              </a:ext>
            </a:extLst>
          </p:cNvPr>
          <p:cNvSpPr>
            <a:spLocks noGrp="1"/>
          </p:cNvSpPr>
          <p:nvPr>
            <p:ph idx="1"/>
          </p:nvPr>
        </p:nvSpPr>
        <p:spPr>
          <a:xfrm>
            <a:off x="7877221" y="3041234"/>
            <a:ext cx="2899300" cy="775532"/>
          </a:xfrm>
          <a:solidFill>
            <a:srgbClr val="FFFFFF">
              <a:alpha val="47843"/>
            </a:srgbClr>
          </a:solidFill>
          <a:effectLst>
            <a:softEdge rad="31750"/>
          </a:effectLst>
        </p:spPr>
        <p:txBody>
          <a:bodyPr>
            <a:normAutofit fontScale="92500" lnSpcReduction="20000"/>
          </a:bodyPr>
          <a:lstStyle/>
          <a:p>
            <a:pPr marL="0" indent="0">
              <a:buNone/>
            </a:pPr>
            <a:r>
              <a:rPr lang="en-US" sz="2000" dirty="0"/>
              <a:t>Children will focus on self-active learning and independence.</a:t>
            </a:r>
            <a:endParaRPr lang="en-MY" sz="2000" dirty="0"/>
          </a:p>
        </p:txBody>
      </p:sp>
      <p:sp>
        <p:nvSpPr>
          <p:cNvPr id="4" name="TextBox 3">
            <a:extLst>
              <a:ext uri="{FF2B5EF4-FFF2-40B4-BE49-F238E27FC236}">
                <a16:creationId xmlns:a16="http://schemas.microsoft.com/office/drawing/2014/main" id="{F805A855-1CA1-42FE-812B-7D5468438A5C}"/>
              </a:ext>
            </a:extLst>
          </p:cNvPr>
          <p:cNvSpPr txBox="1"/>
          <p:nvPr/>
        </p:nvSpPr>
        <p:spPr>
          <a:xfrm>
            <a:off x="1222693" y="1626100"/>
            <a:ext cx="2574524" cy="923330"/>
          </a:xfrm>
          <a:prstGeom prst="rect">
            <a:avLst/>
          </a:prstGeom>
          <a:solidFill>
            <a:srgbClr val="FFFFFF">
              <a:alpha val="50196"/>
            </a:srgbClr>
          </a:solidFill>
          <a:effectLst>
            <a:softEdge rad="63500"/>
          </a:effectLst>
        </p:spPr>
        <p:txBody>
          <a:bodyPr wrap="square" rtlCol="0">
            <a:spAutoFit/>
          </a:bodyPr>
          <a:lstStyle/>
          <a:p>
            <a:r>
              <a:rPr lang="ms-MY" dirty="0"/>
              <a:t>Naturalism helps us to think in a logical and natural way </a:t>
            </a:r>
          </a:p>
        </p:txBody>
      </p:sp>
      <p:sp>
        <p:nvSpPr>
          <p:cNvPr id="5" name="TextBox 4">
            <a:extLst>
              <a:ext uri="{FF2B5EF4-FFF2-40B4-BE49-F238E27FC236}">
                <a16:creationId xmlns:a16="http://schemas.microsoft.com/office/drawing/2014/main" id="{63D8ABE2-8DC1-4CCE-9B22-12D0CB56C1A3}"/>
              </a:ext>
            </a:extLst>
          </p:cNvPr>
          <p:cNvSpPr txBox="1"/>
          <p:nvPr/>
        </p:nvSpPr>
        <p:spPr>
          <a:xfrm>
            <a:off x="6241649" y="810862"/>
            <a:ext cx="3728622" cy="923330"/>
          </a:xfrm>
          <a:prstGeom prst="rect">
            <a:avLst/>
          </a:prstGeom>
          <a:solidFill>
            <a:srgbClr val="FFFFFF">
              <a:alpha val="38824"/>
            </a:srgbClr>
          </a:solidFill>
          <a:effectLst>
            <a:softEdge rad="63500"/>
          </a:effectLst>
        </p:spPr>
        <p:txBody>
          <a:bodyPr wrap="square" rtlCol="0">
            <a:spAutoFit/>
          </a:bodyPr>
          <a:lstStyle/>
          <a:p>
            <a:r>
              <a:rPr lang="ms-MY" dirty="0"/>
              <a:t>Children should be educated in  natural settings as to not influence an artificial way of thinking</a:t>
            </a:r>
          </a:p>
        </p:txBody>
      </p:sp>
      <p:pic>
        <p:nvPicPr>
          <p:cNvPr id="7" name="Picture 6">
            <a:extLst>
              <a:ext uri="{FF2B5EF4-FFF2-40B4-BE49-F238E27FC236}">
                <a16:creationId xmlns:a16="http://schemas.microsoft.com/office/drawing/2014/main" id="{EE033174-B517-4A69-91EF-AB4292812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40" y="-3518429"/>
            <a:ext cx="3728623" cy="2252662"/>
          </a:xfrm>
          <a:prstGeom prst="rect">
            <a:avLst/>
          </a:prstGeom>
        </p:spPr>
      </p:pic>
      <p:pic>
        <p:nvPicPr>
          <p:cNvPr id="13" name="Picture 12">
            <a:extLst>
              <a:ext uri="{FF2B5EF4-FFF2-40B4-BE49-F238E27FC236}">
                <a16:creationId xmlns:a16="http://schemas.microsoft.com/office/drawing/2014/main" id="{0B795E8C-9342-4E4D-A53E-E42A0461B92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9955" r="98643">
                        <a14:foregroundMark x1="67421" y1="30702" x2="66063" y2="31140"/>
                        <a14:foregroundMark x1="65611" y1="41667" x2="65611" y2="41667"/>
                        <a14:foregroundMark x1="44796" y1="83772" x2="44796" y2="83772"/>
                        <a14:foregroundMark x1="47059" y1="85526" x2="47059" y2="85526"/>
                        <a14:foregroundMark x1="39367" y1="82018" x2="39367" y2="82018"/>
                        <a14:foregroundMark x1="73303" y1="67105" x2="71946" y2="67105"/>
                        <a14:foregroundMark x1="23529" y1="73246" x2="25339" y2="73246"/>
                        <a14:foregroundMark x1="29412" y1="88596" x2="29412" y2="88596"/>
                        <a14:foregroundMark x1="49321" y1="88158" x2="49321" y2="88158"/>
                        <a14:foregroundMark x1="42986" y1="87719" x2="42986" y2="87719"/>
                        <a14:foregroundMark x1="51584" y1="85526" x2="48869" y2="85965"/>
                        <a14:foregroundMark x1="47059" y1="83333" x2="47059" y2="83333"/>
                        <a14:foregroundMark x1="43439" y1="87719" x2="41629" y2="88158"/>
                        <a14:foregroundMark x1="41176" y1="87719" x2="41176" y2="87719"/>
                        <a14:foregroundMark x1="40271" y1="86842" x2="42534" y2="88596"/>
                        <a14:foregroundMark x1="43891" y1="91228" x2="43891" y2="91228"/>
                        <a14:foregroundMark x1="44796" y1="91667" x2="45701" y2="92544"/>
                      </a14:backgroundRemoval>
                    </a14:imgEffect>
                  </a14:imgLayer>
                </a14:imgProps>
              </a:ext>
              <a:ext uri="{28A0092B-C50C-407E-A947-70E740481C1C}">
                <a14:useLocalDpi xmlns:a14="http://schemas.microsoft.com/office/drawing/2010/main" val="0"/>
              </a:ext>
            </a:extLst>
          </a:blip>
          <a:stretch>
            <a:fillRect/>
          </a:stretch>
        </p:blipFill>
        <p:spPr>
          <a:xfrm>
            <a:off x="9663181" y="522382"/>
            <a:ext cx="1467268" cy="1513742"/>
          </a:xfrm>
          <a:prstGeom prst="rect">
            <a:avLst/>
          </a:prstGeom>
        </p:spPr>
      </p:pic>
      <p:pic>
        <p:nvPicPr>
          <p:cNvPr id="15" name="Picture 14">
            <a:extLst>
              <a:ext uri="{FF2B5EF4-FFF2-40B4-BE49-F238E27FC236}">
                <a16:creationId xmlns:a16="http://schemas.microsoft.com/office/drawing/2014/main" id="{ED0C7548-D087-41A6-A08A-96DCD58A4C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33" b="90000" l="0" r="100000">
                        <a14:foregroundMark x1="12800" y1="32308" x2="12800" y2="32308"/>
                        <a14:foregroundMark x1="16600" y1="32692" x2="16600" y2="32692"/>
                        <a14:foregroundMark x1="15900" y1="29487" x2="15900" y2="29487"/>
                        <a14:foregroundMark x1="12100" y1="48590" x2="12100" y2="48590"/>
                        <a14:foregroundMark x1="8200" y1="51923" x2="8200" y2="51923"/>
                        <a14:foregroundMark x1="12000" y1="46154" x2="12000" y2="46154"/>
                        <a14:foregroundMark x1="2200" y1="49359" x2="2200" y2="49359"/>
                        <a14:foregroundMark x1="13000" y1="50897" x2="13800" y2="50897"/>
                        <a14:foregroundMark x1="10100" y1="66026" x2="10100" y2="66026"/>
                        <a14:foregroundMark x1="6700" y1="67051" x2="6700" y2="67051"/>
                        <a14:foregroundMark x1="15600" y1="66410" x2="14100" y2="65641"/>
                        <a14:foregroundMark x1="9300" y1="61538" x2="9300" y2="61538"/>
                        <a14:foregroundMark x1="13200" y1="60513" x2="13200" y2="60513"/>
                        <a14:foregroundMark x1="12300" y1="68718" x2="12300" y2="68718"/>
                        <a14:foregroundMark x1="17900" y1="66538" x2="17900" y2="66538"/>
                        <a14:foregroundMark x1="19300" y1="66538" x2="19000" y2="66667"/>
                        <a14:foregroundMark x1="48300" y1="35128" x2="48300" y2="35128"/>
                        <a14:foregroundMark x1="44900" y1="66282" x2="44900" y2="66282"/>
                        <a14:foregroundMark x1="55000" y1="66026" x2="54800" y2="66667"/>
                        <a14:foregroundMark x1="49500" y1="66538" x2="49500" y2="66538"/>
                        <a14:foregroundMark x1="50900" y1="64487" x2="50900" y2="64487"/>
                        <a14:foregroundMark x1="50800" y1="67051" x2="50800" y2="67051"/>
                        <a14:foregroundMark x1="67100" y1="42821" x2="67100" y2="42821"/>
                        <a14:foregroundMark x1="91200" y1="46923" x2="91200" y2="46923"/>
                        <a14:foregroundMark x1="82900" y1="66795" x2="82900" y2="66795"/>
                        <a14:foregroundMark x1="57500" y1="66154" x2="57500" y2="66154"/>
                        <a14:backgroundMark x1="29700" y1="61538" x2="29700" y2="61538"/>
                        <a14:backgroundMark x1="89500" y1="62179" x2="89500" y2="62179"/>
                      </a14:backgroundRemoval>
                    </a14:imgEffect>
                  </a14:imgLayer>
                </a14:imgProps>
              </a:ext>
              <a:ext uri="{28A0092B-C50C-407E-A947-70E740481C1C}">
                <a14:useLocalDpi xmlns:a14="http://schemas.microsoft.com/office/drawing/2010/main" val="0"/>
              </a:ext>
            </a:extLst>
          </a:blip>
          <a:stretch>
            <a:fillRect/>
          </a:stretch>
        </p:blipFill>
        <p:spPr>
          <a:xfrm flipH="1">
            <a:off x="8001849" y="3381184"/>
            <a:ext cx="2650043" cy="2067034"/>
          </a:xfrm>
          <a:prstGeom prst="rect">
            <a:avLst/>
          </a:prstGeom>
        </p:spPr>
      </p:pic>
      <p:pic>
        <p:nvPicPr>
          <p:cNvPr id="17" name="Picture 16">
            <a:extLst>
              <a:ext uri="{FF2B5EF4-FFF2-40B4-BE49-F238E27FC236}">
                <a16:creationId xmlns:a16="http://schemas.microsoft.com/office/drawing/2014/main" id="{08D9F3E9-1BE3-4394-8A81-6C9EAEF1F3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9616" y="1388354"/>
            <a:ext cx="2170449" cy="1415510"/>
          </a:xfrm>
          <a:prstGeom prst="rect">
            <a:avLst/>
          </a:prstGeom>
        </p:spPr>
      </p:pic>
      <p:cxnSp>
        <p:nvCxnSpPr>
          <p:cNvPr id="19" name="Connector: Curved 18">
            <a:extLst>
              <a:ext uri="{FF2B5EF4-FFF2-40B4-BE49-F238E27FC236}">
                <a16:creationId xmlns:a16="http://schemas.microsoft.com/office/drawing/2014/main" id="{1B05E9BF-734D-43C2-8A90-3D63729C09AB}"/>
              </a:ext>
            </a:extLst>
          </p:cNvPr>
          <p:cNvCxnSpPr>
            <a:cxnSpLocks/>
          </p:cNvCxnSpPr>
          <p:nvPr/>
        </p:nvCxnSpPr>
        <p:spPr>
          <a:xfrm flipV="1">
            <a:off x="6164114" y="3062586"/>
            <a:ext cx="1588478" cy="49851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or: Curved 25">
            <a:extLst>
              <a:ext uri="{FF2B5EF4-FFF2-40B4-BE49-F238E27FC236}">
                <a16:creationId xmlns:a16="http://schemas.microsoft.com/office/drawing/2014/main" id="{EEFAD697-9124-43C1-9605-56FA26E6D8B0}"/>
              </a:ext>
            </a:extLst>
          </p:cNvPr>
          <p:cNvCxnSpPr>
            <a:cxnSpLocks/>
          </p:cNvCxnSpPr>
          <p:nvPr/>
        </p:nvCxnSpPr>
        <p:spPr>
          <a:xfrm flipV="1">
            <a:off x="5196136" y="1876426"/>
            <a:ext cx="1762217" cy="150475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27">
            <a:extLst>
              <a:ext uri="{FF2B5EF4-FFF2-40B4-BE49-F238E27FC236}">
                <a16:creationId xmlns:a16="http://schemas.microsoft.com/office/drawing/2014/main" id="{7033EC3F-80BE-4324-86D6-B37871AF8CC8}"/>
              </a:ext>
            </a:extLst>
          </p:cNvPr>
          <p:cNvCxnSpPr>
            <a:cxnSpLocks/>
          </p:cNvCxnSpPr>
          <p:nvPr/>
        </p:nvCxnSpPr>
        <p:spPr>
          <a:xfrm rot="10800000">
            <a:off x="2629253" y="2548927"/>
            <a:ext cx="736662" cy="714204"/>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37" name="Picture 36">
            <a:extLst>
              <a:ext uri="{FF2B5EF4-FFF2-40B4-BE49-F238E27FC236}">
                <a16:creationId xmlns:a16="http://schemas.microsoft.com/office/drawing/2014/main" id="{12413CBF-763C-407F-9064-51C20521A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592" y="4669036"/>
            <a:ext cx="4439408" cy="2081333"/>
          </a:xfrm>
          <a:prstGeom prst="rect">
            <a:avLst/>
          </a:prstGeom>
        </p:spPr>
      </p:pic>
      <p:pic>
        <p:nvPicPr>
          <p:cNvPr id="38" name="Picture 37">
            <a:extLst>
              <a:ext uri="{FF2B5EF4-FFF2-40B4-BE49-F238E27FC236}">
                <a16:creationId xmlns:a16="http://schemas.microsoft.com/office/drawing/2014/main" id="{DA3589CD-3AA8-4CAE-A4CA-15066551A711}"/>
              </a:ext>
            </a:extLst>
          </p:cNvPr>
          <p:cNvPicPr>
            <a:picLocks noChangeAspect="1"/>
          </p:cNvPicPr>
          <p:nvPr/>
        </p:nvPicPr>
        <p:blipFill rotWithShape="1">
          <a:blip r:embed="rId3">
            <a:extLst>
              <a:ext uri="{28A0092B-C50C-407E-A947-70E740481C1C}">
                <a14:useLocalDpi xmlns:a14="http://schemas.microsoft.com/office/drawing/2010/main" val="0"/>
              </a:ext>
            </a:extLst>
          </a:blip>
          <a:srcRect r="47404"/>
          <a:stretch/>
        </p:blipFill>
        <p:spPr>
          <a:xfrm>
            <a:off x="2570529" y="4655064"/>
            <a:ext cx="2673777" cy="2081333"/>
          </a:xfrm>
          <a:prstGeom prst="rect">
            <a:avLst/>
          </a:prstGeom>
        </p:spPr>
      </p:pic>
      <p:pic>
        <p:nvPicPr>
          <p:cNvPr id="39" name="Picture 38">
            <a:extLst>
              <a:ext uri="{FF2B5EF4-FFF2-40B4-BE49-F238E27FC236}">
                <a16:creationId xmlns:a16="http://schemas.microsoft.com/office/drawing/2014/main" id="{89004858-34A0-430C-B1A1-FFAE8A409518}"/>
              </a:ext>
            </a:extLst>
          </p:cNvPr>
          <p:cNvPicPr>
            <a:picLocks noChangeAspect="1"/>
          </p:cNvPicPr>
          <p:nvPr/>
        </p:nvPicPr>
        <p:blipFill rotWithShape="1">
          <a:blip r:embed="rId3">
            <a:extLst>
              <a:ext uri="{28A0092B-C50C-407E-A947-70E740481C1C}">
                <a14:useLocalDpi xmlns:a14="http://schemas.microsoft.com/office/drawing/2010/main" val="0"/>
              </a:ext>
            </a:extLst>
          </a:blip>
          <a:srcRect r="47404"/>
          <a:stretch/>
        </p:blipFill>
        <p:spPr>
          <a:xfrm>
            <a:off x="0" y="4669035"/>
            <a:ext cx="2574525" cy="2081333"/>
          </a:xfrm>
          <a:prstGeom prst="rect">
            <a:avLst/>
          </a:prstGeom>
        </p:spPr>
      </p:pic>
      <p:pic>
        <p:nvPicPr>
          <p:cNvPr id="40" name="Picture 39">
            <a:extLst>
              <a:ext uri="{FF2B5EF4-FFF2-40B4-BE49-F238E27FC236}">
                <a16:creationId xmlns:a16="http://schemas.microsoft.com/office/drawing/2014/main" id="{6B4D2962-B297-48CE-9D2C-C7883BFE0C37}"/>
              </a:ext>
            </a:extLst>
          </p:cNvPr>
          <p:cNvPicPr>
            <a:picLocks noChangeAspect="1"/>
          </p:cNvPicPr>
          <p:nvPr/>
        </p:nvPicPr>
        <p:blipFill rotWithShape="1">
          <a:blip r:embed="rId3">
            <a:extLst>
              <a:ext uri="{28A0092B-C50C-407E-A947-70E740481C1C}">
                <a14:useLocalDpi xmlns:a14="http://schemas.microsoft.com/office/drawing/2010/main" val="0"/>
              </a:ext>
            </a:extLst>
          </a:blip>
          <a:srcRect r="47404"/>
          <a:stretch/>
        </p:blipFill>
        <p:spPr>
          <a:xfrm>
            <a:off x="5196136" y="4669036"/>
            <a:ext cx="2544793" cy="2081333"/>
          </a:xfrm>
          <a:prstGeom prst="rect">
            <a:avLst/>
          </a:prstGeom>
        </p:spPr>
      </p:pic>
    </p:spTree>
    <p:extLst>
      <p:ext uri="{BB962C8B-B14F-4D97-AF65-F5344CB8AC3E}">
        <p14:creationId xmlns:p14="http://schemas.microsoft.com/office/powerpoint/2010/main" val="98599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9000" t="-8000" r="-6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1484-3633-4473-8474-37068A5E9D26}"/>
              </a:ext>
            </a:extLst>
          </p:cNvPr>
          <p:cNvSpPr>
            <a:spLocks noGrp="1"/>
          </p:cNvSpPr>
          <p:nvPr>
            <p:ph type="title"/>
          </p:nvPr>
        </p:nvSpPr>
        <p:spPr>
          <a:xfrm>
            <a:off x="1840110" y="308819"/>
            <a:ext cx="8511780" cy="2407831"/>
          </a:xfrm>
          <a:prstGeom prst="cloudCallout">
            <a:avLst>
              <a:gd name="adj1" fmla="val -30092"/>
              <a:gd name="adj2" fmla="val 72390"/>
            </a:avLst>
          </a:prstGeom>
          <a:solidFill>
            <a:srgbClr val="FFFFFF">
              <a:alpha val="56078"/>
            </a:srgbClr>
          </a:solidFill>
          <a:ln>
            <a:solidFill>
              <a:schemeClr val="accent5">
                <a:lumMod val="60000"/>
                <a:lumOff val="40000"/>
              </a:schemeClr>
            </a:solidFill>
          </a:ln>
        </p:spPr>
        <p:txBody>
          <a:bodyPr>
            <a:noAutofit/>
          </a:bodyPr>
          <a:lstStyle/>
          <a:p>
            <a:pPr algn="ctr"/>
            <a:r>
              <a:rPr lang="en-US" sz="4000" dirty="0">
                <a:solidFill>
                  <a:schemeClr val="accent6">
                    <a:lumMod val="50000"/>
                  </a:schemeClr>
                </a:solidFill>
                <a:latin typeface="Arial" panose="020B0604020202020204" pitchFamily="34" charset="0"/>
                <a:cs typeface="Arial" panose="020B0604020202020204" pitchFamily="34" charset="0"/>
              </a:rPr>
              <a:t>Naturalism can influence different outcomes in our lives </a:t>
            </a:r>
            <a:endParaRPr lang="en-MY" sz="4000" dirty="0">
              <a:solidFill>
                <a:schemeClr val="accent6">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5C88064-CB27-4CF4-9A2E-ED5CB5C0BEA2}"/>
              </a:ext>
            </a:extLst>
          </p:cNvPr>
          <p:cNvSpPr txBox="1"/>
          <p:nvPr/>
        </p:nvSpPr>
        <p:spPr>
          <a:xfrm>
            <a:off x="4671005" y="3620781"/>
            <a:ext cx="3505200" cy="923330"/>
          </a:xfrm>
          <a:prstGeom prst="rect">
            <a:avLst/>
          </a:prstGeom>
          <a:noFill/>
        </p:spPr>
        <p:txBody>
          <a:bodyPr wrap="square" rtlCol="0">
            <a:spAutoFit/>
          </a:bodyPr>
          <a:lstStyle/>
          <a:p>
            <a:r>
              <a:rPr lang="ms-MY" dirty="0"/>
              <a:t>According to naturalism, the world can only be interpreted through our five senses. </a:t>
            </a:r>
          </a:p>
        </p:txBody>
      </p:sp>
      <p:sp>
        <p:nvSpPr>
          <p:cNvPr id="5" name="TextBox 4">
            <a:extLst>
              <a:ext uri="{FF2B5EF4-FFF2-40B4-BE49-F238E27FC236}">
                <a16:creationId xmlns:a16="http://schemas.microsoft.com/office/drawing/2014/main" id="{C63DB31C-1CB4-415E-AAFA-2DDC4B4AF3FC}"/>
              </a:ext>
            </a:extLst>
          </p:cNvPr>
          <p:cNvSpPr txBox="1"/>
          <p:nvPr/>
        </p:nvSpPr>
        <p:spPr>
          <a:xfrm>
            <a:off x="798087" y="3312752"/>
            <a:ext cx="3371850" cy="923330"/>
          </a:xfrm>
          <a:prstGeom prst="rect">
            <a:avLst/>
          </a:prstGeom>
          <a:noFill/>
        </p:spPr>
        <p:txBody>
          <a:bodyPr wrap="square" rtlCol="0">
            <a:spAutoFit/>
          </a:bodyPr>
          <a:lstStyle/>
          <a:p>
            <a:r>
              <a:rPr lang="ms-MY" dirty="0"/>
              <a:t>It is impossible to control the variables outside our five senses such as supernatural causes</a:t>
            </a:r>
          </a:p>
        </p:txBody>
      </p:sp>
      <p:sp>
        <p:nvSpPr>
          <p:cNvPr id="6" name="TextBox 5">
            <a:extLst>
              <a:ext uri="{FF2B5EF4-FFF2-40B4-BE49-F238E27FC236}">
                <a16:creationId xmlns:a16="http://schemas.microsoft.com/office/drawing/2014/main" id="{2E83FB77-4D63-489C-8B27-81B1DF52BE21}"/>
              </a:ext>
            </a:extLst>
          </p:cNvPr>
          <p:cNvSpPr txBox="1"/>
          <p:nvPr/>
        </p:nvSpPr>
        <p:spPr>
          <a:xfrm>
            <a:off x="8643936" y="2828835"/>
            <a:ext cx="2676524" cy="1200329"/>
          </a:xfrm>
          <a:prstGeom prst="rect">
            <a:avLst/>
          </a:prstGeom>
          <a:noFill/>
        </p:spPr>
        <p:txBody>
          <a:bodyPr wrap="square" rtlCol="0">
            <a:spAutoFit/>
          </a:bodyPr>
          <a:lstStyle/>
          <a:p>
            <a:r>
              <a:rPr lang="ms-MY" dirty="0"/>
              <a:t>Believing in supernature occurrences will cause us to believe everthing that we do is meaningless </a:t>
            </a:r>
          </a:p>
        </p:txBody>
      </p:sp>
      <p:sp>
        <p:nvSpPr>
          <p:cNvPr id="10" name="Flowchart: Connector 9">
            <a:extLst>
              <a:ext uri="{FF2B5EF4-FFF2-40B4-BE49-F238E27FC236}">
                <a16:creationId xmlns:a16="http://schemas.microsoft.com/office/drawing/2014/main" id="{938AE32D-B1F2-456E-8504-A6B95628C3F8}"/>
              </a:ext>
            </a:extLst>
          </p:cNvPr>
          <p:cNvSpPr/>
          <p:nvPr/>
        </p:nvSpPr>
        <p:spPr>
          <a:xfrm>
            <a:off x="5545933" y="2835413"/>
            <a:ext cx="381000" cy="400050"/>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1" name="Flowchart: Connector 10">
            <a:extLst>
              <a:ext uri="{FF2B5EF4-FFF2-40B4-BE49-F238E27FC236}">
                <a16:creationId xmlns:a16="http://schemas.microsoft.com/office/drawing/2014/main" id="{15E68E6E-C5C1-4C66-8674-3E6434A9420F}"/>
              </a:ext>
            </a:extLst>
          </p:cNvPr>
          <p:cNvSpPr/>
          <p:nvPr/>
        </p:nvSpPr>
        <p:spPr>
          <a:xfrm>
            <a:off x="9306821" y="2138473"/>
            <a:ext cx="381000" cy="400050"/>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Flowchart: Connector 11">
            <a:extLst>
              <a:ext uri="{FF2B5EF4-FFF2-40B4-BE49-F238E27FC236}">
                <a16:creationId xmlns:a16="http://schemas.microsoft.com/office/drawing/2014/main" id="{C71A181A-CFAD-4C89-B02A-7ED2134725CD}"/>
              </a:ext>
            </a:extLst>
          </p:cNvPr>
          <p:cNvSpPr/>
          <p:nvPr/>
        </p:nvSpPr>
        <p:spPr>
          <a:xfrm>
            <a:off x="5905500" y="3099962"/>
            <a:ext cx="285751" cy="301349"/>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Flowchart: Connector 12">
            <a:extLst>
              <a:ext uri="{FF2B5EF4-FFF2-40B4-BE49-F238E27FC236}">
                <a16:creationId xmlns:a16="http://schemas.microsoft.com/office/drawing/2014/main" id="{E9A5A1EC-0A8A-468F-8D0F-FAEDA85B87C1}"/>
              </a:ext>
            </a:extLst>
          </p:cNvPr>
          <p:cNvSpPr/>
          <p:nvPr/>
        </p:nvSpPr>
        <p:spPr>
          <a:xfrm>
            <a:off x="9676954" y="2400301"/>
            <a:ext cx="286196" cy="283378"/>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4" name="Flowchart: Connector 13">
            <a:extLst>
              <a:ext uri="{FF2B5EF4-FFF2-40B4-BE49-F238E27FC236}">
                <a16:creationId xmlns:a16="http://schemas.microsoft.com/office/drawing/2014/main" id="{F6B398BD-7D27-4AB6-9321-5D8FDF11E841}"/>
              </a:ext>
            </a:extLst>
          </p:cNvPr>
          <p:cNvSpPr/>
          <p:nvPr/>
        </p:nvSpPr>
        <p:spPr>
          <a:xfrm>
            <a:off x="9963150" y="2683679"/>
            <a:ext cx="152400" cy="152400"/>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5" name="Flowchart: Connector 14">
            <a:extLst>
              <a:ext uri="{FF2B5EF4-FFF2-40B4-BE49-F238E27FC236}">
                <a16:creationId xmlns:a16="http://schemas.microsoft.com/office/drawing/2014/main" id="{87B72BF4-0E3F-4C64-BA7A-7E21C226D3FB}"/>
              </a:ext>
            </a:extLst>
          </p:cNvPr>
          <p:cNvSpPr/>
          <p:nvPr/>
        </p:nvSpPr>
        <p:spPr>
          <a:xfrm>
            <a:off x="6191251" y="3397785"/>
            <a:ext cx="152400" cy="152400"/>
          </a:xfrm>
          <a:prstGeom prst="flowChartConnector">
            <a:avLst/>
          </a:prstGeom>
          <a:solidFill>
            <a:srgbClr val="DEF5F4"/>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pic>
        <p:nvPicPr>
          <p:cNvPr id="22" name="Picture 21">
            <a:extLst>
              <a:ext uri="{FF2B5EF4-FFF2-40B4-BE49-F238E27FC236}">
                <a16:creationId xmlns:a16="http://schemas.microsoft.com/office/drawing/2014/main" id="{D5473827-6C82-4BEF-9ECD-32594134E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052" y="1151453"/>
            <a:ext cx="2676524" cy="1948509"/>
          </a:xfrm>
          <a:prstGeom prst="rect">
            <a:avLst/>
          </a:prstGeom>
        </p:spPr>
      </p:pic>
      <p:pic>
        <p:nvPicPr>
          <p:cNvPr id="24" name="Picture 23">
            <a:extLst>
              <a:ext uri="{FF2B5EF4-FFF2-40B4-BE49-F238E27FC236}">
                <a16:creationId xmlns:a16="http://schemas.microsoft.com/office/drawing/2014/main" id="{C04C7715-F124-492F-AF68-7BB8E5DE1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546" y="518074"/>
            <a:ext cx="1472070" cy="1547684"/>
          </a:xfrm>
          <a:prstGeom prst="rect">
            <a:avLst/>
          </a:prstGeom>
        </p:spPr>
      </p:pic>
      <p:pic>
        <p:nvPicPr>
          <p:cNvPr id="26" name="Picture 25">
            <a:extLst>
              <a:ext uri="{FF2B5EF4-FFF2-40B4-BE49-F238E27FC236}">
                <a16:creationId xmlns:a16="http://schemas.microsoft.com/office/drawing/2014/main" id="{3C9B99F1-086A-4DE9-B76F-1CD231280C3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82" b="100000" l="0" r="100000">
                        <a14:foregroundMark x1="70988" y1="41026" x2="70988" y2="41026"/>
                        <a14:foregroundMark x1="85802" y1="46795" x2="85802" y2="46795"/>
                        <a14:foregroundMark x1="87037" y1="71154" x2="87037" y2="71154"/>
                        <a14:foregroundMark x1="83951" y1="62821" x2="83951" y2="62821"/>
                        <a14:foregroundMark x1="82099" y1="33333" x2="82099" y2="33333"/>
                        <a14:foregroundMark x1="84877" y1="39744" x2="84877" y2="39744"/>
                        <a14:foregroundMark x1="94444" y1="70513" x2="94444" y2="70513"/>
                        <a14:foregroundMark x1="83025" y1="79487" x2="83025" y2="79487"/>
                        <a14:foregroundMark x1="83025" y1="79487" x2="83025" y2="79487"/>
                        <a14:foregroundMark x1="95988" y1="64103" x2="95988" y2="64103"/>
                        <a14:foregroundMark x1="95988" y1="82051" x2="95988" y2="82051"/>
                        <a14:foregroundMark x1="89198" y1="83333" x2="89198" y2="83333"/>
                        <a14:foregroundMark x1="86728" y1="71795" x2="86728" y2="71795"/>
                        <a14:foregroundMark x1="90741" y1="60897" x2="90741" y2="60897"/>
                        <a14:foregroundMark x1="82099" y1="60256" x2="82099" y2="60256"/>
                        <a14:backgroundMark x1="73457" y1="95513" x2="73457" y2="95513"/>
                        <a14:backgroundMark x1="83642" y1="91667" x2="83642" y2="91667"/>
                        <a14:backgroundMark x1="93210" y1="91667" x2="93827" y2="92949"/>
                      </a14:backgroundRemoval>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313971" y="4454316"/>
            <a:ext cx="4219268" cy="1644818"/>
          </a:xfrm>
          <a:prstGeom prst="rect">
            <a:avLst/>
          </a:prstGeom>
        </p:spPr>
      </p:pic>
    </p:spTree>
    <p:extLst>
      <p:ext uri="{BB962C8B-B14F-4D97-AF65-F5344CB8AC3E}">
        <p14:creationId xmlns:p14="http://schemas.microsoft.com/office/powerpoint/2010/main" val="110439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91078" y="843240"/>
            <a:ext cx="3538148" cy="461665"/>
          </a:xfrm>
          <a:prstGeom prst="rect">
            <a:avLst/>
          </a:prstGeom>
        </p:spPr>
        <p:txBody>
          <a:bodyPr wrap="none">
            <a:spAutoFit/>
          </a:bodyPr>
          <a:lstStyle/>
          <a:p>
            <a:r>
              <a:rPr lang="en-US" sz="2400" dirty="0">
                <a:latin typeface="Bahnschrift SemiBold" panose="020B0502040204020203" pitchFamily="34" charset="0"/>
              </a:rPr>
              <a:t>Principles of Naturalism</a:t>
            </a:r>
          </a:p>
        </p:txBody>
      </p:sp>
      <p:sp>
        <p:nvSpPr>
          <p:cNvPr id="6" name="TextBox 5"/>
          <p:cNvSpPr txBox="1"/>
          <p:nvPr/>
        </p:nvSpPr>
        <p:spPr>
          <a:xfrm>
            <a:off x="1341690" y="2168803"/>
            <a:ext cx="9352240" cy="3108543"/>
          </a:xfrm>
          <a:prstGeom prst="rect">
            <a:avLst/>
          </a:prstGeom>
          <a:noFill/>
        </p:spPr>
        <p:txBody>
          <a:bodyPr wrap="none" rtlCol="0">
            <a:spAutoFit/>
          </a:bodyPr>
          <a:lstStyle/>
          <a:p>
            <a:pPr marL="342900" indent="-342900">
              <a:buAutoNum type="arabicPeriod"/>
            </a:pPr>
            <a:r>
              <a:rPr lang="en-US" sz="2800" dirty="0">
                <a:latin typeface="Agency FB" panose="020B0503020202020204" pitchFamily="34" charset="0"/>
              </a:rPr>
              <a:t>Nature is the final reality</a:t>
            </a:r>
          </a:p>
          <a:p>
            <a:endParaRPr lang="en-US" sz="2800" dirty="0">
              <a:latin typeface="Agency FB" panose="020B0503020202020204" pitchFamily="34" charset="0"/>
            </a:endParaRPr>
          </a:p>
          <a:p>
            <a:r>
              <a:rPr lang="en-US" sz="2800" dirty="0">
                <a:latin typeface="Agency FB" panose="020B0503020202020204" pitchFamily="34" charset="0"/>
              </a:rPr>
              <a:t>2. Mind is the brain functioning and brain is matter</a:t>
            </a:r>
          </a:p>
          <a:p>
            <a:endParaRPr lang="en-US" sz="2800" dirty="0">
              <a:latin typeface="Agency FB" panose="020B0503020202020204" pitchFamily="34" charset="0"/>
            </a:endParaRPr>
          </a:p>
          <a:p>
            <a:r>
              <a:rPr lang="en-US" sz="2800" dirty="0">
                <a:latin typeface="Agency FB" panose="020B0503020202020204" pitchFamily="34" charset="0"/>
              </a:rPr>
              <a:t>3. Imagination , thinking ,reasoning are the functions of the brain</a:t>
            </a:r>
          </a:p>
          <a:p>
            <a:endParaRPr lang="en-US" sz="2800" dirty="0">
              <a:latin typeface="Agency FB" panose="020B0503020202020204" pitchFamily="34" charset="0"/>
            </a:endParaRPr>
          </a:p>
          <a:p>
            <a:r>
              <a:rPr lang="en-US" sz="2800" dirty="0">
                <a:latin typeface="Agency FB" panose="020B0503020202020204" pitchFamily="34" charset="0"/>
              </a:rPr>
              <a:t>4. The entire universe is governed by the laws of nature which are unchangeable.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5137" y="1682987"/>
            <a:ext cx="3170392" cy="22622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526" y="530965"/>
            <a:ext cx="2742873" cy="1826296"/>
          </a:xfrm>
          <a:prstGeom prst="rect">
            <a:avLst/>
          </a:prstGeom>
        </p:spPr>
      </p:pic>
    </p:spTree>
    <p:extLst>
      <p:ext uri="{BB962C8B-B14F-4D97-AF65-F5344CB8AC3E}">
        <p14:creationId xmlns:p14="http://schemas.microsoft.com/office/powerpoint/2010/main" val="63905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TotalTime>
  <Words>572</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Cinzel Black</vt:lpstr>
      <vt:lpstr>Agency FB</vt:lpstr>
      <vt:lpstr>Arial</vt:lpstr>
      <vt:lpstr>Arial Black</vt:lpstr>
      <vt:lpstr>Arial Narrow</vt:lpstr>
      <vt:lpstr>Bahnschrift</vt:lpstr>
      <vt:lpstr>Bahnschrift SemiBold</vt:lpstr>
      <vt:lpstr>Calibri</vt:lpstr>
      <vt:lpstr>Calibri Light</vt:lpstr>
      <vt:lpstr>Century</vt:lpstr>
      <vt:lpstr>Century Schoolbook</vt:lpstr>
      <vt:lpstr>Engravers MT</vt:lpstr>
      <vt:lpstr>Wingdings</vt:lpstr>
      <vt:lpstr>Office Theme</vt:lpstr>
      <vt:lpstr>NATURALISM</vt:lpstr>
      <vt:lpstr>PowerPoint Presentation</vt:lpstr>
      <vt:lpstr>PowerPoint Presentation</vt:lpstr>
      <vt:lpstr>PowerPoint Presentation</vt:lpstr>
      <vt:lpstr>REASONS FOR CHOOSING NATURALISM</vt:lpstr>
      <vt:lpstr>Naturalism focuses on natural solutions </vt:lpstr>
      <vt:lpstr>Naturalism is important in education </vt:lpstr>
      <vt:lpstr>Naturalism can influence different outcomes in our lives </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CHOOSING NATURALISM</dc:title>
  <dc:creator>Aiman Razak</dc:creator>
  <cp:lastModifiedBy>Chong Kah Wei</cp:lastModifiedBy>
  <cp:revision>27</cp:revision>
  <dcterms:created xsi:type="dcterms:W3CDTF">2020-11-21T09:45:07Z</dcterms:created>
  <dcterms:modified xsi:type="dcterms:W3CDTF">2020-11-22T12:27:02Z</dcterms:modified>
</cp:coreProperties>
</file>