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6"/>
  </p:notesMasterIdLst>
  <p:sldIdLst>
    <p:sldId id="352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50" r:id="rId75"/>
    <p:sldId id="331" r:id="rId76"/>
    <p:sldId id="332" r:id="rId77"/>
    <p:sldId id="351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23"/>
  </p:normalViewPr>
  <p:slideViewPr>
    <p:cSldViewPr>
      <p:cViewPr varScale="1">
        <p:scale>
          <a:sx n="74" d="100"/>
          <a:sy n="74" d="100"/>
        </p:scale>
        <p:origin x="2088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C0069-399B-4D25-B6CB-9D1525F6116E}" type="datetimeFigureOut">
              <a:rPr lang="en-MY" smtClean="0"/>
              <a:t>09/10/2018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B1A25-536C-417F-8881-F6C8461A720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09613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469827-C9FD-4043-AA0D-990AC1254F77}" type="slidenum">
              <a:rPr lang="en-US" smtClean="0">
                <a:latin typeface="Times New Roman" pitchFamily="18" charset="0"/>
              </a:rPr>
              <a:pPr/>
              <a:t>74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Times New Roman" pitchFamily="18" charset="0"/>
              </a:rPr>
              <a:t>See pr5-15.cpp</a:t>
            </a:r>
          </a:p>
        </p:txBody>
      </p:sp>
    </p:spTree>
    <p:extLst>
      <p:ext uri="{BB962C8B-B14F-4D97-AF65-F5344CB8AC3E}">
        <p14:creationId xmlns:p14="http://schemas.microsoft.com/office/powerpoint/2010/main" val="2214353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78BDDE-6DF0-46A9-BD82-24C875D8AEC2}" type="slidenum">
              <a:rPr lang="en-US" smtClean="0">
                <a:latin typeface="Times New Roman" pitchFamily="18" charset="0"/>
              </a:rPr>
              <a:pPr/>
              <a:t>77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Times New Roman" pitchFamily="18" charset="0"/>
              </a:rPr>
              <a:t>See pr5-16.cpp</a:t>
            </a:r>
          </a:p>
        </p:txBody>
      </p:sp>
    </p:spTree>
    <p:extLst>
      <p:ext uri="{BB962C8B-B14F-4D97-AF65-F5344CB8AC3E}">
        <p14:creationId xmlns:p14="http://schemas.microsoft.com/office/powerpoint/2010/main" val="2247996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B1A25-536C-417F-8881-F6C8461A7209}" type="slidenum">
              <a:rPr lang="en-MY" smtClean="0"/>
              <a:t>84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54463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A33AF4-9847-4496-90A3-9BD65EFD4E5C}" type="slidenum">
              <a:rPr lang="en-US" smtClean="0">
                <a:latin typeface="Times New Roman" pitchFamily="18" charset="0"/>
              </a:rPr>
              <a:pPr/>
              <a:t>92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See pr5-14.cpp</a:t>
            </a:r>
          </a:p>
        </p:txBody>
      </p:sp>
    </p:spTree>
    <p:extLst>
      <p:ext uri="{BB962C8B-B14F-4D97-AF65-F5344CB8AC3E}">
        <p14:creationId xmlns:p14="http://schemas.microsoft.com/office/powerpoint/2010/main" val="3531148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009C85-FB7C-4273-947C-ECB294268B82}" type="slidenum">
              <a:rPr lang="en-US" smtClean="0">
                <a:latin typeface="Times New Roman" pitchFamily="18" charset="0"/>
              </a:rPr>
              <a:pPr/>
              <a:t>93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7927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08106-373D-44D8-9DF1-7A29614D1508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B955F-9A60-47C8-BC1E-FB0650E4FC8C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5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39DDE-32CE-4792-B6B5-03BDC8F5FBD9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D95CE-F394-44DB-9B94-AF202EE901F4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2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FD89B-C1BE-43BF-860C-AF41A1E761A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F27E4-361E-494D-A609-79A602E09EC0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60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158E2-BC13-4F50-8BBE-C7C3A32D147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39769-412B-442C-8C4E-CB6033C33AD7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5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68A3E-36C9-4752-B577-B62A2CCFF66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31031-B76B-4A32-BD4A-ABEFECDD148F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7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56E9B-D892-449F-AD2B-C05E8D9CE7F6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97E55-29D3-458D-8187-25BE8D5275DE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48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0B651-01E2-449E-912B-B1C91B54E74D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8BFA2-2A9E-4F96-8F69-22415848D6DB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6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A6305-7282-48D7-98F4-4707BCE90B5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2620F-2723-4C1D-A0D6-2D78DF04BBE5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1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A0E29-0CB6-437B-B927-0738FB0AE31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368E8-7762-4CC4-9161-103D68C3B527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6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BFA9E-9862-4E23-B972-0B0B2DFE30B3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DB542-F085-45F1-AF3E-F1AE0F4101E2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89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CD48E-6A16-4B08-9BE7-8224E2763E32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0185E-359C-42B0-B25B-3C3BBD808EE0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92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MY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MY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EE7152-6909-4618-BDFA-5049A6E696F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09/10/2018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E15C99-C70B-4EFB-91A5-0C57D5B15733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13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9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0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1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2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3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4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5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6.w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8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9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8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0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1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2.w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5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36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7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36.wmf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39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40.w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5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45.w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46.w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47.w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48.w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4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50.wmf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03: CONTROL STRUCTURES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US" dirty="0"/>
              <a:t>Programming Technique I</a:t>
            </a:r>
          </a:p>
          <a:p>
            <a:r>
              <a:rPr lang="en-US" dirty="0"/>
              <a:t>(SCSJ1013)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9504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81000" y="838200"/>
            <a:ext cx="7924800" cy="762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2000" b="1"/>
              <a:t>When to use complement?</a:t>
            </a:r>
          </a:p>
          <a:p>
            <a:pPr algn="l">
              <a:buFontTx/>
              <a:buChar char="•"/>
            </a:pPr>
            <a:endParaRPr lang="en-US" altLang="en-US" sz="2000" b="1"/>
          </a:p>
          <a:p>
            <a:pPr lvl="1" algn="l"/>
            <a:r>
              <a:rPr lang="en-US" altLang="en-US" sz="1600" b="1" i="1"/>
              <a:t>Example 1:</a:t>
            </a:r>
          </a:p>
          <a:p>
            <a:pPr lvl="1" algn="l"/>
            <a:r>
              <a:rPr lang="en-US" altLang="en-US" sz="2000"/>
              <a:t>    </a:t>
            </a:r>
            <a:endParaRPr lang="en-US" altLang="en-US" sz="2000" b="1">
              <a:latin typeface="Courier New" panose="02070309020205020404" pitchFamily="49" charset="0"/>
            </a:endParaRPr>
          </a:p>
          <a:p>
            <a:pPr lvl="1" algn="l"/>
            <a:endParaRPr lang="en-US" altLang="en-US" sz="2000" b="1">
              <a:latin typeface="Courier New" panose="02070309020205020404" pitchFamily="49" charset="0"/>
            </a:endParaRPr>
          </a:p>
          <a:p>
            <a:pPr lvl="1" algn="l"/>
            <a:r>
              <a:rPr lang="en-US" altLang="en-US" sz="1800" b="1">
                <a:latin typeface="Courier New" panose="02070309020205020404" pitchFamily="49" charset="0"/>
              </a:rPr>
              <a:t>  </a:t>
            </a:r>
          </a:p>
        </p:txBody>
      </p:sp>
      <p:graphicFrame>
        <p:nvGraphicFramePr>
          <p:cNvPr id="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186940"/>
              </p:ext>
            </p:extLst>
          </p:nvPr>
        </p:nvGraphicFramePr>
        <p:xfrm>
          <a:off x="2209800" y="1447800"/>
          <a:ext cx="2474913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VISIO" r:id="rId3" imgW="1670831" imgH="2884461" progId="Visio.Drawing.6">
                  <p:embed/>
                </p:oleObj>
              </mc:Choice>
              <mc:Fallback>
                <p:oleObj name="VISIO" r:id="rId3" imgW="1670831" imgH="2884461" progId="Visio.Drawing.6">
                  <p:embed/>
                  <p:pic>
                    <p:nvPicPr>
                      <p:cNvPr id="1638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447800"/>
                        <a:ext cx="2474913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558636"/>
              </p:ext>
            </p:extLst>
          </p:nvPr>
        </p:nvGraphicFramePr>
        <p:xfrm>
          <a:off x="6172200" y="1295400"/>
          <a:ext cx="25908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VISIO" r:id="rId5" imgW="1632857" imgH="2884461" progId="Visio.Drawing.6">
                  <p:embed/>
                </p:oleObj>
              </mc:Choice>
              <mc:Fallback>
                <p:oleObj name="VISIO" r:id="rId5" imgW="1632857" imgH="2884461" progId="Visio.Drawing.6">
                  <p:embed/>
                  <p:pic>
                    <p:nvPicPr>
                      <p:cNvPr id="15156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295400"/>
                        <a:ext cx="25908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1930400" y="37211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393700" y="3251200"/>
            <a:ext cx="1524000" cy="10144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In order to convert the flowchart to C++ code, this part must be a “Yes (True)”</a:t>
            </a: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4419600" y="3048000"/>
            <a:ext cx="17526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4419600" y="1981200"/>
            <a:ext cx="1524000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Solution: Complement the condition.</a:t>
            </a:r>
          </a:p>
          <a:p>
            <a:pPr algn="l"/>
            <a:r>
              <a:rPr lang="en-US" altLang="en-US" sz="1200">
                <a:solidFill>
                  <a:schemeClr val="accent2"/>
                </a:solidFill>
              </a:rPr>
              <a:t>!(n==0)  or  n != 0</a:t>
            </a:r>
          </a:p>
        </p:txBody>
      </p:sp>
    </p:spTree>
    <p:extLst>
      <p:ext uri="{BB962C8B-B14F-4D97-AF65-F5344CB8AC3E}">
        <p14:creationId xmlns:p14="http://schemas.microsoft.com/office/powerpoint/2010/main" val="255548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8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81000" y="381000"/>
            <a:ext cx="7924800" cy="762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2000" b="1"/>
              <a:t>When to use complement?</a:t>
            </a:r>
          </a:p>
          <a:p>
            <a:pPr algn="l">
              <a:buFontTx/>
              <a:buChar char="•"/>
            </a:pPr>
            <a:endParaRPr lang="en-US" altLang="en-US" sz="2000" b="1"/>
          </a:p>
          <a:p>
            <a:pPr lvl="1" algn="l"/>
            <a:r>
              <a:rPr lang="en-US" altLang="en-US" sz="1600" b="1" i="1"/>
              <a:t>Example 2:</a:t>
            </a:r>
          </a:p>
          <a:p>
            <a:pPr lvl="1" algn="l"/>
            <a:r>
              <a:rPr lang="en-US" altLang="en-US" sz="2000"/>
              <a:t>    </a:t>
            </a:r>
            <a:endParaRPr lang="en-US" altLang="en-US" sz="2000" b="1">
              <a:latin typeface="Courier New" panose="02070309020205020404" pitchFamily="49" charset="0"/>
            </a:endParaRPr>
          </a:p>
          <a:p>
            <a:pPr lvl="1" algn="l"/>
            <a:endParaRPr lang="en-US" altLang="en-US" sz="2000" b="1">
              <a:latin typeface="Courier New" panose="02070309020205020404" pitchFamily="49" charset="0"/>
            </a:endParaRPr>
          </a:p>
          <a:p>
            <a:pPr lvl="1" algn="l"/>
            <a:r>
              <a:rPr lang="en-US" altLang="en-US" sz="1800" b="1">
                <a:latin typeface="Courier New" panose="02070309020205020404" pitchFamily="49" charset="0"/>
              </a:rPr>
              <a:t>  </a:t>
            </a:r>
          </a:p>
        </p:txBody>
      </p:sp>
      <p:sp>
        <p:nvSpPr>
          <p:cNvPr id="3" name="Line 7"/>
          <p:cNvSpPr>
            <a:spLocks noChangeShapeType="1"/>
          </p:cNvSpPr>
          <p:nvPr/>
        </p:nvSpPr>
        <p:spPr bwMode="auto">
          <a:xfrm>
            <a:off x="4343400" y="5410200"/>
            <a:ext cx="22098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572000" y="4191000"/>
            <a:ext cx="1524000" cy="10144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Solution: Complement the condition.</a:t>
            </a:r>
          </a:p>
          <a:p>
            <a:pPr algn="l"/>
            <a:r>
              <a:rPr lang="en-US" altLang="en-US" sz="1200">
                <a:solidFill>
                  <a:schemeClr val="accent2"/>
                </a:solidFill>
              </a:rPr>
              <a:t>!(number&lt;1)  or  (number &gt;=1)</a:t>
            </a:r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1752600" y="838200"/>
          <a:ext cx="3098800" cy="571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VISIO" r:id="rId3" imgW="2067560" imgH="3817620" progId="Visio.Drawing.5">
                  <p:embed/>
                </p:oleObj>
              </mc:Choice>
              <mc:Fallback>
                <p:oleObj name="VISIO" r:id="rId3" imgW="2067560" imgH="3817620" progId="Visio.Drawing.5">
                  <p:embed/>
                  <p:pic>
                    <p:nvPicPr>
                      <p:cNvPr id="1741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838200"/>
                        <a:ext cx="3098800" cy="571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"/>
          <p:cNvGraphicFramePr>
            <a:graphicFrameLocks noChangeAspect="1"/>
          </p:cNvGraphicFramePr>
          <p:nvPr/>
        </p:nvGraphicFramePr>
        <p:xfrm>
          <a:off x="6248400" y="914400"/>
          <a:ext cx="2770188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VISIO" r:id="rId5" imgW="1953260" imgH="3817620" progId="Visio.Drawing.5">
                  <p:embed/>
                </p:oleObj>
              </mc:Choice>
              <mc:Fallback>
                <p:oleObj name="VISIO" r:id="rId5" imgW="1953260" imgH="3817620" progId="Visio.Drawing.5">
                  <p:embed/>
                  <p:pic>
                    <p:nvPicPr>
                      <p:cNvPr id="15258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914400"/>
                        <a:ext cx="2770188" cy="541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11"/>
          <p:cNvSpPr>
            <a:spLocks noChangeShapeType="1"/>
          </p:cNvSpPr>
          <p:nvPr/>
        </p:nvSpPr>
        <p:spPr bwMode="auto">
          <a:xfrm flipH="1">
            <a:off x="4419600" y="30480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800600" y="2438400"/>
            <a:ext cx="1295400" cy="6492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The iteration part must be a True</a:t>
            </a:r>
          </a:p>
        </p:txBody>
      </p:sp>
    </p:spTree>
    <p:extLst>
      <p:ext uri="{BB962C8B-B14F-4D97-AF65-F5344CB8AC3E}">
        <p14:creationId xmlns:p14="http://schemas.microsoft.com/office/powerpoint/2010/main" val="69061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8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762000" y="1154112"/>
            <a:ext cx="7924800" cy="37592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000" dirty="0">
                <a:latin typeface="Trebuchet MS" panose="020B0603020202020204" pitchFamily="34" charset="0"/>
              </a:rPr>
              <a:t>Sometimes your programs need to make logical choices.</a:t>
            </a:r>
          </a:p>
          <a:p>
            <a:pPr eaLnBrk="1" hangingPunct="1"/>
            <a:r>
              <a:rPr lang="en-US" altLang="en-US" sz="2000" dirty="0">
                <a:latin typeface="Trebuchet MS" panose="020B0603020202020204" pitchFamily="34" charset="0"/>
              </a:rPr>
              <a:t>Example:</a:t>
            </a:r>
          </a:p>
          <a:p>
            <a:pPr eaLnBrk="1" hangingPunct="1"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r>
              <a:rPr lang="en-US" altLang="en-US" sz="1800" b="1" dirty="0">
                <a:solidFill>
                  <a:schemeClr val="accent2"/>
                </a:solidFill>
                <a:latin typeface="Trebuchet MS" panose="020B0603020202020204" pitchFamily="34" charset="0"/>
              </a:rPr>
              <a:t>IF</a:t>
            </a:r>
            <a:r>
              <a:rPr lang="en-US" altLang="en-US" sz="1800" dirty="0">
                <a:solidFill>
                  <a:schemeClr val="accent2"/>
                </a:solidFill>
                <a:latin typeface="Trebuchet MS" panose="020B0603020202020204" pitchFamily="34" charset="0"/>
              </a:rPr>
              <a:t> score is higher than 50</a:t>
            </a:r>
          </a:p>
          <a:p>
            <a:pPr eaLnBrk="1" hangingPunct="1"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r>
              <a:rPr lang="en-US" altLang="en-US" sz="1800" b="1" dirty="0">
                <a:solidFill>
                  <a:schemeClr val="accent2"/>
                </a:solidFill>
                <a:latin typeface="Trebuchet MS" panose="020B0603020202020204" pitchFamily="34" charset="0"/>
              </a:rPr>
              <a:t>THEN</a:t>
            </a:r>
            <a:r>
              <a:rPr lang="en-US" altLang="en-US" sz="1800" dirty="0">
                <a:solidFill>
                  <a:schemeClr val="accent2"/>
                </a:solidFill>
                <a:latin typeface="Trebuchet MS" panose="020B0603020202020204" pitchFamily="34" charset="0"/>
              </a:rPr>
              <a:t> grade is PASS</a:t>
            </a:r>
          </a:p>
          <a:p>
            <a:pPr eaLnBrk="1" hangingPunct="1"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r>
              <a:rPr lang="en-US" altLang="en-US" sz="1800" b="1" dirty="0">
                <a:solidFill>
                  <a:schemeClr val="accent2"/>
                </a:solidFill>
                <a:latin typeface="Trebuchet MS" panose="020B0603020202020204" pitchFamily="34" charset="0"/>
              </a:rPr>
              <a:t>ELSE</a:t>
            </a:r>
            <a:r>
              <a:rPr lang="en-US" altLang="en-US" sz="1800" dirty="0">
                <a:solidFill>
                  <a:schemeClr val="accent2"/>
                </a:solidFill>
                <a:latin typeface="Trebuchet MS" panose="020B0603020202020204" pitchFamily="34" charset="0"/>
              </a:rPr>
              <a:t> grade is FAIL</a:t>
            </a:r>
          </a:p>
          <a:p>
            <a:pPr eaLnBrk="1" hangingPunct="1"/>
            <a:endParaRPr lang="en-US" altLang="en-US" sz="2000" dirty="0">
              <a:latin typeface="Trebuchet MS" panose="020B0603020202020204" pitchFamily="34" charset="0"/>
            </a:endParaRPr>
          </a:p>
          <a:p>
            <a:pPr eaLnBrk="1" hangingPunct="1"/>
            <a:r>
              <a:rPr lang="en-US" altLang="en-US" sz="2000" dirty="0">
                <a:latin typeface="Trebuchet MS" panose="020B0603020202020204" pitchFamily="34" charset="0"/>
              </a:rPr>
              <a:t>In C++, this corresponds to </a:t>
            </a:r>
            <a:r>
              <a:rPr lang="en-US" altLang="en-US" sz="2000" b="1" dirty="0">
                <a:latin typeface="Courier New" panose="02070309020205020404" pitchFamily="49" charset="0"/>
              </a:rPr>
              <a:t>if</a:t>
            </a:r>
            <a:r>
              <a:rPr lang="en-US" altLang="en-US" sz="2000" dirty="0">
                <a:latin typeface="Trebuchet MS" panose="020B0603020202020204" pitchFamily="34" charset="0"/>
              </a:rPr>
              <a:t>  statement with three parts:</a:t>
            </a:r>
          </a:p>
          <a:p>
            <a:pPr eaLnBrk="1" hangingPunct="1">
              <a:buFontTx/>
              <a:buNone/>
            </a:pPr>
            <a:endParaRPr lang="en-US" altLang="en-US" sz="2000" dirty="0">
              <a:latin typeface="Trebuchet MS" panose="020B0603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Trebuchet MS" panose="020B0603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362200" y="3694112"/>
            <a:ext cx="4191000" cy="24018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if </a:t>
            </a:r>
            <a:r>
              <a:rPr lang="en-US" altLang="en-US" sz="1600" b="1" dirty="0">
                <a:solidFill>
                  <a:srgbClr val="FF0000"/>
                </a:solidFill>
                <a:latin typeface="Courier New" panose="02070309020205020404" pitchFamily="49" charset="0"/>
              </a:rPr>
              <a:t>(score &gt; 50)</a:t>
            </a:r>
            <a:r>
              <a:rPr lang="en-US" altLang="en-US" sz="1600" b="1" dirty="0">
                <a:latin typeface="Courier New" panose="02070309020205020404" pitchFamily="49" charset="0"/>
              </a:rPr>
              <a:t>  </a:t>
            </a:r>
            <a:r>
              <a:rPr lang="en-US" altLang="en-US" sz="1400" i="1" dirty="0">
                <a:latin typeface="Courier New" panose="02070309020205020404" pitchFamily="49" charset="0"/>
              </a:rPr>
              <a:t>//part 1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Courier New" panose="02070309020205020404" pitchFamily="49" charset="0"/>
              </a:rPr>
              <a:t>{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Courier New" panose="02070309020205020404" pitchFamily="49" charset="0"/>
              </a:rPr>
              <a:t>    grade  = PASS;  </a:t>
            </a:r>
            <a:r>
              <a:rPr lang="en-US" altLang="en-US" sz="1400" i="1" dirty="0">
                <a:latin typeface="Courier New" panose="02070309020205020404" pitchFamily="49" charset="0"/>
              </a:rPr>
              <a:t>//part 2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Courier New" panose="02070309020205020404" pitchFamily="49" charset="0"/>
              </a:rPr>
              <a:t>}</a:t>
            </a: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else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Courier New" panose="02070309020205020404" pitchFamily="49" charset="0"/>
              </a:rPr>
              <a:t>    grade = FAIL;  </a:t>
            </a:r>
            <a:r>
              <a:rPr lang="en-US" altLang="en-US" sz="1400" i="1" dirty="0">
                <a:latin typeface="Courier New" panose="02070309020205020404" pitchFamily="49" charset="0"/>
              </a:rPr>
              <a:t>//part 3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Courier New" panose="02070309020205020404" pitchFamily="49" charset="0"/>
              </a:rPr>
              <a:t>}</a:t>
            </a:r>
            <a:endParaRPr lang="en-US" altLang="en-US" sz="1600" dirty="0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2057400" y="228600"/>
            <a:ext cx="63246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Trebuchet MS" panose="020B0603020202020204" pitchFamily="34" charset="0"/>
              </a:rPr>
              <a:t>Selection / Branch</a:t>
            </a:r>
          </a:p>
        </p:txBody>
      </p:sp>
    </p:spTree>
    <p:extLst>
      <p:ext uri="{BB962C8B-B14F-4D97-AF65-F5344CB8AC3E}">
        <p14:creationId xmlns:p14="http://schemas.microsoft.com/office/powerpoint/2010/main" val="2482751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85800" y="1700212"/>
            <a:ext cx="8077200" cy="94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400">
                <a:latin typeface="Trebuchet MS" panose="020B0603020202020204" pitchFamily="34" charset="0"/>
              </a:rPr>
              <a:t>Part 1 : the </a:t>
            </a:r>
            <a:r>
              <a:rPr lang="en-US" altLang="en-US" sz="2400" b="1">
                <a:solidFill>
                  <a:srgbClr val="FF0000"/>
                </a:solidFill>
                <a:latin typeface="Trebuchet MS" panose="020B0603020202020204" pitchFamily="34" charset="0"/>
              </a:rPr>
              <a:t>condition </a:t>
            </a:r>
            <a:r>
              <a:rPr lang="en-US" altLang="en-US" sz="2400" b="1">
                <a:latin typeface="Trebuchet MS" panose="020B0603020202020204" pitchFamily="34" charset="0"/>
              </a:rPr>
              <a:t>- </a:t>
            </a:r>
            <a:r>
              <a:rPr lang="en-US" altLang="en-US" sz="2000">
                <a:latin typeface="Trebuchet MS" panose="020B0603020202020204" pitchFamily="34" charset="0"/>
              </a:rPr>
              <a:t>an expression that evaluates to </a:t>
            </a: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</a:rPr>
              <a:t>true</a:t>
            </a:r>
            <a:r>
              <a:rPr lang="en-US" altLang="en-US" sz="2000">
                <a:latin typeface="Trebuchet MS" panose="020B0603020202020204" pitchFamily="34" charset="0"/>
              </a:rPr>
              <a:t> or </a:t>
            </a: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</a:rPr>
              <a:t>false</a:t>
            </a:r>
            <a:r>
              <a:rPr lang="en-US" altLang="en-US" sz="200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3" name="Rectangle 7"/>
          <p:cNvSpPr txBox="1">
            <a:spLocks noChangeArrowheads="1"/>
          </p:cNvSpPr>
          <p:nvPr/>
        </p:nvSpPr>
        <p:spPr bwMode="auto">
          <a:xfrm>
            <a:off x="762000" y="538162"/>
            <a:ext cx="7772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Courier New" panose="02070309020205020404" pitchFamily="49" charset="0"/>
              </a:rPr>
              <a:t>if</a:t>
            </a:r>
            <a:r>
              <a:rPr lang="en-US" altLang="en-US" sz="3600" dirty="0">
                <a:latin typeface="Trebuchet MS" panose="020B0603020202020204" pitchFamily="34" charset="0"/>
              </a:rPr>
              <a:t>  statement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955800" y="3179762"/>
            <a:ext cx="3530600" cy="28400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if </a:t>
            </a:r>
            <a:r>
              <a:rPr lang="en-US" altLang="en-US" b="1" dirty="0">
                <a:solidFill>
                  <a:srgbClr val="FF0000"/>
                </a:solidFill>
                <a:latin typeface="Courier New" panose="02070309020205020404" pitchFamily="49" charset="0"/>
              </a:rPr>
              <a:t>(score &gt; 50)</a:t>
            </a:r>
            <a:r>
              <a:rPr lang="en-US" altLang="en-US" b="1" dirty="0">
                <a:latin typeface="Courier New" panose="02070309020205020404" pitchFamily="49" charset="0"/>
              </a:rPr>
              <a:t>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{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   grade  = PASS;  </a:t>
            </a:r>
            <a:endParaRPr lang="en-US" altLang="en-US" sz="1600" b="1" i="1" dirty="0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}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else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   grade = FAIL;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}</a:t>
            </a:r>
            <a:endParaRPr lang="en-US" altLang="en-US" sz="1600" dirty="0">
              <a:latin typeface="Courier New" panose="02070309020205020404" pitchFamily="49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352800" y="2138362"/>
            <a:ext cx="0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graphicFrame>
        <p:nvGraphicFramePr>
          <p:cNvPr id="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835089"/>
              </p:ext>
            </p:extLst>
          </p:nvPr>
        </p:nvGraphicFramePr>
        <p:xfrm>
          <a:off x="5791200" y="2976562"/>
          <a:ext cx="2970213" cy="264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VISIO" r:id="rId3" imgW="2291644" imgH="2043289" progId="Visio.Drawing.6">
                  <p:embed/>
                </p:oleObj>
              </mc:Choice>
              <mc:Fallback>
                <p:oleObj name="VISIO" r:id="rId3" imgW="2291644" imgH="2043289" progId="Visio.Drawing.6">
                  <p:embed/>
                  <p:pic>
                    <p:nvPicPr>
                      <p:cNvPr id="1946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976562"/>
                        <a:ext cx="2970213" cy="2646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reeform 10"/>
          <p:cNvSpPr>
            <a:spLocks/>
          </p:cNvSpPr>
          <p:nvPr/>
        </p:nvSpPr>
        <p:spPr bwMode="auto">
          <a:xfrm>
            <a:off x="3352800" y="2138362"/>
            <a:ext cx="2667000" cy="1600200"/>
          </a:xfrm>
          <a:custGeom>
            <a:avLst/>
            <a:gdLst>
              <a:gd name="T0" fmla="*/ 0 w 1680"/>
              <a:gd name="T1" fmla="*/ 0 h 1008"/>
              <a:gd name="T2" fmla="*/ 2209800 w 1680"/>
              <a:gd name="T3" fmla="*/ 609600 h 1008"/>
              <a:gd name="T4" fmla="*/ 2667000 w 1680"/>
              <a:gd name="T5" fmla="*/ 1600200 h 10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0" h="1008">
                <a:moveTo>
                  <a:pt x="0" y="0"/>
                </a:moveTo>
                <a:cubicBezTo>
                  <a:pt x="556" y="108"/>
                  <a:pt x="1112" y="216"/>
                  <a:pt x="1392" y="384"/>
                </a:cubicBezTo>
                <a:cubicBezTo>
                  <a:pt x="1672" y="552"/>
                  <a:pt x="1676" y="780"/>
                  <a:pt x="1680" y="1008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67271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104900" y="3251200"/>
            <a:ext cx="3619500" cy="2695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if (score &gt; 50) </a:t>
            </a:r>
          </a:p>
          <a:p>
            <a:pPr algn="l">
              <a:spcBef>
                <a:spcPct val="20000"/>
              </a:spcBef>
            </a:pP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else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{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    grade = FAIL;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}</a:t>
            </a:r>
            <a:endParaRPr lang="en-US" altLang="en-US" sz="1600" dirty="0">
              <a:latin typeface="Courier New" panose="02070309020205020404" pitchFamily="49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838200" y="1676400"/>
            <a:ext cx="7772400" cy="8382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800">
                <a:latin typeface="Trebuchet MS" panose="020B0603020202020204" pitchFamily="34" charset="0"/>
              </a:rPr>
              <a:t>Part 2 : the </a:t>
            </a:r>
            <a:r>
              <a:rPr lang="en-US" altLang="en-US" sz="1800" b="1">
                <a:solidFill>
                  <a:srgbClr val="FF0000"/>
                </a:solidFill>
                <a:latin typeface="Trebuchet MS" panose="020B0603020202020204" pitchFamily="34" charset="0"/>
              </a:rPr>
              <a:t>TRUE-PART</a:t>
            </a:r>
            <a:r>
              <a:rPr lang="en-US" altLang="en-US" sz="1800">
                <a:latin typeface="Trebuchet MS" panose="020B0603020202020204" pitchFamily="34" charset="0"/>
              </a:rPr>
              <a:t> - a block of statements that are executed if the condition evaluates to </a:t>
            </a:r>
            <a:r>
              <a:rPr lang="en-US" altLang="en-US" sz="1800" b="1">
                <a:solidFill>
                  <a:schemeClr val="accent2"/>
                </a:solidFill>
                <a:latin typeface="Courier New" panose="02070309020205020404" pitchFamily="49" charset="0"/>
              </a:rPr>
              <a:t>true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2667000" y="1981200"/>
            <a:ext cx="0" cy="1752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219200" y="3632200"/>
            <a:ext cx="32766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{ 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    grade  = PASS;  </a:t>
            </a:r>
            <a:endParaRPr lang="en-US" altLang="en-US" sz="2000" b="1" i="1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6" name="Rectangle 14"/>
          <p:cNvSpPr txBox="1">
            <a:spLocks noChangeArrowheads="1"/>
          </p:cNvSpPr>
          <p:nvPr/>
        </p:nvSpPr>
        <p:spPr bwMode="auto">
          <a:xfrm>
            <a:off x="2057400" y="609600"/>
            <a:ext cx="70866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>
                <a:latin typeface="Courier New" panose="02070309020205020404" pitchFamily="49" charset="0"/>
              </a:rPr>
              <a:t>if</a:t>
            </a:r>
            <a:r>
              <a:rPr lang="en-US" altLang="en-US" sz="3600">
                <a:latin typeface="Trebuchet MS" panose="020B0603020202020204" pitchFamily="34" charset="0"/>
              </a:rPr>
              <a:t>  statement</a:t>
            </a:r>
          </a:p>
        </p:txBody>
      </p:sp>
      <p:graphicFrame>
        <p:nvGraphicFramePr>
          <p:cNvPr id="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203588"/>
              </p:ext>
            </p:extLst>
          </p:nvPr>
        </p:nvGraphicFramePr>
        <p:xfrm>
          <a:off x="4953000" y="2971800"/>
          <a:ext cx="3429000" cy="305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VISIO" r:id="rId3" imgW="2291644" imgH="2043289" progId="Visio.Drawing.6">
                  <p:embed/>
                </p:oleObj>
              </mc:Choice>
              <mc:Fallback>
                <p:oleObj name="VISIO" r:id="rId3" imgW="2291644" imgH="2043289" progId="Visio.Drawing.6">
                  <p:embed/>
                  <p:pic>
                    <p:nvPicPr>
                      <p:cNvPr id="2048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971800"/>
                        <a:ext cx="3429000" cy="305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16"/>
          <p:cNvSpPr>
            <a:spLocks/>
          </p:cNvSpPr>
          <p:nvPr/>
        </p:nvSpPr>
        <p:spPr bwMode="auto">
          <a:xfrm>
            <a:off x="3810000" y="1905000"/>
            <a:ext cx="3276600" cy="1828800"/>
          </a:xfrm>
          <a:custGeom>
            <a:avLst/>
            <a:gdLst>
              <a:gd name="T0" fmla="*/ 0 w 1680"/>
              <a:gd name="T1" fmla="*/ 0 h 1008"/>
              <a:gd name="T2" fmla="*/ 2714897 w 1680"/>
              <a:gd name="T3" fmla="*/ 696686 h 1008"/>
              <a:gd name="T4" fmla="*/ 3276600 w 1680"/>
              <a:gd name="T5" fmla="*/ 1828800 h 10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0" h="1008">
                <a:moveTo>
                  <a:pt x="0" y="0"/>
                </a:moveTo>
                <a:cubicBezTo>
                  <a:pt x="556" y="108"/>
                  <a:pt x="1112" y="216"/>
                  <a:pt x="1392" y="384"/>
                </a:cubicBezTo>
                <a:cubicBezTo>
                  <a:pt x="1672" y="552"/>
                  <a:pt x="1676" y="780"/>
                  <a:pt x="1680" y="1008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16317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181100" y="2882900"/>
            <a:ext cx="4191000" cy="2695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if (score &gt; 50)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{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   grade = PASS;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}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else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   </a:t>
            </a:r>
          </a:p>
          <a:p>
            <a:pPr algn="l">
              <a:spcBef>
                <a:spcPct val="20000"/>
              </a:spcBef>
            </a:pP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endParaRPr lang="en-US" altLang="en-US" sz="1600" dirty="0">
              <a:latin typeface="Courier New" panose="02070309020205020404" pitchFamily="49" charset="0"/>
            </a:endParaRPr>
          </a:p>
        </p:txBody>
      </p:sp>
      <p:sp>
        <p:nvSpPr>
          <p:cNvPr id="3" name="Rectangle 1027"/>
          <p:cNvSpPr txBox="1">
            <a:spLocks noChangeArrowheads="1"/>
          </p:cNvSpPr>
          <p:nvPr/>
        </p:nvSpPr>
        <p:spPr bwMode="auto">
          <a:xfrm>
            <a:off x="914400" y="1308100"/>
            <a:ext cx="7772400" cy="8382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000">
                <a:latin typeface="Trebuchet MS" panose="020B0603020202020204" pitchFamily="34" charset="0"/>
              </a:rPr>
              <a:t>Part 3 : the </a:t>
            </a:r>
            <a:r>
              <a:rPr lang="en-US" altLang="en-US" sz="2000" b="1">
                <a:solidFill>
                  <a:srgbClr val="FF0000"/>
                </a:solidFill>
                <a:latin typeface="Trebuchet MS" panose="020B0603020202020204" pitchFamily="34" charset="0"/>
              </a:rPr>
              <a:t>FALSE-PART</a:t>
            </a:r>
            <a:r>
              <a:rPr lang="en-US" altLang="en-US" sz="2000">
                <a:latin typeface="Trebuchet MS" panose="020B0603020202020204" pitchFamily="34" charset="0"/>
              </a:rPr>
              <a:t> - a block of statements that are executed if the condition evaluates to </a:t>
            </a: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</a:rPr>
              <a:t>false</a:t>
            </a:r>
          </a:p>
        </p:txBody>
      </p:sp>
      <p:sp>
        <p:nvSpPr>
          <p:cNvPr id="4" name="Line 1028"/>
          <p:cNvSpPr>
            <a:spLocks noChangeShapeType="1"/>
          </p:cNvSpPr>
          <p:nvPr/>
        </p:nvSpPr>
        <p:spPr bwMode="auto">
          <a:xfrm>
            <a:off x="3124200" y="1689100"/>
            <a:ext cx="0" cy="2743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5" name="Rectangle 1030"/>
          <p:cNvSpPr>
            <a:spLocks noChangeArrowheads="1"/>
          </p:cNvSpPr>
          <p:nvPr/>
        </p:nvSpPr>
        <p:spPr bwMode="auto">
          <a:xfrm>
            <a:off x="1295400" y="4432300"/>
            <a:ext cx="39624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Courier New" panose="02070309020205020404" pitchFamily="49" charset="0"/>
              </a:rPr>
              <a:t>{ 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Courier New" panose="02070309020205020404" pitchFamily="49" charset="0"/>
              </a:rPr>
              <a:t>   grade  = FAIL;</a:t>
            </a:r>
            <a:endParaRPr lang="en-US" altLang="en-US" sz="2000" b="1" i="1" dirty="0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Courier New" panose="02070309020205020404" pitchFamily="49" charset="0"/>
              </a:rPr>
              <a:t>}   </a:t>
            </a:r>
          </a:p>
        </p:txBody>
      </p:sp>
      <p:sp>
        <p:nvSpPr>
          <p:cNvPr id="6" name="Text Box 1031"/>
          <p:cNvSpPr txBox="1">
            <a:spLocks noChangeArrowheads="1"/>
          </p:cNvSpPr>
          <p:nvPr/>
        </p:nvSpPr>
        <p:spPr bwMode="auto">
          <a:xfrm>
            <a:off x="1143000" y="5651500"/>
            <a:ext cx="3429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sz="1600">
                <a:solidFill>
                  <a:schemeClr val="accent2"/>
                </a:solidFill>
              </a:rPr>
              <a:t>if the condition</a:t>
            </a:r>
          </a:p>
          <a:p>
            <a:pPr algn="l" eaLnBrk="1" hangingPunct="1"/>
            <a:r>
              <a:rPr lang="en-US" altLang="en-US" sz="1600">
                <a:solidFill>
                  <a:schemeClr val="accent2"/>
                </a:solidFill>
              </a:rPr>
              <a:t>evaluates to </a:t>
            </a:r>
            <a:r>
              <a:rPr lang="en-US" altLang="en-US" sz="1600">
                <a:solidFill>
                  <a:schemeClr val="accent2"/>
                </a:solidFill>
                <a:latin typeface="Courier New" panose="02070309020205020404" pitchFamily="49" charset="0"/>
              </a:rPr>
              <a:t>false</a:t>
            </a:r>
            <a:r>
              <a:rPr lang="en-US" altLang="en-US" sz="1600">
                <a:solidFill>
                  <a:schemeClr val="accent2"/>
                </a:solidFill>
              </a:rPr>
              <a:t>,</a:t>
            </a:r>
          </a:p>
          <a:p>
            <a:pPr algn="l" eaLnBrk="1" hangingPunct="1"/>
            <a:r>
              <a:rPr lang="en-US" altLang="en-US" sz="1600">
                <a:solidFill>
                  <a:schemeClr val="accent2"/>
                </a:solidFill>
              </a:rPr>
              <a:t>the TRUE-PART is skipped.</a:t>
            </a:r>
          </a:p>
        </p:txBody>
      </p:sp>
      <p:sp>
        <p:nvSpPr>
          <p:cNvPr id="7" name="Rectangle 1033"/>
          <p:cNvSpPr txBox="1">
            <a:spLocks noChangeArrowheads="1"/>
          </p:cNvSpPr>
          <p:nvPr/>
        </p:nvSpPr>
        <p:spPr bwMode="auto">
          <a:xfrm>
            <a:off x="2590800" y="241300"/>
            <a:ext cx="60198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Courier New" panose="02070309020205020404" pitchFamily="49" charset="0"/>
              </a:rPr>
              <a:t>if</a:t>
            </a:r>
            <a:r>
              <a:rPr lang="en-US" altLang="en-US" sz="3600" dirty="0">
                <a:latin typeface="Trebuchet MS" panose="020B0603020202020204" pitchFamily="34" charset="0"/>
              </a:rPr>
              <a:t>  statement</a:t>
            </a:r>
          </a:p>
        </p:txBody>
      </p:sp>
      <p:graphicFrame>
        <p:nvGraphicFramePr>
          <p:cNvPr id="8" name="Object 10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305974"/>
              </p:ext>
            </p:extLst>
          </p:nvPr>
        </p:nvGraphicFramePr>
        <p:xfrm>
          <a:off x="5943600" y="2374900"/>
          <a:ext cx="3124200" cy="278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VISIO" r:id="rId3" imgW="2291644" imgH="2043289" progId="Visio.Drawing.6">
                  <p:embed/>
                </p:oleObj>
              </mc:Choice>
              <mc:Fallback>
                <p:oleObj name="VISIO" r:id="rId3" imgW="2291644" imgH="2043289" progId="Visio.Drawing.6">
                  <p:embed/>
                  <p:pic>
                    <p:nvPicPr>
                      <p:cNvPr id="21512" name="Object 10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374900"/>
                        <a:ext cx="3124200" cy="278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eeform 1035"/>
          <p:cNvSpPr>
            <a:spLocks/>
          </p:cNvSpPr>
          <p:nvPr/>
        </p:nvSpPr>
        <p:spPr bwMode="auto">
          <a:xfrm>
            <a:off x="4114800" y="1536700"/>
            <a:ext cx="1981200" cy="2514600"/>
          </a:xfrm>
          <a:custGeom>
            <a:avLst/>
            <a:gdLst>
              <a:gd name="T0" fmla="*/ 0 w 1248"/>
              <a:gd name="T1" fmla="*/ 0 h 1584"/>
              <a:gd name="T2" fmla="*/ 1600200 w 1248"/>
              <a:gd name="T3" fmla="*/ 1600200 h 1584"/>
              <a:gd name="T4" fmla="*/ 1981200 w 1248"/>
              <a:gd name="T5" fmla="*/ 2514600 h 15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8" h="1584">
                <a:moveTo>
                  <a:pt x="0" y="0"/>
                </a:moveTo>
                <a:cubicBezTo>
                  <a:pt x="400" y="372"/>
                  <a:pt x="800" y="744"/>
                  <a:pt x="1008" y="1008"/>
                </a:cubicBezTo>
                <a:cubicBezTo>
                  <a:pt x="1216" y="1272"/>
                  <a:pt x="1232" y="1428"/>
                  <a:pt x="1248" y="1584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66919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7772400" cy="6096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400" dirty="0">
                <a:latin typeface="Trebuchet MS" panose="020B0603020202020204" pitchFamily="34" charset="0"/>
              </a:rPr>
              <a:t>Sometimes there is no FALSE-PART. The “</a:t>
            </a:r>
            <a:r>
              <a:rPr lang="en-US" altLang="en-US" sz="2400" b="1" dirty="0">
                <a:latin typeface="Courier New" panose="02070309020205020404" pitchFamily="49" charset="0"/>
              </a:rPr>
              <a:t>else”</a:t>
            </a:r>
            <a:r>
              <a:rPr lang="en-US" altLang="en-US" sz="2400" dirty="0">
                <a:latin typeface="Trebuchet MS" panose="020B0603020202020204" pitchFamily="34" charset="0"/>
              </a:rPr>
              <a:t> is  omitted</a:t>
            </a:r>
          </a:p>
          <a:p>
            <a:pPr eaLnBrk="1" hangingPunct="1"/>
            <a:endParaRPr lang="en-US" altLang="en-US" sz="2400" dirty="0">
              <a:latin typeface="Trebuchet MS" panose="020B0603020202020204" pitchFamily="34" charset="0"/>
            </a:endParaRPr>
          </a:p>
          <a:p>
            <a:pPr eaLnBrk="1" hangingPunct="1"/>
            <a:endParaRPr lang="en-US" altLang="en-US" sz="2400" dirty="0">
              <a:latin typeface="Trebuchet MS" panose="020B0603020202020204" pitchFamily="34" charset="0"/>
            </a:endParaRPr>
          </a:p>
          <a:p>
            <a:pPr eaLnBrk="1" hangingPunct="1"/>
            <a:endParaRPr lang="en-US" altLang="en-US" sz="2400" dirty="0">
              <a:latin typeface="Trebuchet MS" panose="020B0603020202020204" pitchFamily="34" charset="0"/>
            </a:endParaRPr>
          </a:p>
          <a:p>
            <a:pPr eaLnBrk="1" hangingPunct="1"/>
            <a:endParaRPr lang="en-US" altLang="en-US" sz="2400" dirty="0">
              <a:latin typeface="Trebuchet MS" panose="020B0603020202020204" pitchFamily="34" charset="0"/>
            </a:endParaRPr>
          </a:p>
          <a:p>
            <a:pPr eaLnBrk="1" hangingPunct="1"/>
            <a:endParaRPr lang="en-US" altLang="en-US" sz="2400" dirty="0">
              <a:latin typeface="Trebuchet MS" panose="020B0603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371600" y="3276600"/>
            <a:ext cx="4343400" cy="15017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if ( attendance &lt; 0.8 ) 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   exam_grade = FAIL;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}</a:t>
            </a:r>
            <a:endParaRPr lang="en-US" altLang="en-US" sz="2000">
              <a:solidFill>
                <a:schemeClr val="accent2"/>
              </a:solidFill>
              <a:latin typeface="Courier New" panose="02070309020205020404" pitchFamily="49" charset="0"/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762000" y="838200"/>
            <a:ext cx="77724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>
                <a:latin typeface="Courier New" panose="02070309020205020404" pitchFamily="49" charset="0"/>
              </a:rPr>
              <a:t>if</a:t>
            </a:r>
            <a:r>
              <a:rPr lang="en-US" altLang="en-US" sz="3600">
                <a:latin typeface="Trebuchet MS" panose="020B0603020202020204" pitchFamily="34" charset="0"/>
              </a:rPr>
              <a:t>  statement</a:t>
            </a:r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143256"/>
              </p:ext>
            </p:extLst>
          </p:nvPr>
        </p:nvGraphicFramePr>
        <p:xfrm>
          <a:off x="6248400" y="2590800"/>
          <a:ext cx="2252663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VISIO" r:id="rId3" imgW="1580444" imgH="2133600" progId="Visio.Drawing.6">
                  <p:embed/>
                </p:oleObj>
              </mc:Choice>
              <mc:Fallback>
                <p:oleObj name="VISIO" r:id="rId3" imgW="1580444" imgH="2133600" progId="Visio.Drawing.6">
                  <p:embed/>
                  <p:pic>
                    <p:nvPicPr>
                      <p:cNvPr id="2253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590800"/>
                        <a:ext cx="2252663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1608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85800" y="1162050"/>
            <a:ext cx="7772400" cy="211455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400">
                <a:latin typeface="Trebuchet MS" panose="020B0603020202020204" pitchFamily="34" charset="0"/>
              </a:rPr>
              <a:t>If the TRUE-PART (or FALSE-PART) consists of only </a:t>
            </a:r>
            <a:r>
              <a:rPr lang="en-US" altLang="en-US" sz="2400">
                <a:solidFill>
                  <a:schemeClr val="accent2"/>
                </a:solidFill>
                <a:latin typeface="Trebuchet MS" panose="020B0603020202020204" pitchFamily="34" charset="0"/>
              </a:rPr>
              <a:t>one statement</a:t>
            </a:r>
            <a:r>
              <a:rPr lang="en-US" altLang="en-US" sz="2400">
                <a:latin typeface="Trebuchet MS" panose="020B0603020202020204" pitchFamily="34" charset="0"/>
              </a:rPr>
              <a:t>, then the curly braces may be omitted.</a:t>
            </a:r>
          </a:p>
          <a:p>
            <a:pPr eaLnBrk="1" hangingPunct="1"/>
            <a:endParaRPr lang="en-US" altLang="en-US" sz="2400">
              <a:latin typeface="Trebuchet MS" panose="020B0603020202020204" pitchFamily="34" charset="0"/>
            </a:endParaRPr>
          </a:p>
          <a:p>
            <a:pPr eaLnBrk="1" hangingPunct="1"/>
            <a:r>
              <a:rPr lang="en-US" altLang="en-US" sz="2000" i="1">
                <a:latin typeface="Trebuchet MS" panose="020B0603020202020204" pitchFamily="34" charset="0"/>
              </a:rPr>
              <a:t>Example: these two statements are equivalent:</a:t>
            </a:r>
            <a:endParaRPr lang="en-US" altLang="en-US" sz="2000" i="1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130300" y="3348038"/>
            <a:ext cx="2784475" cy="29622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if (score &gt; 50)  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  grade  = PASS;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}</a:t>
            </a:r>
            <a:r>
              <a:rPr lang="en-US" altLang="en-US" sz="2000" b="1">
                <a:latin typeface="Courier New" panose="02070309020205020404" pitchFamily="49" charset="0"/>
              </a:rPr>
              <a:t> 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else 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  grade = FAIL;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648200" y="3581400"/>
            <a:ext cx="4114800" cy="15017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if (score &gt; 50) 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	grade  = PASS;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else 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	grade = FAIL;</a:t>
            </a:r>
          </a:p>
        </p:txBody>
      </p:sp>
      <p:sp>
        <p:nvSpPr>
          <p:cNvPr id="5" name="Rectangle 11"/>
          <p:cNvSpPr txBox="1">
            <a:spLocks noChangeArrowheads="1"/>
          </p:cNvSpPr>
          <p:nvPr/>
        </p:nvSpPr>
        <p:spPr bwMode="auto">
          <a:xfrm>
            <a:off x="2743200" y="304800"/>
            <a:ext cx="57912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>
                <a:latin typeface="Courier New" panose="02070309020205020404" pitchFamily="49" charset="0"/>
              </a:rPr>
              <a:t>if</a:t>
            </a:r>
            <a:r>
              <a:rPr lang="en-US" altLang="en-US" sz="3600">
                <a:latin typeface="Trebuchet MS" panose="020B0603020202020204" pitchFamily="34" charset="0"/>
              </a:rPr>
              <a:t>  statement</a:t>
            </a:r>
          </a:p>
        </p:txBody>
      </p:sp>
    </p:spTree>
    <p:extLst>
      <p:ext uri="{BB962C8B-B14F-4D97-AF65-F5344CB8AC3E}">
        <p14:creationId xmlns:p14="http://schemas.microsoft.com/office/powerpoint/2010/main" val="3608124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09600" y="1066800"/>
            <a:ext cx="7772400" cy="9906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400" dirty="0">
                <a:latin typeface="Trebuchet MS" panose="020B0603020202020204" pitchFamily="34" charset="0"/>
              </a:rPr>
              <a:t>Sometimes there are more than two parts. In those cases you may use </a:t>
            </a:r>
            <a:r>
              <a:rPr lang="en-US" altLang="en-US" sz="2400" dirty="0">
                <a:solidFill>
                  <a:schemeClr val="accent2"/>
                </a:solidFill>
                <a:latin typeface="Trebuchet MS" panose="020B0603020202020204" pitchFamily="34" charset="0"/>
              </a:rPr>
              <a:t>nested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b="1" dirty="0">
                <a:latin typeface="Courier New" panose="02070309020205020404" pitchFamily="49" charset="0"/>
              </a:rPr>
              <a:t>if-else</a:t>
            </a:r>
            <a:r>
              <a:rPr lang="en-US" altLang="en-US" sz="2400" dirty="0">
                <a:latin typeface="Trebuchet MS" panose="020B0603020202020204" pitchFamily="34" charset="0"/>
              </a:rPr>
              <a:t> statements:</a:t>
            </a:r>
            <a:endParaRPr lang="en-US" altLang="en-US" sz="2400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62000" y="2209800"/>
            <a:ext cx="4343400" cy="36925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if (score &gt; 90)  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	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letter_grade</a:t>
            </a:r>
            <a:r>
              <a:rPr lang="en-US" altLang="en-US" sz="2000" b="1" dirty="0">
                <a:latin typeface="Courier New" panose="02070309020205020404" pitchFamily="49" charset="0"/>
              </a:rPr>
              <a:t>  = 'A';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else if (score &gt; 75) 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	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letter_grade</a:t>
            </a:r>
            <a:r>
              <a:rPr lang="en-US" altLang="en-US" sz="2000" b="1" dirty="0">
                <a:latin typeface="Courier New" panose="02070309020205020404" pitchFamily="49" charset="0"/>
              </a:rPr>
              <a:t> = 'B';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else if (score &gt; 60) 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	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letter_grade</a:t>
            </a:r>
            <a:r>
              <a:rPr lang="en-US" altLang="en-US" sz="2000" b="1" dirty="0">
                <a:latin typeface="Courier New" panose="02070309020205020404" pitchFamily="49" charset="0"/>
              </a:rPr>
              <a:t> = 'C';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else if (score &gt; 50)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	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letter_grade</a:t>
            </a:r>
            <a:r>
              <a:rPr lang="en-US" altLang="en-US" sz="2000" b="1" dirty="0">
                <a:latin typeface="Courier New" panose="02070309020205020404" pitchFamily="49" charset="0"/>
              </a:rPr>
              <a:t> = 'D';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else 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	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letter_grade</a:t>
            </a:r>
            <a:r>
              <a:rPr lang="en-US" altLang="en-US" sz="2000" b="1" dirty="0">
                <a:latin typeface="Courier New" panose="02070309020205020404" pitchFamily="49" charset="0"/>
              </a:rPr>
              <a:t> = 'F';   </a:t>
            </a:r>
          </a:p>
        </p:txBody>
      </p:sp>
      <p:graphicFrame>
        <p:nvGraphicFramePr>
          <p:cNvPr id="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313494"/>
              </p:ext>
            </p:extLst>
          </p:nvPr>
        </p:nvGraphicFramePr>
        <p:xfrm>
          <a:off x="5562600" y="1752600"/>
          <a:ext cx="3155950" cy="4860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VISIO" r:id="rId3" imgW="3014133" imgH="4639733" progId="Visio.Drawing.6">
                  <p:embed/>
                </p:oleObj>
              </mc:Choice>
              <mc:Fallback>
                <p:oleObj name="VISIO" r:id="rId3" imgW="3014133" imgH="4639733" progId="Visio.Drawing.6">
                  <p:embed/>
                  <p:pic>
                    <p:nvPicPr>
                      <p:cNvPr id="2458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752600"/>
                        <a:ext cx="3155950" cy="48606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2514600" y="228600"/>
            <a:ext cx="60198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>
                <a:latin typeface="Courier New" panose="02070309020205020404" pitchFamily="49" charset="0"/>
              </a:rPr>
              <a:t>if</a:t>
            </a:r>
            <a:r>
              <a:rPr lang="en-US" altLang="en-US" sz="3600">
                <a:latin typeface="Trebuchet MS" panose="020B0603020202020204" pitchFamily="34" charset="0"/>
              </a:rPr>
              <a:t>  statement</a:t>
            </a:r>
          </a:p>
        </p:txBody>
      </p:sp>
    </p:spTree>
    <p:extLst>
      <p:ext uri="{BB962C8B-B14F-4D97-AF65-F5344CB8AC3E}">
        <p14:creationId xmlns:p14="http://schemas.microsoft.com/office/powerpoint/2010/main" val="1934801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3"/>
          <p:cNvSpPr>
            <a:spLocks noChangeArrowheads="1"/>
          </p:cNvSpPr>
          <p:nvPr/>
        </p:nvSpPr>
        <p:spPr bwMode="auto">
          <a:xfrm>
            <a:off x="228600" y="2286000"/>
            <a:ext cx="3429000" cy="3886200"/>
          </a:xfrm>
          <a:prstGeom prst="rect">
            <a:avLst/>
          </a:prstGeom>
          <a:solidFill>
            <a:srgbClr val="EAEAEA"/>
          </a:solidFill>
          <a:ln w="2540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graphicFrame>
        <p:nvGraphicFramePr>
          <p:cNvPr id="3" name="Object 1029"/>
          <p:cNvGraphicFramePr>
            <a:graphicFrameLocks noChangeAspect="1"/>
          </p:cNvGraphicFramePr>
          <p:nvPr/>
        </p:nvGraphicFramePr>
        <p:xfrm>
          <a:off x="304800" y="762000"/>
          <a:ext cx="3802063" cy="584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6" name="VISIO" r:id="rId3" imgW="3014133" imgH="4639733" progId="Visio.Drawing.6">
                  <p:embed/>
                </p:oleObj>
              </mc:Choice>
              <mc:Fallback>
                <p:oleObj name="VISIO" r:id="rId3" imgW="3014133" imgH="4639733" progId="Visio.Drawing.6">
                  <p:embed/>
                  <p:pic>
                    <p:nvPicPr>
                      <p:cNvPr id="25603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762000"/>
                        <a:ext cx="3802063" cy="584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031"/>
          <p:cNvGraphicFramePr>
            <a:graphicFrameLocks noChangeAspect="1"/>
          </p:cNvGraphicFramePr>
          <p:nvPr/>
        </p:nvGraphicFramePr>
        <p:xfrm>
          <a:off x="5257800" y="1600200"/>
          <a:ext cx="3633788" cy="329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7" name="VISIO" r:id="rId5" imgW="3646311" imgH="3307644" progId="Visio.Drawing.6">
                  <p:embed/>
                </p:oleObj>
              </mc:Choice>
              <mc:Fallback>
                <p:oleObj name="VISIO" r:id="rId5" imgW="3646311" imgH="3307644" progId="Visio.Drawing.6">
                  <p:embed/>
                  <p:pic>
                    <p:nvPicPr>
                      <p:cNvPr id="164871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600200"/>
                        <a:ext cx="3633788" cy="329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036"/>
          <p:cNvGraphicFramePr>
            <a:graphicFrameLocks noChangeAspect="1"/>
          </p:cNvGraphicFramePr>
          <p:nvPr/>
        </p:nvGraphicFramePr>
        <p:xfrm>
          <a:off x="6451600" y="2844800"/>
          <a:ext cx="1011238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8" name="VISIO" r:id="rId7" imgW="3206044" imgH="4018844" progId="Visio.Drawing.6">
                  <p:embed/>
                </p:oleObj>
              </mc:Choice>
              <mc:Fallback>
                <p:oleObj name="VISIO" r:id="rId7" imgW="3206044" imgH="4018844" progId="Visio.Drawing.6">
                  <p:embed/>
                  <p:pic>
                    <p:nvPicPr>
                      <p:cNvPr id="164876" name="Object 10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0" y="2844800"/>
                        <a:ext cx="1011238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037"/>
          <p:cNvSpPr>
            <a:spLocks noChangeArrowheads="1"/>
          </p:cNvSpPr>
          <p:nvPr/>
        </p:nvSpPr>
        <p:spPr bwMode="auto">
          <a:xfrm>
            <a:off x="2274887" y="304800"/>
            <a:ext cx="2068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i="1"/>
              <a:t>Let’s look closer</a:t>
            </a:r>
          </a:p>
        </p:txBody>
      </p:sp>
      <p:sp>
        <p:nvSpPr>
          <p:cNvPr id="7" name="AutoShape 1038"/>
          <p:cNvSpPr>
            <a:spLocks noChangeArrowheads="1"/>
          </p:cNvSpPr>
          <p:nvPr/>
        </p:nvSpPr>
        <p:spPr bwMode="auto">
          <a:xfrm>
            <a:off x="3657600" y="3276600"/>
            <a:ext cx="1600200" cy="381000"/>
          </a:xfrm>
          <a:prstGeom prst="rightArrow">
            <a:avLst>
              <a:gd name="adj1" fmla="val 50000"/>
              <a:gd name="adj2" fmla="val 105000"/>
            </a:avLst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8" name="Text Box 1039"/>
          <p:cNvSpPr txBox="1">
            <a:spLocks noChangeArrowheads="1"/>
          </p:cNvSpPr>
          <p:nvPr/>
        </p:nvSpPr>
        <p:spPr bwMode="auto">
          <a:xfrm>
            <a:off x="3898900" y="4305300"/>
            <a:ext cx="2590800" cy="952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400" b="1"/>
              <a:t>It is actually a regular </a:t>
            </a:r>
            <a:r>
              <a:rPr lang="en-US" altLang="en-US" sz="1400" b="1">
                <a:latin typeface="Courier New" panose="02070309020205020404" pitchFamily="49" charset="0"/>
              </a:rPr>
              <a:t>if-else</a:t>
            </a:r>
            <a:r>
              <a:rPr lang="en-US" altLang="en-US" sz="1400" b="1"/>
              <a:t> with the FALSE-PART is another </a:t>
            </a:r>
            <a:r>
              <a:rPr lang="en-US" altLang="en-US" sz="1400" b="1">
                <a:latin typeface="Courier New" panose="02070309020205020404" pitchFamily="49" charset="0"/>
              </a:rPr>
              <a:t>if-else</a:t>
            </a:r>
            <a:r>
              <a:rPr lang="en-US" altLang="en-US" sz="1400" b="1"/>
              <a:t> statement</a:t>
            </a:r>
          </a:p>
        </p:txBody>
      </p:sp>
      <p:sp>
        <p:nvSpPr>
          <p:cNvPr id="9" name="Text Box 1041"/>
          <p:cNvSpPr txBox="1">
            <a:spLocks noChangeArrowheads="1"/>
          </p:cNvSpPr>
          <p:nvPr/>
        </p:nvSpPr>
        <p:spPr bwMode="auto">
          <a:xfrm>
            <a:off x="6781800" y="4495800"/>
            <a:ext cx="2209800" cy="21034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400"/>
              <a:t>If (score&gt;50) </a:t>
            </a:r>
          </a:p>
          <a:p>
            <a:pPr algn="l">
              <a:spcBef>
                <a:spcPct val="20000"/>
              </a:spcBef>
            </a:pPr>
            <a:r>
              <a:rPr lang="en-US" altLang="en-US" sz="1400"/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400"/>
              <a:t>   letter_grade = ‘A’;</a:t>
            </a:r>
          </a:p>
          <a:p>
            <a:pPr algn="l">
              <a:spcBef>
                <a:spcPct val="20000"/>
              </a:spcBef>
            </a:pPr>
            <a:r>
              <a:rPr lang="en-US" altLang="en-US" sz="1400"/>
              <a:t>}</a:t>
            </a:r>
          </a:p>
          <a:p>
            <a:pPr algn="l">
              <a:spcBef>
                <a:spcPct val="20000"/>
              </a:spcBef>
            </a:pPr>
            <a:r>
              <a:rPr lang="en-US" altLang="en-US" sz="1400"/>
              <a:t>else {</a:t>
            </a:r>
          </a:p>
          <a:p>
            <a:pPr algn="l">
              <a:spcBef>
                <a:spcPct val="20000"/>
              </a:spcBef>
            </a:pPr>
            <a:r>
              <a:rPr lang="en-US" altLang="en-US" sz="1400"/>
              <a:t>   ……..</a:t>
            </a:r>
          </a:p>
          <a:p>
            <a:pPr algn="l">
              <a:spcBef>
                <a:spcPct val="20000"/>
              </a:spcBef>
            </a:pPr>
            <a:r>
              <a:rPr lang="en-US" altLang="en-US" sz="1400"/>
              <a:t>   …….</a:t>
            </a:r>
          </a:p>
          <a:p>
            <a:pPr algn="l">
              <a:spcBef>
                <a:spcPct val="20000"/>
              </a:spcBef>
            </a:pPr>
            <a:r>
              <a:rPr lang="en-US" altLang="en-US" sz="140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56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 autoUpdateAnimBg="0"/>
      <p:bldP spid="9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0" y="685800"/>
            <a:ext cx="6248400" cy="685800"/>
          </a:xfrm>
          <a:prstGeom prst="rect">
            <a:avLst/>
          </a:prstGeom>
        </p:spPr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Boolean and Logical Operator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85800" y="1498600"/>
            <a:ext cx="7467600" cy="3683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/>
              <a:t>In C++ logical data declared as </a:t>
            </a:r>
            <a:r>
              <a:rPr lang="en-US" altLang="en-US" sz="20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bool</a:t>
            </a:r>
            <a:r>
              <a:rPr lang="en-US" altLang="en-US" sz="2000" dirty="0"/>
              <a:t> data type</a:t>
            </a:r>
          </a:p>
          <a:p>
            <a:pPr lvl="1" algn="l" eaLnBrk="1" hangingPunct="1">
              <a:spcBef>
                <a:spcPct val="20000"/>
              </a:spcBef>
            </a:pPr>
            <a:r>
              <a:rPr lang="en-US" altLang="en-US" sz="2000" dirty="0"/>
              <a:t>e.g. </a:t>
            </a:r>
          </a:p>
          <a:p>
            <a:pPr lvl="2" algn="l" eaLnBrk="1" hangingPunct="1">
              <a:spcBef>
                <a:spcPct val="20000"/>
              </a:spcBef>
            </a:pPr>
            <a:r>
              <a:rPr lang="en-US" altLang="en-US" sz="20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bool </a:t>
            </a:r>
            <a:r>
              <a:rPr lang="en-US" altLang="en-US" sz="2000" b="1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variable_name</a:t>
            </a:r>
            <a:r>
              <a:rPr lang="en-US" altLang="en-US" sz="20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;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endParaRPr lang="en-US" altLang="en-US" sz="2000" dirty="0"/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/>
              <a:t>There are only two values: </a:t>
            </a:r>
            <a:r>
              <a:rPr lang="en-US" altLang="en-US" sz="20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true</a:t>
            </a:r>
            <a:r>
              <a:rPr lang="en-US" altLang="en-US" sz="2000" dirty="0"/>
              <a:t> and </a:t>
            </a:r>
            <a:r>
              <a:rPr lang="en-US" altLang="en-US" sz="20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false</a:t>
            </a:r>
            <a:endParaRPr lang="en-US" altLang="en-US" sz="2000" dirty="0"/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/>
              <a:t>Type-casting </a:t>
            </a:r>
            <a:r>
              <a:rPr lang="en-US" altLang="en-US" sz="2000" b="1" dirty="0">
                <a:latin typeface="Courier New" panose="02070309020205020404" pitchFamily="49" charset="0"/>
              </a:rPr>
              <a:t>bool</a:t>
            </a:r>
            <a:r>
              <a:rPr lang="en-US" altLang="en-US" sz="2000" dirty="0"/>
              <a:t> to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int</a:t>
            </a:r>
            <a:r>
              <a:rPr lang="en-US" altLang="en-US" sz="2000" b="1" dirty="0">
                <a:latin typeface="Courier New" panose="02070309020205020404" pitchFamily="49" charset="0"/>
              </a:rPr>
              <a:t>:</a:t>
            </a:r>
          </a:p>
          <a:p>
            <a:pPr lvl="1" algn="l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b="1" dirty="0">
                <a:latin typeface="Courier New" panose="02070309020205020404" pitchFamily="49" charset="0"/>
              </a:rPr>
              <a:t>true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=&gt; </a:t>
            </a:r>
            <a:r>
              <a:rPr lang="en-US" altLang="en-US" sz="2000" b="1" dirty="0">
                <a:latin typeface="Courier New" panose="02070309020205020404" pitchFamily="49" charset="0"/>
              </a:rPr>
              <a:t>1</a:t>
            </a:r>
          </a:p>
          <a:p>
            <a:pPr lvl="1" algn="l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b="1" dirty="0">
                <a:latin typeface="Courier New" panose="02070309020205020404" pitchFamily="49" charset="0"/>
              </a:rPr>
              <a:t>false =&gt; 0</a:t>
            </a:r>
          </a:p>
          <a:p>
            <a:pPr lvl="1" algn="l" eaLnBrk="1" hangingPunct="1">
              <a:spcBef>
                <a:spcPct val="20000"/>
              </a:spcBef>
            </a:pPr>
            <a:r>
              <a:rPr lang="en-US" altLang="en-US" sz="1600" i="1" dirty="0"/>
              <a:t>Example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219200" y="4876800"/>
            <a:ext cx="5715000" cy="1016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 dirty="0" err="1">
                <a:latin typeface="Courier New" panose="02070309020205020404" pitchFamily="49" charset="0"/>
              </a:rPr>
              <a:t>int</a:t>
            </a:r>
            <a:r>
              <a:rPr lang="en-US" altLang="en-US" sz="2000" b="1" dirty="0">
                <a:latin typeface="Courier New" panose="02070309020205020404" pitchFamily="49" charset="0"/>
              </a:rPr>
              <a:t> number;</a:t>
            </a:r>
          </a:p>
          <a:p>
            <a:pPr algn="l"/>
            <a:r>
              <a:rPr lang="en-US" altLang="en-US" sz="2000" b="1" dirty="0">
                <a:latin typeface="Courier New" panose="02070309020205020404" pitchFamily="49" charset="0"/>
              </a:rPr>
              <a:t>number = 2 + </a:t>
            </a:r>
            <a:r>
              <a:rPr lang="en-US" altLang="en-US" sz="20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true</a:t>
            </a:r>
            <a:r>
              <a:rPr lang="en-US" altLang="en-US" sz="2000" b="1" dirty="0">
                <a:latin typeface="Courier New" panose="02070309020205020404" pitchFamily="49" charset="0"/>
              </a:rPr>
              <a:t>;</a:t>
            </a:r>
          </a:p>
          <a:p>
            <a:pPr algn="l"/>
            <a:r>
              <a:rPr lang="en-US" altLang="en-US" sz="2000" b="1" dirty="0" err="1">
                <a:latin typeface="Courier New" panose="02070309020205020404" pitchFamily="49" charset="0"/>
              </a:rPr>
              <a:t>cout</a:t>
            </a:r>
            <a:r>
              <a:rPr lang="en-US" altLang="en-US" sz="2000" b="1" dirty="0">
                <a:latin typeface="Courier New" panose="02070309020205020404" pitchFamily="49" charset="0"/>
              </a:rPr>
              <a:t> &lt;&lt; number; </a:t>
            </a:r>
            <a:r>
              <a:rPr lang="en-US" altLang="en-US" sz="1400" i="1" dirty="0">
                <a:latin typeface="Courier New" panose="02070309020205020404" pitchFamily="49" charset="0"/>
              </a:rPr>
              <a:t>//output:</a:t>
            </a:r>
            <a:r>
              <a:rPr lang="en-US" altLang="en-US" sz="2000" i="1" dirty="0">
                <a:latin typeface="Courier New" panose="02070309020205020404" pitchFamily="49" charset="0"/>
              </a:rPr>
              <a:t> </a:t>
            </a:r>
            <a:r>
              <a:rPr lang="en-US" altLang="en-US" sz="2000" b="1" i="1" dirty="0">
                <a:latin typeface="Courier New" panose="02070309020205020404" pitchFamily="49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42709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889500" y="1193800"/>
            <a:ext cx="3873500" cy="535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if(</a:t>
            </a:r>
            <a:r>
              <a:rPr lang="en-US" altLang="en-US" sz="1600" dirty="0">
                <a:latin typeface="Courier New" panose="02070309020205020404" pitchFamily="49" charset="0"/>
              </a:rPr>
              <a:t>condition</a:t>
            </a:r>
            <a:r>
              <a:rPr lang="en-US" altLang="en-US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)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600" dirty="0">
                <a:latin typeface="Courier New" panose="02070309020205020404" pitchFamily="49" charset="0"/>
              </a:rPr>
              <a:t>statement</a:t>
            </a:r>
            <a:r>
              <a:rPr lang="en-US" altLang="en-US" sz="1600" b="1" dirty="0">
                <a:latin typeface="Courier New" panose="02070309020205020404" pitchFamily="49" charset="0"/>
              </a:rPr>
              <a:t>; 	</a:t>
            </a:r>
            <a:br>
              <a:rPr lang="en-US" altLang="en-US" sz="1600" b="1" dirty="0">
                <a:latin typeface="Courier New" panose="02070309020205020404" pitchFamily="49" charset="0"/>
              </a:rPr>
            </a:b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if (</a:t>
            </a:r>
            <a:r>
              <a:rPr lang="en-US" altLang="en-US" sz="1600" dirty="0">
                <a:latin typeface="Courier New" panose="02070309020205020404" pitchFamily="49" charset="0"/>
              </a:rPr>
              <a:t>condition</a:t>
            </a:r>
            <a:r>
              <a:rPr lang="en-US" altLang="en-US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)</a:t>
            </a: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{</a:t>
            </a: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  <a:r>
              <a:rPr lang="en-US" altLang="en-US" sz="1600" i="1" dirty="0">
                <a:latin typeface="Courier New" panose="02070309020205020404" pitchFamily="49" charset="0"/>
              </a:rPr>
              <a:t>statement;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i="1" dirty="0">
                <a:latin typeface="Courier New" panose="02070309020205020404" pitchFamily="49" charset="0"/>
              </a:rPr>
              <a:t>  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i="1" dirty="0">
                <a:latin typeface="Courier New" panose="02070309020205020404" pitchFamily="49" charset="0"/>
              </a:rPr>
              <a:t>  statement;</a:t>
            </a:r>
            <a:endParaRPr lang="en-US" altLang="en-US" sz="1800" i="1" dirty="0">
              <a:latin typeface="Courier New" panose="02070309020205020404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}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endParaRPr lang="en-US" altLang="en-US" sz="1600" b="1" dirty="0">
              <a:solidFill>
                <a:schemeClr val="accent2"/>
              </a:solidFill>
              <a:latin typeface="Courier New" panose="02070309020205020404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if (</a:t>
            </a:r>
            <a:r>
              <a:rPr lang="en-US" altLang="en-US" sz="1600" dirty="0">
                <a:latin typeface="Courier New" panose="02070309020205020404" pitchFamily="49" charset="0"/>
              </a:rPr>
              <a:t>condition</a:t>
            </a:r>
            <a:r>
              <a:rPr lang="en-US" altLang="en-US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)</a:t>
            </a: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{</a:t>
            </a: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  <a:r>
              <a:rPr lang="en-US" altLang="en-US" sz="1600" i="1" dirty="0">
                <a:latin typeface="Courier New" panose="02070309020205020404" pitchFamily="49" charset="0"/>
              </a:rPr>
              <a:t>statement;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i="1" dirty="0">
                <a:latin typeface="Courier New" panose="02070309020205020404" pitchFamily="49" charset="0"/>
              </a:rPr>
              <a:t>  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i="1" dirty="0">
                <a:latin typeface="Courier New" panose="02070309020205020404" pitchFamily="49" charset="0"/>
              </a:rPr>
              <a:t>  statement;</a:t>
            </a:r>
            <a:endParaRPr lang="en-US" altLang="en-US" sz="1800" i="1" dirty="0">
              <a:latin typeface="Courier New" panose="02070309020205020404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}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else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{</a:t>
            </a: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  <a:r>
              <a:rPr lang="en-US" altLang="en-US" sz="1600" i="1" dirty="0">
                <a:latin typeface="Courier New" panose="02070309020205020404" pitchFamily="49" charset="0"/>
              </a:rPr>
              <a:t>statement;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i="1" dirty="0">
                <a:latin typeface="Courier New" panose="02070309020205020404" pitchFamily="49" charset="0"/>
              </a:rPr>
              <a:t>  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i="1" dirty="0">
                <a:latin typeface="Courier New" panose="02070309020205020404" pitchFamily="49" charset="0"/>
              </a:rPr>
              <a:t>  statement;</a:t>
            </a:r>
            <a:endParaRPr lang="en-US" altLang="en-US" sz="1800" i="1" dirty="0">
              <a:latin typeface="Courier New" panose="02070309020205020404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}</a:t>
            </a:r>
            <a:endParaRPr lang="en-US" altLang="en-US" sz="1600" b="1" dirty="0">
              <a:latin typeface="Courier New" panose="02070309020205020404" pitchFamily="49" charset="0"/>
            </a:endParaRP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4813300" y="1828800"/>
            <a:ext cx="3506788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4813300" y="3470275"/>
            <a:ext cx="3506788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4876800" y="6451600"/>
            <a:ext cx="3506788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4813300" y="1143000"/>
            <a:ext cx="3506788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>
            <a:off x="5715000" y="25400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533400" y="990600"/>
            <a:ext cx="3962400" cy="3505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1800"/>
              <a:t>Three forms of </a:t>
            </a:r>
            <a:r>
              <a:rPr lang="en-US" altLang="en-US" sz="2000" b="1">
                <a:latin typeface="Courier New" panose="02070309020205020404" pitchFamily="49" charset="0"/>
              </a:rPr>
              <a:t>if </a:t>
            </a:r>
            <a:r>
              <a:rPr lang="en-US" altLang="en-US" sz="1800"/>
              <a:t>statements are shown at the next table.</a:t>
            </a:r>
          </a:p>
          <a:p>
            <a:pPr algn="l">
              <a:buFontTx/>
              <a:buChar char="•"/>
            </a:pPr>
            <a:endParaRPr lang="en-US" altLang="en-US" sz="1800"/>
          </a:p>
          <a:p>
            <a:pPr algn="l">
              <a:buFontTx/>
              <a:buChar char="•"/>
            </a:pPr>
            <a:r>
              <a:rPr lang="en-US" altLang="en-US" sz="1800">
                <a:solidFill>
                  <a:schemeClr val="accent2"/>
                </a:solidFill>
              </a:rPr>
              <a:t>The </a:t>
            </a:r>
            <a:r>
              <a:rPr lang="en-US" altLang="en-US" sz="1800" i="1">
                <a:solidFill>
                  <a:schemeClr val="accent2"/>
                </a:solidFill>
              </a:rPr>
              <a:t>condition must be placed </a:t>
            </a:r>
            <a:r>
              <a:rPr lang="en-US" altLang="en-US" sz="1800">
                <a:solidFill>
                  <a:schemeClr val="accent2"/>
                </a:solidFill>
              </a:rPr>
              <a:t>in parentheses</a:t>
            </a:r>
          </a:p>
          <a:p>
            <a:pPr algn="l">
              <a:buFontTx/>
              <a:buChar char="•"/>
            </a:pPr>
            <a:endParaRPr lang="en-US" altLang="en-US" sz="1800"/>
          </a:p>
          <a:p>
            <a:pPr algn="l">
              <a:buFontTx/>
              <a:buChar char="•"/>
            </a:pPr>
            <a:r>
              <a:rPr lang="en-US" altLang="en-US" sz="1800"/>
              <a:t>Statement may exist either as a single statement or as a collection of statements (also called </a:t>
            </a:r>
            <a:r>
              <a:rPr lang="en-US" altLang="en-US" sz="1800">
                <a:solidFill>
                  <a:schemeClr val="accent2"/>
                </a:solidFill>
              </a:rPr>
              <a:t>compound statement</a:t>
            </a:r>
            <a:r>
              <a:rPr lang="en-US" altLang="en-US" sz="1800"/>
              <a:t>)</a:t>
            </a:r>
          </a:p>
          <a:p>
            <a:pPr algn="l">
              <a:buFontTx/>
              <a:buChar char="•"/>
            </a:pPr>
            <a:endParaRPr lang="en-US" altLang="en-US" sz="1800"/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5715000" y="4114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>
            <a:off x="5791200" y="54864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1" name="Rectangle 19"/>
          <p:cNvSpPr txBox="1">
            <a:spLocks noChangeArrowheads="1"/>
          </p:cNvSpPr>
          <p:nvPr/>
        </p:nvSpPr>
        <p:spPr bwMode="auto">
          <a:xfrm>
            <a:off x="2590800" y="152400"/>
            <a:ext cx="59436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>
                <a:latin typeface="Courier New" panose="02070309020205020404" pitchFamily="49" charset="0"/>
              </a:rPr>
              <a:t>if</a:t>
            </a:r>
            <a:r>
              <a:rPr lang="en-US" altLang="en-US" sz="3600">
                <a:latin typeface="Trebuchet MS" panose="020B0603020202020204" pitchFamily="34" charset="0"/>
              </a:rPr>
              <a:t>  statement</a:t>
            </a:r>
          </a:p>
        </p:txBody>
      </p:sp>
    </p:spTree>
    <p:extLst>
      <p:ext uri="{BB962C8B-B14F-4D97-AF65-F5344CB8AC3E}">
        <p14:creationId xmlns:p14="http://schemas.microsoft.com/office/powerpoint/2010/main" val="187537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381000" y="931862"/>
            <a:ext cx="7924800" cy="1600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2000"/>
              <a:t>A</a:t>
            </a:r>
            <a:r>
              <a:rPr lang="en-US" altLang="en-US" sz="2000" b="1">
                <a:solidFill>
                  <a:schemeClr val="accent2"/>
                </a:solidFill>
              </a:rPr>
              <a:t> compound statement</a:t>
            </a:r>
            <a:r>
              <a:rPr lang="en-US" altLang="en-US" sz="2000"/>
              <a:t> is  one or more statements that are grouped together by enclosing them in brackets , </a:t>
            </a: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</a:rPr>
              <a:t>{}</a:t>
            </a:r>
            <a:r>
              <a:rPr lang="en-US" altLang="en-US" sz="2000"/>
              <a:t>.</a:t>
            </a:r>
          </a:p>
          <a:p>
            <a:pPr algn="l">
              <a:buFontTx/>
              <a:buChar char="•"/>
            </a:pPr>
            <a:endParaRPr lang="en-US" altLang="en-US" sz="2000" b="1"/>
          </a:p>
          <a:p>
            <a:pPr algn="l">
              <a:buFontTx/>
              <a:buChar char="•"/>
            </a:pPr>
            <a:r>
              <a:rPr lang="en-US" altLang="en-US" sz="2000" b="1"/>
              <a:t>Example:</a:t>
            </a:r>
          </a:p>
          <a:p>
            <a:pPr lvl="1" algn="l"/>
            <a:r>
              <a:rPr lang="en-US" altLang="en-US" sz="2000"/>
              <a:t>    </a:t>
            </a:r>
            <a:endParaRPr lang="en-US" altLang="en-US" sz="2000" b="1">
              <a:latin typeface="Courier New" panose="02070309020205020404" pitchFamily="49" charset="0"/>
            </a:endParaRPr>
          </a:p>
          <a:p>
            <a:pPr lvl="1" algn="l"/>
            <a:endParaRPr lang="en-US" altLang="en-US" sz="2000" b="1">
              <a:latin typeface="Courier New" panose="02070309020205020404" pitchFamily="49" charset="0"/>
            </a:endParaRPr>
          </a:p>
          <a:p>
            <a:pPr lvl="1" algn="l"/>
            <a:r>
              <a:rPr lang="en-US" altLang="en-US" sz="1800" b="1">
                <a:latin typeface="Courier New" panose="02070309020205020404" pitchFamily="49" charset="0"/>
              </a:rPr>
              <a:t>  </a:t>
            </a: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2286000" y="2074862"/>
            <a:ext cx="5715000" cy="38687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 dirty="0">
                <a:latin typeface="Courier New" panose="02070309020205020404" pitchFamily="49" charset="0"/>
              </a:rPr>
              <a:t>if (value&gt;0)</a:t>
            </a:r>
          </a:p>
          <a:p>
            <a:pPr algn="l"/>
            <a:r>
              <a:rPr lang="en-US" altLang="en-US" sz="2000" b="1" dirty="0">
                <a:latin typeface="Courier New" panose="02070309020205020404" pitchFamily="49" charset="0"/>
              </a:rPr>
              <a:t> 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cout</a:t>
            </a:r>
            <a:r>
              <a:rPr lang="en-US" altLang="en-US" sz="2000" b="1" dirty="0">
                <a:latin typeface="Courier New" panose="02070309020205020404" pitchFamily="49" charset="0"/>
              </a:rPr>
              <a:t> &lt;&lt; value;</a:t>
            </a:r>
          </a:p>
          <a:p>
            <a:pPr algn="l"/>
            <a:endParaRPr lang="en-US" altLang="en-US" sz="20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2000" b="1" dirty="0">
                <a:latin typeface="Courier New" panose="02070309020205020404" pitchFamily="49" charset="0"/>
              </a:rPr>
              <a:t>value = value * 2;</a:t>
            </a:r>
          </a:p>
          <a:p>
            <a:pPr algn="l"/>
            <a:endParaRPr lang="en-US" altLang="en-US" sz="20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2000" b="1" dirty="0">
                <a:latin typeface="Courier New" panose="02070309020205020404" pitchFamily="49" charset="0"/>
              </a:rPr>
              <a:t>if (value&gt;10)</a:t>
            </a:r>
          </a:p>
          <a:p>
            <a:pPr algn="l"/>
            <a:r>
              <a:rPr lang="en-US" altLang="en-US" sz="3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  value = 10;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 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cout</a:t>
            </a:r>
            <a:r>
              <a:rPr lang="en-US" altLang="en-US" sz="2000" b="1" dirty="0">
                <a:latin typeface="Courier New" panose="02070309020205020404" pitchFamily="49" charset="0"/>
              </a:rPr>
              <a:t> &lt;&lt; value;</a:t>
            </a:r>
          </a:p>
          <a:p>
            <a:pPr algn="l">
              <a:spcBef>
                <a:spcPct val="20000"/>
              </a:spcBef>
            </a:pPr>
            <a:r>
              <a:rPr lang="en-US" altLang="en-US" sz="3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4" name="AutoShape 13"/>
          <p:cNvSpPr>
            <a:spLocks/>
          </p:cNvSpPr>
          <p:nvPr/>
        </p:nvSpPr>
        <p:spPr bwMode="auto">
          <a:xfrm>
            <a:off x="5638800" y="4056062"/>
            <a:ext cx="228600" cy="1828800"/>
          </a:xfrm>
          <a:prstGeom prst="rightBrace">
            <a:avLst>
              <a:gd name="adj1" fmla="val 6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" name="Line 15"/>
          <p:cNvSpPr>
            <a:spLocks noChangeShapeType="1"/>
          </p:cNvSpPr>
          <p:nvPr/>
        </p:nvSpPr>
        <p:spPr bwMode="auto">
          <a:xfrm flipH="1">
            <a:off x="4927600" y="2608262"/>
            <a:ext cx="622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5562600" y="2263775"/>
            <a:ext cx="2362200" cy="6492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This is a single statement. The semi-colon belongs to “if” not to “cout”</a:t>
            </a:r>
          </a:p>
        </p:txBody>
      </p:sp>
      <p:sp>
        <p:nvSpPr>
          <p:cNvPr id="7" name="Line 17"/>
          <p:cNvSpPr>
            <a:spLocks noChangeShapeType="1"/>
          </p:cNvSpPr>
          <p:nvPr/>
        </p:nvSpPr>
        <p:spPr bwMode="auto">
          <a:xfrm flipH="1">
            <a:off x="5156200" y="3217862"/>
            <a:ext cx="622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5791200" y="3065462"/>
            <a:ext cx="1511300" cy="284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a single statement</a:t>
            </a: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6019800" y="4741862"/>
            <a:ext cx="1828800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This is a compound statement which consists two single statements.</a:t>
            </a:r>
          </a:p>
        </p:txBody>
      </p:sp>
    </p:spTree>
    <p:extLst>
      <p:ext uri="{BB962C8B-B14F-4D97-AF65-F5344CB8AC3E}">
        <p14:creationId xmlns:p14="http://schemas.microsoft.com/office/powerpoint/2010/main" val="296863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 autoUpdateAnimBg="0"/>
      <p:bldP spid="8" grpId="0" animBg="1" autoUpdateAnimBg="0"/>
      <p:bldP spid="9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533400" y="1743075"/>
            <a:ext cx="5486400" cy="68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1800"/>
              <a:t>The condition must be placed in parentheses</a:t>
            </a:r>
          </a:p>
        </p:txBody>
      </p:sp>
      <p:sp>
        <p:nvSpPr>
          <p:cNvPr id="3" name="Rectangle 11"/>
          <p:cNvSpPr txBox="1">
            <a:spLocks noChangeArrowheads="1"/>
          </p:cNvSpPr>
          <p:nvPr/>
        </p:nvSpPr>
        <p:spPr bwMode="auto">
          <a:xfrm>
            <a:off x="762000" y="981075"/>
            <a:ext cx="77724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2800">
                <a:latin typeface="Trebuchet MS" panose="020B0603020202020204" pitchFamily="34" charset="0"/>
              </a:rPr>
              <a:t>Related issues</a:t>
            </a: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990600" y="2581275"/>
            <a:ext cx="1085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600" b="1" i="1"/>
              <a:t>Example: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219200" y="2962275"/>
            <a:ext cx="5715000" cy="711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if </a:t>
            </a: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(0&lt;x) &amp;&amp; (x&lt;10)</a:t>
            </a:r>
            <a:r>
              <a:rPr lang="en-US" altLang="en-US" sz="2000" b="1">
                <a:latin typeface="Courier New" panose="02070309020205020404" pitchFamily="49" charset="0"/>
              </a:rPr>
              <a:t>    </a:t>
            </a:r>
            <a:r>
              <a:rPr lang="en-US" altLang="en-US" sz="2000" b="1" i="1">
                <a:solidFill>
                  <a:srgbClr val="FF0000"/>
                </a:solidFill>
                <a:latin typeface="Courier New" panose="02070309020205020404" pitchFamily="49" charset="0"/>
              </a:rPr>
              <a:t>//syntax error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 cout &lt;&lt; x;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1295400" y="4257675"/>
            <a:ext cx="7162800" cy="1076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if </a:t>
            </a:r>
            <a:r>
              <a:rPr lang="en-US" altLang="en-US" sz="3200" b="1">
                <a:solidFill>
                  <a:schemeClr val="accent2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2000" b="1">
                <a:latin typeface="Courier New" panose="02070309020205020404" pitchFamily="49" charset="0"/>
              </a:rPr>
              <a:t>(0&lt;x) &amp;&amp; (x&lt;10)</a:t>
            </a:r>
            <a:r>
              <a:rPr lang="en-US" altLang="en-US" sz="3200" b="1">
                <a:solidFill>
                  <a:schemeClr val="accent2"/>
                </a:solidFill>
                <a:latin typeface="Courier New" panose="02070309020205020404" pitchFamily="49" charset="0"/>
              </a:rPr>
              <a:t>)</a:t>
            </a:r>
            <a:r>
              <a:rPr lang="en-US" altLang="en-US" sz="2000" b="1">
                <a:latin typeface="Courier New" panose="02070309020205020404" pitchFamily="49" charset="0"/>
              </a:rPr>
              <a:t> </a:t>
            </a:r>
            <a:r>
              <a:rPr lang="en-US" altLang="en-US" sz="1200" i="1">
                <a:latin typeface="Courier New" panose="02070309020205020404" pitchFamily="49" charset="0"/>
              </a:rPr>
              <a:t>// place both conditions into </a:t>
            </a:r>
          </a:p>
          <a:p>
            <a:pPr algn="l"/>
            <a:r>
              <a:rPr lang="en-US" altLang="en-US" sz="1200" i="1">
                <a:latin typeface="Courier New" panose="02070309020205020404" pitchFamily="49" charset="0"/>
              </a:rPr>
              <a:t>                                     //   a parentheses 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 cout &lt;&lt; x;</a:t>
            </a: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1203325" y="3876675"/>
            <a:ext cx="1277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600" b="1" i="1"/>
              <a:t>Correction:</a:t>
            </a:r>
          </a:p>
        </p:txBody>
      </p:sp>
    </p:spTree>
    <p:extLst>
      <p:ext uri="{BB962C8B-B14F-4D97-AF65-F5344CB8AC3E}">
        <p14:creationId xmlns:p14="http://schemas.microsoft.com/office/powerpoint/2010/main" val="191659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7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90600" y="2413000"/>
            <a:ext cx="3357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600" b="1" i="1"/>
              <a:t>Example: Print x only if (2&lt;x&lt;9) 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66800" y="2946400"/>
            <a:ext cx="3352800" cy="711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if (2&lt;x&lt;9) 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cout &lt;&lt; x;</a:t>
            </a: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 flipH="1">
            <a:off x="2667000" y="2565400"/>
            <a:ext cx="2286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533400" y="1498600"/>
            <a:ext cx="7848600" cy="68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1800"/>
              <a:t>But be careful when converting mathematical comparisons. Some of them are not straight forward</a:t>
            </a:r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 bwMode="auto">
          <a:xfrm>
            <a:off x="2743200" y="304800"/>
            <a:ext cx="56388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2800">
                <a:latin typeface="Trebuchet MS" panose="020B0603020202020204" pitchFamily="34" charset="0"/>
              </a:rPr>
              <a:t>Related issues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953000" y="2184400"/>
            <a:ext cx="3810000" cy="10144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There is no syntax error, but this leads to a </a:t>
            </a:r>
            <a:r>
              <a:rPr lang="en-US" altLang="en-US" sz="1200" b="1">
                <a:solidFill>
                  <a:srgbClr val="FF0000"/>
                </a:solidFill>
              </a:rPr>
              <a:t>logic error</a:t>
            </a:r>
            <a:r>
              <a:rPr lang="en-US" altLang="en-US" sz="1200">
                <a:solidFill>
                  <a:schemeClr val="accent2"/>
                </a:solidFill>
              </a:rPr>
              <a:t> due to the misinterpretation.</a:t>
            </a:r>
          </a:p>
          <a:p>
            <a:pPr algn="l"/>
            <a:endParaRPr lang="en-US" altLang="en-US" sz="1200">
              <a:solidFill>
                <a:schemeClr val="accent2"/>
              </a:solidFill>
            </a:endParaRPr>
          </a:p>
          <a:p>
            <a:pPr algn="l"/>
            <a:r>
              <a:rPr lang="en-US" altLang="en-US" sz="1200">
                <a:solidFill>
                  <a:schemeClr val="accent2"/>
                </a:solidFill>
              </a:rPr>
              <a:t>The condition </a:t>
            </a:r>
            <a:r>
              <a:rPr lang="en-US" altLang="en-US" sz="1200" b="1">
                <a:solidFill>
                  <a:schemeClr val="accent2"/>
                </a:solidFill>
              </a:rPr>
              <a:t>always evaluates to true</a:t>
            </a:r>
            <a:r>
              <a:rPr lang="en-US" altLang="en-US" sz="1200">
                <a:solidFill>
                  <a:schemeClr val="accent2"/>
                </a:solidFill>
              </a:rPr>
              <a:t>, whatever the value of x 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4953000" y="3327400"/>
            <a:ext cx="1676400" cy="14747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Let say </a:t>
            </a:r>
            <a:r>
              <a:rPr lang="en-US" altLang="en-US" sz="1200" b="1">
                <a:solidFill>
                  <a:schemeClr val="accent2"/>
                </a:solidFill>
              </a:rPr>
              <a:t>x=1</a:t>
            </a:r>
          </a:p>
          <a:p>
            <a:pPr algn="l"/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(2&lt;x&lt;9)</a:t>
            </a:r>
          </a:p>
          <a:p>
            <a:pPr algn="l">
              <a:buFont typeface="Symbol" panose="05050102010706020507" pitchFamily="18" charset="2"/>
              <a:buChar char="Þ"/>
            </a:pPr>
            <a:r>
              <a:rPr lang="en-US" altLang="en-US" sz="1400" b="1">
                <a:solidFill>
                  <a:schemeClr val="folHlink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2&lt;1</a:t>
            </a:r>
            <a:r>
              <a:rPr lang="en-US" altLang="en-US" sz="1400" b="1">
                <a:solidFill>
                  <a:schemeClr val="folHlink"/>
                </a:solidFill>
                <a:latin typeface="Courier New" panose="02070309020205020404" pitchFamily="49" charset="0"/>
              </a:rPr>
              <a:t>&lt;9)</a:t>
            </a:r>
          </a:p>
          <a:p>
            <a:pPr algn="l">
              <a:buFont typeface="Symbol" panose="05050102010706020507" pitchFamily="18" charset="2"/>
              <a:buChar char="Þ"/>
            </a:pP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false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&lt;9)</a:t>
            </a:r>
          </a:p>
          <a:p>
            <a:pPr algn="l">
              <a:buFont typeface="Symbol" panose="05050102010706020507" pitchFamily="18" charset="2"/>
              <a:buChar char="Þ"/>
            </a:pP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0&lt;9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)</a:t>
            </a:r>
          </a:p>
          <a:p>
            <a:pPr algn="l">
              <a:buFont typeface="Symbol" panose="05050102010706020507" pitchFamily="18" charset="2"/>
              <a:buChar char="Þ"/>
            </a:pP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true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6781800" y="3327400"/>
            <a:ext cx="1828800" cy="14747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Let say </a:t>
            </a:r>
            <a:r>
              <a:rPr lang="en-US" altLang="en-US" sz="1200" b="1">
                <a:solidFill>
                  <a:schemeClr val="accent2"/>
                </a:solidFill>
              </a:rPr>
              <a:t>x=5</a:t>
            </a:r>
          </a:p>
          <a:p>
            <a:pPr algn="l"/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(2&lt;x&lt;9)</a:t>
            </a:r>
          </a:p>
          <a:p>
            <a:pPr algn="l">
              <a:buFont typeface="Symbol" panose="05050102010706020507" pitchFamily="18" charset="2"/>
              <a:buChar char="Þ"/>
            </a:pPr>
            <a:r>
              <a:rPr lang="en-US" altLang="en-US" sz="1400" b="1">
                <a:solidFill>
                  <a:schemeClr val="folHlink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2&lt;5</a:t>
            </a:r>
            <a:r>
              <a:rPr lang="en-US" altLang="en-US" sz="1400" b="1">
                <a:solidFill>
                  <a:schemeClr val="folHlink"/>
                </a:solidFill>
                <a:latin typeface="Courier New" panose="02070309020205020404" pitchFamily="49" charset="0"/>
              </a:rPr>
              <a:t>&lt;9)</a:t>
            </a:r>
          </a:p>
          <a:p>
            <a:pPr algn="l">
              <a:buFont typeface="Symbol" panose="05050102010706020507" pitchFamily="18" charset="2"/>
              <a:buChar char="Þ"/>
            </a:pP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true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&lt;9)</a:t>
            </a:r>
          </a:p>
          <a:p>
            <a:pPr algn="l">
              <a:buFont typeface="Symbol" panose="05050102010706020507" pitchFamily="18" charset="2"/>
              <a:buChar char="Þ"/>
            </a:pP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1&lt;9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)</a:t>
            </a:r>
          </a:p>
          <a:p>
            <a:pPr algn="l">
              <a:buFont typeface="Symbol" panose="05050102010706020507" pitchFamily="18" charset="2"/>
              <a:buChar char="Þ"/>
            </a:pP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true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990600" y="5537200"/>
            <a:ext cx="7162800" cy="711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if (</a:t>
            </a: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</a:rPr>
              <a:t>(2&lt;x)</a:t>
            </a:r>
            <a:r>
              <a:rPr lang="en-US" altLang="en-US" sz="2000" b="1">
                <a:latin typeface="Courier New" panose="02070309020205020404" pitchFamily="49" charset="0"/>
              </a:rPr>
              <a:t> </a:t>
            </a: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</a:rPr>
              <a:t>&amp;&amp;</a:t>
            </a:r>
            <a:r>
              <a:rPr lang="en-US" altLang="en-US" sz="2000" b="1">
                <a:latin typeface="Courier New" panose="02070309020205020404" pitchFamily="49" charset="0"/>
              </a:rPr>
              <a:t> </a:t>
            </a: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</a:rPr>
              <a:t>(x&lt;9)</a:t>
            </a:r>
            <a:r>
              <a:rPr lang="en-US" altLang="en-US" sz="2000" b="1">
                <a:latin typeface="Courier New" panose="02070309020205020404" pitchFamily="49" charset="0"/>
              </a:rPr>
              <a:t>)</a:t>
            </a:r>
            <a:r>
              <a:rPr lang="en-US" altLang="en-US" sz="1200" i="1">
                <a:latin typeface="Courier New" panose="02070309020205020404" pitchFamily="49" charset="0"/>
              </a:rPr>
              <a:t>                          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 cout &lt;&lt; x;</a:t>
            </a: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898525" y="5156200"/>
            <a:ext cx="1277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600" b="1" i="1"/>
              <a:t>Correction:</a:t>
            </a:r>
          </a:p>
        </p:txBody>
      </p:sp>
    </p:spTree>
    <p:extLst>
      <p:ext uri="{BB962C8B-B14F-4D97-AF65-F5344CB8AC3E}">
        <p14:creationId xmlns:p14="http://schemas.microsoft.com/office/powerpoint/2010/main" val="110858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3400" y="1270000"/>
            <a:ext cx="7696200" cy="2209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1800"/>
              <a:t>The condition must evaluate to a Boolean value (i.e. either </a:t>
            </a:r>
            <a:r>
              <a:rPr lang="en-US" altLang="en-US" sz="1800" b="1">
                <a:latin typeface="Courier New" panose="02070309020205020404" pitchFamily="49" charset="0"/>
              </a:rPr>
              <a:t>true</a:t>
            </a:r>
            <a:r>
              <a:rPr lang="en-US" altLang="en-US" sz="1800"/>
              <a:t> or </a:t>
            </a:r>
            <a:r>
              <a:rPr lang="en-US" altLang="en-US" sz="1800" b="1">
                <a:latin typeface="Courier New" panose="02070309020205020404" pitchFamily="49" charset="0"/>
              </a:rPr>
              <a:t>false</a:t>
            </a:r>
            <a:r>
              <a:rPr lang="en-US" altLang="en-US" sz="1800"/>
              <a:t>)</a:t>
            </a:r>
          </a:p>
          <a:p>
            <a:pPr algn="l">
              <a:buFontTx/>
              <a:buChar char="•"/>
            </a:pPr>
            <a:endParaRPr lang="en-US" altLang="en-US" sz="1800"/>
          </a:p>
          <a:p>
            <a:pPr algn="l">
              <a:buFontTx/>
              <a:buChar char="•"/>
            </a:pPr>
            <a:r>
              <a:rPr lang="en-US" altLang="en-US" sz="1800"/>
              <a:t>There are only two types of expression that result a Boolean value </a:t>
            </a:r>
          </a:p>
          <a:p>
            <a:pPr lvl="1" algn="l">
              <a:buFontTx/>
              <a:buChar char="o"/>
            </a:pPr>
            <a:r>
              <a:rPr lang="en-US" altLang="en-US" sz="1600"/>
              <a:t>Comparison expression (e.g.      </a:t>
            </a:r>
            <a:r>
              <a:rPr lang="en-US" altLang="en-US" sz="1600" b="1">
                <a:latin typeface="Courier New" panose="02070309020205020404" pitchFamily="49" charset="0"/>
              </a:rPr>
              <a:t>a&gt;2  </a:t>
            </a:r>
            <a:r>
              <a:rPr lang="en-US" altLang="en-US" sz="1600"/>
              <a:t>)</a:t>
            </a:r>
          </a:p>
          <a:p>
            <a:pPr lvl="1" algn="l">
              <a:buFontTx/>
              <a:buChar char="o"/>
            </a:pPr>
            <a:r>
              <a:rPr lang="en-US" altLang="en-US" sz="1600"/>
              <a:t>Boolean expression (e.g.        </a:t>
            </a:r>
            <a:r>
              <a:rPr lang="en-US" altLang="en-US" sz="1600" b="1">
                <a:latin typeface="Courier New" panose="02070309020205020404" pitchFamily="49" charset="0"/>
              </a:rPr>
              <a:t>b &amp;&amp; false  </a:t>
            </a:r>
            <a:r>
              <a:rPr lang="en-US" altLang="en-US" sz="1600"/>
              <a:t>)</a:t>
            </a:r>
          </a:p>
          <a:p>
            <a:pPr algn="l">
              <a:buFontTx/>
              <a:buChar char="•"/>
            </a:pPr>
            <a:endParaRPr lang="en-US" altLang="en-US" sz="1800"/>
          </a:p>
          <a:p>
            <a:pPr algn="l">
              <a:buFontTx/>
              <a:buChar char="•"/>
            </a:pPr>
            <a:r>
              <a:rPr lang="en-US" altLang="en-US" sz="1800"/>
              <a:t>If the result of the condition is not a Boolean, it will be type-casted</a:t>
            </a:r>
          </a:p>
          <a:p>
            <a:pPr lvl="1" algn="l">
              <a:buFontTx/>
              <a:buChar char="o"/>
            </a:pPr>
            <a:endParaRPr lang="en-US" altLang="en-US" sz="160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286000" y="355600"/>
            <a:ext cx="62484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2800">
                <a:latin typeface="Trebuchet MS" panose="020B0603020202020204" pitchFamily="34" charset="0"/>
              </a:rPr>
              <a:t>Related issues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14400" y="4013200"/>
            <a:ext cx="1085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600" b="1" i="1"/>
              <a:t>Example: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219200" y="4394200"/>
            <a:ext cx="3352800" cy="1930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int n=0;</a:t>
            </a:r>
          </a:p>
          <a:p>
            <a:pPr algn="l"/>
            <a:endParaRPr lang="en-US" altLang="en-US" sz="20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if (n) 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cout &lt;&lt; “Yes”;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else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cout &lt;&lt; “No”;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4038600" y="3556000"/>
            <a:ext cx="2209800" cy="7413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The condition evaluates to 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sz="1200" b="1">
                <a:solidFill>
                  <a:schemeClr val="accent2"/>
                </a:solidFill>
              </a:rPr>
              <a:t>.  </a:t>
            </a:r>
            <a:r>
              <a:rPr lang="en-US" altLang="en-US" sz="1200">
                <a:solidFill>
                  <a:schemeClr val="accent2"/>
                </a:solidFill>
              </a:rPr>
              <a:t>It then is type-casted to Boolean, becomes </a:t>
            </a:r>
            <a:r>
              <a:rPr lang="en-US" altLang="en-US" sz="1400" b="1">
                <a:solidFill>
                  <a:schemeClr val="accent2"/>
                </a:solidFill>
                <a:latin typeface="Courier New" panose="02070309020205020404" pitchFamily="49" charset="0"/>
              </a:rPr>
              <a:t>false</a:t>
            </a: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6019800" y="5080000"/>
            <a:ext cx="7381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200" b="1"/>
              <a:t>Output: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6096000" y="5384800"/>
            <a:ext cx="12954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No</a:t>
            </a:r>
          </a:p>
        </p:txBody>
      </p:sp>
      <p:sp>
        <p:nvSpPr>
          <p:cNvPr id="9" name="Line 18"/>
          <p:cNvSpPr>
            <a:spLocks noChangeShapeType="1"/>
          </p:cNvSpPr>
          <p:nvPr/>
        </p:nvSpPr>
        <p:spPr bwMode="auto">
          <a:xfrm flipH="1">
            <a:off x="2133600" y="3937000"/>
            <a:ext cx="1905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8473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utoUpdateAnimBg="0"/>
      <p:bldP spid="8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62000" y="838200"/>
            <a:ext cx="1085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600" b="1" i="1"/>
              <a:t>Example: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14400" y="2362200"/>
            <a:ext cx="3352800" cy="1930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int n=0;</a:t>
            </a:r>
          </a:p>
          <a:p>
            <a:pPr algn="l"/>
            <a:endParaRPr lang="en-US" altLang="en-US" sz="20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if (n + 5) 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cout &lt;&lt; “Yes”;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else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cout &lt;&lt; “No”;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429000" y="1524000"/>
            <a:ext cx="2209800" cy="7413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The condition evaluates to 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5</a:t>
            </a:r>
            <a:r>
              <a:rPr lang="en-US" altLang="en-US" sz="1200" b="1">
                <a:solidFill>
                  <a:schemeClr val="accent2"/>
                </a:solidFill>
              </a:rPr>
              <a:t>.  </a:t>
            </a:r>
            <a:r>
              <a:rPr lang="en-US" altLang="en-US" sz="1200">
                <a:solidFill>
                  <a:schemeClr val="accent2"/>
                </a:solidFill>
              </a:rPr>
              <a:t>It then is type-casted to Boolean, becomes </a:t>
            </a:r>
            <a:r>
              <a:rPr lang="en-US" altLang="en-US" sz="1400" b="1">
                <a:solidFill>
                  <a:schemeClr val="accent2"/>
                </a:solidFill>
                <a:latin typeface="Courier New" panose="02070309020205020404" pitchFamily="49" charset="0"/>
              </a:rPr>
              <a:t>true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400800" y="3124200"/>
            <a:ext cx="7381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200" b="1"/>
              <a:t>Output: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477000" y="3429000"/>
            <a:ext cx="12954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Yes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2057400" y="1981200"/>
            <a:ext cx="1371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0786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utoUpdateAnimBg="0"/>
      <p:bldP spid="6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9600" y="1422400"/>
            <a:ext cx="1085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600" b="1" i="1"/>
              <a:t>Example: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14400" y="3098800"/>
            <a:ext cx="3352800" cy="1930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int x=0;</a:t>
            </a:r>
          </a:p>
          <a:p>
            <a:pPr algn="l"/>
            <a:endParaRPr lang="en-US" altLang="en-US" sz="20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if (x=0) 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cout &lt;&lt; “Yes”;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else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cout &lt;&lt; “No”;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7600" y="1498600"/>
            <a:ext cx="3200400" cy="12890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Remember! This is an </a:t>
            </a:r>
            <a:r>
              <a:rPr lang="en-US" altLang="en-US" sz="1200" b="1">
                <a:solidFill>
                  <a:schemeClr val="accent2"/>
                </a:solidFill>
              </a:rPr>
              <a:t>assignment expression</a:t>
            </a:r>
            <a:r>
              <a:rPr lang="en-US" altLang="en-US" sz="1200">
                <a:solidFill>
                  <a:schemeClr val="accent2"/>
                </a:solidFill>
              </a:rPr>
              <a:t>, not an equality.  </a:t>
            </a:r>
          </a:p>
          <a:p>
            <a:pPr algn="l"/>
            <a:endParaRPr lang="en-US" altLang="en-US" sz="1200">
              <a:solidFill>
                <a:schemeClr val="accent2"/>
              </a:solidFill>
            </a:endParaRPr>
          </a:p>
          <a:p>
            <a:pPr algn="l"/>
            <a:r>
              <a:rPr lang="en-US" altLang="en-US" sz="1200">
                <a:solidFill>
                  <a:schemeClr val="accent2"/>
                </a:solidFill>
              </a:rPr>
              <a:t>The value of the expression is 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sz="1200" b="1">
                <a:solidFill>
                  <a:schemeClr val="accent2"/>
                </a:solidFill>
              </a:rPr>
              <a:t>.  </a:t>
            </a:r>
            <a:r>
              <a:rPr lang="en-US" altLang="en-US" sz="1200">
                <a:solidFill>
                  <a:schemeClr val="accent2"/>
                </a:solidFill>
              </a:rPr>
              <a:t>It then is type-casted to Boolean, becomes </a:t>
            </a:r>
            <a:r>
              <a:rPr lang="en-US" altLang="en-US" sz="1400" b="1">
                <a:solidFill>
                  <a:schemeClr val="accent2"/>
                </a:solidFill>
                <a:latin typeface="Courier New" panose="02070309020205020404" pitchFamily="49" charset="0"/>
              </a:rPr>
              <a:t>false. </a:t>
            </a:r>
            <a:r>
              <a:rPr lang="en-US" altLang="en-US" sz="1200">
                <a:solidFill>
                  <a:schemeClr val="accent2"/>
                </a:solidFill>
              </a:rPr>
              <a:t>The result is always false.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400800" y="3860800"/>
            <a:ext cx="7381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200" b="1"/>
              <a:t>Output: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477000" y="4165600"/>
            <a:ext cx="12954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No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1828800" y="2336800"/>
            <a:ext cx="18288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1020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utoUpdateAnimBg="0"/>
      <p:bldP spid="6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3400" y="965200"/>
            <a:ext cx="1085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600" b="1" i="1"/>
              <a:t>Example: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14400" y="2946400"/>
            <a:ext cx="3352800" cy="1930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int y=5;</a:t>
            </a:r>
          </a:p>
          <a:p>
            <a:pPr algn="l"/>
            <a:endParaRPr lang="en-US" altLang="en-US" sz="20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if (y=10) 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cout &lt;&lt; “Yes”;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else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cout &lt;&lt; “No”;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7600" y="1346200"/>
            <a:ext cx="3200400" cy="12890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Remember! This is an </a:t>
            </a:r>
            <a:r>
              <a:rPr lang="en-US" altLang="en-US" sz="1200" b="1">
                <a:solidFill>
                  <a:schemeClr val="accent2"/>
                </a:solidFill>
              </a:rPr>
              <a:t>assignment expression</a:t>
            </a:r>
            <a:r>
              <a:rPr lang="en-US" altLang="en-US" sz="1200">
                <a:solidFill>
                  <a:schemeClr val="accent2"/>
                </a:solidFill>
              </a:rPr>
              <a:t>, not an equality.  </a:t>
            </a:r>
          </a:p>
          <a:p>
            <a:pPr algn="l"/>
            <a:endParaRPr lang="en-US" altLang="en-US" sz="1200">
              <a:solidFill>
                <a:schemeClr val="accent2"/>
              </a:solidFill>
            </a:endParaRPr>
          </a:p>
          <a:p>
            <a:pPr algn="l"/>
            <a:r>
              <a:rPr lang="en-US" altLang="en-US" sz="1200">
                <a:solidFill>
                  <a:schemeClr val="accent2"/>
                </a:solidFill>
              </a:rPr>
              <a:t>The value of the expression is 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10</a:t>
            </a:r>
            <a:r>
              <a:rPr lang="en-US" altLang="en-US" sz="1200" b="1">
                <a:solidFill>
                  <a:schemeClr val="accent2"/>
                </a:solidFill>
              </a:rPr>
              <a:t>.  </a:t>
            </a:r>
            <a:r>
              <a:rPr lang="en-US" altLang="en-US" sz="1200">
                <a:solidFill>
                  <a:schemeClr val="accent2"/>
                </a:solidFill>
              </a:rPr>
              <a:t>It then is type-casted to Boolean, becomes </a:t>
            </a:r>
            <a:r>
              <a:rPr lang="en-US" altLang="en-US" sz="1400" b="1">
                <a:solidFill>
                  <a:schemeClr val="accent2"/>
                </a:solidFill>
                <a:latin typeface="Courier New" panose="02070309020205020404" pitchFamily="49" charset="0"/>
              </a:rPr>
              <a:t>true</a:t>
            </a:r>
            <a:r>
              <a:rPr lang="en-US" altLang="en-US" sz="1400">
                <a:solidFill>
                  <a:schemeClr val="accent2"/>
                </a:solidFill>
                <a:latin typeface="Courier New" panose="02070309020205020404" pitchFamily="49" charset="0"/>
              </a:rPr>
              <a:t>. </a:t>
            </a:r>
            <a:r>
              <a:rPr lang="en-US" altLang="en-US" sz="1200">
                <a:solidFill>
                  <a:schemeClr val="accent2"/>
                </a:solidFill>
              </a:rPr>
              <a:t>The result is always true.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400800" y="3708400"/>
            <a:ext cx="7381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200" b="1"/>
              <a:t>Output: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477000" y="4013200"/>
            <a:ext cx="12954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Yes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1828800" y="2184400"/>
            <a:ext cx="18288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3904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utoUpdateAnimBg="0"/>
      <p:bldP spid="6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3400" y="1498600"/>
            <a:ext cx="1085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600" b="1" i="1"/>
              <a:t>Example: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14400" y="3479800"/>
            <a:ext cx="3352800" cy="1320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int y=1;</a:t>
            </a:r>
          </a:p>
          <a:p>
            <a:pPr algn="l"/>
            <a:endParaRPr lang="en-US" altLang="en-US" sz="20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if (y=5) 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cout &lt;&lt; y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7600" y="1879600"/>
            <a:ext cx="3200400" cy="1409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Remember! This is an </a:t>
            </a:r>
            <a:r>
              <a:rPr lang="en-US" altLang="en-US" sz="1200" b="1">
                <a:solidFill>
                  <a:schemeClr val="accent2"/>
                </a:solidFill>
              </a:rPr>
              <a:t>assignment expression</a:t>
            </a:r>
            <a:r>
              <a:rPr lang="en-US" altLang="en-US" sz="1200">
                <a:solidFill>
                  <a:schemeClr val="accent2"/>
                </a:solidFill>
              </a:rPr>
              <a:t>.</a:t>
            </a:r>
          </a:p>
          <a:p>
            <a:pPr algn="l"/>
            <a:endParaRPr lang="en-US" altLang="en-US" sz="1200">
              <a:solidFill>
                <a:schemeClr val="accent2"/>
              </a:solidFill>
            </a:endParaRPr>
          </a:p>
          <a:p>
            <a:pPr algn="l"/>
            <a:r>
              <a:rPr lang="en-US" altLang="en-US" sz="1200">
                <a:solidFill>
                  <a:schemeClr val="accent2"/>
                </a:solidFill>
              </a:rPr>
              <a:t>The condition always evaluates to </a:t>
            </a:r>
            <a:r>
              <a:rPr lang="en-US" altLang="en-US" sz="1400" b="1">
                <a:solidFill>
                  <a:schemeClr val="accent2"/>
                </a:solidFill>
                <a:latin typeface="Courier New" panose="02070309020205020404" pitchFamily="49" charset="0"/>
              </a:rPr>
              <a:t>true</a:t>
            </a:r>
            <a:r>
              <a:rPr lang="en-US" altLang="en-US" sz="1400">
                <a:solidFill>
                  <a:schemeClr val="accent2"/>
                </a:solidFill>
                <a:latin typeface="Courier New" panose="02070309020205020404" pitchFamily="49" charset="0"/>
              </a:rPr>
              <a:t>. </a:t>
            </a:r>
            <a:r>
              <a:rPr lang="en-US" altLang="en-US" sz="1200">
                <a:solidFill>
                  <a:schemeClr val="accent2"/>
                </a:solidFill>
              </a:rPr>
              <a:t>The value of </a:t>
            </a:r>
            <a:r>
              <a:rPr lang="en-US" altLang="en-US" sz="1200" b="1">
                <a:solidFill>
                  <a:schemeClr val="accent2"/>
                </a:solidFill>
                <a:latin typeface="Courier New" panose="02070309020205020404" pitchFamily="49" charset="0"/>
              </a:rPr>
              <a:t>y</a:t>
            </a:r>
            <a:r>
              <a:rPr lang="en-US" altLang="en-US" sz="1200">
                <a:solidFill>
                  <a:schemeClr val="accent2"/>
                </a:solidFill>
              </a:rPr>
              <a:t> is changed to </a:t>
            </a:r>
            <a:r>
              <a:rPr lang="en-US" altLang="en-US" sz="1200" b="1">
                <a:solidFill>
                  <a:schemeClr val="accent2"/>
                </a:solidFill>
                <a:latin typeface="Courier New" panose="02070309020205020404" pitchFamily="49" charset="0"/>
              </a:rPr>
              <a:t>5</a:t>
            </a:r>
            <a:r>
              <a:rPr lang="en-US" altLang="en-US" sz="1200">
                <a:solidFill>
                  <a:schemeClr val="accent2"/>
                </a:solidFill>
              </a:rPr>
              <a:t> due to the side-effect caused by the assignment operator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400800" y="4241800"/>
            <a:ext cx="7381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200" b="1"/>
              <a:t>Output: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477000" y="4546600"/>
            <a:ext cx="12954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5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1828800" y="2717800"/>
            <a:ext cx="18288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3781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utoUpdateAnimBg="0"/>
      <p:bldP spid="6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3400" y="1524000"/>
            <a:ext cx="76962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1800"/>
              <a:t>Be careful when using the Boolean operator NOT  (</a:t>
            </a:r>
            <a:r>
              <a:rPr lang="en-US" altLang="en-US" sz="2800" b="1">
                <a:solidFill>
                  <a:schemeClr val="accent2"/>
                </a:solidFill>
                <a:latin typeface="Courier New" panose="02070309020205020404" pitchFamily="49" charset="0"/>
              </a:rPr>
              <a:t>!</a:t>
            </a:r>
            <a:r>
              <a:rPr lang="en-US" altLang="en-US" sz="1800"/>
              <a:t>) </a:t>
            </a:r>
            <a:endParaRPr lang="en-US" altLang="en-US" sz="160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438400" y="609600"/>
            <a:ext cx="60960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2800">
                <a:latin typeface="Trebuchet MS" panose="020B0603020202020204" pitchFamily="34" charset="0"/>
              </a:rPr>
              <a:t>Related issues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14400" y="2057400"/>
            <a:ext cx="1085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600" b="1" i="1"/>
              <a:t>Example: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19200" y="2438400"/>
            <a:ext cx="3352800" cy="1930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int n=5;</a:t>
            </a:r>
          </a:p>
          <a:p>
            <a:pPr algn="l"/>
            <a:endParaRPr lang="en-US" altLang="en-US" sz="20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if (!n&gt;9) 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cout &lt;&lt; “Yes”;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else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cout &lt;&lt; “No”;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800600" y="2438400"/>
            <a:ext cx="3810000" cy="22621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Operator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!</a:t>
            </a:r>
            <a:r>
              <a:rPr lang="en-US" altLang="en-US" sz="1200">
                <a:solidFill>
                  <a:schemeClr val="accent2"/>
                </a:solidFill>
              </a:rPr>
              <a:t> has higher precedence then operator </a:t>
            </a:r>
            <a:r>
              <a:rPr lang="en-US" altLang="en-US" sz="1200">
                <a:solidFill>
                  <a:srgbClr val="FF0000"/>
                </a:solidFill>
              </a:rPr>
              <a:t>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&gt;</a:t>
            </a:r>
            <a:r>
              <a:rPr lang="en-US" altLang="en-US" sz="1400" b="1">
                <a:solidFill>
                  <a:schemeClr val="accent2"/>
                </a:solidFill>
                <a:latin typeface="Courier New" panose="02070309020205020404" pitchFamily="49" charset="0"/>
              </a:rPr>
              <a:t>. </a:t>
            </a:r>
            <a:r>
              <a:rPr lang="en-US" altLang="en-US" sz="1200">
                <a:solidFill>
                  <a:schemeClr val="accent2"/>
                </a:solidFill>
              </a:rPr>
              <a:t>So, it is executed first.</a:t>
            </a:r>
          </a:p>
          <a:p>
            <a:pPr algn="l"/>
            <a:endParaRPr lang="en-US" altLang="en-US" sz="1400" b="1">
              <a:solidFill>
                <a:schemeClr val="accent2"/>
              </a:solidFill>
              <a:latin typeface="Courier New" panose="02070309020205020404" pitchFamily="49" charset="0"/>
            </a:endParaRPr>
          </a:p>
          <a:p>
            <a:pPr algn="l"/>
            <a:r>
              <a:rPr lang="en-US" altLang="en-US" sz="1200">
                <a:solidFill>
                  <a:schemeClr val="accent2"/>
                </a:solidFill>
              </a:rPr>
              <a:t>Expression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!n</a:t>
            </a:r>
            <a:r>
              <a:rPr lang="en-US" altLang="en-US" sz="1400" b="1">
                <a:solidFill>
                  <a:schemeClr val="accent2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200">
                <a:solidFill>
                  <a:schemeClr val="accent2"/>
                </a:solidFill>
              </a:rPr>
              <a:t>is evaluated as  </a:t>
            </a:r>
            <a:r>
              <a:rPr lang="en-US" altLang="en-US" sz="1200" b="1">
                <a:solidFill>
                  <a:srgbClr val="FF0000"/>
                </a:solidFill>
                <a:latin typeface="Courier New" panose="02070309020205020404" pitchFamily="49" charset="0"/>
              </a:rPr>
              <a:t>!true </a:t>
            </a:r>
            <a:r>
              <a:rPr lang="en-US" altLang="en-US" sz="1200">
                <a:solidFill>
                  <a:schemeClr val="accent2"/>
                </a:solidFill>
              </a:rPr>
              <a:t>where n is type-casted from </a:t>
            </a:r>
            <a:r>
              <a:rPr lang="en-US" altLang="en-US" sz="1200">
                <a:solidFill>
                  <a:schemeClr val="accent2"/>
                </a:solidFill>
                <a:latin typeface="Courier New" panose="02070309020205020404" pitchFamily="49" charset="0"/>
              </a:rPr>
              <a:t>integer</a:t>
            </a:r>
            <a:r>
              <a:rPr lang="en-US" altLang="en-US" sz="1200">
                <a:solidFill>
                  <a:srgbClr val="FF0000"/>
                </a:solidFill>
                <a:latin typeface="Courier New" panose="02070309020205020404" pitchFamily="49" charset="0"/>
              </a:rPr>
              <a:t> 5</a:t>
            </a:r>
            <a:r>
              <a:rPr lang="en-US" altLang="en-US" sz="1200">
                <a:solidFill>
                  <a:schemeClr val="accent2"/>
                </a:solidFill>
              </a:rPr>
              <a:t> to </a:t>
            </a:r>
            <a:r>
              <a:rPr lang="en-US" altLang="en-US" sz="1200">
                <a:solidFill>
                  <a:schemeClr val="accent2"/>
                </a:solidFill>
                <a:latin typeface="Courier New" panose="02070309020205020404" pitchFamily="49" charset="0"/>
              </a:rPr>
              <a:t>Boolean</a:t>
            </a:r>
            <a:r>
              <a:rPr lang="en-US" altLang="en-US" sz="1200">
                <a:solidFill>
                  <a:srgbClr val="FF0000"/>
                </a:solidFill>
                <a:latin typeface="Courier New" panose="02070309020205020404" pitchFamily="49" charset="0"/>
              </a:rPr>
              <a:t> true</a:t>
            </a:r>
            <a:r>
              <a:rPr lang="en-US" altLang="en-US" sz="1200">
                <a:solidFill>
                  <a:schemeClr val="accent2"/>
                </a:solidFill>
              </a:rPr>
              <a:t>. The result is </a:t>
            </a:r>
            <a:r>
              <a:rPr lang="en-US" altLang="en-US" sz="1200" b="1">
                <a:solidFill>
                  <a:srgbClr val="FF0000"/>
                </a:solidFill>
                <a:latin typeface="Courier New" panose="02070309020205020404" pitchFamily="49" charset="0"/>
              </a:rPr>
              <a:t>false</a:t>
            </a:r>
            <a:endParaRPr lang="en-US" altLang="en-US" sz="1400" b="1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 algn="l"/>
            <a:endParaRPr lang="en-US" altLang="en-US" sz="1200">
              <a:solidFill>
                <a:schemeClr val="accent2"/>
              </a:solidFill>
            </a:endParaRPr>
          </a:p>
          <a:p>
            <a:pPr algn="l"/>
            <a:r>
              <a:rPr lang="en-US" altLang="en-US" sz="1200">
                <a:solidFill>
                  <a:schemeClr val="accent2"/>
                </a:solidFill>
              </a:rPr>
              <a:t>The expression is further evaluated as  </a:t>
            </a:r>
            <a:r>
              <a:rPr lang="en-US" altLang="en-US" sz="1200" b="1">
                <a:solidFill>
                  <a:srgbClr val="FF0000"/>
                </a:solidFill>
                <a:latin typeface="Courier New" panose="02070309020205020404" pitchFamily="49" charset="0"/>
              </a:rPr>
              <a:t>(false&gt;9)</a:t>
            </a:r>
            <a:r>
              <a:rPr lang="en-US" altLang="en-US" sz="1200">
                <a:solidFill>
                  <a:schemeClr val="accent2"/>
                </a:solidFill>
              </a:rPr>
              <a:t>.  </a:t>
            </a:r>
          </a:p>
          <a:p>
            <a:pPr algn="l"/>
            <a:r>
              <a:rPr lang="en-US" altLang="en-US" sz="1200">
                <a:solidFill>
                  <a:schemeClr val="accent2"/>
                </a:solidFill>
              </a:rPr>
              <a:t>The </a:t>
            </a:r>
            <a:r>
              <a:rPr lang="en-US" altLang="en-US" sz="1200">
                <a:solidFill>
                  <a:srgbClr val="FF0000"/>
                </a:solidFill>
              </a:rPr>
              <a:t>false </a:t>
            </a:r>
            <a:r>
              <a:rPr lang="en-US" altLang="en-US" sz="1200">
                <a:solidFill>
                  <a:schemeClr val="accent2"/>
                </a:solidFill>
              </a:rPr>
              <a:t>value</a:t>
            </a:r>
            <a:r>
              <a:rPr lang="en-US" altLang="en-US" sz="1200" b="1">
                <a:solidFill>
                  <a:schemeClr val="accent2"/>
                </a:solidFill>
              </a:rPr>
              <a:t> </a:t>
            </a:r>
            <a:r>
              <a:rPr lang="en-US" altLang="en-US" sz="1200">
                <a:solidFill>
                  <a:schemeClr val="accent2"/>
                </a:solidFill>
              </a:rPr>
              <a:t>is then type-casted to </a:t>
            </a:r>
            <a:r>
              <a:rPr lang="en-US" altLang="en-US" sz="1200">
                <a:solidFill>
                  <a:srgbClr val="FF0000"/>
                </a:solidFill>
              </a:rPr>
              <a:t>0</a:t>
            </a:r>
            <a:r>
              <a:rPr lang="en-US" altLang="en-US" sz="1200">
                <a:solidFill>
                  <a:schemeClr val="accent2"/>
                </a:solidFill>
              </a:rPr>
              <a:t>, since it will be compared with an integer.  The expression then looks like </a:t>
            </a:r>
            <a:r>
              <a:rPr lang="en-US" altLang="en-US" sz="1200" b="1">
                <a:solidFill>
                  <a:srgbClr val="FF0000"/>
                </a:solidFill>
                <a:latin typeface="Courier New" panose="02070309020205020404" pitchFamily="49" charset="0"/>
              </a:rPr>
              <a:t>(0 &gt; 9) </a:t>
            </a:r>
            <a:r>
              <a:rPr lang="en-US" altLang="en-US" sz="1200">
                <a:solidFill>
                  <a:schemeClr val="accent2"/>
                </a:solidFill>
              </a:rPr>
              <a:t>and the final result is </a:t>
            </a:r>
            <a:r>
              <a:rPr lang="en-US" altLang="en-US" sz="1200" b="1">
                <a:solidFill>
                  <a:srgbClr val="FF0000"/>
                </a:solidFill>
                <a:latin typeface="Courier New" panose="02070309020205020404" pitchFamily="49" charset="0"/>
              </a:rPr>
              <a:t>false</a:t>
            </a:r>
            <a:endParaRPr lang="en-US" altLang="en-US" sz="1200">
              <a:solidFill>
                <a:schemeClr val="accent2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219200" y="4953000"/>
            <a:ext cx="7381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200" b="1"/>
              <a:t>Output: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371600" y="5257800"/>
            <a:ext cx="12954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No</a:t>
            </a: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2667000" y="2895600"/>
            <a:ext cx="2133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4925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utoUpdateAnimBg="0"/>
      <p:bldP spid="8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762000" y="1193800"/>
            <a:ext cx="7924800" cy="1168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/>
              <a:t>Type-casting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int</a:t>
            </a:r>
            <a:r>
              <a:rPr lang="en-US" altLang="en-US" sz="2000" dirty="0"/>
              <a:t> to </a:t>
            </a:r>
            <a:r>
              <a:rPr lang="en-US" altLang="en-US" sz="2000" b="1" dirty="0">
                <a:latin typeface="Courier New" panose="02070309020205020404" pitchFamily="49" charset="0"/>
              </a:rPr>
              <a:t>bool:</a:t>
            </a:r>
          </a:p>
          <a:p>
            <a:pPr lvl="1" algn="l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/>
              <a:t>A </a:t>
            </a:r>
            <a:r>
              <a:rPr lang="en-US" altLang="en-US" sz="2000" i="1" dirty="0">
                <a:solidFill>
                  <a:schemeClr val="accent2"/>
                </a:solidFill>
              </a:rPr>
              <a:t>Zero value</a:t>
            </a:r>
            <a:r>
              <a:rPr lang="en-US" altLang="en-US" sz="2000" dirty="0"/>
              <a:t>   =&gt;   </a:t>
            </a:r>
            <a:r>
              <a:rPr lang="en-US" altLang="en-US" sz="20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false</a:t>
            </a:r>
          </a:p>
          <a:p>
            <a:pPr lvl="1" algn="l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/>
              <a:t>A </a:t>
            </a:r>
            <a:r>
              <a:rPr lang="en-US" altLang="en-US" sz="2000" i="1" dirty="0">
                <a:solidFill>
                  <a:schemeClr val="accent2"/>
                </a:solidFill>
              </a:rPr>
              <a:t>Non-Zero value </a:t>
            </a:r>
            <a:r>
              <a:rPr lang="en-US" altLang="en-US" sz="2000" dirty="0"/>
              <a:t> =&gt;  </a:t>
            </a:r>
            <a:r>
              <a:rPr lang="en-US" altLang="en-US" sz="20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true</a:t>
            </a:r>
          </a:p>
          <a:p>
            <a:pPr algn="l" eaLnBrk="1" hangingPunct="1">
              <a:spcBef>
                <a:spcPct val="20000"/>
              </a:spcBef>
            </a:pPr>
            <a:endParaRPr lang="en-US" altLang="en-US" sz="2000" b="1" dirty="0">
              <a:solidFill>
                <a:schemeClr val="accent2"/>
              </a:solidFill>
              <a:latin typeface="Courier New" panose="02070309020205020404" pitchFamily="49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4600"/>
            <a:ext cx="61722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990600" y="4927600"/>
            <a:ext cx="6553200" cy="13208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bool b = false;   </a:t>
            </a:r>
            <a:r>
              <a:rPr kumimoji="0" lang="en-US" altLang="en-US" sz="1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// b initially is false</a:t>
            </a: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int number = </a:t>
            </a: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urier New" panose="02070309020205020404" pitchFamily="49" charset="0"/>
              </a:rPr>
              <a:t>0</a:t>
            </a: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;</a:t>
            </a: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b = </a:t>
            </a: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urier New" panose="02070309020205020404" pitchFamily="49" charset="0"/>
              </a:rPr>
              <a:t>-10</a:t>
            </a: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;          </a:t>
            </a:r>
            <a:r>
              <a:rPr kumimoji="0" lang="en-US" altLang="en-US" sz="1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// Now, b is true</a:t>
            </a:r>
            <a:endParaRPr kumimoji="0" lang="en-US" altLang="en-US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b = </a:t>
            </a: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urier New" panose="02070309020205020404" pitchFamily="49" charset="0"/>
              </a:rPr>
              <a:t>number</a:t>
            </a: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;       </a:t>
            </a:r>
            <a:r>
              <a:rPr kumimoji="0" lang="en-US" altLang="en-US" sz="12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// Here, b is false again</a:t>
            </a:r>
            <a:endParaRPr kumimoji="0" lang="en-US" altLang="en-US" sz="1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92480" y="4191000"/>
            <a:ext cx="79248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altLang="en-US" sz="20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Example: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09800" y="228600"/>
            <a:ext cx="6248400" cy="685800"/>
          </a:xfrm>
          <a:prstGeom prst="rect">
            <a:avLst/>
          </a:prstGeom>
        </p:spPr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Boolean and Logical Operator</a:t>
            </a:r>
          </a:p>
        </p:txBody>
      </p:sp>
    </p:spTree>
    <p:extLst>
      <p:ext uri="{BB962C8B-B14F-4D97-AF65-F5344CB8AC3E}">
        <p14:creationId xmlns:p14="http://schemas.microsoft.com/office/powerpoint/2010/main" val="41991612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762000" y="1219200"/>
            <a:ext cx="1085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600" b="1" i="1"/>
              <a:t>Example: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6800" y="1600200"/>
            <a:ext cx="3352800" cy="1930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int n=5;</a:t>
            </a:r>
          </a:p>
          <a:p>
            <a:pPr algn="l"/>
            <a:endParaRPr lang="en-US" altLang="en-US" sz="20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if (!(n&gt;9)) 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cout &lt;&lt; “Yes”;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else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cout &lt;&lt; “No”;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648200" y="1600200"/>
            <a:ext cx="3810000" cy="15684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(!(n&gt;9))</a:t>
            </a:r>
          </a:p>
          <a:p>
            <a:pPr algn="l">
              <a:buFont typeface="Symbol" panose="05050102010706020507" pitchFamily="18" charset="2"/>
              <a:buChar char="Þ"/>
            </a:pPr>
            <a:r>
              <a:rPr lang="en-US" altLang="en-US" sz="1600" b="1">
                <a:solidFill>
                  <a:schemeClr val="folHlink"/>
                </a:solidFill>
                <a:latin typeface="Courier New" panose="02070309020205020404" pitchFamily="49" charset="0"/>
              </a:rPr>
              <a:t> (!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(n&gt;9)</a:t>
            </a:r>
            <a:r>
              <a:rPr lang="en-US" altLang="en-US" sz="1600" b="1">
                <a:solidFill>
                  <a:schemeClr val="folHlink"/>
                </a:solidFill>
                <a:latin typeface="Courier New" panose="02070309020205020404" pitchFamily="49" charset="0"/>
              </a:rPr>
              <a:t>)</a:t>
            </a:r>
          </a:p>
          <a:p>
            <a:pPr algn="l">
              <a:buFont typeface="Symbol" panose="05050102010706020507" pitchFamily="18" charset="2"/>
              <a:buChar char="Þ"/>
            </a:pPr>
            <a:r>
              <a:rPr lang="en-US" altLang="en-US" sz="1600" b="1">
                <a:solidFill>
                  <a:schemeClr val="folHlink"/>
                </a:solidFill>
                <a:latin typeface="Courier New" panose="02070309020205020404" pitchFamily="49" charset="0"/>
              </a:rPr>
              <a:t> (!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5&gt;9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)</a:t>
            </a:r>
            <a:r>
              <a:rPr lang="en-US" altLang="en-US" sz="1600" b="1">
                <a:solidFill>
                  <a:schemeClr val="folHlink"/>
                </a:solidFill>
                <a:latin typeface="Courier New" panose="02070309020205020404" pitchFamily="49" charset="0"/>
              </a:rPr>
              <a:t>)</a:t>
            </a:r>
          </a:p>
          <a:p>
            <a:pPr algn="l">
              <a:buFont typeface="Symbol" panose="05050102010706020507" pitchFamily="18" charset="2"/>
              <a:buChar char="Þ"/>
            </a:pPr>
            <a:r>
              <a:rPr lang="en-US" altLang="en-US" sz="1600" b="1">
                <a:solidFill>
                  <a:schemeClr val="folHlink"/>
                </a:solidFill>
                <a:latin typeface="Courier New" panose="02070309020205020404" pitchFamily="49" charset="0"/>
              </a:rPr>
              <a:t> (!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false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)</a:t>
            </a:r>
            <a:r>
              <a:rPr lang="en-US" altLang="en-US" sz="1600" b="1">
                <a:solidFill>
                  <a:schemeClr val="folHlink"/>
                </a:solidFill>
                <a:latin typeface="Courier New" panose="02070309020205020404" pitchFamily="49" charset="0"/>
              </a:rPr>
              <a:t>)</a:t>
            </a:r>
          </a:p>
          <a:p>
            <a:pPr algn="l">
              <a:buFont typeface="Symbol" panose="05050102010706020507" pitchFamily="18" charset="2"/>
              <a:buChar char="Þ"/>
            </a:pPr>
            <a:r>
              <a:rPr lang="en-US" altLang="en-US" sz="1600" b="1">
                <a:solidFill>
                  <a:schemeClr val="folHlink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!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false)</a:t>
            </a:r>
          </a:p>
          <a:p>
            <a:pPr algn="l">
              <a:buFont typeface="Symbol" panose="05050102010706020507" pitchFamily="18" charset="2"/>
              <a:buChar char="Þ"/>
            </a:pPr>
            <a:r>
              <a:rPr lang="en-US" altLang="en-US" sz="1600" b="1">
                <a:solidFill>
                  <a:schemeClr val="folHlink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true</a:t>
            </a:r>
            <a:endParaRPr lang="en-US" altLang="en-US" sz="1600" b="1">
              <a:solidFill>
                <a:schemeClr val="accent2"/>
              </a:solidFill>
              <a:latin typeface="Courier New" panose="02070309020205020404" pitchFamily="49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066800" y="4114800"/>
            <a:ext cx="7381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200" b="1"/>
              <a:t>Output: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219200" y="4419600"/>
            <a:ext cx="12954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Yes</a:t>
            </a: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H="1">
            <a:off x="2743200" y="2057400"/>
            <a:ext cx="1905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4606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utoUpdateAnimBg="0"/>
      <p:bldP spid="6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90600" y="1935162"/>
            <a:ext cx="1085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600" b="1" i="1"/>
              <a:t>Example: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66800" y="2316162"/>
            <a:ext cx="3733800" cy="925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if (x&lt;3)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   cout &lt;&lt;"Yes" &lt;&lt; endl;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   cout &lt;&lt;"No" &lt;&lt; endl;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33400" y="1401762"/>
            <a:ext cx="78486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1800"/>
              <a:t>Statements should be indented correctly to avoid misinterpretations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2076450" y="639762"/>
            <a:ext cx="645795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2800">
                <a:latin typeface="Trebuchet MS" panose="020B0603020202020204" pitchFamily="34" charset="0"/>
              </a:rPr>
              <a:t>Related issues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5105400" y="2087562"/>
            <a:ext cx="14446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 b="1"/>
              <a:t>Let say x=1,</a:t>
            </a:r>
          </a:p>
          <a:p>
            <a:pPr algn="l"/>
            <a:r>
              <a:rPr lang="en-US" altLang="en-US" sz="1200" b="1"/>
              <a:t>Condition =&gt; true</a:t>
            </a:r>
          </a:p>
          <a:p>
            <a:pPr algn="l"/>
            <a:endParaRPr lang="en-US" altLang="en-US" sz="1200" b="1"/>
          </a:p>
          <a:p>
            <a:pPr algn="l"/>
            <a:r>
              <a:rPr lang="en-US" altLang="en-US" sz="1200" b="1"/>
              <a:t>Output: 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233988" y="2925762"/>
            <a:ext cx="1295400" cy="711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Yes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No</a:t>
            </a: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7315200" y="2163762"/>
            <a:ext cx="148790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 b="1" dirty="0"/>
              <a:t>Let say x=3</a:t>
            </a:r>
          </a:p>
          <a:p>
            <a:pPr algn="l"/>
            <a:r>
              <a:rPr lang="en-US" altLang="en-US" sz="1200" b="1" dirty="0"/>
              <a:t>Condition =&gt; false</a:t>
            </a:r>
          </a:p>
          <a:p>
            <a:pPr algn="l"/>
            <a:endParaRPr lang="en-US" altLang="en-US" sz="1200" b="1" dirty="0"/>
          </a:p>
          <a:p>
            <a:pPr algn="l"/>
            <a:r>
              <a:rPr lang="en-US" altLang="en-US" sz="1200" b="1" dirty="0"/>
              <a:t>Output: 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7443788" y="3027362"/>
            <a:ext cx="12954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No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295400" y="3687762"/>
            <a:ext cx="2590800" cy="6492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The second </a:t>
            </a:r>
            <a:r>
              <a:rPr lang="en-US" altLang="en-US" sz="1200" b="1">
                <a:solidFill>
                  <a:schemeClr val="accent2"/>
                </a:solidFill>
                <a:latin typeface="Courier New" panose="02070309020205020404" pitchFamily="49" charset="0"/>
              </a:rPr>
              <a:t>cout</a:t>
            </a:r>
            <a:r>
              <a:rPr lang="en-US" altLang="en-US" sz="1200">
                <a:solidFill>
                  <a:schemeClr val="accent2"/>
                </a:solidFill>
              </a:rPr>
              <a:t> doesn’t belong to </a:t>
            </a:r>
            <a:r>
              <a:rPr lang="en-US" altLang="en-US" sz="1200" b="1">
                <a:solidFill>
                  <a:schemeClr val="accent2"/>
                </a:solidFill>
                <a:latin typeface="Courier New" panose="02070309020205020404" pitchFamily="49" charset="0"/>
              </a:rPr>
              <a:t>if </a:t>
            </a:r>
            <a:r>
              <a:rPr lang="en-US" altLang="en-US" sz="1200">
                <a:solidFill>
                  <a:schemeClr val="accent2"/>
                </a:solidFill>
              </a:rPr>
              <a:t>statement.  It is on its own but was indented incorrectly.</a:t>
            </a:r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 flipH="1" flipV="1">
            <a:off x="1981200" y="3154362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990600" y="4591050"/>
            <a:ext cx="1277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600" b="1" i="1"/>
              <a:t>Correction: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066800" y="4972050"/>
            <a:ext cx="3733800" cy="12001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if (x&lt;3)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   cout &lt;&lt;"Yes" &lt;&lt; endl;</a:t>
            </a:r>
          </a:p>
          <a:p>
            <a:pPr algn="l" eaLnBrk="1" hangingPunct="1"/>
            <a:endParaRPr lang="en-US" altLang="en-US" sz="1800" b="1">
              <a:latin typeface="Courier New" panose="02070309020205020404" pitchFamily="49" charset="0"/>
            </a:endParaRP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cout &lt;&lt;"No" &lt;&lt; endl;</a:t>
            </a:r>
          </a:p>
        </p:txBody>
      </p:sp>
    </p:spTree>
    <p:extLst>
      <p:ext uri="{BB962C8B-B14F-4D97-AF65-F5344CB8AC3E}">
        <p14:creationId xmlns:p14="http://schemas.microsoft.com/office/powerpoint/2010/main" val="380425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nimBg="1" autoUpdateAnimBg="0"/>
      <p:bldP spid="8" grpId="0" autoUpdateAnimBg="0"/>
      <p:bldP spid="9" grpId="0" animBg="1" autoUpdateAnimBg="0"/>
      <p:bldP spid="10" grpId="0" animBg="1" autoUpdateAnimBg="0"/>
      <p:bldP spid="12" grpId="0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14400" y="871537"/>
            <a:ext cx="1085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600" b="1" i="1"/>
              <a:t>Example: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14400" y="1328737"/>
            <a:ext cx="3733800" cy="14747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if (x&lt;y)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   cout &lt;&lt; x;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   x = y;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else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   cout &lt;&lt; y;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4876800" y="1404937"/>
            <a:ext cx="2971800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 b="1">
                <a:solidFill>
                  <a:srgbClr val="FF0000"/>
                </a:solidFill>
              </a:rPr>
              <a:t>Syntax error</a:t>
            </a:r>
            <a:r>
              <a:rPr lang="en-US" altLang="en-US" sz="1200">
                <a:solidFill>
                  <a:schemeClr val="accent2"/>
                </a:solidFill>
              </a:rPr>
              <a:t> – misplace else.</a:t>
            </a:r>
          </a:p>
          <a:p>
            <a:pPr algn="l"/>
            <a:r>
              <a:rPr lang="en-US" altLang="en-US" sz="1200">
                <a:solidFill>
                  <a:schemeClr val="accent2"/>
                </a:solidFill>
              </a:rPr>
              <a:t>There must only be a single statement before </a:t>
            </a:r>
            <a:r>
              <a:rPr lang="en-US" altLang="en-US" sz="1200" b="1">
                <a:solidFill>
                  <a:schemeClr val="accent2"/>
                </a:solidFill>
                <a:latin typeface="Courier New" panose="02070309020205020404" pitchFamily="49" charset="0"/>
              </a:rPr>
              <a:t>else</a:t>
            </a:r>
            <a:r>
              <a:rPr lang="en-US" altLang="en-US" sz="1200">
                <a:solidFill>
                  <a:schemeClr val="accent2"/>
                </a:solidFill>
              </a:rPr>
              <a:t>. If more than that, use a compound statement.</a:t>
            </a: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838200" y="3614737"/>
            <a:ext cx="1277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600" b="1" i="1"/>
              <a:t>Correction: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914400" y="3995737"/>
            <a:ext cx="3733800" cy="20240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if (x&lt;y)</a:t>
            </a:r>
          </a:p>
          <a:p>
            <a:pPr algn="l" eaLnBrk="1" hangingPunct="1"/>
            <a:r>
              <a:rPr lang="en-US" altLang="en-US" sz="1800" b="1">
                <a:solidFill>
                  <a:schemeClr val="accent2"/>
                </a:solidFill>
                <a:latin typeface="Courier New" panose="02070309020205020404" pitchFamily="49" charset="0"/>
              </a:rPr>
              <a:t>{  </a:t>
            </a:r>
          </a:p>
          <a:p>
            <a:pPr algn="l" eaLnBrk="1" hangingPunct="1"/>
            <a:r>
              <a:rPr lang="en-US" altLang="en-US" sz="1800" b="1">
                <a:solidFill>
                  <a:schemeClr val="accent2"/>
                </a:solidFill>
                <a:latin typeface="Courier New" panose="02070309020205020404" pitchFamily="49" charset="0"/>
              </a:rPr>
              <a:t>   cout &lt;&lt; x;  </a:t>
            </a:r>
          </a:p>
          <a:p>
            <a:pPr algn="l" eaLnBrk="1" hangingPunct="1"/>
            <a:r>
              <a:rPr lang="en-US" altLang="en-US" sz="1800" b="1">
                <a:solidFill>
                  <a:schemeClr val="accent2"/>
                </a:solidFill>
                <a:latin typeface="Courier New" panose="02070309020205020404" pitchFamily="49" charset="0"/>
              </a:rPr>
              <a:t>   x = y;</a:t>
            </a:r>
          </a:p>
          <a:p>
            <a:pPr algn="l" eaLnBrk="1" hangingPunct="1"/>
            <a:r>
              <a:rPr lang="en-US" altLang="en-US" sz="1800" b="1">
                <a:solidFill>
                  <a:schemeClr val="accent2"/>
                </a:solidFill>
                <a:latin typeface="Courier New" panose="02070309020205020404" pitchFamily="49" charset="0"/>
              </a:rPr>
              <a:t>}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else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   cout &lt;&lt; y;</a:t>
            </a:r>
          </a:p>
        </p:txBody>
      </p:sp>
    </p:spTree>
    <p:extLst>
      <p:ext uri="{BB962C8B-B14F-4D97-AF65-F5344CB8AC3E}">
        <p14:creationId xmlns:p14="http://schemas.microsoft.com/office/powerpoint/2010/main" val="248888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47837" y="457200"/>
            <a:ext cx="72215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600" b="1" i="1"/>
              <a:t>Example: </a:t>
            </a:r>
          </a:p>
          <a:p>
            <a:pPr algn="l"/>
            <a:r>
              <a:rPr lang="en-US" altLang="en-US" sz="1600" b="1" i="1"/>
              <a:t>   </a:t>
            </a:r>
            <a:r>
              <a:rPr lang="en-US" altLang="en-US" sz="1400" b="1" i="1"/>
              <a:t>Print x only if it is an odd number less than 10, otherwise print “Wrong number”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671637" y="1219200"/>
            <a:ext cx="3886200" cy="14747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if (x%2==1)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    if (x&lt;10)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       cout &lt;&lt;x;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else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  cout &lt;&lt; “Wrong number”;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95437" y="4114800"/>
            <a:ext cx="2816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600" b="1" i="1"/>
              <a:t>Correction: use brackets {}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595437" y="4495800"/>
            <a:ext cx="4114800" cy="20240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if (x%2==1)</a:t>
            </a:r>
          </a:p>
          <a:p>
            <a:pPr algn="l" eaLnBrk="1" hangingPunct="1"/>
            <a:r>
              <a:rPr lang="en-US" altLang="en-US" sz="1800" b="1">
                <a:solidFill>
                  <a:schemeClr val="accent2"/>
                </a:solidFill>
                <a:latin typeface="Courier New" panose="02070309020205020404" pitchFamily="49" charset="0"/>
              </a:rPr>
              <a:t>{  </a:t>
            </a:r>
          </a:p>
          <a:p>
            <a:pPr algn="l" eaLnBrk="1" hangingPunct="1"/>
            <a:r>
              <a:rPr lang="en-US" altLang="en-US" sz="1800" b="1">
                <a:solidFill>
                  <a:schemeClr val="accent2"/>
                </a:solidFill>
                <a:latin typeface="Courier New" panose="02070309020205020404" pitchFamily="49" charset="0"/>
              </a:rPr>
              <a:t>    if (x&lt;10)   </a:t>
            </a:r>
          </a:p>
          <a:p>
            <a:pPr algn="l" eaLnBrk="1" hangingPunct="1"/>
            <a:r>
              <a:rPr lang="en-US" altLang="en-US" sz="1800" b="1">
                <a:solidFill>
                  <a:schemeClr val="accent2"/>
                </a:solidFill>
                <a:latin typeface="Courier New" panose="02070309020205020404" pitchFamily="49" charset="0"/>
              </a:rPr>
              <a:t>       cout &lt;&lt; x;  </a:t>
            </a:r>
          </a:p>
          <a:p>
            <a:pPr algn="l" eaLnBrk="1" hangingPunct="1"/>
            <a:r>
              <a:rPr lang="en-US" altLang="en-US" sz="1800" b="1">
                <a:solidFill>
                  <a:schemeClr val="accent2"/>
                </a:solidFill>
                <a:latin typeface="Courier New" panose="02070309020205020404" pitchFamily="49" charset="0"/>
              </a:rPr>
              <a:t>}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else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   cout &lt;&lt; “Wrong number”;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671637" y="2895600"/>
            <a:ext cx="3886200" cy="10144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There is no syntax error, but this leads to a </a:t>
            </a:r>
            <a:r>
              <a:rPr lang="en-US" altLang="en-US" sz="1200" b="1">
                <a:solidFill>
                  <a:srgbClr val="FF0000"/>
                </a:solidFill>
              </a:rPr>
              <a:t>logic error</a:t>
            </a:r>
            <a:r>
              <a:rPr lang="en-US" altLang="en-US" sz="1200">
                <a:solidFill>
                  <a:schemeClr val="accent2"/>
                </a:solidFill>
              </a:rPr>
              <a:t> due to the misinterpretation.</a:t>
            </a:r>
          </a:p>
          <a:p>
            <a:pPr algn="l"/>
            <a:endParaRPr lang="en-US" altLang="en-US" sz="1200">
              <a:solidFill>
                <a:schemeClr val="accent2"/>
              </a:solidFill>
            </a:endParaRPr>
          </a:p>
          <a:p>
            <a:pPr algn="l"/>
            <a:r>
              <a:rPr lang="en-US" altLang="en-US" sz="1200">
                <a:solidFill>
                  <a:schemeClr val="accent2"/>
                </a:solidFill>
              </a:rPr>
              <a:t>The </a:t>
            </a:r>
            <a:r>
              <a:rPr lang="en-US" altLang="en-US" sz="1200" b="1">
                <a:solidFill>
                  <a:schemeClr val="accent2"/>
                </a:solidFill>
              </a:rPr>
              <a:t>else </a:t>
            </a:r>
            <a:r>
              <a:rPr lang="en-US" altLang="en-US" sz="1200">
                <a:solidFill>
                  <a:schemeClr val="accent2"/>
                </a:solidFill>
              </a:rPr>
              <a:t>part actually belongs to the</a:t>
            </a:r>
            <a:r>
              <a:rPr lang="en-US" altLang="en-US" sz="1200" b="1">
                <a:solidFill>
                  <a:schemeClr val="accent2"/>
                </a:solidFill>
              </a:rPr>
              <a:t> second if  (</a:t>
            </a:r>
            <a:r>
              <a:rPr lang="en-US" altLang="en-US" sz="1200">
                <a:solidFill>
                  <a:schemeClr val="accent2"/>
                </a:solidFill>
                <a:latin typeface="Courier New" panose="02070309020205020404" pitchFamily="49" charset="0"/>
              </a:rPr>
              <a:t>if (x&lt;10)</a:t>
            </a:r>
            <a:r>
              <a:rPr lang="en-US" altLang="en-US" sz="1200" b="1">
                <a:solidFill>
                  <a:schemeClr val="accent2"/>
                </a:solidFill>
              </a:rPr>
              <a:t> ), </a:t>
            </a:r>
            <a:r>
              <a:rPr lang="en-US" altLang="en-US" sz="1200">
                <a:solidFill>
                  <a:schemeClr val="accent2"/>
                </a:solidFill>
              </a:rPr>
              <a:t>not to the first one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6015037" y="1219200"/>
            <a:ext cx="1052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 b="1"/>
              <a:t>Let say x=7,</a:t>
            </a:r>
          </a:p>
          <a:p>
            <a:pPr algn="l"/>
            <a:r>
              <a:rPr lang="en-US" altLang="en-US" sz="1200" b="1"/>
              <a:t>Output: 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6129337" y="1711325"/>
            <a:ext cx="9525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6142037" y="2239963"/>
            <a:ext cx="774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 b="1"/>
              <a:t>Correct!</a:t>
            </a: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7234237" y="1219200"/>
            <a:ext cx="1141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 b="1"/>
              <a:t>Let say x=11,</a:t>
            </a:r>
          </a:p>
          <a:p>
            <a:pPr algn="l"/>
            <a:r>
              <a:rPr lang="en-US" altLang="en-US" sz="1200" b="1"/>
              <a:t>Output: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348537" y="1711325"/>
            <a:ext cx="1333500" cy="284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 b="1">
                <a:latin typeface="Courier New" panose="02070309020205020404" pitchFamily="49" charset="0"/>
              </a:rPr>
              <a:t>Wrong Number</a:t>
            </a: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7361237" y="2239963"/>
            <a:ext cx="774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 b="1"/>
              <a:t>Correct!</a:t>
            </a: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6091237" y="2743200"/>
            <a:ext cx="2976563" cy="6492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 b="1"/>
              <a:t>But, when x=12,</a:t>
            </a:r>
          </a:p>
          <a:p>
            <a:pPr algn="l"/>
            <a:r>
              <a:rPr lang="en-US" altLang="en-US" sz="1200" b="1"/>
              <a:t>There is no output. This is </a:t>
            </a:r>
            <a:r>
              <a:rPr lang="en-US" altLang="en-US" sz="1200" b="1">
                <a:solidFill>
                  <a:srgbClr val="FF0000"/>
                </a:solidFill>
              </a:rPr>
              <a:t>incorrect</a:t>
            </a:r>
            <a:r>
              <a:rPr lang="en-US" altLang="en-US" sz="1200" b="1"/>
              <a:t>.</a:t>
            </a:r>
          </a:p>
          <a:p>
            <a:pPr algn="l"/>
            <a:r>
              <a:rPr lang="en-US" altLang="en-US" sz="1200" b="1"/>
              <a:t>It suppose to print </a:t>
            </a:r>
            <a:r>
              <a:rPr lang="en-US" altLang="en-US" sz="1200" b="1">
                <a:latin typeface="Courier New" panose="02070309020205020404" pitchFamily="49" charset="0"/>
              </a:rPr>
              <a:t>“Wrong number”</a:t>
            </a:r>
            <a:r>
              <a:rPr lang="en-US" altLang="en-US" sz="1200" b="1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70631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 autoUpdateAnimBg="0"/>
      <p:bldP spid="7" grpId="0" autoUpdateAnimBg="0"/>
      <p:bldP spid="8" grpId="0" animBg="1" autoUpdateAnimBg="0"/>
      <p:bldP spid="9" grpId="0" autoUpdateAnimBg="0"/>
      <p:bldP spid="10" grpId="0" autoUpdateAnimBg="0"/>
      <p:bldP spid="11" grpId="0" animBg="1" autoUpdateAnimBg="0"/>
      <p:bldP spid="12" grpId="0" autoUpdateAnimBg="0"/>
      <p:bldP spid="13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90600" y="2133600"/>
            <a:ext cx="1085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600" b="1" i="1"/>
              <a:t>Example: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2514600" cy="6508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if (x&lt;3)</a:t>
            </a:r>
            <a:r>
              <a:rPr lang="en-US" altLang="en-US" sz="1800" b="1">
                <a:solidFill>
                  <a:schemeClr val="accent2"/>
                </a:solidFill>
                <a:latin typeface="Courier New" panose="02070309020205020404" pitchFamily="49" charset="0"/>
              </a:rPr>
              <a:t>;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   cout &lt;&lt;"Yes";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" y="1600200"/>
            <a:ext cx="78486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1800">
                <a:solidFill>
                  <a:schemeClr val="accent2"/>
                </a:solidFill>
              </a:rPr>
              <a:t>Null statements</a:t>
            </a:r>
            <a:r>
              <a:rPr lang="en-US" altLang="en-US" sz="1800"/>
              <a:t> are statements that do nothing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762000" y="838200"/>
            <a:ext cx="77724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2800">
                <a:latin typeface="Trebuchet MS" panose="020B0603020202020204" pitchFamily="34" charset="0"/>
              </a:rPr>
              <a:t>Related issues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14400" y="4114800"/>
            <a:ext cx="17541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 b="1"/>
              <a:t>The output is always: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14400" y="4495800"/>
            <a:ext cx="12954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Yes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191000" y="2286000"/>
            <a:ext cx="2590800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The semi-colon represents a null statement.  Either the condition evaluates to true or false, there is nothing to do. </a:t>
            </a: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2362200" y="2667000"/>
            <a:ext cx="1828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191000" y="3276600"/>
            <a:ext cx="2590800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The </a:t>
            </a:r>
            <a:r>
              <a:rPr lang="en-US" altLang="en-US" sz="1200" b="1">
                <a:solidFill>
                  <a:schemeClr val="accent2"/>
                </a:solidFill>
                <a:latin typeface="Courier New" panose="02070309020205020404" pitchFamily="49" charset="0"/>
              </a:rPr>
              <a:t>cout </a:t>
            </a:r>
            <a:r>
              <a:rPr lang="en-US" altLang="en-US" sz="1200">
                <a:solidFill>
                  <a:schemeClr val="accent2"/>
                </a:solidFill>
              </a:rPr>
              <a:t>doesn’t belong to </a:t>
            </a:r>
            <a:r>
              <a:rPr lang="en-US" altLang="en-US" sz="1200" b="1">
                <a:solidFill>
                  <a:schemeClr val="accent2"/>
                </a:solidFill>
                <a:latin typeface="Courier New" panose="02070309020205020404" pitchFamily="49" charset="0"/>
              </a:rPr>
              <a:t>if </a:t>
            </a:r>
            <a:r>
              <a:rPr lang="en-US" altLang="en-US" sz="1200">
                <a:solidFill>
                  <a:schemeClr val="accent2"/>
                </a:solidFill>
                <a:latin typeface="Courier New" panose="02070309020205020404" pitchFamily="49" charset="0"/>
              </a:rPr>
              <a:t>statement</a:t>
            </a:r>
            <a:r>
              <a:rPr lang="en-US" altLang="en-US" sz="1200">
                <a:solidFill>
                  <a:schemeClr val="accent2"/>
                </a:solidFill>
              </a:rPr>
              <a:t>.  The statement has already been ended up with semi-colon previously.</a:t>
            </a: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H="1" flipV="1">
            <a:off x="2895600" y="3048000"/>
            <a:ext cx="1295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3243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nimBg="1" autoUpdateAnimBg="0"/>
      <p:bldP spid="8" grpId="0" animBg="1" autoUpdateAnimBg="0"/>
      <p:bldP spid="10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90600" y="1590675"/>
            <a:ext cx="1085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600" b="1" i="1"/>
              <a:t>Example: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66800" y="2505075"/>
            <a:ext cx="3581400" cy="12001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if (x&lt;3)</a:t>
            </a:r>
            <a:endParaRPr lang="en-US" altLang="en-US" sz="1800" b="1">
              <a:solidFill>
                <a:schemeClr val="accent2"/>
              </a:solidFill>
              <a:latin typeface="Courier New" panose="02070309020205020404" pitchFamily="49" charset="0"/>
            </a:endParaRP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   cout &lt;&lt;"Yes“ &lt;&lt;endl;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else</a:t>
            </a:r>
            <a:r>
              <a:rPr lang="en-US" altLang="en-US" sz="1800" b="1">
                <a:solidFill>
                  <a:schemeClr val="accent2"/>
                </a:solidFill>
                <a:latin typeface="Courier New" panose="02070309020205020404" pitchFamily="49" charset="0"/>
              </a:rPr>
              <a:t>;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   cout &lt;&lt;“No” &lt;&lt;endl;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828800" y="3114675"/>
            <a:ext cx="5791200" cy="466725"/>
            <a:chOff x="1152" y="1584"/>
            <a:chExt cx="3648" cy="294"/>
          </a:xfrm>
        </p:grpSpPr>
        <p:sp>
          <p:nvSpPr>
            <p:cNvPr id="5" name="Text Box 8"/>
            <p:cNvSpPr txBox="1">
              <a:spLocks noChangeArrowheads="1"/>
            </p:cNvSpPr>
            <p:nvPr/>
          </p:nvSpPr>
          <p:spPr bwMode="auto">
            <a:xfrm>
              <a:off x="3168" y="1584"/>
              <a:ext cx="1632" cy="29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l"/>
              <a:r>
                <a:rPr lang="en-US" altLang="en-US" sz="1200">
                  <a:solidFill>
                    <a:schemeClr val="accent2"/>
                  </a:solidFill>
                </a:rPr>
                <a:t>The semi-colon represents a null statement. </a:t>
              </a:r>
            </a:p>
          </p:txBody>
        </p:sp>
        <p:sp>
          <p:nvSpPr>
            <p:cNvPr id="6" name="Line 9"/>
            <p:cNvSpPr>
              <a:spLocks noChangeShapeType="1"/>
            </p:cNvSpPr>
            <p:nvPr/>
          </p:nvSpPr>
          <p:spPr bwMode="auto">
            <a:xfrm flipH="1" flipV="1">
              <a:off x="1152" y="1680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1828800" y="3571875"/>
            <a:ext cx="3581400" cy="847725"/>
            <a:chOff x="1152" y="1872"/>
            <a:chExt cx="2256" cy="534"/>
          </a:xfrm>
        </p:grpSpPr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1776" y="2112"/>
              <a:ext cx="1632" cy="29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l"/>
              <a:r>
                <a:rPr lang="en-US" altLang="en-US" sz="1200">
                  <a:solidFill>
                    <a:schemeClr val="accent2"/>
                  </a:solidFill>
                </a:rPr>
                <a:t>This </a:t>
              </a:r>
              <a:r>
                <a:rPr lang="en-US" altLang="en-US" sz="1200" b="1">
                  <a:solidFill>
                    <a:schemeClr val="accent2"/>
                  </a:solidFill>
                  <a:latin typeface="Courier New" panose="02070309020205020404" pitchFamily="49" charset="0"/>
                </a:rPr>
                <a:t>cout </a:t>
              </a:r>
              <a:r>
                <a:rPr lang="en-US" altLang="en-US" sz="1200">
                  <a:solidFill>
                    <a:schemeClr val="accent2"/>
                  </a:solidFill>
                </a:rPr>
                <a:t>doesn’t belong to </a:t>
              </a:r>
              <a:r>
                <a:rPr lang="en-US" altLang="en-US" sz="1200" b="1">
                  <a:solidFill>
                    <a:schemeClr val="accent2"/>
                  </a:solidFill>
                  <a:latin typeface="Courier New" panose="02070309020205020404" pitchFamily="49" charset="0"/>
                </a:rPr>
                <a:t>else  </a:t>
              </a:r>
              <a:r>
                <a:rPr lang="en-US" altLang="en-US" sz="1200">
                  <a:solidFill>
                    <a:schemeClr val="accent2"/>
                  </a:solidFill>
                  <a:latin typeface="Courier New" panose="02070309020205020404" pitchFamily="49" charset="0"/>
                </a:rPr>
                <a:t>part</a:t>
              </a:r>
              <a:r>
                <a:rPr lang="en-US" altLang="en-US" sz="1200">
                  <a:solidFill>
                    <a:schemeClr val="accent2"/>
                  </a:solidFill>
                </a:rPr>
                <a:t>.</a:t>
              </a:r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 flipH="1" flipV="1">
              <a:off x="1152" y="1872"/>
              <a:ext cx="62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</p:grp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5334000" y="1438275"/>
            <a:ext cx="1052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 b="1"/>
              <a:t>Let say x=5,</a:t>
            </a:r>
          </a:p>
          <a:p>
            <a:pPr algn="l"/>
            <a:r>
              <a:rPr lang="en-US" altLang="en-US" sz="1200" b="1"/>
              <a:t>Output: 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5448300" y="1930400"/>
            <a:ext cx="9525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No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7010400" y="1438275"/>
            <a:ext cx="1052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 b="1"/>
              <a:t>Let say x=1,</a:t>
            </a:r>
          </a:p>
          <a:p>
            <a:pPr algn="l"/>
            <a:r>
              <a:rPr lang="en-US" altLang="en-US" sz="1200" b="1"/>
              <a:t>Output: 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7124700" y="1930400"/>
            <a:ext cx="952500" cy="711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Yes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23136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nimBg="1" autoUpdateAnimBg="0"/>
      <p:bldP spid="12" grpId="0" autoUpdateAnimBg="0"/>
      <p:bldP spid="13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2"/>
          <p:cNvSpPr>
            <a:spLocks noChangeArrowheads="1"/>
          </p:cNvSpPr>
          <p:nvPr/>
        </p:nvSpPr>
        <p:spPr bwMode="auto">
          <a:xfrm>
            <a:off x="685800" y="1752600"/>
            <a:ext cx="39624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1800"/>
              <a:t>Simplifying conditions:</a:t>
            </a:r>
          </a:p>
          <a:p>
            <a:pPr algn="l"/>
            <a:endParaRPr lang="en-US" altLang="en-US" sz="1800"/>
          </a:p>
        </p:txBody>
      </p:sp>
      <p:sp>
        <p:nvSpPr>
          <p:cNvPr id="3" name="Rectangle 1035"/>
          <p:cNvSpPr txBox="1">
            <a:spLocks noChangeArrowheads="1"/>
          </p:cNvSpPr>
          <p:nvPr/>
        </p:nvSpPr>
        <p:spPr bwMode="auto">
          <a:xfrm>
            <a:off x="2385060" y="457200"/>
            <a:ext cx="66802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>
                <a:latin typeface="Trebuchet MS" panose="020B0603020202020204" pitchFamily="34" charset="0"/>
              </a:rPr>
              <a:t>Simplifying</a:t>
            </a:r>
            <a:r>
              <a:rPr lang="en-US" altLang="en-US" sz="3600" b="1">
                <a:latin typeface="Courier New" panose="02070309020205020404" pitchFamily="49" charset="0"/>
              </a:rPr>
              <a:t> if</a:t>
            </a:r>
            <a:r>
              <a:rPr lang="en-US" altLang="en-US" sz="3600">
                <a:latin typeface="Trebuchet MS" panose="020B0603020202020204" pitchFamily="34" charset="0"/>
              </a:rPr>
              <a:t>  statements</a:t>
            </a:r>
          </a:p>
        </p:txBody>
      </p:sp>
      <p:sp>
        <p:nvSpPr>
          <p:cNvPr id="4" name="Text Box 1036"/>
          <p:cNvSpPr txBox="1">
            <a:spLocks noChangeArrowheads="1"/>
          </p:cNvSpPr>
          <p:nvPr/>
        </p:nvSpPr>
        <p:spPr bwMode="auto">
          <a:xfrm>
            <a:off x="1143000" y="2590800"/>
            <a:ext cx="2362200" cy="7000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if ( </a:t>
            </a: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a != 0</a:t>
            </a:r>
            <a:r>
              <a:rPr lang="en-US" altLang="en-US" sz="1600" b="1">
                <a:latin typeface="Courier New" panose="02070309020205020404" pitchFamily="49" charset="0"/>
              </a:rPr>
              <a:t> 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statement;    </a:t>
            </a:r>
          </a:p>
        </p:txBody>
      </p:sp>
      <p:sp>
        <p:nvSpPr>
          <p:cNvPr id="5" name="Text Box 1037"/>
          <p:cNvSpPr txBox="1">
            <a:spLocks noChangeArrowheads="1"/>
          </p:cNvSpPr>
          <p:nvPr/>
        </p:nvSpPr>
        <p:spPr bwMode="auto">
          <a:xfrm>
            <a:off x="1143000" y="3441700"/>
            <a:ext cx="2362200" cy="7000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if ( </a:t>
            </a: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a &gt; 0</a:t>
            </a:r>
            <a:r>
              <a:rPr lang="en-US" altLang="en-US" sz="1600" b="1">
                <a:latin typeface="Courier New" panose="02070309020205020404" pitchFamily="49" charset="0"/>
              </a:rPr>
              <a:t> 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statement;    </a:t>
            </a:r>
          </a:p>
        </p:txBody>
      </p:sp>
      <p:sp>
        <p:nvSpPr>
          <p:cNvPr id="6" name="Text Box 1038"/>
          <p:cNvSpPr txBox="1">
            <a:spLocks noChangeArrowheads="1"/>
          </p:cNvSpPr>
          <p:nvPr/>
        </p:nvSpPr>
        <p:spPr bwMode="auto">
          <a:xfrm>
            <a:off x="1143000" y="4279900"/>
            <a:ext cx="2362200" cy="7000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if ( </a:t>
            </a: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a &lt; 0</a:t>
            </a:r>
            <a:r>
              <a:rPr lang="en-US" altLang="en-US" sz="1600" b="1">
                <a:latin typeface="Courier New" panose="02070309020205020404" pitchFamily="49" charset="0"/>
              </a:rPr>
              <a:t> 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statement;    </a:t>
            </a:r>
          </a:p>
        </p:txBody>
      </p:sp>
      <p:sp>
        <p:nvSpPr>
          <p:cNvPr id="7" name="Text Box 1039"/>
          <p:cNvSpPr txBox="1">
            <a:spLocks noChangeArrowheads="1"/>
          </p:cNvSpPr>
          <p:nvPr/>
        </p:nvSpPr>
        <p:spPr bwMode="auto">
          <a:xfrm>
            <a:off x="5105400" y="3200400"/>
            <a:ext cx="2362200" cy="7000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if ( </a:t>
            </a: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a</a:t>
            </a:r>
            <a:r>
              <a:rPr lang="en-US" altLang="en-US" sz="1600" b="1">
                <a:latin typeface="Courier New" panose="02070309020205020404" pitchFamily="49" charset="0"/>
              </a:rPr>
              <a:t> 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statement;    </a:t>
            </a:r>
          </a:p>
        </p:txBody>
      </p:sp>
      <p:sp>
        <p:nvSpPr>
          <p:cNvPr id="8" name="Line 1040"/>
          <p:cNvSpPr>
            <a:spLocks noChangeShapeType="1"/>
          </p:cNvSpPr>
          <p:nvPr/>
        </p:nvSpPr>
        <p:spPr bwMode="auto">
          <a:xfrm>
            <a:off x="3581400" y="3048000"/>
            <a:ext cx="1524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9" name="Line 1041"/>
          <p:cNvSpPr>
            <a:spLocks noChangeShapeType="1"/>
          </p:cNvSpPr>
          <p:nvPr/>
        </p:nvSpPr>
        <p:spPr bwMode="auto">
          <a:xfrm flipV="1">
            <a:off x="3505200" y="3505200"/>
            <a:ext cx="1600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0" name="Rectangle 1042"/>
          <p:cNvSpPr>
            <a:spLocks noChangeArrowheads="1"/>
          </p:cNvSpPr>
          <p:nvPr/>
        </p:nvSpPr>
        <p:spPr bwMode="auto">
          <a:xfrm>
            <a:off x="1206500" y="2197100"/>
            <a:ext cx="25146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400" b="1" i="1"/>
              <a:t>Original statement</a:t>
            </a:r>
          </a:p>
          <a:p>
            <a:pPr algn="l"/>
            <a:endParaRPr lang="en-US" altLang="en-US" sz="1400" b="1" i="1"/>
          </a:p>
        </p:txBody>
      </p:sp>
      <p:sp>
        <p:nvSpPr>
          <p:cNvPr id="11" name="Rectangle 1043"/>
          <p:cNvSpPr>
            <a:spLocks noChangeArrowheads="1"/>
          </p:cNvSpPr>
          <p:nvPr/>
        </p:nvSpPr>
        <p:spPr bwMode="auto">
          <a:xfrm>
            <a:off x="5080000" y="2209800"/>
            <a:ext cx="25146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400" b="1" i="1"/>
              <a:t>Simplified statement</a:t>
            </a:r>
          </a:p>
          <a:p>
            <a:pPr algn="l"/>
            <a:endParaRPr lang="en-US" altLang="en-US" sz="1400" b="1" i="1"/>
          </a:p>
        </p:txBody>
      </p:sp>
      <p:sp>
        <p:nvSpPr>
          <p:cNvPr id="12" name="Line 1044"/>
          <p:cNvSpPr>
            <a:spLocks noChangeShapeType="1"/>
          </p:cNvSpPr>
          <p:nvPr/>
        </p:nvSpPr>
        <p:spPr bwMode="auto">
          <a:xfrm flipV="1">
            <a:off x="3505200" y="3657600"/>
            <a:ext cx="16002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3" name="Text Box 1045"/>
          <p:cNvSpPr txBox="1">
            <a:spLocks noChangeArrowheads="1"/>
          </p:cNvSpPr>
          <p:nvPr/>
        </p:nvSpPr>
        <p:spPr bwMode="auto">
          <a:xfrm>
            <a:off x="1219200" y="5727700"/>
            <a:ext cx="2362200" cy="7000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if ( </a:t>
            </a: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a == 0</a:t>
            </a:r>
            <a:r>
              <a:rPr lang="en-US" altLang="en-US" sz="1600" b="1">
                <a:latin typeface="Courier New" panose="02070309020205020404" pitchFamily="49" charset="0"/>
              </a:rPr>
              <a:t> 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statement;    </a:t>
            </a:r>
          </a:p>
        </p:txBody>
      </p:sp>
      <p:sp>
        <p:nvSpPr>
          <p:cNvPr id="14" name="Text Box 1046"/>
          <p:cNvSpPr txBox="1">
            <a:spLocks noChangeArrowheads="1"/>
          </p:cNvSpPr>
          <p:nvPr/>
        </p:nvSpPr>
        <p:spPr bwMode="auto">
          <a:xfrm>
            <a:off x="5105400" y="5715000"/>
            <a:ext cx="2362200" cy="7000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if ( </a:t>
            </a: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!a</a:t>
            </a:r>
            <a:r>
              <a:rPr lang="en-US" altLang="en-US" sz="1600" b="1">
                <a:latin typeface="Courier New" panose="02070309020205020404" pitchFamily="49" charset="0"/>
              </a:rPr>
              <a:t> 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statement;    </a:t>
            </a:r>
          </a:p>
        </p:txBody>
      </p:sp>
      <p:sp>
        <p:nvSpPr>
          <p:cNvPr id="15" name="Line 1047"/>
          <p:cNvSpPr>
            <a:spLocks noChangeShapeType="1"/>
          </p:cNvSpPr>
          <p:nvPr/>
        </p:nvSpPr>
        <p:spPr bwMode="auto">
          <a:xfrm flipV="1">
            <a:off x="3581400" y="6019800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2692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13" grpId="0" animBg="1" autoUpdateAnimBg="0"/>
      <p:bldP spid="14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3400" y="1692275"/>
            <a:ext cx="66294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1800"/>
              <a:t>Example 1 : print a number only if it is an </a:t>
            </a:r>
            <a:r>
              <a:rPr lang="en-US" altLang="en-US" sz="1800">
                <a:solidFill>
                  <a:schemeClr val="accent2"/>
                </a:solidFill>
              </a:rPr>
              <a:t>odd </a:t>
            </a:r>
            <a:r>
              <a:rPr lang="en-US" altLang="en-US" sz="1800"/>
              <a:t>number</a:t>
            </a:r>
          </a:p>
          <a:p>
            <a:pPr algn="l"/>
            <a:endParaRPr lang="en-US" altLang="en-US" sz="180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62000" y="777875"/>
            <a:ext cx="77724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>
                <a:latin typeface="Trebuchet MS" panose="020B0603020202020204" pitchFamily="34" charset="0"/>
              </a:rPr>
              <a:t>Simplifying</a:t>
            </a:r>
            <a:r>
              <a:rPr lang="en-US" altLang="en-US" sz="3600" b="1">
                <a:latin typeface="Courier New" panose="02070309020205020404" pitchFamily="49" charset="0"/>
              </a:rPr>
              <a:t> if</a:t>
            </a:r>
            <a:r>
              <a:rPr lang="en-US" altLang="en-US" sz="3600">
                <a:latin typeface="Trebuchet MS" panose="020B0603020202020204" pitchFamily="34" charset="0"/>
              </a:rPr>
              <a:t>  statements</a:t>
            </a: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054100" y="2136775"/>
            <a:ext cx="25146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400" b="1" i="1"/>
              <a:t>Original statement</a:t>
            </a:r>
          </a:p>
          <a:p>
            <a:pPr algn="l"/>
            <a:endParaRPr lang="en-US" altLang="en-US" sz="1400" b="1" i="1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4927600" y="2149475"/>
            <a:ext cx="25146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400" b="1" i="1"/>
              <a:t>Simplified statement</a:t>
            </a:r>
          </a:p>
          <a:p>
            <a:pPr algn="l"/>
            <a:endParaRPr lang="en-US" altLang="en-US" sz="1400" b="1" i="1"/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990600" y="3000375"/>
            <a:ext cx="2362200" cy="631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if ( </a:t>
            </a:r>
            <a:r>
              <a:rPr lang="en-US" altLang="en-US" sz="1800" b="1">
                <a:solidFill>
                  <a:srgbClr val="FF0000"/>
                </a:solidFill>
                <a:latin typeface="Courier New" panose="02070309020205020404" pitchFamily="49" charset="0"/>
              </a:rPr>
              <a:t>n%2==1</a:t>
            </a:r>
            <a:r>
              <a:rPr lang="en-US" altLang="en-US" sz="1400" b="1">
                <a:latin typeface="Courier New" panose="02070309020205020404" pitchFamily="49" charset="0"/>
              </a:rPr>
              <a:t> )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 cout &lt;&lt; n;    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876800" y="2987675"/>
            <a:ext cx="2362200" cy="6699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if ( </a:t>
            </a:r>
            <a:r>
              <a:rPr lang="en-US" altLang="en-US" sz="1800" b="1">
                <a:solidFill>
                  <a:srgbClr val="FF0000"/>
                </a:solidFill>
                <a:latin typeface="Courier New" panose="02070309020205020404" pitchFamily="49" charset="0"/>
              </a:rPr>
              <a:t>n%2 </a:t>
            </a:r>
            <a:r>
              <a:rPr lang="en-US" altLang="en-US" sz="1400" b="1">
                <a:latin typeface="Courier New" panose="02070309020205020404" pitchFamily="49" charset="0"/>
              </a:rPr>
              <a:t>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</a:t>
            </a:r>
            <a:r>
              <a:rPr lang="en-US" altLang="en-US" sz="1400" b="1">
                <a:latin typeface="Courier New" panose="02070309020205020404" pitchFamily="49" charset="0"/>
              </a:rPr>
              <a:t>cout &lt;&lt; n;</a:t>
            </a:r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 flipV="1">
            <a:off x="3352800" y="3292475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685800" y="4130675"/>
            <a:ext cx="66294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1800"/>
              <a:t>Example 2: print a number only if it is an </a:t>
            </a:r>
            <a:r>
              <a:rPr lang="en-US" altLang="en-US" sz="1800">
                <a:solidFill>
                  <a:schemeClr val="accent2"/>
                </a:solidFill>
              </a:rPr>
              <a:t>even</a:t>
            </a:r>
            <a:r>
              <a:rPr lang="en-US" altLang="en-US" sz="1800"/>
              <a:t> number</a:t>
            </a:r>
          </a:p>
          <a:p>
            <a:pPr algn="l"/>
            <a:endParaRPr lang="en-US" altLang="en-US" sz="1800"/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1206500" y="4575175"/>
            <a:ext cx="25146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400" b="1" i="1"/>
              <a:t>Original statement</a:t>
            </a:r>
          </a:p>
          <a:p>
            <a:pPr algn="l"/>
            <a:endParaRPr lang="en-US" altLang="en-US" sz="1400" b="1" i="1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5080000" y="4587875"/>
            <a:ext cx="25146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400" b="1" i="1"/>
              <a:t>Simplified statement</a:t>
            </a:r>
          </a:p>
          <a:p>
            <a:pPr algn="l"/>
            <a:endParaRPr lang="en-US" altLang="en-US" sz="1400" b="1" i="1"/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1143000" y="5438775"/>
            <a:ext cx="2362200" cy="631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if ( </a:t>
            </a:r>
            <a:r>
              <a:rPr lang="en-US" altLang="en-US" sz="1800" b="1">
                <a:solidFill>
                  <a:srgbClr val="FF0000"/>
                </a:solidFill>
                <a:latin typeface="Courier New" panose="02070309020205020404" pitchFamily="49" charset="0"/>
              </a:rPr>
              <a:t>n%2==0</a:t>
            </a:r>
            <a:r>
              <a:rPr lang="en-US" altLang="en-US" sz="1400" b="1">
                <a:latin typeface="Courier New" panose="02070309020205020404" pitchFamily="49" charset="0"/>
              </a:rPr>
              <a:t> )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    cout &lt;&lt; n;    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5029200" y="5426075"/>
            <a:ext cx="2362200" cy="6699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if ( </a:t>
            </a:r>
            <a:r>
              <a:rPr lang="en-US" altLang="en-US" sz="1800" b="1">
                <a:solidFill>
                  <a:srgbClr val="FF0000"/>
                </a:solidFill>
                <a:latin typeface="Courier New" panose="02070309020205020404" pitchFamily="49" charset="0"/>
              </a:rPr>
              <a:t>!(n%2) </a:t>
            </a:r>
            <a:r>
              <a:rPr lang="en-US" altLang="en-US" sz="1400" b="1">
                <a:latin typeface="Courier New" panose="02070309020205020404" pitchFamily="49" charset="0"/>
              </a:rPr>
              <a:t>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 </a:t>
            </a:r>
            <a:r>
              <a:rPr lang="en-US" altLang="en-US" sz="1400" b="1">
                <a:latin typeface="Courier New" panose="02070309020205020404" pitchFamily="49" charset="0"/>
              </a:rPr>
              <a:t>cout &lt;&lt; n;</a:t>
            </a:r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 flipV="1">
            <a:off x="3505200" y="5730875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7873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  <p:bldP spid="12" grpId="0" animBg="1" autoUpdateAnimBg="0"/>
      <p:bldP spid="13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62000" y="1652587"/>
            <a:ext cx="39624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1800"/>
              <a:t>Conditional Expressions:</a:t>
            </a:r>
          </a:p>
          <a:p>
            <a:pPr algn="l"/>
            <a:endParaRPr lang="en-US" altLang="en-US" sz="180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447800" y="762000"/>
            <a:ext cx="74676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dirty="0">
                <a:latin typeface="Trebuchet MS" panose="020B0603020202020204" pitchFamily="34" charset="0"/>
              </a:rPr>
              <a:t>Simplifying</a:t>
            </a:r>
            <a:r>
              <a:rPr lang="en-US" altLang="en-US" sz="3600" b="1" dirty="0">
                <a:latin typeface="Courier New" panose="02070309020205020404" pitchFamily="49" charset="0"/>
              </a:rPr>
              <a:t> if</a:t>
            </a:r>
            <a:r>
              <a:rPr lang="en-US" altLang="en-US" sz="3600" dirty="0">
                <a:latin typeface="Trebuchet MS" panose="020B0603020202020204" pitchFamily="34" charset="0"/>
              </a:rPr>
              <a:t>  statements</a:t>
            </a:r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14587"/>
            <a:ext cx="7427913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0586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62000" y="2822575"/>
            <a:ext cx="16002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800"/>
              <a:t> </a:t>
            </a:r>
            <a:r>
              <a:rPr lang="en-US" altLang="en-US" sz="1800" i="1"/>
              <a:t>Syntax:</a:t>
            </a:r>
          </a:p>
          <a:p>
            <a:pPr algn="l"/>
            <a:endParaRPr lang="en-US" altLang="en-US" sz="1800" i="1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62000" y="841375"/>
            <a:ext cx="77724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>
                <a:latin typeface="Trebuchet MS" panose="020B0603020202020204" pitchFamily="34" charset="0"/>
              </a:rPr>
              <a:t>Simplifying</a:t>
            </a:r>
            <a:r>
              <a:rPr lang="en-US" altLang="en-US" sz="3600" b="1">
                <a:latin typeface="Courier New" panose="02070309020205020404" pitchFamily="49" charset="0"/>
              </a:rPr>
              <a:t> if</a:t>
            </a:r>
            <a:r>
              <a:rPr lang="en-US" altLang="en-US" sz="3600">
                <a:latin typeface="Trebuchet MS" panose="020B0603020202020204" pitchFamily="34" charset="0"/>
              </a:rPr>
              <a:t>  statements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438400" y="2903538"/>
            <a:ext cx="4191000" cy="3762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800" b="1">
                <a:latin typeface="Courier New" panose="02070309020205020404" pitchFamily="49" charset="0"/>
              </a:rPr>
              <a:t>condition ? value1 : value2   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914400" y="4346575"/>
            <a:ext cx="12954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800"/>
              <a:t>Example:</a:t>
            </a:r>
          </a:p>
          <a:p>
            <a:pPr lvl="2" algn="l"/>
            <a:endParaRPr lang="en-US" altLang="en-US" sz="1800" i="1"/>
          </a:p>
          <a:p>
            <a:pPr algn="l"/>
            <a:endParaRPr lang="en-US" altLang="en-US" sz="1800" i="1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914400" y="4879975"/>
            <a:ext cx="3200400" cy="346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p = </a:t>
            </a:r>
            <a:r>
              <a:rPr lang="en-US" altLang="en-US" sz="1600" b="1" dirty="0">
                <a:solidFill>
                  <a:srgbClr val="FF0000"/>
                </a:solidFill>
                <a:latin typeface="Courier New" panose="02070309020205020404" pitchFamily="49" charset="0"/>
              </a:rPr>
              <a:t>(p&lt;5) ?  q + 1  : 5</a:t>
            </a:r>
            <a:r>
              <a:rPr lang="en-US" altLang="en-US" sz="1600" b="1" dirty="0">
                <a:latin typeface="Courier New" panose="02070309020205020404" pitchFamily="49" charset="0"/>
              </a:rPr>
              <a:t>;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172200" y="4422775"/>
            <a:ext cx="2362200" cy="1520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if (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p&lt;5</a:t>
            </a:r>
            <a:r>
              <a:rPr lang="en-US" altLang="en-US" sz="1600" b="1">
                <a:latin typeface="Courier New" panose="02070309020205020404" pitchFamily="49" charset="0"/>
              </a:rPr>
              <a:t>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  p =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q + 1</a:t>
            </a:r>
            <a:r>
              <a:rPr lang="en-US" altLang="en-US" sz="1600" b="1">
                <a:latin typeface="Courier New" panose="02070309020205020404" pitchFamily="49" charset="0"/>
              </a:rPr>
              <a:t>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else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  p =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5</a:t>
            </a:r>
            <a:r>
              <a:rPr lang="en-US" altLang="en-US" sz="1600" b="1">
                <a:latin typeface="Courier New" panose="02070309020205020404" pitchFamily="49" charset="0"/>
              </a:rPr>
              <a:t>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</a:t>
            </a: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267200" y="2517775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200400" y="2022475"/>
            <a:ext cx="2057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400">
                <a:solidFill>
                  <a:schemeClr val="accent2"/>
                </a:solidFill>
              </a:rPr>
              <a:t>If the condition is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true</a:t>
            </a:r>
            <a:r>
              <a:rPr lang="en-US" altLang="en-US" sz="1400">
                <a:solidFill>
                  <a:schemeClr val="accent2"/>
                </a:solidFill>
              </a:rPr>
              <a:t>, take the </a:t>
            </a:r>
            <a:r>
              <a:rPr lang="en-US" altLang="en-US" sz="1400" b="1">
                <a:solidFill>
                  <a:schemeClr val="accent2"/>
                </a:solidFill>
              </a:rPr>
              <a:t>value1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685800" y="1679575"/>
            <a:ext cx="2790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1800"/>
              <a:t>Conditional Expressions:</a:t>
            </a: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6184900" y="2568575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715000" y="2047875"/>
            <a:ext cx="22098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400">
                <a:solidFill>
                  <a:schemeClr val="accent2"/>
                </a:solidFill>
              </a:rPr>
              <a:t>If the condition is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false</a:t>
            </a:r>
            <a:r>
              <a:rPr lang="en-US" altLang="en-US" sz="1400">
                <a:solidFill>
                  <a:schemeClr val="accent2"/>
                </a:solidFill>
              </a:rPr>
              <a:t>, take the </a:t>
            </a:r>
            <a:r>
              <a:rPr lang="en-US" altLang="en-US" sz="1400" b="1">
                <a:solidFill>
                  <a:schemeClr val="accent2"/>
                </a:solidFill>
              </a:rPr>
              <a:t>value2</a:t>
            </a:r>
          </a:p>
          <a:p>
            <a:endParaRPr lang="en-US" altLang="en-US" sz="1400">
              <a:solidFill>
                <a:srgbClr val="FF0000"/>
              </a:solidFill>
            </a:endParaRP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V="1">
            <a:off x="4267200" y="5108575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191000" y="4575175"/>
            <a:ext cx="1752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400">
                <a:solidFill>
                  <a:schemeClr val="accent2"/>
                </a:solidFill>
              </a:rPr>
              <a:t>This statement means</a:t>
            </a:r>
            <a:endParaRPr lang="en-US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59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1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609600" y="1422400"/>
            <a:ext cx="5249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lvl="1" algn="l" eaLnBrk="1" hangingPunct="1">
              <a:spcBef>
                <a:spcPct val="20000"/>
              </a:spcBef>
            </a:pPr>
            <a:r>
              <a:rPr lang="en-US" altLang="en-US" sz="1800" i="1"/>
              <a:t>What would be printed by this code segment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219200" y="1955800"/>
            <a:ext cx="6553200" cy="2235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 dirty="0" err="1">
                <a:latin typeface="Courier New" panose="02070309020205020404" pitchFamily="49" charset="0"/>
              </a:rPr>
              <a:t>bool</a:t>
            </a:r>
            <a:r>
              <a:rPr lang="en-US" altLang="en-US" sz="2000" b="1" dirty="0">
                <a:latin typeface="Courier New" panose="02070309020205020404" pitchFamily="49" charset="0"/>
              </a:rPr>
              <a:t> b;</a:t>
            </a:r>
          </a:p>
          <a:p>
            <a:pPr algn="l"/>
            <a:r>
              <a:rPr lang="en-US" altLang="en-US" sz="2000" b="1" dirty="0" err="1">
                <a:latin typeface="Courier New" panose="02070309020205020404" pitchFamily="49" charset="0"/>
              </a:rPr>
              <a:t>int</a:t>
            </a:r>
            <a:r>
              <a:rPr lang="en-US" altLang="en-US" sz="2000" b="1" dirty="0">
                <a:latin typeface="Courier New" panose="02070309020205020404" pitchFamily="49" charset="0"/>
              </a:rPr>
              <a:t> p;</a:t>
            </a:r>
          </a:p>
          <a:p>
            <a:pPr algn="l"/>
            <a:r>
              <a:rPr lang="en-US" altLang="en-US" sz="2000" b="1" dirty="0" err="1">
                <a:latin typeface="Courier New" panose="02070309020205020404" pitchFamily="49" charset="0"/>
              </a:rPr>
              <a:t>int</a:t>
            </a:r>
            <a:r>
              <a:rPr lang="en-US" altLang="en-US" sz="2000" b="1" dirty="0">
                <a:latin typeface="Courier New" panose="02070309020205020404" pitchFamily="49" charset="0"/>
              </a:rPr>
              <a:t> q = 5;     </a:t>
            </a:r>
            <a:endParaRPr lang="en-US" altLang="en-US" sz="1400" i="1" dirty="0">
              <a:latin typeface="Courier New" panose="02070309020205020404" pitchFamily="49" charset="0"/>
            </a:endParaRPr>
          </a:p>
          <a:p>
            <a:pPr algn="l"/>
            <a:endParaRPr lang="en-US" altLang="en-US" sz="20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2000" b="1" dirty="0">
                <a:latin typeface="Courier New" panose="02070309020205020404" pitchFamily="49" charset="0"/>
              </a:rPr>
              <a:t>b = q;</a:t>
            </a:r>
          </a:p>
          <a:p>
            <a:pPr algn="l"/>
            <a:r>
              <a:rPr lang="en-US" altLang="en-US" sz="2000" b="1" dirty="0">
                <a:latin typeface="Courier New" panose="02070309020205020404" pitchFamily="49" charset="0"/>
              </a:rPr>
              <a:t>p = b;</a:t>
            </a:r>
          </a:p>
          <a:p>
            <a:pPr algn="l"/>
            <a:r>
              <a:rPr lang="en-US" altLang="en-US" sz="2000" b="1" dirty="0" err="1">
                <a:latin typeface="Courier New" panose="02070309020205020404" pitchFamily="49" charset="0"/>
              </a:rPr>
              <a:t>cout</a:t>
            </a:r>
            <a:r>
              <a:rPr lang="en-US" altLang="en-US" sz="2000" b="1" dirty="0">
                <a:latin typeface="Courier New" panose="02070309020205020404" pitchFamily="49" charset="0"/>
              </a:rPr>
              <a:t> &lt;&lt;“The value of p is “ &lt;&lt; p &lt;&lt;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endl</a:t>
            </a:r>
            <a:r>
              <a:rPr lang="en-US" altLang="en-US" sz="2000" b="1" dirty="0">
                <a:latin typeface="Courier New" panose="02070309020205020404" pitchFamily="49" charset="0"/>
              </a:rPr>
              <a:t>; 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219200" y="4622800"/>
            <a:ext cx="3276600" cy="1168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Output:</a:t>
            </a:r>
          </a:p>
          <a:p>
            <a:pPr algn="l"/>
            <a:endParaRPr lang="en-US" altLang="en-US" sz="20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2000">
                <a:latin typeface="Courier New" panose="02070309020205020404" pitchFamily="49" charset="0"/>
              </a:rPr>
              <a:t>The value of p is 1</a:t>
            </a:r>
          </a:p>
          <a:p>
            <a:pPr algn="l"/>
            <a:endParaRPr lang="en-US" altLang="en-US" sz="1000">
              <a:latin typeface="Courier New" panose="02070309020205020404" pitchFamily="49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09800" y="381000"/>
            <a:ext cx="6248400" cy="685800"/>
          </a:xfrm>
          <a:prstGeom prst="rect">
            <a:avLst/>
          </a:prstGeom>
        </p:spPr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Boolean and Logical Operator</a:t>
            </a:r>
          </a:p>
        </p:txBody>
      </p:sp>
    </p:spTree>
    <p:extLst>
      <p:ext uri="{BB962C8B-B14F-4D97-AF65-F5344CB8AC3E}">
        <p14:creationId xmlns:p14="http://schemas.microsoft.com/office/powerpoint/2010/main" val="175478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85800" y="762000"/>
            <a:ext cx="77724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000">
                <a:latin typeface="Trebuchet MS" panose="020B0603020202020204" pitchFamily="34" charset="0"/>
              </a:rPr>
              <a:t>If there are many nested if/else statements, you may be able to replace them with a switch statement: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54000" y="1946275"/>
            <a:ext cx="3860800" cy="30257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if (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letter_grade</a:t>
            </a:r>
            <a:r>
              <a:rPr lang="en-US" altLang="en-US" sz="1600" b="1">
                <a:latin typeface="Courier New" panose="02070309020205020404" pitchFamily="49" charset="0"/>
              </a:rPr>
              <a:t> == 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'A'</a:t>
            </a:r>
            <a:r>
              <a:rPr lang="en-US" altLang="en-US" sz="1600" b="1">
                <a:latin typeface="Courier New" panose="02070309020205020404" pitchFamily="49" charset="0"/>
              </a:rPr>
              <a:t>) 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	cout &lt;&lt; “Excellent!";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else if (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letter_grade</a:t>
            </a:r>
            <a:r>
              <a:rPr lang="en-US" altLang="en-US" sz="1600" b="1">
                <a:latin typeface="Courier New" panose="02070309020205020404" pitchFamily="49" charset="0"/>
              </a:rPr>
              <a:t> == 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'B'</a:t>
            </a:r>
            <a:r>
              <a:rPr lang="en-US" altLang="en-US" sz="1600" b="1">
                <a:latin typeface="Courier New" panose="02070309020205020404" pitchFamily="49" charset="0"/>
              </a:rPr>
              <a:t>)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	cout &lt;&lt; "Very good!";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else if (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letter_grade</a:t>
            </a:r>
            <a:r>
              <a:rPr lang="en-US" altLang="en-US" sz="1600" b="1">
                <a:latin typeface="Courier New" panose="02070309020205020404" pitchFamily="49" charset="0"/>
              </a:rPr>
              <a:t> == 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'C'</a:t>
            </a:r>
            <a:r>
              <a:rPr lang="en-US" altLang="en-US" sz="1600" b="1">
                <a:latin typeface="Courier New" panose="02070309020205020404" pitchFamily="49" charset="0"/>
              </a:rPr>
              <a:t>)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	cout &lt;&lt; "Good";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else if (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letter_grade</a:t>
            </a:r>
            <a:r>
              <a:rPr lang="en-US" altLang="en-US" sz="1600" b="1">
                <a:latin typeface="Courier New" panose="02070309020205020404" pitchFamily="49" charset="0"/>
              </a:rPr>
              <a:t> == 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'D'</a:t>
            </a:r>
            <a:r>
              <a:rPr lang="en-US" altLang="en-US" sz="1600" b="1">
                <a:latin typeface="Courier New" panose="02070309020205020404" pitchFamily="49" charset="0"/>
              </a:rPr>
              <a:t>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	cout &lt;&lt; "Adequate";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else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	cout &lt;&lt; "Fail"; </a:t>
            </a:r>
            <a:r>
              <a:rPr lang="en-US" altLang="en-US" sz="1800" b="1">
                <a:latin typeface="Courier New" panose="02070309020205020404" pitchFamily="49" charset="0"/>
              </a:rPr>
              <a:t>  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4152900" y="34290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649788" y="1447800"/>
            <a:ext cx="4105275" cy="51181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switch</a:t>
            </a:r>
            <a:r>
              <a:rPr lang="en-US" altLang="en-US" sz="1600" b="1">
                <a:latin typeface="Courier New" panose="02070309020205020404" pitchFamily="49" charset="0"/>
              </a:rPr>
              <a:t> (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letter_grade</a:t>
            </a:r>
            <a:r>
              <a:rPr lang="en-US" altLang="en-US" sz="1600" b="1">
                <a:latin typeface="Courier New" panose="02070309020205020404" pitchFamily="49" charset="0"/>
              </a:rPr>
              <a:t>)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case</a:t>
            </a:r>
            <a:r>
              <a:rPr lang="en-US" altLang="en-US" sz="1600" b="1">
                <a:latin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'A‘</a:t>
            </a:r>
            <a:r>
              <a:rPr lang="en-US" altLang="en-US" sz="1600" b="1">
                <a:latin typeface="Courier New" panose="02070309020205020404" pitchFamily="49" charset="0"/>
              </a:rPr>
              <a:t> : cout &lt;&lt;"Excellent!";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	   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break;</a:t>
            </a:r>
          </a:p>
          <a:p>
            <a:pPr algn="l">
              <a:spcBef>
                <a:spcPct val="20000"/>
              </a:spcBef>
            </a:pPr>
            <a:endParaRPr lang="en-US" altLang="en-US" sz="1600" b="1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case</a:t>
            </a:r>
            <a:r>
              <a:rPr lang="en-US" altLang="en-US" sz="1600" b="1">
                <a:latin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'B'</a:t>
            </a:r>
            <a:r>
              <a:rPr lang="en-US" altLang="en-US" sz="1600" b="1">
                <a:latin typeface="Courier New" panose="02070309020205020404" pitchFamily="49" charset="0"/>
              </a:rPr>
              <a:t> : cout &lt;&lt;“Very good!";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	   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break;</a:t>
            </a:r>
          </a:p>
          <a:p>
            <a:pPr algn="l">
              <a:spcBef>
                <a:spcPct val="20000"/>
              </a:spcBef>
            </a:pPr>
            <a:endParaRPr lang="en-US" altLang="en-US" sz="1800" b="1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case</a:t>
            </a:r>
            <a:r>
              <a:rPr lang="en-US" altLang="en-US" sz="1600" b="1">
                <a:latin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'C'</a:t>
            </a:r>
            <a:r>
              <a:rPr lang="en-US" altLang="en-US" sz="1600" b="1">
                <a:latin typeface="Courier New" panose="02070309020205020404" pitchFamily="49" charset="0"/>
              </a:rPr>
              <a:t> : cout &lt;&lt;"Good";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	   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break;</a:t>
            </a:r>
          </a:p>
          <a:p>
            <a:pPr algn="l">
              <a:spcBef>
                <a:spcPct val="20000"/>
              </a:spcBef>
            </a:pPr>
            <a:endParaRPr lang="en-US" altLang="en-US" sz="1800" b="1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case</a:t>
            </a:r>
            <a:r>
              <a:rPr lang="en-US" altLang="en-US" sz="1600" b="1">
                <a:latin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'D'</a:t>
            </a:r>
            <a:r>
              <a:rPr lang="en-US" altLang="en-US" sz="1600" b="1">
                <a:latin typeface="Courier New" panose="02070309020205020404" pitchFamily="49" charset="0"/>
              </a:rPr>
              <a:t> : cout &lt;&lt;"Adequate";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	   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break;</a:t>
            </a:r>
          </a:p>
          <a:p>
            <a:pPr algn="l">
              <a:spcBef>
                <a:spcPct val="20000"/>
              </a:spcBef>
            </a:pPr>
            <a:endParaRPr lang="en-US" altLang="en-US" sz="1600" b="1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default</a:t>
            </a:r>
            <a:r>
              <a:rPr lang="en-US" altLang="en-US" sz="1600" b="1">
                <a:latin typeface="Courier New" panose="02070309020205020404" pitchFamily="49" charset="0"/>
              </a:rPr>
              <a:t>  : cout &lt;&lt;"Fail";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	   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break;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}</a:t>
            </a:r>
            <a:endParaRPr lang="en-US" altLang="en-US" sz="1800" b="1">
              <a:latin typeface="Courier New" panose="02070309020205020404" pitchFamily="49" charset="0"/>
            </a:endParaRPr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 bwMode="auto">
          <a:xfrm>
            <a:off x="2438400" y="76200"/>
            <a:ext cx="60960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Courier New" panose="02070309020205020404" pitchFamily="49" charset="0"/>
              </a:rPr>
              <a:t>switch</a:t>
            </a:r>
            <a:r>
              <a:rPr lang="en-US" altLang="en-US" sz="3600" dirty="0">
                <a:latin typeface="Trebuchet MS" panose="020B0603020202020204" pitchFamily="34" charset="0"/>
              </a:rPr>
              <a:t>  statement</a:t>
            </a:r>
          </a:p>
        </p:txBody>
      </p:sp>
    </p:spTree>
    <p:extLst>
      <p:ext uri="{BB962C8B-B14F-4D97-AF65-F5344CB8AC3E}">
        <p14:creationId xmlns:p14="http://schemas.microsoft.com/office/powerpoint/2010/main" val="386351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1000" y="1454150"/>
            <a:ext cx="4016375" cy="33972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switch (</a:t>
            </a:r>
            <a:r>
              <a:rPr lang="en-US" altLang="en-US" sz="1800" b="1">
                <a:solidFill>
                  <a:schemeClr val="accent2"/>
                </a:solidFill>
                <a:latin typeface="Courier New" panose="02070309020205020404" pitchFamily="49" charset="0"/>
              </a:rPr>
              <a:t>expression</a:t>
            </a:r>
            <a:r>
              <a:rPr lang="en-US" altLang="en-US" sz="1800" b="1">
                <a:latin typeface="Courier New" panose="02070309020205020404" pitchFamily="49" charset="0"/>
              </a:rPr>
              <a:t>) 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{ 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case </a:t>
            </a:r>
            <a:r>
              <a:rPr lang="en-US" altLang="en-US" sz="1800" b="1">
                <a:solidFill>
                  <a:srgbClr val="FF3300"/>
                </a:solidFill>
                <a:latin typeface="Courier New" panose="02070309020205020404" pitchFamily="49" charset="0"/>
              </a:rPr>
              <a:t>value1</a:t>
            </a:r>
            <a:r>
              <a:rPr lang="en-US" altLang="en-US" sz="1800" b="1">
                <a:latin typeface="Courier New" panose="02070309020205020404" pitchFamily="49" charset="0"/>
              </a:rPr>
              <a:t>: </a:t>
            </a:r>
            <a:r>
              <a:rPr lang="en-US" altLang="en-US" sz="1800" b="1">
                <a:solidFill>
                  <a:srgbClr val="FF3300"/>
                </a:solidFill>
                <a:latin typeface="Courier New" panose="02070309020205020404" pitchFamily="49" charset="0"/>
              </a:rPr>
              <a:t>statements_1</a:t>
            </a:r>
            <a:r>
              <a:rPr lang="en-US" altLang="en-US" sz="1800" b="1">
                <a:latin typeface="Courier New" panose="02070309020205020404" pitchFamily="49" charset="0"/>
              </a:rPr>
              <a:t>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	        </a:t>
            </a:r>
            <a:r>
              <a:rPr lang="en-US" altLang="en-US" sz="1800" b="1">
                <a:solidFill>
                  <a:srgbClr val="FF33CC"/>
                </a:solidFill>
                <a:latin typeface="Courier New" panose="02070309020205020404" pitchFamily="49" charset="0"/>
              </a:rPr>
              <a:t>break</a:t>
            </a:r>
            <a:r>
              <a:rPr lang="en-US" altLang="en-US" sz="1800" b="1">
                <a:latin typeface="Courier New" panose="02070309020205020404" pitchFamily="49" charset="0"/>
              </a:rPr>
              <a:t>;</a:t>
            </a:r>
          </a:p>
          <a:p>
            <a:pPr algn="l"/>
            <a:endParaRPr lang="en-US" altLang="en-US" sz="18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case </a:t>
            </a:r>
            <a:r>
              <a:rPr lang="en-US" altLang="en-US" sz="1800" b="1">
                <a:solidFill>
                  <a:srgbClr val="FF3300"/>
                </a:solidFill>
                <a:latin typeface="Courier New" panose="02070309020205020404" pitchFamily="49" charset="0"/>
              </a:rPr>
              <a:t>value2</a:t>
            </a:r>
            <a:r>
              <a:rPr lang="en-US" altLang="en-US" sz="1800" b="1">
                <a:latin typeface="Courier New" panose="02070309020205020404" pitchFamily="49" charset="0"/>
              </a:rPr>
              <a:t> : statements_2;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	        break;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 ...</a:t>
            </a:r>
          </a:p>
          <a:p>
            <a:pPr algn="l"/>
            <a:endParaRPr lang="en-US" altLang="en-US" sz="1800" b="1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 algn="l"/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</a:rPr>
              <a:t> default</a:t>
            </a:r>
            <a:r>
              <a:rPr lang="en-US" altLang="en-US" sz="1800" b="1">
                <a:latin typeface="Courier New" panose="02070309020205020404" pitchFamily="49" charset="0"/>
              </a:rPr>
              <a:t> : </a:t>
            </a: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</a:rPr>
              <a:t>statements</a:t>
            </a:r>
            <a:r>
              <a:rPr lang="en-US" altLang="en-US" sz="1800" b="1">
                <a:latin typeface="Courier New" panose="02070309020205020404" pitchFamily="49" charset="0"/>
              </a:rPr>
              <a:t>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	    </a:t>
            </a:r>
            <a:r>
              <a:rPr lang="en-US" altLang="en-US" sz="1800" b="1">
                <a:solidFill>
                  <a:srgbClr val="FF33CC"/>
                </a:solidFill>
                <a:latin typeface="Courier New" panose="02070309020205020404" pitchFamily="49" charset="0"/>
              </a:rPr>
              <a:t>break</a:t>
            </a:r>
            <a:r>
              <a:rPr lang="en-US" altLang="en-US" sz="1800" b="1">
                <a:latin typeface="Courier New" panose="02070309020205020404" pitchFamily="49" charset="0"/>
              </a:rPr>
              <a:t>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953000" y="1609725"/>
            <a:ext cx="41910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914400" indent="-4572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371600" indent="-4572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828800" indent="-4572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286000" indent="-4572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7432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32004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6576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41148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800"/>
              <a:t>How the </a:t>
            </a:r>
            <a:r>
              <a:rPr lang="en-US" altLang="en-US" sz="1800" b="1">
                <a:latin typeface="Courier New" panose="02070309020205020404" pitchFamily="49" charset="0"/>
              </a:rPr>
              <a:t>switch</a:t>
            </a:r>
            <a:r>
              <a:rPr lang="en-US" altLang="en-US" sz="1800"/>
              <a:t> statement works?</a:t>
            </a:r>
          </a:p>
          <a:p>
            <a:pPr algn="l"/>
            <a:endParaRPr lang="en-US" altLang="en-US" sz="1800"/>
          </a:p>
          <a:p>
            <a:pPr algn="l">
              <a:buFontTx/>
              <a:buAutoNum type="arabicPeriod"/>
            </a:pPr>
            <a:r>
              <a:rPr lang="en-US" altLang="en-US" sz="1800"/>
              <a:t>Check the value of </a:t>
            </a:r>
            <a:r>
              <a:rPr lang="en-US" altLang="en-US" sz="1600" b="1">
                <a:solidFill>
                  <a:schemeClr val="accent2"/>
                </a:solidFill>
              </a:rPr>
              <a:t>expression</a:t>
            </a:r>
            <a:r>
              <a:rPr lang="en-US" altLang="en-US" sz="1800"/>
              <a:t>.</a:t>
            </a:r>
          </a:p>
          <a:p>
            <a:pPr algn="l">
              <a:buFontTx/>
              <a:buAutoNum type="arabicPeriod"/>
            </a:pPr>
            <a:endParaRPr lang="en-US" altLang="en-US" sz="1800"/>
          </a:p>
          <a:p>
            <a:pPr algn="l">
              <a:buFontTx/>
              <a:buAutoNum type="arabicPeriod"/>
            </a:pPr>
            <a:r>
              <a:rPr lang="en-US" altLang="en-US" sz="1800"/>
              <a:t>Is it equal to </a:t>
            </a:r>
            <a:r>
              <a:rPr lang="en-US" altLang="en-US" sz="1600" b="1">
                <a:solidFill>
                  <a:srgbClr val="FF3300"/>
                </a:solidFill>
              </a:rPr>
              <a:t>value1</a:t>
            </a:r>
            <a:r>
              <a:rPr lang="en-US" altLang="en-US" sz="1800"/>
              <a:t>?  </a:t>
            </a:r>
          </a:p>
          <a:p>
            <a:pPr lvl="1" algn="l">
              <a:buFontTx/>
              <a:buChar char="–"/>
            </a:pPr>
            <a:r>
              <a:rPr lang="en-US" altLang="en-US" sz="1800"/>
              <a:t>If yes, execute the </a:t>
            </a:r>
            <a:r>
              <a:rPr lang="en-US" altLang="en-US" sz="1600" b="1">
                <a:solidFill>
                  <a:srgbClr val="FF3300"/>
                </a:solidFill>
              </a:rPr>
              <a:t>statements_1</a:t>
            </a:r>
            <a:r>
              <a:rPr lang="en-US" altLang="en-US" sz="1800"/>
              <a:t> and </a:t>
            </a:r>
            <a:r>
              <a:rPr lang="en-US" altLang="en-US" sz="1800">
                <a:solidFill>
                  <a:srgbClr val="FF33CC"/>
                </a:solidFill>
              </a:rPr>
              <a:t>break</a:t>
            </a:r>
            <a:r>
              <a:rPr lang="en-US" altLang="en-US" sz="1800"/>
              <a:t> out  of the switch. </a:t>
            </a:r>
          </a:p>
          <a:p>
            <a:pPr lvl="1" algn="l">
              <a:buFontTx/>
              <a:buChar char="–"/>
            </a:pPr>
            <a:r>
              <a:rPr lang="en-US" altLang="en-US" sz="1800"/>
              <a:t>If no, is it equal to </a:t>
            </a:r>
            <a:r>
              <a:rPr lang="en-US" altLang="en-US" sz="1600" b="1">
                <a:solidFill>
                  <a:srgbClr val="FF3300"/>
                </a:solidFill>
              </a:rPr>
              <a:t>value2</a:t>
            </a:r>
            <a:r>
              <a:rPr lang="en-US" altLang="en-US" sz="1800"/>
              <a:t>? etc.</a:t>
            </a:r>
          </a:p>
          <a:p>
            <a:pPr algn="l">
              <a:buFontTx/>
              <a:buAutoNum type="arabicPeriod"/>
            </a:pPr>
            <a:endParaRPr lang="en-US" altLang="en-US" sz="1800"/>
          </a:p>
          <a:p>
            <a:pPr algn="l">
              <a:buFontTx/>
              <a:buAutoNum type="arabicPeriod"/>
            </a:pPr>
            <a:r>
              <a:rPr lang="en-US" altLang="en-US" sz="1800"/>
              <a:t>If it is not equal to any values of the above, execute the </a:t>
            </a:r>
            <a:r>
              <a:rPr lang="en-US" altLang="en-US" sz="1600" b="1">
                <a:solidFill>
                  <a:srgbClr val="008000"/>
                </a:solidFill>
              </a:rPr>
              <a:t>default</a:t>
            </a:r>
            <a:r>
              <a:rPr lang="en-US" altLang="en-US" sz="1800" b="1"/>
              <a:t>  </a:t>
            </a:r>
            <a:r>
              <a:rPr lang="en-US" altLang="en-US" sz="1600" b="1">
                <a:solidFill>
                  <a:srgbClr val="008000"/>
                </a:solidFill>
              </a:rPr>
              <a:t>statements</a:t>
            </a:r>
            <a:r>
              <a:rPr lang="en-US" altLang="en-US" sz="1800" b="1"/>
              <a:t>  </a:t>
            </a:r>
            <a:r>
              <a:rPr lang="en-US" altLang="en-US" sz="1800"/>
              <a:t>and then </a:t>
            </a:r>
            <a:r>
              <a:rPr lang="en-US" altLang="en-US" sz="1800">
                <a:solidFill>
                  <a:srgbClr val="FF33CC"/>
                </a:solidFill>
              </a:rPr>
              <a:t>break</a:t>
            </a:r>
            <a:r>
              <a:rPr lang="en-US" altLang="en-US" sz="1800"/>
              <a:t> out of the  switch.</a:t>
            </a:r>
          </a:p>
          <a:p>
            <a:pPr algn="l"/>
            <a:endParaRPr lang="en-US" altLang="en-US" sz="1800"/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2590800" y="228600"/>
            <a:ext cx="59436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Courier New" panose="02070309020205020404" pitchFamily="49" charset="0"/>
              </a:rPr>
              <a:t>switch</a:t>
            </a:r>
            <a:r>
              <a:rPr lang="en-US" altLang="en-US" sz="3600" dirty="0">
                <a:latin typeface="Trebuchet MS" panose="020B0603020202020204" pitchFamily="34" charset="0"/>
              </a:rPr>
              <a:t>  statement</a:t>
            </a:r>
          </a:p>
        </p:txBody>
      </p:sp>
    </p:spTree>
    <p:extLst>
      <p:ext uri="{BB962C8B-B14F-4D97-AF65-F5344CB8AC3E}">
        <p14:creationId xmlns:p14="http://schemas.microsoft.com/office/powerpoint/2010/main" val="7483799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667000" y="1314450"/>
            <a:ext cx="6019800" cy="36718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int value = 1;</a:t>
            </a:r>
          </a:p>
          <a:p>
            <a:pPr algn="l"/>
            <a:endParaRPr lang="en-US" altLang="en-US" sz="18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switch (value) 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{ 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case 1: cout &lt;&lt; “One”;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	  break;</a:t>
            </a:r>
          </a:p>
          <a:p>
            <a:pPr algn="l"/>
            <a:endParaRPr lang="en-US" altLang="en-US" sz="18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case 2: cout &lt;&lt; “Two”;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	   break;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 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default : cout &lt;&lt; “Neither One nor Two”;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          break;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286000" y="323850"/>
            <a:ext cx="62484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>
                <a:latin typeface="Courier New" panose="02070309020205020404" pitchFamily="49" charset="0"/>
              </a:rPr>
              <a:t>switch</a:t>
            </a:r>
            <a:r>
              <a:rPr lang="en-US" altLang="en-US" sz="3600">
                <a:latin typeface="Trebuchet MS" panose="020B0603020202020204" pitchFamily="34" charset="0"/>
              </a:rPr>
              <a:t>  statement</a:t>
            </a: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 flipH="1">
            <a:off x="4343400" y="177165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648200" y="1695450"/>
            <a:ext cx="1219200" cy="284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evaluates to 1</a:t>
            </a: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V="1">
            <a:off x="2209800" y="2686050"/>
            <a:ext cx="1371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838200" y="2609850"/>
            <a:ext cx="1447800" cy="11969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it is equal to this case-value (i.e. 1==1).  So, execute the statements of   ‘case 1’.</a:t>
            </a: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 flipH="1">
            <a:off x="5943600" y="260985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324600" y="2457450"/>
            <a:ext cx="1219200" cy="284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Prints </a:t>
            </a:r>
            <a:r>
              <a:rPr lang="en-US" altLang="en-US" sz="1200" b="1">
                <a:solidFill>
                  <a:schemeClr val="accent2"/>
                </a:solidFill>
              </a:rPr>
              <a:t>One</a:t>
            </a:r>
            <a:endParaRPr lang="en-US" altLang="en-US" sz="1200">
              <a:solidFill>
                <a:schemeClr val="accent2"/>
              </a:solidFill>
            </a:endParaRPr>
          </a:p>
        </p:txBody>
      </p:sp>
      <p:sp>
        <p:nvSpPr>
          <p:cNvPr id="10" name="Freeform 13"/>
          <p:cNvSpPr>
            <a:spLocks/>
          </p:cNvSpPr>
          <p:nvPr/>
        </p:nvSpPr>
        <p:spPr bwMode="auto">
          <a:xfrm>
            <a:off x="2971800" y="2914650"/>
            <a:ext cx="2362200" cy="1981200"/>
          </a:xfrm>
          <a:custGeom>
            <a:avLst/>
            <a:gdLst>
              <a:gd name="T0" fmla="*/ 1809345 w 1504"/>
              <a:gd name="T1" fmla="*/ 0 h 1296"/>
              <a:gd name="T2" fmla="*/ 2110902 w 1504"/>
              <a:gd name="T3" fmla="*/ 220133 h 1296"/>
              <a:gd name="T4" fmla="*/ 2337070 w 1504"/>
              <a:gd name="T5" fmla="*/ 660400 h 1296"/>
              <a:gd name="T6" fmla="*/ 2261681 w 1504"/>
              <a:gd name="T7" fmla="*/ 1027289 h 1296"/>
              <a:gd name="T8" fmla="*/ 1884734 w 1504"/>
              <a:gd name="T9" fmla="*/ 1467556 h 1296"/>
              <a:gd name="T10" fmla="*/ 1281619 w 1504"/>
              <a:gd name="T11" fmla="*/ 1761067 h 1296"/>
              <a:gd name="T12" fmla="*/ 0 w 1504"/>
              <a:gd name="T13" fmla="*/ 1981200 h 12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04" h="1296">
                <a:moveTo>
                  <a:pt x="1152" y="0"/>
                </a:moveTo>
                <a:cubicBezTo>
                  <a:pt x="1220" y="36"/>
                  <a:pt x="1288" y="72"/>
                  <a:pt x="1344" y="144"/>
                </a:cubicBezTo>
                <a:cubicBezTo>
                  <a:pt x="1400" y="216"/>
                  <a:pt x="1472" y="344"/>
                  <a:pt x="1488" y="432"/>
                </a:cubicBezTo>
                <a:cubicBezTo>
                  <a:pt x="1504" y="520"/>
                  <a:pt x="1488" y="584"/>
                  <a:pt x="1440" y="672"/>
                </a:cubicBezTo>
                <a:cubicBezTo>
                  <a:pt x="1392" y="760"/>
                  <a:pt x="1304" y="880"/>
                  <a:pt x="1200" y="960"/>
                </a:cubicBezTo>
                <a:cubicBezTo>
                  <a:pt x="1096" y="1040"/>
                  <a:pt x="1016" y="1096"/>
                  <a:pt x="816" y="1152"/>
                </a:cubicBezTo>
                <a:cubicBezTo>
                  <a:pt x="616" y="1208"/>
                  <a:pt x="308" y="1252"/>
                  <a:pt x="0" y="129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895600" y="5276850"/>
            <a:ext cx="19812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600">
                <a:solidFill>
                  <a:schemeClr val="accent2"/>
                </a:solidFill>
              </a:rPr>
              <a:t>Output:</a:t>
            </a:r>
          </a:p>
          <a:p>
            <a:pPr algn="l"/>
            <a:endParaRPr lang="en-US" altLang="en-US" sz="1600">
              <a:solidFill>
                <a:schemeClr val="accent2"/>
              </a:solidFill>
            </a:endParaRPr>
          </a:p>
          <a:p>
            <a:pPr lvl="1" algn="l"/>
            <a:r>
              <a:rPr lang="en-US" altLang="en-US" sz="2000" b="1">
                <a:solidFill>
                  <a:schemeClr val="accent2"/>
                </a:solidFill>
              </a:rPr>
              <a:t>One</a:t>
            </a:r>
          </a:p>
          <a:p>
            <a:pPr lvl="1" algn="l"/>
            <a:endParaRPr lang="en-US" altLang="en-US" sz="2000">
              <a:solidFill>
                <a:schemeClr val="accent2"/>
              </a:solidFill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5029200" y="2914650"/>
            <a:ext cx="1981200" cy="284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break out of the switch</a:t>
            </a: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609600" y="857250"/>
            <a:ext cx="14478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sz="1400" i="1">
                <a:solidFill>
                  <a:schemeClr val="tx2"/>
                </a:solidFill>
              </a:rPr>
              <a:t>Example 1:</a:t>
            </a:r>
          </a:p>
        </p:txBody>
      </p:sp>
    </p:spTree>
    <p:extLst>
      <p:ext uri="{BB962C8B-B14F-4D97-AF65-F5344CB8AC3E}">
        <p14:creationId xmlns:p14="http://schemas.microsoft.com/office/powerpoint/2010/main" val="205428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7" grpId="0" animBg="1" autoUpdateAnimBg="0"/>
      <p:bldP spid="9" grpId="0" animBg="1" autoUpdateAnimBg="0"/>
      <p:bldP spid="11" grpId="0" animBg="1" autoUpdateAnimBg="0"/>
      <p:bldP spid="12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667000" y="1295400"/>
            <a:ext cx="6019800" cy="36718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int value = 1;</a:t>
            </a:r>
          </a:p>
          <a:p>
            <a:pPr algn="l"/>
            <a:endParaRPr lang="en-US" altLang="en-US" sz="18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switch (</a:t>
            </a:r>
            <a:r>
              <a:rPr lang="en-US" altLang="en-US" sz="1800" b="1">
                <a:solidFill>
                  <a:srgbClr val="FF0000"/>
                </a:solidFill>
                <a:latin typeface="Courier New" panose="02070309020205020404" pitchFamily="49" charset="0"/>
              </a:rPr>
              <a:t>value + 1</a:t>
            </a:r>
            <a:r>
              <a:rPr lang="en-US" altLang="en-US" sz="1800" b="1">
                <a:latin typeface="Courier New" panose="02070309020205020404" pitchFamily="49" charset="0"/>
              </a:rPr>
              <a:t>) 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{ 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case 1: cout &lt;&lt; “One”;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	  break;</a:t>
            </a:r>
          </a:p>
          <a:p>
            <a:pPr algn="l"/>
            <a:endParaRPr lang="en-US" altLang="en-US" sz="18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case 2: cout &lt;&lt; “Two”;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	   break;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 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default : cout &lt;&lt; “Neither One nor Two”;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          break;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438400" y="304800"/>
            <a:ext cx="60960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>
                <a:latin typeface="Courier New" panose="02070309020205020404" pitchFamily="49" charset="0"/>
              </a:rPr>
              <a:t>switch</a:t>
            </a:r>
            <a:r>
              <a:rPr lang="en-US" altLang="en-US" sz="3600">
                <a:latin typeface="Trebuchet MS" panose="020B0603020202020204" pitchFamily="34" charset="0"/>
              </a:rPr>
              <a:t>  statement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H="1">
            <a:off x="4724400" y="16764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105400" y="1371600"/>
            <a:ext cx="12192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this expression evaluates to </a:t>
            </a:r>
            <a:r>
              <a:rPr lang="en-US" altLang="en-US" sz="12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2133600" y="2667000"/>
            <a:ext cx="1447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33400" y="2057400"/>
            <a:ext cx="1600200" cy="11969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it is not equal to this case-value (i.e. 2!=1).  So, skip the statements of ‘case 1’ and  move to the next case.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5943600" y="3429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324600" y="3276600"/>
            <a:ext cx="1219200" cy="284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Prints </a:t>
            </a:r>
            <a:r>
              <a:rPr lang="en-US" altLang="en-US" sz="1200" b="1">
                <a:solidFill>
                  <a:schemeClr val="accent2"/>
                </a:solidFill>
              </a:rPr>
              <a:t>Two</a:t>
            </a:r>
            <a:endParaRPr lang="en-US" altLang="en-US" sz="1200">
              <a:solidFill>
                <a:schemeClr val="accent2"/>
              </a:solidFill>
            </a:endParaRPr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2971800" y="3657600"/>
            <a:ext cx="2590800" cy="1143000"/>
          </a:xfrm>
          <a:custGeom>
            <a:avLst/>
            <a:gdLst>
              <a:gd name="T0" fmla="*/ 1984443 w 1504"/>
              <a:gd name="T1" fmla="*/ 0 h 1296"/>
              <a:gd name="T2" fmla="*/ 2315183 w 1504"/>
              <a:gd name="T3" fmla="*/ 127000 h 1296"/>
              <a:gd name="T4" fmla="*/ 2563238 w 1504"/>
              <a:gd name="T5" fmla="*/ 381000 h 1296"/>
              <a:gd name="T6" fmla="*/ 2480553 w 1504"/>
              <a:gd name="T7" fmla="*/ 592667 h 1296"/>
              <a:gd name="T8" fmla="*/ 2067128 w 1504"/>
              <a:gd name="T9" fmla="*/ 846667 h 1296"/>
              <a:gd name="T10" fmla="*/ 1405647 w 1504"/>
              <a:gd name="T11" fmla="*/ 1016000 h 1296"/>
              <a:gd name="T12" fmla="*/ 0 w 1504"/>
              <a:gd name="T13" fmla="*/ 1143000 h 12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04" h="1296">
                <a:moveTo>
                  <a:pt x="1152" y="0"/>
                </a:moveTo>
                <a:cubicBezTo>
                  <a:pt x="1220" y="36"/>
                  <a:pt x="1288" y="72"/>
                  <a:pt x="1344" y="144"/>
                </a:cubicBezTo>
                <a:cubicBezTo>
                  <a:pt x="1400" y="216"/>
                  <a:pt x="1472" y="344"/>
                  <a:pt x="1488" y="432"/>
                </a:cubicBezTo>
                <a:cubicBezTo>
                  <a:pt x="1504" y="520"/>
                  <a:pt x="1488" y="584"/>
                  <a:pt x="1440" y="672"/>
                </a:cubicBezTo>
                <a:cubicBezTo>
                  <a:pt x="1392" y="760"/>
                  <a:pt x="1304" y="880"/>
                  <a:pt x="1200" y="960"/>
                </a:cubicBezTo>
                <a:cubicBezTo>
                  <a:pt x="1096" y="1040"/>
                  <a:pt x="1016" y="1096"/>
                  <a:pt x="816" y="1152"/>
                </a:cubicBezTo>
                <a:cubicBezTo>
                  <a:pt x="616" y="1208"/>
                  <a:pt x="308" y="1252"/>
                  <a:pt x="0" y="129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895600" y="5257800"/>
            <a:ext cx="19812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600">
                <a:solidFill>
                  <a:schemeClr val="accent2"/>
                </a:solidFill>
              </a:rPr>
              <a:t>Output:</a:t>
            </a:r>
          </a:p>
          <a:p>
            <a:pPr algn="l"/>
            <a:endParaRPr lang="en-US" altLang="en-US" sz="1600">
              <a:solidFill>
                <a:schemeClr val="accent2"/>
              </a:solidFill>
            </a:endParaRPr>
          </a:p>
          <a:p>
            <a:pPr lvl="1" algn="l"/>
            <a:r>
              <a:rPr lang="en-US" altLang="en-US" sz="2000" b="1">
                <a:solidFill>
                  <a:schemeClr val="accent2"/>
                </a:solidFill>
              </a:rPr>
              <a:t>Two</a:t>
            </a:r>
          </a:p>
          <a:p>
            <a:pPr lvl="1" algn="l"/>
            <a:endParaRPr lang="en-US" altLang="en-US" sz="2000">
              <a:solidFill>
                <a:schemeClr val="accent2"/>
              </a:solidFill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562600" y="3733800"/>
            <a:ext cx="1981200" cy="284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break out of the switch</a:t>
            </a: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V="1">
            <a:off x="2070100" y="3505200"/>
            <a:ext cx="151130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698500" y="3594100"/>
            <a:ext cx="1447800" cy="11969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it is equal to this case-value (i.e. 2==2).  So, execute the statements of   ‘case 2‘.</a:t>
            </a: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609600" y="838200"/>
            <a:ext cx="14478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sz="1400" i="1">
                <a:solidFill>
                  <a:schemeClr val="tx2"/>
                </a:solidFill>
              </a:rPr>
              <a:t>Example 2:</a:t>
            </a:r>
          </a:p>
        </p:txBody>
      </p:sp>
    </p:spTree>
    <p:extLst>
      <p:ext uri="{BB962C8B-B14F-4D97-AF65-F5344CB8AC3E}">
        <p14:creationId xmlns:p14="http://schemas.microsoft.com/office/powerpoint/2010/main" val="389217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7" grpId="0" animBg="1" autoUpdateAnimBg="0"/>
      <p:bldP spid="9" grpId="0" animBg="1" autoUpdateAnimBg="0"/>
      <p:bldP spid="11" grpId="0" animBg="1" autoUpdateAnimBg="0"/>
      <p:bldP spid="12" grpId="0" animBg="1" autoUpdateAnimBg="0"/>
      <p:bldP spid="14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667000" y="1066800"/>
            <a:ext cx="6019800" cy="36718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int value = 5;</a:t>
            </a:r>
          </a:p>
          <a:p>
            <a:pPr algn="l"/>
            <a:endParaRPr lang="en-US" altLang="en-US" sz="18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switch (value) 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{ 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case 1: cout &lt;&lt; “One”;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	  break;</a:t>
            </a:r>
          </a:p>
          <a:p>
            <a:pPr algn="l"/>
            <a:endParaRPr lang="en-US" altLang="en-US" sz="18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case 2: cout &lt;&lt; “Two”;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	   break;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 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default : cout &lt;&lt; “Neither One nor Two”;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          break;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667000" y="152400"/>
            <a:ext cx="58674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Courier New" panose="02070309020205020404" pitchFamily="49" charset="0"/>
              </a:rPr>
              <a:t>switch</a:t>
            </a:r>
            <a:r>
              <a:rPr lang="en-US" altLang="en-US" sz="3600" dirty="0">
                <a:latin typeface="Trebuchet MS" panose="020B0603020202020204" pitchFamily="34" charset="0"/>
              </a:rPr>
              <a:t>  statement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H="1">
            <a:off x="4470400" y="14859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902200" y="1295400"/>
            <a:ext cx="1219200" cy="284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evaluates to 5</a:t>
            </a:r>
            <a:endParaRPr lang="en-US" altLang="en-US" sz="1200" b="1">
              <a:solidFill>
                <a:srgbClr val="FF0000"/>
              </a:solidFill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2133600" y="2438400"/>
            <a:ext cx="1447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73100" y="2247900"/>
            <a:ext cx="1447800" cy="15621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The switch expression (i.e. 5) is not equal to </a:t>
            </a:r>
          </a:p>
          <a:p>
            <a:pPr algn="l"/>
            <a:r>
              <a:rPr lang="en-US" altLang="en-US" sz="1200">
                <a:solidFill>
                  <a:schemeClr val="accent2"/>
                </a:solidFill>
              </a:rPr>
              <a:t>both cases (i.e 5!=1 and 5!=2). So, their statements are skipped. 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 flipV="1">
            <a:off x="6477000" y="41148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239000" y="4191000"/>
            <a:ext cx="13716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Prints </a:t>
            </a:r>
            <a:r>
              <a:rPr lang="en-US" altLang="en-US" sz="1200" b="1">
                <a:solidFill>
                  <a:schemeClr val="accent2"/>
                </a:solidFill>
              </a:rPr>
              <a:t>Neither One nor Two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895600" y="5029200"/>
            <a:ext cx="36576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600">
                <a:solidFill>
                  <a:schemeClr val="accent2"/>
                </a:solidFill>
              </a:rPr>
              <a:t>Output:</a:t>
            </a:r>
          </a:p>
          <a:p>
            <a:pPr algn="l"/>
            <a:endParaRPr lang="en-US" altLang="en-US" sz="1600">
              <a:solidFill>
                <a:schemeClr val="accent2"/>
              </a:solidFill>
            </a:endParaRPr>
          </a:p>
          <a:p>
            <a:pPr lvl="1" algn="l"/>
            <a:r>
              <a:rPr lang="en-US" altLang="en-US" sz="2000" b="1">
                <a:solidFill>
                  <a:schemeClr val="accent2"/>
                </a:solidFill>
              </a:rPr>
              <a:t>Neither One nor Two</a:t>
            </a:r>
          </a:p>
          <a:p>
            <a:pPr lvl="1" algn="l"/>
            <a:endParaRPr lang="en-US" altLang="en-US" sz="2000">
              <a:solidFill>
                <a:schemeClr val="accent2"/>
              </a:solidFill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876800" y="4381500"/>
            <a:ext cx="1981200" cy="284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break out of the switch</a:t>
            </a: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2133600" y="2819400"/>
            <a:ext cx="1447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609600" y="4038600"/>
            <a:ext cx="1447800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When the ‘default case’ is reached, its statements are always executed.</a:t>
            </a:r>
          </a:p>
        </p:txBody>
      </p:sp>
      <p:sp>
        <p:nvSpPr>
          <p:cNvPr id="14" name="Freeform 17"/>
          <p:cNvSpPr>
            <a:spLocks/>
          </p:cNvSpPr>
          <p:nvPr/>
        </p:nvSpPr>
        <p:spPr bwMode="auto">
          <a:xfrm>
            <a:off x="2971800" y="4419600"/>
            <a:ext cx="1676400" cy="241300"/>
          </a:xfrm>
          <a:custGeom>
            <a:avLst/>
            <a:gdLst>
              <a:gd name="T0" fmla="*/ 1676400 w 1056"/>
              <a:gd name="T1" fmla="*/ 0 h 152"/>
              <a:gd name="T2" fmla="*/ 1524000 w 1056"/>
              <a:gd name="T3" fmla="*/ 152400 h 152"/>
              <a:gd name="T4" fmla="*/ 1219200 w 1056"/>
              <a:gd name="T5" fmla="*/ 228600 h 152"/>
              <a:gd name="T6" fmla="*/ 0 w 1056"/>
              <a:gd name="T7" fmla="*/ 228600 h 1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56" h="152">
                <a:moveTo>
                  <a:pt x="1056" y="0"/>
                </a:moveTo>
                <a:cubicBezTo>
                  <a:pt x="1032" y="36"/>
                  <a:pt x="1008" y="72"/>
                  <a:pt x="960" y="96"/>
                </a:cubicBezTo>
                <a:cubicBezTo>
                  <a:pt x="912" y="120"/>
                  <a:pt x="928" y="136"/>
                  <a:pt x="768" y="144"/>
                </a:cubicBezTo>
                <a:cubicBezTo>
                  <a:pt x="608" y="152"/>
                  <a:pt x="304" y="148"/>
                  <a:pt x="0" y="14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 flipV="1">
            <a:off x="2057400" y="41148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609600" y="990600"/>
            <a:ext cx="14478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sz="1400" i="1">
                <a:solidFill>
                  <a:schemeClr val="tx2"/>
                </a:solidFill>
              </a:rPr>
              <a:t>Example 3:</a:t>
            </a:r>
          </a:p>
        </p:txBody>
      </p:sp>
    </p:spTree>
    <p:extLst>
      <p:ext uri="{BB962C8B-B14F-4D97-AF65-F5344CB8AC3E}">
        <p14:creationId xmlns:p14="http://schemas.microsoft.com/office/powerpoint/2010/main" val="253276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7" grpId="0" animBg="1" autoUpdateAnimBg="0"/>
      <p:bldP spid="9" grpId="0" animBg="1" autoUpdateAnimBg="0"/>
      <p:bldP spid="10" grpId="0" animBg="1" autoUpdateAnimBg="0"/>
      <p:bldP spid="11" grpId="0" animBg="1" autoUpdateAnimBg="0"/>
      <p:bldP spid="13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667000" y="1285875"/>
            <a:ext cx="6172200" cy="39465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int value = 1;</a:t>
            </a:r>
          </a:p>
          <a:p>
            <a:pPr algn="l"/>
            <a:endParaRPr lang="en-US" altLang="en-US" sz="18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switch (value) 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{ 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case 1: cout &lt;&lt; “One\n”;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	</a:t>
            </a:r>
          </a:p>
          <a:p>
            <a:pPr algn="l"/>
            <a:endParaRPr lang="en-US" altLang="en-US" sz="18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case 2: cout &lt;&lt; “Two\n”;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	   break;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 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default : cout &lt;&lt; “Neither One nor Two\n”;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          break;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438400" y="295275"/>
            <a:ext cx="60960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>
                <a:latin typeface="Courier New" panose="02070309020205020404" pitchFamily="49" charset="0"/>
              </a:rPr>
              <a:t>switch</a:t>
            </a:r>
            <a:r>
              <a:rPr lang="en-US" altLang="en-US" sz="3600">
                <a:latin typeface="Trebuchet MS" panose="020B0603020202020204" pitchFamily="34" charset="0"/>
              </a:rPr>
              <a:t>  statement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H="1">
            <a:off x="4470400" y="1704975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902200" y="1514475"/>
            <a:ext cx="1219200" cy="284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evaluates to 1</a:t>
            </a:r>
            <a:endParaRPr lang="en-US" altLang="en-US" sz="1200" b="1">
              <a:solidFill>
                <a:srgbClr val="FF0000"/>
              </a:solidFill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2133600" y="2657475"/>
            <a:ext cx="1447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73100" y="2466975"/>
            <a:ext cx="1447800" cy="13795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it is equal to this case-value (i.e. 1==1).  So, execute the statements of the  ‘case 1’.</a:t>
            </a:r>
          </a:p>
          <a:p>
            <a:pPr algn="l"/>
            <a:endParaRPr lang="en-US" altLang="en-US" sz="1200">
              <a:solidFill>
                <a:schemeClr val="accent2"/>
              </a:solidFill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 flipV="1">
            <a:off x="5943600" y="2581275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705600" y="2428875"/>
            <a:ext cx="1371600" cy="284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Prints </a:t>
            </a:r>
            <a:r>
              <a:rPr lang="en-US" altLang="en-US" sz="1200" b="1">
                <a:solidFill>
                  <a:schemeClr val="accent2"/>
                </a:solidFill>
              </a:rPr>
              <a:t>One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895600" y="5400675"/>
            <a:ext cx="2209800" cy="1076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400">
                <a:solidFill>
                  <a:schemeClr val="accent2"/>
                </a:solidFill>
              </a:rPr>
              <a:t>Output:</a:t>
            </a:r>
          </a:p>
          <a:p>
            <a:pPr algn="l"/>
            <a:endParaRPr lang="en-US" altLang="en-US" sz="1400">
              <a:solidFill>
                <a:schemeClr val="accent2"/>
              </a:solidFill>
            </a:endParaRPr>
          </a:p>
          <a:p>
            <a:pPr lvl="1" algn="l"/>
            <a:r>
              <a:rPr lang="en-US" altLang="en-US" sz="1800" b="1">
                <a:solidFill>
                  <a:schemeClr val="accent2"/>
                </a:solidFill>
              </a:rPr>
              <a:t>One</a:t>
            </a:r>
          </a:p>
          <a:p>
            <a:pPr lvl="1" algn="l"/>
            <a:r>
              <a:rPr lang="en-US" altLang="en-US" sz="1800" b="1">
                <a:solidFill>
                  <a:schemeClr val="accent2"/>
                </a:solidFill>
              </a:rPr>
              <a:t>Two</a:t>
            </a:r>
            <a:endParaRPr lang="en-US" altLang="en-US" sz="1800">
              <a:solidFill>
                <a:schemeClr val="accent2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648200" y="3800475"/>
            <a:ext cx="1828800" cy="284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break out of the switch</a:t>
            </a:r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2971800" y="3800475"/>
            <a:ext cx="1524000" cy="1295400"/>
          </a:xfrm>
          <a:custGeom>
            <a:avLst/>
            <a:gdLst>
              <a:gd name="T0" fmla="*/ 1524000 w 1056"/>
              <a:gd name="T1" fmla="*/ 0 h 152"/>
              <a:gd name="T2" fmla="*/ 1385455 w 1056"/>
              <a:gd name="T3" fmla="*/ 818147 h 152"/>
              <a:gd name="T4" fmla="*/ 1108364 w 1056"/>
              <a:gd name="T5" fmla="*/ 1227221 h 152"/>
              <a:gd name="T6" fmla="*/ 0 w 1056"/>
              <a:gd name="T7" fmla="*/ 1227221 h 1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56" h="152">
                <a:moveTo>
                  <a:pt x="1056" y="0"/>
                </a:moveTo>
                <a:cubicBezTo>
                  <a:pt x="1032" y="36"/>
                  <a:pt x="1008" y="72"/>
                  <a:pt x="960" y="96"/>
                </a:cubicBezTo>
                <a:cubicBezTo>
                  <a:pt x="912" y="120"/>
                  <a:pt x="928" y="136"/>
                  <a:pt x="768" y="144"/>
                </a:cubicBezTo>
                <a:cubicBezTo>
                  <a:pt x="608" y="152"/>
                  <a:pt x="304" y="148"/>
                  <a:pt x="0" y="14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190500" y="993775"/>
            <a:ext cx="2476500" cy="990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sz="1600" i="1">
                <a:solidFill>
                  <a:schemeClr val="tx2"/>
                </a:solidFill>
              </a:rPr>
              <a:t>What if the </a:t>
            </a:r>
            <a:r>
              <a:rPr lang="en-US" altLang="en-US" sz="1600" b="1" i="1">
                <a:solidFill>
                  <a:schemeClr val="tx2"/>
                </a:solidFill>
                <a:latin typeface="Courier New" panose="02070309020205020404" pitchFamily="49" charset="0"/>
              </a:rPr>
              <a:t>break</a:t>
            </a:r>
            <a:r>
              <a:rPr lang="en-US" altLang="en-US" sz="1600" i="1">
                <a:solidFill>
                  <a:schemeClr val="tx2"/>
                </a:solidFill>
              </a:rPr>
              <a:t> statement is not written? </a:t>
            </a:r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 flipH="1" flipV="1">
            <a:off x="4343400" y="2886075"/>
            <a:ext cx="1981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6324600" y="2809875"/>
            <a:ext cx="2286000" cy="6492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No </a:t>
            </a:r>
            <a:r>
              <a:rPr lang="en-US" altLang="en-US" sz="1200">
                <a:solidFill>
                  <a:schemeClr val="accent2"/>
                </a:solidFill>
                <a:latin typeface="Courier New" panose="02070309020205020404" pitchFamily="49" charset="0"/>
              </a:rPr>
              <a:t>break</a:t>
            </a:r>
            <a:r>
              <a:rPr lang="en-US" altLang="en-US" sz="1200">
                <a:solidFill>
                  <a:schemeClr val="accent2"/>
                </a:solidFill>
              </a:rPr>
              <a:t> statement here. So, no break out and move to the next line.</a:t>
            </a:r>
            <a:endParaRPr lang="en-US" altLang="en-US" sz="1200" b="1">
              <a:solidFill>
                <a:schemeClr val="accent2"/>
              </a:solidFill>
            </a:endParaRPr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 flipH="1" flipV="1">
            <a:off x="5943600" y="3495675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6629400" y="3571875"/>
            <a:ext cx="1371600" cy="284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Prints </a:t>
            </a:r>
            <a:r>
              <a:rPr lang="en-US" altLang="en-US" sz="1200" b="1">
                <a:solidFill>
                  <a:schemeClr val="accent2"/>
                </a:solidFill>
              </a:rPr>
              <a:t>Two</a:t>
            </a:r>
          </a:p>
        </p:txBody>
      </p:sp>
    </p:spTree>
    <p:extLst>
      <p:ext uri="{BB962C8B-B14F-4D97-AF65-F5344CB8AC3E}">
        <p14:creationId xmlns:p14="http://schemas.microsoft.com/office/powerpoint/2010/main" val="286191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7" grpId="0" animBg="1" autoUpdateAnimBg="0"/>
      <p:bldP spid="9" grpId="0" animBg="1" autoUpdateAnimBg="0"/>
      <p:bldP spid="10" grpId="0" animBg="1" autoUpdateAnimBg="0"/>
      <p:bldP spid="11" grpId="0" animBg="1" autoUpdateAnimBg="0"/>
      <p:bldP spid="15" grpId="0" animBg="1" autoUpdateAnimBg="0"/>
      <p:bldP spid="17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2286000" y="319722"/>
            <a:ext cx="60960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>
                <a:latin typeface="Courier New" panose="02070309020205020404" pitchFamily="49" charset="0"/>
              </a:rPr>
              <a:t>switch</a:t>
            </a:r>
            <a:r>
              <a:rPr lang="en-US" altLang="en-US" sz="3600">
                <a:latin typeface="Trebuchet MS" panose="020B0603020202020204" pitchFamily="34" charset="0"/>
              </a:rPr>
              <a:t>  statement</a:t>
            </a:r>
          </a:p>
        </p:txBody>
      </p:sp>
      <p:sp>
        <p:nvSpPr>
          <p:cNvPr id="3" name="Rectangle 19"/>
          <p:cNvSpPr txBox="1">
            <a:spLocks noChangeArrowheads="1"/>
          </p:cNvSpPr>
          <p:nvPr/>
        </p:nvSpPr>
        <p:spPr bwMode="auto">
          <a:xfrm>
            <a:off x="685800" y="1358900"/>
            <a:ext cx="80772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1800">
                <a:latin typeface="Trebuchet MS" panose="020B0603020202020204" pitchFamily="34" charset="0"/>
              </a:rPr>
              <a:t>The switch expression must be of integral type (i.e. </a:t>
            </a:r>
            <a:r>
              <a:rPr lang="en-US" altLang="en-US" sz="1800" b="1">
                <a:latin typeface="Courier New" panose="02070309020205020404" pitchFamily="49" charset="0"/>
              </a:rPr>
              <a:t>int,char</a:t>
            </a:r>
            <a:r>
              <a:rPr lang="en-US" altLang="en-US" sz="1800" b="1">
                <a:latin typeface="Trebuchet MS" panose="020B0603020202020204" pitchFamily="34" charset="0"/>
              </a:rPr>
              <a:t>,</a:t>
            </a:r>
            <a:r>
              <a:rPr lang="en-US" altLang="en-US" sz="1800" b="1">
                <a:latin typeface="Courier New" panose="02070309020205020404" pitchFamily="49" charset="0"/>
              </a:rPr>
              <a:t>bool</a:t>
            </a:r>
            <a:r>
              <a:rPr lang="en-US" altLang="en-US" sz="1800">
                <a:latin typeface="Courier New" panose="02070309020205020404" pitchFamily="49" charset="0"/>
              </a:rPr>
              <a:t>)</a:t>
            </a:r>
            <a:r>
              <a:rPr lang="en-US" altLang="en-US" sz="1800">
                <a:latin typeface="Trebuchet MS" panose="020B0603020202020204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>
                <a:latin typeface="Trebuchet MS" panose="020B0603020202020204" pitchFamily="34" charset="0"/>
              </a:rPr>
              <a:t>The following examples would be an error </a:t>
            </a:r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762000" y="2286000"/>
            <a:ext cx="3657600" cy="40084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void main()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</a:t>
            </a:r>
            <a:r>
              <a:rPr lang="en-US" altLang="en-US" sz="1200" b="1">
                <a:solidFill>
                  <a:srgbClr val="FF0000"/>
                </a:solidFill>
                <a:latin typeface="Courier New" panose="02070309020205020404" pitchFamily="49" charset="0"/>
              </a:rPr>
              <a:t>float </a:t>
            </a:r>
            <a:r>
              <a:rPr lang="en-US" altLang="en-US" sz="1200" b="1">
                <a:latin typeface="Courier New" panose="02070309020205020404" pitchFamily="49" charset="0"/>
              </a:rPr>
              <a:t>point=4.0;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int mark;</a:t>
            </a:r>
          </a:p>
          <a:p>
            <a:pPr algn="l">
              <a:spcBef>
                <a:spcPct val="20000"/>
              </a:spcBef>
            </a:pPr>
            <a:endParaRPr lang="en-US" altLang="en-US" sz="12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switch (</a:t>
            </a:r>
            <a:r>
              <a:rPr lang="en-US" altLang="en-US" sz="1200" b="1">
                <a:solidFill>
                  <a:srgbClr val="FF0000"/>
                </a:solidFill>
                <a:latin typeface="Courier New" panose="02070309020205020404" pitchFamily="49" charset="0"/>
              </a:rPr>
              <a:t>point</a:t>
            </a:r>
            <a:r>
              <a:rPr lang="en-US" altLang="en-US" sz="1200" b="1">
                <a:latin typeface="Courier New" panose="02070309020205020404" pitchFamily="49" charset="0"/>
              </a:rPr>
              <a:t>)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{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case 4   : mark = 100;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         break;</a:t>
            </a:r>
          </a:p>
          <a:p>
            <a:pPr algn="l">
              <a:spcBef>
                <a:spcPct val="20000"/>
              </a:spcBef>
            </a:pPr>
            <a:endParaRPr lang="en-US" altLang="en-US" sz="12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case 3.7 : mark = 80;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         break;</a:t>
            </a:r>
          </a:p>
          <a:p>
            <a:pPr algn="l">
              <a:spcBef>
                <a:spcPct val="20000"/>
              </a:spcBef>
            </a:pPr>
            <a:endParaRPr lang="en-US" altLang="en-US" sz="12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default  : mark = 0;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         break;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}</a:t>
            </a:r>
          </a:p>
          <a:p>
            <a:pPr algn="l">
              <a:spcBef>
                <a:spcPct val="20000"/>
              </a:spcBef>
            </a:pPr>
            <a:endParaRPr lang="en-US" altLang="en-US" sz="12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2438400" y="2819400"/>
            <a:ext cx="1524000" cy="6492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 b="1">
                <a:solidFill>
                  <a:schemeClr val="bg1"/>
                </a:solidFill>
              </a:rPr>
              <a:t>Error!</a:t>
            </a:r>
            <a:r>
              <a:rPr lang="en-US" altLang="en-US" sz="1200">
                <a:solidFill>
                  <a:schemeClr val="bg1"/>
                </a:solidFill>
              </a:rPr>
              <a:t> The switch</a:t>
            </a:r>
            <a:r>
              <a:rPr lang="en-US" altLang="en-US" sz="1200">
                <a:solidFill>
                  <a:schemeClr val="bg1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200">
                <a:solidFill>
                  <a:schemeClr val="bg1"/>
                </a:solidFill>
              </a:rPr>
              <a:t> expression cannot be a </a:t>
            </a:r>
            <a:r>
              <a:rPr lang="en-US" altLang="en-US" sz="1200" b="1">
                <a:solidFill>
                  <a:schemeClr val="bg1"/>
                </a:solidFill>
                <a:latin typeface="Courier New" panose="02070309020205020404" pitchFamily="49" charset="0"/>
              </a:rPr>
              <a:t>float</a:t>
            </a:r>
            <a:r>
              <a:rPr lang="en-US" altLang="en-US" sz="1200">
                <a:solidFill>
                  <a:schemeClr val="bg1"/>
                </a:solidFill>
              </a:rPr>
              <a:t> value </a:t>
            </a:r>
          </a:p>
        </p:txBody>
      </p:sp>
      <p:sp>
        <p:nvSpPr>
          <p:cNvPr id="6" name="Line 23"/>
          <p:cNvSpPr>
            <a:spLocks noChangeShapeType="1"/>
          </p:cNvSpPr>
          <p:nvPr/>
        </p:nvSpPr>
        <p:spPr bwMode="auto">
          <a:xfrm flipH="1">
            <a:off x="1981200" y="32004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4800600" y="2298700"/>
            <a:ext cx="3657600" cy="37893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void main()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solidFill>
                  <a:srgbClr val="FF0000"/>
                </a:solidFill>
                <a:latin typeface="Courier New" panose="02070309020205020404" pitchFamily="49" charset="0"/>
              </a:rPr>
              <a:t> char name[]</a:t>
            </a:r>
            <a:r>
              <a:rPr lang="en-US" altLang="en-US" sz="1200" b="1">
                <a:latin typeface="Courier New" panose="02070309020205020404" pitchFamily="49" charset="0"/>
              </a:rPr>
              <a:t>="Ali";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int mark;</a:t>
            </a:r>
          </a:p>
          <a:p>
            <a:pPr algn="l">
              <a:spcBef>
                <a:spcPct val="20000"/>
              </a:spcBef>
            </a:pPr>
            <a:endParaRPr lang="en-US" altLang="en-US" sz="12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switch (</a:t>
            </a:r>
            <a:r>
              <a:rPr lang="en-US" altLang="en-US" sz="1200" b="1">
                <a:solidFill>
                  <a:srgbClr val="FF0000"/>
                </a:solidFill>
                <a:latin typeface="Courier New" panose="02070309020205020404" pitchFamily="49" charset="0"/>
              </a:rPr>
              <a:t>name</a:t>
            </a:r>
            <a:r>
              <a:rPr lang="en-US" altLang="en-US" sz="1200" b="1">
                <a:latin typeface="Courier New" panose="02070309020205020404" pitchFamily="49" charset="0"/>
              </a:rPr>
              <a:t>)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{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case "Ali"   : mark=95;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             break;</a:t>
            </a:r>
          </a:p>
          <a:p>
            <a:pPr algn="l">
              <a:spcBef>
                <a:spcPct val="20000"/>
              </a:spcBef>
            </a:pPr>
            <a:endParaRPr lang="en-US" altLang="en-US" sz="12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case "Aminah": mark=90;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             break;</a:t>
            </a:r>
          </a:p>
          <a:p>
            <a:pPr algn="l">
              <a:spcBef>
                <a:spcPct val="20000"/>
              </a:spcBef>
            </a:pPr>
            <a:endParaRPr lang="en-US" altLang="en-US" sz="12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default     : mark=50;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            break;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}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477000" y="3060700"/>
            <a:ext cx="1524000" cy="6492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 b="1">
                <a:solidFill>
                  <a:schemeClr val="bg1"/>
                </a:solidFill>
              </a:rPr>
              <a:t>Error!</a:t>
            </a:r>
            <a:r>
              <a:rPr lang="en-US" altLang="en-US" sz="1200">
                <a:solidFill>
                  <a:schemeClr val="bg1"/>
                </a:solidFill>
              </a:rPr>
              <a:t> The switch</a:t>
            </a:r>
            <a:r>
              <a:rPr lang="en-US" altLang="en-US" sz="1200">
                <a:solidFill>
                  <a:schemeClr val="bg1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200">
                <a:solidFill>
                  <a:schemeClr val="bg1"/>
                </a:solidFill>
              </a:rPr>
              <a:t> expression cannot be a </a:t>
            </a:r>
            <a:r>
              <a:rPr lang="en-US" altLang="en-US" sz="1200" b="1">
                <a:solidFill>
                  <a:schemeClr val="bg1"/>
                </a:solidFill>
                <a:latin typeface="Courier New" panose="02070309020205020404" pitchFamily="49" charset="0"/>
              </a:rPr>
              <a:t>string</a:t>
            </a:r>
            <a:r>
              <a:rPr lang="en-US" altLang="en-US" sz="1200">
                <a:solidFill>
                  <a:schemeClr val="bg1"/>
                </a:solidFill>
              </a:rPr>
              <a:t> value </a:t>
            </a:r>
          </a:p>
        </p:txBody>
      </p:sp>
      <p:sp>
        <p:nvSpPr>
          <p:cNvPr id="9" name="Line 26"/>
          <p:cNvSpPr>
            <a:spLocks noChangeShapeType="1"/>
          </p:cNvSpPr>
          <p:nvPr/>
        </p:nvSpPr>
        <p:spPr bwMode="auto">
          <a:xfrm flipH="1">
            <a:off x="6019800" y="32385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3132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8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590800" y="76200"/>
            <a:ext cx="59436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>
                <a:latin typeface="Courier New" panose="02070309020205020404" pitchFamily="49" charset="0"/>
              </a:rPr>
              <a:t>switch</a:t>
            </a:r>
            <a:r>
              <a:rPr lang="en-US" altLang="en-US" sz="3600">
                <a:latin typeface="Trebuchet MS" panose="020B0603020202020204" pitchFamily="34" charset="0"/>
              </a:rPr>
              <a:t>  statement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85800" y="825500"/>
            <a:ext cx="81534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800">
                <a:latin typeface="Trebuchet MS" panose="020B0603020202020204" pitchFamily="34" charset="0"/>
              </a:rPr>
              <a:t>The case-value must be a constant (literal, memory or defined constant)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>
                <a:latin typeface="Trebuchet MS" panose="020B0603020202020204" pitchFamily="34" charset="0"/>
              </a:rPr>
              <a:t>The following example would be an error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37000" y="1778000"/>
            <a:ext cx="4419600" cy="46593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void main()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</a:t>
            </a:r>
            <a:r>
              <a:rPr lang="en-US" altLang="en-US" sz="1400" b="1">
                <a:solidFill>
                  <a:schemeClr val="accent2"/>
                </a:solidFill>
                <a:latin typeface="Courier New" panose="02070309020205020404" pitchFamily="49" charset="0"/>
              </a:rPr>
              <a:t>#define DEFINE 1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solidFill>
                  <a:schemeClr val="accent2"/>
                </a:solidFill>
                <a:latin typeface="Courier New" panose="02070309020205020404" pitchFamily="49" charset="0"/>
              </a:rPr>
              <a:t> const int const2=2;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solidFill>
                  <a:schemeClr val="accent2"/>
                </a:solidFill>
                <a:latin typeface="Courier New" panose="02070309020205020404" pitchFamily="49" charset="0"/>
              </a:rPr>
              <a:t> int var3 = 3;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int value;</a:t>
            </a:r>
          </a:p>
          <a:p>
            <a:pPr algn="l">
              <a:spcBef>
                <a:spcPct val="20000"/>
              </a:spcBef>
            </a:pPr>
            <a:endParaRPr lang="en-US" altLang="en-US" sz="14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switch (value)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{ case </a:t>
            </a:r>
            <a:r>
              <a:rPr lang="en-US" altLang="en-US" sz="1400" b="1">
                <a:solidFill>
                  <a:schemeClr val="accent2"/>
                </a:solidFill>
                <a:latin typeface="Courier New" panose="02070309020205020404" pitchFamily="49" charset="0"/>
              </a:rPr>
              <a:t>0 </a:t>
            </a:r>
            <a:r>
              <a:rPr lang="en-US" altLang="en-US" sz="1400" b="1">
                <a:latin typeface="Courier New" panose="02070309020205020404" pitchFamily="49" charset="0"/>
              </a:rPr>
              <a:t>       : cout &lt;&lt; "Four";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                break;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case </a:t>
            </a:r>
            <a:r>
              <a:rPr lang="en-US" altLang="en-US" sz="1400" b="1">
                <a:solidFill>
                  <a:schemeClr val="accent2"/>
                </a:solidFill>
                <a:latin typeface="Courier New" panose="02070309020205020404" pitchFamily="49" charset="0"/>
              </a:rPr>
              <a:t>DEFINE</a:t>
            </a:r>
            <a:r>
              <a:rPr lang="en-US" altLang="en-US" sz="1400" b="1">
                <a:latin typeface="Courier New" panose="02070309020205020404" pitchFamily="49" charset="0"/>
              </a:rPr>
              <a:t>   : cout &lt;&lt; "One";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                break;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case </a:t>
            </a:r>
            <a:r>
              <a:rPr lang="en-US" altLang="en-US" sz="1400" b="1">
                <a:solidFill>
                  <a:schemeClr val="accent2"/>
                </a:solidFill>
                <a:latin typeface="Courier New" panose="02070309020205020404" pitchFamily="49" charset="0"/>
              </a:rPr>
              <a:t>const2  </a:t>
            </a:r>
            <a:r>
              <a:rPr lang="en-US" altLang="en-US" sz="1400" b="1">
                <a:latin typeface="Courier New" panose="02070309020205020404" pitchFamily="49" charset="0"/>
              </a:rPr>
              <a:t> : cout &lt;&lt; "Two";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                break;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case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var3    </a:t>
            </a:r>
            <a:r>
              <a:rPr lang="en-US" altLang="en-US" sz="1400" b="1">
                <a:latin typeface="Courier New" panose="02070309020205020404" pitchFamily="49" charset="0"/>
              </a:rPr>
              <a:t> : cout &lt;&lt; "Three";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                break;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}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3733800" y="4051300"/>
            <a:ext cx="1143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 flipV="1">
            <a:off x="3733800" y="4572000"/>
            <a:ext cx="114300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 flipV="1">
            <a:off x="3733800" y="5105400"/>
            <a:ext cx="1295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 flipV="1">
            <a:off x="3721100" y="5638800"/>
            <a:ext cx="1231900" cy="48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374900" y="4140200"/>
            <a:ext cx="1371600" cy="284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/>
              <a:t>a literal is OK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374900" y="4660900"/>
            <a:ext cx="13716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/>
              <a:t>a defined constant is OK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374900" y="5308600"/>
            <a:ext cx="13716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/>
              <a:t>a memory constant is OK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1905000" y="5943600"/>
            <a:ext cx="1828800" cy="466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 b="1">
                <a:solidFill>
                  <a:schemeClr val="bg1"/>
                </a:solidFill>
              </a:rPr>
              <a:t>Error!</a:t>
            </a:r>
            <a:r>
              <a:rPr lang="en-US" altLang="en-US" sz="1200">
                <a:solidFill>
                  <a:schemeClr val="bg1"/>
                </a:solidFill>
              </a:rPr>
              <a:t> case-value cannot be a variable </a:t>
            </a:r>
          </a:p>
        </p:txBody>
      </p:sp>
    </p:spTree>
    <p:extLst>
      <p:ext uri="{BB962C8B-B14F-4D97-AF65-F5344CB8AC3E}">
        <p14:creationId xmlns:p14="http://schemas.microsoft.com/office/powerpoint/2010/main" val="97778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10" grpId="0" animBg="1" autoUpdateAnimBg="0"/>
      <p:bldP spid="11" grpId="0" animBg="1" autoUpdateAnimBg="0"/>
      <p:bldP spid="12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1295400" cy="381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600" b="1" i="1">
                <a:latin typeface="Trebuchet MS" panose="020B0603020202020204" pitchFamily="34" charset="0"/>
              </a:rPr>
              <a:t>Pattern 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400" b="1" i="1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endParaRPr lang="en-US" altLang="en-US" sz="1600" b="1" i="1"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b="1" i="1">
              <a:latin typeface="Trebuchet MS" panose="020B0603020202020204" pitchFamily="34" charset="0"/>
            </a:endParaRP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4343400" y="2514600"/>
            <a:ext cx="4191000" cy="1814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endParaRPr lang="en-US" altLang="en-US" sz="16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if (condition)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statement;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}</a:t>
            </a:r>
          </a:p>
          <a:p>
            <a:pPr algn="l">
              <a:spcBef>
                <a:spcPct val="20000"/>
              </a:spcBef>
            </a:pPr>
            <a:endParaRPr lang="en-US" altLang="en-US" sz="1600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381000"/>
            <a:ext cx="6400800" cy="762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dirty="0">
                <a:latin typeface="Trebuchet MS" panose="020B0603020202020204" pitchFamily="34" charset="0"/>
              </a:rPr>
              <a:t>Translating flowchart to C++ code</a:t>
            </a:r>
          </a:p>
        </p:txBody>
      </p:sp>
      <p:graphicFrame>
        <p:nvGraphicFramePr>
          <p:cNvPr id="553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467799"/>
              </p:ext>
            </p:extLst>
          </p:nvPr>
        </p:nvGraphicFramePr>
        <p:xfrm>
          <a:off x="1371600" y="1524000"/>
          <a:ext cx="2651125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VISIO" r:id="rId3" imgW="1468120" imgH="2616200" progId="Visio.Drawing.5">
                  <p:embed/>
                </p:oleObj>
              </mc:Choice>
              <mc:Fallback>
                <p:oleObj name="VISIO" r:id="rId3" imgW="1468120" imgH="2616200" progId="Visio.Drawing.5">
                  <p:embed/>
                  <p:pic>
                    <p:nvPicPr>
                      <p:cNvPr id="553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524000"/>
                        <a:ext cx="2651125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8" name="Line 6"/>
          <p:cNvSpPr>
            <a:spLocks noChangeShapeType="1"/>
          </p:cNvSpPr>
          <p:nvPr/>
        </p:nvSpPr>
        <p:spPr bwMode="auto">
          <a:xfrm>
            <a:off x="990600" y="36576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152400" y="3429000"/>
            <a:ext cx="1600200" cy="284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/>
              <a:t>This must be a True</a:t>
            </a:r>
          </a:p>
        </p:txBody>
      </p:sp>
    </p:spTree>
    <p:extLst>
      <p:ext uri="{BB962C8B-B14F-4D97-AF65-F5344CB8AC3E}">
        <p14:creationId xmlns:p14="http://schemas.microsoft.com/office/powerpoint/2010/main" val="244525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9" grpId="0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7391400" cy="381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600" b="1" i="1">
                <a:latin typeface="Trebuchet MS" panose="020B0603020202020204" pitchFamily="34" charset="0"/>
              </a:rPr>
              <a:t>Example 1: </a:t>
            </a:r>
            <a:r>
              <a:rPr lang="en-US" altLang="en-US" sz="1600" i="1">
                <a:latin typeface="Trebuchet MS" panose="020B0603020202020204" pitchFamily="34" charset="0"/>
              </a:rPr>
              <a:t>Printing a number only if it is a negative</a:t>
            </a:r>
            <a:endParaRPr lang="en-US" altLang="en-US" sz="1600" b="1" i="1"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400" b="1" i="1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endParaRPr lang="en-US" altLang="en-US" sz="1600" b="1" i="1"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b="1" i="1">
              <a:latin typeface="Trebuchet MS" panose="020B0603020202020204" pitchFamily="34" charset="0"/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4419600" y="2362200"/>
            <a:ext cx="4191000" cy="1814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endParaRPr lang="en-US" altLang="en-US" sz="16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if (n&lt;0)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cout &lt;&lt; n;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}</a:t>
            </a:r>
          </a:p>
          <a:p>
            <a:pPr algn="l">
              <a:spcBef>
                <a:spcPct val="20000"/>
              </a:spcBef>
            </a:pPr>
            <a:endParaRPr lang="en-US" altLang="en-US" sz="1600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152400"/>
            <a:ext cx="6477000" cy="762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dirty="0">
                <a:latin typeface="Trebuchet MS" panose="020B0603020202020204" pitchFamily="34" charset="0"/>
              </a:rPr>
              <a:t>Translating flowchart to C++ code</a:t>
            </a:r>
          </a:p>
        </p:txBody>
      </p:sp>
      <p:graphicFrame>
        <p:nvGraphicFramePr>
          <p:cNvPr id="5632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695436"/>
              </p:ext>
            </p:extLst>
          </p:nvPr>
        </p:nvGraphicFramePr>
        <p:xfrm>
          <a:off x="914400" y="1524000"/>
          <a:ext cx="3040063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VISIO" r:id="rId3" imgW="1709420" imgH="2616200" progId="Visio.Drawing.5">
                  <p:embed/>
                </p:oleObj>
              </mc:Choice>
              <mc:Fallback>
                <p:oleObj name="VISIO" r:id="rId3" imgW="1709420" imgH="2616200" progId="Visio.Drawing.5">
                  <p:embed/>
                  <p:pic>
                    <p:nvPicPr>
                      <p:cNvPr id="5632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524000"/>
                        <a:ext cx="3040063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722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685800"/>
            <a:ext cx="6343650" cy="565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576512" y="104775"/>
            <a:ext cx="3595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sz="2000" b="1" dirty="0"/>
              <a:t>Logical operators truth table</a:t>
            </a:r>
          </a:p>
        </p:txBody>
      </p:sp>
    </p:spTree>
    <p:extLst>
      <p:ext uri="{BB962C8B-B14F-4D97-AF65-F5344CB8AC3E}">
        <p14:creationId xmlns:p14="http://schemas.microsoft.com/office/powerpoint/2010/main" val="16403603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47800"/>
            <a:ext cx="1295400" cy="381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600" b="1" i="1">
                <a:latin typeface="Trebuchet MS" panose="020B0603020202020204" pitchFamily="34" charset="0"/>
              </a:rPr>
              <a:t>Pattern 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400" b="1" i="1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endParaRPr lang="en-US" altLang="en-US" sz="1600" b="1" i="1"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b="1" i="1">
              <a:latin typeface="Trebuchet MS" panose="020B0603020202020204" pitchFamily="34" charset="0"/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5105400" y="2362200"/>
            <a:ext cx="3810000" cy="29892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endParaRPr lang="en-US" altLang="en-US" sz="16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if (condition)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statement_1;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}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else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{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 statement_2;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}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457200"/>
            <a:ext cx="6324600" cy="762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dirty="0">
                <a:latin typeface="Trebuchet MS" panose="020B0603020202020204" pitchFamily="34" charset="0"/>
              </a:rPr>
              <a:t>Translating flowchart to C++ code</a:t>
            </a:r>
          </a:p>
        </p:txBody>
      </p:sp>
      <p:graphicFrame>
        <p:nvGraphicFramePr>
          <p:cNvPr id="5734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453930"/>
              </p:ext>
            </p:extLst>
          </p:nvPr>
        </p:nvGraphicFramePr>
        <p:xfrm>
          <a:off x="914400" y="1828800"/>
          <a:ext cx="3709988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name="VISIO" r:id="rId3" imgW="2357120" imgH="2616200" progId="Visio.Drawing.5">
                  <p:embed/>
                </p:oleObj>
              </mc:Choice>
              <mc:Fallback>
                <p:oleObj name="VISIO" r:id="rId3" imgW="2357120" imgH="2616200" progId="Visio.Drawing.5">
                  <p:embed/>
                  <p:pic>
                    <p:nvPicPr>
                      <p:cNvPr id="5734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28800"/>
                        <a:ext cx="3709988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73343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90600"/>
            <a:ext cx="7391400" cy="381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600" b="1" i="1" dirty="0">
                <a:latin typeface="Trebuchet MS" panose="020B0603020202020204" pitchFamily="34" charset="0"/>
              </a:rPr>
              <a:t>Example 2: </a:t>
            </a:r>
            <a:r>
              <a:rPr lang="en-US" altLang="en-US" sz="1600" i="1" dirty="0">
                <a:latin typeface="Trebuchet MS" panose="020B0603020202020204" pitchFamily="34" charset="0"/>
              </a:rPr>
              <a:t>If two numbers (p and q) are equivalent reset them to zero, otherwise  exchange or swap their value each other and then print the new values.</a:t>
            </a:r>
            <a:endParaRPr lang="en-US" altLang="en-US" sz="1600" b="1" i="1" dirty="0"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endParaRPr lang="en-US" altLang="en-US" sz="1600" b="1" i="1" dirty="0"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b="1" i="1" dirty="0">
              <a:latin typeface="Trebuchet MS" panose="020B0603020202020204" pitchFamily="34" charset="0"/>
            </a:endParaRP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4343400" y="2057400"/>
            <a:ext cx="4191000" cy="35766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if (p==q)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 p = 0;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 q = 0;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}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else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 exchange(&amp;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p,&amp;q</a:t>
            </a:r>
            <a:r>
              <a:rPr lang="en-US" altLang="en-US" sz="1600" b="1" dirty="0">
                <a:latin typeface="Courier New" panose="02070309020205020404" pitchFamily="49" charset="0"/>
              </a:rPr>
              <a:t>);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cout</a:t>
            </a:r>
            <a:r>
              <a:rPr lang="en-US" altLang="en-US" sz="1600" b="1" dirty="0">
                <a:latin typeface="Courier New" panose="02070309020205020404" pitchFamily="49" charset="0"/>
              </a:rPr>
              <a:t> &lt;&lt; p &lt;&lt; q;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} </a:t>
            </a:r>
          </a:p>
          <a:p>
            <a:pPr algn="l">
              <a:spcBef>
                <a:spcPct val="20000"/>
              </a:spcBef>
            </a:pPr>
            <a:endParaRPr lang="en-US" altLang="en-US" sz="1600" dirty="0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101600"/>
            <a:ext cx="6096000" cy="5842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dirty="0">
                <a:latin typeface="Trebuchet MS" panose="020B0603020202020204" pitchFamily="34" charset="0"/>
              </a:rPr>
              <a:t>Translating flowchart to C++ code</a:t>
            </a:r>
          </a:p>
        </p:txBody>
      </p:sp>
      <p:graphicFrame>
        <p:nvGraphicFramePr>
          <p:cNvPr id="58373" name="Object 7"/>
          <p:cNvGraphicFramePr>
            <a:graphicFrameLocks noChangeAspect="1"/>
          </p:cNvGraphicFramePr>
          <p:nvPr/>
        </p:nvGraphicFramePr>
        <p:xfrm>
          <a:off x="533400" y="1828800"/>
          <a:ext cx="287020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name="VISIO" r:id="rId3" imgW="2870200" imgH="3561080" progId="Visio.Drawing.5">
                  <p:embed/>
                </p:oleObj>
              </mc:Choice>
              <mc:Fallback>
                <p:oleObj name="VISIO" r:id="rId3" imgW="2870200" imgH="3561080" progId="Visio.Drawing.5">
                  <p:embed/>
                  <p:pic>
                    <p:nvPicPr>
                      <p:cNvPr id="5837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28800"/>
                        <a:ext cx="2870200" cy="355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4" name="Rectangle 8"/>
          <p:cNvSpPr>
            <a:spLocks noChangeArrowheads="1"/>
          </p:cNvSpPr>
          <p:nvPr/>
        </p:nvSpPr>
        <p:spPr bwMode="auto">
          <a:xfrm>
            <a:off x="2438400" y="2743200"/>
            <a:ext cx="1143000" cy="114300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8375" name="Rectangle 9"/>
          <p:cNvSpPr>
            <a:spLocks noChangeArrowheads="1"/>
          </p:cNvSpPr>
          <p:nvPr/>
        </p:nvSpPr>
        <p:spPr bwMode="auto">
          <a:xfrm>
            <a:off x="457200" y="3429000"/>
            <a:ext cx="1447800" cy="152400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8376" name="Line 10"/>
          <p:cNvSpPr>
            <a:spLocks noChangeShapeType="1"/>
          </p:cNvSpPr>
          <p:nvPr/>
        </p:nvSpPr>
        <p:spPr bwMode="auto">
          <a:xfrm>
            <a:off x="3657600" y="3276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58377" name="Line 11"/>
          <p:cNvSpPr>
            <a:spLocks noChangeShapeType="1"/>
          </p:cNvSpPr>
          <p:nvPr/>
        </p:nvSpPr>
        <p:spPr bwMode="auto">
          <a:xfrm>
            <a:off x="1981200" y="44958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120224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838200"/>
            <a:ext cx="1295400" cy="381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600" b="1" i="1">
                <a:latin typeface="Trebuchet MS" panose="020B0603020202020204" pitchFamily="34" charset="0"/>
              </a:rPr>
              <a:t>Pattern 3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400" b="1" i="1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endParaRPr lang="en-US" altLang="en-US" sz="1600" b="1" i="1"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b="1" i="1">
              <a:latin typeface="Trebuchet MS" panose="020B0603020202020204" pitchFamily="34" charset="0"/>
            </a:endParaRP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4660900" y="685800"/>
            <a:ext cx="4191000" cy="56324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if (condition_1)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statement_1;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}       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else if (condition_2)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statement_2;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}</a:t>
            </a:r>
          </a:p>
          <a:p>
            <a:pPr algn="l">
              <a:spcBef>
                <a:spcPct val="20000"/>
              </a:spcBef>
            </a:pP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else if 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condition_n</a:t>
            </a:r>
            <a:r>
              <a:rPr lang="en-US" altLang="en-US" sz="1600" b="1" dirty="0">
                <a:latin typeface="Courier New" panose="02070309020205020404" pitchFamily="49" charset="0"/>
              </a:rPr>
              <a:t>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statement_n</a:t>
            </a:r>
            <a:r>
              <a:rPr lang="en-US" altLang="en-US" sz="1600" b="1" dirty="0">
                <a:latin typeface="Courier New" panose="02070309020205020404" pitchFamily="49" charset="0"/>
              </a:rPr>
              <a:t>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}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else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statement_m</a:t>
            </a:r>
            <a:r>
              <a:rPr lang="en-US" altLang="en-US" sz="1600" b="1" dirty="0">
                <a:latin typeface="Courier New" panose="02070309020205020404" pitchFamily="49" charset="0"/>
              </a:rPr>
              <a:t>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}</a:t>
            </a:r>
            <a:endParaRPr lang="en-US" altLang="en-US" sz="1600" dirty="0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101600"/>
            <a:ext cx="5943600" cy="5842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dirty="0">
                <a:latin typeface="Trebuchet MS" panose="020B0603020202020204" pitchFamily="34" charset="0"/>
              </a:rPr>
              <a:t>Translating flowchart to C++ code</a:t>
            </a:r>
          </a:p>
        </p:txBody>
      </p:sp>
      <p:graphicFrame>
        <p:nvGraphicFramePr>
          <p:cNvPr id="5939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64876"/>
              </p:ext>
            </p:extLst>
          </p:nvPr>
        </p:nvGraphicFramePr>
        <p:xfrm>
          <a:off x="552450" y="1273175"/>
          <a:ext cx="3638550" cy="512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9" name="VISIO" r:id="rId3" imgW="3639820" imgH="5133340" progId="Visio.Drawing.5">
                  <p:embed/>
                </p:oleObj>
              </mc:Choice>
              <mc:Fallback>
                <p:oleObj name="VISIO" r:id="rId3" imgW="3639820" imgH="5133340" progId="Visio.Drawing.5">
                  <p:embed/>
                  <p:pic>
                    <p:nvPicPr>
                      <p:cNvPr id="5939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1273175"/>
                        <a:ext cx="3638550" cy="512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8" name="Line 7"/>
          <p:cNvSpPr>
            <a:spLocks noChangeShapeType="1"/>
          </p:cNvSpPr>
          <p:nvPr/>
        </p:nvSpPr>
        <p:spPr bwMode="auto">
          <a:xfrm>
            <a:off x="5334000" y="3124200"/>
            <a:ext cx="0" cy="838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803280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609600"/>
            <a:ext cx="7391400" cy="381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400" b="1" i="1">
                <a:latin typeface="Trebuchet MS" panose="020B0603020202020204" pitchFamily="34" charset="0"/>
              </a:rPr>
              <a:t>Example 3: </a:t>
            </a:r>
            <a:r>
              <a:rPr lang="en-US" altLang="en-US" sz="1400" i="1">
                <a:latin typeface="Trebuchet MS" panose="020B0603020202020204" pitchFamily="34" charset="0"/>
              </a:rPr>
              <a:t>Identifying the grade of a score</a:t>
            </a:r>
            <a:endParaRPr lang="en-US" altLang="en-US" sz="1400" b="1" i="1"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b="1" i="1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endParaRPr lang="en-US" altLang="en-US" sz="1400" b="1" i="1"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400" b="1" i="1">
              <a:latin typeface="Trebuchet MS" panose="020B0603020202020204" pitchFamily="34" charset="0"/>
            </a:endParaRP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4648200" y="1143000"/>
            <a:ext cx="4191000" cy="51704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if (score &gt; 90)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{  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grade  = 'A';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}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else if (score &gt; 75) 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{  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grade = 'B';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} 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else if (score &gt; 60) 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{  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grade = 'C';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} 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else if (score &gt; 50)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{  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grade = 'D';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} 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else 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{  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grade = 'F';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101600"/>
            <a:ext cx="6248400" cy="4318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400">
                <a:latin typeface="Trebuchet MS" panose="020B0603020202020204" pitchFamily="34" charset="0"/>
              </a:rPr>
              <a:t>Translating flowchart to C++ code</a:t>
            </a:r>
          </a:p>
        </p:txBody>
      </p:sp>
      <p:graphicFrame>
        <p:nvGraphicFramePr>
          <p:cNvPr id="60421" name="Object 6"/>
          <p:cNvGraphicFramePr>
            <a:graphicFrameLocks noChangeAspect="1"/>
          </p:cNvGraphicFramePr>
          <p:nvPr/>
        </p:nvGraphicFramePr>
        <p:xfrm>
          <a:off x="457200" y="914400"/>
          <a:ext cx="3200400" cy="573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VISIO" r:id="rId3" imgW="3373120" imgH="6050280" progId="Visio.Drawing.5">
                  <p:embed/>
                </p:oleObj>
              </mc:Choice>
              <mc:Fallback>
                <p:oleObj name="VISIO" r:id="rId3" imgW="3373120" imgH="6050280" progId="Visio.Drawing.5">
                  <p:embed/>
                  <p:pic>
                    <p:nvPicPr>
                      <p:cNvPr id="6042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14400"/>
                        <a:ext cx="3200400" cy="573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04252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685800"/>
            <a:ext cx="4267200" cy="6858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600" b="1" i="1">
                <a:latin typeface="Trebuchet MS" panose="020B0603020202020204" pitchFamily="34" charset="0"/>
              </a:rPr>
              <a:t>Pattern 4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200" b="1" i="1">
                <a:latin typeface="Trebuchet MS" panose="020B0603020202020204" pitchFamily="34" charset="0"/>
              </a:rPr>
              <a:t>The conditions must be in this form: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en-US" sz="1200" b="1" i="1">
                <a:latin typeface="Trebuchet MS" panose="020B0603020202020204" pitchFamily="34" charset="0"/>
              </a:rPr>
              <a:t> </a:t>
            </a:r>
            <a:r>
              <a:rPr lang="en-US" altLang="en-US" sz="1600" b="1" i="1">
                <a:latin typeface="Trebuchet MS" panose="020B0603020202020204" pitchFamily="34" charset="0"/>
              </a:rPr>
              <a:t>expression</a:t>
            </a:r>
            <a:r>
              <a:rPr lang="en-US" altLang="en-US" sz="1600" b="1" i="1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b="1" i="1">
                <a:solidFill>
                  <a:srgbClr val="FF0000"/>
                </a:solidFill>
                <a:latin typeface="Trebuchet MS" panose="020B0603020202020204" pitchFamily="34" charset="0"/>
              </a:rPr>
              <a:t>==</a:t>
            </a:r>
            <a:r>
              <a:rPr lang="en-US" altLang="en-US" sz="1600" b="1" i="1">
                <a:latin typeface="Trebuchet MS" panose="020B0603020202020204" pitchFamily="34" charset="0"/>
              </a:rPr>
              <a:t> value</a:t>
            </a:r>
            <a:r>
              <a:rPr lang="en-US" altLang="en-US" sz="1200" b="1" i="1">
                <a:latin typeface="Trebuchet MS" panose="020B060302020202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400" b="1" i="1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endParaRPr lang="en-US" altLang="en-US" sz="1600" b="1" i="1"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b="1" i="1">
              <a:latin typeface="Trebuchet MS" panose="020B0603020202020204" pitchFamily="34" charset="0"/>
            </a:endParaRP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4699000" y="1384300"/>
            <a:ext cx="4191000" cy="47513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switch (expr)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case val_1 :  statement_1;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             break;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            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case val_2 :  statement_2;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             break;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             </a:t>
            </a:r>
          </a:p>
          <a:p>
            <a:pPr algn="l">
              <a:spcBef>
                <a:spcPct val="20000"/>
              </a:spcBef>
            </a:pPr>
            <a:endParaRPr lang="en-US" altLang="en-US" sz="16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endParaRPr lang="en-US" altLang="en-US" sz="16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case val_n :  statement_n;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             break;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            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default:      statement_m;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             break;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}</a:t>
            </a:r>
            <a:endParaRPr lang="en-US" altLang="en-US" sz="1600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101600"/>
            <a:ext cx="6096000" cy="508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dirty="0">
                <a:latin typeface="Trebuchet MS" panose="020B0603020202020204" pitchFamily="34" charset="0"/>
              </a:rPr>
              <a:t>Translating flowchart to C++ code</a:t>
            </a:r>
          </a:p>
        </p:txBody>
      </p:sp>
      <p:graphicFrame>
        <p:nvGraphicFramePr>
          <p:cNvPr id="61445" name="Object 6"/>
          <p:cNvGraphicFramePr>
            <a:graphicFrameLocks noChangeAspect="1"/>
          </p:cNvGraphicFramePr>
          <p:nvPr/>
        </p:nvGraphicFramePr>
        <p:xfrm>
          <a:off x="381000" y="1295400"/>
          <a:ext cx="3867150" cy="512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7" name="VISIO" r:id="rId3" imgW="3868420" imgH="5133340" progId="Visio.Drawing.5">
                  <p:embed/>
                </p:oleObj>
              </mc:Choice>
              <mc:Fallback>
                <p:oleObj name="VISIO" r:id="rId3" imgW="3868420" imgH="5133340" progId="Visio.Drawing.5">
                  <p:embed/>
                  <p:pic>
                    <p:nvPicPr>
                      <p:cNvPr id="6144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95400"/>
                        <a:ext cx="3867150" cy="512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6" name="Line 7"/>
          <p:cNvSpPr>
            <a:spLocks noChangeShapeType="1"/>
          </p:cNvSpPr>
          <p:nvPr/>
        </p:nvSpPr>
        <p:spPr bwMode="auto">
          <a:xfrm>
            <a:off x="5384800" y="3289300"/>
            <a:ext cx="0" cy="838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355505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609600"/>
            <a:ext cx="7391400" cy="381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400" b="1" i="1">
                <a:latin typeface="Trebuchet MS" panose="020B0603020202020204" pitchFamily="34" charset="0"/>
              </a:rPr>
              <a:t>Example 4: </a:t>
            </a:r>
            <a:r>
              <a:rPr lang="en-US" altLang="en-US" sz="1400" i="1">
                <a:latin typeface="Trebuchet MS" panose="020B0603020202020204" pitchFamily="34" charset="0"/>
              </a:rPr>
              <a:t>Printing the description of a grade.</a:t>
            </a:r>
            <a:endParaRPr lang="en-US" altLang="en-US" sz="1400" b="1" i="1"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b="1" i="1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endParaRPr lang="en-US" altLang="en-US" sz="1400" b="1" i="1"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400" b="1" i="1">
              <a:latin typeface="Trebuchet MS" panose="020B0603020202020204" pitchFamily="34" charset="0"/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4648200" y="1219200"/>
            <a:ext cx="4191000" cy="49149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endParaRPr lang="en-US" altLang="en-US" sz="14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switch (grade) 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case 'A‘ : cout &lt;&lt; "Excellent!";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	     break;</a:t>
            </a:r>
          </a:p>
          <a:p>
            <a:pPr algn="l">
              <a:spcBef>
                <a:spcPct val="20000"/>
              </a:spcBef>
            </a:pPr>
            <a:endParaRPr lang="en-US" altLang="en-US" sz="14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case 'B' : cout &lt;&lt; "Very good!";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	     break;</a:t>
            </a:r>
          </a:p>
          <a:p>
            <a:pPr algn="l">
              <a:spcBef>
                <a:spcPct val="20000"/>
              </a:spcBef>
            </a:pPr>
            <a:endParaRPr lang="en-US" altLang="en-US" sz="14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case 'C' : cout &lt;&lt; "Good";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	     break;</a:t>
            </a:r>
          </a:p>
          <a:p>
            <a:pPr algn="l">
              <a:spcBef>
                <a:spcPct val="20000"/>
              </a:spcBef>
            </a:pPr>
            <a:endParaRPr lang="en-US" altLang="en-US" sz="14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case 'D' : cout &lt;&lt; "Adequate";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	     break;</a:t>
            </a:r>
          </a:p>
          <a:p>
            <a:pPr algn="l">
              <a:spcBef>
                <a:spcPct val="20000"/>
              </a:spcBef>
            </a:pPr>
            <a:endParaRPr lang="en-US" altLang="en-US" sz="14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default  : cout &lt;&lt; "Fail"; 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	     break;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}</a:t>
            </a:r>
          </a:p>
          <a:p>
            <a:pPr algn="l">
              <a:spcBef>
                <a:spcPct val="20000"/>
              </a:spcBef>
            </a:pPr>
            <a:endParaRPr lang="en-US" altLang="en-US" sz="1400" b="1">
              <a:latin typeface="Courier New" panose="02070309020205020404" pitchFamily="49" charset="0"/>
            </a:endParaRP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165100"/>
            <a:ext cx="6096000" cy="4318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400" dirty="0">
                <a:latin typeface="Trebuchet MS" panose="020B0603020202020204" pitchFamily="34" charset="0"/>
              </a:rPr>
              <a:t>Translating flowchart to C++ code</a:t>
            </a:r>
          </a:p>
        </p:txBody>
      </p:sp>
      <p:graphicFrame>
        <p:nvGraphicFramePr>
          <p:cNvPr id="62469" name="Object 7"/>
          <p:cNvGraphicFramePr>
            <a:graphicFrameLocks noChangeAspect="1"/>
          </p:cNvGraphicFramePr>
          <p:nvPr/>
        </p:nvGraphicFramePr>
        <p:xfrm>
          <a:off x="533400" y="914400"/>
          <a:ext cx="3475038" cy="566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1" name="VISIO" r:id="rId3" imgW="3710940" imgH="6050280" progId="Visio.Drawing.5">
                  <p:embed/>
                </p:oleObj>
              </mc:Choice>
              <mc:Fallback>
                <p:oleObj name="VISIO" r:id="rId3" imgW="3710940" imgH="6050280" progId="Visio.Drawing.5">
                  <p:embed/>
                  <p:pic>
                    <p:nvPicPr>
                      <p:cNvPr id="6246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914400"/>
                        <a:ext cx="3475038" cy="566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54702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Loop / Repetition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505200" y="5486400"/>
            <a:ext cx="2260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600" b="1"/>
              <a:t>The concept of a loop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62000" y="1295400"/>
            <a:ext cx="7924800" cy="1930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000">
                <a:latin typeface="Trebuchet MS" panose="020B0603020202020204" pitchFamily="34" charset="0"/>
              </a:rPr>
              <a:t>The main idea of a loop is to </a:t>
            </a:r>
            <a:r>
              <a:rPr lang="en-US" altLang="en-US" sz="2000">
                <a:solidFill>
                  <a:schemeClr val="accent2"/>
                </a:solidFill>
                <a:latin typeface="Trebuchet MS" panose="020B0603020202020204" pitchFamily="34" charset="0"/>
              </a:rPr>
              <a:t>repeat an action or a series of actions</a:t>
            </a:r>
            <a:r>
              <a:rPr lang="en-US" altLang="en-US" sz="2000">
                <a:latin typeface="Trebuchet MS" panose="020B0603020202020204" pitchFamily="34" charset="0"/>
              </a:rPr>
              <a:t>.</a:t>
            </a:r>
          </a:p>
          <a:p>
            <a:pPr>
              <a:spcBef>
                <a:spcPct val="20000"/>
              </a:spcBef>
            </a:pPr>
            <a:endParaRPr lang="en-US" altLang="en-US" sz="200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86000"/>
            <a:ext cx="3962400" cy="292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1824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762000" y="101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>
                <a:solidFill>
                  <a:schemeClr val="tx2"/>
                </a:solidFill>
                <a:latin typeface="Trebuchet MS" panose="020B0603020202020204" pitchFamily="34" charset="0"/>
              </a:rPr>
              <a:t>Loops</a:t>
            </a: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762000" y="1066800"/>
            <a:ext cx="7924800" cy="1930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000">
                <a:latin typeface="Trebuchet MS" panose="020B0603020202020204" pitchFamily="34" charset="0"/>
              </a:rPr>
              <a:t>But, when to stop looping?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000">
                <a:latin typeface="Trebuchet MS" panose="020B0603020202020204" pitchFamily="34" charset="0"/>
              </a:rPr>
              <a:t>In the following flowchart, the action is executed over and over again. It never stop – This is called an </a:t>
            </a:r>
            <a:r>
              <a:rPr lang="en-US" altLang="en-US" sz="2000">
                <a:solidFill>
                  <a:schemeClr val="accent2"/>
                </a:solidFill>
                <a:latin typeface="Trebuchet MS" panose="020B0603020202020204" pitchFamily="34" charset="0"/>
              </a:rPr>
              <a:t>infinite loop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000">
                <a:latin typeface="Trebuchet MS" panose="020B0603020202020204" pitchFamily="34" charset="0"/>
              </a:rPr>
              <a:t>Solution – put a </a:t>
            </a:r>
            <a:r>
              <a:rPr lang="en-US" altLang="en-US" sz="2000">
                <a:solidFill>
                  <a:schemeClr val="accent2"/>
                </a:solidFill>
                <a:latin typeface="Trebuchet MS" panose="020B0603020202020204" pitchFamily="34" charset="0"/>
              </a:rPr>
              <a:t>condition</a:t>
            </a:r>
            <a:r>
              <a:rPr lang="en-US" altLang="en-US" sz="2000">
                <a:latin typeface="Trebuchet MS" panose="020B0603020202020204" pitchFamily="34" charset="0"/>
              </a:rPr>
              <a:t> to tell the loop either continue looping or stop.</a:t>
            </a:r>
            <a:endParaRPr lang="en-US" altLang="en-US" sz="200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>
              <a:spcBef>
                <a:spcPct val="20000"/>
              </a:spcBef>
            </a:pPr>
            <a:endParaRPr lang="en-US" altLang="en-US" sz="200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pic>
        <p:nvPicPr>
          <p:cNvPr id="1658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19400"/>
            <a:ext cx="3962400" cy="292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8230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22" name="Rectangle 10"/>
          <p:cNvSpPr>
            <a:spLocks noChangeArrowheads="1"/>
          </p:cNvSpPr>
          <p:nvPr/>
        </p:nvSpPr>
        <p:spPr bwMode="auto">
          <a:xfrm>
            <a:off x="4953000" y="1066800"/>
            <a:ext cx="3962400" cy="518160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143000"/>
            <a:ext cx="4191000" cy="37592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dirty="0">
                <a:latin typeface="Trebuchet MS" panose="020B0603020202020204" pitchFamily="34" charset="0"/>
              </a:rPr>
              <a:t>A loop has two parts – </a:t>
            </a:r>
            <a:r>
              <a:rPr lang="en-US" altLang="en-US" sz="2000" dirty="0">
                <a:solidFill>
                  <a:schemeClr val="accent2"/>
                </a:solidFill>
                <a:latin typeface="Trebuchet MS" panose="020B0603020202020204" pitchFamily="34" charset="0"/>
              </a:rPr>
              <a:t>body</a:t>
            </a:r>
            <a:r>
              <a:rPr lang="en-US" altLang="en-US" sz="2000" dirty="0">
                <a:latin typeface="Trebuchet MS" panose="020B0603020202020204" pitchFamily="34" charset="0"/>
              </a:rPr>
              <a:t>  and </a:t>
            </a:r>
            <a:r>
              <a:rPr lang="en-US" altLang="en-US" sz="2000" dirty="0">
                <a:solidFill>
                  <a:schemeClr val="accent2"/>
                </a:solidFill>
                <a:latin typeface="Trebuchet MS" panose="020B0603020202020204" pitchFamily="34" charset="0"/>
              </a:rPr>
              <a:t>condition </a:t>
            </a:r>
          </a:p>
          <a:p>
            <a:endParaRPr lang="en-US" altLang="en-US" sz="2000" dirty="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r>
              <a:rPr lang="en-US" altLang="en-US" sz="2000" dirty="0">
                <a:solidFill>
                  <a:schemeClr val="accent2"/>
                </a:solidFill>
                <a:latin typeface="Trebuchet MS" panose="020B0603020202020204" pitchFamily="34" charset="0"/>
              </a:rPr>
              <a:t>Body – </a:t>
            </a:r>
            <a:r>
              <a:rPr lang="en-US" altLang="en-US" sz="2000" dirty="0">
                <a:latin typeface="Trebuchet MS" panose="020B0603020202020204" pitchFamily="34" charset="0"/>
              </a:rPr>
              <a:t>a statement or a block of statements that will be repeated.</a:t>
            </a:r>
          </a:p>
          <a:p>
            <a:endParaRPr lang="en-US" altLang="en-US" sz="2000" dirty="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r>
              <a:rPr lang="en-US" altLang="en-US" sz="2000" dirty="0">
                <a:solidFill>
                  <a:schemeClr val="accent2"/>
                </a:solidFill>
                <a:latin typeface="Trebuchet MS" panose="020B0603020202020204" pitchFamily="34" charset="0"/>
              </a:rPr>
              <a:t>Condition – </a:t>
            </a:r>
            <a:r>
              <a:rPr lang="en-US" altLang="en-US" sz="2000" dirty="0">
                <a:latin typeface="Trebuchet MS" panose="020B0603020202020204" pitchFamily="34" charset="0"/>
              </a:rPr>
              <a:t>is used to control the iteration – either to continue or stop iterating.</a:t>
            </a:r>
          </a:p>
          <a:p>
            <a:pPr>
              <a:buFontTx/>
              <a:buNone/>
            </a:pPr>
            <a:endParaRPr lang="en-US" altLang="en-US" sz="2000" dirty="0">
              <a:latin typeface="Trebuchet MS" panose="020B0603020202020204" pitchFamily="34" charset="0"/>
            </a:endParaRPr>
          </a:p>
          <a:p>
            <a:pPr>
              <a:buFontTx/>
              <a:buNone/>
            </a:pPr>
            <a:endParaRPr lang="en-US" altLang="en-US" sz="2000" dirty="0">
              <a:latin typeface="Trebuchet MS" panose="020B0603020202020204" pitchFamily="34" charset="0"/>
            </a:endParaRPr>
          </a:p>
        </p:txBody>
      </p:sp>
      <p:sp>
        <p:nvSpPr>
          <p:cNvPr id="11572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76200"/>
            <a:ext cx="59436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>
                <a:latin typeface="Trebuchet MS" panose="020B0603020202020204" pitchFamily="34" charset="0"/>
              </a:rPr>
              <a:t>Loops </a:t>
            </a:r>
          </a:p>
        </p:txBody>
      </p:sp>
      <p:graphicFrame>
        <p:nvGraphicFramePr>
          <p:cNvPr id="115721" name="Object 9"/>
          <p:cNvGraphicFramePr>
            <a:graphicFrameLocks noChangeAspect="1"/>
          </p:cNvGraphicFramePr>
          <p:nvPr/>
        </p:nvGraphicFramePr>
        <p:xfrm>
          <a:off x="5029200" y="1219200"/>
          <a:ext cx="3144838" cy="454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3" name="VISIO" r:id="rId3" imgW="1545480" imgH="2237400" progId="Visio.Drawing.6">
                  <p:embed/>
                </p:oleObj>
              </mc:Choice>
              <mc:Fallback>
                <p:oleObj name="VISIO" r:id="rId3" imgW="1545480" imgH="2237400" progId="Visio.Drawing.6">
                  <p:embed/>
                  <p:pic>
                    <p:nvPicPr>
                      <p:cNvPr id="11572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219200"/>
                        <a:ext cx="3144838" cy="454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38724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7" name="Rectangle 5"/>
          <p:cNvSpPr>
            <a:spLocks noChangeArrowheads="1"/>
          </p:cNvSpPr>
          <p:nvPr/>
        </p:nvSpPr>
        <p:spPr bwMode="auto">
          <a:xfrm>
            <a:off x="4953000" y="1066800"/>
            <a:ext cx="3962400" cy="518160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38200"/>
            <a:ext cx="4114800" cy="52578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>
                <a:latin typeface="Trebuchet MS" panose="020B0603020202020204" pitchFamily="34" charset="0"/>
              </a:rPr>
              <a:t>Two forms of loop – </a:t>
            </a:r>
            <a:r>
              <a:rPr lang="en-US" altLang="en-US" sz="2000">
                <a:solidFill>
                  <a:schemeClr val="accent2"/>
                </a:solidFill>
                <a:latin typeface="Trebuchet MS" panose="020B0603020202020204" pitchFamily="34" charset="0"/>
              </a:rPr>
              <a:t>pretest </a:t>
            </a:r>
            <a:r>
              <a:rPr lang="en-US" altLang="en-US" sz="2000">
                <a:latin typeface="Trebuchet MS" panose="020B0603020202020204" pitchFamily="34" charset="0"/>
              </a:rPr>
              <a:t>loop  and </a:t>
            </a:r>
            <a:r>
              <a:rPr lang="en-US" altLang="en-US" sz="2000">
                <a:solidFill>
                  <a:schemeClr val="accent2"/>
                </a:solidFill>
                <a:latin typeface="Trebuchet MS" panose="020B0603020202020204" pitchFamily="34" charset="0"/>
              </a:rPr>
              <a:t>post-test </a:t>
            </a:r>
            <a:r>
              <a:rPr lang="en-US" altLang="en-US" sz="2000">
                <a:latin typeface="Trebuchet MS" panose="020B0603020202020204" pitchFamily="34" charset="0"/>
              </a:rPr>
              <a:t>loop.</a:t>
            </a:r>
          </a:p>
          <a:p>
            <a:endParaRPr lang="en-US" altLang="en-US" sz="2000">
              <a:latin typeface="Trebuchet MS" panose="020B0603020202020204" pitchFamily="34" charset="0"/>
            </a:endParaRPr>
          </a:p>
          <a:p>
            <a:r>
              <a:rPr lang="en-US" altLang="en-US" sz="2000">
                <a:solidFill>
                  <a:schemeClr val="accent2"/>
                </a:solidFill>
                <a:latin typeface="Trebuchet MS" panose="020B0603020202020204" pitchFamily="34" charset="0"/>
              </a:rPr>
              <a:t>Pretest loop </a:t>
            </a:r>
            <a:endParaRPr lang="en-US" altLang="en-US" sz="2000">
              <a:latin typeface="Trebuchet MS" panose="020B0603020202020204" pitchFamily="34" charset="0"/>
            </a:endParaRPr>
          </a:p>
          <a:p>
            <a:pPr lvl="1"/>
            <a:r>
              <a:rPr lang="en-US" altLang="en-US" sz="1800">
                <a:latin typeface="Trebuchet MS" panose="020B0603020202020204" pitchFamily="34" charset="0"/>
              </a:rPr>
              <a:t>the </a:t>
            </a:r>
            <a:r>
              <a:rPr lang="en-US" altLang="en-US" sz="1800">
                <a:solidFill>
                  <a:schemeClr val="accent2"/>
                </a:solidFill>
                <a:latin typeface="Trebuchet MS" panose="020B0603020202020204" pitchFamily="34" charset="0"/>
              </a:rPr>
              <a:t>condition is tested  first,</a:t>
            </a:r>
            <a:r>
              <a:rPr lang="en-US" altLang="en-US" sz="1800">
                <a:latin typeface="Trebuchet MS" panose="020B0603020202020204" pitchFamily="34" charset="0"/>
              </a:rPr>
              <a:t>  before we start executing the body.</a:t>
            </a:r>
          </a:p>
          <a:p>
            <a:pPr lvl="1"/>
            <a:endParaRPr lang="en-US" altLang="en-US" sz="1800">
              <a:latin typeface="Trebuchet MS" panose="020B0603020202020204" pitchFamily="34" charset="0"/>
            </a:endParaRPr>
          </a:p>
          <a:p>
            <a:pPr lvl="1"/>
            <a:r>
              <a:rPr lang="en-US" altLang="en-US" sz="1800">
                <a:latin typeface="Trebuchet MS" panose="020B0603020202020204" pitchFamily="34" charset="0"/>
              </a:rPr>
              <a:t>The body is executed if the condition is true.</a:t>
            </a:r>
          </a:p>
          <a:p>
            <a:pPr lvl="1"/>
            <a:endParaRPr lang="en-US" altLang="en-US" sz="1800">
              <a:latin typeface="Trebuchet MS" panose="020B0603020202020204" pitchFamily="34" charset="0"/>
            </a:endParaRPr>
          </a:p>
          <a:p>
            <a:pPr lvl="1"/>
            <a:r>
              <a:rPr lang="en-US" altLang="en-US" sz="1800">
                <a:latin typeface="Trebuchet MS" panose="020B0603020202020204" pitchFamily="34" charset="0"/>
              </a:rPr>
              <a:t>After executing the body, the loop repeats</a:t>
            </a:r>
          </a:p>
          <a:p>
            <a:pPr>
              <a:buFontTx/>
              <a:buNone/>
            </a:pPr>
            <a:endParaRPr lang="en-US" altLang="en-US" sz="200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endParaRPr lang="en-US" altLang="en-US" sz="200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>
              <a:buFontTx/>
              <a:buNone/>
            </a:pPr>
            <a:endParaRPr lang="en-US" altLang="en-US" sz="2000">
              <a:latin typeface="Trebuchet MS" panose="020B0603020202020204" pitchFamily="34" charset="0"/>
            </a:endParaRPr>
          </a:p>
          <a:p>
            <a:pPr>
              <a:buFontTx/>
              <a:buNone/>
            </a:pPr>
            <a:endParaRPr lang="en-US" altLang="en-US" sz="2000">
              <a:latin typeface="Trebuchet MS" panose="020B0603020202020204" pitchFamily="34" charset="0"/>
            </a:endParaRP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76200"/>
            <a:ext cx="60198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>
                <a:latin typeface="Trebuchet MS" panose="020B0603020202020204" pitchFamily="34" charset="0"/>
              </a:rPr>
              <a:t>Types of loop </a:t>
            </a:r>
          </a:p>
        </p:txBody>
      </p:sp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5029200" y="11430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600" b="1" i="1"/>
              <a:t>Pretest loop</a:t>
            </a:r>
          </a:p>
        </p:txBody>
      </p:sp>
      <p:graphicFrame>
        <p:nvGraphicFramePr>
          <p:cNvPr id="166920" name="Object 8"/>
          <p:cNvGraphicFramePr>
            <a:graphicFrameLocks noChangeAspect="1"/>
          </p:cNvGraphicFramePr>
          <p:nvPr/>
        </p:nvGraphicFramePr>
        <p:xfrm>
          <a:off x="5181600" y="1524000"/>
          <a:ext cx="357505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" name="VISIO" r:id="rId3" imgW="1904400" imgH="2354400" progId="Visio.Drawing.6">
                  <p:embed/>
                </p:oleObj>
              </mc:Choice>
              <mc:Fallback>
                <p:oleObj name="VISIO" r:id="rId3" imgW="1904400" imgH="2354400" progId="Visio.Drawing.6">
                  <p:embed/>
                  <p:pic>
                    <p:nvPicPr>
                      <p:cNvPr id="1669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524000"/>
                        <a:ext cx="357505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921" name="Line 9"/>
          <p:cNvSpPr>
            <a:spLocks noChangeShapeType="1"/>
          </p:cNvSpPr>
          <p:nvPr/>
        </p:nvSpPr>
        <p:spPr bwMode="auto">
          <a:xfrm flipH="1">
            <a:off x="7010400" y="3429000"/>
            <a:ext cx="381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66922" name="Text Box 10"/>
          <p:cNvSpPr txBox="1">
            <a:spLocks noChangeArrowheads="1"/>
          </p:cNvSpPr>
          <p:nvPr/>
        </p:nvSpPr>
        <p:spPr bwMode="auto">
          <a:xfrm>
            <a:off x="7391400" y="32004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1200" i="1">
                <a:solidFill>
                  <a:srgbClr val="FF0000"/>
                </a:solidFill>
              </a:rPr>
              <a:t>Here must be a “True”</a:t>
            </a:r>
          </a:p>
        </p:txBody>
      </p:sp>
    </p:spTree>
    <p:extLst>
      <p:ext uri="{BB962C8B-B14F-4D97-AF65-F5344CB8AC3E}">
        <p14:creationId xmlns:p14="http://schemas.microsoft.com/office/powerpoint/2010/main" val="426589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8458200" cy="277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03200" y="1016000"/>
            <a:ext cx="3598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sz="2000" b="1"/>
              <a:t>Operations for logical and/or</a:t>
            </a:r>
          </a:p>
        </p:txBody>
      </p:sp>
    </p:spTree>
    <p:extLst>
      <p:ext uri="{BB962C8B-B14F-4D97-AF65-F5344CB8AC3E}">
        <p14:creationId xmlns:p14="http://schemas.microsoft.com/office/powerpoint/2010/main" val="556028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4953000" y="1066800"/>
            <a:ext cx="3962400" cy="518160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38200"/>
            <a:ext cx="4114800" cy="52578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>
                <a:solidFill>
                  <a:schemeClr val="accent2"/>
                </a:solidFill>
                <a:latin typeface="Trebuchet MS" panose="020B0603020202020204" pitchFamily="34" charset="0"/>
              </a:rPr>
              <a:t>Post-test loop </a:t>
            </a:r>
            <a:endParaRPr lang="en-US" altLang="en-US" sz="2000">
              <a:latin typeface="Trebuchet MS" panose="020B0603020202020204" pitchFamily="34" charset="0"/>
            </a:endParaRPr>
          </a:p>
          <a:p>
            <a:pPr lvl="1"/>
            <a:r>
              <a:rPr lang="en-US" altLang="en-US" sz="1800">
                <a:latin typeface="Trebuchet MS" panose="020B0603020202020204" pitchFamily="34" charset="0"/>
              </a:rPr>
              <a:t>the </a:t>
            </a:r>
            <a:r>
              <a:rPr lang="en-US" altLang="en-US" sz="1800">
                <a:solidFill>
                  <a:schemeClr val="accent2"/>
                </a:solidFill>
                <a:latin typeface="Trebuchet MS" panose="020B0603020202020204" pitchFamily="34" charset="0"/>
              </a:rPr>
              <a:t>condition is tested  later,</a:t>
            </a:r>
            <a:r>
              <a:rPr lang="en-US" altLang="en-US" sz="1800">
                <a:latin typeface="Trebuchet MS" panose="020B0603020202020204" pitchFamily="34" charset="0"/>
              </a:rPr>
              <a:t>  after executing the body.</a:t>
            </a:r>
          </a:p>
          <a:p>
            <a:pPr lvl="1"/>
            <a:endParaRPr lang="en-US" altLang="en-US" sz="1800">
              <a:latin typeface="Trebuchet MS" panose="020B0603020202020204" pitchFamily="34" charset="0"/>
            </a:endParaRPr>
          </a:p>
          <a:p>
            <a:pPr lvl="1"/>
            <a:r>
              <a:rPr lang="en-US" altLang="en-US" sz="1800">
                <a:latin typeface="Trebuchet MS" panose="020B0603020202020204" pitchFamily="34" charset="0"/>
              </a:rPr>
              <a:t>If the condition is true, the loop repeats, otherwise it terminates.</a:t>
            </a:r>
          </a:p>
          <a:p>
            <a:pPr lvl="1"/>
            <a:endParaRPr lang="en-US" altLang="en-US" sz="1800">
              <a:latin typeface="Trebuchet MS" panose="020B0603020202020204" pitchFamily="34" charset="0"/>
            </a:endParaRPr>
          </a:p>
          <a:p>
            <a:pPr lvl="1"/>
            <a:r>
              <a:rPr lang="en-US" altLang="en-US" sz="1800">
                <a:latin typeface="Trebuchet MS" panose="020B0603020202020204" pitchFamily="34" charset="0"/>
              </a:rPr>
              <a:t>The body is always executed </a:t>
            </a:r>
            <a:r>
              <a:rPr lang="en-US" altLang="en-US" sz="1800">
                <a:solidFill>
                  <a:schemeClr val="accent2"/>
                </a:solidFill>
                <a:latin typeface="Trebuchet MS" panose="020B0603020202020204" pitchFamily="34" charset="0"/>
              </a:rPr>
              <a:t>at least once</a:t>
            </a:r>
            <a:r>
              <a:rPr lang="en-US" altLang="en-US" sz="1800">
                <a:latin typeface="Trebuchet MS" panose="020B0603020202020204" pitchFamily="34" charset="0"/>
              </a:rPr>
              <a:t>.</a:t>
            </a:r>
          </a:p>
          <a:p>
            <a:pPr>
              <a:buFontTx/>
              <a:buNone/>
            </a:pPr>
            <a:endParaRPr lang="en-US" altLang="en-US" sz="200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endParaRPr lang="en-US" altLang="en-US" sz="200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>
              <a:buFontTx/>
              <a:buNone/>
            </a:pPr>
            <a:endParaRPr lang="en-US" altLang="en-US" sz="2000">
              <a:latin typeface="Trebuchet MS" panose="020B0603020202020204" pitchFamily="34" charset="0"/>
            </a:endParaRPr>
          </a:p>
          <a:p>
            <a:pPr>
              <a:buFontTx/>
              <a:buNone/>
            </a:pPr>
            <a:endParaRPr lang="en-US" altLang="en-US" sz="2000">
              <a:latin typeface="Trebuchet MS" panose="020B0603020202020204" pitchFamily="34" charset="0"/>
            </a:endParaRPr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76200"/>
            <a:ext cx="59436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dirty="0">
                <a:latin typeface="Trebuchet MS" panose="020B0603020202020204" pitchFamily="34" charset="0"/>
              </a:rPr>
              <a:t>Types of loop</a:t>
            </a:r>
          </a:p>
        </p:txBody>
      </p:sp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5029200" y="1143000"/>
            <a:ext cx="1541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600" b="1" i="1"/>
              <a:t>Post-test loop</a:t>
            </a:r>
          </a:p>
        </p:txBody>
      </p:sp>
      <p:graphicFrame>
        <p:nvGraphicFramePr>
          <p:cNvPr id="167946" name="Object 10"/>
          <p:cNvGraphicFramePr>
            <a:graphicFrameLocks noChangeAspect="1"/>
          </p:cNvGraphicFramePr>
          <p:nvPr/>
        </p:nvGraphicFramePr>
        <p:xfrm>
          <a:off x="5067300" y="1395413"/>
          <a:ext cx="3144838" cy="454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1" name="VISIO" r:id="rId3" imgW="1545480" imgH="2237400" progId="Visio.Drawing.6">
                  <p:embed/>
                </p:oleObj>
              </mc:Choice>
              <mc:Fallback>
                <p:oleObj name="VISIO" r:id="rId3" imgW="1545480" imgH="2237400" progId="Visio.Drawing.6">
                  <p:embed/>
                  <p:pic>
                    <p:nvPicPr>
                      <p:cNvPr id="16794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300" y="1395413"/>
                        <a:ext cx="3144838" cy="454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43" name="Line 7"/>
          <p:cNvSpPr>
            <a:spLocks noChangeShapeType="1"/>
          </p:cNvSpPr>
          <p:nvPr/>
        </p:nvSpPr>
        <p:spPr bwMode="auto">
          <a:xfrm flipV="1">
            <a:off x="5943600" y="4419600"/>
            <a:ext cx="762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67944" name="Text Box 8"/>
          <p:cNvSpPr txBox="1">
            <a:spLocks noChangeArrowheads="1"/>
          </p:cNvSpPr>
          <p:nvPr/>
        </p:nvSpPr>
        <p:spPr bwMode="auto">
          <a:xfrm>
            <a:off x="5257800" y="4724400"/>
            <a:ext cx="1371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1200" i="1">
                <a:solidFill>
                  <a:srgbClr val="FF0000"/>
                </a:solidFill>
              </a:rPr>
              <a:t>The iterating part must be a “True”</a:t>
            </a:r>
          </a:p>
        </p:txBody>
      </p:sp>
    </p:spTree>
    <p:extLst>
      <p:ext uri="{BB962C8B-B14F-4D97-AF65-F5344CB8AC3E}">
        <p14:creationId xmlns:p14="http://schemas.microsoft.com/office/powerpoint/2010/main" val="45743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4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4953000" y="1600200"/>
            <a:ext cx="3962400" cy="464820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38200"/>
            <a:ext cx="8153400" cy="8382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>
                <a:latin typeface="Trebuchet MS" panose="020B0603020202020204" pitchFamily="34" charset="0"/>
              </a:rPr>
              <a:t>Beside the body and condition, a loop may have two other parts – </a:t>
            </a:r>
            <a:r>
              <a:rPr lang="en-US" altLang="en-US" sz="2000">
                <a:solidFill>
                  <a:schemeClr val="accent2"/>
                </a:solidFill>
                <a:latin typeface="Trebuchet MS" panose="020B0603020202020204" pitchFamily="34" charset="0"/>
              </a:rPr>
              <a:t>Initialization </a:t>
            </a:r>
            <a:r>
              <a:rPr lang="en-US" altLang="en-US" sz="2000">
                <a:latin typeface="Trebuchet MS" panose="020B0603020202020204" pitchFamily="34" charset="0"/>
              </a:rPr>
              <a:t>and </a:t>
            </a:r>
            <a:r>
              <a:rPr lang="en-US" altLang="en-US" sz="2000">
                <a:solidFill>
                  <a:schemeClr val="accent2"/>
                </a:solidFill>
                <a:latin typeface="Trebuchet MS" panose="020B0603020202020204" pitchFamily="34" charset="0"/>
              </a:rPr>
              <a:t>Updating</a:t>
            </a:r>
          </a:p>
          <a:p>
            <a:endParaRPr lang="en-US" altLang="en-US" sz="200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>
              <a:buFontTx/>
              <a:buNone/>
            </a:pPr>
            <a:endParaRPr lang="en-US" altLang="en-US" sz="200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>
              <a:buFontTx/>
              <a:buNone/>
            </a:pPr>
            <a:endParaRPr lang="en-US" altLang="en-US" sz="2000">
              <a:latin typeface="Trebuchet MS" panose="020B0603020202020204" pitchFamily="34" charset="0"/>
            </a:endParaRPr>
          </a:p>
          <a:p>
            <a:pPr>
              <a:buFontTx/>
              <a:buNone/>
            </a:pPr>
            <a:endParaRPr lang="en-US" altLang="en-US" sz="2000">
              <a:latin typeface="Trebuchet MS" panose="020B0603020202020204" pitchFamily="34" charset="0"/>
            </a:endParaRPr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76200"/>
            <a:ext cx="57912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>
                <a:latin typeface="Trebuchet MS" panose="020B0603020202020204" pitchFamily="34" charset="0"/>
              </a:rPr>
              <a:t>Parts of a loop</a:t>
            </a:r>
          </a:p>
        </p:txBody>
      </p:sp>
      <p:sp>
        <p:nvSpPr>
          <p:cNvPr id="168965" name="Text Box 5"/>
          <p:cNvSpPr txBox="1">
            <a:spLocks noChangeArrowheads="1"/>
          </p:cNvSpPr>
          <p:nvPr/>
        </p:nvSpPr>
        <p:spPr bwMode="auto">
          <a:xfrm>
            <a:off x="4953000" y="1676400"/>
            <a:ext cx="1368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400" b="1" i="1"/>
              <a:t>Post-test loop</a:t>
            </a:r>
          </a:p>
        </p:txBody>
      </p:sp>
      <p:sp>
        <p:nvSpPr>
          <p:cNvPr id="168969" name="Rectangle 9"/>
          <p:cNvSpPr>
            <a:spLocks noChangeArrowheads="1"/>
          </p:cNvSpPr>
          <p:nvPr/>
        </p:nvSpPr>
        <p:spPr bwMode="auto">
          <a:xfrm>
            <a:off x="762000" y="1676400"/>
            <a:ext cx="3962400" cy="464820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762000" y="1752600"/>
            <a:ext cx="1220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400" b="1" i="1"/>
              <a:t>Pretest loop</a:t>
            </a:r>
          </a:p>
        </p:txBody>
      </p:sp>
      <p:graphicFrame>
        <p:nvGraphicFramePr>
          <p:cNvPr id="168971" name="Object 11"/>
          <p:cNvGraphicFramePr>
            <a:graphicFrameLocks noChangeAspect="1"/>
          </p:cNvGraphicFramePr>
          <p:nvPr/>
        </p:nvGraphicFramePr>
        <p:xfrm>
          <a:off x="1371600" y="1828800"/>
          <a:ext cx="28956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8" name="VISIO" r:id="rId3" imgW="2084400" imgH="3497400" progId="Visio.Drawing.6">
                  <p:embed/>
                </p:oleObj>
              </mc:Choice>
              <mc:Fallback>
                <p:oleObj name="VISIO" r:id="rId3" imgW="2084400" imgH="3497400" progId="Visio.Drawing.6">
                  <p:embed/>
                  <p:pic>
                    <p:nvPicPr>
                      <p:cNvPr id="16897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828800"/>
                        <a:ext cx="289560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72" name="Object 12"/>
          <p:cNvGraphicFramePr>
            <a:graphicFrameLocks noChangeAspect="1"/>
          </p:cNvGraphicFramePr>
          <p:nvPr/>
        </p:nvGraphicFramePr>
        <p:xfrm>
          <a:off x="5715000" y="1752600"/>
          <a:ext cx="23622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9" name="VISIO" r:id="rId5" imgW="1545480" imgH="3389400" progId="Visio.Drawing.6">
                  <p:embed/>
                </p:oleObj>
              </mc:Choice>
              <mc:Fallback>
                <p:oleObj name="VISIO" r:id="rId5" imgW="1545480" imgH="3389400" progId="Visio.Drawing.6">
                  <p:embed/>
                  <p:pic>
                    <p:nvPicPr>
                      <p:cNvPr id="16897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752600"/>
                        <a:ext cx="2362200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180127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5181600" y="1066800"/>
            <a:ext cx="3733800" cy="518160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787400"/>
            <a:ext cx="4800600" cy="52578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1800">
                <a:solidFill>
                  <a:schemeClr val="accent2"/>
                </a:solidFill>
                <a:latin typeface="Trebuchet MS" panose="020B0603020202020204" pitchFamily="34" charset="0"/>
              </a:rPr>
              <a:t>Initialization</a:t>
            </a:r>
            <a:endParaRPr lang="en-US" altLang="en-US" sz="1800"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1700">
                <a:latin typeface="Trebuchet MS" panose="020B0603020202020204" pitchFamily="34" charset="0"/>
              </a:rPr>
              <a:t>is used to prepare a loop before it can start –usually, here we </a:t>
            </a:r>
            <a:r>
              <a:rPr lang="en-US" altLang="en-US" sz="1700">
                <a:solidFill>
                  <a:schemeClr val="accent2"/>
                </a:solidFill>
                <a:latin typeface="Trebuchet MS" panose="020B0603020202020204" pitchFamily="34" charset="0"/>
              </a:rPr>
              <a:t>initialize the condition</a:t>
            </a:r>
          </a:p>
          <a:p>
            <a:pPr lvl="1">
              <a:lnSpc>
                <a:spcPct val="90000"/>
              </a:lnSpc>
            </a:pPr>
            <a:endParaRPr lang="en-US" altLang="en-US" sz="1700"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1700">
                <a:latin typeface="Trebuchet MS" panose="020B0603020202020204" pitchFamily="34" charset="0"/>
              </a:rPr>
              <a:t>The initialization must be written outside of the loop – before the first execution of the body.</a:t>
            </a:r>
          </a:p>
          <a:p>
            <a:pPr lvl="1">
              <a:lnSpc>
                <a:spcPct val="90000"/>
              </a:lnSpc>
            </a:pPr>
            <a:endParaRPr lang="en-US" altLang="en-US" sz="1700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1800">
                <a:solidFill>
                  <a:schemeClr val="accent2"/>
                </a:solidFill>
                <a:latin typeface="Trebuchet MS" panose="020B0603020202020204" pitchFamily="34" charset="0"/>
              </a:rPr>
              <a:t>Updating</a:t>
            </a:r>
            <a:endParaRPr lang="en-US" altLang="en-US" sz="1800"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1700">
                <a:latin typeface="Trebuchet MS" panose="020B0603020202020204" pitchFamily="34" charset="0"/>
              </a:rPr>
              <a:t>is used to </a:t>
            </a:r>
            <a:r>
              <a:rPr lang="en-US" altLang="en-US" sz="1700">
                <a:solidFill>
                  <a:schemeClr val="accent2"/>
                </a:solidFill>
                <a:latin typeface="Trebuchet MS" panose="020B0603020202020204" pitchFamily="34" charset="0"/>
              </a:rPr>
              <a:t>update the</a:t>
            </a:r>
            <a:r>
              <a:rPr lang="en-US" altLang="en-US" sz="1700">
                <a:latin typeface="Trebuchet MS" panose="020B0603020202020204" pitchFamily="34" charset="0"/>
              </a:rPr>
              <a:t> </a:t>
            </a:r>
            <a:r>
              <a:rPr lang="en-US" altLang="en-US" sz="1700">
                <a:solidFill>
                  <a:schemeClr val="accent2"/>
                </a:solidFill>
                <a:latin typeface="Trebuchet MS" panose="020B0603020202020204" pitchFamily="34" charset="0"/>
              </a:rPr>
              <a:t>condition </a:t>
            </a:r>
          </a:p>
          <a:p>
            <a:pPr lvl="1">
              <a:lnSpc>
                <a:spcPct val="90000"/>
              </a:lnSpc>
            </a:pPr>
            <a:endParaRPr lang="en-US" altLang="en-US" sz="170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1700">
                <a:latin typeface="Trebuchet MS" panose="020B0603020202020204" pitchFamily="34" charset="0"/>
              </a:rPr>
              <a:t>If the condition is not updated, it always true =&gt; the loop always repeats – an </a:t>
            </a:r>
            <a:r>
              <a:rPr lang="en-US" altLang="en-US" sz="1700">
                <a:solidFill>
                  <a:schemeClr val="accent2"/>
                </a:solidFill>
                <a:latin typeface="Trebuchet MS" panose="020B0603020202020204" pitchFamily="34" charset="0"/>
              </a:rPr>
              <a:t>infinite loop</a:t>
            </a:r>
          </a:p>
          <a:p>
            <a:pPr lvl="1">
              <a:lnSpc>
                <a:spcPct val="90000"/>
              </a:lnSpc>
            </a:pPr>
            <a:endParaRPr lang="en-US" altLang="en-US" sz="170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1700">
                <a:latin typeface="Trebuchet MS" panose="020B0603020202020204" pitchFamily="34" charset="0"/>
              </a:rPr>
              <a:t>The updating part is written inside the loop – it is actually a part of the body.</a:t>
            </a:r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76200"/>
            <a:ext cx="59436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>
                <a:latin typeface="Trebuchet MS" panose="020B0603020202020204" pitchFamily="34" charset="0"/>
              </a:rPr>
              <a:t>Parts of a loop</a:t>
            </a:r>
          </a:p>
        </p:txBody>
      </p:sp>
      <p:graphicFrame>
        <p:nvGraphicFramePr>
          <p:cNvPr id="169993" name="Object 9"/>
          <p:cNvGraphicFramePr>
            <a:graphicFrameLocks noChangeAspect="1"/>
          </p:cNvGraphicFramePr>
          <p:nvPr/>
        </p:nvGraphicFramePr>
        <p:xfrm>
          <a:off x="5334000" y="990600"/>
          <a:ext cx="2776538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9" name="VISIO" r:id="rId3" imgW="1545480" imgH="3389400" progId="Visio.Drawing.6">
                  <p:embed/>
                </p:oleObj>
              </mc:Choice>
              <mc:Fallback>
                <p:oleObj name="VISIO" r:id="rId3" imgW="1545480" imgH="3389400" progId="Visio.Drawing.6">
                  <p:embed/>
                  <p:pic>
                    <p:nvPicPr>
                      <p:cNvPr id="16999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990600"/>
                        <a:ext cx="2776538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66654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4800600" y="1295400"/>
            <a:ext cx="3962400" cy="464820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38200"/>
            <a:ext cx="8153400" cy="4572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altLang="en-US" sz="1600" b="1" i="1">
                <a:latin typeface="Trebuchet MS" panose="020B0603020202020204" pitchFamily="34" charset="0"/>
              </a:rPr>
              <a:t>Example: </a:t>
            </a:r>
            <a:r>
              <a:rPr lang="en-US" altLang="en-US" sz="1600" i="1">
                <a:latin typeface="Trebuchet MS" panose="020B0603020202020204" pitchFamily="34" charset="0"/>
              </a:rPr>
              <a:t>These flowcharts print numbers 10 down to 1</a:t>
            </a:r>
            <a:endParaRPr lang="en-US" altLang="en-US" sz="1600" b="1" i="1">
              <a:latin typeface="Trebuchet MS" panose="020B0603020202020204" pitchFamily="34" charset="0"/>
            </a:endParaRPr>
          </a:p>
          <a:p>
            <a:pPr>
              <a:buFontTx/>
              <a:buNone/>
            </a:pPr>
            <a:endParaRPr lang="en-US" altLang="en-US" sz="200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>
              <a:buFontTx/>
              <a:buNone/>
            </a:pPr>
            <a:endParaRPr lang="en-US" altLang="en-US" sz="2000">
              <a:latin typeface="Trebuchet MS" panose="020B0603020202020204" pitchFamily="34" charset="0"/>
            </a:endParaRPr>
          </a:p>
          <a:p>
            <a:pPr>
              <a:buFontTx/>
              <a:buNone/>
            </a:pPr>
            <a:endParaRPr lang="en-US" altLang="en-US" sz="2000">
              <a:latin typeface="Trebuchet MS" panose="020B0603020202020204" pitchFamily="34" charset="0"/>
            </a:endParaRPr>
          </a:p>
        </p:txBody>
      </p:sp>
      <p:sp>
        <p:nvSpPr>
          <p:cNvPr id="1710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76200"/>
            <a:ext cx="59436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dirty="0">
                <a:latin typeface="Trebuchet MS" panose="020B0603020202020204" pitchFamily="34" charset="0"/>
              </a:rPr>
              <a:t>Parts of a loop</a:t>
            </a:r>
          </a:p>
        </p:txBody>
      </p:sp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4800600" y="1371600"/>
            <a:ext cx="1368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400" b="1" i="1"/>
              <a:t>Post-test loop</a:t>
            </a:r>
          </a:p>
        </p:txBody>
      </p:sp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609600" y="1371600"/>
            <a:ext cx="3962400" cy="464820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71015" name="Text Box 7"/>
          <p:cNvSpPr txBox="1">
            <a:spLocks noChangeArrowheads="1"/>
          </p:cNvSpPr>
          <p:nvPr/>
        </p:nvSpPr>
        <p:spPr bwMode="auto">
          <a:xfrm>
            <a:off x="609600" y="1447800"/>
            <a:ext cx="1220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400" b="1" i="1"/>
              <a:t>Pretest loop</a:t>
            </a:r>
          </a:p>
        </p:txBody>
      </p:sp>
      <p:graphicFrame>
        <p:nvGraphicFramePr>
          <p:cNvPr id="171018" name="Object 10"/>
          <p:cNvGraphicFramePr>
            <a:graphicFrameLocks noChangeAspect="1"/>
          </p:cNvGraphicFramePr>
          <p:nvPr/>
        </p:nvGraphicFramePr>
        <p:xfrm>
          <a:off x="1524000" y="1676400"/>
          <a:ext cx="2452688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6" name="VISIO" r:id="rId3" imgW="2084400" imgH="3497400" progId="Visio.Drawing.6">
                  <p:embed/>
                </p:oleObj>
              </mc:Choice>
              <mc:Fallback>
                <p:oleObj name="VISIO" r:id="rId3" imgW="2084400" imgH="3497400" progId="Visio.Drawing.6">
                  <p:embed/>
                  <p:pic>
                    <p:nvPicPr>
                      <p:cNvPr id="17101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676400"/>
                        <a:ext cx="2452688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19" name="Object 11"/>
          <p:cNvGraphicFramePr>
            <a:graphicFrameLocks noChangeAspect="1"/>
          </p:cNvGraphicFramePr>
          <p:nvPr/>
        </p:nvGraphicFramePr>
        <p:xfrm>
          <a:off x="5638800" y="1676400"/>
          <a:ext cx="2027238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7" name="VISIO" r:id="rId5" imgW="1640160" imgH="3389400" progId="Visio.Drawing.6">
                  <p:embed/>
                </p:oleObj>
              </mc:Choice>
              <mc:Fallback>
                <p:oleObj name="VISIO" r:id="rId5" imgW="1640160" imgH="3389400" progId="Visio.Drawing.6">
                  <p:embed/>
                  <p:pic>
                    <p:nvPicPr>
                      <p:cNvPr id="17101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676400"/>
                        <a:ext cx="2027238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1028" name="Group 20"/>
          <p:cNvGrpSpPr>
            <a:grpSpLocks/>
          </p:cNvGrpSpPr>
          <p:nvPr/>
        </p:nvGrpSpPr>
        <p:grpSpPr bwMode="auto">
          <a:xfrm>
            <a:off x="3390900" y="2133600"/>
            <a:ext cx="2857500" cy="457200"/>
            <a:chOff x="2136" y="1344"/>
            <a:chExt cx="1800" cy="288"/>
          </a:xfrm>
        </p:grpSpPr>
        <p:sp>
          <p:nvSpPr>
            <p:cNvPr id="171022" name="Line 14"/>
            <p:cNvSpPr>
              <a:spLocks noChangeShapeType="1"/>
            </p:cNvSpPr>
            <p:nvPr/>
          </p:nvSpPr>
          <p:spPr bwMode="auto">
            <a:xfrm flipH="1">
              <a:off x="2136" y="1479"/>
              <a:ext cx="480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71023" name="Text Box 15"/>
            <p:cNvSpPr txBox="1">
              <a:spLocks noChangeArrowheads="1"/>
            </p:cNvSpPr>
            <p:nvPr/>
          </p:nvSpPr>
          <p:spPr bwMode="auto">
            <a:xfrm>
              <a:off x="2552" y="1344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200" i="1">
                  <a:solidFill>
                    <a:srgbClr val="FF0000"/>
                  </a:solidFill>
                </a:rPr>
                <a:t>Initialize n before start the loop</a:t>
              </a:r>
            </a:p>
          </p:txBody>
        </p:sp>
        <p:sp>
          <p:nvSpPr>
            <p:cNvPr id="171024" name="Line 16"/>
            <p:cNvSpPr>
              <a:spLocks noChangeShapeType="1"/>
            </p:cNvSpPr>
            <p:nvPr/>
          </p:nvSpPr>
          <p:spPr bwMode="auto">
            <a:xfrm flipV="1">
              <a:off x="3456" y="1488"/>
              <a:ext cx="48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</p:grpSp>
      <p:grpSp>
        <p:nvGrpSpPr>
          <p:cNvPr id="171029" name="Group 21"/>
          <p:cNvGrpSpPr>
            <a:grpSpLocks/>
          </p:cNvGrpSpPr>
          <p:nvPr/>
        </p:nvGrpSpPr>
        <p:grpSpPr bwMode="auto">
          <a:xfrm>
            <a:off x="3352800" y="4102100"/>
            <a:ext cx="2997200" cy="1109663"/>
            <a:chOff x="2112" y="2584"/>
            <a:chExt cx="1888" cy="699"/>
          </a:xfrm>
        </p:grpSpPr>
        <p:sp>
          <p:nvSpPr>
            <p:cNvPr id="171025" name="Line 17"/>
            <p:cNvSpPr>
              <a:spLocks noChangeShapeType="1"/>
            </p:cNvSpPr>
            <p:nvPr/>
          </p:nvSpPr>
          <p:spPr bwMode="auto">
            <a:xfrm flipH="1">
              <a:off x="2112" y="3024"/>
              <a:ext cx="480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71026" name="Text Box 18"/>
            <p:cNvSpPr txBox="1">
              <a:spLocks noChangeArrowheads="1"/>
            </p:cNvSpPr>
            <p:nvPr/>
          </p:nvSpPr>
          <p:spPr bwMode="auto">
            <a:xfrm>
              <a:off x="2640" y="2880"/>
              <a:ext cx="1008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200" i="1">
                  <a:solidFill>
                    <a:srgbClr val="FF0000"/>
                  </a:solidFill>
                </a:rPr>
                <a:t>Every time the loop repeats, n is updated</a:t>
              </a:r>
            </a:p>
          </p:txBody>
        </p:sp>
        <p:sp>
          <p:nvSpPr>
            <p:cNvPr id="171027" name="Line 19"/>
            <p:cNvSpPr>
              <a:spLocks noChangeShapeType="1"/>
            </p:cNvSpPr>
            <p:nvPr/>
          </p:nvSpPr>
          <p:spPr bwMode="auto">
            <a:xfrm flipV="1">
              <a:off x="3568" y="2584"/>
              <a:ext cx="432" cy="3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</p:grpSp>
    </p:spTree>
    <p:extLst>
      <p:ext uri="{BB962C8B-B14F-4D97-AF65-F5344CB8AC3E}">
        <p14:creationId xmlns:p14="http://schemas.microsoft.com/office/powerpoint/2010/main" val="135296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6781800" cy="4572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>
                <a:latin typeface="Trebuchet MS" panose="020B0603020202020204" pitchFamily="34" charset="0"/>
              </a:rPr>
              <a:t>C++ provides three loop statements:</a:t>
            </a:r>
          </a:p>
          <a:p>
            <a:endParaRPr lang="en-US" altLang="en-US" sz="240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>
              <a:buFontTx/>
              <a:buNone/>
            </a:pPr>
            <a:endParaRPr lang="en-US" altLang="en-US" sz="2400">
              <a:latin typeface="Trebuchet MS" panose="020B0603020202020204" pitchFamily="34" charset="0"/>
            </a:endParaRPr>
          </a:p>
          <a:p>
            <a:pPr>
              <a:buFontTx/>
              <a:buNone/>
            </a:pPr>
            <a:endParaRPr lang="en-US" altLang="en-US" sz="2400">
              <a:latin typeface="Trebuchet MS" panose="020B0603020202020204" pitchFamily="34" charset="0"/>
            </a:endParaRPr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667000" y="76200"/>
            <a:ext cx="58674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>
                <a:latin typeface="Trebuchet MS" panose="020B0603020202020204" pitchFamily="34" charset="0"/>
              </a:rPr>
              <a:t>Loop statements</a:t>
            </a:r>
          </a:p>
        </p:txBody>
      </p:sp>
      <p:pic>
        <p:nvPicPr>
          <p:cNvPr id="172048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7467600" cy="323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2049" name="Text Box 17"/>
          <p:cNvSpPr txBox="1">
            <a:spLocks noChangeArrowheads="1"/>
          </p:cNvSpPr>
          <p:nvPr/>
        </p:nvSpPr>
        <p:spPr bwMode="auto">
          <a:xfrm>
            <a:off x="2819400" y="5334000"/>
            <a:ext cx="2066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600" b="1"/>
              <a:t>C++ loop constructs</a:t>
            </a:r>
          </a:p>
        </p:txBody>
      </p:sp>
    </p:spTree>
    <p:extLst>
      <p:ext uri="{BB962C8B-B14F-4D97-AF65-F5344CB8AC3E}">
        <p14:creationId xmlns:p14="http://schemas.microsoft.com/office/powerpoint/2010/main" val="344115569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4953000" y="1066800"/>
            <a:ext cx="3962400" cy="518160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124200" y="76200"/>
            <a:ext cx="54102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>
                <a:latin typeface="Courier New" panose="02070309020205020404" pitchFamily="49" charset="0"/>
              </a:rPr>
              <a:t>while</a:t>
            </a:r>
            <a:r>
              <a:rPr lang="en-US" altLang="en-US" sz="3600">
                <a:latin typeface="Trebuchet MS" panose="020B0603020202020204" pitchFamily="34" charset="0"/>
              </a:rPr>
              <a:t> statement</a:t>
            </a:r>
          </a:p>
        </p:txBody>
      </p:sp>
      <p:sp>
        <p:nvSpPr>
          <p:cNvPr id="173061" name="Text Box 5"/>
          <p:cNvSpPr txBox="1">
            <a:spLocks noChangeArrowheads="1"/>
          </p:cNvSpPr>
          <p:nvPr/>
        </p:nvSpPr>
        <p:spPr bwMode="auto">
          <a:xfrm>
            <a:off x="5029200" y="1143000"/>
            <a:ext cx="1698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600" b="1" i="1"/>
              <a:t>while flowchart</a:t>
            </a:r>
          </a:p>
        </p:txBody>
      </p:sp>
      <p:sp>
        <p:nvSpPr>
          <p:cNvPr id="173068" name="Text Box 12"/>
          <p:cNvSpPr txBox="1">
            <a:spLocks noChangeArrowheads="1"/>
          </p:cNvSpPr>
          <p:nvPr/>
        </p:nvSpPr>
        <p:spPr bwMode="auto">
          <a:xfrm>
            <a:off x="533400" y="2209800"/>
            <a:ext cx="4191000" cy="26574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endParaRPr lang="en-US" altLang="en-US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solidFill>
                  <a:srgbClr val="FF0000"/>
                </a:solidFill>
                <a:latin typeface="Courier New" panose="02070309020205020404" pitchFamily="49" charset="0"/>
              </a:rPr>
              <a:t>while (</a:t>
            </a:r>
            <a:r>
              <a:rPr lang="en-US" altLang="en-US" b="1">
                <a:latin typeface="Courier New" panose="02070309020205020404" pitchFamily="49" charset="0"/>
              </a:rPr>
              <a:t>Condition</a:t>
            </a:r>
            <a:r>
              <a:rPr lang="en-US" altLang="en-US" b="1">
                <a:solidFill>
                  <a:srgbClr val="FF0000"/>
                </a:solidFill>
                <a:latin typeface="Courier New" panose="02070309020205020404" pitchFamily="49" charset="0"/>
              </a:rPr>
              <a:t>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  Repeated_Actions;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}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>
              <a:latin typeface="Courier New" panose="02070309020205020404" pitchFamily="49" charset="0"/>
            </a:endParaRPr>
          </a:p>
        </p:txBody>
      </p:sp>
      <p:graphicFrame>
        <p:nvGraphicFramePr>
          <p:cNvPr id="173069" name="Object 13"/>
          <p:cNvGraphicFramePr>
            <a:graphicFrameLocks noChangeAspect="1"/>
          </p:cNvGraphicFramePr>
          <p:nvPr/>
        </p:nvGraphicFramePr>
        <p:xfrm>
          <a:off x="5181600" y="1524000"/>
          <a:ext cx="363855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7" name="Visio" r:id="rId3" imgW="1779191" imgH="2204673" progId="Visio.Drawing.6">
                  <p:embed/>
                </p:oleObj>
              </mc:Choice>
              <mc:Fallback>
                <p:oleObj name="Visio" r:id="rId3" imgW="1779191" imgH="2204673" progId="Visio.Drawing.6">
                  <p:embed/>
                  <p:pic>
                    <p:nvPicPr>
                      <p:cNvPr id="17306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524000"/>
                        <a:ext cx="3638550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12110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38200"/>
            <a:ext cx="8153400" cy="4572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400" b="1" i="1">
                <a:latin typeface="Trebuchet MS" panose="020B0603020202020204" pitchFamily="34" charset="0"/>
              </a:rPr>
              <a:t>Example: </a:t>
            </a:r>
            <a:r>
              <a:rPr lang="en-US" altLang="en-US" sz="1400" i="1">
                <a:latin typeface="Trebuchet MS" panose="020B0603020202020204" pitchFamily="34" charset="0"/>
              </a:rPr>
              <a:t>This</a:t>
            </a:r>
            <a:r>
              <a:rPr lang="en-US" altLang="en-US" sz="1400" i="1">
                <a:latin typeface="Courier New" panose="02070309020205020404" pitchFamily="49" charset="0"/>
              </a:rPr>
              <a:t> while</a:t>
            </a:r>
            <a:r>
              <a:rPr lang="en-US" altLang="en-US" sz="1400" i="1">
                <a:latin typeface="Trebuchet MS" panose="020B0603020202020204" pitchFamily="34" charset="0"/>
              </a:rPr>
              <a:t> statement prints numbers 10 down to 1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600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b="1">
                <a:latin typeface="Trebuchet MS" panose="020B0603020202020204" pitchFamily="34" charset="0"/>
              </a:rPr>
              <a:t>Note that, the first line (</a:t>
            </a:r>
            <a:r>
              <a:rPr lang="en-US" altLang="en-US" sz="1600" b="1">
                <a:latin typeface="Courier New" panose="02070309020205020404" pitchFamily="49" charset="0"/>
              </a:rPr>
              <a:t>n=10</a:t>
            </a:r>
            <a:r>
              <a:rPr lang="en-US" altLang="en-US" sz="1600" b="1">
                <a:latin typeface="Trebuchet MS" panose="020B0603020202020204" pitchFamily="34" charset="0"/>
              </a:rPr>
              <a:t>) is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b="1">
                <a:latin typeface="Trebuchet MS" panose="020B0603020202020204" pitchFamily="34" charset="0"/>
              </a:rPr>
              <a:t>actually not a part of the loop statement.</a:t>
            </a:r>
          </a:p>
        </p:txBody>
      </p:sp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4953000" y="1371600"/>
            <a:ext cx="3962400" cy="510540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76200"/>
            <a:ext cx="57912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>
                <a:latin typeface="Courier New" panose="02070309020205020404" pitchFamily="49" charset="0"/>
              </a:rPr>
              <a:t>while</a:t>
            </a:r>
            <a:r>
              <a:rPr lang="en-US" altLang="en-US" sz="3600">
                <a:latin typeface="Trebuchet MS" panose="020B0603020202020204" pitchFamily="34" charset="0"/>
              </a:rPr>
              <a:t> statement</a:t>
            </a:r>
          </a:p>
        </p:txBody>
      </p:sp>
      <p:sp>
        <p:nvSpPr>
          <p:cNvPr id="177157" name="Text Box 5"/>
          <p:cNvSpPr txBox="1">
            <a:spLocks noChangeArrowheads="1"/>
          </p:cNvSpPr>
          <p:nvPr/>
        </p:nvSpPr>
        <p:spPr bwMode="auto">
          <a:xfrm>
            <a:off x="533400" y="2133600"/>
            <a:ext cx="4191000" cy="30956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n=10;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while (n&gt;0)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  cout &lt;&lt; n &lt;&lt;“ “;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  n=n-1;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}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>
              <a:latin typeface="Courier New" panose="02070309020205020404" pitchFamily="49" charset="0"/>
            </a:endParaRPr>
          </a:p>
        </p:txBody>
      </p:sp>
      <p:graphicFrame>
        <p:nvGraphicFramePr>
          <p:cNvPr id="177162" name="Object 10"/>
          <p:cNvGraphicFramePr>
            <a:graphicFrameLocks noChangeAspect="1"/>
          </p:cNvGraphicFramePr>
          <p:nvPr/>
        </p:nvGraphicFramePr>
        <p:xfrm>
          <a:off x="5486400" y="1447800"/>
          <a:ext cx="2860675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1" name="VISIO" r:id="rId3" imgW="2084400" imgH="3497400" progId="Visio.Drawing.6">
                  <p:embed/>
                </p:oleObj>
              </mc:Choice>
              <mc:Fallback>
                <p:oleObj name="VISIO" r:id="rId3" imgW="2084400" imgH="3497400" progId="Visio.Drawing.6">
                  <p:embed/>
                  <p:pic>
                    <p:nvPicPr>
                      <p:cNvPr id="17716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447800"/>
                        <a:ext cx="2860675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163" name="Rectangle 11"/>
          <p:cNvSpPr>
            <a:spLocks noChangeArrowheads="1"/>
          </p:cNvSpPr>
          <p:nvPr/>
        </p:nvSpPr>
        <p:spPr bwMode="auto">
          <a:xfrm>
            <a:off x="5486400" y="2590800"/>
            <a:ext cx="3048000" cy="350520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77164" name="Text Box 12"/>
          <p:cNvSpPr txBox="1">
            <a:spLocks noChangeArrowheads="1"/>
          </p:cNvSpPr>
          <p:nvPr/>
        </p:nvSpPr>
        <p:spPr bwMode="auto">
          <a:xfrm>
            <a:off x="533400" y="5334000"/>
            <a:ext cx="4114800" cy="1136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Output: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20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10 9 8 7 6 5 4 3 2 1 </a:t>
            </a:r>
          </a:p>
        </p:txBody>
      </p:sp>
    </p:spTree>
    <p:extLst>
      <p:ext uri="{BB962C8B-B14F-4D97-AF65-F5344CB8AC3E}">
        <p14:creationId xmlns:p14="http://schemas.microsoft.com/office/powerpoint/2010/main" val="20493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4" grpId="0" animBg="1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4953000" y="1066800"/>
            <a:ext cx="3962400" cy="518160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667000" y="76200"/>
            <a:ext cx="58674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 dirty="0">
                <a:latin typeface="Courier New" panose="02070309020205020404" pitchFamily="49" charset="0"/>
              </a:rPr>
              <a:t>for</a:t>
            </a:r>
            <a:r>
              <a:rPr lang="en-US" altLang="en-US" sz="3600" dirty="0">
                <a:latin typeface="Trebuchet MS" panose="020B0603020202020204" pitchFamily="34" charset="0"/>
              </a:rPr>
              <a:t> statement</a:t>
            </a:r>
          </a:p>
        </p:txBody>
      </p:sp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5029200" y="1143000"/>
            <a:ext cx="1473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600" b="1" i="1"/>
              <a:t>for flowchart</a:t>
            </a:r>
          </a:p>
        </p:txBody>
      </p:sp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304800" y="2209800"/>
            <a:ext cx="4572000" cy="22320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endParaRPr lang="en-US" altLang="en-US" sz="20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for (</a:t>
            </a:r>
            <a:r>
              <a:rPr lang="en-US" altLang="en-US" sz="1200" b="1">
                <a:latin typeface="Courier New" panose="02070309020205020404" pitchFamily="49" charset="0"/>
              </a:rPr>
              <a:t>Initialization</a:t>
            </a: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; </a:t>
            </a:r>
            <a:r>
              <a:rPr lang="en-US" altLang="en-US" sz="1200" b="1">
                <a:latin typeface="Courier New" panose="02070309020205020404" pitchFamily="49" charset="0"/>
              </a:rPr>
              <a:t>Condition</a:t>
            </a: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; </a:t>
            </a:r>
            <a:r>
              <a:rPr lang="en-US" altLang="en-US" sz="1200" b="1">
                <a:latin typeface="Courier New" panose="02070309020205020404" pitchFamily="49" charset="0"/>
              </a:rPr>
              <a:t>Updating</a:t>
            </a: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  Repeated_Actions;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}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2000">
              <a:latin typeface="Courier New" panose="02070309020205020404" pitchFamily="49" charset="0"/>
            </a:endParaRPr>
          </a:p>
        </p:txBody>
      </p:sp>
      <p:graphicFrame>
        <p:nvGraphicFramePr>
          <p:cNvPr id="174090" name="Object 10"/>
          <p:cNvGraphicFramePr>
            <a:graphicFrameLocks noChangeAspect="1"/>
          </p:cNvGraphicFramePr>
          <p:nvPr/>
        </p:nvGraphicFramePr>
        <p:xfrm>
          <a:off x="5562600" y="1371600"/>
          <a:ext cx="295275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5" name="Visio" r:id="rId3" imgW="1947357" imgH="3274985" progId="Visio.Drawing.6">
                  <p:embed/>
                </p:oleObj>
              </mc:Choice>
              <mc:Fallback>
                <p:oleObj name="Visio" r:id="rId3" imgW="1947357" imgH="3274985" progId="Visio.Drawing.6">
                  <p:embed/>
                  <p:pic>
                    <p:nvPicPr>
                      <p:cNvPr id="1740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371600"/>
                        <a:ext cx="295275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873018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ChangeArrowheads="1"/>
          </p:cNvSpPr>
          <p:nvPr/>
        </p:nvSpPr>
        <p:spPr bwMode="auto">
          <a:xfrm>
            <a:off x="4953000" y="1371600"/>
            <a:ext cx="3962400" cy="518160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76200"/>
            <a:ext cx="57150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>
                <a:latin typeface="Courier New" panose="02070309020205020404" pitchFamily="49" charset="0"/>
              </a:rPr>
              <a:t>for</a:t>
            </a:r>
            <a:r>
              <a:rPr lang="en-US" altLang="en-US" sz="3600">
                <a:latin typeface="Trebuchet MS" panose="020B0603020202020204" pitchFamily="34" charset="0"/>
              </a:rPr>
              <a:t> statement</a:t>
            </a:r>
          </a:p>
        </p:txBody>
      </p:sp>
      <p:sp>
        <p:nvSpPr>
          <p:cNvPr id="178181" name="Text Box 5"/>
          <p:cNvSpPr txBox="1">
            <a:spLocks noChangeArrowheads="1"/>
          </p:cNvSpPr>
          <p:nvPr/>
        </p:nvSpPr>
        <p:spPr bwMode="auto">
          <a:xfrm>
            <a:off x="533400" y="2133600"/>
            <a:ext cx="4114800" cy="18669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for (n=10; n&gt;0; n=n-1) 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  cout &lt;&lt; n &lt;&lt;“ “;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}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2000">
              <a:latin typeface="Courier New" panose="02070309020205020404" pitchFamily="49" charset="0"/>
            </a:endParaRPr>
          </a:p>
        </p:txBody>
      </p:sp>
      <p:sp>
        <p:nvSpPr>
          <p:cNvPr id="17818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38200"/>
            <a:ext cx="8153400" cy="4572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altLang="en-US" sz="1600" b="1" i="1">
                <a:latin typeface="Trebuchet MS" panose="020B0603020202020204" pitchFamily="34" charset="0"/>
              </a:rPr>
              <a:t>Example: </a:t>
            </a:r>
            <a:r>
              <a:rPr lang="en-US" altLang="en-US" sz="1600" i="1">
                <a:latin typeface="Trebuchet MS" panose="020B0603020202020204" pitchFamily="34" charset="0"/>
              </a:rPr>
              <a:t>This</a:t>
            </a:r>
            <a:r>
              <a:rPr lang="en-US" altLang="en-US" sz="1600" i="1">
                <a:latin typeface="Courier New" panose="02070309020205020404" pitchFamily="49" charset="0"/>
              </a:rPr>
              <a:t> for</a:t>
            </a:r>
            <a:r>
              <a:rPr lang="en-US" altLang="en-US" sz="1600" i="1">
                <a:latin typeface="Trebuchet MS" panose="020B0603020202020204" pitchFamily="34" charset="0"/>
              </a:rPr>
              <a:t> statement prints numbers 10 down to 1</a:t>
            </a:r>
            <a:endParaRPr lang="en-US" altLang="en-US" sz="2000">
              <a:latin typeface="Trebuchet MS" panose="020B0603020202020204" pitchFamily="34" charset="0"/>
            </a:endParaRPr>
          </a:p>
        </p:txBody>
      </p:sp>
      <p:graphicFrame>
        <p:nvGraphicFramePr>
          <p:cNvPr id="178188" name="Object 12"/>
          <p:cNvGraphicFramePr>
            <a:graphicFrameLocks noChangeAspect="1"/>
          </p:cNvGraphicFramePr>
          <p:nvPr/>
        </p:nvGraphicFramePr>
        <p:xfrm>
          <a:off x="5486400" y="1752600"/>
          <a:ext cx="2860675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9" name="VISIO" r:id="rId3" imgW="2084400" imgH="3497400" progId="Visio.Drawing.6">
                  <p:embed/>
                </p:oleObj>
              </mc:Choice>
              <mc:Fallback>
                <p:oleObj name="VISIO" r:id="rId3" imgW="2084400" imgH="3497400" progId="Visio.Drawing.6">
                  <p:embed/>
                  <p:pic>
                    <p:nvPicPr>
                      <p:cNvPr id="17818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752600"/>
                        <a:ext cx="2860675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189" name="Text Box 13"/>
          <p:cNvSpPr txBox="1">
            <a:spLocks noChangeArrowheads="1"/>
          </p:cNvSpPr>
          <p:nvPr/>
        </p:nvSpPr>
        <p:spPr bwMode="auto">
          <a:xfrm>
            <a:off x="533400" y="4267200"/>
            <a:ext cx="4114800" cy="1136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Output: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20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10 9 8 7 6 5 4 3 2 1 </a:t>
            </a:r>
          </a:p>
        </p:txBody>
      </p:sp>
    </p:spTree>
    <p:extLst>
      <p:ext uri="{BB962C8B-B14F-4D97-AF65-F5344CB8AC3E}">
        <p14:creationId xmlns:p14="http://schemas.microsoft.com/office/powerpoint/2010/main" val="23572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9" grpId="0" animBg="1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76200"/>
            <a:ext cx="60198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 dirty="0">
                <a:latin typeface="Courier New" panose="02070309020205020404" pitchFamily="49" charset="0"/>
              </a:rPr>
              <a:t>for</a:t>
            </a:r>
            <a:r>
              <a:rPr lang="en-US" altLang="en-US" sz="3600" dirty="0">
                <a:latin typeface="Trebuchet MS" panose="020B0603020202020204" pitchFamily="34" charset="0"/>
              </a:rPr>
              <a:t> vs. </a:t>
            </a:r>
            <a:r>
              <a:rPr lang="en-US" altLang="en-US" sz="3600" b="1" dirty="0">
                <a:latin typeface="Courier New" panose="02070309020205020404" pitchFamily="49" charset="0"/>
              </a:rPr>
              <a:t>while </a:t>
            </a:r>
            <a:r>
              <a:rPr lang="en-US" altLang="en-US" sz="3600" b="1" dirty="0">
                <a:latin typeface="Trebuchet MS" panose="020B0603020202020204" pitchFamily="34" charset="0"/>
              </a:rPr>
              <a:t>statements</a:t>
            </a:r>
          </a:p>
        </p:txBody>
      </p:sp>
      <p:pic>
        <p:nvPicPr>
          <p:cNvPr id="1843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7443788" cy="465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29" name="Text Box 9"/>
          <p:cNvSpPr txBox="1">
            <a:spLocks noChangeArrowheads="1"/>
          </p:cNvSpPr>
          <p:nvPr/>
        </p:nvSpPr>
        <p:spPr bwMode="auto">
          <a:xfrm>
            <a:off x="2743200" y="5791200"/>
            <a:ext cx="464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600" b="1"/>
              <a:t>Comparing </a:t>
            </a:r>
            <a:r>
              <a:rPr lang="en-US" altLang="en-US" sz="1600" b="1">
                <a:latin typeface="Courier New" panose="02070309020205020404" pitchFamily="49" charset="0"/>
              </a:rPr>
              <a:t>for</a:t>
            </a:r>
            <a:r>
              <a:rPr lang="en-US" altLang="en-US" sz="1600" b="1"/>
              <a:t> and </a:t>
            </a:r>
            <a:r>
              <a:rPr lang="en-US" altLang="en-US" sz="1600" b="1">
                <a:latin typeface="Courier New" panose="02070309020205020404" pitchFamily="49" charset="0"/>
              </a:rPr>
              <a:t>while</a:t>
            </a:r>
            <a:r>
              <a:rPr lang="en-US" altLang="en-US" sz="1600" b="1"/>
              <a:t> loops</a:t>
            </a:r>
          </a:p>
        </p:txBody>
      </p:sp>
    </p:spTree>
    <p:extLst>
      <p:ext uri="{BB962C8B-B14F-4D97-AF65-F5344CB8AC3E}">
        <p14:creationId xmlns:p14="http://schemas.microsoft.com/office/powerpoint/2010/main" val="3587845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10"/>
          <a:stretch/>
        </p:blipFill>
        <p:spPr bwMode="auto">
          <a:xfrm>
            <a:off x="1676400" y="1749425"/>
            <a:ext cx="5207000" cy="33591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38200" y="769938"/>
            <a:ext cx="3078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b="1" dirty="0"/>
              <a:t>Relational operators</a:t>
            </a:r>
          </a:p>
        </p:txBody>
      </p:sp>
    </p:spTree>
    <p:extLst>
      <p:ext uri="{BB962C8B-B14F-4D97-AF65-F5344CB8AC3E}">
        <p14:creationId xmlns:p14="http://schemas.microsoft.com/office/powerpoint/2010/main" val="261950791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4953000" y="1066800"/>
            <a:ext cx="3962400" cy="518160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0" y="76200"/>
            <a:ext cx="54864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>
                <a:latin typeface="Courier New" panose="02070309020205020404" pitchFamily="49" charset="0"/>
              </a:rPr>
              <a:t>do…while</a:t>
            </a:r>
            <a:r>
              <a:rPr lang="en-US" altLang="en-US" sz="3600">
                <a:latin typeface="Trebuchet MS" panose="020B0603020202020204" pitchFamily="34" charset="0"/>
              </a:rPr>
              <a:t> statement</a:t>
            </a:r>
          </a:p>
        </p:txBody>
      </p:sp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533400" y="2209800"/>
            <a:ext cx="4191000" cy="26574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endParaRPr lang="en-US" altLang="en-US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solidFill>
                  <a:srgbClr val="FF0000"/>
                </a:solidFill>
                <a:latin typeface="Courier New" panose="02070309020205020404" pitchFamily="49" charset="0"/>
              </a:rPr>
              <a:t>do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  Repeated_Actions;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} </a:t>
            </a:r>
            <a:r>
              <a:rPr lang="en-US" altLang="en-US" b="1">
                <a:solidFill>
                  <a:srgbClr val="FF0000"/>
                </a:solidFill>
                <a:latin typeface="Courier New" panose="02070309020205020404" pitchFamily="49" charset="0"/>
              </a:rPr>
              <a:t>while (</a:t>
            </a:r>
            <a:r>
              <a:rPr lang="en-US" altLang="en-US" b="1">
                <a:latin typeface="Courier New" panose="02070309020205020404" pitchFamily="49" charset="0"/>
              </a:rPr>
              <a:t>Condition</a:t>
            </a:r>
            <a:r>
              <a:rPr lang="en-US" altLang="en-US" b="1">
                <a:solidFill>
                  <a:srgbClr val="FF0000"/>
                </a:solidFill>
                <a:latin typeface="Courier New" panose="02070309020205020404" pitchFamily="49" charset="0"/>
              </a:rPr>
              <a:t>);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>
              <a:latin typeface="Courier New" panose="02070309020205020404" pitchFamily="49" charset="0"/>
            </a:endParaRPr>
          </a:p>
        </p:txBody>
      </p:sp>
      <p:graphicFrame>
        <p:nvGraphicFramePr>
          <p:cNvPr id="179211" name="Object 11"/>
          <p:cNvGraphicFramePr>
            <a:graphicFrameLocks noChangeAspect="1"/>
          </p:cNvGraphicFramePr>
          <p:nvPr/>
        </p:nvGraphicFramePr>
        <p:xfrm>
          <a:off x="5257800" y="1447800"/>
          <a:ext cx="305435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3" name="Visio" r:id="rId3" imgW="1443869" imgH="2095114" progId="Visio.Drawing.6">
                  <p:embed/>
                </p:oleObj>
              </mc:Choice>
              <mc:Fallback>
                <p:oleObj name="Visio" r:id="rId3" imgW="1443869" imgH="2095114" progId="Visio.Drawing.6">
                  <p:embed/>
                  <p:pic>
                    <p:nvPicPr>
                      <p:cNvPr id="17921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447800"/>
                        <a:ext cx="305435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154853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76200"/>
            <a:ext cx="57912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 dirty="0">
                <a:latin typeface="Courier New" panose="02070309020205020404" pitchFamily="49" charset="0"/>
              </a:rPr>
              <a:t>do…while</a:t>
            </a:r>
            <a:r>
              <a:rPr lang="en-US" altLang="en-US" sz="3600" dirty="0">
                <a:latin typeface="Trebuchet MS" panose="020B0603020202020204" pitchFamily="34" charset="0"/>
              </a:rPr>
              <a:t> statement</a:t>
            </a:r>
          </a:p>
        </p:txBody>
      </p:sp>
      <p:sp>
        <p:nvSpPr>
          <p:cNvPr id="17511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38200"/>
            <a:ext cx="8153400" cy="4572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400" b="1" i="1">
                <a:latin typeface="Trebuchet MS" panose="020B0603020202020204" pitchFamily="34" charset="0"/>
              </a:rPr>
              <a:t>Example: </a:t>
            </a:r>
            <a:r>
              <a:rPr lang="en-US" altLang="en-US" sz="1400" i="1">
                <a:latin typeface="Trebuchet MS" panose="020B0603020202020204" pitchFamily="34" charset="0"/>
              </a:rPr>
              <a:t>This</a:t>
            </a:r>
            <a:r>
              <a:rPr lang="en-US" altLang="en-US" sz="1400" i="1">
                <a:latin typeface="Courier New" panose="02070309020205020404" pitchFamily="49" charset="0"/>
              </a:rPr>
              <a:t> do…while </a:t>
            </a:r>
            <a:r>
              <a:rPr lang="en-US" altLang="en-US" sz="1400" i="1">
                <a:latin typeface="Trebuchet MS" panose="020B0603020202020204" pitchFamily="34" charset="0"/>
              </a:rPr>
              <a:t>statement prints numbers 10 down to 1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600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b="1">
                <a:latin typeface="Trebuchet MS" panose="020B0603020202020204" pitchFamily="34" charset="0"/>
              </a:rPr>
              <a:t>Note that, the first line (</a:t>
            </a:r>
            <a:r>
              <a:rPr lang="en-US" altLang="en-US" sz="1600" b="1">
                <a:latin typeface="Courier New" panose="02070309020205020404" pitchFamily="49" charset="0"/>
              </a:rPr>
              <a:t>n=10</a:t>
            </a:r>
            <a:r>
              <a:rPr lang="en-US" altLang="en-US" sz="1600" b="1">
                <a:latin typeface="Trebuchet MS" panose="020B0603020202020204" pitchFamily="34" charset="0"/>
              </a:rPr>
              <a:t>) is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b="1">
                <a:latin typeface="Trebuchet MS" panose="020B0603020202020204" pitchFamily="34" charset="0"/>
              </a:rPr>
              <a:t>actually not a part of the loop statement.</a:t>
            </a:r>
          </a:p>
        </p:txBody>
      </p:sp>
      <p:sp>
        <p:nvSpPr>
          <p:cNvPr id="175114" name="Rectangle 10"/>
          <p:cNvSpPr>
            <a:spLocks noChangeArrowheads="1"/>
          </p:cNvSpPr>
          <p:nvPr/>
        </p:nvSpPr>
        <p:spPr bwMode="auto">
          <a:xfrm>
            <a:off x="4953000" y="1371600"/>
            <a:ext cx="3962400" cy="510540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75115" name="Text Box 11"/>
          <p:cNvSpPr txBox="1">
            <a:spLocks noChangeArrowheads="1"/>
          </p:cNvSpPr>
          <p:nvPr/>
        </p:nvSpPr>
        <p:spPr bwMode="auto">
          <a:xfrm>
            <a:off x="609600" y="2362200"/>
            <a:ext cx="4191000" cy="26574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n=10;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do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  cout &lt;&lt; n &lt;&lt; “ “;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  n=n-1;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} while (n&gt;0);</a:t>
            </a:r>
            <a:endParaRPr lang="en-US" altLang="en-US">
              <a:latin typeface="Courier New" panose="02070309020205020404" pitchFamily="49" charset="0"/>
            </a:endParaRPr>
          </a:p>
        </p:txBody>
      </p:sp>
      <p:sp>
        <p:nvSpPr>
          <p:cNvPr id="175117" name="Rectangle 13"/>
          <p:cNvSpPr>
            <a:spLocks noChangeArrowheads="1"/>
          </p:cNvSpPr>
          <p:nvPr/>
        </p:nvSpPr>
        <p:spPr bwMode="auto">
          <a:xfrm>
            <a:off x="5486400" y="2590800"/>
            <a:ext cx="3048000" cy="350520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graphicFrame>
        <p:nvGraphicFramePr>
          <p:cNvPr id="175118" name="Object 14"/>
          <p:cNvGraphicFramePr>
            <a:graphicFrameLocks noChangeAspect="1"/>
          </p:cNvGraphicFramePr>
          <p:nvPr/>
        </p:nvGraphicFramePr>
        <p:xfrm>
          <a:off x="5334000" y="1447800"/>
          <a:ext cx="28194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7" name="VISIO" r:id="rId3" imgW="1640160" imgH="3389400" progId="Visio.Drawing.6">
                  <p:embed/>
                </p:oleObj>
              </mc:Choice>
              <mc:Fallback>
                <p:oleObj name="VISIO" r:id="rId3" imgW="1640160" imgH="3389400" progId="Visio.Drawing.6">
                  <p:embed/>
                  <p:pic>
                    <p:nvPicPr>
                      <p:cNvPr id="17511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447800"/>
                        <a:ext cx="281940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119" name="Text Box 15"/>
          <p:cNvSpPr txBox="1">
            <a:spLocks noChangeArrowheads="1"/>
          </p:cNvSpPr>
          <p:nvPr/>
        </p:nvSpPr>
        <p:spPr bwMode="auto">
          <a:xfrm>
            <a:off x="622300" y="5232400"/>
            <a:ext cx="4114800" cy="1136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Output: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20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10 9 8 7 6 5 4 3 2 1 </a:t>
            </a:r>
          </a:p>
        </p:txBody>
      </p:sp>
    </p:spTree>
    <p:extLst>
      <p:ext uri="{BB962C8B-B14F-4D97-AF65-F5344CB8AC3E}">
        <p14:creationId xmlns:p14="http://schemas.microsoft.com/office/powerpoint/2010/main" val="9770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9" grpId="0" animBg="1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8077200" cy="14478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dirty="0">
                <a:latin typeface="Trebuchet MS" panose="020B0603020202020204" pitchFamily="34" charset="0"/>
              </a:rPr>
              <a:t>If the body part has only </a:t>
            </a:r>
            <a:r>
              <a:rPr lang="en-US" altLang="en-US" sz="2000" dirty="0">
                <a:solidFill>
                  <a:schemeClr val="accent2"/>
                </a:solidFill>
                <a:latin typeface="Trebuchet MS" panose="020B0603020202020204" pitchFamily="34" charset="0"/>
              </a:rPr>
              <a:t>one statement</a:t>
            </a:r>
            <a:r>
              <a:rPr lang="en-US" altLang="en-US" sz="2000" dirty="0">
                <a:latin typeface="Trebuchet MS" panose="020B0603020202020204" pitchFamily="34" charset="0"/>
              </a:rPr>
              <a:t>, then the bracket symbols, </a:t>
            </a:r>
            <a:r>
              <a:rPr lang="en-US" altLang="en-US" sz="2000" dirty="0">
                <a:solidFill>
                  <a:schemeClr val="accent2"/>
                </a:solidFill>
                <a:latin typeface="Trebuchet MS" panose="020B0603020202020204" pitchFamily="34" charset="0"/>
              </a:rPr>
              <a:t>{ }</a:t>
            </a:r>
            <a:r>
              <a:rPr lang="en-US" altLang="en-US" sz="2000" dirty="0">
                <a:latin typeface="Trebuchet MS" panose="020B0603020202020204" pitchFamily="34" charset="0"/>
              </a:rPr>
              <a:t> may be omitted.</a:t>
            </a:r>
          </a:p>
          <a:p>
            <a:endParaRPr lang="en-US" altLang="en-US" sz="2000" dirty="0">
              <a:latin typeface="Trebuchet MS" panose="020B0603020202020204" pitchFamily="34" charset="0"/>
            </a:endParaRPr>
          </a:p>
          <a:p>
            <a:r>
              <a:rPr lang="en-US" altLang="en-US" sz="2000" dirty="0">
                <a:latin typeface="Trebuchet MS" panose="020B0603020202020204" pitchFamily="34" charset="0"/>
              </a:rPr>
              <a:t>Example: These two </a:t>
            </a:r>
            <a:r>
              <a:rPr lang="en-US" altLang="en-US" sz="2000" dirty="0">
                <a:latin typeface="Courier New" panose="02070309020205020404" pitchFamily="49" charset="0"/>
              </a:rPr>
              <a:t>for</a:t>
            </a:r>
            <a:r>
              <a:rPr lang="en-US" altLang="en-US" sz="2000" dirty="0">
                <a:latin typeface="Trebuchet MS" panose="020B0603020202020204" pitchFamily="34" charset="0"/>
              </a:rPr>
              <a:t> statements are equivalent.</a:t>
            </a:r>
            <a:endParaRPr lang="en-US" altLang="en-US" sz="1600" dirty="0">
              <a:latin typeface="Trebuchet MS" panose="020B0603020202020204" pitchFamily="34" charset="0"/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95600" y="76200"/>
            <a:ext cx="56388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>
                <a:latin typeface="Trebuchet MS" panose="020B0603020202020204" pitchFamily="34" charset="0"/>
              </a:rPr>
              <a:t>Loop statements</a:t>
            </a:r>
          </a:p>
        </p:txBody>
      </p:sp>
      <p:sp>
        <p:nvSpPr>
          <p:cNvPr id="176134" name="Text Box 6"/>
          <p:cNvSpPr txBox="1">
            <a:spLocks noChangeArrowheads="1"/>
          </p:cNvSpPr>
          <p:nvPr/>
        </p:nvSpPr>
        <p:spPr bwMode="auto">
          <a:xfrm>
            <a:off x="838200" y="2743200"/>
            <a:ext cx="3581400" cy="15017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for (n=10; n&gt;0; n=n-1)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 cout &lt;&lt; n;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176137" name="Text Box 9"/>
          <p:cNvSpPr txBox="1">
            <a:spLocks noChangeArrowheads="1"/>
          </p:cNvSpPr>
          <p:nvPr/>
        </p:nvSpPr>
        <p:spPr bwMode="auto">
          <a:xfrm>
            <a:off x="4876800" y="2743200"/>
            <a:ext cx="3581400" cy="15017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for (n=10; n&gt;0; n=n-1)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  cout &lt;&lt; n;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20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endParaRPr lang="en-US" altLang="en-US" sz="2000" b="1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8950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8001000" cy="4572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2000">
                <a:latin typeface="Trebuchet MS" panose="020B0603020202020204" pitchFamily="34" charset="0"/>
              </a:rPr>
              <a:t>You have learn that, the repetition of a loop is controlled by the loop condition.</a:t>
            </a:r>
          </a:p>
          <a:p>
            <a:pPr>
              <a:lnSpc>
                <a:spcPct val="90000"/>
              </a:lnSpc>
            </a:pPr>
            <a:endParaRPr lang="en-US" altLang="en-US" sz="2000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000">
                <a:latin typeface="Trebuchet MS" panose="020B0603020202020204" pitchFamily="34" charset="0"/>
              </a:rPr>
              <a:t>C++ provides another way to control the loop, by using </a:t>
            </a:r>
            <a:r>
              <a:rPr lang="en-US" altLang="en-US" sz="2000">
                <a:solidFill>
                  <a:schemeClr val="accent2"/>
                </a:solidFill>
                <a:latin typeface="Trebuchet MS" panose="020B0603020202020204" pitchFamily="34" charset="0"/>
              </a:rPr>
              <a:t>jump statements</a:t>
            </a:r>
            <a:r>
              <a:rPr lang="en-US" altLang="en-US" sz="2000">
                <a:latin typeface="Trebuchet MS" panose="020B0603020202020204" pitchFamily="34" charset="0"/>
              </a:rPr>
              <a:t>. </a:t>
            </a:r>
          </a:p>
          <a:p>
            <a:pPr>
              <a:lnSpc>
                <a:spcPct val="90000"/>
              </a:lnSpc>
            </a:pPr>
            <a:endParaRPr lang="en-US" altLang="en-US" sz="2000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000">
                <a:latin typeface="Trebuchet MS" panose="020B0603020202020204" pitchFamily="34" charset="0"/>
              </a:rPr>
              <a:t>There are four jump statements:</a:t>
            </a:r>
          </a:p>
          <a:p>
            <a:pPr>
              <a:lnSpc>
                <a:spcPct val="90000"/>
              </a:lnSpc>
            </a:pPr>
            <a:endParaRPr lang="en-US" altLang="en-US" sz="200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>
              <a:latin typeface="Trebuchet MS" panose="020B0603020202020204" pitchFamily="34" charset="0"/>
            </a:endParaRP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0"/>
            <a:ext cx="57150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>
                <a:latin typeface="Trebuchet MS" panose="020B0603020202020204" pitchFamily="34" charset="0"/>
              </a:rPr>
              <a:t>Jump statements</a:t>
            </a:r>
          </a:p>
        </p:txBody>
      </p:sp>
      <p:pic>
        <p:nvPicPr>
          <p:cNvPr id="1833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8291513" cy="223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85702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Breaking Out of a Loop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153400" cy="4114800"/>
          </a:xfrm>
        </p:spPr>
        <p:txBody>
          <a:bodyPr/>
          <a:lstStyle/>
          <a:p>
            <a:pPr eaLnBrk="1" hangingPunct="1"/>
            <a:r>
              <a:rPr lang="en-US"/>
              <a:t>Can use </a:t>
            </a:r>
            <a:r>
              <a:rPr lang="en-US" b="1">
                <a:latin typeface="Courier New" pitchFamily="49" charset="0"/>
              </a:rPr>
              <a:t>break</a:t>
            </a:r>
            <a:r>
              <a:rPr lang="en-US"/>
              <a:t> to terminate execution of a loop</a:t>
            </a:r>
          </a:p>
          <a:p>
            <a:pPr eaLnBrk="1" hangingPunct="1"/>
            <a:r>
              <a:rPr lang="en-US"/>
              <a:t>Use sparingly if at all – makes code harder to understand</a:t>
            </a:r>
          </a:p>
          <a:p>
            <a:pPr eaLnBrk="1" hangingPunct="1"/>
            <a:r>
              <a:rPr lang="en-US"/>
              <a:t>When used in an inner loop, terminates that loop only and returns to the outer loop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5-</a:t>
            </a:r>
            <a:fld id="{1D8862EA-A424-46E8-B374-F27770599101}" type="slidenum">
              <a:rPr lang="en-US"/>
              <a:pPr algn="l"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5418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8001000" cy="4572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2000">
                <a:latin typeface="Trebuchet MS" panose="020B0603020202020204" pitchFamily="34" charset="0"/>
              </a:rPr>
              <a:t>It causes a loop to </a:t>
            </a:r>
            <a:r>
              <a:rPr lang="en-US" altLang="en-US" sz="2000">
                <a:solidFill>
                  <a:schemeClr val="accent2"/>
                </a:solidFill>
                <a:latin typeface="Trebuchet MS" panose="020B0603020202020204" pitchFamily="34" charset="0"/>
              </a:rPr>
              <a:t>terminate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i="1">
                <a:latin typeface="Trebuchet MS" panose="020B0603020202020204" pitchFamily="34" charset="0"/>
              </a:rPr>
              <a:t>Example: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 i="1">
              <a:latin typeface="Trebuchet MS" panose="020B0603020202020204" pitchFamily="34" charset="0"/>
            </a:endParaRP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667000" y="76200"/>
            <a:ext cx="58674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>
                <a:latin typeface="Courier New" panose="02070309020205020404" pitchFamily="49" charset="0"/>
              </a:rPr>
              <a:t>break</a:t>
            </a:r>
            <a:r>
              <a:rPr lang="en-US" altLang="en-US" sz="3600">
                <a:latin typeface="Trebuchet MS" panose="020B0603020202020204" pitchFamily="34" charset="0"/>
              </a:rPr>
              <a:t> statement</a:t>
            </a:r>
          </a:p>
        </p:txBody>
      </p:sp>
      <p:sp>
        <p:nvSpPr>
          <p:cNvPr id="185351" name="Text Box 7"/>
          <p:cNvSpPr txBox="1">
            <a:spLocks noChangeArrowheads="1"/>
          </p:cNvSpPr>
          <p:nvPr/>
        </p:nvSpPr>
        <p:spPr bwMode="auto">
          <a:xfrm>
            <a:off x="762000" y="2286000"/>
            <a:ext cx="3581400" cy="18669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for (n=10; n&gt;0; n=n-1)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 </a:t>
            </a: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if (n&lt;8) break;</a:t>
            </a:r>
            <a:endParaRPr lang="en-US" altLang="en-US" sz="20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 cout &lt;&lt; n &lt;&lt; “ “;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185352" name="Text Box 8"/>
          <p:cNvSpPr txBox="1">
            <a:spLocks noChangeArrowheads="1"/>
          </p:cNvSpPr>
          <p:nvPr/>
        </p:nvSpPr>
        <p:spPr bwMode="auto">
          <a:xfrm>
            <a:off x="5715000" y="2286000"/>
            <a:ext cx="2819400" cy="1136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Output: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20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10 9 8 </a:t>
            </a:r>
          </a:p>
        </p:txBody>
      </p:sp>
    </p:spTree>
    <p:extLst>
      <p:ext uri="{BB962C8B-B14F-4D97-AF65-F5344CB8AC3E}">
        <p14:creationId xmlns:p14="http://schemas.microsoft.com/office/powerpoint/2010/main" val="111357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2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76200"/>
            <a:ext cx="60198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>
                <a:latin typeface="Courier New" panose="02070309020205020404" pitchFamily="49" charset="0"/>
              </a:rPr>
              <a:t>break</a:t>
            </a:r>
            <a:r>
              <a:rPr lang="en-US" altLang="en-US" sz="3600">
                <a:latin typeface="Trebuchet MS" panose="020B0603020202020204" pitchFamily="34" charset="0"/>
              </a:rPr>
              <a:t> statement</a:t>
            </a:r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2743200" y="5867400"/>
            <a:ext cx="2066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600" b="1" i="1"/>
              <a:t>break</a:t>
            </a:r>
            <a:r>
              <a:rPr lang="en-US" altLang="en-US" sz="1600" b="1"/>
              <a:t> an inner loop</a:t>
            </a:r>
          </a:p>
        </p:txBody>
      </p:sp>
      <p:pic>
        <p:nvPicPr>
          <p:cNvPr id="1873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"/>
            <a:ext cx="6818313" cy="43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69254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81000"/>
            <a:ext cx="6934200" cy="990600"/>
          </a:xfrm>
        </p:spPr>
        <p:txBody>
          <a:bodyPr/>
          <a:lstStyle/>
          <a:p>
            <a:pPr eaLnBrk="1" hangingPunct="1"/>
            <a:r>
              <a:rPr lang="en-US" dirty="0"/>
              <a:t>The </a:t>
            </a:r>
            <a:r>
              <a:rPr lang="en-US" b="1" dirty="0">
                <a:latin typeface="Courier New" pitchFamily="49" charset="0"/>
              </a:rPr>
              <a:t>continue</a:t>
            </a:r>
            <a:r>
              <a:rPr lang="en-US" dirty="0"/>
              <a:t> Statement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Can use </a:t>
            </a:r>
            <a:r>
              <a:rPr lang="en-US" b="1" dirty="0">
                <a:latin typeface="Courier New" pitchFamily="49" charset="0"/>
              </a:rPr>
              <a:t>continue</a:t>
            </a:r>
            <a:r>
              <a:rPr lang="en-US" dirty="0"/>
              <a:t> to go to end of loop and prepare for next repetition</a:t>
            </a:r>
          </a:p>
          <a:p>
            <a:pPr lvl="1" eaLnBrk="1" hangingPunct="1"/>
            <a:r>
              <a:rPr lang="en-US" dirty="0"/>
              <a:t> </a:t>
            </a:r>
            <a:r>
              <a:rPr lang="en-US" b="1" dirty="0">
                <a:latin typeface="Courier New" pitchFamily="49" charset="0"/>
              </a:rPr>
              <a:t>while</a:t>
            </a:r>
            <a:r>
              <a:rPr lang="en-US" dirty="0"/>
              <a:t> and </a:t>
            </a:r>
            <a:r>
              <a:rPr lang="en-US" b="1" dirty="0">
                <a:latin typeface="Courier New" pitchFamily="49" charset="0"/>
              </a:rPr>
              <a:t>do-while</a:t>
            </a:r>
            <a:r>
              <a:rPr lang="en-US" dirty="0"/>
              <a:t> loops go to test and repeat the loop if test condition is true</a:t>
            </a:r>
          </a:p>
          <a:p>
            <a:pPr lvl="1" eaLnBrk="1" hangingPunct="1"/>
            <a:r>
              <a:rPr lang="en-US" dirty="0"/>
              <a:t> </a:t>
            </a:r>
            <a:r>
              <a:rPr lang="en-US" b="1" dirty="0">
                <a:latin typeface="Courier New" pitchFamily="49" charset="0"/>
              </a:rPr>
              <a:t>for</a:t>
            </a:r>
            <a:r>
              <a:rPr lang="en-US" dirty="0"/>
              <a:t> loop goes to update step, then tests, and repeats loop if test condition is true</a:t>
            </a:r>
          </a:p>
          <a:p>
            <a:pPr eaLnBrk="1" hangingPunct="1">
              <a:spcBef>
                <a:spcPct val="30000"/>
              </a:spcBef>
            </a:pPr>
            <a:r>
              <a:rPr lang="en-US" dirty="0"/>
              <a:t>Use sparingly – like </a:t>
            </a:r>
            <a:r>
              <a:rPr lang="en-US" b="1" dirty="0">
                <a:latin typeface="Courier New" pitchFamily="49" charset="0"/>
              </a:rPr>
              <a:t>break</a:t>
            </a:r>
            <a:r>
              <a:rPr lang="en-US" dirty="0"/>
              <a:t>, can make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dirty="0"/>
              <a:t>   program logic hard to follow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5-</a:t>
            </a:r>
            <a:fld id="{966BDD93-4538-43C9-98AC-8C4CC76EC37B}" type="slidenum">
              <a:rPr lang="en-US"/>
              <a:pPr algn="l"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3561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838200"/>
            <a:ext cx="8153400" cy="9144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1800">
                <a:latin typeface="Trebuchet MS" panose="020B0603020202020204" pitchFamily="34" charset="0"/>
              </a:rPr>
              <a:t>In </a:t>
            </a:r>
            <a:r>
              <a:rPr lang="en-US" altLang="en-US" sz="1800">
                <a:latin typeface="Courier New" panose="02070309020205020404" pitchFamily="49" charset="0"/>
              </a:rPr>
              <a:t>while </a:t>
            </a:r>
            <a:r>
              <a:rPr lang="en-US" altLang="en-US" sz="1800">
                <a:latin typeface="Trebuchet MS" panose="020B0603020202020204" pitchFamily="34" charset="0"/>
              </a:rPr>
              <a:t>and </a:t>
            </a:r>
            <a:r>
              <a:rPr lang="en-US" altLang="en-US" sz="1800">
                <a:latin typeface="Courier New" panose="02070309020205020404" pitchFamily="49" charset="0"/>
              </a:rPr>
              <a:t>do…while</a:t>
            </a:r>
            <a:r>
              <a:rPr lang="en-US" altLang="en-US" sz="1800">
                <a:latin typeface="Trebuchet MS" panose="020B0603020202020204" pitchFamily="34" charset="0"/>
              </a:rPr>
              <a:t> loops, the </a:t>
            </a:r>
            <a:r>
              <a:rPr lang="en-US" altLang="en-US" sz="1800">
                <a:latin typeface="Courier New" panose="02070309020205020404" pitchFamily="49" charset="0"/>
              </a:rPr>
              <a:t>continue</a:t>
            </a:r>
            <a:r>
              <a:rPr lang="en-US" altLang="en-US" sz="1800">
                <a:latin typeface="Trebuchet MS" panose="020B0603020202020204" pitchFamily="34" charset="0"/>
              </a:rPr>
              <a:t> statement </a:t>
            </a:r>
            <a:r>
              <a:rPr lang="en-US" altLang="en-US" sz="1800">
                <a:solidFill>
                  <a:schemeClr val="accent2"/>
                </a:solidFill>
                <a:latin typeface="Trebuchet MS" panose="020B0603020202020204" pitchFamily="34" charset="0"/>
              </a:rPr>
              <a:t>transfers the control to the loop condition</a:t>
            </a:r>
            <a:r>
              <a:rPr lang="en-US" altLang="en-US" sz="1800">
                <a:latin typeface="Trebuchet MS" panose="020B0603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altLang="en-US" sz="1800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1800">
                <a:latin typeface="Trebuchet MS" panose="020B0603020202020204" pitchFamily="34" charset="0"/>
              </a:rPr>
              <a:t>In </a:t>
            </a:r>
            <a:r>
              <a:rPr lang="en-US" altLang="en-US" sz="1800">
                <a:latin typeface="Courier New" panose="02070309020205020404" pitchFamily="49" charset="0"/>
              </a:rPr>
              <a:t>for </a:t>
            </a:r>
            <a:r>
              <a:rPr lang="en-US" altLang="en-US" sz="1800">
                <a:latin typeface="Trebuchet MS" panose="020B0603020202020204" pitchFamily="34" charset="0"/>
              </a:rPr>
              <a:t>loop, the </a:t>
            </a:r>
            <a:r>
              <a:rPr lang="en-US" altLang="en-US" sz="1800">
                <a:latin typeface="Courier New" panose="02070309020205020404" pitchFamily="49" charset="0"/>
              </a:rPr>
              <a:t>continue</a:t>
            </a:r>
            <a:r>
              <a:rPr lang="en-US" altLang="en-US" sz="1800">
                <a:latin typeface="Trebuchet MS" panose="020B0603020202020204" pitchFamily="34" charset="0"/>
              </a:rPr>
              <a:t> statement </a:t>
            </a:r>
            <a:r>
              <a:rPr lang="en-US" altLang="en-US" sz="1800">
                <a:solidFill>
                  <a:schemeClr val="accent2"/>
                </a:solidFill>
                <a:latin typeface="Trebuchet MS" panose="020B0603020202020204" pitchFamily="34" charset="0"/>
              </a:rPr>
              <a:t>transfers the control to the updating part</a:t>
            </a:r>
            <a:r>
              <a:rPr lang="en-US" altLang="en-US" sz="1800">
                <a:latin typeface="Trebuchet MS" panose="020B0603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altLang="en-US" sz="1800">
              <a:latin typeface="Trebuchet MS" panose="020B0603020202020204" pitchFamily="34" charset="0"/>
            </a:endParaRP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76200"/>
            <a:ext cx="57150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>
                <a:latin typeface="Courier New" panose="02070309020205020404" pitchFamily="49" charset="0"/>
              </a:rPr>
              <a:t>continue</a:t>
            </a:r>
            <a:r>
              <a:rPr lang="en-US" altLang="en-US" sz="3600">
                <a:latin typeface="Trebuchet MS" panose="020B0603020202020204" pitchFamily="34" charset="0"/>
              </a:rPr>
              <a:t> statement</a:t>
            </a:r>
          </a:p>
        </p:txBody>
      </p:sp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3505200" y="6172200"/>
            <a:ext cx="2463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600" b="1"/>
              <a:t>The </a:t>
            </a:r>
            <a:r>
              <a:rPr lang="en-US" altLang="en-US" sz="1600" b="1" i="1"/>
              <a:t>continue</a:t>
            </a:r>
            <a:r>
              <a:rPr lang="en-US" altLang="en-US" sz="1600" b="1"/>
              <a:t> statement</a:t>
            </a:r>
          </a:p>
        </p:txBody>
      </p:sp>
      <p:pic>
        <p:nvPicPr>
          <p:cNvPr id="1863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0800"/>
            <a:ext cx="7696200" cy="32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50248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8001000" cy="4572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altLang="en-US" sz="2000" i="1">
                <a:latin typeface="Trebuchet MS" panose="020B0603020202020204" pitchFamily="34" charset="0"/>
              </a:rPr>
              <a:t>Example:</a:t>
            </a:r>
          </a:p>
          <a:p>
            <a:pPr>
              <a:buFontTx/>
              <a:buNone/>
            </a:pPr>
            <a:endParaRPr lang="en-US" altLang="en-US" sz="2000" i="1">
              <a:latin typeface="Trebuchet MS" panose="020B0603020202020204" pitchFamily="34" charset="0"/>
            </a:endParaRP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76200"/>
            <a:ext cx="57912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>
                <a:latin typeface="Courier New" panose="02070309020205020404" pitchFamily="49" charset="0"/>
              </a:rPr>
              <a:t>continue</a:t>
            </a:r>
            <a:r>
              <a:rPr lang="en-US" altLang="en-US" sz="3600">
                <a:latin typeface="Trebuchet MS" panose="020B0603020202020204" pitchFamily="34" charset="0"/>
              </a:rPr>
              <a:t> statement</a:t>
            </a:r>
          </a:p>
        </p:txBody>
      </p:sp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762000" y="2286000"/>
            <a:ext cx="3581400" cy="18669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for (n=10; n&gt;0; n=n-1)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 </a:t>
            </a: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if (n%2==1) continue;</a:t>
            </a:r>
            <a:endParaRPr lang="en-US" altLang="en-US" sz="20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 cout &lt;&lt; n &lt;&lt;“ “;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188421" name="Text Box 5"/>
          <p:cNvSpPr txBox="1">
            <a:spLocks noChangeArrowheads="1"/>
          </p:cNvSpPr>
          <p:nvPr/>
        </p:nvSpPr>
        <p:spPr bwMode="auto">
          <a:xfrm>
            <a:off x="5715000" y="2286000"/>
            <a:ext cx="2819400" cy="1136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Output: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20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10 8 6 4 2 </a:t>
            </a:r>
          </a:p>
        </p:txBody>
      </p:sp>
    </p:spTree>
    <p:extLst>
      <p:ext uri="{BB962C8B-B14F-4D97-AF65-F5344CB8AC3E}">
        <p14:creationId xmlns:p14="http://schemas.microsoft.com/office/powerpoint/2010/main" val="14318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81000" y="990600"/>
            <a:ext cx="7924800" cy="762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/>
              <a:t>Logical expression</a:t>
            </a:r>
          </a:p>
          <a:p>
            <a:pPr algn="l">
              <a:buFontTx/>
              <a:buChar char="•"/>
            </a:pPr>
            <a:endParaRPr lang="en-US" altLang="en-US" sz="2000" b="1"/>
          </a:p>
          <a:p>
            <a:pPr lvl="1" algn="l"/>
            <a:r>
              <a:rPr lang="en-US" altLang="en-US" sz="1600" b="1" i="1"/>
              <a:t>Example:</a:t>
            </a:r>
          </a:p>
          <a:p>
            <a:pPr lvl="1" algn="l"/>
            <a:r>
              <a:rPr lang="en-US" altLang="en-US" sz="2000"/>
              <a:t>    </a:t>
            </a:r>
            <a:endParaRPr lang="en-US" altLang="en-US" sz="2000" b="1">
              <a:latin typeface="Courier New" panose="02070309020205020404" pitchFamily="49" charset="0"/>
            </a:endParaRPr>
          </a:p>
          <a:p>
            <a:pPr lvl="1" algn="l"/>
            <a:endParaRPr lang="en-US" altLang="en-US" sz="2000" b="1">
              <a:latin typeface="Courier New" panose="02070309020205020404" pitchFamily="49" charset="0"/>
            </a:endParaRPr>
          </a:p>
          <a:p>
            <a:pPr lvl="1" algn="l"/>
            <a:r>
              <a:rPr lang="en-US" altLang="en-US" sz="1800" b="1">
                <a:latin typeface="Courier New" panose="02070309020205020404" pitchFamily="49" charset="0"/>
              </a:rPr>
              <a:t>  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676400" y="1981200"/>
            <a:ext cx="5715000" cy="309315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 dirty="0" err="1">
                <a:latin typeface="Courier New" panose="02070309020205020404" pitchFamily="49" charset="0"/>
              </a:rPr>
              <a:t>int</a:t>
            </a:r>
            <a:r>
              <a:rPr lang="en-US" altLang="en-US" sz="2000" b="1" dirty="0">
                <a:latin typeface="Courier New" panose="02070309020205020404" pitchFamily="49" charset="0"/>
              </a:rPr>
              <a:t> a=10;</a:t>
            </a:r>
          </a:p>
          <a:p>
            <a:pPr algn="l"/>
            <a:endParaRPr lang="en-US" altLang="en-US" sz="20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2000" b="1" dirty="0" err="1">
                <a:latin typeface="Courier New" panose="02070309020205020404" pitchFamily="49" charset="0"/>
              </a:rPr>
              <a:t>cout</a:t>
            </a:r>
            <a:r>
              <a:rPr lang="en-US" altLang="en-US" sz="2000" b="1" dirty="0">
                <a:latin typeface="Courier New" panose="02070309020205020404" pitchFamily="49" charset="0"/>
              </a:rPr>
              <a:t> &lt;&lt; a;</a:t>
            </a:r>
          </a:p>
          <a:p>
            <a:pPr algn="l"/>
            <a:endParaRPr lang="en-US" altLang="en-US" sz="5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2000" b="1" dirty="0" err="1">
                <a:latin typeface="Courier New" panose="02070309020205020404" pitchFamily="49" charset="0"/>
              </a:rPr>
              <a:t>cout</a:t>
            </a:r>
            <a:r>
              <a:rPr lang="en-US" altLang="en-US" sz="2000" b="1" dirty="0">
                <a:latin typeface="Courier New" panose="02070309020205020404" pitchFamily="49" charset="0"/>
              </a:rPr>
              <a:t> &lt;&lt; (a==1); </a:t>
            </a:r>
          </a:p>
          <a:p>
            <a:pPr algn="l"/>
            <a:endParaRPr lang="en-US" altLang="en-US" sz="5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2000" b="1" dirty="0" err="1">
                <a:latin typeface="Courier New" panose="02070309020205020404" pitchFamily="49" charset="0"/>
              </a:rPr>
              <a:t>cout</a:t>
            </a:r>
            <a:r>
              <a:rPr lang="en-US" altLang="en-US" sz="2000" b="1" dirty="0">
                <a:latin typeface="Courier New" panose="02070309020205020404" pitchFamily="49" charset="0"/>
              </a:rPr>
              <a:t> &lt;&lt; (a&gt;1);</a:t>
            </a:r>
          </a:p>
          <a:p>
            <a:pPr algn="l"/>
            <a:endParaRPr lang="en-US" altLang="en-US" sz="5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2000" b="1" dirty="0" err="1">
                <a:latin typeface="Courier New" panose="02070309020205020404" pitchFamily="49" charset="0"/>
              </a:rPr>
              <a:t>cout</a:t>
            </a:r>
            <a:r>
              <a:rPr lang="en-US" altLang="en-US" sz="2000" b="1" dirty="0">
                <a:latin typeface="Courier New" panose="02070309020205020404" pitchFamily="49" charset="0"/>
              </a:rPr>
              <a:t> &lt;&lt; (a=5);</a:t>
            </a:r>
          </a:p>
          <a:p>
            <a:pPr algn="l"/>
            <a:endParaRPr lang="en-US" altLang="en-US" sz="20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2000" b="1" dirty="0">
                <a:latin typeface="Courier New" panose="02070309020205020404" pitchFamily="49" charset="0"/>
              </a:rPr>
              <a:t>a = (a != 5);</a:t>
            </a:r>
          </a:p>
          <a:p>
            <a:pPr algn="l"/>
            <a:r>
              <a:rPr lang="en-US" altLang="en-US" sz="2000" b="1" dirty="0">
                <a:latin typeface="Courier New" panose="02070309020205020404" pitchFamily="49" charset="0"/>
              </a:rPr>
              <a:t>out &lt;&lt; a;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352800" y="2667000"/>
            <a:ext cx="914400" cy="284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Prints </a:t>
            </a:r>
            <a:r>
              <a:rPr lang="en-US" altLang="en-US" sz="12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114800" y="3040063"/>
            <a:ext cx="2590800" cy="2841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 dirty="0">
                <a:solidFill>
                  <a:schemeClr val="accent2"/>
                </a:solidFill>
              </a:rPr>
              <a:t>Prints </a:t>
            </a:r>
            <a:r>
              <a:rPr lang="en-US" altLang="en-US" sz="1200" b="1" dirty="0">
                <a:solidFill>
                  <a:srgbClr val="FF0000"/>
                </a:solidFill>
              </a:rPr>
              <a:t>0. </a:t>
            </a:r>
            <a:r>
              <a:rPr lang="en-US" altLang="en-US" sz="1200" dirty="0">
                <a:solidFill>
                  <a:schemeClr val="accent2"/>
                </a:solidFill>
              </a:rPr>
              <a:t>Is </a:t>
            </a:r>
            <a:r>
              <a:rPr lang="en-US" altLang="en-US" sz="1200" b="1" dirty="0">
                <a:solidFill>
                  <a:schemeClr val="accent2"/>
                </a:solidFill>
              </a:rPr>
              <a:t>10==1 ?  =&gt; false =&gt;0</a:t>
            </a:r>
            <a:endParaRPr lang="en-US" altLang="en-US" sz="1200" b="1" dirty="0">
              <a:solidFill>
                <a:srgbClr val="FF0000"/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962400" y="3429000"/>
            <a:ext cx="2590800" cy="284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Prints </a:t>
            </a:r>
            <a:r>
              <a:rPr lang="en-US" altLang="en-US" sz="1200" b="1">
                <a:solidFill>
                  <a:srgbClr val="FF0000"/>
                </a:solidFill>
              </a:rPr>
              <a:t>1</a:t>
            </a:r>
            <a:r>
              <a:rPr lang="en-US" altLang="en-US" sz="1200" b="1">
                <a:solidFill>
                  <a:schemeClr val="accent2"/>
                </a:solidFill>
              </a:rPr>
              <a:t>. </a:t>
            </a:r>
            <a:r>
              <a:rPr lang="en-US" altLang="en-US" sz="1200">
                <a:solidFill>
                  <a:schemeClr val="accent2"/>
                </a:solidFill>
              </a:rPr>
              <a:t>Is</a:t>
            </a:r>
            <a:r>
              <a:rPr lang="en-US" altLang="en-US" sz="1200" b="1">
                <a:solidFill>
                  <a:schemeClr val="accent2"/>
                </a:solidFill>
              </a:rPr>
              <a:t> 10&gt;1 ?  =&gt; true =&gt; 1</a:t>
            </a:r>
            <a:endParaRPr lang="en-US" altLang="en-US" sz="1200" b="1">
              <a:solidFill>
                <a:srgbClr val="FF0000"/>
              </a:solidFill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962400" y="3810000"/>
            <a:ext cx="2590800" cy="6492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Prints </a:t>
            </a:r>
            <a:r>
              <a:rPr lang="en-US" altLang="en-US" sz="1200" b="1">
                <a:solidFill>
                  <a:srgbClr val="FF0000"/>
                </a:solidFill>
              </a:rPr>
              <a:t>5. </a:t>
            </a:r>
            <a:r>
              <a:rPr lang="en-US" altLang="en-US" sz="1200">
                <a:solidFill>
                  <a:schemeClr val="accent2"/>
                </a:solidFill>
              </a:rPr>
              <a:t>This is not a logical expression. It is an assignment expression.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225520" y="4692560"/>
            <a:ext cx="2489479" cy="2769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 dirty="0">
                <a:solidFill>
                  <a:schemeClr val="accent2"/>
                </a:solidFill>
              </a:rPr>
              <a:t>Prints </a:t>
            </a:r>
            <a:r>
              <a:rPr lang="en-US" altLang="en-US" sz="1200" b="1" dirty="0">
                <a:solidFill>
                  <a:srgbClr val="FF0000"/>
                </a:solidFill>
              </a:rPr>
              <a:t>0. </a:t>
            </a:r>
            <a:r>
              <a:rPr lang="en-US" altLang="en-US" sz="1200" dirty="0">
                <a:solidFill>
                  <a:schemeClr val="accent2"/>
                </a:solidFill>
              </a:rPr>
              <a:t>Is </a:t>
            </a:r>
            <a:r>
              <a:rPr lang="en-US" altLang="en-US" sz="1200" b="1" dirty="0">
                <a:solidFill>
                  <a:schemeClr val="accent2"/>
                </a:solidFill>
              </a:rPr>
              <a:t>5</a:t>
            </a:r>
            <a:r>
              <a:rPr lang="en-US" altLang="en-US" sz="1200" dirty="0">
                <a:solidFill>
                  <a:schemeClr val="accent2"/>
                </a:solidFill>
              </a:rPr>
              <a:t>!</a:t>
            </a:r>
            <a:r>
              <a:rPr lang="en-US" altLang="en-US" sz="1200" b="1" dirty="0">
                <a:solidFill>
                  <a:schemeClr val="accent2"/>
                </a:solidFill>
              </a:rPr>
              <a:t>=5 ?  =&gt; false =&gt;0</a:t>
            </a:r>
            <a:endParaRPr lang="en-US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84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8" grpId="0" animBg="1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8001000" cy="4572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altLang="en-US" sz="2000" i="1">
                <a:latin typeface="Trebuchet MS" panose="020B0603020202020204" pitchFamily="34" charset="0"/>
              </a:rPr>
              <a:t>Example:</a:t>
            </a:r>
          </a:p>
          <a:p>
            <a:pPr>
              <a:buFontTx/>
              <a:buNone/>
            </a:pPr>
            <a:endParaRPr lang="en-US" altLang="en-US" sz="2000" i="1">
              <a:latin typeface="Trebuchet MS" panose="020B0603020202020204" pitchFamily="34" charset="0"/>
            </a:endParaRP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76200"/>
            <a:ext cx="59436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>
                <a:latin typeface="Courier New" panose="02070309020205020404" pitchFamily="49" charset="0"/>
              </a:rPr>
              <a:t>continue</a:t>
            </a:r>
            <a:r>
              <a:rPr lang="en-US" altLang="en-US" sz="3600">
                <a:latin typeface="Trebuchet MS" panose="020B0603020202020204" pitchFamily="34" charset="0"/>
              </a:rPr>
              <a:t> statement</a:t>
            </a:r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762000" y="2286000"/>
            <a:ext cx="3962400" cy="25971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n = 10;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while (n&gt;0)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 cout &lt;&lt; n &lt;&lt; “ “;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 </a:t>
            </a: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if (n%2==1) continue;</a:t>
            </a:r>
            <a:endParaRPr lang="en-US" altLang="en-US" sz="20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 n = n –1;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5715000" y="2286000"/>
            <a:ext cx="2819400" cy="1136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Output: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2000" b="1" dirty="0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10 9 9 9 9 9 …………</a:t>
            </a:r>
          </a:p>
        </p:txBody>
      </p:sp>
      <p:sp>
        <p:nvSpPr>
          <p:cNvPr id="189446" name="Rectangle 6"/>
          <p:cNvSpPr>
            <a:spLocks noChangeArrowheads="1"/>
          </p:cNvSpPr>
          <p:nvPr/>
        </p:nvSpPr>
        <p:spPr bwMode="auto">
          <a:xfrm>
            <a:off x="5486400" y="3657600"/>
            <a:ext cx="3276600" cy="838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1600" i="1">
                <a:solidFill>
                  <a:srgbClr val="FF0000"/>
                </a:solidFill>
                <a:latin typeface="Trebuchet MS" panose="020B0603020202020204" pitchFamily="34" charset="0"/>
              </a:rPr>
              <a:t>The loop then prints number 9 over and over again. It never stops.</a:t>
            </a:r>
          </a:p>
          <a:p>
            <a:pPr>
              <a:spcBef>
                <a:spcPct val="20000"/>
              </a:spcBef>
            </a:pPr>
            <a:endParaRPr lang="en-US" altLang="en-US" sz="1600" i="1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41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5" grpId="0" animBg="1"/>
      <p:bldP spid="18944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8001000" cy="4572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2000" dirty="0">
                <a:latin typeface="Trebuchet MS" panose="020B0603020202020204" pitchFamily="34" charset="0"/>
              </a:rPr>
              <a:t>You will learn this statement in Chapter 4 – Function.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latin typeface="Trebuchet MS" panose="020B0603020202020204" pitchFamily="34" charset="0"/>
              </a:rPr>
              <a:t>It causes a </a:t>
            </a:r>
            <a:r>
              <a:rPr lang="en-US" altLang="en-US" sz="2000" dirty="0">
                <a:solidFill>
                  <a:schemeClr val="accent2"/>
                </a:solidFill>
                <a:latin typeface="Trebuchet MS" panose="020B0603020202020204" pitchFamily="34" charset="0"/>
              </a:rPr>
              <a:t>function to</a:t>
            </a:r>
            <a:r>
              <a:rPr lang="en-US" altLang="en-US" sz="2000" dirty="0">
                <a:latin typeface="Trebuchet MS" panose="020B0603020202020204" pitchFamily="34" charset="0"/>
              </a:rPr>
              <a:t> </a:t>
            </a:r>
            <a:r>
              <a:rPr lang="en-US" altLang="en-US" sz="2000" dirty="0">
                <a:solidFill>
                  <a:schemeClr val="accent2"/>
                </a:solidFill>
                <a:latin typeface="Trebuchet MS" panose="020B0603020202020204" pitchFamily="34" charset="0"/>
              </a:rPr>
              <a:t>terminate.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i="1" dirty="0">
                <a:latin typeface="Trebuchet MS" panose="020B0603020202020204" pitchFamily="34" charset="0"/>
              </a:rPr>
              <a:t>Example: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600" i="1" dirty="0">
              <a:latin typeface="Trebuchet MS" panose="020B0603020202020204" pitchFamily="34" charset="0"/>
            </a:endParaRP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76200"/>
            <a:ext cx="59436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>
                <a:latin typeface="Courier New" panose="02070309020205020404" pitchFamily="49" charset="0"/>
              </a:rPr>
              <a:t>return</a:t>
            </a:r>
            <a:r>
              <a:rPr lang="en-US" altLang="en-US" sz="3600">
                <a:latin typeface="Trebuchet MS" panose="020B0603020202020204" pitchFamily="34" charset="0"/>
              </a:rPr>
              <a:t> statement</a:t>
            </a:r>
          </a:p>
        </p:txBody>
      </p:sp>
      <p:sp>
        <p:nvSpPr>
          <p:cNvPr id="190468" name="Text Box 4"/>
          <p:cNvSpPr txBox="1">
            <a:spLocks noChangeArrowheads="1"/>
          </p:cNvSpPr>
          <p:nvPr/>
        </p:nvSpPr>
        <p:spPr bwMode="auto">
          <a:xfrm>
            <a:off x="685800" y="2057400"/>
            <a:ext cx="4800600" cy="44465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void print_numbers()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{ int n=10;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int i;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2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while (n&gt;0)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for (i=n;i&gt;0; i--)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  </a:t>
            </a:r>
            <a:r>
              <a:rPr lang="en-US" altLang="en-US" sz="1200" b="1">
                <a:solidFill>
                  <a:schemeClr val="accent2"/>
                </a:solidFill>
                <a:latin typeface="Courier New" panose="02070309020205020404" pitchFamily="49" charset="0"/>
              </a:rPr>
              <a:t>if (i%2==1) continue;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  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  </a:t>
            </a:r>
            <a:r>
              <a:rPr lang="en-US" altLang="en-US" sz="1200" b="1">
                <a:solidFill>
                  <a:srgbClr val="339933"/>
                </a:solidFill>
                <a:latin typeface="Courier New" panose="02070309020205020404" pitchFamily="49" charset="0"/>
              </a:rPr>
              <a:t>if (i%4==0) break</a:t>
            </a:r>
            <a:r>
              <a:rPr lang="en-US" altLang="en-US" sz="1200" b="1">
                <a:solidFill>
                  <a:schemeClr val="accent1"/>
                </a:solidFill>
                <a:latin typeface="Courier New" panose="02070309020205020404" pitchFamily="49" charset="0"/>
              </a:rPr>
              <a:t>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  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  </a:t>
            </a:r>
            <a:r>
              <a:rPr lang="en-US" altLang="en-US" sz="1200" b="1">
                <a:solidFill>
                  <a:srgbClr val="FF0000"/>
                </a:solidFill>
                <a:latin typeface="Courier New" panose="02070309020205020404" pitchFamily="49" charset="0"/>
              </a:rPr>
              <a:t>if (n==6) return;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  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  cout &lt;&lt;i &lt;&lt;“ “;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}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cout &lt;&lt; endl;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n=n-1;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}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190469" name="Text Box 5"/>
          <p:cNvSpPr txBox="1">
            <a:spLocks noChangeArrowheads="1"/>
          </p:cNvSpPr>
          <p:nvPr/>
        </p:nvSpPr>
        <p:spPr bwMode="auto">
          <a:xfrm>
            <a:off x="6019800" y="2057400"/>
            <a:ext cx="2819400" cy="223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Output: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20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10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20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endParaRPr lang="en-US" altLang="en-US" sz="20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6</a:t>
            </a:r>
          </a:p>
        </p:txBody>
      </p:sp>
      <p:grpSp>
        <p:nvGrpSpPr>
          <p:cNvPr id="190478" name="Group 14"/>
          <p:cNvGrpSpPr>
            <a:grpSpLocks/>
          </p:cNvGrpSpPr>
          <p:nvPr/>
        </p:nvGrpSpPr>
        <p:grpSpPr bwMode="auto">
          <a:xfrm>
            <a:off x="2590800" y="3429000"/>
            <a:ext cx="3048000" cy="649288"/>
            <a:chOff x="1632" y="2160"/>
            <a:chExt cx="1920" cy="409"/>
          </a:xfrm>
        </p:grpSpPr>
        <p:sp>
          <p:nvSpPr>
            <p:cNvPr id="190471" name="Freeform 7"/>
            <p:cNvSpPr>
              <a:spLocks/>
            </p:cNvSpPr>
            <p:nvPr/>
          </p:nvSpPr>
          <p:spPr bwMode="auto">
            <a:xfrm>
              <a:off x="1632" y="2256"/>
              <a:ext cx="544" cy="240"/>
            </a:xfrm>
            <a:custGeom>
              <a:avLst/>
              <a:gdLst>
                <a:gd name="T0" fmla="*/ 480 w 544"/>
                <a:gd name="T1" fmla="*/ 240 h 240"/>
                <a:gd name="T2" fmla="*/ 528 w 544"/>
                <a:gd name="T3" fmla="*/ 144 h 240"/>
                <a:gd name="T4" fmla="*/ 384 w 544"/>
                <a:gd name="T5" fmla="*/ 96 h 240"/>
                <a:gd name="T6" fmla="*/ 144 w 544"/>
                <a:gd name="T7" fmla="*/ 96 h 240"/>
                <a:gd name="T8" fmla="*/ 0 w 544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240">
                  <a:moveTo>
                    <a:pt x="480" y="240"/>
                  </a:moveTo>
                  <a:cubicBezTo>
                    <a:pt x="512" y="204"/>
                    <a:pt x="544" y="168"/>
                    <a:pt x="528" y="144"/>
                  </a:cubicBezTo>
                  <a:cubicBezTo>
                    <a:pt x="512" y="120"/>
                    <a:pt x="448" y="104"/>
                    <a:pt x="384" y="96"/>
                  </a:cubicBezTo>
                  <a:cubicBezTo>
                    <a:pt x="320" y="88"/>
                    <a:pt x="208" y="112"/>
                    <a:pt x="144" y="96"/>
                  </a:cubicBezTo>
                  <a:cubicBezTo>
                    <a:pt x="80" y="80"/>
                    <a:pt x="40" y="40"/>
                    <a:pt x="0" y="0"/>
                  </a:cubicBezTo>
                </a:path>
              </a:pathLst>
            </a:custGeom>
            <a:noFill/>
            <a:ln w="25400">
              <a:solidFill>
                <a:schemeClr val="accent2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90474" name="Text Box 10"/>
            <p:cNvSpPr txBox="1">
              <a:spLocks noChangeArrowheads="1"/>
            </p:cNvSpPr>
            <p:nvPr/>
          </p:nvSpPr>
          <p:spPr bwMode="auto">
            <a:xfrm>
              <a:off x="2256" y="2160"/>
              <a:ext cx="1296" cy="40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altLang="en-US" sz="1200" i="1">
                  <a:solidFill>
                    <a:schemeClr val="bg1"/>
                  </a:solidFill>
                </a:rPr>
                <a:t>The </a:t>
              </a:r>
              <a:r>
                <a:rPr lang="en-US" altLang="en-US" sz="1200" b="1" i="1">
                  <a:solidFill>
                    <a:schemeClr val="bg1"/>
                  </a:solidFill>
                </a:rPr>
                <a:t>continue</a:t>
              </a:r>
              <a:r>
                <a:rPr lang="en-US" altLang="en-US" sz="1200" i="1">
                  <a:solidFill>
                    <a:schemeClr val="bg1"/>
                  </a:solidFill>
                </a:rPr>
                <a:t> statement transfers control to the updating part ( i</a:t>
              </a:r>
              <a:r>
                <a:rPr lang="en-US" altLang="en-US" sz="1200" b="1" i="1">
                  <a:solidFill>
                    <a:schemeClr val="bg1"/>
                  </a:solidFill>
                </a:rPr>
                <a:t>-- </a:t>
              </a:r>
              <a:r>
                <a:rPr lang="en-US" altLang="en-US" sz="1200" i="1">
                  <a:solidFill>
                    <a:schemeClr val="bg1"/>
                  </a:solidFill>
                </a:rPr>
                <a:t>)</a:t>
              </a:r>
            </a:p>
          </p:txBody>
        </p:sp>
      </p:grpSp>
      <p:grpSp>
        <p:nvGrpSpPr>
          <p:cNvPr id="190479" name="Group 15"/>
          <p:cNvGrpSpPr>
            <a:grpSpLocks/>
          </p:cNvGrpSpPr>
          <p:nvPr/>
        </p:nvGrpSpPr>
        <p:grpSpPr bwMode="auto">
          <a:xfrm>
            <a:off x="1409700" y="4267200"/>
            <a:ext cx="4140200" cy="1257300"/>
            <a:chOff x="888" y="2688"/>
            <a:chExt cx="2608" cy="792"/>
          </a:xfrm>
        </p:grpSpPr>
        <p:sp>
          <p:nvSpPr>
            <p:cNvPr id="190472" name="Freeform 8"/>
            <p:cNvSpPr>
              <a:spLocks/>
            </p:cNvSpPr>
            <p:nvPr/>
          </p:nvSpPr>
          <p:spPr bwMode="auto">
            <a:xfrm>
              <a:off x="888" y="2760"/>
              <a:ext cx="1680" cy="720"/>
            </a:xfrm>
            <a:custGeom>
              <a:avLst/>
              <a:gdLst>
                <a:gd name="T0" fmla="*/ 1056 w 1680"/>
                <a:gd name="T1" fmla="*/ 0 h 720"/>
                <a:gd name="T2" fmla="*/ 1248 w 1680"/>
                <a:gd name="T3" fmla="*/ 96 h 720"/>
                <a:gd name="T4" fmla="*/ 1440 w 1680"/>
                <a:gd name="T5" fmla="*/ 288 h 720"/>
                <a:gd name="T6" fmla="*/ 1440 w 1680"/>
                <a:gd name="T7" fmla="*/ 624 h 720"/>
                <a:gd name="T8" fmla="*/ 0 w 1680"/>
                <a:gd name="T9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0" h="720">
                  <a:moveTo>
                    <a:pt x="1056" y="0"/>
                  </a:moveTo>
                  <a:cubicBezTo>
                    <a:pt x="1120" y="24"/>
                    <a:pt x="1184" y="48"/>
                    <a:pt x="1248" y="96"/>
                  </a:cubicBezTo>
                  <a:cubicBezTo>
                    <a:pt x="1312" y="144"/>
                    <a:pt x="1408" y="200"/>
                    <a:pt x="1440" y="288"/>
                  </a:cubicBezTo>
                  <a:cubicBezTo>
                    <a:pt x="1472" y="376"/>
                    <a:pt x="1680" y="552"/>
                    <a:pt x="1440" y="624"/>
                  </a:cubicBezTo>
                  <a:cubicBezTo>
                    <a:pt x="1200" y="696"/>
                    <a:pt x="600" y="708"/>
                    <a:pt x="0" y="720"/>
                  </a:cubicBezTo>
                </a:path>
              </a:pathLst>
            </a:custGeom>
            <a:noFill/>
            <a:ln w="25400">
              <a:solidFill>
                <a:srgbClr val="339933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90475" name="Text Box 11"/>
            <p:cNvSpPr txBox="1">
              <a:spLocks noChangeArrowheads="1"/>
            </p:cNvSpPr>
            <p:nvPr/>
          </p:nvSpPr>
          <p:spPr bwMode="auto">
            <a:xfrm>
              <a:off x="2304" y="2688"/>
              <a:ext cx="1192" cy="294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altLang="en-US" sz="1200" i="1">
                  <a:solidFill>
                    <a:schemeClr val="bg1"/>
                  </a:solidFill>
                </a:rPr>
                <a:t>The </a:t>
              </a:r>
              <a:r>
                <a:rPr lang="en-US" altLang="en-US" sz="1200" b="1" i="1">
                  <a:solidFill>
                    <a:schemeClr val="bg1"/>
                  </a:solidFill>
                </a:rPr>
                <a:t>break</a:t>
              </a:r>
              <a:r>
                <a:rPr lang="en-US" altLang="en-US" sz="1200" i="1">
                  <a:solidFill>
                    <a:schemeClr val="bg1"/>
                  </a:solidFill>
                </a:rPr>
                <a:t> statement terminates the </a:t>
              </a:r>
              <a:r>
                <a:rPr lang="en-US" altLang="en-US" sz="1200" b="1" i="1">
                  <a:solidFill>
                    <a:schemeClr val="bg1"/>
                  </a:solidFill>
                </a:rPr>
                <a:t>for</a:t>
              </a:r>
              <a:r>
                <a:rPr lang="en-US" altLang="en-US" sz="1200" i="1">
                  <a:solidFill>
                    <a:schemeClr val="bg1"/>
                  </a:solidFill>
                </a:rPr>
                <a:t> loop.</a:t>
              </a:r>
            </a:p>
          </p:txBody>
        </p:sp>
      </p:grpSp>
      <p:grpSp>
        <p:nvGrpSpPr>
          <p:cNvPr id="190480" name="Group 16"/>
          <p:cNvGrpSpPr>
            <a:grpSpLocks/>
          </p:cNvGrpSpPr>
          <p:nvPr/>
        </p:nvGrpSpPr>
        <p:grpSpPr bwMode="auto">
          <a:xfrm>
            <a:off x="914400" y="4876800"/>
            <a:ext cx="4800600" cy="1574800"/>
            <a:chOff x="576" y="3024"/>
            <a:chExt cx="3264" cy="1040"/>
          </a:xfrm>
        </p:grpSpPr>
        <p:sp>
          <p:nvSpPr>
            <p:cNvPr id="190473" name="Freeform 9"/>
            <p:cNvSpPr>
              <a:spLocks/>
            </p:cNvSpPr>
            <p:nvPr/>
          </p:nvSpPr>
          <p:spPr bwMode="auto">
            <a:xfrm>
              <a:off x="576" y="3024"/>
              <a:ext cx="1952" cy="1040"/>
            </a:xfrm>
            <a:custGeom>
              <a:avLst/>
              <a:gdLst>
                <a:gd name="T0" fmla="*/ 1440 w 1952"/>
                <a:gd name="T1" fmla="*/ 0 h 1040"/>
                <a:gd name="T2" fmla="*/ 1728 w 1952"/>
                <a:gd name="T3" fmla="*/ 192 h 1040"/>
                <a:gd name="T4" fmla="*/ 1872 w 1952"/>
                <a:gd name="T5" fmla="*/ 528 h 1040"/>
                <a:gd name="T6" fmla="*/ 1248 w 1952"/>
                <a:gd name="T7" fmla="*/ 960 h 1040"/>
                <a:gd name="T8" fmla="*/ 0 w 1952"/>
                <a:gd name="T9" fmla="*/ 1008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2" h="1040">
                  <a:moveTo>
                    <a:pt x="1440" y="0"/>
                  </a:moveTo>
                  <a:cubicBezTo>
                    <a:pt x="1548" y="52"/>
                    <a:pt x="1656" y="104"/>
                    <a:pt x="1728" y="192"/>
                  </a:cubicBezTo>
                  <a:cubicBezTo>
                    <a:pt x="1800" y="280"/>
                    <a:pt x="1952" y="400"/>
                    <a:pt x="1872" y="528"/>
                  </a:cubicBezTo>
                  <a:cubicBezTo>
                    <a:pt x="1792" y="656"/>
                    <a:pt x="1560" y="880"/>
                    <a:pt x="1248" y="960"/>
                  </a:cubicBezTo>
                  <a:cubicBezTo>
                    <a:pt x="936" y="1040"/>
                    <a:pt x="468" y="1024"/>
                    <a:pt x="0" y="1008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90476" name="Text Box 12"/>
            <p:cNvSpPr txBox="1">
              <a:spLocks noChangeArrowheads="1"/>
            </p:cNvSpPr>
            <p:nvPr/>
          </p:nvSpPr>
          <p:spPr bwMode="auto">
            <a:xfrm>
              <a:off x="2544" y="3416"/>
              <a:ext cx="1296" cy="5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altLang="en-US" sz="1200" i="1">
                  <a:solidFill>
                    <a:schemeClr val="bg1"/>
                  </a:solidFill>
                </a:rPr>
                <a:t>The </a:t>
              </a:r>
              <a:r>
                <a:rPr lang="en-US" altLang="en-US" sz="1200" b="1" i="1">
                  <a:solidFill>
                    <a:schemeClr val="bg1"/>
                  </a:solidFill>
                </a:rPr>
                <a:t>return</a:t>
              </a:r>
              <a:r>
                <a:rPr lang="en-US" altLang="en-US" sz="1200" i="1">
                  <a:solidFill>
                    <a:schemeClr val="bg1"/>
                  </a:solidFill>
                </a:rPr>
                <a:t> statement terminates the </a:t>
              </a:r>
              <a:r>
                <a:rPr lang="en-US" altLang="en-US" sz="1200" b="1" i="1">
                  <a:solidFill>
                    <a:schemeClr val="bg1"/>
                  </a:solidFill>
                </a:rPr>
                <a:t>function</a:t>
              </a:r>
              <a:r>
                <a:rPr lang="en-US" altLang="en-US" sz="1200">
                  <a:solidFill>
                    <a:schemeClr val="bg1"/>
                  </a:solidFill>
                </a:rPr>
                <a:t> and returns to the caller.</a:t>
              </a:r>
              <a:endParaRPr lang="en-US" altLang="en-US" sz="1200" b="1" i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20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9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8001000" cy="4572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1800">
                <a:latin typeface="Trebuchet MS" panose="020B0603020202020204" pitchFamily="34" charset="0"/>
              </a:rPr>
              <a:t>When to use </a:t>
            </a:r>
            <a:r>
              <a:rPr lang="en-US" altLang="en-US" sz="1800">
                <a:latin typeface="Courier New" panose="02070309020205020404" pitchFamily="49" charset="0"/>
              </a:rPr>
              <a:t>return</a:t>
            </a:r>
            <a:r>
              <a:rPr lang="en-US" altLang="en-US" sz="1800">
                <a:latin typeface="Trebuchet MS" panose="020B0603020202020204" pitchFamily="34" charset="0"/>
              </a:rPr>
              <a:t>?</a:t>
            </a:r>
          </a:p>
          <a:p>
            <a:pPr>
              <a:lnSpc>
                <a:spcPct val="90000"/>
              </a:lnSpc>
            </a:pPr>
            <a:r>
              <a:rPr lang="en-US" altLang="en-US" sz="1800" i="1">
                <a:latin typeface="Trebuchet MS" panose="020B0603020202020204" pitchFamily="34" charset="0"/>
              </a:rPr>
              <a:t>Example:</a:t>
            </a:r>
            <a:r>
              <a:rPr lang="en-US" altLang="en-US" sz="1800">
                <a:latin typeface="Trebuchet MS" panose="020B0603020202020204" pitchFamily="34" charset="0"/>
              </a:rPr>
              <a:t> </a:t>
            </a:r>
            <a:r>
              <a:rPr lang="en-US" altLang="en-US" sz="1600">
                <a:latin typeface="Trebuchet MS" panose="020B0603020202020204" pitchFamily="34" charset="0"/>
              </a:rPr>
              <a:t>the following functions are equivalent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200" i="1">
              <a:latin typeface="Trebuchet MS" panose="020B0603020202020204" pitchFamily="34" charset="0"/>
            </a:endParaRP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76200"/>
            <a:ext cx="59436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>
                <a:latin typeface="Courier New" panose="02070309020205020404" pitchFamily="49" charset="0"/>
              </a:rPr>
              <a:t>return</a:t>
            </a:r>
            <a:r>
              <a:rPr lang="en-US" altLang="en-US" sz="3600">
                <a:latin typeface="Trebuchet MS" panose="020B0603020202020204" pitchFamily="34" charset="0"/>
              </a:rPr>
              <a:t> statement</a:t>
            </a:r>
          </a:p>
        </p:txBody>
      </p:sp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838200" y="1676400"/>
            <a:ext cx="4038600" cy="31257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float calc_point(char grade)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float result;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4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if (grade=='A') result = 4.0;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else if (grade=='B') result = 3.0;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else if (grade=='C') result = 2.5;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else if (grade=='D') result = 2.0;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else result = 0.0;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4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return result;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192527" name="Text Box 15"/>
          <p:cNvSpPr txBox="1">
            <a:spLocks noChangeArrowheads="1"/>
          </p:cNvSpPr>
          <p:nvPr/>
        </p:nvSpPr>
        <p:spPr bwMode="auto">
          <a:xfrm>
            <a:off x="5029200" y="1752600"/>
            <a:ext cx="3886200" cy="21034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float calc_point(char grade)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if (grade=='A')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return 4.0</a:t>
            </a:r>
            <a:r>
              <a:rPr lang="en-US" altLang="en-US" sz="1400" b="1">
                <a:latin typeface="Courier New" panose="02070309020205020404" pitchFamily="49" charset="0"/>
              </a:rPr>
              <a:t>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if (grade=='B')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return 3.0</a:t>
            </a:r>
            <a:r>
              <a:rPr lang="en-US" altLang="en-US" sz="1400" b="1">
                <a:latin typeface="Courier New" panose="02070309020205020404" pitchFamily="49" charset="0"/>
              </a:rPr>
              <a:t>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if (grade=='C')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return 2.5</a:t>
            </a:r>
            <a:r>
              <a:rPr lang="en-US" altLang="en-US" sz="1400" b="1">
                <a:latin typeface="Courier New" panose="02070309020205020404" pitchFamily="49" charset="0"/>
              </a:rPr>
              <a:t>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if (grade=='D')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return 2.0</a:t>
            </a:r>
            <a:r>
              <a:rPr lang="en-US" altLang="en-US" sz="1400" b="1">
                <a:latin typeface="Courier New" panose="02070309020205020404" pitchFamily="49" charset="0"/>
              </a:rPr>
              <a:t>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return 0.0;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192528" name="Rectangle 16"/>
          <p:cNvSpPr>
            <a:spLocks noChangeArrowheads="1"/>
          </p:cNvSpPr>
          <p:nvPr/>
        </p:nvSpPr>
        <p:spPr bwMode="auto">
          <a:xfrm>
            <a:off x="5257800" y="4114800"/>
            <a:ext cx="3276600" cy="609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1600">
                <a:solidFill>
                  <a:schemeClr val="accent2"/>
                </a:solidFill>
                <a:latin typeface="Trebuchet MS" panose="020B0603020202020204" pitchFamily="34" charset="0"/>
              </a:rPr>
              <a:t>The </a:t>
            </a:r>
            <a:r>
              <a:rPr lang="en-US" altLang="en-US" sz="1600" i="1">
                <a:solidFill>
                  <a:schemeClr val="accent2"/>
                </a:solidFill>
                <a:latin typeface="Trebuchet MS" panose="020B0603020202020204" pitchFamily="34" charset="0"/>
              </a:rPr>
              <a:t>else </a:t>
            </a:r>
            <a:r>
              <a:rPr lang="en-US" altLang="en-US" sz="1600">
                <a:solidFill>
                  <a:schemeClr val="accent2"/>
                </a:solidFill>
                <a:latin typeface="Trebuchet MS" panose="020B0603020202020204" pitchFamily="34" charset="0"/>
              </a:rPr>
              <a:t>part of each </a:t>
            </a:r>
            <a:r>
              <a:rPr lang="en-US" altLang="en-US" sz="1600" i="1">
                <a:solidFill>
                  <a:schemeClr val="accent2"/>
                </a:solidFill>
                <a:latin typeface="Trebuchet MS" panose="020B0603020202020204" pitchFamily="34" charset="0"/>
              </a:rPr>
              <a:t>if</a:t>
            </a:r>
            <a:r>
              <a:rPr lang="en-US" altLang="en-US" sz="1600">
                <a:solidFill>
                  <a:schemeClr val="accent2"/>
                </a:solidFill>
                <a:latin typeface="Trebuchet MS" panose="020B0603020202020204" pitchFamily="34" charset="0"/>
              </a:rPr>
              <a:t> statement may be omitted. It has never been reached.</a:t>
            </a:r>
          </a:p>
          <a:p>
            <a:pPr>
              <a:spcBef>
                <a:spcPct val="20000"/>
              </a:spcBef>
            </a:pPr>
            <a:endParaRPr lang="en-US" altLang="en-US" sz="160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>
              <a:spcBef>
                <a:spcPct val="20000"/>
              </a:spcBef>
            </a:pPr>
            <a:endParaRPr lang="en-US" altLang="en-US" sz="1600" i="1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sp>
        <p:nvSpPr>
          <p:cNvPr id="192530" name="Line 18"/>
          <p:cNvSpPr>
            <a:spLocks noChangeShapeType="1"/>
          </p:cNvSpPr>
          <p:nvPr/>
        </p:nvSpPr>
        <p:spPr bwMode="auto">
          <a:xfrm flipV="1">
            <a:off x="6781800" y="3251200"/>
            <a:ext cx="76200" cy="914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0124371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76200"/>
            <a:ext cx="57912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>
                <a:latin typeface="Courier New" panose="02070309020205020404" pitchFamily="49" charset="0"/>
              </a:rPr>
              <a:t>return</a:t>
            </a:r>
            <a:r>
              <a:rPr lang="en-US" altLang="en-US" sz="3600">
                <a:latin typeface="Trebuchet MS" panose="020B0603020202020204" pitchFamily="34" charset="0"/>
              </a:rPr>
              <a:t> statement</a:t>
            </a:r>
          </a:p>
        </p:txBody>
      </p:sp>
      <p:sp>
        <p:nvSpPr>
          <p:cNvPr id="193540" name="Text Box 4"/>
          <p:cNvSpPr txBox="1">
            <a:spLocks noChangeArrowheads="1"/>
          </p:cNvSpPr>
          <p:nvPr/>
        </p:nvSpPr>
        <p:spPr bwMode="auto">
          <a:xfrm>
            <a:off x="304800" y="938213"/>
            <a:ext cx="4038600" cy="55387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float calc_point3(char grade)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{ 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 float result;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3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 switch (grade)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 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   case 'A': result = 4.0;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             break;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3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   case 'B': result = 3.0;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             break;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3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   case 'C': result = 2.5;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             break;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3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   case 'D': result = 2.0;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             break;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3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   default:  result =0.0;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 }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3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 return result;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193541" name="Text Box 5"/>
          <p:cNvSpPr txBox="1">
            <a:spLocks noChangeArrowheads="1"/>
          </p:cNvSpPr>
          <p:nvPr/>
        </p:nvSpPr>
        <p:spPr bwMode="auto">
          <a:xfrm>
            <a:off x="4800600" y="938213"/>
            <a:ext cx="3886200" cy="3892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float calc_point4(char grade)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switch (grade)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case 'A':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return 4.0</a:t>
            </a:r>
            <a:r>
              <a:rPr lang="en-US" altLang="en-US" sz="1400" b="1">
                <a:latin typeface="Courier New" panose="02070309020205020404" pitchFamily="49" charset="0"/>
              </a:rPr>
              <a:t>;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4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case 'B':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return 3.0</a:t>
            </a:r>
            <a:r>
              <a:rPr lang="en-US" altLang="en-US" sz="1400" b="1">
                <a:latin typeface="Courier New" panose="02070309020205020404" pitchFamily="49" charset="0"/>
              </a:rPr>
              <a:t>;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4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case 'C':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return 2.5</a:t>
            </a:r>
            <a:r>
              <a:rPr lang="en-US" altLang="en-US" sz="1400" b="1">
                <a:latin typeface="Courier New" panose="02070309020205020404" pitchFamily="49" charset="0"/>
              </a:rPr>
              <a:t>;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4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case 'D':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return 2.0</a:t>
            </a:r>
            <a:r>
              <a:rPr lang="en-US" altLang="en-US" sz="1400" b="1">
                <a:latin typeface="Courier New" panose="02070309020205020404" pitchFamily="49" charset="0"/>
              </a:rPr>
              <a:t>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}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return 0.0</a:t>
            </a:r>
            <a:r>
              <a:rPr lang="en-US" altLang="en-US" sz="1400" b="1">
                <a:latin typeface="Courier New" panose="02070309020205020404" pitchFamily="49" charset="0"/>
              </a:rPr>
              <a:t>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}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400" b="1">
              <a:latin typeface="Courier New" panose="02070309020205020404" pitchFamily="49" charset="0"/>
            </a:endParaRPr>
          </a:p>
        </p:txBody>
      </p:sp>
      <p:sp>
        <p:nvSpPr>
          <p:cNvPr id="193543" name="Rectangle 7"/>
          <p:cNvSpPr>
            <a:spLocks noChangeArrowheads="1"/>
          </p:cNvSpPr>
          <p:nvPr/>
        </p:nvSpPr>
        <p:spPr bwMode="auto">
          <a:xfrm>
            <a:off x="5029200" y="5029200"/>
            <a:ext cx="3276600" cy="609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1600">
                <a:solidFill>
                  <a:schemeClr val="accent2"/>
                </a:solidFill>
                <a:latin typeface="Trebuchet MS" panose="020B0603020202020204" pitchFamily="34" charset="0"/>
              </a:rPr>
              <a:t>The </a:t>
            </a:r>
            <a:r>
              <a:rPr lang="en-US" altLang="en-US" sz="1600" i="1">
                <a:solidFill>
                  <a:schemeClr val="accent2"/>
                </a:solidFill>
                <a:latin typeface="Trebuchet MS" panose="020B0603020202020204" pitchFamily="34" charset="0"/>
              </a:rPr>
              <a:t>break </a:t>
            </a:r>
            <a:r>
              <a:rPr lang="en-US" altLang="en-US" sz="1600">
                <a:solidFill>
                  <a:schemeClr val="accent2"/>
                </a:solidFill>
                <a:latin typeface="Trebuchet MS" panose="020B0603020202020204" pitchFamily="34" charset="0"/>
              </a:rPr>
              <a:t>statement of each </a:t>
            </a:r>
            <a:r>
              <a:rPr lang="en-US" altLang="en-US" sz="1600" i="1">
                <a:solidFill>
                  <a:schemeClr val="accent2"/>
                </a:solidFill>
                <a:latin typeface="Trebuchet MS" panose="020B0603020202020204" pitchFamily="34" charset="0"/>
              </a:rPr>
              <a:t>case</a:t>
            </a:r>
            <a:r>
              <a:rPr lang="en-US" altLang="en-US" sz="1600">
                <a:solidFill>
                  <a:schemeClr val="accent2"/>
                </a:solidFill>
                <a:latin typeface="Trebuchet MS" panose="020B0603020202020204" pitchFamily="34" charset="0"/>
              </a:rPr>
              <a:t> may be omitted. It has never been reached.</a:t>
            </a:r>
          </a:p>
          <a:p>
            <a:pPr>
              <a:spcBef>
                <a:spcPct val="20000"/>
              </a:spcBef>
            </a:pPr>
            <a:endParaRPr lang="en-US" altLang="en-US" sz="1600" i="1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sp>
        <p:nvSpPr>
          <p:cNvPr id="193544" name="Line 8"/>
          <p:cNvSpPr>
            <a:spLocks noChangeShapeType="1"/>
          </p:cNvSpPr>
          <p:nvPr/>
        </p:nvSpPr>
        <p:spPr bwMode="auto">
          <a:xfrm flipV="1">
            <a:off x="6553200" y="3886200"/>
            <a:ext cx="76200" cy="1193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7426336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762000"/>
            <a:ext cx="8001000" cy="4572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1600">
                <a:latin typeface="Trebuchet MS" panose="020B0603020202020204" pitchFamily="34" charset="0"/>
              </a:rPr>
              <a:t>It is used to translate </a:t>
            </a:r>
            <a:r>
              <a:rPr lang="en-US" altLang="en-US" sz="1600">
                <a:solidFill>
                  <a:schemeClr val="accent2"/>
                </a:solidFill>
                <a:latin typeface="Trebuchet MS" panose="020B0603020202020204" pitchFamily="34" charset="0"/>
              </a:rPr>
              <a:t>connector symbols – </a:t>
            </a:r>
            <a:r>
              <a:rPr lang="en-US" altLang="en-US" sz="1600">
                <a:latin typeface="Trebuchet MS" panose="020B0603020202020204" pitchFamily="34" charset="0"/>
              </a:rPr>
              <a:t>jump to another part inside a program.</a:t>
            </a:r>
          </a:p>
          <a:p>
            <a:pPr>
              <a:lnSpc>
                <a:spcPct val="90000"/>
              </a:lnSpc>
            </a:pPr>
            <a:r>
              <a:rPr lang="en-US" altLang="en-US" sz="1600">
                <a:latin typeface="Trebuchet MS" panose="020B0603020202020204" pitchFamily="34" charset="0"/>
              </a:rPr>
              <a:t>But, it is not recommended to use - </a:t>
            </a:r>
            <a:r>
              <a:rPr lang="en-US" altLang="en-US" sz="1600">
                <a:solidFill>
                  <a:srgbClr val="FF0000"/>
                </a:solidFill>
                <a:latin typeface="Trebuchet MS" panose="020B0603020202020204" pitchFamily="34" charset="0"/>
              </a:rPr>
              <a:t>it may cause</a:t>
            </a:r>
            <a:r>
              <a:rPr lang="en-US" altLang="en-US" sz="1600">
                <a:latin typeface="Trebuchet MS" panose="020B0603020202020204" pitchFamily="34" charset="0"/>
              </a:rPr>
              <a:t> </a:t>
            </a:r>
            <a:r>
              <a:rPr lang="en-US" altLang="en-US" sz="1600">
                <a:solidFill>
                  <a:srgbClr val="FF0000"/>
                </a:solidFill>
                <a:latin typeface="Trebuchet MS" panose="020B0603020202020204" pitchFamily="34" charset="0"/>
              </a:rPr>
              <a:t>unstructured programs</a:t>
            </a:r>
            <a:r>
              <a:rPr lang="en-US" altLang="en-US" sz="1600">
                <a:latin typeface="Trebuchet MS" panose="020B0603020202020204" pitchFamily="34" charset="0"/>
              </a:rPr>
              <a:t>.</a:t>
            </a:r>
            <a:endParaRPr lang="en-US" altLang="en-US" sz="160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200" i="1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200" i="1">
                <a:latin typeface="Trebuchet MS" panose="020B0603020202020204" pitchFamily="34" charset="0"/>
              </a:rPr>
              <a:t>Example: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200" i="1">
              <a:latin typeface="Trebuchet MS" panose="020B0603020202020204" pitchFamily="34" charset="0"/>
            </a:endParaRP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"/>
            <a:ext cx="7772400" cy="5334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b="1">
                <a:latin typeface="Courier New" panose="02070309020205020404" pitchFamily="49" charset="0"/>
              </a:rPr>
              <a:t>goto</a:t>
            </a:r>
            <a:r>
              <a:rPr lang="en-US" altLang="en-US" sz="3200">
                <a:latin typeface="Trebuchet MS" panose="020B0603020202020204" pitchFamily="34" charset="0"/>
              </a:rPr>
              <a:t> statement</a:t>
            </a:r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4800600" y="1828800"/>
            <a:ext cx="4191000" cy="24018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n=10;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600" b="1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A: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cout &lt;&lt;n &lt;&lt;“ “;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n = n -1;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if (n&gt;0)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goto A;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600" b="1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4953000" y="4648200"/>
            <a:ext cx="3352800" cy="1136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Output: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2000" b="1" dirty="0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10 9 8 7 6 5 4 3 2 1</a:t>
            </a:r>
          </a:p>
        </p:txBody>
      </p:sp>
      <p:sp>
        <p:nvSpPr>
          <p:cNvPr id="191503" name="Rectangle 15"/>
          <p:cNvSpPr>
            <a:spLocks noChangeArrowheads="1"/>
          </p:cNvSpPr>
          <p:nvPr/>
        </p:nvSpPr>
        <p:spPr bwMode="auto">
          <a:xfrm>
            <a:off x="533400" y="2057400"/>
            <a:ext cx="3962400" cy="441960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graphicFrame>
        <p:nvGraphicFramePr>
          <p:cNvPr id="191505" name="Object 17"/>
          <p:cNvGraphicFramePr>
            <a:graphicFrameLocks noChangeAspect="1"/>
          </p:cNvGraphicFramePr>
          <p:nvPr/>
        </p:nvGraphicFramePr>
        <p:xfrm>
          <a:off x="990600" y="1752600"/>
          <a:ext cx="3375025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1" name="VISIO" r:id="rId4" imgW="2445480" imgH="3839400" progId="Visio.Drawing.6">
                  <p:embed/>
                </p:oleObj>
              </mc:Choice>
              <mc:Fallback>
                <p:oleObj name="VISIO" r:id="rId4" imgW="2445480" imgH="3839400" progId="Visio.Drawing.6">
                  <p:embed/>
                  <p:pic>
                    <p:nvPicPr>
                      <p:cNvPr id="19150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752600"/>
                        <a:ext cx="3375025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506" name="Freeform 18"/>
          <p:cNvSpPr>
            <a:spLocks/>
          </p:cNvSpPr>
          <p:nvPr/>
        </p:nvSpPr>
        <p:spPr bwMode="auto">
          <a:xfrm>
            <a:off x="4038600" y="3886200"/>
            <a:ext cx="2743200" cy="1295400"/>
          </a:xfrm>
          <a:custGeom>
            <a:avLst/>
            <a:gdLst>
              <a:gd name="T0" fmla="*/ 0 w 1680"/>
              <a:gd name="T1" fmla="*/ 816 h 816"/>
              <a:gd name="T2" fmla="*/ 192 w 1680"/>
              <a:gd name="T3" fmla="*/ 480 h 816"/>
              <a:gd name="T4" fmla="*/ 672 w 1680"/>
              <a:gd name="T5" fmla="*/ 336 h 816"/>
              <a:gd name="T6" fmla="*/ 1440 w 1680"/>
              <a:gd name="T7" fmla="*/ 288 h 816"/>
              <a:gd name="T8" fmla="*/ 1680 w 1680"/>
              <a:gd name="T9" fmla="*/ 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0" h="816">
                <a:moveTo>
                  <a:pt x="0" y="816"/>
                </a:moveTo>
                <a:cubicBezTo>
                  <a:pt x="40" y="688"/>
                  <a:pt x="80" y="560"/>
                  <a:pt x="192" y="480"/>
                </a:cubicBezTo>
                <a:cubicBezTo>
                  <a:pt x="304" y="400"/>
                  <a:pt x="464" y="368"/>
                  <a:pt x="672" y="336"/>
                </a:cubicBezTo>
                <a:cubicBezTo>
                  <a:pt x="880" y="304"/>
                  <a:pt x="1272" y="344"/>
                  <a:pt x="1440" y="288"/>
                </a:cubicBezTo>
                <a:cubicBezTo>
                  <a:pt x="1608" y="232"/>
                  <a:pt x="1644" y="116"/>
                  <a:pt x="1680" y="0"/>
                </a:cubicBezTo>
              </a:path>
            </a:pathLst>
          </a:custGeom>
          <a:noFill/>
          <a:ln w="25400" cap="flat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91507" name="Freeform 19"/>
          <p:cNvSpPr>
            <a:spLocks/>
          </p:cNvSpPr>
          <p:nvPr/>
        </p:nvSpPr>
        <p:spPr bwMode="auto">
          <a:xfrm>
            <a:off x="965200" y="2082800"/>
            <a:ext cx="3835400" cy="1041400"/>
          </a:xfrm>
          <a:custGeom>
            <a:avLst/>
            <a:gdLst>
              <a:gd name="T0" fmla="*/ 112 w 2416"/>
              <a:gd name="T1" fmla="*/ 656 h 656"/>
              <a:gd name="T2" fmla="*/ 208 w 2416"/>
              <a:gd name="T3" fmla="*/ 128 h 656"/>
              <a:gd name="T4" fmla="*/ 1360 w 2416"/>
              <a:gd name="T5" fmla="*/ 32 h 656"/>
              <a:gd name="T6" fmla="*/ 2416 w 2416"/>
              <a:gd name="T7" fmla="*/ 320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16" h="656">
                <a:moveTo>
                  <a:pt x="112" y="656"/>
                </a:moveTo>
                <a:cubicBezTo>
                  <a:pt x="56" y="444"/>
                  <a:pt x="0" y="232"/>
                  <a:pt x="208" y="128"/>
                </a:cubicBezTo>
                <a:cubicBezTo>
                  <a:pt x="416" y="24"/>
                  <a:pt x="992" y="0"/>
                  <a:pt x="1360" y="32"/>
                </a:cubicBezTo>
                <a:cubicBezTo>
                  <a:pt x="1728" y="64"/>
                  <a:pt x="2072" y="192"/>
                  <a:pt x="2416" y="320"/>
                </a:cubicBezTo>
              </a:path>
            </a:pathLst>
          </a:custGeom>
          <a:noFill/>
          <a:ln w="25400" cap="flat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3837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3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838200"/>
            <a:ext cx="1295400" cy="381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b="1" i="1">
                <a:latin typeface="Trebuchet MS" panose="020B0603020202020204" pitchFamily="34" charset="0"/>
              </a:rPr>
              <a:t>Pattern 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400" b="1" i="1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endParaRPr lang="en-US" altLang="en-US" sz="1600" b="1" i="1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600" b="1" i="1">
              <a:latin typeface="Trebuchet MS" panose="020B0603020202020204" pitchFamily="34" charset="0"/>
            </a:endParaRPr>
          </a:p>
        </p:txBody>
      </p:sp>
      <p:sp>
        <p:nvSpPr>
          <p:cNvPr id="180227" name="Text Box 3"/>
          <p:cNvSpPr txBox="1">
            <a:spLocks noChangeArrowheads="1"/>
          </p:cNvSpPr>
          <p:nvPr/>
        </p:nvSpPr>
        <p:spPr bwMode="auto">
          <a:xfrm>
            <a:off x="4343400" y="2057400"/>
            <a:ext cx="3733800" cy="26574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endParaRPr lang="en-US" altLang="en-US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while (</a:t>
            </a:r>
            <a:r>
              <a:rPr lang="en-US" altLang="en-US" b="1">
                <a:latin typeface="Courier New" panose="02070309020205020404" pitchFamily="49" charset="0"/>
              </a:rPr>
              <a:t>condition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 Repeated_Actions;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}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1802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101600"/>
            <a:ext cx="60198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>
                <a:latin typeface="Trebuchet MS" panose="020B0603020202020204" pitchFamily="34" charset="0"/>
              </a:rPr>
              <a:t>Translating flowchart to C++ code</a:t>
            </a:r>
          </a:p>
        </p:txBody>
      </p:sp>
      <p:graphicFrame>
        <p:nvGraphicFramePr>
          <p:cNvPr id="180233" name="Object 9"/>
          <p:cNvGraphicFramePr>
            <a:graphicFrameLocks noChangeAspect="1"/>
          </p:cNvGraphicFramePr>
          <p:nvPr/>
        </p:nvGraphicFramePr>
        <p:xfrm>
          <a:off x="533400" y="1295400"/>
          <a:ext cx="357505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5" name="VISIO" r:id="rId3" imgW="1904400" imgH="2354040" progId="Visio.Drawing.6">
                  <p:embed/>
                </p:oleObj>
              </mc:Choice>
              <mc:Fallback>
                <p:oleObj name="VISIO" r:id="rId3" imgW="1904400" imgH="2354040" progId="Visio.Drawing.6">
                  <p:embed/>
                  <p:pic>
                    <p:nvPicPr>
                      <p:cNvPr id="18023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95400"/>
                        <a:ext cx="357505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0238" name="Group 14"/>
          <p:cNvGrpSpPr>
            <a:grpSpLocks/>
          </p:cNvGrpSpPr>
          <p:nvPr/>
        </p:nvGrpSpPr>
        <p:grpSpPr bwMode="auto">
          <a:xfrm>
            <a:off x="2362200" y="2971800"/>
            <a:ext cx="1600200" cy="457200"/>
            <a:chOff x="1488" y="1872"/>
            <a:chExt cx="1008" cy="288"/>
          </a:xfrm>
        </p:grpSpPr>
        <p:sp>
          <p:nvSpPr>
            <p:cNvPr id="180234" name="Line 10"/>
            <p:cNvSpPr>
              <a:spLocks noChangeShapeType="1"/>
            </p:cNvSpPr>
            <p:nvPr/>
          </p:nvSpPr>
          <p:spPr bwMode="auto">
            <a:xfrm flipH="1">
              <a:off x="1488" y="2016"/>
              <a:ext cx="240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80235" name="Text Box 11"/>
            <p:cNvSpPr txBox="1">
              <a:spLocks noChangeArrowheads="1"/>
            </p:cNvSpPr>
            <p:nvPr/>
          </p:nvSpPr>
          <p:spPr bwMode="auto">
            <a:xfrm>
              <a:off x="1728" y="1872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altLang="en-US" sz="1200" i="1">
                  <a:solidFill>
                    <a:srgbClr val="FF0000"/>
                  </a:solidFill>
                </a:rPr>
                <a:t>Here must be a “True”</a:t>
              </a:r>
            </a:p>
          </p:txBody>
        </p:sp>
      </p:grpSp>
      <p:grpSp>
        <p:nvGrpSpPr>
          <p:cNvPr id="180239" name="Group 15"/>
          <p:cNvGrpSpPr>
            <a:grpSpLocks/>
          </p:cNvGrpSpPr>
          <p:nvPr/>
        </p:nvGrpSpPr>
        <p:grpSpPr bwMode="auto">
          <a:xfrm>
            <a:off x="2895600" y="1828800"/>
            <a:ext cx="1143000" cy="838200"/>
            <a:chOff x="1824" y="1152"/>
            <a:chExt cx="720" cy="528"/>
          </a:xfrm>
        </p:grpSpPr>
        <p:sp>
          <p:nvSpPr>
            <p:cNvPr id="180236" name="Line 12"/>
            <p:cNvSpPr>
              <a:spLocks noChangeShapeType="1"/>
            </p:cNvSpPr>
            <p:nvPr/>
          </p:nvSpPr>
          <p:spPr bwMode="auto">
            <a:xfrm flipH="1">
              <a:off x="2064" y="1440"/>
              <a:ext cx="0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80237" name="Text Box 13"/>
            <p:cNvSpPr txBox="1">
              <a:spLocks noChangeArrowheads="1"/>
            </p:cNvSpPr>
            <p:nvPr/>
          </p:nvSpPr>
          <p:spPr bwMode="auto">
            <a:xfrm>
              <a:off x="1824" y="1152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altLang="en-US" sz="1200" i="1">
                  <a:solidFill>
                    <a:srgbClr val="FF0000"/>
                  </a:solidFill>
                </a:rPr>
                <a:t>Here must be a “False”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883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838200"/>
            <a:ext cx="7620000" cy="381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b="1" i="1">
                <a:latin typeface="Trebuchet MS" panose="020B0603020202020204" pitchFamily="34" charset="0"/>
              </a:rPr>
              <a:t>Example: </a:t>
            </a:r>
            <a:r>
              <a:rPr lang="en-US" altLang="en-US" sz="1400" i="1">
                <a:latin typeface="Trebuchet MS" panose="020B0603020202020204" pitchFamily="34" charset="0"/>
              </a:rPr>
              <a:t>Calculate the average of odd numbers 1 to  9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400" b="1" i="1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endParaRPr lang="en-US" altLang="en-US" sz="1600" b="1" i="1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600" b="1" i="1">
              <a:latin typeface="Trebuchet MS" panose="020B0603020202020204" pitchFamily="34" charset="0"/>
            </a:endParaRPr>
          </a:p>
        </p:txBody>
      </p:sp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4343400" y="2057400"/>
            <a:ext cx="3733800" cy="32273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1800" b="1">
                <a:solidFill>
                  <a:schemeClr val="folHlink"/>
                </a:solidFill>
                <a:latin typeface="Courier New" panose="02070309020205020404" pitchFamily="49" charset="0"/>
              </a:rPr>
              <a:t>sum = 0;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800" b="1">
                <a:solidFill>
                  <a:schemeClr val="folHlink"/>
                </a:solidFill>
                <a:latin typeface="Courier New" panose="02070309020205020404" pitchFamily="49" charset="0"/>
              </a:rPr>
              <a:t>i=1;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while (</a:t>
            </a:r>
            <a:r>
              <a:rPr lang="en-US" altLang="en-US" b="1">
                <a:latin typeface="Courier New" panose="02070309020205020404" pitchFamily="49" charset="0"/>
              </a:rPr>
              <a:t>i&lt;11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 sum = sum + i;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 i = i + 2;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}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800" b="1">
                <a:solidFill>
                  <a:schemeClr val="folHlink"/>
                </a:solidFill>
                <a:latin typeface="Courier New" panose="02070309020205020404" pitchFamily="49" charset="0"/>
              </a:rPr>
              <a:t>avrg = sum/5.0;</a:t>
            </a:r>
            <a:endParaRPr lang="en-US" altLang="en-US" sz="1800">
              <a:solidFill>
                <a:schemeClr val="folHlink"/>
              </a:solidFill>
              <a:latin typeface="Courier New" panose="02070309020205020404" pitchFamily="49" charset="0"/>
            </a:endParaRPr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101600"/>
            <a:ext cx="60198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>
                <a:latin typeface="Trebuchet MS" panose="020B0603020202020204" pitchFamily="34" charset="0"/>
              </a:rPr>
              <a:t>Translating flowchart to C++ code</a:t>
            </a:r>
          </a:p>
        </p:txBody>
      </p:sp>
      <p:graphicFrame>
        <p:nvGraphicFramePr>
          <p:cNvPr id="196624" name="Object 16"/>
          <p:cNvGraphicFramePr>
            <a:graphicFrameLocks noChangeAspect="1"/>
          </p:cNvGraphicFramePr>
          <p:nvPr/>
        </p:nvGraphicFramePr>
        <p:xfrm>
          <a:off x="762000" y="1066800"/>
          <a:ext cx="2887663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9" name="VISIO" r:id="rId3" imgW="1927080" imgH="3713760" progId="Visio.Drawing.6">
                  <p:embed/>
                </p:oleObj>
              </mc:Choice>
              <mc:Fallback>
                <p:oleObj name="VISIO" r:id="rId3" imgW="1927080" imgH="3713760" progId="Visio.Drawing.6">
                  <p:embed/>
                  <p:pic>
                    <p:nvPicPr>
                      <p:cNvPr id="19662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066800"/>
                        <a:ext cx="2887663" cy="556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333484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838200"/>
            <a:ext cx="1295400" cy="381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b="1" i="1">
                <a:latin typeface="Trebuchet MS" panose="020B0603020202020204" pitchFamily="34" charset="0"/>
              </a:rPr>
              <a:t>Pattern 2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400" b="1" i="1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endParaRPr lang="en-US" altLang="en-US" sz="1600" b="1" i="1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600" b="1" i="1">
              <a:latin typeface="Trebuchet MS" panose="020B0603020202020204" pitchFamily="34" charset="0"/>
            </a:endParaRPr>
          </a:p>
        </p:txBody>
      </p:sp>
      <p:sp>
        <p:nvSpPr>
          <p:cNvPr id="181251" name="Text Box 3"/>
          <p:cNvSpPr txBox="1">
            <a:spLocks noChangeArrowheads="1"/>
          </p:cNvSpPr>
          <p:nvPr/>
        </p:nvSpPr>
        <p:spPr bwMode="auto">
          <a:xfrm>
            <a:off x="4648200" y="1981200"/>
            <a:ext cx="3886200" cy="26574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endParaRPr lang="en-US" altLang="en-US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do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 Repeated_Actions;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} 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while(</a:t>
            </a:r>
            <a:r>
              <a:rPr lang="en-US" altLang="en-US" b="1">
                <a:latin typeface="Courier New" panose="02070309020205020404" pitchFamily="49" charset="0"/>
              </a:rPr>
              <a:t>condition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)</a:t>
            </a:r>
            <a:r>
              <a:rPr lang="en-US" altLang="en-US" b="1">
                <a:latin typeface="Courier New" panose="02070309020205020404" pitchFamily="49" charset="0"/>
              </a:rPr>
              <a:t>;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101600"/>
            <a:ext cx="60960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>
                <a:latin typeface="Trebuchet MS" panose="020B0603020202020204" pitchFamily="34" charset="0"/>
              </a:rPr>
              <a:t>Translating flowchart to C++ code</a:t>
            </a:r>
          </a:p>
        </p:txBody>
      </p:sp>
      <p:graphicFrame>
        <p:nvGraphicFramePr>
          <p:cNvPr id="181258" name="Object 10"/>
          <p:cNvGraphicFramePr>
            <a:graphicFrameLocks noChangeAspect="1"/>
          </p:cNvGraphicFramePr>
          <p:nvPr/>
        </p:nvGraphicFramePr>
        <p:xfrm>
          <a:off x="533400" y="1219200"/>
          <a:ext cx="3144838" cy="454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3" name="VISIO" r:id="rId3" imgW="1545480" imgH="2237040" progId="Visio.Drawing.6">
                  <p:embed/>
                </p:oleObj>
              </mc:Choice>
              <mc:Fallback>
                <p:oleObj name="VISIO" r:id="rId3" imgW="1545480" imgH="2237040" progId="Visio.Drawing.6">
                  <p:embed/>
                  <p:pic>
                    <p:nvPicPr>
                      <p:cNvPr id="18125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19200"/>
                        <a:ext cx="3144838" cy="454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259" name="Line 11"/>
          <p:cNvSpPr>
            <a:spLocks noChangeShapeType="1"/>
          </p:cNvSpPr>
          <p:nvPr/>
        </p:nvSpPr>
        <p:spPr bwMode="auto">
          <a:xfrm flipV="1">
            <a:off x="1409700" y="4243388"/>
            <a:ext cx="762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81260" name="Text Box 12"/>
          <p:cNvSpPr txBox="1">
            <a:spLocks noChangeArrowheads="1"/>
          </p:cNvSpPr>
          <p:nvPr/>
        </p:nvSpPr>
        <p:spPr bwMode="auto">
          <a:xfrm>
            <a:off x="723900" y="4548188"/>
            <a:ext cx="13716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1200" i="1">
                <a:solidFill>
                  <a:srgbClr val="FF0000"/>
                </a:solidFill>
              </a:rPr>
              <a:t>The iterating part must be a “True”</a:t>
            </a:r>
          </a:p>
        </p:txBody>
      </p:sp>
    </p:spTree>
    <p:extLst>
      <p:ext uri="{BB962C8B-B14F-4D97-AF65-F5344CB8AC3E}">
        <p14:creationId xmlns:p14="http://schemas.microsoft.com/office/powerpoint/2010/main" val="75273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60" grpId="0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838200"/>
            <a:ext cx="7620000" cy="381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b="1" i="1">
                <a:latin typeface="Trebuchet MS" panose="020B0603020202020204" pitchFamily="34" charset="0"/>
              </a:rPr>
              <a:t>Example: </a:t>
            </a:r>
            <a:r>
              <a:rPr lang="en-US" altLang="en-US" sz="1400" i="1">
                <a:latin typeface="Trebuchet MS" panose="020B0603020202020204" pitchFamily="34" charset="0"/>
              </a:rPr>
              <a:t>Prints numbers 1 to 10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400" b="1" i="1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endParaRPr lang="en-US" altLang="en-US" sz="1600" b="1" i="1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600" b="1" i="1">
              <a:latin typeface="Trebuchet MS" panose="020B0603020202020204" pitchFamily="34" charset="0"/>
            </a:endParaRPr>
          </a:p>
        </p:txBody>
      </p:sp>
      <p:sp>
        <p:nvSpPr>
          <p:cNvPr id="197635" name="Text Box 3"/>
          <p:cNvSpPr txBox="1">
            <a:spLocks noChangeArrowheads="1"/>
          </p:cNvSpPr>
          <p:nvPr/>
        </p:nvSpPr>
        <p:spPr bwMode="auto">
          <a:xfrm>
            <a:off x="4343400" y="2057400"/>
            <a:ext cx="3733800" cy="25669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1800" b="1">
                <a:solidFill>
                  <a:schemeClr val="folHlink"/>
                </a:solidFill>
                <a:latin typeface="Courier New" panose="02070309020205020404" pitchFamily="49" charset="0"/>
              </a:rPr>
              <a:t>i=1;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do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 cout &lt;&lt;i &lt;&lt;endl;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 i = i + 1;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} 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while (</a:t>
            </a:r>
            <a:r>
              <a:rPr lang="en-US" altLang="en-US" b="1">
                <a:latin typeface="Courier New" panose="02070309020205020404" pitchFamily="49" charset="0"/>
              </a:rPr>
              <a:t>i&lt;11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);</a:t>
            </a:r>
            <a:endParaRPr lang="en-US" altLang="en-US" b="1">
              <a:latin typeface="Courier New" panose="02070309020205020404" pitchFamily="49" charset="0"/>
            </a:endParaRPr>
          </a:p>
        </p:txBody>
      </p:sp>
      <p:sp>
        <p:nvSpPr>
          <p:cNvPr id="19763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101600"/>
            <a:ext cx="62484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>
                <a:latin typeface="Trebuchet MS" panose="020B0603020202020204" pitchFamily="34" charset="0"/>
              </a:rPr>
              <a:t>Translating flowchart to C++ code</a:t>
            </a:r>
          </a:p>
        </p:txBody>
      </p:sp>
      <p:graphicFrame>
        <p:nvGraphicFramePr>
          <p:cNvPr id="197639" name="Object 7"/>
          <p:cNvGraphicFramePr>
            <a:graphicFrameLocks noChangeAspect="1"/>
          </p:cNvGraphicFramePr>
          <p:nvPr/>
        </p:nvGraphicFramePr>
        <p:xfrm>
          <a:off x="685800" y="1371600"/>
          <a:ext cx="2627313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7" name="VISIO" r:id="rId3" imgW="1545480" imgH="3050280" progId="Visio.Drawing.6">
                  <p:embed/>
                </p:oleObj>
              </mc:Choice>
              <mc:Fallback>
                <p:oleObj name="VISIO" r:id="rId3" imgW="1545480" imgH="3050280" progId="Visio.Drawing.6">
                  <p:embed/>
                  <p:pic>
                    <p:nvPicPr>
                      <p:cNvPr id="1976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371600"/>
                        <a:ext cx="2627313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552219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838200"/>
            <a:ext cx="1295400" cy="381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b="1" i="1">
                <a:latin typeface="Trebuchet MS" panose="020B0603020202020204" pitchFamily="34" charset="0"/>
              </a:rPr>
              <a:t>Pattern 3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400" b="1" i="1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endParaRPr lang="en-US" altLang="en-US" sz="1600" b="1" i="1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600" b="1" i="1">
              <a:latin typeface="Trebuchet MS" panose="020B0603020202020204" pitchFamily="34" charset="0"/>
            </a:endParaRPr>
          </a:p>
        </p:txBody>
      </p:sp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3886200" y="1295400"/>
            <a:ext cx="4648200" cy="1814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endParaRPr lang="en-US" altLang="en-US" sz="16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600" b="1">
                <a:latin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 b="1">
                <a:latin typeface="Courier New" panose="02070309020205020404" pitchFamily="49" charset="0"/>
              </a:rPr>
              <a:t>initialize; condition; update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Repeated_Actions;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}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600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101600"/>
            <a:ext cx="60198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>
                <a:latin typeface="Trebuchet MS" panose="020B0603020202020204" pitchFamily="34" charset="0"/>
              </a:rPr>
              <a:t>Translating flowchart to C++ code</a:t>
            </a:r>
          </a:p>
        </p:txBody>
      </p:sp>
      <p:graphicFrame>
        <p:nvGraphicFramePr>
          <p:cNvPr id="182280" name="Object 8"/>
          <p:cNvGraphicFramePr>
            <a:graphicFrameLocks noChangeAspect="1"/>
          </p:cNvGraphicFramePr>
          <p:nvPr/>
        </p:nvGraphicFramePr>
        <p:xfrm>
          <a:off x="533400" y="1219200"/>
          <a:ext cx="3133725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1" name="VISIO" r:id="rId3" imgW="2084400" imgH="3497040" progId="Visio.Drawing.6">
                  <p:embed/>
                </p:oleObj>
              </mc:Choice>
              <mc:Fallback>
                <p:oleObj name="VISIO" r:id="rId3" imgW="2084400" imgH="3497040" progId="Visio.Drawing.6">
                  <p:embed/>
                  <p:pic>
                    <p:nvPicPr>
                      <p:cNvPr id="18228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19200"/>
                        <a:ext cx="3133725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2281" name="Rectangle 9"/>
          <p:cNvSpPr>
            <a:spLocks noChangeArrowheads="1"/>
          </p:cNvSpPr>
          <p:nvPr/>
        </p:nvSpPr>
        <p:spPr bwMode="auto">
          <a:xfrm>
            <a:off x="3962400" y="3276600"/>
            <a:ext cx="12954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>
                <a:latin typeface="Trebuchet MS" panose="020B0603020202020204" pitchFamily="34" charset="0"/>
              </a:rPr>
              <a:t>or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400" b="1" i="1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endParaRPr lang="en-US" altLang="en-US" sz="1600" b="1" i="1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en-US" sz="1600" b="1" i="1">
              <a:latin typeface="Trebuchet MS" panose="020B0603020202020204" pitchFamily="34" charset="0"/>
            </a:endParaRPr>
          </a:p>
        </p:txBody>
      </p:sp>
      <p:sp>
        <p:nvSpPr>
          <p:cNvPr id="182282" name="Text Box 10"/>
          <p:cNvSpPr txBox="1">
            <a:spLocks noChangeArrowheads="1"/>
          </p:cNvSpPr>
          <p:nvPr/>
        </p:nvSpPr>
        <p:spPr bwMode="auto">
          <a:xfrm>
            <a:off x="3886200" y="3733800"/>
            <a:ext cx="4648200" cy="24018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endParaRPr lang="en-US" altLang="en-US" sz="16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initialize;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while (</a:t>
            </a:r>
            <a:r>
              <a:rPr lang="en-US" altLang="en-US" sz="1600" b="1">
                <a:latin typeface="Courier New" panose="02070309020205020404" pitchFamily="49" charset="0"/>
              </a:rPr>
              <a:t>condition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Repeated_Actions;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update;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}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600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45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animBg="1"/>
      <p:bldP spid="182281" grpId="0" animBg="1"/>
      <p:bldP spid="18228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6018213" cy="339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855787" y="593725"/>
            <a:ext cx="3783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sz="2000" b="1"/>
              <a:t>Logical operator complements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62000" y="4876800"/>
            <a:ext cx="76200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2000" b="1"/>
              <a:t> </a:t>
            </a:r>
            <a:r>
              <a:rPr lang="en-US" altLang="en-US" sz="1800" b="1">
                <a:solidFill>
                  <a:schemeClr val="accent2"/>
                </a:solidFill>
              </a:rPr>
              <a:t>Another way to complement an expression is just putting a Not operator (!) in front of it.</a:t>
            </a:r>
          </a:p>
          <a:p>
            <a:pPr lvl="1" algn="l"/>
            <a:endParaRPr lang="en-US" altLang="en-US" sz="1800" b="1">
              <a:solidFill>
                <a:schemeClr val="accent2"/>
              </a:solidFill>
            </a:endParaRPr>
          </a:p>
          <a:p>
            <a:pPr lvl="1" algn="l"/>
            <a:r>
              <a:rPr lang="en-US" altLang="en-US" sz="1800" b="1" i="1">
                <a:solidFill>
                  <a:schemeClr val="accent2"/>
                </a:solidFill>
              </a:rPr>
              <a:t>Example</a:t>
            </a:r>
            <a:r>
              <a:rPr lang="en-US" altLang="en-US" sz="1800" b="1">
                <a:solidFill>
                  <a:schemeClr val="accent2"/>
                </a:solidFill>
              </a:rPr>
              <a:t>: Complement of n==0 is </a:t>
            </a:r>
          </a:p>
          <a:p>
            <a:pPr lvl="1" algn="l"/>
            <a:r>
              <a:rPr lang="en-US" altLang="en-US" sz="1800" b="1">
                <a:solidFill>
                  <a:schemeClr val="accent2"/>
                </a:solidFill>
              </a:rPr>
              <a:t>                </a:t>
            </a:r>
            <a:r>
              <a:rPr lang="en-US" altLang="en-US" sz="1800" b="1">
                <a:solidFill>
                  <a:schemeClr val="accent2"/>
                </a:solidFill>
                <a:latin typeface="Courier New" panose="02070309020205020404" pitchFamily="49" charset="0"/>
              </a:rPr>
              <a:t>!(n==0)</a:t>
            </a:r>
          </a:p>
        </p:txBody>
      </p:sp>
    </p:spTree>
    <p:extLst>
      <p:ext uri="{BB962C8B-B14F-4D97-AF65-F5344CB8AC3E}">
        <p14:creationId xmlns:p14="http://schemas.microsoft.com/office/powerpoint/2010/main" val="314216118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3886200" y="1295400"/>
            <a:ext cx="4648200" cy="1814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solidFill>
                  <a:schemeClr val="folHlink"/>
                </a:solidFill>
                <a:latin typeface="Courier New" panose="02070309020205020404" pitchFamily="49" charset="0"/>
              </a:rPr>
              <a:t>total = 0;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600" b="1">
                <a:latin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 b="1">
                <a:latin typeface="Courier New" panose="02070309020205020404" pitchFamily="49" charset="0"/>
              </a:rPr>
              <a:t>i=1; i&lt;11; i++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total = total + i;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}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solidFill>
                  <a:schemeClr val="folHlink"/>
                </a:solidFill>
                <a:latin typeface="Courier New" panose="02070309020205020404" pitchFamily="49" charset="0"/>
              </a:rPr>
              <a:t>cout &lt;&lt;total;</a:t>
            </a:r>
            <a:endParaRPr lang="en-US" altLang="en-US" sz="1600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362200" y="101600"/>
            <a:ext cx="61722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>
                <a:latin typeface="Trebuchet MS" panose="020B0603020202020204" pitchFamily="34" charset="0"/>
              </a:rPr>
              <a:t>Translating flowchart to C++ code</a:t>
            </a:r>
          </a:p>
        </p:txBody>
      </p:sp>
      <p:sp>
        <p:nvSpPr>
          <p:cNvPr id="199686" name="Rectangle 6"/>
          <p:cNvSpPr>
            <a:spLocks noChangeArrowheads="1"/>
          </p:cNvSpPr>
          <p:nvPr/>
        </p:nvSpPr>
        <p:spPr bwMode="auto">
          <a:xfrm>
            <a:off x="3962400" y="3276600"/>
            <a:ext cx="12954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>
                <a:latin typeface="Trebuchet MS" panose="020B0603020202020204" pitchFamily="34" charset="0"/>
              </a:rPr>
              <a:t>or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400" b="1" i="1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endParaRPr lang="en-US" altLang="en-US" sz="1600" b="1" i="1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en-US" sz="1600" b="1" i="1">
              <a:latin typeface="Trebuchet MS" panose="020B0603020202020204" pitchFamily="34" charset="0"/>
            </a:endParaRPr>
          </a:p>
        </p:txBody>
      </p:sp>
      <p:sp>
        <p:nvSpPr>
          <p:cNvPr id="199687" name="Text Box 7"/>
          <p:cNvSpPr txBox="1">
            <a:spLocks noChangeArrowheads="1"/>
          </p:cNvSpPr>
          <p:nvPr/>
        </p:nvSpPr>
        <p:spPr bwMode="auto">
          <a:xfrm>
            <a:off x="3886200" y="3733800"/>
            <a:ext cx="4648200" cy="24018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solidFill>
                  <a:schemeClr val="folHlink"/>
                </a:solidFill>
                <a:latin typeface="Courier New" panose="02070309020205020404" pitchFamily="49" charset="0"/>
              </a:rPr>
              <a:t>total = 0;</a:t>
            </a:r>
            <a:endParaRPr lang="en-US" altLang="en-US" sz="16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i=1;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while (</a:t>
            </a:r>
            <a:r>
              <a:rPr lang="en-US" altLang="en-US" sz="1600" b="1">
                <a:latin typeface="Courier New" panose="02070309020205020404" pitchFamily="49" charset="0"/>
              </a:rPr>
              <a:t>i&lt;11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total = total + i;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i++;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}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solidFill>
                  <a:schemeClr val="folHlink"/>
                </a:solidFill>
                <a:latin typeface="Courier New" panose="02070309020205020404" pitchFamily="49" charset="0"/>
              </a:rPr>
              <a:t>cout &lt;&lt;total;</a:t>
            </a:r>
            <a:endParaRPr lang="en-US" altLang="en-US" sz="1600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19968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838200"/>
            <a:ext cx="7620000" cy="381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b="1" i="1">
                <a:latin typeface="Trebuchet MS" panose="020B0603020202020204" pitchFamily="34" charset="0"/>
              </a:rPr>
              <a:t>Example: </a:t>
            </a:r>
            <a:r>
              <a:rPr lang="en-US" altLang="en-US" sz="1400" i="1">
                <a:latin typeface="Trebuchet MS" panose="020B0603020202020204" pitchFamily="34" charset="0"/>
              </a:rPr>
              <a:t>Print the total of numbers 1 to  10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400" b="1" i="1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endParaRPr lang="en-US" altLang="en-US" sz="1600" b="1" i="1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600" b="1" i="1">
              <a:latin typeface="Trebuchet MS" panose="020B0603020202020204" pitchFamily="34" charset="0"/>
            </a:endParaRPr>
          </a:p>
        </p:txBody>
      </p:sp>
      <p:graphicFrame>
        <p:nvGraphicFramePr>
          <p:cNvPr id="199692" name="Object 12"/>
          <p:cNvGraphicFramePr>
            <a:graphicFrameLocks noChangeAspect="1"/>
          </p:cNvGraphicFramePr>
          <p:nvPr/>
        </p:nvGraphicFramePr>
        <p:xfrm>
          <a:off x="533400" y="1219200"/>
          <a:ext cx="2511425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5" name="VISIO" r:id="rId3" imgW="2084400" imgH="4490640" progId="Visio.Drawing.6">
                  <p:embed/>
                </p:oleObj>
              </mc:Choice>
              <mc:Fallback>
                <p:oleObj name="VISIO" r:id="rId3" imgW="2084400" imgH="4490640" progId="Visio.Drawing.6">
                  <p:embed/>
                  <p:pic>
                    <p:nvPicPr>
                      <p:cNvPr id="19969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19200"/>
                        <a:ext cx="2511425" cy="541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741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animBg="1" autoUpdateAnimBg="0"/>
      <p:bldP spid="199686" grpId="0" animBg="1" autoUpdateAnimBg="0"/>
      <p:bldP spid="199687" grpId="0" animBg="1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534400" cy="914400"/>
          </a:xfrm>
        </p:spPr>
        <p:txBody>
          <a:bodyPr/>
          <a:lstStyle/>
          <a:p>
            <a:pPr eaLnBrk="1" hangingPunct="1"/>
            <a:r>
              <a:rPr lang="en-US" dirty="0"/>
              <a:t>Deciding Which Loop to Use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8001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 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while</a:t>
            </a:r>
            <a:r>
              <a:rPr lang="en-US" dirty="0"/>
              <a:t>: pretest loop (loop body may not be executed at all)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dirty="0"/>
              <a:t> 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do-while</a:t>
            </a:r>
            <a:r>
              <a:rPr lang="en-US" dirty="0"/>
              <a:t>: post test loop (loop body will always be executed at least once)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dirty="0"/>
              <a:t> 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for</a:t>
            </a:r>
            <a:r>
              <a:rPr lang="en-US" dirty="0"/>
              <a:t>: pretest loop (loop body may not be executed at all); has initialization and update code; is useful with counters or if precise number of repetitions is known</a:t>
            </a:r>
          </a:p>
        </p:txBody>
      </p:sp>
    </p:spTree>
    <p:extLst>
      <p:ext uri="{BB962C8B-B14F-4D97-AF65-F5344CB8AC3E}">
        <p14:creationId xmlns:p14="http://schemas.microsoft.com/office/powerpoint/2010/main" val="141369655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Nested Loops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8610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A </a:t>
            </a:r>
            <a:r>
              <a:rPr lang="en-US">
                <a:solidFill>
                  <a:schemeClr val="accent2"/>
                </a:solidFill>
              </a:rPr>
              <a:t>nested loop</a:t>
            </a:r>
            <a:r>
              <a:rPr lang="en-US"/>
              <a:t> is a loop inside the body of another loop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Example: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for (row</a:t>
            </a:r>
            <a:r>
              <a:rPr lang="en-US" b="1">
                <a:solidFill>
                  <a:srgbClr val="3D8963"/>
                </a:solidFill>
              </a:rPr>
              <a:t> </a:t>
            </a: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=</a:t>
            </a:r>
            <a:r>
              <a:rPr lang="en-US" b="1">
                <a:solidFill>
                  <a:srgbClr val="3D8963"/>
                </a:solidFill>
              </a:rPr>
              <a:t> </a:t>
            </a: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1; row</a:t>
            </a:r>
            <a:r>
              <a:rPr lang="en-US" b="1">
                <a:solidFill>
                  <a:srgbClr val="3D8963"/>
                </a:solidFill>
              </a:rPr>
              <a:t> </a:t>
            </a: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&lt;=</a:t>
            </a:r>
            <a:r>
              <a:rPr lang="en-US" b="1">
                <a:solidFill>
                  <a:srgbClr val="3D8963"/>
                </a:solidFill>
              </a:rPr>
              <a:t> </a:t>
            </a: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3; row++)</a:t>
            </a:r>
            <a:endParaRPr lang="en-US" sz="2400" b="1">
              <a:solidFill>
                <a:srgbClr val="3D8963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{                          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  	for (col</a:t>
            </a:r>
            <a:r>
              <a:rPr lang="en-US" b="1">
                <a:solidFill>
                  <a:srgbClr val="3D8963"/>
                </a:solidFill>
              </a:rPr>
              <a:t> </a:t>
            </a: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=</a:t>
            </a:r>
            <a:r>
              <a:rPr lang="en-US" b="1">
                <a:solidFill>
                  <a:srgbClr val="3D8963"/>
                </a:solidFill>
              </a:rPr>
              <a:t> </a:t>
            </a: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1; col</a:t>
            </a:r>
            <a:r>
              <a:rPr lang="en-US" b="1">
                <a:solidFill>
                  <a:srgbClr val="3D8963"/>
                </a:solidFill>
              </a:rPr>
              <a:t> </a:t>
            </a: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&lt;=</a:t>
            </a:r>
            <a:r>
              <a:rPr lang="en-US" b="1">
                <a:solidFill>
                  <a:srgbClr val="3D8963"/>
                </a:solidFill>
              </a:rPr>
              <a:t> </a:t>
            </a: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3; col++)</a:t>
            </a:r>
            <a:endParaRPr lang="en-US" sz="2400" b="1">
              <a:solidFill>
                <a:srgbClr val="3D8963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  { 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     cout &lt;&lt; row * col &lt;&lt; endl;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  }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}</a:t>
            </a:r>
            <a:endParaRPr lang="en-US" b="1">
              <a:solidFill>
                <a:srgbClr val="3D8963"/>
              </a:solidFill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5-</a:t>
            </a:r>
            <a:fld id="{52CFB33D-576F-4CDF-BBF3-5AB35F343D75}" type="slidenum">
              <a:rPr lang="en-US"/>
              <a:pPr algn="l">
                <a:defRPr/>
              </a:pPr>
              <a:t>92</a:t>
            </a:fld>
            <a:endParaRPr lang="en-US"/>
          </a:p>
        </p:txBody>
      </p:sp>
      <p:grpSp>
        <p:nvGrpSpPr>
          <p:cNvPr id="50181" name="Group 19"/>
          <p:cNvGrpSpPr>
            <a:grpSpLocks/>
          </p:cNvGrpSpPr>
          <p:nvPr/>
        </p:nvGrpSpPr>
        <p:grpSpPr bwMode="auto">
          <a:xfrm>
            <a:off x="6400800" y="3276600"/>
            <a:ext cx="2057400" cy="2743200"/>
            <a:chOff x="3744" y="2064"/>
            <a:chExt cx="1344" cy="1728"/>
          </a:xfrm>
        </p:grpSpPr>
        <p:sp>
          <p:nvSpPr>
            <p:cNvPr id="50187" name="Line 14"/>
            <p:cNvSpPr>
              <a:spLocks noChangeShapeType="1"/>
            </p:cNvSpPr>
            <p:nvPr/>
          </p:nvSpPr>
          <p:spPr bwMode="auto">
            <a:xfrm>
              <a:off x="3888" y="2304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8" name="Line 15"/>
            <p:cNvSpPr>
              <a:spLocks noChangeShapeType="1"/>
            </p:cNvSpPr>
            <p:nvPr/>
          </p:nvSpPr>
          <p:spPr bwMode="auto">
            <a:xfrm>
              <a:off x="3744" y="3792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9" name="Line 16"/>
            <p:cNvSpPr>
              <a:spLocks noChangeShapeType="1"/>
            </p:cNvSpPr>
            <p:nvPr/>
          </p:nvSpPr>
          <p:spPr bwMode="auto">
            <a:xfrm>
              <a:off x="5088" y="2304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0" name="Text Box 17"/>
            <p:cNvSpPr txBox="1">
              <a:spLocks noChangeArrowheads="1"/>
            </p:cNvSpPr>
            <p:nvPr/>
          </p:nvSpPr>
          <p:spPr bwMode="auto">
            <a:xfrm>
              <a:off x="3888" y="2064"/>
              <a:ext cx="12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    </a:t>
              </a:r>
              <a:r>
                <a:rPr lang="en-US" b="1">
                  <a:solidFill>
                    <a:schemeClr val="accent2"/>
                  </a:solidFill>
                </a:rPr>
                <a:t>outer loop</a:t>
              </a:r>
            </a:p>
          </p:txBody>
        </p:sp>
      </p:grpSp>
      <p:grpSp>
        <p:nvGrpSpPr>
          <p:cNvPr id="50182" name="Group 20"/>
          <p:cNvGrpSpPr>
            <a:grpSpLocks/>
          </p:cNvGrpSpPr>
          <p:nvPr/>
        </p:nvGrpSpPr>
        <p:grpSpPr bwMode="auto">
          <a:xfrm>
            <a:off x="7162800" y="4495800"/>
            <a:ext cx="1066800" cy="1143000"/>
            <a:chOff x="4128" y="2832"/>
            <a:chExt cx="672" cy="720"/>
          </a:xfrm>
        </p:grpSpPr>
        <p:sp>
          <p:nvSpPr>
            <p:cNvPr id="50184" name="Line 11"/>
            <p:cNvSpPr>
              <a:spLocks noChangeShapeType="1"/>
            </p:cNvSpPr>
            <p:nvPr/>
          </p:nvSpPr>
          <p:spPr bwMode="auto">
            <a:xfrm>
              <a:off x="4128" y="283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5" name="Line 12"/>
            <p:cNvSpPr>
              <a:spLocks noChangeShapeType="1"/>
            </p:cNvSpPr>
            <p:nvPr/>
          </p:nvSpPr>
          <p:spPr bwMode="auto">
            <a:xfrm>
              <a:off x="4176" y="3552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6" name="Line 13"/>
            <p:cNvSpPr>
              <a:spLocks noChangeShapeType="1"/>
            </p:cNvSpPr>
            <p:nvPr/>
          </p:nvSpPr>
          <p:spPr bwMode="auto">
            <a:xfrm>
              <a:off x="4800" y="2832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183" name="Text Box 18"/>
          <p:cNvSpPr txBox="1">
            <a:spLocks noChangeArrowheads="1"/>
          </p:cNvSpPr>
          <p:nvPr/>
        </p:nvSpPr>
        <p:spPr bwMode="auto">
          <a:xfrm>
            <a:off x="6934200" y="40386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inner loop</a:t>
            </a:r>
          </a:p>
        </p:txBody>
      </p:sp>
    </p:spTree>
    <p:extLst>
      <p:ext uri="{BB962C8B-B14F-4D97-AF65-F5344CB8AC3E}">
        <p14:creationId xmlns:p14="http://schemas.microsoft.com/office/powerpoint/2010/main" val="411364049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Notes on Nested Loops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Inner loop goes through all its repetitions for each repetition of outer loop</a:t>
            </a:r>
          </a:p>
          <a:p>
            <a:pPr eaLnBrk="1" hangingPunct="1"/>
            <a:r>
              <a:rPr lang="en-US"/>
              <a:t>Inner loop repetitions complete sooner than outer loop</a:t>
            </a:r>
          </a:p>
          <a:p>
            <a:pPr eaLnBrk="1" hangingPunct="1"/>
            <a:r>
              <a:rPr lang="en-US"/>
              <a:t>Total number of repetitions for inner loop is product of number of repetitions of the two loops.  In previous example, inner loop repeats 9 times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5-</a:t>
            </a:r>
            <a:fld id="{DC7BFC52-1406-4A32-9A11-212095C2CA78}" type="slidenum">
              <a:rPr lang="en-US"/>
              <a:pPr algn="l">
                <a:defRPr/>
              </a:pPr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4826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/>
              <a:t>In-Class Exercise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0" y="1052513"/>
            <a:ext cx="9144000" cy="4525962"/>
          </a:xfrm>
        </p:spPr>
        <p:txBody>
          <a:bodyPr/>
          <a:lstStyle/>
          <a:p>
            <a:r>
              <a:rPr lang="en-US" dirty="0"/>
              <a:t>How many times the outer loop is executed? How many times the inner loop is executed? What is the output?</a:t>
            </a:r>
          </a:p>
          <a:p>
            <a:pPr>
              <a:buFont typeface="Arial" charset="0"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iostream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buFont typeface="Arial" charset="0"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using namespace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std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Arial" charset="0"/>
              <a:buNone/>
            </a:pP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main()</a:t>
            </a:r>
          </a:p>
          <a:p>
            <a:pPr>
              <a:buFont typeface="Arial" charset="0"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{  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x, y;</a:t>
            </a:r>
          </a:p>
          <a:p>
            <a:pPr>
              <a:buFont typeface="Arial" charset="0"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  for(x=1;x&lt;=8;x+=2)</a:t>
            </a:r>
          </a:p>
          <a:p>
            <a:pPr>
              <a:buFont typeface="Arial" charset="0"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     for(y=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x;y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&lt;=10;y+=3)</a:t>
            </a:r>
          </a:p>
          <a:p>
            <a:pPr>
              <a:buFont typeface="Arial" charset="0"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&lt;&lt;"\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nx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= " &lt;&lt;x &lt;&lt; "  y = "&lt;&lt;y;</a:t>
            </a:r>
          </a:p>
          <a:p>
            <a:pPr>
              <a:buFont typeface="Arial" charset="0"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  system("PAUSE");</a:t>
            </a:r>
          </a:p>
          <a:p>
            <a:pPr>
              <a:buFont typeface="Arial" charset="0"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  return 0;}</a:t>
            </a:r>
          </a:p>
        </p:txBody>
      </p:sp>
    </p:spTree>
    <p:extLst>
      <p:ext uri="{BB962C8B-B14F-4D97-AF65-F5344CB8AC3E}">
        <p14:creationId xmlns:p14="http://schemas.microsoft.com/office/powerpoint/2010/main" val="428902740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5593</Words>
  <Application>Microsoft Macintosh PowerPoint</Application>
  <PresentationFormat>On-screen Show (4:3)</PresentationFormat>
  <Paragraphs>1264</Paragraphs>
  <Slides>94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94</vt:i4>
      </vt:variant>
    </vt:vector>
  </HeadingPairs>
  <TitlesOfParts>
    <vt:vector size="105" baseType="lpstr">
      <vt:lpstr>Arial</vt:lpstr>
      <vt:lpstr>Calibri</vt:lpstr>
      <vt:lpstr>Cambria</vt:lpstr>
      <vt:lpstr>Courier New</vt:lpstr>
      <vt:lpstr>Symbol</vt:lpstr>
      <vt:lpstr>Times New Roman</vt:lpstr>
      <vt:lpstr>Trebuchet MS</vt:lpstr>
      <vt:lpstr>Wingdings</vt:lpstr>
      <vt:lpstr>1_Office Theme</vt:lpstr>
      <vt:lpstr>VISIO</vt:lpstr>
      <vt:lpstr>Visio</vt:lpstr>
      <vt:lpstr>03: CONTROL STRUCTURES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Translating flowchart to C++ code</vt:lpstr>
      <vt:lpstr>Translating flowchart to C++ code</vt:lpstr>
      <vt:lpstr>Translating flowchart to C++ code</vt:lpstr>
      <vt:lpstr>Translating flowchart to C++ code</vt:lpstr>
      <vt:lpstr>Translating flowchart to C++ code</vt:lpstr>
      <vt:lpstr>Translating flowchart to C++ code</vt:lpstr>
      <vt:lpstr>Translating flowchart to C++ code</vt:lpstr>
      <vt:lpstr>Translating flowchart to C++ code</vt:lpstr>
      <vt:lpstr>Loop / Repetition</vt:lpstr>
      <vt:lpstr>PowerPoint Presentation</vt:lpstr>
      <vt:lpstr>Loops </vt:lpstr>
      <vt:lpstr>Types of loop </vt:lpstr>
      <vt:lpstr>Types of loop</vt:lpstr>
      <vt:lpstr>Parts of a loop</vt:lpstr>
      <vt:lpstr>Parts of a loop</vt:lpstr>
      <vt:lpstr>Parts of a loop</vt:lpstr>
      <vt:lpstr>Loop statements</vt:lpstr>
      <vt:lpstr>while statement</vt:lpstr>
      <vt:lpstr>while statement</vt:lpstr>
      <vt:lpstr>for statement</vt:lpstr>
      <vt:lpstr>for statement</vt:lpstr>
      <vt:lpstr>for vs. while statements</vt:lpstr>
      <vt:lpstr>do…while statement</vt:lpstr>
      <vt:lpstr>do…while statement</vt:lpstr>
      <vt:lpstr>Loop statements</vt:lpstr>
      <vt:lpstr>Jump statements</vt:lpstr>
      <vt:lpstr>Breaking Out of a Loop</vt:lpstr>
      <vt:lpstr>break statement</vt:lpstr>
      <vt:lpstr>break statement</vt:lpstr>
      <vt:lpstr>The continue Statement</vt:lpstr>
      <vt:lpstr>continue statement</vt:lpstr>
      <vt:lpstr>continue statement</vt:lpstr>
      <vt:lpstr>continue statement</vt:lpstr>
      <vt:lpstr>return statement</vt:lpstr>
      <vt:lpstr>return statement</vt:lpstr>
      <vt:lpstr>return statement</vt:lpstr>
      <vt:lpstr>goto statement</vt:lpstr>
      <vt:lpstr>Translating flowchart to C++ code</vt:lpstr>
      <vt:lpstr>Translating flowchart to C++ code</vt:lpstr>
      <vt:lpstr>Translating flowchart to C++ code</vt:lpstr>
      <vt:lpstr>Translating flowchart to C++ code</vt:lpstr>
      <vt:lpstr>Translating flowchart to C++ code</vt:lpstr>
      <vt:lpstr>Translating flowchart to C++ code</vt:lpstr>
      <vt:lpstr>Deciding Which Loop to Use</vt:lpstr>
      <vt:lpstr>Nested Loops</vt:lpstr>
      <vt:lpstr>Notes on Nested Loops</vt:lpstr>
      <vt:lpstr>In-Class Exercise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Office User</cp:lastModifiedBy>
  <cp:revision>28</cp:revision>
  <dcterms:created xsi:type="dcterms:W3CDTF">2014-02-24T04:16:52Z</dcterms:created>
  <dcterms:modified xsi:type="dcterms:W3CDTF">2018-10-08T22:47:08Z</dcterms:modified>
</cp:coreProperties>
</file>