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Montserrat"/>
      <p:regular r:id="rId56"/>
      <p:bold r:id="rId57"/>
      <p:italic r:id="rId58"/>
      <p:boldItalic r:id="rId59"/>
    </p:embeddedFont>
    <p:embeddedFont>
      <p:font typeface="Lato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ato-italic.fntdata"/><Relationship Id="rId61" Type="http://schemas.openxmlformats.org/officeDocument/2006/relationships/font" Target="fonts/Lato-bold.fntdata"/><Relationship Id="rId20" Type="http://schemas.openxmlformats.org/officeDocument/2006/relationships/slide" Target="slides/slide15.xml"/><Relationship Id="rId63" Type="http://schemas.openxmlformats.org/officeDocument/2006/relationships/font" Target="fonts/La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at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Montserrat-bold.fntdata"/><Relationship Id="rId12" Type="http://schemas.openxmlformats.org/officeDocument/2006/relationships/slide" Target="slides/slide7.xml"/><Relationship Id="rId56" Type="http://schemas.openxmlformats.org/officeDocument/2006/relationships/font" Target="fonts/Montserrat-regular.fntdata"/><Relationship Id="rId15" Type="http://schemas.openxmlformats.org/officeDocument/2006/relationships/slide" Target="slides/slide10.xml"/><Relationship Id="rId59" Type="http://schemas.openxmlformats.org/officeDocument/2006/relationships/font" Target="fonts/Montserrat-bold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cbe74fb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cbe74fb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2f77d795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2f77d795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4e4d50307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4e4d50307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2f77d7957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2f77d7957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4cbe74fb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4cbe74fb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4e4d50307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4e4d50307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2f77d7957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2f77d7957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4e0fac7a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64e0fac7a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4e4d50307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4e4d50307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62f77d7957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62f77d7957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2f77d7957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2f77d7957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4eec938d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4eec938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2f77d7957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2f77d7957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64e4d5030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64e4d5030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64e4d5030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64e4d5030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4e4d5030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4e4d5030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4e4d5030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64e4d5030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64e4d5030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64e4d5030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4e4d5030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4e4d5030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4e4d50307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4e4d5030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62f77d7957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62f77d7957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4cbe74fb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4cbe74fb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4e5bfa8c3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4e5bfa8c3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4e5bfa8c3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4e5bfa8c3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64e5bfa8c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64e5bfa8c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4e5bfa8c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64e5bfa8c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2f77d795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62f77d795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64cbe74fb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64cbe74fb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64e5bfa8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64e5bfa8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4e5bfa8c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64e5bfa8c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4e5bfa8c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4e5bfa8c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64e5bfa8c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64e5bfa8c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4e5bfa8c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4e5bfa8c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64e5bfa8c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64e5bfa8c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4e5bfa8c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4e5bfa8c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2f77d7957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2f77d795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64eec938d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64eec938d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2f77d7957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62f77d7957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64eec938d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64eec938d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64c1fa4c33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64c1fa4c33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64c1fa4c33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64c1fa4c33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64eec938d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64eec938d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4c1fa4c33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64c1fa4c33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4e5bfa8c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4e5bfa8c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64eec938d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64eec938d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2f77d7957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2f77d7957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4cbe74fb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4cbe74fb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cbe74fb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cbe74fb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4c52e54ab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4c52e54ab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20.png"/><Relationship Id="rId8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25.png"/><Relationship Id="rId5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83.jpg"/><Relationship Id="rId5" Type="http://schemas.openxmlformats.org/officeDocument/2006/relationships/image" Target="../media/image79.jpg"/><Relationship Id="rId6" Type="http://schemas.openxmlformats.org/officeDocument/2006/relationships/image" Target="../media/image6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Relationship Id="rId4" Type="http://schemas.openxmlformats.org/officeDocument/2006/relationships/image" Target="../media/image44.png"/><Relationship Id="rId5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1.jpg"/><Relationship Id="rId4" Type="http://schemas.openxmlformats.org/officeDocument/2006/relationships/image" Target="../media/image73.jpg"/><Relationship Id="rId5" Type="http://schemas.openxmlformats.org/officeDocument/2006/relationships/image" Target="../media/image6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9.jpg"/><Relationship Id="rId4" Type="http://schemas.openxmlformats.org/officeDocument/2006/relationships/image" Target="../media/image74.jpg"/><Relationship Id="rId5" Type="http://schemas.openxmlformats.org/officeDocument/2006/relationships/image" Target="../media/image7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5.jpg"/><Relationship Id="rId4" Type="http://schemas.openxmlformats.org/officeDocument/2006/relationships/image" Target="../media/image78.jpg"/><Relationship Id="rId5" Type="http://schemas.openxmlformats.org/officeDocument/2006/relationships/image" Target="../media/image7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4.jpg"/><Relationship Id="rId7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jpg"/><Relationship Id="rId4" Type="http://schemas.openxmlformats.org/officeDocument/2006/relationships/image" Target="../media/image68.jpg"/><Relationship Id="rId5" Type="http://schemas.openxmlformats.org/officeDocument/2006/relationships/image" Target="../media/image7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CHAP 6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INPUT &amp; OUTPUT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175775" y="3096050"/>
            <a:ext cx="3470700" cy="18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"/>
              <a:t>Herthik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"/>
              <a:t>Aleeya Syakila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"/>
              <a:t>Imran Hakim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"/>
              <a:t>Intan Marina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Lecturer’s name : Dr Aryati Bt Bakri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Date : 14/10/2019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Venue : BK3,N28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GAMING CONTROLLER</a:t>
            </a:r>
            <a:endParaRPr/>
          </a:p>
        </p:txBody>
      </p:sp>
      <p:sp>
        <p:nvSpPr>
          <p:cNvPr id="195" name="Google Shape;195;p22"/>
          <p:cNvSpPr txBox="1"/>
          <p:nvPr>
            <p:ph idx="1" type="body"/>
          </p:nvPr>
        </p:nvSpPr>
        <p:spPr>
          <a:xfrm>
            <a:off x="1297500" y="1567550"/>
            <a:ext cx="7038900" cy="33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4CCCC"/>
              </a:buClr>
              <a:buSzPts val="1400"/>
              <a:buAutoNum type="arabicPeriod"/>
            </a:pPr>
            <a:r>
              <a:rPr lang="en" sz="1400">
                <a:solidFill>
                  <a:srgbClr val="F4CCCC"/>
                </a:solidFill>
              </a:rPr>
              <a:t>GAMEPAD</a:t>
            </a:r>
            <a:endParaRPr sz="1400">
              <a:solidFill>
                <a:srgbClr val="F4CCC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held in both hands with thumbs and fingers used to provide input 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Clr>
                <a:srgbClr val="F4CCCC"/>
              </a:buClr>
              <a:buSzPts val="1300"/>
              <a:buAutoNum type="arabicPeriod"/>
            </a:pPr>
            <a:r>
              <a:rPr lang="en">
                <a:solidFill>
                  <a:srgbClr val="F4CCCC"/>
                </a:solidFill>
              </a:rPr>
              <a:t> </a:t>
            </a:r>
            <a:r>
              <a:rPr lang="en" sz="1400">
                <a:solidFill>
                  <a:srgbClr val="F4CCCC"/>
                </a:solidFill>
              </a:rPr>
              <a:t>PADDLE</a:t>
            </a:r>
            <a:endParaRPr sz="1400">
              <a:solidFill>
                <a:srgbClr val="F4CCCC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sz="1400">
                <a:solidFill>
                  <a:srgbClr val="FFFFFF"/>
                </a:solidFill>
              </a:rPr>
              <a:t>a controller that features a round wheel and one or more fire buttons</a:t>
            </a:r>
            <a:endParaRPr sz="1400"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F4CCCC"/>
              </a:buClr>
              <a:buSzPts val="1400"/>
              <a:buAutoNum type="arabicPeriod"/>
            </a:pPr>
            <a:r>
              <a:rPr lang="en" sz="1400">
                <a:solidFill>
                  <a:srgbClr val="F4CCCC"/>
                </a:solidFill>
              </a:rPr>
              <a:t>JOYSTICK</a:t>
            </a:r>
            <a:endParaRPr sz="1400">
              <a:solidFill>
                <a:srgbClr val="F4CCCC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sz="1400">
                <a:solidFill>
                  <a:srgbClr val="FFFFFF"/>
                </a:solidFill>
              </a:rPr>
              <a:t>consists of a handheld stick that can be tilted around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sz="1400">
                <a:solidFill>
                  <a:srgbClr val="FFFFFF"/>
                </a:solidFill>
              </a:rPr>
              <a:t>Mostly for flight simulators</a:t>
            </a:r>
            <a:endParaRPr sz="14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F4CCCC"/>
              </a:solidFill>
            </a:endParaRPr>
          </a:p>
        </p:txBody>
      </p:sp>
      <p:pic>
        <p:nvPicPr>
          <p:cNvPr id="196" name="Google Shape;1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075" y="1166700"/>
            <a:ext cx="1255099" cy="12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9300" y="2686876"/>
            <a:ext cx="1255100" cy="98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4975" y="3746825"/>
            <a:ext cx="958095" cy="125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GAMING CONTROLLER (THEN)</a:t>
            </a:r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1266607"/>
            <a:ext cx="2338499" cy="111921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/>
        </p:nvSpPr>
        <p:spPr>
          <a:xfrm>
            <a:off x="167125" y="2550850"/>
            <a:ext cx="18507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23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 </a:t>
            </a:r>
            <a:r>
              <a:rPr b="1" lang="en" sz="1100">
                <a:highlight>
                  <a:srgbClr val="FFFFFF"/>
                </a:highlight>
              </a:rPr>
              <a:t>Magnavox Odyssey 100 </a:t>
            </a:r>
            <a:endParaRPr b="1" sz="1100">
              <a:highlight>
                <a:srgbClr val="FFFFFF"/>
              </a:highlight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2441513" y="1800225"/>
            <a:ext cx="4260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3"/>
          <p:cNvSpPr/>
          <p:nvPr/>
        </p:nvSpPr>
        <p:spPr>
          <a:xfrm>
            <a:off x="4854325" y="1800225"/>
            <a:ext cx="4260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3"/>
          <p:cNvSpPr/>
          <p:nvPr/>
        </p:nvSpPr>
        <p:spPr>
          <a:xfrm>
            <a:off x="100" y="3912663"/>
            <a:ext cx="4260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3"/>
          <p:cNvSpPr/>
          <p:nvPr/>
        </p:nvSpPr>
        <p:spPr>
          <a:xfrm>
            <a:off x="2338600" y="3912675"/>
            <a:ext cx="4260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3"/>
          <p:cNvSpPr/>
          <p:nvPr/>
        </p:nvSpPr>
        <p:spPr>
          <a:xfrm>
            <a:off x="6668075" y="1800213"/>
            <a:ext cx="4260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5564" y="1320363"/>
            <a:ext cx="1850700" cy="12174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/>
        </p:nvSpPr>
        <p:spPr>
          <a:xfrm>
            <a:off x="3042963" y="2750250"/>
            <a:ext cx="16359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23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 Fairchild Channel F </a:t>
            </a:r>
            <a:endParaRPr b="1" sz="1100">
              <a:highlight>
                <a:srgbClr val="FFFFFF"/>
              </a:highlight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1053850" y="908850"/>
            <a:ext cx="933600" cy="1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1972</a:t>
            </a:r>
            <a:endParaRPr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3584183" y="962850"/>
            <a:ext cx="10947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1976</a:t>
            </a:r>
            <a:endParaRPr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9012" y="1374843"/>
            <a:ext cx="1211701" cy="132659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4942038" y="2768438"/>
            <a:ext cx="18507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23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Atari 5200 SuperSystem </a:t>
            </a:r>
            <a:endParaRPr b="1" sz="1100">
              <a:highlight>
                <a:srgbClr val="FFFFFF"/>
              </a:highlight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3242100" y="3184225"/>
            <a:ext cx="12117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1990</a:t>
            </a:r>
            <a:endParaRPr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7667575" y="908850"/>
            <a:ext cx="8349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1983</a:t>
            </a:r>
            <a:endParaRPr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914800" y="3184213"/>
            <a:ext cx="12117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1988</a:t>
            </a:r>
            <a:endParaRPr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5581050" y="962838"/>
            <a:ext cx="12117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1982</a:t>
            </a:r>
            <a:endParaRPr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4961050" y="3912675"/>
            <a:ext cx="4260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7474" y="1348955"/>
            <a:ext cx="1775099" cy="129078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7197475" y="2680825"/>
            <a:ext cx="23385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2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Nintendo Entertainment </a:t>
            </a:r>
            <a:endParaRPr b="1" sz="11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923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System </a:t>
            </a:r>
            <a:endParaRPr b="1" sz="1100">
              <a:highlight>
                <a:srgbClr val="FFFFFF"/>
              </a:highlight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600" y="3483605"/>
            <a:ext cx="1635901" cy="111581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530350" y="4764450"/>
            <a:ext cx="12780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23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Sega Genesis</a:t>
            </a:r>
            <a:endParaRPr b="1" sz="1100">
              <a:highlight>
                <a:srgbClr val="FFFFFF"/>
              </a:highlight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96800" y="3516800"/>
            <a:ext cx="2102331" cy="10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>
            <a:off x="2951413" y="4696050"/>
            <a:ext cx="13545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23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Super Nintendo</a:t>
            </a:r>
            <a:endParaRPr b="1" sz="1100">
              <a:highlight>
                <a:srgbClr val="FFFFFF"/>
              </a:highlight>
            </a:endParaRPr>
          </a:p>
        </p:txBody>
      </p:sp>
      <p:pic>
        <p:nvPicPr>
          <p:cNvPr id="228" name="Google Shape;22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8975" y="3544340"/>
            <a:ext cx="1354499" cy="117911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5755488" y="3113450"/>
            <a:ext cx="12117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1994</a:t>
            </a:r>
            <a:endParaRPr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5406600" y="4690700"/>
            <a:ext cx="15606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23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Sony PlayStation</a:t>
            </a:r>
            <a:endParaRPr b="1" sz="11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GAMING CONTROLLER (NOW)</a:t>
            </a:r>
            <a:endParaRPr/>
          </a:p>
        </p:txBody>
      </p:sp>
      <p:pic>
        <p:nvPicPr>
          <p:cNvPr id="236" name="Google Shape;2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50" y="1574250"/>
            <a:ext cx="1994999" cy="199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263" y="1267988"/>
            <a:ext cx="2607524" cy="260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3111" y="1212500"/>
            <a:ext cx="2718489" cy="271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SCANNING DEVICES</a:t>
            </a:r>
            <a:endParaRPr/>
          </a:p>
        </p:txBody>
      </p:sp>
      <p:sp>
        <p:nvSpPr>
          <p:cNvPr id="244" name="Google Shape;244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O</a:t>
            </a:r>
            <a:r>
              <a:rPr lang="en" sz="1800"/>
              <a:t>ptically scans images, printed text, handwriting or an object and converts it to a digital image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SCANNING DEVICE (THEN)</a:t>
            </a:r>
            <a:endParaRPr/>
          </a:p>
        </p:txBody>
      </p:sp>
      <p:sp>
        <p:nvSpPr>
          <p:cNvPr id="250" name="Google Shape;250;p26"/>
          <p:cNvSpPr txBox="1"/>
          <p:nvPr>
            <p:ph idx="1" type="body"/>
          </p:nvPr>
        </p:nvSpPr>
        <p:spPr>
          <a:xfrm>
            <a:off x="1297500" y="959350"/>
            <a:ext cx="5985300" cy="43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4CCCC"/>
              </a:buClr>
              <a:buSzPts val="1400"/>
              <a:buAutoNum type="arabicPeriod"/>
            </a:pPr>
            <a:r>
              <a:rPr lang="en" sz="1400">
                <a:solidFill>
                  <a:srgbClr val="F4CCCC"/>
                </a:solidFill>
              </a:rPr>
              <a:t>PANTELEGRAPH</a:t>
            </a:r>
            <a:endParaRPr sz="1400">
              <a:solidFill>
                <a:srgbClr val="F4CCCC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developed by Giovanni Caselli (1860)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could transmit </a:t>
            </a:r>
            <a:r>
              <a:rPr lang="en" sz="1400">
                <a:solidFill>
                  <a:srgbClr val="B6D7A8"/>
                </a:solidFill>
              </a:rPr>
              <a:t>handwriting, signatures, or drawings within an area of up to 150 × 100 mm</a:t>
            </a:r>
            <a:endParaRPr sz="1400">
              <a:solidFill>
                <a:srgbClr val="B6D7A8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Clr>
                <a:srgbClr val="F4CCCC"/>
              </a:buClr>
              <a:buSzPts val="1300"/>
              <a:buAutoNum type="arabicPeriod"/>
            </a:pPr>
            <a:r>
              <a:rPr lang="en">
                <a:solidFill>
                  <a:srgbClr val="F4CCCC"/>
                </a:solidFill>
              </a:rPr>
              <a:t> </a:t>
            </a:r>
            <a:r>
              <a:rPr lang="en" sz="1400">
                <a:solidFill>
                  <a:srgbClr val="F4CCCC"/>
                </a:solidFill>
              </a:rPr>
              <a:t>WIREPHOTO</a:t>
            </a:r>
            <a:endParaRPr sz="1400">
              <a:solidFill>
                <a:srgbClr val="F4CCCC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Invented by Édouard Belin (1920)</a:t>
            </a:r>
            <a:endParaRPr sz="14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F4CCCC"/>
              </a:buClr>
              <a:buSzPts val="1400"/>
              <a:buAutoNum type="arabicPeriod"/>
            </a:pPr>
            <a:r>
              <a:rPr lang="en" sz="1400">
                <a:solidFill>
                  <a:srgbClr val="F4CCCC"/>
                </a:solidFill>
              </a:rPr>
              <a:t>FLATBED SCANNERS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sz="1400">
                <a:solidFill>
                  <a:srgbClr val="FFFFFF"/>
                </a:solidFill>
              </a:rPr>
              <a:t>developed by Ray Kurzweil (1970)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sz="1400">
                <a:solidFill>
                  <a:srgbClr val="FFFFFF"/>
                </a:solidFill>
              </a:rPr>
              <a:t>for the purpose of turning printed material into digitized text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1175" y="878875"/>
            <a:ext cx="1149275" cy="16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275" y="2571750"/>
            <a:ext cx="1443999" cy="11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7200" y="3710370"/>
            <a:ext cx="1971200" cy="12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SCANNING DEVICE (NOW)</a:t>
            </a:r>
            <a:endParaRPr/>
          </a:p>
        </p:txBody>
      </p:sp>
      <p:pic>
        <p:nvPicPr>
          <p:cNvPr id="259" name="Google Shape;2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00" y="1584350"/>
            <a:ext cx="3055574" cy="27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6875" y="1374638"/>
            <a:ext cx="3163075" cy="31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Audio-Input Devices (MICROPHONE)</a:t>
            </a:r>
            <a:endParaRPr/>
          </a:p>
        </p:txBody>
      </p:sp>
      <p:sp>
        <p:nvSpPr>
          <p:cNvPr id="266" name="Google Shape;266;p2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Invented by Emile Berliner (1876)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converts sound into an electrical signal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used in many applications such as </a:t>
            </a:r>
            <a:r>
              <a:rPr lang="en" sz="1800">
                <a:solidFill>
                  <a:srgbClr val="F6B26B"/>
                </a:solidFill>
              </a:rPr>
              <a:t>telephones</a:t>
            </a:r>
            <a:r>
              <a:rPr lang="en" sz="1800"/>
              <a:t>, </a:t>
            </a:r>
            <a:r>
              <a:rPr lang="en" sz="1800">
                <a:solidFill>
                  <a:srgbClr val="F6B26B"/>
                </a:solidFill>
              </a:rPr>
              <a:t>hearing aids</a:t>
            </a:r>
            <a:r>
              <a:rPr lang="en" sz="1800"/>
              <a:t>, public address systems for concert halls and public events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MICROPHONE (THEN)</a:t>
            </a:r>
            <a:endParaRPr/>
          </a:p>
        </p:txBody>
      </p:sp>
      <p:pic>
        <p:nvPicPr>
          <p:cNvPr id="272" name="Google Shape;2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3027" y="1230975"/>
            <a:ext cx="1935174" cy="17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50" y="1177737"/>
            <a:ext cx="1156800" cy="18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6400" y="1518300"/>
            <a:ext cx="1331660" cy="17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5950" y="1365398"/>
            <a:ext cx="1007600" cy="20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1450" y="1465052"/>
            <a:ext cx="838101" cy="18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8">
            <a:alphaModFix/>
          </a:blip>
          <a:srcRect b="-32479" l="-23145" r="-23160" t="-13825"/>
          <a:stretch/>
        </p:blipFill>
        <p:spPr>
          <a:xfrm>
            <a:off x="5729137" y="1490546"/>
            <a:ext cx="1482800" cy="216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1938" y="1653700"/>
            <a:ext cx="1627262" cy="162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MICROPHONE (NOW)</a:t>
            </a:r>
            <a:endParaRPr/>
          </a:p>
        </p:txBody>
      </p:sp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875" y="1590950"/>
            <a:ext cx="2464975" cy="258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0875" y="1223626"/>
            <a:ext cx="3174700" cy="18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 READERS</a:t>
            </a:r>
            <a:endParaRPr/>
          </a:p>
        </p:txBody>
      </p:sp>
      <p:sp>
        <p:nvSpPr>
          <p:cNvPr id="291" name="Google Shape;291;p31"/>
          <p:cNvSpPr txBox="1"/>
          <p:nvPr>
            <p:ph idx="1" type="body"/>
          </p:nvPr>
        </p:nvSpPr>
        <p:spPr>
          <a:xfrm>
            <a:off x="1297500" y="148080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Invented by Bernard Silver and Joseph Woodland, 1948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First used at  supermarket in 1974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Barcode readers is a device that that scan or read bar codes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It decode the data contained in the barcode and send the data to a computer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There are many types of barcode readers such as: Pen types readers, laser scanner and handheld scanner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	</a:t>
            </a:r>
            <a:endParaRPr sz="1400"/>
          </a:p>
        </p:txBody>
      </p:sp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50" y="3440100"/>
            <a:ext cx="1195675" cy="13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6600" y="3440100"/>
            <a:ext cx="1195676" cy="133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340500" y="1774300"/>
            <a:ext cx="67221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-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Input is any data or instructions used by a computer.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-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Input or user input is sent to a computer using an </a:t>
            </a:r>
            <a:r>
              <a:rPr lang="en" sz="18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input device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000" y="688600"/>
            <a:ext cx="2213350" cy="15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5245" y="2571751"/>
            <a:ext cx="3061803" cy="201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2"/>
          <p:cNvPicPr preferRelativeResize="0"/>
          <p:nvPr/>
        </p:nvPicPr>
        <p:blipFill rotWithShape="1">
          <a:blip r:embed="rId5">
            <a:alphaModFix/>
          </a:blip>
          <a:srcRect b="-5988" l="200736" r="-142326" t="55283"/>
          <a:stretch/>
        </p:blipFill>
        <p:spPr>
          <a:xfrm>
            <a:off x="6413804" y="2490798"/>
            <a:ext cx="1262849" cy="17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6975" y="688599"/>
            <a:ext cx="1612100" cy="15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</a:t>
            </a:r>
            <a:endParaRPr/>
          </a:p>
        </p:txBody>
      </p:sp>
      <p:sp>
        <p:nvSpPr>
          <p:cNvPr id="307" name="Google Shape;307;p3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Radio-frequency identification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uses electromagnetic fields to automatically identify and track tags attached to objects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Active tags - have a local power source (such as a battery) and may operate hundreds of meters from the RFID reader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Passive tags - collect energy from a nearby RFID reader's interrogating radio waves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Unlike a barcode, the tags don't need to be within the line of sight of the reader, so it may be embedded in the tracked object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RFID is one method of automatic identification and data capture (AIDC).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/>
          <p:nvPr>
            <p:ph type="title"/>
          </p:nvPr>
        </p:nvSpPr>
        <p:spPr>
          <a:xfrm>
            <a:off x="1297500" y="393750"/>
            <a:ext cx="7038900" cy="4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225" y="937188"/>
            <a:ext cx="6641575" cy="326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type="title"/>
          </p:nvPr>
        </p:nvSpPr>
        <p:spPr>
          <a:xfrm>
            <a:off x="1297500" y="393750"/>
            <a:ext cx="7038900" cy="9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Mouse</a:t>
            </a:r>
            <a:endParaRPr/>
          </a:p>
        </p:txBody>
      </p:sp>
      <p:sp>
        <p:nvSpPr>
          <p:cNvPr id="320" name="Google Shape;320;p35"/>
          <p:cNvSpPr txBox="1"/>
          <p:nvPr>
            <p:ph idx="1" type="body"/>
          </p:nvPr>
        </p:nvSpPr>
        <p:spPr>
          <a:xfrm>
            <a:off x="764625" y="1388100"/>
            <a:ext cx="70389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mouse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Has no moving parts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Emits and senses light to detect mouse movement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Can be used on any surface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Wireless mouse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Battery operated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Uses radio waves or infrared light waves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Touch pads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Controls pointer by moving and tapping your fingers on the surface of the pad</a:t>
            </a:r>
            <a:endParaRPr/>
          </a:p>
        </p:txBody>
      </p:sp>
      <p:pic>
        <p:nvPicPr>
          <p:cNvPr id="321" name="Google Shape;3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875" y="768600"/>
            <a:ext cx="3503750" cy="23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526" y="195475"/>
            <a:ext cx="6350850" cy="475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ERA OF MOUSE</a:t>
            </a:r>
            <a:endParaRPr/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650" y="1158535"/>
            <a:ext cx="1937034" cy="339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9150" y="1158538"/>
            <a:ext cx="3396425" cy="339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038" y="672025"/>
            <a:ext cx="5065925" cy="37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 txBox="1"/>
          <p:nvPr>
            <p:ph type="title"/>
          </p:nvPr>
        </p:nvSpPr>
        <p:spPr>
          <a:xfrm>
            <a:off x="1297500" y="393750"/>
            <a:ext cx="70389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capturing device</a:t>
            </a:r>
            <a:endParaRPr/>
          </a:p>
        </p:txBody>
      </p:sp>
      <p:sp>
        <p:nvSpPr>
          <p:cNvPr id="346" name="Google Shape;346;p39"/>
          <p:cNvSpPr txBox="1"/>
          <p:nvPr>
            <p:ph idx="1" type="body"/>
          </p:nvPr>
        </p:nvSpPr>
        <p:spPr>
          <a:xfrm>
            <a:off x="1297500" y="1472850"/>
            <a:ext cx="7038900" cy="30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or capture original images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Digital Camera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Capture images digitally and store in memory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Webcams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Capture images and send to a computer</a:t>
            </a:r>
            <a:endParaRPr/>
          </a:p>
        </p:txBody>
      </p:sp>
      <p:pic>
        <p:nvPicPr>
          <p:cNvPr id="347" name="Google Shape;3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600" y="467750"/>
            <a:ext cx="2512025" cy="25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9"/>
          <p:cNvPicPr preferRelativeResize="0"/>
          <p:nvPr/>
        </p:nvPicPr>
        <p:blipFill rotWithShape="1">
          <a:blip r:embed="rId4">
            <a:alphaModFix/>
          </a:blip>
          <a:srcRect b="15675" l="0" r="0" t="0"/>
          <a:stretch/>
        </p:blipFill>
        <p:spPr>
          <a:xfrm>
            <a:off x="5471200" y="3301600"/>
            <a:ext cx="3109426" cy="15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75" y="356750"/>
            <a:ext cx="2853476" cy="25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375" y="3000975"/>
            <a:ext cx="2923725" cy="194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4025" y="356750"/>
            <a:ext cx="4704422" cy="259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"/>
          <p:cNvSpPr txBox="1"/>
          <p:nvPr>
            <p:ph type="title"/>
          </p:nvPr>
        </p:nvSpPr>
        <p:spPr>
          <a:xfrm>
            <a:off x="1297500" y="386350"/>
            <a:ext cx="70389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 and Mark Recognition Readers</a:t>
            </a:r>
            <a:endParaRPr/>
          </a:p>
        </p:txBody>
      </p:sp>
      <p:sp>
        <p:nvSpPr>
          <p:cNvPr id="362" name="Google Shape;362;p41"/>
          <p:cNvSpPr txBox="1"/>
          <p:nvPr>
            <p:ph idx="1" type="body"/>
          </p:nvPr>
        </p:nvSpPr>
        <p:spPr>
          <a:xfrm>
            <a:off x="1297500" y="1034150"/>
            <a:ext cx="7038900" cy="34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Magnetic- Ink Character Recognition Software (MICR)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-Technology used mainly by the banking industry.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-MICR encoding, is at the bottom of cheques and others.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-The format for the bank code and bank account number is country specific.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>
            <p:ph type="title"/>
          </p:nvPr>
        </p:nvSpPr>
        <p:spPr>
          <a:xfrm>
            <a:off x="823850" y="2053000"/>
            <a:ext cx="63897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 DEVICES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Input devices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convert what we understand into what the system unit can process.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50" y="1470938"/>
            <a:ext cx="4264200" cy="2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050" y="872213"/>
            <a:ext cx="3399074" cy="339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/>
          <p:nvPr>
            <p:ph type="title"/>
          </p:nvPr>
        </p:nvSpPr>
        <p:spPr>
          <a:xfrm>
            <a:off x="1297500" y="393750"/>
            <a:ext cx="70389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 and Mark Recognition Readers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3"/>
          <p:cNvSpPr txBox="1"/>
          <p:nvPr>
            <p:ph idx="1" type="body"/>
          </p:nvPr>
        </p:nvSpPr>
        <p:spPr>
          <a:xfrm>
            <a:off x="1297500" y="870750"/>
            <a:ext cx="7038900" cy="3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Optical character Recognition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-Early OCRs were mainly aimed for technology involving telegraph and creating reading devices for the blind.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•Application: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-Data entry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-More quickly make textual versions of printed documents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-Make electronic images of printed documents searchable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-Converting handwriting in real time to control a computer.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-Assistive technology for blind and visually impaired users.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600" y="533400"/>
            <a:ext cx="2832100" cy="18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5550" y="383725"/>
            <a:ext cx="2908960" cy="21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8000" y="2571750"/>
            <a:ext cx="4288010" cy="24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"/>
          <p:cNvSpPr txBox="1"/>
          <p:nvPr>
            <p:ph type="title"/>
          </p:nvPr>
        </p:nvSpPr>
        <p:spPr>
          <a:xfrm>
            <a:off x="1297500" y="393750"/>
            <a:ext cx="7038900" cy="6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 and Mark Recognition Readers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5"/>
          <p:cNvSpPr txBox="1"/>
          <p:nvPr>
            <p:ph idx="1" type="body"/>
          </p:nvPr>
        </p:nvSpPr>
        <p:spPr>
          <a:xfrm>
            <a:off x="1297500" y="1020450"/>
            <a:ext cx="7038900" cy="34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•Optical mark recognition (OMR)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-Generally distinguished from OCRs by the fact that a complicated pattern recognition engine is not required.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•Applications: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-The use of 2B bubble optical answer sheets in multiple choice question examinations.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-Lotteries and voting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88" name="Google Shape;3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186800"/>
            <a:ext cx="3268675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/>
          <p:nvPr>
            <p:ph type="title"/>
          </p:nvPr>
        </p:nvSpPr>
        <p:spPr>
          <a:xfrm>
            <a:off x="823850" y="2053000"/>
            <a:ext cx="8204700" cy="251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Processed data or information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Output can be in :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		1. </a:t>
            </a:r>
            <a:r>
              <a:rPr lang="en" sz="2400"/>
              <a:t>Graphics/photos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		2. Text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		3. Audio and Video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 txBox="1"/>
          <p:nvPr>
            <p:ph type="title"/>
          </p:nvPr>
        </p:nvSpPr>
        <p:spPr>
          <a:xfrm>
            <a:off x="823850" y="2053000"/>
            <a:ext cx="7173600" cy="21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 DEVICES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Any piece of computer hardware equipment which converts information into human-readable form.</a:t>
            </a:r>
            <a:endParaRPr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/>
          <p:nvPr>
            <p:ph type="title"/>
          </p:nvPr>
        </p:nvSpPr>
        <p:spPr>
          <a:xfrm>
            <a:off x="1297500" y="393750"/>
            <a:ext cx="7038900" cy="5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Display Monitors </a:t>
            </a:r>
            <a:endParaRPr/>
          </a:p>
        </p:txBody>
      </p:sp>
      <p:sp>
        <p:nvSpPr>
          <p:cNvPr id="404" name="Google Shape;404;p48"/>
          <p:cNvSpPr txBox="1"/>
          <p:nvPr>
            <p:ph idx="1" type="body"/>
          </p:nvPr>
        </p:nvSpPr>
        <p:spPr>
          <a:xfrm>
            <a:off x="1297500" y="1168550"/>
            <a:ext cx="7038900" cy="33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Cathode Ray Tube(CRT)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First demonstrated in 1897 and commercialised in 1922(monochrome).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Primarily used in oscilloscopes and black and white televisions.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Coloured CRT were made commercial in 1954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Direct View Bistable Storage Tube(DVBST) was a derivative and didn’t needed to be refreshed periodically.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00" y="533588"/>
            <a:ext cx="4516675" cy="43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475" y="589250"/>
            <a:ext cx="4011525" cy="42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0"/>
          <p:cNvSpPr txBox="1"/>
          <p:nvPr>
            <p:ph type="title"/>
          </p:nvPr>
        </p:nvSpPr>
        <p:spPr>
          <a:xfrm>
            <a:off x="1297500" y="393750"/>
            <a:ext cx="7038900" cy="5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Monitors</a:t>
            </a:r>
            <a:endParaRPr/>
          </a:p>
        </p:txBody>
      </p:sp>
      <p:sp>
        <p:nvSpPr>
          <p:cNvPr id="416" name="Google Shape;416;p50"/>
          <p:cNvSpPr txBox="1"/>
          <p:nvPr>
            <p:ph idx="1" type="body"/>
          </p:nvPr>
        </p:nvSpPr>
        <p:spPr>
          <a:xfrm>
            <a:off x="1297500" y="1042800"/>
            <a:ext cx="7038900" cy="34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Liquid Crystal Display (LCD)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-First working LCD was built by George H. Heilmeier(1964).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-More popular than CRT since LCDs are extremely thinner and more colour vibrant.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 LED Displays are also LCDs but are much more thinner and consume less power.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25" y="670500"/>
            <a:ext cx="4347575" cy="38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9200" y="1085275"/>
            <a:ext cx="3387725" cy="338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type="title"/>
          </p:nvPr>
        </p:nvSpPr>
        <p:spPr>
          <a:xfrm>
            <a:off x="1297500" y="393750"/>
            <a:ext cx="7038900" cy="4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Keyboard</a:t>
            </a:r>
            <a:endParaRPr/>
          </a:p>
        </p:txBody>
      </p:sp>
      <p:sp>
        <p:nvSpPr>
          <p:cNvPr id="151" name="Google Shape;151;p16"/>
          <p:cNvSpPr txBox="1"/>
          <p:nvPr>
            <p:ph idx="1" type="body"/>
          </p:nvPr>
        </p:nvSpPr>
        <p:spPr>
          <a:xfrm>
            <a:off x="1297500" y="958250"/>
            <a:ext cx="7038900" cy="35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•Inherited from the invention of the typewriter.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•Christopher Latham Sholes in 1869 patented the first practical modern typewriter, the known QWERTY layout.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•Mid 1800s breakthroughs in keyboard technology was the invention of the teletype machine.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•Modern computer keyboards were based on teletype keyboards.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/>
          <p:nvPr>
            <p:ph type="title"/>
          </p:nvPr>
        </p:nvSpPr>
        <p:spPr>
          <a:xfrm>
            <a:off x="1297500" y="393750"/>
            <a:ext cx="7038900" cy="4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Monitor</a:t>
            </a:r>
            <a:endParaRPr/>
          </a:p>
        </p:txBody>
      </p:sp>
      <p:sp>
        <p:nvSpPr>
          <p:cNvPr id="428" name="Google Shape;428;p52"/>
          <p:cNvSpPr txBox="1"/>
          <p:nvPr>
            <p:ph idx="1" type="body"/>
          </p:nvPr>
        </p:nvSpPr>
        <p:spPr>
          <a:xfrm>
            <a:off x="1297500" y="1014600"/>
            <a:ext cx="7038900" cy="3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Organic Light Emitting Diode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 Invented by researchers at the Eastman Kodak company in 1987.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 OLED has a higher contrast compared to LCDs, since it doesn’t have any backlight , and has it’s pixels that produce their own light.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- Can produce a true blackness compared to LCDs.</a:t>
            </a:r>
            <a:endParaRPr sz="1800"/>
          </a:p>
        </p:txBody>
      </p:sp>
      <p:pic>
        <p:nvPicPr>
          <p:cNvPr id="429" name="Google Shape;4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863" y="3059625"/>
            <a:ext cx="4998270" cy="19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 txBox="1"/>
          <p:nvPr>
            <p:ph type="title"/>
          </p:nvPr>
        </p:nvSpPr>
        <p:spPr>
          <a:xfrm>
            <a:off x="1297500" y="393750"/>
            <a:ext cx="7038900" cy="5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E-Book Readers</a:t>
            </a:r>
            <a:endParaRPr/>
          </a:p>
        </p:txBody>
      </p:sp>
      <p:sp>
        <p:nvSpPr>
          <p:cNvPr id="435" name="Google Shape;435;p53"/>
          <p:cNvSpPr txBox="1"/>
          <p:nvPr>
            <p:ph idx="1" type="body"/>
          </p:nvPr>
        </p:nvSpPr>
        <p:spPr>
          <a:xfrm>
            <a:off x="1297500" y="925350"/>
            <a:ext cx="7038900" cy="35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•Dedicated mobile electronic devices that is designed primarily for the purpose of reading e-books.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•Similar to tablets but more limited.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•Using some e-reader software (apps) for Pc and Mac computers, as almost every mobile devices. E.g Amazon Kindle, Barnes &amp; Noble Nook and iBooks.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436" name="Google Shape;4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3290895"/>
            <a:ext cx="1983067" cy="14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625" y="3202776"/>
            <a:ext cx="3548926" cy="16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Printers </a:t>
            </a:r>
            <a:endParaRPr/>
          </a:p>
        </p:txBody>
      </p:sp>
      <p:sp>
        <p:nvSpPr>
          <p:cNvPr id="443" name="Google Shape;443;p54"/>
          <p:cNvSpPr txBox="1"/>
          <p:nvPr>
            <p:ph idx="1" type="body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 F</a:t>
            </a:r>
            <a:r>
              <a:rPr lang="en" sz="1800"/>
              <a:t>irst Invented by Remington-Rand in 1953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</a:t>
            </a:r>
            <a:r>
              <a:rPr lang="en" sz="1800"/>
              <a:t>evice which makes a persistent representation of graphics or text on paper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Translates information that has been processed by the system unit and output come out as hardcopy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Ink-jet printers, Laser printers, and 3D Printers, are types of printer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444" name="Google Shape;44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4750" y="3395950"/>
            <a:ext cx="1771651" cy="15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975" y="458300"/>
            <a:ext cx="2642468" cy="21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9808" y="458300"/>
            <a:ext cx="2953291" cy="21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1787" y="2724150"/>
            <a:ext cx="3400426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6"/>
          <p:cNvSpPr txBox="1"/>
          <p:nvPr>
            <p:ph type="title"/>
          </p:nvPr>
        </p:nvSpPr>
        <p:spPr>
          <a:xfrm>
            <a:off x="1297500" y="393750"/>
            <a:ext cx="7038900" cy="7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and Video Devices</a:t>
            </a:r>
            <a:endParaRPr/>
          </a:p>
        </p:txBody>
      </p:sp>
      <p:sp>
        <p:nvSpPr>
          <p:cNvPr id="457" name="Google Shape;457;p56"/>
          <p:cNvSpPr txBox="1"/>
          <p:nvPr>
            <p:ph idx="1" type="body"/>
          </p:nvPr>
        </p:nvSpPr>
        <p:spPr>
          <a:xfrm>
            <a:off x="1297500" y="8982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Translates audio information from the computer into sounds that people can understand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As example speakers and headphones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First invented in 1876 by Alexander Graham Bell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Speakers are transducers that convert electromagnetic waves into sound waves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Speakers receive audio input from a device such as a computer or an audio receiver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Then </a:t>
            </a:r>
            <a:r>
              <a:rPr lang="en" sz="1800"/>
              <a:t>produce audio output that can be heard by the listener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850" y="3395950"/>
            <a:ext cx="940551" cy="141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300" y="361150"/>
            <a:ext cx="3443450" cy="234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382" y="361150"/>
            <a:ext cx="3522068" cy="23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550" y="2887649"/>
            <a:ext cx="3783734" cy="212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/>
          <p:nvPr>
            <p:ph type="title"/>
          </p:nvPr>
        </p:nvSpPr>
        <p:spPr>
          <a:xfrm>
            <a:off x="343150" y="23148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OUTPUT AND INPUT DEVICES</a:t>
            </a:r>
            <a:endParaRPr sz="3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Drones</a:t>
            </a:r>
            <a:endParaRPr/>
          </a:p>
        </p:txBody>
      </p:sp>
      <p:sp>
        <p:nvSpPr>
          <p:cNvPr id="476" name="Google Shape;476;p59"/>
          <p:cNvSpPr txBox="1"/>
          <p:nvPr>
            <p:ph idx="1" type="body"/>
          </p:nvPr>
        </p:nvSpPr>
        <p:spPr>
          <a:xfrm>
            <a:off x="1297500" y="958200"/>
            <a:ext cx="7038900" cy="32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Drones or unmanned aerial vehicle (UAV) is an aircraft without human pilot on board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Initially drones used in </a:t>
            </a:r>
            <a:r>
              <a:rPr lang="en" sz="1800"/>
              <a:t>military as a war asset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Drones then become non military device in 2006 and citizen use drone to record video or picture from high place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Take input from a controller and send back video and sound to the user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Drone can be very expensive 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925" y="2974549"/>
            <a:ext cx="2610328" cy="173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990" y="393750"/>
            <a:ext cx="3267010" cy="2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275" y="393750"/>
            <a:ext cx="4108206" cy="21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1725" y="2711700"/>
            <a:ext cx="3506580" cy="22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</a:t>
            </a:r>
            <a:endParaRPr/>
          </a:p>
        </p:txBody>
      </p:sp>
      <p:sp>
        <p:nvSpPr>
          <p:cNvPr id="490" name="Google Shape;490;p61"/>
          <p:cNvSpPr txBox="1"/>
          <p:nvPr>
            <p:ph idx="1" type="body"/>
          </p:nvPr>
        </p:nvSpPr>
        <p:spPr>
          <a:xfrm>
            <a:off x="1297500" y="1307850"/>
            <a:ext cx="7038900" cy="31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Robot is a machine especially </a:t>
            </a:r>
            <a:r>
              <a:rPr lang="en" sz="1800"/>
              <a:t>programmable</a:t>
            </a:r>
            <a:r>
              <a:rPr lang="en" sz="1800"/>
              <a:t>  by a computer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</a:t>
            </a:r>
            <a:r>
              <a:rPr lang="en" sz="1800"/>
              <a:t>ost robots are machines designed to perform a task with no regard to their aesthetics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Then the  output is dependent on the use for the robot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1" name="Google Shape;49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600" y="3291400"/>
            <a:ext cx="3138451" cy="17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50" y="111600"/>
            <a:ext cx="215265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2700" y="283050"/>
            <a:ext cx="251460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100" y="283050"/>
            <a:ext cx="222885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275" y="3218100"/>
            <a:ext cx="3448950" cy="14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2375" y="3126900"/>
            <a:ext cx="316230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05500"/>
            <a:ext cx="322580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125" y="205500"/>
            <a:ext cx="3656229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3250" y="2764800"/>
            <a:ext cx="3319155" cy="221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TOUCH SCREEN</a:t>
            </a:r>
            <a:endParaRPr/>
          </a:p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 invented by </a:t>
            </a:r>
            <a:r>
              <a:rPr lang="en" sz="1800">
                <a:solidFill>
                  <a:srgbClr val="DD7E6B"/>
                </a:solidFill>
              </a:rPr>
              <a:t>E.A. Johnson </a:t>
            </a:r>
            <a:r>
              <a:rPr lang="en" sz="1800">
                <a:solidFill>
                  <a:srgbClr val="FFFFFF"/>
                </a:solidFill>
              </a:rPr>
              <a:t>in </a:t>
            </a:r>
            <a:r>
              <a:rPr lang="en" sz="1800">
                <a:solidFill>
                  <a:srgbClr val="FFF2CC"/>
                </a:solidFill>
              </a:rPr>
              <a:t>1965</a:t>
            </a:r>
            <a:r>
              <a:rPr lang="en" sz="1800">
                <a:solidFill>
                  <a:srgbClr val="FFFFFF"/>
                </a:solidFill>
              </a:rPr>
              <a:t> at United Kingdom which was capacitive.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In </a:t>
            </a:r>
            <a:r>
              <a:rPr lang="en" sz="1800">
                <a:solidFill>
                  <a:srgbClr val="FFF2CC"/>
                </a:solidFill>
              </a:rPr>
              <a:t>1970</a:t>
            </a:r>
            <a:r>
              <a:rPr lang="en" sz="1800">
                <a:solidFill>
                  <a:srgbClr val="FFFFFF"/>
                </a:solidFill>
              </a:rPr>
              <a:t> first resistive touch screen was invented.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>
                <a:solidFill>
                  <a:srgbClr val="FFFFFF"/>
                </a:solidFill>
              </a:rPr>
              <a:t>First cellphone with touch screen Technology was invented by </a:t>
            </a:r>
            <a:r>
              <a:rPr lang="en" sz="1800">
                <a:solidFill>
                  <a:srgbClr val="DD7E6B"/>
                </a:solidFill>
              </a:rPr>
              <a:t>IBM</a:t>
            </a:r>
            <a:r>
              <a:rPr lang="en" sz="1800">
                <a:solidFill>
                  <a:srgbClr val="FFFFFF"/>
                </a:solidFill>
              </a:rPr>
              <a:t> in </a:t>
            </a:r>
            <a:r>
              <a:rPr lang="en" sz="1800">
                <a:solidFill>
                  <a:srgbClr val="FFF2CC"/>
                </a:solidFill>
              </a:rPr>
              <a:t>1993</a:t>
            </a:r>
            <a:r>
              <a:rPr lang="en" sz="1800">
                <a:solidFill>
                  <a:srgbClr val="FFFFFF"/>
                </a:solidFill>
              </a:rPr>
              <a:t>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850" y="3454675"/>
            <a:ext cx="1623450" cy="12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6413" y="3184462"/>
            <a:ext cx="890725" cy="16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SENSOR : CAPACITIVE</a:t>
            </a:r>
            <a:endParaRPr/>
          </a:p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uses the conductive touch of a </a:t>
            </a:r>
            <a:r>
              <a:rPr lang="en" sz="1800">
                <a:solidFill>
                  <a:srgbClr val="E6B8AF"/>
                </a:solidFill>
              </a:rPr>
              <a:t>human finger</a:t>
            </a:r>
            <a:r>
              <a:rPr lang="en" sz="1800"/>
              <a:t> or </a:t>
            </a:r>
            <a:r>
              <a:rPr lang="en" sz="1800">
                <a:solidFill>
                  <a:srgbClr val="FFFFFF"/>
                </a:solidFill>
              </a:rPr>
              <a:t>a</a:t>
            </a:r>
            <a:r>
              <a:rPr lang="en" sz="1800">
                <a:solidFill>
                  <a:srgbClr val="E6B8AF"/>
                </a:solidFill>
              </a:rPr>
              <a:t> specialized device for input</a:t>
            </a:r>
            <a:r>
              <a:rPr lang="en" sz="1800"/>
              <a:t>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Unlike resistive and surface wave panels, which can sense input from either fingers or simple styluses, capacitive touch screen panels must be touched with a finger or a special capacitive pen or glove.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Mostly used in </a:t>
            </a:r>
            <a:r>
              <a:rPr lang="en" sz="1800">
                <a:solidFill>
                  <a:schemeClr val="accent2"/>
                </a:solidFill>
              </a:rPr>
              <a:t>smartphones</a:t>
            </a:r>
            <a:endParaRPr sz="1800">
              <a:solidFill>
                <a:schemeClr val="accent2"/>
              </a:solidFill>
            </a:endParaRPr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7300" y="3444717"/>
            <a:ext cx="2504725" cy="125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SENSOR : RESISTIVE</a:t>
            </a:r>
            <a:endParaRPr/>
          </a:p>
        </p:txBody>
      </p:sp>
      <p:sp>
        <p:nvSpPr>
          <p:cNvPr id="181" name="Google Shape;181;p2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These screens literally “resist” your touch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if you press hard enough you can feel the screen bend slightly.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This is what makes resistive screens work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Mostly used in </a:t>
            </a:r>
            <a:r>
              <a:rPr lang="en" sz="1800">
                <a:solidFill>
                  <a:srgbClr val="FFFF00"/>
                </a:solidFill>
              </a:rPr>
              <a:t>ATM</a:t>
            </a:r>
            <a:r>
              <a:rPr lang="en" sz="1800">
                <a:solidFill>
                  <a:srgbClr val="FFFF00"/>
                </a:solidFill>
              </a:rPr>
              <a:t> machine, supermarkets</a:t>
            </a:r>
            <a:endParaRPr sz="1800">
              <a:solidFill>
                <a:srgbClr val="FFFF00"/>
              </a:solidFill>
            </a:endParaRPr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550" y="3010249"/>
            <a:ext cx="3282551" cy="19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GAMING CONTROLLER</a:t>
            </a:r>
            <a:endParaRPr/>
          </a:p>
        </p:txBody>
      </p:sp>
      <p:sp>
        <p:nvSpPr>
          <p:cNvPr id="188" name="Google Shape;188;p2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to control an object or character in the game</a:t>
            </a:r>
            <a:endParaRPr sz="1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The first gaming controller was the paddle, it was invented in 1972 by ATARI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499" y="2571750"/>
            <a:ext cx="1649950" cy="18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