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dirty="0" smtClean="0"/>
              <a:t>PSDA PROJECT</a:t>
            </a:r>
            <a:endParaRPr lang="en-MY" dirty="0"/>
          </a:p>
        </p:txBody>
      </p:sp>
      <p:sp>
        <p:nvSpPr>
          <p:cNvPr id="3" name="Subtitle 2"/>
          <p:cNvSpPr>
            <a:spLocks noGrp="1"/>
          </p:cNvSpPr>
          <p:nvPr>
            <p:ph type="subTitle" idx="1"/>
          </p:nvPr>
        </p:nvSpPr>
        <p:spPr/>
        <p:txBody>
          <a:bodyPr>
            <a:normAutofit lnSpcReduction="10000"/>
          </a:bodyPr>
          <a:lstStyle/>
          <a:p>
            <a:r>
              <a:rPr lang="en-MY" dirty="0" smtClean="0"/>
              <a:t>Ragu </a:t>
            </a:r>
            <a:r>
              <a:rPr lang="en-MY" dirty="0" err="1" smtClean="0"/>
              <a:t>Raju</a:t>
            </a:r>
            <a:r>
              <a:rPr lang="en-MY" dirty="0" smtClean="0"/>
              <a:t> Naidu A/ L S </a:t>
            </a:r>
            <a:r>
              <a:rPr lang="en-MY" dirty="0" err="1" smtClean="0"/>
              <a:t>Palani</a:t>
            </a:r>
            <a:r>
              <a:rPr lang="en-MY" dirty="0" smtClean="0"/>
              <a:t> </a:t>
            </a:r>
            <a:r>
              <a:rPr lang="en-MY" dirty="0" err="1" smtClean="0"/>
              <a:t>Raju</a:t>
            </a:r>
            <a:r>
              <a:rPr lang="en-MY" dirty="0" smtClean="0"/>
              <a:t> Naidu</a:t>
            </a:r>
          </a:p>
          <a:p>
            <a:r>
              <a:rPr lang="en-MY" dirty="0" smtClean="0"/>
              <a:t>A19EC0152</a:t>
            </a:r>
          </a:p>
          <a:p>
            <a:r>
              <a:rPr lang="en-MY" smtClean="0"/>
              <a:t>SEC-03</a:t>
            </a:r>
            <a:endParaRPr lang="en-MY" dirty="0"/>
          </a:p>
        </p:txBody>
      </p:sp>
    </p:spTree>
    <p:extLst>
      <p:ext uri="{BB962C8B-B14F-4D97-AF65-F5344CB8AC3E}">
        <p14:creationId xmlns:p14="http://schemas.microsoft.com/office/powerpoint/2010/main" val="133972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000" dirty="0" smtClean="0"/>
              <a:t>REGRESSION</a:t>
            </a:r>
            <a:endParaRPr lang="en-MY" sz="6000" dirty="0"/>
          </a:p>
        </p:txBody>
      </p:sp>
      <p:sp>
        <p:nvSpPr>
          <p:cNvPr id="3" name="Content Placeholder 2"/>
          <p:cNvSpPr>
            <a:spLocks noGrp="1"/>
          </p:cNvSpPr>
          <p:nvPr>
            <p:ph idx="1"/>
          </p:nvPr>
        </p:nvSpPr>
        <p:spPr/>
        <p:txBody>
          <a:bodyPr>
            <a:normAutofit/>
          </a:bodyPr>
          <a:lstStyle/>
          <a:p>
            <a:pPr marL="0" indent="0">
              <a:buNone/>
            </a:pPr>
            <a:endParaRPr lang="en-MY" dirty="0"/>
          </a:p>
          <a:p>
            <a:r>
              <a:rPr lang="en-MY" sz="2000" dirty="0"/>
              <a:t>The regression of the two variables are analysed to predict a mathematical equation between the school absences and the Performances of students in Mathematics Subject for G1 Test. 333 data from the dataset used again for this test. </a:t>
            </a:r>
            <a:endParaRPr lang="en-MY" sz="2000" dirty="0" smtClean="0"/>
          </a:p>
          <a:p>
            <a:r>
              <a:rPr lang="en-MY" sz="2000" dirty="0"/>
              <a:t>The variable x is , the performances of students in Mathematics Subject for G1 Test while y is the number of absences</a:t>
            </a:r>
            <a:r>
              <a:rPr lang="en-MY" sz="2000" dirty="0" smtClean="0"/>
              <a:t>.</a:t>
            </a:r>
          </a:p>
          <a:p>
            <a:r>
              <a:rPr lang="en-MY" sz="2000" dirty="0" smtClean="0"/>
              <a:t>Formula:                                           </a:t>
            </a:r>
            <a:endParaRPr lang="en-MY" sz="2000" dirty="0"/>
          </a:p>
        </p:txBody>
      </p:sp>
      <p:pic>
        <p:nvPicPr>
          <p:cNvPr id="4" name="Picture 3"/>
          <p:cNvPicPr>
            <a:picLocks noChangeAspect="1"/>
          </p:cNvPicPr>
          <p:nvPr/>
        </p:nvPicPr>
        <p:blipFill>
          <a:blip r:embed="rId2"/>
          <a:stretch>
            <a:fillRect/>
          </a:stretch>
        </p:blipFill>
        <p:spPr>
          <a:xfrm>
            <a:off x="4490159" y="4507615"/>
            <a:ext cx="6406438" cy="2453171"/>
          </a:xfrm>
          <a:prstGeom prst="rect">
            <a:avLst/>
          </a:prstGeom>
        </p:spPr>
      </p:pic>
    </p:spTree>
    <p:extLst>
      <p:ext uri="{BB962C8B-B14F-4D97-AF65-F5344CB8AC3E}">
        <p14:creationId xmlns:p14="http://schemas.microsoft.com/office/powerpoint/2010/main" val="166831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000" dirty="0" smtClean="0"/>
              <a:t>RESULTS</a:t>
            </a:r>
            <a:endParaRPr lang="en-MY" sz="6000" dirty="0"/>
          </a:p>
        </p:txBody>
      </p:sp>
      <p:sp>
        <p:nvSpPr>
          <p:cNvPr id="3" name="Content Placeholder 2"/>
          <p:cNvSpPr>
            <a:spLocks noGrp="1"/>
          </p:cNvSpPr>
          <p:nvPr>
            <p:ph idx="1"/>
          </p:nvPr>
        </p:nvSpPr>
        <p:spPr>
          <a:xfrm>
            <a:off x="1295402" y="2556932"/>
            <a:ext cx="9601196" cy="3318936"/>
          </a:xfrm>
        </p:spPr>
        <p:txBody>
          <a:bodyPr>
            <a:normAutofit fontScale="92500" lnSpcReduction="20000"/>
          </a:bodyPr>
          <a:lstStyle/>
          <a:p>
            <a:r>
              <a:rPr lang="en-MY" sz="2000" dirty="0"/>
              <a:t>The regression model was calculated as shown above. </a:t>
            </a:r>
            <a:endParaRPr lang="en-MY" sz="2000" dirty="0"/>
          </a:p>
          <a:p>
            <a:pPr marL="0" indent="0">
              <a:buNone/>
            </a:pPr>
            <a:r>
              <a:rPr lang="en-MY" sz="2000" dirty="0" smtClean="0"/>
              <a:t>We </a:t>
            </a:r>
            <a:r>
              <a:rPr lang="en-MY" sz="2000" dirty="0" err="1"/>
              <a:t>obtaain</a:t>
            </a:r>
            <a:r>
              <a:rPr lang="en-MY" sz="2000" dirty="0"/>
              <a:t> Y= 6.5243 - 0.07475x</a:t>
            </a:r>
            <a:r>
              <a:rPr lang="en-MY" sz="2000" dirty="0" smtClean="0"/>
              <a:t>.</a:t>
            </a:r>
          </a:p>
          <a:p>
            <a:r>
              <a:rPr lang="en-MY" sz="2000" dirty="0"/>
              <a:t>the coefficient of determination, R2 is calculated </a:t>
            </a:r>
            <a:endParaRPr lang="en-MY" sz="2000" dirty="0" smtClean="0"/>
          </a:p>
          <a:p>
            <a:pPr marL="0" indent="0">
              <a:buNone/>
            </a:pPr>
            <a:r>
              <a:rPr lang="en-MY" sz="2000" dirty="0" smtClean="0"/>
              <a:t>to </a:t>
            </a:r>
            <a:r>
              <a:rPr lang="en-MY" sz="2000" dirty="0"/>
              <a:t>see the portion of the total variation in the </a:t>
            </a:r>
            <a:endParaRPr lang="en-MY" sz="2000" dirty="0" smtClean="0"/>
          </a:p>
          <a:p>
            <a:pPr marL="0" indent="0">
              <a:buNone/>
            </a:pPr>
            <a:r>
              <a:rPr lang="en-MY" sz="2000" dirty="0" smtClean="0"/>
              <a:t>dependent </a:t>
            </a:r>
            <a:r>
              <a:rPr lang="en-MY" sz="2000" dirty="0"/>
              <a:t>variable, the school absences is </a:t>
            </a:r>
            <a:endParaRPr lang="en-MY" sz="2000" dirty="0" smtClean="0"/>
          </a:p>
          <a:p>
            <a:pPr marL="0" indent="0">
              <a:buNone/>
            </a:pPr>
            <a:r>
              <a:rPr lang="en-MY" sz="2000" dirty="0" smtClean="0"/>
              <a:t>Explained by </a:t>
            </a:r>
            <a:r>
              <a:rPr lang="en-MY" sz="2000" dirty="0"/>
              <a:t>the variation in the Performances of </a:t>
            </a:r>
            <a:endParaRPr lang="en-MY" sz="2000" dirty="0" smtClean="0"/>
          </a:p>
          <a:p>
            <a:pPr marL="0" indent="0">
              <a:buNone/>
            </a:pPr>
            <a:r>
              <a:rPr lang="en-MY" sz="2000" dirty="0" smtClean="0"/>
              <a:t>students </a:t>
            </a:r>
            <a:r>
              <a:rPr lang="en-MY" sz="2000" dirty="0"/>
              <a:t>in the Mathematics subject for G1 </a:t>
            </a:r>
            <a:r>
              <a:rPr lang="en-MY" sz="2000" dirty="0" smtClean="0"/>
              <a:t>Test</a:t>
            </a:r>
          </a:p>
          <a:p>
            <a:r>
              <a:rPr lang="en-MY" sz="2000" dirty="0"/>
              <a:t>The R-square obtained was -0.001581 </a:t>
            </a:r>
            <a:endParaRPr lang="en-MY" sz="2000" dirty="0" smtClean="0"/>
          </a:p>
          <a:p>
            <a:pPr marL="0" indent="0">
              <a:buNone/>
            </a:pPr>
            <a:r>
              <a:rPr lang="en-MY" sz="2000" dirty="0" smtClean="0"/>
              <a:t>which </a:t>
            </a:r>
            <a:r>
              <a:rPr lang="en-MY" sz="2000" dirty="0"/>
              <a:t>is 6% of the variation</a:t>
            </a:r>
            <a:endParaRPr lang="en-MY" sz="2000" dirty="0"/>
          </a:p>
        </p:txBody>
      </p:sp>
      <p:pic>
        <p:nvPicPr>
          <p:cNvPr id="4" name="Picture 3" descr="C:\Users\Hp\Downloads\WhatsApp Image 2020-06-29 at 16.49.10.jpeg"/>
          <p:cNvPicPr/>
          <p:nvPr/>
        </p:nvPicPr>
        <p:blipFill>
          <a:blip r:embed="rId2">
            <a:extLst>
              <a:ext uri="{28A0092B-C50C-407E-A947-70E740481C1C}">
                <a14:useLocalDpi xmlns:a14="http://schemas.microsoft.com/office/drawing/2010/main" val="0"/>
              </a:ext>
            </a:extLst>
          </a:blip>
          <a:srcRect/>
          <a:stretch>
            <a:fillRect/>
          </a:stretch>
        </p:blipFill>
        <p:spPr bwMode="auto">
          <a:xfrm>
            <a:off x="6825803" y="2556932"/>
            <a:ext cx="4584879" cy="3753716"/>
          </a:xfrm>
          <a:prstGeom prst="rect">
            <a:avLst/>
          </a:prstGeom>
          <a:noFill/>
          <a:ln>
            <a:noFill/>
          </a:ln>
        </p:spPr>
      </p:pic>
    </p:spTree>
    <p:extLst>
      <p:ext uri="{BB962C8B-B14F-4D97-AF65-F5344CB8AC3E}">
        <p14:creationId xmlns:p14="http://schemas.microsoft.com/office/powerpoint/2010/main" val="152109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000" dirty="0" smtClean="0"/>
              <a:t>CHI-SQUARE TEST </a:t>
            </a:r>
            <a:endParaRPr lang="en-MY" sz="6000" dirty="0"/>
          </a:p>
        </p:txBody>
      </p:sp>
      <p:sp>
        <p:nvSpPr>
          <p:cNvPr id="3" name="Content Placeholder 2"/>
          <p:cNvSpPr>
            <a:spLocks noGrp="1"/>
          </p:cNvSpPr>
          <p:nvPr>
            <p:ph idx="1"/>
          </p:nvPr>
        </p:nvSpPr>
        <p:spPr/>
        <p:txBody>
          <a:bodyPr>
            <a:normAutofit fontScale="85000" lnSpcReduction="10000"/>
          </a:bodyPr>
          <a:lstStyle/>
          <a:p>
            <a:r>
              <a:rPr lang="en-MY" dirty="0"/>
              <a:t>A Chi-Square test was performed to test how likely it is that the observed distribution is due to change where t1 is the table of </a:t>
            </a:r>
            <a:r>
              <a:rPr lang="en-MY" dirty="0" err="1"/>
              <a:t>Perfomances</a:t>
            </a:r>
            <a:r>
              <a:rPr lang="en-MY" dirty="0"/>
              <a:t> in Mathematics subject for G1 test and </a:t>
            </a:r>
            <a:r>
              <a:rPr lang="en-MY" dirty="0" smtClean="0"/>
              <a:t>family</a:t>
            </a:r>
          </a:p>
          <a:p>
            <a:r>
              <a:rPr lang="en-MY" dirty="0"/>
              <a:t>We can also use this test to determine whether the observed distributions of data could fit the expected distributions. The null hypothesis, H0 and alternative hypothesis,H1 as below:</a:t>
            </a:r>
          </a:p>
          <a:p>
            <a:r>
              <a:rPr lang="en-MY" dirty="0" err="1"/>
              <a:t>Ho</a:t>
            </a:r>
            <a:r>
              <a:rPr lang="en-MY" dirty="0"/>
              <a:t>: There is no relationship between family size and the performances of students in Mathematics Subject for G1 Test and both variables are independent to one another.</a:t>
            </a:r>
          </a:p>
          <a:p>
            <a:r>
              <a:rPr lang="en-MY" dirty="0"/>
              <a:t>H1: There is a relationship between family size and the Performances in </a:t>
            </a:r>
            <a:r>
              <a:rPr lang="en-MY" dirty="0" err="1"/>
              <a:t>Mathematucs</a:t>
            </a:r>
            <a:r>
              <a:rPr lang="en-MY" dirty="0"/>
              <a:t> Subject for G1 test and both variables are dependent of each other.</a:t>
            </a:r>
          </a:p>
          <a:p>
            <a:endParaRPr lang="en-MY" dirty="0"/>
          </a:p>
        </p:txBody>
      </p:sp>
    </p:spTree>
    <p:extLst>
      <p:ext uri="{BB962C8B-B14F-4D97-AF65-F5344CB8AC3E}">
        <p14:creationId xmlns:p14="http://schemas.microsoft.com/office/powerpoint/2010/main" val="422704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000" dirty="0" smtClean="0"/>
              <a:t>FORMULA:</a:t>
            </a:r>
            <a:endParaRPr lang="en-MY" sz="6000" dirty="0"/>
          </a:p>
        </p:txBody>
      </p:sp>
      <p:pic>
        <p:nvPicPr>
          <p:cNvPr id="4" name="Content Placeholder 3"/>
          <p:cNvPicPr>
            <a:picLocks noGrp="1" noChangeAspect="1"/>
          </p:cNvPicPr>
          <p:nvPr>
            <p:ph idx="1"/>
          </p:nvPr>
        </p:nvPicPr>
        <p:blipFill>
          <a:blip r:embed="rId2"/>
          <a:stretch>
            <a:fillRect/>
          </a:stretch>
        </p:blipFill>
        <p:spPr>
          <a:xfrm>
            <a:off x="3812146" y="2975020"/>
            <a:ext cx="3889419" cy="2537138"/>
          </a:xfrm>
          <a:prstGeom prst="rect">
            <a:avLst/>
          </a:prstGeom>
        </p:spPr>
      </p:pic>
    </p:spTree>
    <p:extLst>
      <p:ext uri="{BB962C8B-B14F-4D97-AF65-F5344CB8AC3E}">
        <p14:creationId xmlns:p14="http://schemas.microsoft.com/office/powerpoint/2010/main" val="119641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000" dirty="0" smtClean="0"/>
              <a:t>RESULTS</a:t>
            </a:r>
            <a:endParaRPr lang="en-MY" sz="6000" dirty="0"/>
          </a:p>
        </p:txBody>
      </p:sp>
      <p:sp>
        <p:nvSpPr>
          <p:cNvPr id="3" name="Content Placeholder 2"/>
          <p:cNvSpPr>
            <a:spLocks noGrp="1"/>
          </p:cNvSpPr>
          <p:nvPr>
            <p:ph idx="1"/>
          </p:nvPr>
        </p:nvSpPr>
        <p:spPr>
          <a:xfrm>
            <a:off x="651457" y="1661375"/>
            <a:ext cx="9601196" cy="4124340"/>
          </a:xfrm>
        </p:spPr>
        <p:txBody>
          <a:bodyPr>
            <a:noAutofit/>
          </a:bodyPr>
          <a:lstStyle/>
          <a:p>
            <a:pPr marL="0" indent="0">
              <a:buNone/>
            </a:pPr>
            <a:r>
              <a:rPr lang="en-MY" sz="1600" dirty="0"/>
              <a:t>From the table above , GT3= </a:t>
            </a:r>
            <a:r>
              <a:rPr lang="en-MY" sz="1600" dirty="0" smtClean="0"/>
              <a:t>student</a:t>
            </a:r>
          </a:p>
          <a:p>
            <a:pPr marL="0" indent="0">
              <a:buNone/>
            </a:pPr>
            <a:r>
              <a:rPr lang="en-MY" sz="1600" dirty="0" smtClean="0"/>
              <a:t> </a:t>
            </a:r>
            <a:r>
              <a:rPr lang="en-MY" sz="1600" dirty="0"/>
              <a:t>who have family member greater than 3</a:t>
            </a:r>
            <a:r>
              <a:rPr lang="en-MY" sz="1600" dirty="0" smtClean="0"/>
              <a:t>.</a:t>
            </a:r>
          </a:p>
          <a:p>
            <a:pPr marL="0" indent="0">
              <a:buNone/>
            </a:pPr>
            <a:r>
              <a:rPr lang="en-MY" sz="1600" dirty="0" smtClean="0"/>
              <a:t> </a:t>
            </a:r>
            <a:r>
              <a:rPr lang="en-MY" sz="1600" dirty="0"/>
              <a:t>LE3=student who have family </a:t>
            </a:r>
            <a:r>
              <a:rPr lang="en-MY" sz="1600" dirty="0" smtClean="0"/>
              <a:t>member</a:t>
            </a:r>
          </a:p>
          <a:p>
            <a:pPr marL="0" indent="0">
              <a:buNone/>
            </a:pPr>
            <a:r>
              <a:rPr lang="en-MY" sz="1600" dirty="0" smtClean="0"/>
              <a:t> </a:t>
            </a:r>
            <a:r>
              <a:rPr lang="en-MY" sz="1600" dirty="0"/>
              <a:t>lesser than 3. The value of X squared is </a:t>
            </a:r>
            <a:endParaRPr lang="en-MY" sz="1600" dirty="0" smtClean="0"/>
          </a:p>
          <a:p>
            <a:pPr marL="0" indent="0">
              <a:buNone/>
            </a:pPr>
            <a:r>
              <a:rPr lang="en-MY" sz="1600" dirty="0" smtClean="0"/>
              <a:t>15.003 </a:t>
            </a:r>
            <a:r>
              <a:rPr lang="en-MY" sz="1600" dirty="0"/>
              <a:t>and the value of degree of Freedom </a:t>
            </a:r>
            <a:r>
              <a:rPr lang="en-MY" sz="1600" dirty="0" smtClean="0"/>
              <a:t>is</a:t>
            </a:r>
          </a:p>
          <a:p>
            <a:pPr marL="0" indent="0">
              <a:buNone/>
            </a:pPr>
            <a:r>
              <a:rPr lang="en-MY" sz="1600" dirty="0" smtClean="0"/>
              <a:t> </a:t>
            </a:r>
            <a:r>
              <a:rPr lang="en-MY" sz="1600" dirty="0"/>
              <a:t>16. The critical values are found to be approximately </a:t>
            </a:r>
            <a:endParaRPr lang="en-MY" sz="1600" dirty="0" smtClean="0"/>
          </a:p>
          <a:p>
            <a:pPr marL="0" indent="0">
              <a:buNone/>
            </a:pPr>
            <a:r>
              <a:rPr lang="en-MY" sz="1600" dirty="0" smtClean="0"/>
              <a:t>26.296 </a:t>
            </a:r>
            <a:r>
              <a:rPr lang="en-MY" sz="1600" dirty="0"/>
              <a:t>from the Chi-Square Distribution Table. </a:t>
            </a:r>
            <a:endParaRPr lang="en-MY" sz="1600" dirty="0" smtClean="0"/>
          </a:p>
          <a:p>
            <a:pPr marL="0" indent="0">
              <a:buNone/>
            </a:pPr>
            <a:r>
              <a:rPr lang="en-MY" sz="1600" dirty="0" smtClean="0"/>
              <a:t>Since </a:t>
            </a:r>
            <a:r>
              <a:rPr lang="en-MY" sz="1600" dirty="0"/>
              <a:t>the test statistic</a:t>
            </a:r>
            <a:r>
              <a:rPr lang="en-MY" sz="1600" dirty="0" smtClean="0"/>
              <a:t>,</a:t>
            </a:r>
          </a:p>
          <a:p>
            <a:pPr marL="0" indent="0">
              <a:buNone/>
            </a:pPr>
            <a:r>
              <a:rPr lang="en-MY" sz="1600" dirty="0" smtClean="0"/>
              <a:t> </a:t>
            </a:r>
            <a:r>
              <a:rPr lang="en-MY" sz="1600" dirty="0"/>
              <a:t>x-squared &lt; critical value (15.003 &lt; 26.296</a:t>
            </a:r>
            <a:r>
              <a:rPr lang="en-MY" sz="1600" dirty="0" smtClean="0"/>
              <a:t>),</a:t>
            </a:r>
          </a:p>
          <a:p>
            <a:pPr marL="0" indent="0">
              <a:buNone/>
            </a:pPr>
            <a:r>
              <a:rPr lang="en-MY" sz="1600" dirty="0" smtClean="0"/>
              <a:t> </a:t>
            </a:r>
            <a:r>
              <a:rPr lang="en-MY" sz="1600" dirty="0"/>
              <a:t>the test statistic, x-squared didn’t fall within </a:t>
            </a:r>
            <a:endParaRPr lang="en-MY" sz="1600" dirty="0" smtClean="0"/>
          </a:p>
          <a:p>
            <a:pPr marL="0" indent="0">
              <a:buNone/>
            </a:pPr>
            <a:r>
              <a:rPr lang="en-MY" sz="1600" dirty="0" smtClean="0"/>
              <a:t>the </a:t>
            </a:r>
            <a:r>
              <a:rPr lang="en-MY" sz="1600" dirty="0"/>
              <a:t>critical region, therefore we fail reject the null hypothesis. </a:t>
            </a:r>
            <a:endParaRPr lang="en-MY" sz="1600" dirty="0" smtClean="0"/>
          </a:p>
          <a:p>
            <a:pPr marL="0" indent="0">
              <a:buNone/>
            </a:pPr>
            <a:r>
              <a:rPr lang="en-MY" sz="1600" dirty="0" smtClean="0"/>
              <a:t>There </a:t>
            </a:r>
            <a:r>
              <a:rPr lang="en-MY" sz="1600" dirty="0"/>
              <a:t>is sufficient evidence to show that the family size </a:t>
            </a:r>
            <a:r>
              <a:rPr lang="en-MY" sz="1600" dirty="0" smtClean="0"/>
              <a:t>is</a:t>
            </a:r>
          </a:p>
          <a:p>
            <a:pPr marL="0" indent="0">
              <a:buNone/>
            </a:pPr>
            <a:r>
              <a:rPr lang="en-MY" sz="1600" dirty="0" smtClean="0"/>
              <a:t> </a:t>
            </a:r>
            <a:r>
              <a:rPr lang="en-MY" sz="1600" dirty="0"/>
              <a:t>independent to the Performances in Mathematics Subject in G1 test.</a:t>
            </a:r>
            <a:endParaRPr lang="en-MY" sz="1600" dirty="0"/>
          </a:p>
        </p:txBody>
      </p:sp>
      <p:pic>
        <p:nvPicPr>
          <p:cNvPr id="4" name="Picture 3" descr="C:\Users\Hp\Downloads\WhatsApp Image 2020-06-29 at 16.51.30.jpeg"/>
          <p:cNvPicPr/>
          <p:nvPr/>
        </p:nvPicPr>
        <p:blipFill>
          <a:blip r:embed="rId2">
            <a:extLst>
              <a:ext uri="{28A0092B-C50C-407E-A947-70E740481C1C}">
                <a14:useLocalDpi xmlns:a14="http://schemas.microsoft.com/office/drawing/2010/main" val="0"/>
              </a:ext>
            </a:extLst>
          </a:blip>
          <a:srcRect/>
          <a:stretch>
            <a:fillRect/>
          </a:stretch>
        </p:blipFill>
        <p:spPr bwMode="auto">
          <a:xfrm>
            <a:off x="5808372" y="1936640"/>
            <a:ext cx="3709115" cy="1553534"/>
          </a:xfrm>
          <a:prstGeom prst="rect">
            <a:avLst/>
          </a:prstGeom>
          <a:noFill/>
          <a:ln>
            <a:noFill/>
          </a:ln>
        </p:spPr>
      </p:pic>
      <p:pic>
        <p:nvPicPr>
          <p:cNvPr id="5" name="Picture 4" descr="C:\Users\Hp\Downloads\WhatsApp Image 2020-06-29 at 16.55.59.jpeg"/>
          <p:cNvPicPr/>
          <p:nvPr/>
        </p:nvPicPr>
        <p:blipFill>
          <a:blip r:embed="rId3">
            <a:extLst>
              <a:ext uri="{28A0092B-C50C-407E-A947-70E740481C1C}">
                <a14:useLocalDpi xmlns:a14="http://schemas.microsoft.com/office/drawing/2010/main" val="0"/>
              </a:ext>
            </a:extLst>
          </a:blip>
          <a:srcRect/>
          <a:stretch>
            <a:fillRect/>
          </a:stretch>
        </p:blipFill>
        <p:spPr bwMode="auto">
          <a:xfrm>
            <a:off x="6014434" y="3658258"/>
            <a:ext cx="3760631" cy="3199742"/>
          </a:xfrm>
          <a:prstGeom prst="rect">
            <a:avLst/>
          </a:prstGeom>
          <a:noFill/>
          <a:ln>
            <a:noFill/>
          </a:ln>
        </p:spPr>
      </p:pic>
    </p:spTree>
    <p:extLst>
      <p:ext uri="{BB962C8B-B14F-4D97-AF65-F5344CB8AC3E}">
        <p14:creationId xmlns:p14="http://schemas.microsoft.com/office/powerpoint/2010/main" val="285778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CONCLUSION</a:t>
            </a:r>
            <a:endParaRPr lang="en-MY" dirty="0"/>
          </a:p>
        </p:txBody>
      </p:sp>
      <p:sp>
        <p:nvSpPr>
          <p:cNvPr id="3" name="Content Placeholder 2"/>
          <p:cNvSpPr>
            <a:spLocks noGrp="1"/>
          </p:cNvSpPr>
          <p:nvPr>
            <p:ph idx="1"/>
          </p:nvPr>
        </p:nvSpPr>
        <p:spPr/>
        <p:txBody>
          <a:bodyPr>
            <a:normAutofit fontScale="92500" lnSpcReduction="10000"/>
          </a:bodyPr>
          <a:lstStyle/>
          <a:p>
            <a:r>
              <a:rPr lang="en-MY" dirty="0"/>
              <a:t>Thus we failed to reject the null hypothesis. </a:t>
            </a:r>
            <a:endParaRPr lang="en-MY" dirty="0" smtClean="0"/>
          </a:p>
          <a:p>
            <a:r>
              <a:rPr lang="en-MY" dirty="0"/>
              <a:t>From the correlation test, he correlation </a:t>
            </a:r>
            <a:r>
              <a:rPr lang="en-MY" dirty="0" err="1"/>
              <a:t>coefficient,r</a:t>
            </a:r>
            <a:r>
              <a:rPr lang="en-MY" dirty="0"/>
              <a:t> is 0.01967005. students performance in mathematics subjects for G1 has a weak positive correlation with number of absence</a:t>
            </a:r>
            <a:r>
              <a:rPr lang="en-MY" dirty="0" smtClean="0"/>
              <a:t>.</a:t>
            </a:r>
          </a:p>
          <a:p>
            <a:r>
              <a:rPr lang="en-MY" dirty="0"/>
              <a:t>From the regression test, he regression model was calculated as shown above. We </a:t>
            </a:r>
            <a:r>
              <a:rPr lang="en-MY" dirty="0" err="1"/>
              <a:t>obtaain</a:t>
            </a:r>
            <a:r>
              <a:rPr lang="en-MY" dirty="0"/>
              <a:t> Y= 6.5243 - </a:t>
            </a:r>
            <a:r>
              <a:rPr lang="en-MY" dirty="0" smtClean="0"/>
              <a:t>0.07475x</a:t>
            </a:r>
          </a:p>
          <a:p>
            <a:r>
              <a:rPr lang="en-MY" dirty="0"/>
              <a:t>. Since the test statistic, x-squared &lt; critical value (15.003 &lt; 26.296), the test statistic, x-squared didn’t fall within the critical region, therefore we fail reject the null hypothesis</a:t>
            </a:r>
            <a:endParaRPr lang="en-MY" dirty="0"/>
          </a:p>
        </p:txBody>
      </p:sp>
    </p:spTree>
    <p:extLst>
      <p:ext uri="{BB962C8B-B14F-4D97-AF65-F5344CB8AC3E}">
        <p14:creationId xmlns:p14="http://schemas.microsoft.com/office/powerpoint/2010/main" val="267834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2644340"/>
            <a:ext cx="6815669" cy="1515533"/>
          </a:xfrm>
        </p:spPr>
        <p:txBody>
          <a:bodyPr/>
          <a:lstStyle/>
          <a:p>
            <a:r>
              <a:rPr lang="en-MY" sz="10000" dirty="0" smtClean="0"/>
              <a:t>Thank You</a:t>
            </a:r>
            <a:endParaRPr lang="en-MY" sz="10000" dirty="0"/>
          </a:p>
        </p:txBody>
      </p:sp>
      <p:sp>
        <p:nvSpPr>
          <p:cNvPr id="3" name="Subtitle 2"/>
          <p:cNvSpPr>
            <a:spLocks noGrp="1"/>
          </p:cNvSpPr>
          <p:nvPr>
            <p:ph type="subTitle" idx="1"/>
          </p:nvPr>
        </p:nvSpPr>
        <p:spPr>
          <a:xfrm>
            <a:off x="2692398" y="4932607"/>
            <a:ext cx="6815669" cy="45791"/>
          </a:xfrm>
        </p:spPr>
        <p:txBody>
          <a:bodyPr>
            <a:normAutofit fontScale="25000" lnSpcReduction="20000"/>
          </a:bodyPr>
          <a:lstStyle/>
          <a:p>
            <a:r>
              <a:rPr lang="en-MY" dirty="0" smtClean="0"/>
              <a:t> </a:t>
            </a:r>
            <a:endParaRPr lang="en-MY" dirty="0"/>
          </a:p>
        </p:txBody>
      </p:sp>
    </p:spTree>
    <p:extLst>
      <p:ext uri="{BB962C8B-B14F-4D97-AF65-F5344CB8AC3E}">
        <p14:creationId xmlns:p14="http://schemas.microsoft.com/office/powerpoint/2010/main" val="310305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smtClean="0"/>
              <a:t>INTRODUCTION</a:t>
            </a:r>
            <a:endParaRPr lang="en-MY" b="1" dirty="0"/>
          </a:p>
        </p:txBody>
      </p:sp>
      <p:sp>
        <p:nvSpPr>
          <p:cNvPr id="3" name="Content Placeholder 2"/>
          <p:cNvSpPr>
            <a:spLocks noGrp="1"/>
          </p:cNvSpPr>
          <p:nvPr>
            <p:ph idx="1"/>
          </p:nvPr>
        </p:nvSpPr>
        <p:spPr/>
        <p:txBody>
          <a:bodyPr/>
          <a:lstStyle/>
          <a:p>
            <a:r>
              <a:rPr lang="en-MY" dirty="0"/>
              <a:t>Mathematics helps students to learn </a:t>
            </a:r>
            <a:r>
              <a:rPr lang="en-MY" dirty="0" err="1"/>
              <a:t>alot</a:t>
            </a:r>
            <a:r>
              <a:rPr lang="en-MY" dirty="0"/>
              <a:t> of things that we used in daily life</a:t>
            </a:r>
            <a:r>
              <a:rPr lang="en-MY" dirty="0" smtClean="0"/>
              <a:t>.</a:t>
            </a:r>
          </a:p>
          <a:p>
            <a:r>
              <a:rPr lang="en-MY" dirty="0"/>
              <a:t>S</a:t>
            </a:r>
            <a:r>
              <a:rPr lang="en-MY" dirty="0" smtClean="0"/>
              <a:t>tudents </a:t>
            </a:r>
            <a:r>
              <a:rPr lang="en-MY" dirty="0"/>
              <a:t>lost chances to good ranking just because, some of the students can't perform we in mathematics, while some of the students perform well in Mathematics subject naturally. </a:t>
            </a:r>
            <a:endParaRPr lang="en-MY" dirty="0" smtClean="0"/>
          </a:p>
          <a:p>
            <a:r>
              <a:rPr lang="en-MY" dirty="0"/>
              <a:t>This study aims to investigate the average performance of the students in Mathematics subjects and identify the causes and affect their performance in Mathematics subject.</a:t>
            </a:r>
          </a:p>
          <a:p>
            <a:endParaRPr lang="en-MY" dirty="0"/>
          </a:p>
          <a:p>
            <a:endParaRPr lang="en-MY" dirty="0"/>
          </a:p>
        </p:txBody>
      </p:sp>
    </p:spTree>
    <p:extLst>
      <p:ext uri="{BB962C8B-B14F-4D97-AF65-F5344CB8AC3E}">
        <p14:creationId xmlns:p14="http://schemas.microsoft.com/office/powerpoint/2010/main" val="265913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a:t>METHODOLOGY</a:t>
            </a:r>
          </a:p>
        </p:txBody>
      </p:sp>
      <p:sp>
        <p:nvSpPr>
          <p:cNvPr id="3" name="Content Placeholder 2"/>
          <p:cNvSpPr>
            <a:spLocks noGrp="1"/>
          </p:cNvSpPr>
          <p:nvPr>
            <p:ph idx="1"/>
          </p:nvPr>
        </p:nvSpPr>
        <p:spPr/>
        <p:txBody>
          <a:bodyPr/>
          <a:lstStyle/>
          <a:p>
            <a:r>
              <a:rPr lang="en-MY" dirty="0"/>
              <a:t> The data in the study is obtained via an open source website, </a:t>
            </a:r>
            <a:r>
              <a:rPr lang="en-MY" dirty="0" err="1"/>
              <a:t>Kaggle</a:t>
            </a:r>
            <a:r>
              <a:rPr lang="en-MY" dirty="0"/>
              <a:t> which provide it's user with many data and analysis on various matters</a:t>
            </a:r>
            <a:r>
              <a:rPr lang="en-MY" dirty="0" smtClean="0"/>
              <a:t>.</a:t>
            </a:r>
          </a:p>
          <a:p>
            <a:r>
              <a:rPr lang="en-MY" dirty="0"/>
              <a:t>. The data were obtained from a survey of student's performance in Mathematics and Portuguese subjects. </a:t>
            </a:r>
            <a:endParaRPr lang="en-MY" dirty="0" smtClean="0"/>
          </a:p>
          <a:p>
            <a:r>
              <a:rPr lang="en-MY" dirty="0"/>
              <a:t>There are 349 data is in total from the dataset . Hypothesis testing was done to determine if there's sufficient statistical proof to support the null hypothesis. The sample is normally distributed and plotted using R Studio.</a:t>
            </a:r>
          </a:p>
          <a:p>
            <a:endParaRPr lang="en-MY" dirty="0"/>
          </a:p>
        </p:txBody>
      </p:sp>
    </p:spTree>
    <p:extLst>
      <p:ext uri="{BB962C8B-B14F-4D97-AF65-F5344CB8AC3E}">
        <p14:creationId xmlns:p14="http://schemas.microsoft.com/office/powerpoint/2010/main" val="225222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smtClean="0"/>
              <a:t>HYPOTHESIS TESTING</a:t>
            </a:r>
            <a:endParaRPr lang="en-MY" b="1" dirty="0"/>
          </a:p>
        </p:txBody>
      </p:sp>
      <p:sp>
        <p:nvSpPr>
          <p:cNvPr id="3" name="Content Placeholder 2"/>
          <p:cNvSpPr>
            <a:spLocks noGrp="1"/>
          </p:cNvSpPr>
          <p:nvPr>
            <p:ph idx="1"/>
          </p:nvPr>
        </p:nvSpPr>
        <p:spPr/>
        <p:txBody>
          <a:bodyPr/>
          <a:lstStyle/>
          <a:p>
            <a:r>
              <a:rPr lang="en-MY" dirty="0"/>
              <a:t>Based on the </a:t>
            </a:r>
            <a:r>
              <a:rPr lang="en-MY" dirty="0" err="1"/>
              <a:t>samr</a:t>
            </a:r>
            <a:r>
              <a:rPr lang="en-MY" dirty="0"/>
              <a:t> data obtained from the dataset " Students Performance in Mathematics Subject" , we claim that the average performance of students in Mathematics subject in G1 is not equal to the average </a:t>
            </a:r>
            <a:r>
              <a:rPr lang="en-MY" dirty="0" err="1"/>
              <a:t>average</a:t>
            </a:r>
            <a:r>
              <a:rPr lang="en-MY" dirty="0"/>
              <a:t> performance of students in Mathematics subject in G2. </a:t>
            </a:r>
            <a:endParaRPr lang="en-MY" dirty="0" smtClean="0"/>
          </a:p>
          <a:p>
            <a:r>
              <a:rPr lang="en-MY" dirty="0"/>
              <a:t>H0:u1 = u2</a:t>
            </a:r>
          </a:p>
          <a:p>
            <a:r>
              <a:rPr lang="en-MY" dirty="0"/>
              <a:t>H1:u1 ≠ u2</a:t>
            </a:r>
          </a:p>
          <a:p>
            <a:endParaRPr lang="en-MY" dirty="0"/>
          </a:p>
        </p:txBody>
      </p:sp>
    </p:spTree>
    <p:extLst>
      <p:ext uri="{BB962C8B-B14F-4D97-AF65-F5344CB8AC3E}">
        <p14:creationId xmlns:p14="http://schemas.microsoft.com/office/powerpoint/2010/main" val="406229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b="1" dirty="0" smtClean="0"/>
              <a:t>FORMULA : WELCH TWO SAMPLE TEST</a:t>
            </a:r>
            <a:endParaRPr lang="en-MY" b="1" dirty="0"/>
          </a:p>
        </p:txBody>
      </p:sp>
      <p:pic>
        <p:nvPicPr>
          <p:cNvPr id="4" name="Content Placeholder 3"/>
          <p:cNvPicPr>
            <a:picLocks noGrp="1" noChangeAspect="1"/>
          </p:cNvPicPr>
          <p:nvPr>
            <p:ph idx="1"/>
          </p:nvPr>
        </p:nvPicPr>
        <p:blipFill>
          <a:blip r:embed="rId2"/>
          <a:stretch>
            <a:fillRect/>
          </a:stretch>
        </p:blipFill>
        <p:spPr>
          <a:xfrm>
            <a:off x="3053832" y="2716654"/>
            <a:ext cx="6084335" cy="2999492"/>
          </a:xfrm>
          <a:prstGeom prst="rect">
            <a:avLst/>
          </a:prstGeom>
        </p:spPr>
      </p:pic>
    </p:spTree>
    <p:extLst>
      <p:ext uri="{BB962C8B-B14F-4D97-AF65-F5344CB8AC3E}">
        <p14:creationId xmlns:p14="http://schemas.microsoft.com/office/powerpoint/2010/main" val="261489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600" b="1" dirty="0" smtClean="0"/>
              <a:t>RESULT</a:t>
            </a:r>
            <a:endParaRPr lang="en-MY" sz="6600" b="1" dirty="0"/>
          </a:p>
        </p:txBody>
      </p:sp>
      <p:sp>
        <p:nvSpPr>
          <p:cNvPr id="3" name="Content Placeholder 2"/>
          <p:cNvSpPr>
            <a:spLocks noGrp="1"/>
          </p:cNvSpPr>
          <p:nvPr>
            <p:ph idx="1"/>
          </p:nvPr>
        </p:nvSpPr>
        <p:spPr/>
        <p:txBody>
          <a:bodyPr/>
          <a:lstStyle/>
          <a:p>
            <a:r>
              <a:rPr lang="en-MY" dirty="0"/>
              <a:t>The test statistics, t &lt; than critical value , at 0.05 significance level . Thus we failed to reject the null hypothesis. There's sufficient evidence to claim that the mean of the performance of students in Mathematics subject for G1 is equal to G2 at a 95% confidence level</a:t>
            </a:r>
          </a:p>
          <a:p>
            <a:endParaRPr lang="en-MY" dirty="0"/>
          </a:p>
        </p:txBody>
      </p:sp>
      <p:pic>
        <p:nvPicPr>
          <p:cNvPr id="4" name="Picture 3" descr="C:\Users\Hp\Downloads\WhatsApp Image 2020-06-29 at 16.53.20.jpeg"/>
          <p:cNvPicPr/>
          <p:nvPr/>
        </p:nvPicPr>
        <p:blipFill>
          <a:blip r:embed="rId2">
            <a:extLst>
              <a:ext uri="{28A0092B-C50C-407E-A947-70E740481C1C}">
                <a14:useLocalDpi xmlns:a14="http://schemas.microsoft.com/office/drawing/2010/main" val="0"/>
              </a:ext>
            </a:extLst>
          </a:blip>
          <a:srcRect/>
          <a:stretch>
            <a:fillRect/>
          </a:stretch>
        </p:blipFill>
        <p:spPr bwMode="auto">
          <a:xfrm>
            <a:off x="2588653" y="4121240"/>
            <a:ext cx="7160653" cy="2588653"/>
          </a:xfrm>
          <a:prstGeom prst="rect">
            <a:avLst/>
          </a:prstGeom>
          <a:noFill/>
          <a:ln>
            <a:noFill/>
          </a:ln>
        </p:spPr>
      </p:pic>
    </p:spTree>
    <p:extLst>
      <p:ext uri="{BB962C8B-B14F-4D97-AF65-F5344CB8AC3E}">
        <p14:creationId xmlns:p14="http://schemas.microsoft.com/office/powerpoint/2010/main" val="74385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000" b="1" dirty="0" smtClean="0"/>
              <a:t>CORRELATION</a:t>
            </a:r>
            <a:endParaRPr lang="en-MY" sz="6000" b="1" dirty="0"/>
          </a:p>
        </p:txBody>
      </p:sp>
      <p:sp>
        <p:nvSpPr>
          <p:cNvPr id="3" name="Content Placeholder 2"/>
          <p:cNvSpPr>
            <a:spLocks noGrp="1"/>
          </p:cNvSpPr>
          <p:nvPr>
            <p:ph idx="1"/>
          </p:nvPr>
        </p:nvSpPr>
        <p:spPr/>
        <p:txBody>
          <a:bodyPr/>
          <a:lstStyle/>
          <a:p>
            <a:r>
              <a:rPr lang="en-MY" dirty="0"/>
              <a:t>Based on the correlation test, we can analyse the relationship between the performance of students in Mathematics subject for G1 test and the absence and how intensely the number of absence affects students performance</a:t>
            </a:r>
            <a:r>
              <a:rPr lang="en-MY" dirty="0" smtClean="0"/>
              <a:t>.</a:t>
            </a:r>
          </a:p>
          <a:p>
            <a:r>
              <a:rPr lang="en-MY" dirty="0"/>
              <a:t>349 data from the dataset we're selected to find the outlier with the help of boxplot</a:t>
            </a:r>
            <a:r>
              <a:rPr lang="en-MY" dirty="0" smtClean="0"/>
              <a:t>.</a:t>
            </a:r>
          </a:p>
          <a:p>
            <a:r>
              <a:rPr lang="en-MY" dirty="0" smtClean="0"/>
              <a:t>Formula: </a:t>
            </a:r>
            <a:endParaRPr lang="en-MY" dirty="0"/>
          </a:p>
        </p:txBody>
      </p:sp>
      <p:pic>
        <p:nvPicPr>
          <p:cNvPr id="4" name="Picture 3"/>
          <p:cNvPicPr>
            <a:picLocks noChangeAspect="1"/>
          </p:cNvPicPr>
          <p:nvPr/>
        </p:nvPicPr>
        <p:blipFill>
          <a:blip r:embed="rId2"/>
          <a:stretch>
            <a:fillRect/>
          </a:stretch>
        </p:blipFill>
        <p:spPr>
          <a:xfrm>
            <a:off x="4056845" y="4224270"/>
            <a:ext cx="4043966" cy="1828800"/>
          </a:xfrm>
          <a:prstGeom prst="rect">
            <a:avLst/>
          </a:prstGeom>
        </p:spPr>
      </p:pic>
    </p:spTree>
    <p:extLst>
      <p:ext uri="{BB962C8B-B14F-4D97-AF65-F5344CB8AC3E}">
        <p14:creationId xmlns:p14="http://schemas.microsoft.com/office/powerpoint/2010/main" val="362961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RESULTS</a:t>
            </a:r>
            <a:endParaRPr lang="en-MY" dirty="0"/>
          </a:p>
        </p:txBody>
      </p:sp>
      <p:sp>
        <p:nvSpPr>
          <p:cNvPr id="5" name="Content Placeholder 4"/>
          <p:cNvSpPr>
            <a:spLocks noGrp="1"/>
          </p:cNvSpPr>
          <p:nvPr>
            <p:ph idx="1"/>
          </p:nvPr>
        </p:nvSpPr>
        <p:spPr/>
        <p:txBody>
          <a:bodyPr/>
          <a:lstStyle/>
          <a:p>
            <a:r>
              <a:rPr lang="en-MY" dirty="0" smtClean="0"/>
              <a:t>BOXPLOT:                                            SCATTER PLOT:</a:t>
            </a:r>
          </a:p>
          <a:p>
            <a:endParaRPr lang="en-MY" dirty="0"/>
          </a:p>
          <a:p>
            <a:endParaRPr lang="en-MY" dirty="0" smtClean="0"/>
          </a:p>
          <a:p>
            <a:endParaRPr lang="en-MY" dirty="0" smtClean="0"/>
          </a:p>
          <a:p>
            <a:endParaRPr lang="en-MY" dirty="0" smtClean="0"/>
          </a:p>
          <a:p>
            <a:r>
              <a:rPr lang="en-MY" dirty="0"/>
              <a:t> </a:t>
            </a:r>
            <a:r>
              <a:rPr lang="en-MY" dirty="0" smtClean="0"/>
              <a:t>                               </a:t>
            </a:r>
            <a:endParaRPr lang="en-MY" dirty="0"/>
          </a:p>
        </p:txBody>
      </p:sp>
      <p:pic>
        <p:nvPicPr>
          <p:cNvPr id="6" name="Picture 5"/>
          <p:cNvPicPr>
            <a:picLocks noChangeAspect="1"/>
          </p:cNvPicPr>
          <p:nvPr/>
        </p:nvPicPr>
        <p:blipFill>
          <a:blip r:embed="rId2"/>
          <a:stretch>
            <a:fillRect/>
          </a:stretch>
        </p:blipFill>
        <p:spPr>
          <a:xfrm>
            <a:off x="1295401" y="3055463"/>
            <a:ext cx="4152362" cy="3590035"/>
          </a:xfrm>
          <a:prstGeom prst="rect">
            <a:avLst/>
          </a:prstGeom>
        </p:spPr>
      </p:pic>
      <p:pic>
        <p:nvPicPr>
          <p:cNvPr id="7" name="Picture 6"/>
          <p:cNvPicPr>
            <a:picLocks noChangeAspect="1"/>
          </p:cNvPicPr>
          <p:nvPr/>
        </p:nvPicPr>
        <p:blipFill>
          <a:blip r:embed="rId3"/>
          <a:stretch>
            <a:fillRect/>
          </a:stretch>
        </p:blipFill>
        <p:spPr>
          <a:xfrm>
            <a:off x="5885645" y="3055462"/>
            <a:ext cx="5422006" cy="3590035"/>
          </a:xfrm>
          <a:prstGeom prst="rect">
            <a:avLst/>
          </a:prstGeom>
        </p:spPr>
      </p:pic>
    </p:spTree>
    <p:extLst>
      <p:ext uri="{BB962C8B-B14F-4D97-AF65-F5344CB8AC3E}">
        <p14:creationId xmlns:p14="http://schemas.microsoft.com/office/powerpoint/2010/main" val="404803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6000" dirty="0" smtClean="0"/>
              <a:t>RESULTS</a:t>
            </a:r>
            <a:endParaRPr lang="en-MY" sz="6000" dirty="0"/>
          </a:p>
        </p:txBody>
      </p:sp>
      <p:sp>
        <p:nvSpPr>
          <p:cNvPr id="3" name="Content Placeholder 2"/>
          <p:cNvSpPr>
            <a:spLocks noGrp="1"/>
          </p:cNvSpPr>
          <p:nvPr>
            <p:ph idx="1"/>
          </p:nvPr>
        </p:nvSpPr>
        <p:spPr/>
        <p:txBody>
          <a:bodyPr>
            <a:normAutofit/>
          </a:bodyPr>
          <a:lstStyle/>
          <a:p>
            <a:r>
              <a:rPr lang="en-MY" sz="2000" dirty="0"/>
              <a:t>The sample size </a:t>
            </a:r>
            <a:r>
              <a:rPr lang="en-MY" sz="2000" dirty="0" err="1"/>
              <a:t>is,n</a:t>
            </a:r>
            <a:r>
              <a:rPr lang="en-MY" sz="2000" dirty="0"/>
              <a:t> = 333 , r = 0.01967005. From the significance test made in R , we found at that the value of the t is equal to 0.39002.</a:t>
            </a:r>
          </a:p>
          <a:p>
            <a:r>
              <a:rPr lang="en-MY" sz="2000" dirty="0" smtClean="0"/>
              <a:t>Since </a:t>
            </a:r>
            <a:r>
              <a:rPr lang="en-MY" sz="2000" dirty="0"/>
              <a:t>the t Since the test statistic, t &lt; critical value we failed to reject the null hypothesis at α = 0.05.There is sufficient evidence to claim that , there's a linear relationship between school absences and performance of </a:t>
            </a:r>
            <a:r>
              <a:rPr lang="en-MY" sz="2200" dirty="0"/>
              <a:t>Students</a:t>
            </a:r>
            <a:r>
              <a:rPr lang="en-MY" sz="2000" dirty="0"/>
              <a:t> in Mathematics for G1. </a:t>
            </a:r>
            <a:endParaRPr lang="en-MY" sz="2000" dirty="0"/>
          </a:p>
        </p:txBody>
      </p:sp>
      <p:pic>
        <p:nvPicPr>
          <p:cNvPr id="4" name="Picture 3" descr="C:\Users\Hp\Downloads\WhatsApp Image 2020-06-29 at 16.51.06.jpeg"/>
          <p:cNvPicPr/>
          <p:nvPr/>
        </p:nvPicPr>
        <p:blipFill>
          <a:blip r:embed="rId2">
            <a:extLst>
              <a:ext uri="{28A0092B-C50C-407E-A947-70E740481C1C}">
                <a14:useLocalDpi xmlns:a14="http://schemas.microsoft.com/office/drawing/2010/main" val="0"/>
              </a:ext>
            </a:extLst>
          </a:blip>
          <a:srcRect/>
          <a:stretch>
            <a:fillRect/>
          </a:stretch>
        </p:blipFill>
        <p:spPr bwMode="auto">
          <a:xfrm>
            <a:off x="2640169" y="4415575"/>
            <a:ext cx="6542468" cy="2268560"/>
          </a:xfrm>
          <a:prstGeom prst="rect">
            <a:avLst/>
          </a:prstGeom>
          <a:noFill/>
          <a:ln>
            <a:noFill/>
          </a:ln>
        </p:spPr>
      </p:pic>
    </p:spTree>
    <p:extLst>
      <p:ext uri="{BB962C8B-B14F-4D97-AF65-F5344CB8AC3E}">
        <p14:creationId xmlns:p14="http://schemas.microsoft.com/office/powerpoint/2010/main" val="9318276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32</TotalTime>
  <Words>908</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PSDA PROJECT</vt:lpstr>
      <vt:lpstr>INTRODUCTION</vt:lpstr>
      <vt:lpstr>METHODOLOGY</vt:lpstr>
      <vt:lpstr>HYPOTHESIS TESTING</vt:lpstr>
      <vt:lpstr>FORMULA : WELCH TWO SAMPLE TEST</vt:lpstr>
      <vt:lpstr>RESULT</vt:lpstr>
      <vt:lpstr>CORRELATION</vt:lpstr>
      <vt:lpstr>RESULTS</vt:lpstr>
      <vt:lpstr>RESULTS</vt:lpstr>
      <vt:lpstr>REGRESSION</vt:lpstr>
      <vt:lpstr>RESULTS</vt:lpstr>
      <vt:lpstr>CHI-SQUARE TEST </vt:lpstr>
      <vt:lpstr>FORMULA:</vt:lpstr>
      <vt:lpstr>RESULTS</vt:lpstr>
      <vt:lpstr>CONCLUSION</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PSDA PROJECT</dc:title>
  <dc:creator>Hp</dc:creator>
  <cp:lastModifiedBy>Hp</cp:lastModifiedBy>
  <cp:revision>4</cp:revision>
  <dcterms:created xsi:type="dcterms:W3CDTF">2020-07-01T20:00:04Z</dcterms:created>
  <dcterms:modified xsi:type="dcterms:W3CDTF">2020-07-01T20:32:46Z</dcterms:modified>
</cp:coreProperties>
</file>