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0" r:id="rId3"/>
    <p:sldId id="311" r:id="rId4"/>
    <p:sldId id="312" r:id="rId5"/>
    <p:sldId id="313" r:id="rId6"/>
    <p:sldId id="263" r:id="rId7"/>
    <p:sldId id="264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2" r:id="rId20"/>
    <p:sldId id="353" r:id="rId21"/>
    <p:sldId id="328" r:id="rId22"/>
    <p:sldId id="329" r:id="rId23"/>
    <p:sldId id="330" r:id="rId24"/>
    <p:sldId id="279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261" r:id="rId35"/>
  </p:sldIdLst>
  <p:sldSz cx="9144000" cy="6858000" type="screen4x3"/>
  <p:notesSz cx="9144000" cy="6858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6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6.300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1T19:24:17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11122 8039 404 0,'0'0'0'1,"0"0"0"5,0 0 0-1,0 0 1-3,0 0-1 0,0 0 1 4,0 0-1-1,0 0 8-3,0 0-8 0,33-2 9 5,-15-3-9-4,-18 5 22-1,0 0-22 1,30-13 22 3,13-9-22-1,-43 22 31-3,0 0-31 1,51-30 32 2,2-7-32 0,-53 37 21-4,0 0-21 2,59-43 21 3,7-4-21-1,-66 47 19-3,0 0-19 0,66-52 20 4,2-1-20-1,-68 53 16-3,0 0-16 0,59-49 16 4,-6 11-16-1,-53 38 15-3,0 0-15 0,41-39 15 5,-6 4-15 2,-35 35 15-9,0 0-15 0,36-35 15 5,7-7-15 1,2 2-468-5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51BD6315-2ABE-4071-8D18-EB52F16973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3174DA-C119-41F0-84BF-3BBBFA9B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98D0-F57A-4AD7-9DEE-C9936630AF9E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C7B1A0C-53F5-4BA1-A15D-62A93F663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A1B885-F843-48A4-8FD1-3F480991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A5B32-B10C-49C1-A6B6-5B8DD9FCD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2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8B403-41B8-41DC-BE31-DDEC9F950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36C4C-FF17-485A-AE5B-499D0CD16FE8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F7A1C-CCE3-4006-B395-CE01E14E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1F955-25A1-4964-A86A-F6534E86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9201C-7808-43BD-83D9-EDB2F9855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60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54D6459-ABF7-454F-B7B0-AF26AFC56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29D1BC8-1EF0-47D6-9930-D9EC956B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C1469-AE6B-4ECB-9915-A14BB1415B93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09A8142-6AAD-4D5C-9E4B-DBD45A4D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793BCA-D80D-4BB0-827B-D6741F6D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83C62-79AA-4536-804C-88BB9A4D99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16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8796255-A33B-4BF9-9AD6-D6BFB64C1C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DF0EF7-A03A-4B41-9A54-84C64191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775F-DC9E-4212-9E58-8A9E7167934B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B012B-1402-4C35-A785-19356B39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16F9C3-AB43-43CE-9BA0-F9D0BD920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2683-7096-4A24-97C8-5DEFF5C6CB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419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6B2EC91-616A-4E7D-84A9-306C0ACAF7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F393A4AF-361E-4D2B-B729-DC551E52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FF46-CA9C-4029-BC0F-A968345A3B10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562252D-0053-4A45-8922-3E8CCD7C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BDDCA4C2-3978-4DDF-BD76-52CDDF72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4CD3D-2CF5-4879-8391-02F15BE97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00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BAAD360-6419-40FE-B704-F78697DE6F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9EECD66-FA89-4F43-8DC7-9C786985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B88C-5B83-482A-A775-656B74CEEA6A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0F7FF1-75BB-4C48-930D-6698AE965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5D2B74-C20B-4C63-8E33-E9BEA6AE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72C60-62AC-4D49-8793-20F6B796F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95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D56B3BFA-C45A-4059-BD90-2EF0974D7E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A5096A-EB97-4B0D-983C-79D4D3AB8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8FDE-5F1A-47A9-B9E7-56627B8EB89E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2CF2D30-A4EB-4621-A477-7465AF16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259763-9523-4529-99E0-E1569F90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1ACE0-2C53-44F3-B9DA-ABA1D7A084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08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B8B5DF-BD87-4254-80E2-A3582B8D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912D5-886C-401F-ADCF-3324F94657F5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8A4AE9-6161-40EA-880D-C51CEBB08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B45412-8653-4716-B07A-7B07667F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42796-29D9-407B-8A56-9CE6EAA9B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86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B2301D-1EAB-44D8-9D74-4E887FED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87304-2701-4FCC-BB5D-82E99AF02E81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075933-35E0-43DC-BC6F-C6FC7E879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162B6E-9C88-465F-BE66-DA49B82D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BB844-4378-49BC-AE00-EA8DAAD20D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76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59039-C42C-4739-A59B-EE77D37A4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8981-0481-48ED-9783-0A4259A5A0E9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828E8-4ACD-434E-AAB9-9FD7667C3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83C6C-8BEC-40FB-A31A-17A50179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606B7-385C-4D5A-986E-08736B7A2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76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FFF3A4E-A5DC-414F-A93F-806C73A0F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D098C7-D43B-4608-A9B7-2E25A88D0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6C061-F58C-4868-9FB3-C182244A8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550F6B-36BB-49EA-AB3D-68CC903B4E79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539A2-63E7-4EB6-997B-96F0B6B81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75972-DA14-462C-896A-861D43931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262BF4A-50FC-42CD-8F93-6C8E49E584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69" r:id="rId7"/>
    <p:sldLayoutId id="2147483870" r:id="rId8"/>
    <p:sldLayoutId id="2147483871" r:id="rId9"/>
    <p:sldLayoutId id="2147483872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5EDACE8-3EDA-44F3-BF5A-13FB65CEB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5" y="1492250"/>
            <a:ext cx="577215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latin typeface="Britannic Bold" panose="020B0903060703020204" pitchFamily="34" charset="0"/>
              </a:rPr>
              <a:t>RECURSIVE</a:t>
            </a:r>
          </a:p>
        </p:txBody>
      </p:sp>
    </p:spTree>
  </p:cSld>
  <p:clrMapOvr>
    <a:masterClrMapping/>
  </p:clrMapOvr>
  <p:transition spd="slow" advTm="669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EEDE37D5-8688-4963-B6A5-C4254E7DE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412750"/>
            <a:ext cx="7267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Classic Recursive Examples</a:t>
            </a: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086FD43F-8920-4A44-B078-0000FBB7DF1D}"/>
              </a:ext>
            </a:extLst>
          </p:cNvPr>
          <p:cNvSpPr txBox="1"/>
          <p:nvPr/>
        </p:nvSpPr>
        <p:spPr>
          <a:xfrm>
            <a:off x="3011488" y="1485900"/>
            <a:ext cx="5419725" cy="1976438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>
              <a:spcBef>
                <a:spcPts val="4"/>
              </a:spcBef>
              <a:defRPr/>
            </a:pPr>
            <a:endParaRPr sz="4853" dirty="0">
              <a:latin typeface="Trebuchet MS"/>
              <a:cs typeface="Trebuchet MS"/>
            </a:endParaRPr>
          </a:p>
          <a:p>
            <a:pPr marL="107022">
              <a:defRPr/>
            </a:pPr>
            <a:r>
              <a:rPr sz="2471" dirty="0">
                <a:solidFill>
                  <a:srgbClr val="A04DA3"/>
                </a:solidFill>
                <a:latin typeface="Georgia"/>
                <a:cs typeface="Georgia"/>
              </a:rPr>
              <a:t>• </a:t>
            </a:r>
            <a:r>
              <a:rPr sz="2471" spc="-4" dirty="0">
                <a:latin typeface="Georgia"/>
                <a:cs typeface="Georgia"/>
              </a:rPr>
              <a:t>Multiplying</a:t>
            </a:r>
            <a:r>
              <a:rPr sz="2471" spc="-415" dirty="0">
                <a:latin typeface="Georgia"/>
                <a:cs typeface="Georgia"/>
              </a:rPr>
              <a:t> </a:t>
            </a:r>
            <a:r>
              <a:rPr sz="2471" dirty="0">
                <a:latin typeface="Georgia"/>
                <a:cs typeface="Georgia"/>
              </a:rPr>
              <a:t>numbers</a:t>
            </a:r>
          </a:p>
          <a:p>
            <a:pPr marL="107022">
              <a:spcBef>
                <a:spcPts val="265"/>
              </a:spcBef>
              <a:defRPr/>
            </a:pPr>
            <a:r>
              <a:rPr sz="2471" dirty="0">
                <a:solidFill>
                  <a:srgbClr val="A04DA3"/>
                </a:solidFill>
                <a:latin typeface="Georgia"/>
                <a:cs typeface="Georgia"/>
              </a:rPr>
              <a:t>• </a:t>
            </a:r>
            <a:r>
              <a:rPr sz="2471" spc="-4" dirty="0">
                <a:latin typeface="Georgia"/>
                <a:cs typeface="Georgia"/>
              </a:rPr>
              <a:t>Find Factorial</a:t>
            </a:r>
            <a:r>
              <a:rPr sz="2471" spc="-397" dirty="0">
                <a:latin typeface="Georgia"/>
                <a:cs typeface="Georgia"/>
              </a:rPr>
              <a:t> </a:t>
            </a:r>
            <a:r>
              <a:rPr sz="2471" dirty="0">
                <a:latin typeface="Georgia"/>
                <a:cs typeface="Georgia"/>
              </a:rPr>
              <a:t>value.</a:t>
            </a:r>
          </a:p>
          <a:p>
            <a:pPr marL="107022">
              <a:spcBef>
                <a:spcPts val="265"/>
              </a:spcBef>
              <a:defRPr/>
            </a:pPr>
            <a:r>
              <a:rPr sz="2471" dirty="0">
                <a:solidFill>
                  <a:srgbClr val="A04DA3"/>
                </a:solidFill>
                <a:latin typeface="Georgia"/>
                <a:cs typeface="Georgia"/>
              </a:rPr>
              <a:t>• </a:t>
            </a:r>
            <a:r>
              <a:rPr sz="2471" spc="-4" dirty="0">
                <a:latin typeface="Georgia"/>
                <a:cs typeface="Georgia"/>
              </a:rPr>
              <a:t>Fibonacci</a:t>
            </a:r>
            <a:r>
              <a:rPr sz="2471" spc="-401" dirty="0">
                <a:latin typeface="Georgia"/>
                <a:cs typeface="Georgia"/>
              </a:rPr>
              <a:t> </a:t>
            </a:r>
            <a:r>
              <a:rPr sz="2471" spc="-4" dirty="0">
                <a:latin typeface="Georgia"/>
                <a:cs typeface="Georgia"/>
              </a:rPr>
              <a:t>numbers</a:t>
            </a:r>
            <a:endParaRPr sz="2471" dirty="0">
              <a:latin typeface="Georgia"/>
              <a:cs typeface="Georgia"/>
            </a:endParaRPr>
          </a:p>
        </p:txBody>
      </p:sp>
    </p:spTree>
  </p:cSld>
  <p:clrMapOvr>
    <a:masterClrMapping/>
  </p:clrMapOvr>
  <p:transition spd="slow" advTm="64702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10">
            <a:extLst>
              <a:ext uri="{FF2B5EF4-FFF2-40B4-BE49-F238E27FC236}">
                <a16:creationId xmlns:a16="http://schemas.microsoft.com/office/drawing/2014/main" id="{6A55EDFF-79D4-47ED-8AD1-864148A2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2036763"/>
            <a:ext cx="6792912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 marL="236538" indent="-2254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8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Multiplication of 2 numbers can be achieved by  using addition method.</a:t>
            </a: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Example :</a:t>
            </a:r>
          </a:p>
          <a:p>
            <a:pPr>
              <a:lnSpc>
                <a:spcPct val="100000"/>
              </a:lnSpc>
              <a:spcBef>
                <a:spcPts val="275"/>
              </a:spcBef>
              <a:buFontTx/>
              <a:buNone/>
            </a:pPr>
            <a:r>
              <a:rPr lang="en-US" altLang="en-US" sz="2200">
                <a:solidFill>
                  <a:srgbClr val="438086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To multiply 8 x 3, the result can also be achieved  by adding value 8, 3 times as follows:</a:t>
            </a:r>
            <a:endParaRPr lang="en-US" altLang="en-US" sz="22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Tx/>
              <a:buNone/>
            </a:pPr>
            <a:endParaRPr lang="en-US" altLang="en-US" sz="30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8	+ 8	+ 8	= 24</a:t>
            </a:r>
          </a:p>
        </p:txBody>
      </p:sp>
      <p:sp>
        <p:nvSpPr>
          <p:cNvPr id="18435" name="TextBox 8">
            <a:extLst>
              <a:ext uri="{FF2B5EF4-FFF2-40B4-BE49-F238E27FC236}">
                <a16:creationId xmlns:a16="http://schemas.microsoft.com/office/drawing/2014/main" id="{92C0B925-A6B0-4846-96EF-0FA71F376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327025"/>
            <a:ext cx="64865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Multiply 2 numbers using Addition  Method</a:t>
            </a:r>
          </a:p>
        </p:txBody>
      </p:sp>
    </p:spTree>
  </p:cSld>
  <p:clrMapOvr>
    <a:masterClrMapping/>
  </p:clrMapOvr>
  <p:transition spd="slow" advTm="64702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>
            <a:extLst>
              <a:ext uri="{FF2B5EF4-FFF2-40B4-BE49-F238E27FC236}">
                <a16:creationId xmlns:a16="http://schemas.microsoft.com/office/drawing/2014/main" id="{9C7C99F6-6244-4CF5-AC65-C9F4BD21E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152400"/>
            <a:ext cx="64865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Solving Multiply problem recursively </a:t>
            </a:r>
          </a:p>
        </p:txBody>
      </p:sp>
      <p:sp>
        <p:nvSpPr>
          <p:cNvPr id="19459" name="object 3">
            <a:extLst>
              <a:ext uri="{FF2B5EF4-FFF2-40B4-BE49-F238E27FC236}">
                <a16:creationId xmlns:a16="http://schemas.microsoft.com/office/drawing/2014/main" id="{6EBEE28C-E8FB-4706-8CB9-6C2DB3849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1404938"/>
            <a:ext cx="6989762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 marL="106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2138"/>
              </a:spcBef>
              <a:buFontTx/>
              <a:buNone/>
            </a:pPr>
            <a:r>
              <a:rPr lang="en-US" altLang="en-US" sz="22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Steps to solve Multiply() problem recursively:</a:t>
            </a:r>
          </a:p>
          <a:p>
            <a:pPr>
              <a:lnSpc>
                <a:spcPts val="2475"/>
              </a:lnSpc>
              <a:spcBef>
                <a:spcPts val="300"/>
              </a:spcBef>
              <a:buFontTx/>
              <a:buNone/>
            </a:pPr>
            <a:r>
              <a:rPr lang="en-US" altLang="en-US" sz="22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 </a:t>
            </a:r>
            <a:r>
              <a:rPr lang="en-US" altLang="en-US" sz="22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Problem size is represented by variable N.	In this  example, problem size is 3.	Recursive function will  call Multiply() repeatedly by reducing N by 1 for  each respective call.</a:t>
            </a:r>
          </a:p>
          <a:p>
            <a:pPr>
              <a:lnSpc>
                <a:spcPts val="2475"/>
              </a:lnSpc>
              <a:spcBef>
                <a:spcPts val="300"/>
              </a:spcBef>
              <a:buFontTx/>
              <a:buNone/>
            </a:pPr>
            <a:endParaRPr lang="en-US" altLang="en-US" sz="22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ts val="2475"/>
              </a:lnSpc>
              <a:spcBef>
                <a:spcPts val="263"/>
              </a:spcBef>
              <a:buFontTx/>
              <a:buNone/>
            </a:pPr>
            <a:r>
              <a:rPr lang="en-US" altLang="en-US" sz="22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 sz="22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Terminal case is achieved when the value of N is 1  and recursive call will stop. At this moment, the  solution for the terminal case will be computed and  the result is returned to the called function.</a:t>
            </a:r>
          </a:p>
          <a:p>
            <a:pPr>
              <a:lnSpc>
                <a:spcPts val="2475"/>
              </a:lnSpc>
              <a:spcBef>
                <a:spcPts val="263"/>
              </a:spcBef>
              <a:buFontTx/>
              <a:buNone/>
            </a:pPr>
            <a:endParaRPr lang="en-US" altLang="en-US" sz="22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ts val="2475"/>
              </a:lnSpc>
              <a:spcBef>
                <a:spcPts val="250"/>
              </a:spcBef>
              <a:buFontTx/>
              <a:buNone/>
            </a:pPr>
            <a:r>
              <a:rPr lang="en-US" altLang="en-US" sz="22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		</a:t>
            </a:r>
            <a:r>
              <a:rPr lang="en-US" altLang="en-US" sz="22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The simple solution for this example is represented  by variable M.	In this example, the value of M is 8.</a:t>
            </a:r>
          </a:p>
        </p:txBody>
      </p:sp>
    </p:spTree>
  </p:cSld>
  <p:clrMapOvr>
    <a:masterClrMapping/>
  </p:clrMapOvr>
  <p:transition spd="slow" advTm="64702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8">
            <a:extLst>
              <a:ext uri="{FF2B5EF4-FFF2-40B4-BE49-F238E27FC236}">
                <a16:creationId xmlns:a16="http://schemas.microsoft.com/office/drawing/2014/main" id="{6EC11CC4-B9B8-4B98-8066-B963E03D9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5" y="417513"/>
            <a:ext cx="64865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Implementation of recursive  function: Multiply()</a:t>
            </a: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solidFill>
                <a:srgbClr val="7B0132"/>
              </a:solidFill>
              <a:latin typeface="Britannic Bold" panose="020B0903060703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object 4">
            <a:extLst>
              <a:ext uri="{FF2B5EF4-FFF2-40B4-BE49-F238E27FC236}">
                <a16:creationId xmlns:a16="http://schemas.microsoft.com/office/drawing/2014/main" id="{6DFDCDC0-7DC8-400F-9F68-1273D47C8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488" y="2354263"/>
            <a:ext cx="5380037" cy="2290762"/>
          </a:xfrm>
          <a:prstGeom prst="rect">
            <a:avLst/>
          </a:prstGeom>
          <a:solidFill>
            <a:srgbClr val="DE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404" rIns="0" bIns="0">
            <a:spAutoFit/>
          </a:bodyPr>
          <a:lstStyle>
            <a:lvl1pPr marL="793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3"/>
              </a:spcBef>
              <a:buFontTx/>
              <a:buNone/>
            </a:pPr>
            <a:r>
              <a:rPr lang="en-US" altLang="en-US" sz="2100">
                <a:latin typeface="Courier New" panose="02070309020205020404" pitchFamily="49" charset="0"/>
                <a:cs typeface="Courier New" panose="02070309020205020404" pitchFamily="49" charset="0"/>
              </a:rPr>
              <a:t>int Multiply (int M,int N)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>
                <a:latin typeface="Courier New" panose="02070309020205020404" pitchFamily="49" charset="0"/>
                <a:cs typeface="Courier New" panose="02070309020205020404" pitchFamily="49" charset="0"/>
              </a:rPr>
              <a:t>if (N==1)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>
                <a:latin typeface="Courier New" panose="02070309020205020404" pitchFamily="49" charset="0"/>
                <a:cs typeface="Courier New" panose="02070309020205020404" pitchFamily="49" charset="0"/>
              </a:rPr>
              <a:t>	return M;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>
                <a:latin typeface="Courier New" panose="02070309020205020404" pitchFamily="49" charset="0"/>
                <a:cs typeface="Courier New" panose="02070309020205020404" pitchFamily="49" charset="0"/>
              </a:rPr>
              <a:t>	return M + Multiply</a:t>
            </a:r>
            <a:r>
              <a:rPr lang="en-US" altLang="en-US" sz="2100" b="1">
                <a:latin typeface="Courier New" panose="02070309020205020404" pitchFamily="49" charset="0"/>
                <a:cs typeface="Courier New" panose="02070309020205020404" pitchFamily="49" charset="0"/>
              </a:rPr>
              <a:t>(M,N-1)</a:t>
            </a:r>
            <a:r>
              <a:rPr lang="en-US" altLang="en-US" sz="210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>
                <a:latin typeface="Courier New" panose="02070309020205020404" pitchFamily="49" charset="0"/>
                <a:cs typeface="Courier New" panose="02070309020205020404" pitchFamily="49" charset="0"/>
              </a:rPr>
              <a:t>}//end Multiply()</a:t>
            </a:r>
          </a:p>
        </p:txBody>
      </p:sp>
    </p:spTree>
  </p:cSld>
  <p:clrMapOvr>
    <a:masterClrMapping/>
  </p:clrMapOvr>
  <p:transition spd="slow" advTm="64702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8">
            <a:extLst>
              <a:ext uri="{FF2B5EF4-FFF2-40B4-BE49-F238E27FC236}">
                <a16:creationId xmlns:a16="http://schemas.microsoft.com/office/drawing/2014/main" id="{84519415-23D3-4F65-B8A8-4EF17AA17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5" y="423863"/>
            <a:ext cx="64865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Recursive algorithm</a:t>
            </a: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507" name="object 9">
            <a:extLst>
              <a:ext uri="{FF2B5EF4-FFF2-40B4-BE49-F238E27FC236}">
                <a16:creationId xmlns:a16="http://schemas.microsoft.com/office/drawing/2014/main" id="{1DAAA27F-62C1-4683-B001-4DC009259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813" y="1684338"/>
            <a:ext cx="6915150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 marL="331788" indent="-2254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200"/>
              </a:spcBef>
              <a:buFontTx/>
              <a:buNone/>
            </a:pPr>
            <a:r>
              <a:rPr lang="en-US" altLang="en-US" sz="2400" b="1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  3 important factors for recursive  implementation:</a:t>
            </a:r>
          </a:p>
          <a:p>
            <a:pPr>
              <a:lnSpc>
                <a:spcPct val="100000"/>
              </a:lnSpc>
              <a:spcBef>
                <a:spcPts val="2200"/>
              </a:spcBef>
              <a:buFontTx/>
              <a:buNone/>
            </a:pPr>
            <a:endParaRPr lang="en-US" altLang="en-US" sz="24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There’s a condition where the function will stop  calling itself. (if this condition is not fulfilled,  infinite loop will occur)</a:t>
            </a: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Each recursive function call, must return to the  called function.</a:t>
            </a: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Variable used as condition to stop the recursive  call must change towards terminal case.</a:t>
            </a:r>
          </a:p>
        </p:txBody>
      </p:sp>
    </p:spTree>
  </p:cSld>
  <p:clrMapOvr>
    <a:masterClrMapping/>
  </p:clrMapOvr>
  <p:transition spd="slow" advTm="64702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8">
            <a:extLst>
              <a:ext uri="{FF2B5EF4-FFF2-40B4-BE49-F238E27FC236}">
                <a16:creationId xmlns:a16="http://schemas.microsoft.com/office/drawing/2014/main" id="{2FF8C4B9-8617-4CD2-B700-154F7BF09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327025"/>
            <a:ext cx="64865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Tracing Recursive Implementation for Multiply().</a:t>
            </a:r>
          </a:p>
        </p:txBody>
      </p:sp>
      <p:sp>
        <p:nvSpPr>
          <p:cNvPr id="22531" name="object 9">
            <a:extLst>
              <a:ext uri="{FF2B5EF4-FFF2-40B4-BE49-F238E27FC236}">
                <a16:creationId xmlns:a16="http://schemas.microsoft.com/office/drawing/2014/main" id="{79EA6DB7-CB93-4D26-A9F8-6FC4C3F6F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589088"/>
            <a:ext cx="5576888" cy="45037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spd="slow" advTm="64702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9">
            <a:extLst>
              <a:ext uri="{FF2B5EF4-FFF2-40B4-BE49-F238E27FC236}">
                <a16:creationId xmlns:a16="http://schemas.microsoft.com/office/drawing/2014/main" id="{B993319E-E7E6-4918-83C7-DDB03C37C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763" y="311150"/>
            <a:ext cx="6311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Returning the Multiply()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3DEFFF33-36B7-4040-9071-73BCC383C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50" y="1666875"/>
            <a:ext cx="2825750" cy="32512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8: Final result after multiply 2 numbers.</a:t>
            </a:r>
            <a:endParaRPr lang="en-US" altLang="en-US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RESULT:</a:t>
            </a:r>
            <a:endParaRPr lang="en-US" altLang="en-US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7: Return the result to the called function main( ).</a:t>
            </a:r>
            <a:endParaRPr lang="en-US" altLang="en-US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6: Return the result to subproblem 1.</a:t>
            </a:r>
            <a:r>
              <a:rPr lang="en-US" altLang="en-US" sz="11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6: Return the result to subproblem 2.</a:t>
            </a:r>
            <a:r>
              <a:rPr lang="en-US" altLang="en-US" sz="11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78238866-33C2-4FAD-A628-3A1874D21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225" y="2381250"/>
            <a:ext cx="2400300" cy="55245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MY" altLang="en-US" sz="110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1DA4A3F-AB58-48BB-8A77-14A87D2C8BE5}"/>
              </a:ext>
            </a:extLst>
          </p:cNvPr>
          <p:cNvSpPr/>
          <p:nvPr/>
        </p:nvSpPr>
        <p:spPr>
          <a:xfrm>
            <a:off x="3863975" y="2473325"/>
            <a:ext cx="1606550" cy="3238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MY"/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693C8347-2397-4CAB-8334-57E4EEDFC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5" y="2514600"/>
            <a:ext cx="1651000" cy="2984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00">
                <a:ea typeface="Calibri" panose="020F0502020204030204" pitchFamily="34" charset="0"/>
                <a:cs typeface="Times New Roman" panose="02020603050405020304" pitchFamily="18" charset="0"/>
              </a:rPr>
              <a:t>return</a:t>
            </a:r>
            <a:r>
              <a:rPr lang="en-US" altLang="en-US" sz="1100">
                <a:ea typeface="Calibri" panose="020F0502020204030204" pitchFamily="34" charset="0"/>
                <a:cs typeface="Times New Roman" panose="02020603050405020304" pitchFamily="18" charset="0"/>
              </a:rPr>
              <a:t>            +              </a:t>
            </a:r>
            <a:r>
              <a:rPr lang="en-US" altLang="en-US" sz="800">
                <a:ea typeface="Calibri" panose="020F0502020204030204" pitchFamily="34" charset="0"/>
                <a:cs typeface="Times New Roman" panose="02020603050405020304" pitchFamily="18" charset="0"/>
              </a:rPr>
              <a:t>=  24</a:t>
            </a:r>
            <a:r>
              <a:rPr lang="en-US" altLang="en-US" sz="11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220E8E42-565D-4841-A24D-EAB1ADF49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586038"/>
            <a:ext cx="180975" cy="1428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altLang="en-US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776B0F56-7871-4675-9DA4-AA9A42F93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2560638"/>
            <a:ext cx="317500" cy="2286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US" altLang="en-US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61" name="Text Box 11">
            <a:extLst>
              <a:ext uri="{FF2B5EF4-FFF2-40B4-BE49-F238E27FC236}">
                <a16:creationId xmlns:a16="http://schemas.microsoft.com/office/drawing/2014/main" id="{BA8B9EA7-1DDF-4005-AB3A-CE2FCEC19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3444875"/>
            <a:ext cx="1930400" cy="2984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00">
                <a:ea typeface="Calibri" panose="020F0502020204030204" pitchFamily="34" charset="0"/>
                <a:cs typeface="Times New Roman" panose="02020603050405020304" pitchFamily="18" charset="0"/>
              </a:rPr>
              <a:t>return</a:t>
            </a:r>
            <a:r>
              <a:rPr lang="en-US" altLang="en-US" sz="1100">
                <a:ea typeface="Calibri" panose="020F0502020204030204" pitchFamily="34" charset="0"/>
                <a:cs typeface="Times New Roman" panose="02020603050405020304" pitchFamily="18" charset="0"/>
              </a:rPr>
              <a:t>            +              </a:t>
            </a:r>
            <a:r>
              <a:rPr lang="en-US" altLang="en-US" sz="800">
                <a:ea typeface="Calibri" panose="020F0502020204030204" pitchFamily="34" charset="0"/>
                <a:cs typeface="Times New Roman" panose="02020603050405020304" pitchFamily="18" charset="0"/>
              </a:rPr>
              <a:t>= 16</a:t>
            </a:r>
            <a:r>
              <a:rPr lang="en-US" altLang="en-US" sz="11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62" name="Text Box 14">
            <a:extLst>
              <a:ext uri="{FF2B5EF4-FFF2-40B4-BE49-F238E27FC236}">
                <a16:creationId xmlns:a16="http://schemas.microsoft.com/office/drawing/2014/main" id="{454F952E-E1D0-4B46-90FA-E2DDD65D0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3190875"/>
            <a:ext cx="2362200" cy="6286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Terminal case is achieved from subproblem 2.</a:t>
            </a:r>
            <a:endParaRPr lang="en-US" altLang="en-US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5B68C19-968E-4436-AEB9-4A575F89FA6F}"/>
              </a:ext>
            </a:extLst>
          </p:cNvPr>
          <p:cNvSpPr/>
          <p:nvPr/>
        </p:nvSpPr>
        <p:spPr>
          <a:xfrm>
            <a:off x="3937000" y="3387725"/>
            <a:ext cx="1555750" cy="2349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MY"/>
          </a:p>
        </p:txBody>
      </p:sp>
      <p:sp>
        <p:nvSpPr>
          <p:cNvPr id="23564" name="Text Box 16">
            <a:extLst>
              <a:ext uri="{FF2B5EF4-FFF2-40B4-BE49-F238E27FC236}">
                <a16:creationId xmlns:a16="http://schemas.microsoft.com/office/drawing/2014/main" id="{2E4AA046-19C1-478B-8E7C-47E1F7377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3451225"/>
            <a:ext cx="1568450" cy="2984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00">
                <a:ea typeface="Calibri" panose="020F0502020204030204" pitchFamily="34" charset="0"/>
                <a:cs typeface="Times New Roman" panose="02020603050405020304" pitchFamily="18" charset="0"/>
              </a:rPr>
              <a:t>return</a:t>
            </a:r>
            <a:r>
              <a:rPr lang="en-US" altLang="en-US" sz="1100">
                <a:ea typeface="Calibri" panose="020F0502020204030204" pitchFamily="34" charset="0"/>
                <a:cs typeface="Times New Roman" panose="02020603050405020304" pitchFamily="18" charset="0"/>
              </a:rPr>
              <a:t>            +           </a:t>
            </a:r>
            <a:r>
              <a:rPr lang="en-US" altLang="en-US" sz="800">
                <a:ea typeface="Calibri" panose="020F0502020204030204" pitchFamily="34" charset="0"/>
                <a:cs typeface="Times New Roman" panose="02020603050405020304" pitchFamily="18" charset="0"/>
              </a:rPr>
              <a:t>= 16</a:t>
            </a:r>
            <a:r>
              <a:rPr lang="en-US" altLang="en-US" sz="11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65" name="Text Box 17">
            <a:extLst>
              <a:ext uri="{FF2B5EF4-FFF2-40B4-BE49-F238E27FC236}">
                <a16:creationId xmlns:a16="http://schemas.microsoft.com/office/drawing/2014/main" id="{E70F09EE-D27C-412E-8DF5-9D90D02DF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3476625"/>
            <a:ext cx="209550" cy="1968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>
                <a:cs typeface="Calibri" panose="020F0502020204030204" pitchFamily="34" charset="0"/>
              </a:rPr>
              <a:t>8</a:t>
            </a:r>
            <a:endParaRPr lang="en-US" altLang="en-US" sz="1800"/>
          </a:p>
        </p:txBody>
      </p:sp>
      <p:sp>
        <p:nvSpPr>
          <p:cNvPr id="23566" name="Text Box 18">
            <a:extLst>
              <a:ext uri="{FF2B5EF4-FFF2-40B4-BE49-F238E27FC236}">
                <a16:creationId xmlns:a16="http://schemas.microsoft.com/office/drawing/2014/main" id="{FE1CA6FB-57F0-418B-B45E-131E90CB3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3482975"/>
            <a:ext cx="209550" cy="1968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>
                <a:cs typeface="Calibri" panose="020F0502020204030204" pitchFamily="34" charset="0"/>
              </a:rPr>
              <a:t>8</a:t>
            </a:r>
            <a:endParaRPr lang="en-US" altLang="en-US" sz="1800"/>
          </a:p>
        </p:txBody>
      </p:sp>
      <p:sp>
        <p:nvSpPr>
          <p:cNvPr id="23567" name="Text Box 19">
            <a:extLst>
              <a:ext uri="{FF2B5EF4-FFF2-40B4-BE49-F238E27FC236}">
                <a16:creationId xmlns:a16="http://schemas.microsoft.com/office/drawing/2014/main" id="{6773AEEF-B7B1-47FF-B32B-EDE8DCFF6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4175125"/>
            <a:ext cx="2362200" cy="6286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Terminal case is achieved from subproblem 3. </a:t>
            </a:r>
            <a:endParaRPr lang="en-US" altLang="en-US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A62E731-1977-4112-B7CF-4BB07BA86D09}"/>
              </a:ext>
            </a:extLst>
          </p:cNvPr>
          <p:cNvSpPr/>
          <p:nvPr/>
        </p:nvSpPr>
        <p:spPr>
          <a:xfrm>
            <a:off x="3914775" y="4378325"/>
            <a:ext cx="965200" cy="3111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MY"/>
          </a:p>
        </p:txBody>
      </p:sp>
      <p:sp>
        <p:nvSpPr>
          <p:cNvPr id="23569" name="Text Box 22">
            <a:extLst>
              <a:ext uri="{FF2B5EF4-FFF2-40B4-BE49-F238E27FC236}">
                <a16:creationId xmlns:a16="http://schemas.microsoft.com/office/drawing/2014/main" id="{99B0EEA9-EF2F-47EA-9613-19631671E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4422775"/>
            <a:ext cx="1016000" cy="2984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00">
                <a:ea typeface="Calibri" panose="020F0502020204030204" pitchFamily="34" charset="0"/>
                <a:cs typeface="Times New Roman" panose="02020603050405020304" pitchFamily="18" charset="0"/>
              </a:rPr>
              <a:t>return</a:t>
            </a:r>
            <a:r>
              <a:rPr lang="en-US" altLang="en-US" sz="1100"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US" altLang="en-US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70" name="Text Box 23">
            <a:extLst>
              <a:ext uri="{FF2B5EF4-FFF2-40B4-BE49-F238E27FC236}">
                <a16:creationId xmlns:a16="http://schemas.microsoft.com/office/drawing/2014/main" id="{3D6CB7B3-D7F5-4CA3-8731-B41A050A0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450" y="4479925"/>
            <a:ext cx="209550" cy="1968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>
                <a:cs typeface="Calibri" panose="020F0502020204030204" pitchFamily="34" charset="0"/>
              </a:rPr>
              <a:t>8</a:t>
            </a:r>
            <a:endParaRPr lang="en-US" altLang="en-US" sz="180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15F1AB5-879D-44D9-A142-354FFEEA7FC3}"/>
              </a:ext>
            </a:extLst>
          </p:cNvPr>
          <p:cNvCxnSpPr/>
          <p:nvPr/>
        </p:nvCxnSpPr>
        <p:spPr>
          <a:xfrm flipV="1">
            <a:off x="4606925" y="3654425"/>
            <a:ext cx="412750" cy="81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3BBCB6D-67C0-4CA4-8500-AAAE8889BA93}"/>
              </a:ext>
            </a:extLst>
          </p:cNvPr>
          <p:cNvCxnSpPr>
            <a:cxnSpLocks/>
          </p:cNvCxnSpPr>
          <p:nvPr/>
        </p:nvCxnSpPr>
        <p:spPr>
          <a:xfrm flipH="1" flipV="1">
            <a:off x="5048250" y="2849563"/>
            <a:ext cx="228600" cy="67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73" name="Rectangle 86">
            <a:extLst>
              <a:ext uri="{FF2B5EF4-FFF2-40B4-BE49-F238E27FC236}">
                <a16:creationId xmlns:a16="http://schemas.microsoft.com/office/drawing/2014/main" id="{A1A2A5BE-46CD-47E7-80AB-0D6FC9E30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550" y="-2790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MY" altLang="en-US" sz="1800"/>
          </a:p>
        </p:txBody>
      </p:sp>
    </p:spTree>
  </p:cSld>
  <p:clrMapOvr>
    <a:masterClrMapping/>
  </p:clrMapOvr>
  <p:transition spd="slow" advTm="64702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3">
            <a:extLst>
              <a:ext uri="{FF2B5EF4-FFF2-40B4-BE49-F238E27FC236}">
                <a16:creationId xmlns:a16="http://schemas.microsoft.com/office/drawing/2014/main" id="{436BDD58-4DBA-46BB-99F8-06E65A152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663" y="1462088"/>
            <a:ext cx="695325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 marL="331788" indent="-2254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200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Problem : Get Factorial value for a positive  integer number.</a:t>
            </a: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Solution : The factorial value can be achieved as  follows:</a:t>
            </a:r>
          </a:p>
          <a:p>
            <a:pPr>
              <a:lnSpc>
                <a:spcPct val="100000"/>
              </a:lnSpc>
              <a:spcBef>
                <a:spcPts val="275"/>
              </a:spcBef>
              <a:buFontTx/>
              <a:buNone/>
            </a:pPr>
            <a:r>
              <a:rPr lang="en-US" altLang="en-US" sz="2100">
                <a:solidFill>
                  <a:srgbClr val="53548A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0! is equal to 1</a:t>
            </a:r>
            <a:endParaRPr lang="en-US" altLang="en-US" sz="21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100">
                <a:solidFill>
                  <a:srgbClr val="53548A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1! is equal to 1 x </a:t>
            </a:r>
            <a:r>
              <a:rPr lang="en-US" altLang="en-US" sz="2100" i="1">
                <a:solidFill>
                  <a:srgbClr val="FF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0! </a:t>
            </a:r>
            <a:r>
              <a:rPr lang="en-US" altLang="en-US" sz="2100" i="1">
                <a:solidFill>
                  <a:srgbClr val="53548A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= 1 x 1 = 1</a:t>
            </a:r>
            <a:endParaRPr lang="en-US" altLang="en-US" sz="21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100">
                <a:solidFill>
                  <a:srgbClr val="53548A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2! is equal to 2 x </a:t>
            </a:r>
            <a:r>
              <a:rPr lang="en-US" altLang="en-US" sz="2100" i="1">
                <a:solidFill>
                  <a:srgbClr val="FF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1! </a:t>
            </a:r>
            <a:r>
              <a:rPr lang="en-US" altLang="en-US" sz="2100" i="1">
                <a:solidFill>
                  <a:srgbClr val="53548A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= 2 x 1 x 1 = 2</a:t>
            </a:r>
            <a:endParaRPr lang="en-US" altLang="en-US" sz="21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100">
                <a:solidFill>
                  <a:srgbClr val="53548A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3! is equal to 3 x </a:t>
            </a:r>
            <a:r>
              <a:rPr lang="en-US" altLang="en-US" sz="2100" i="1">
                <a:solidFill>
                  <a:srgbClr val="FF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2! </a:t>
            </a:r>
            <a:r>
              <a:rPr lang="en-US" altLang="en-US" sz="2100" i="1">
                <a:solidFill>
                  <a:srgbClr val="53548A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= 3 x 2 x 1 x 1 = 6</a:t>
            </a:r>
            <a:endParaRPr lang="en-US" altLang="en-US" sz="21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100">
                <a:solidFill>
                  <a:srgbClr val="53548A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4! is equal to 4 x </a:t>
            </a:r>
            <a:r>
              <a:rPr lang="en-US" altLang="en-US" sz="2100" i="1">
                <a:solidFill>
                  <a:srgbClr val="FF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3! </a:t>
            </a:r>
            <a:r>
              <a:rPr lang="en-US" altLang="en-US" sz="2100" i="1">
                <a:solidFill>
                  <a:srgbClr val="53548A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= 4 x 3 x 2 x 1 x 1 = 24</a:t>
            </a:r>
            <a:endParaRPr lang="en-US" altLang="en-US" sz="21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100">
                <a:solidFill>
                  <a:srgbClr val="53548A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N! is equal to N x </a:t>
            </a:r>
            <a:r>
              <a:rPr lang="en-US" altLang="en-US" sz="2100">
                <a:solidFill>
                  <a:srgbClr val="FF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(N-1)! </a:t>
            </a:r>
            <a:r>
              <a:rPr lang="en-US" altLang="en-US" sz="2100">
                <a:solidFill>
                  <a:srgbClr val="53548A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For every N&gt;0</a:t>
            </a:r>
            <a:endParaRPr lang="en-US" altLang="en-US" sz="21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24579" name="TextBox 11">
            <a:extLst>
              <a:ext uri="{FF2B5EF4-FFF2-40B4-BE49-F238E27FC236}">
                <a16:creationId xmlns:a16="http://schemas.microsoft.com/office/drawing/2014/main" id="{E6312B7A-40DC-4042-A43F-88C19F21C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1115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Factorial Problem</a:t>
            </a:r>
            <a:endParaRPr lang="en-MY" altLang="en-US" sz="3600"/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7B0132"/>
              </a:solidFill>
              <a:latin typeface="Britannic Bold" panose="020B0903060703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64702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9">
            <a:extLst>
              <a:ext uri="{FF2B5EF4-FFF2-40B4-BE49-F238E27FC236}">
                <a16:creationId xmlns:a16="http://schemas.microsoft.com/office/drawing/2014/main" id="{156D8094-2ACD-4373-9898-83D9FF02F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3" y="1863725"/>
            <a:ext cx="7037387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 marL="560388" indent="-452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60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60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60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60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60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0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0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0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0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200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1.	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The simple solution for this example is  represented by the factorial value equal to 1</a:t>
            </a:r>
            <a:r>
              <a:rPr lang="en-US" altLang="en-US" sz="2400" b="1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.</a:t>
            </a:r>
            <a:endParaRPr lang="en-US" altLang="en-US" sz="24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2.	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N, represent the factorial size. The recursive  process will call factorial() function recursively  by reducing N by 1.</a:t>
            </a:r>
          </a:p>
          <a:p>
            <a:pPr algn="just"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3. 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Terminal case for factorial problem is when N  equal to 0. The computed result is returned to  called function.</a:t>
            </a:r>
          </a:p>
        </p:txBody>
      </p:sp>
      <p:sp>
        <p:nvSpPr>
          <p:cNvPr id="25603" name="TextBox 7">
            <a:extLst>
              <a:ext uri="{FF2B5EF4-FFF2-40B4-BE49-F238E27FC236}">
                <a16:creationId xmlns:a16="http://schemas.microsoft.com/office/drawing/2014/main" id="{4FF56CEA-D8E1-4C34-93FA-52BE1B1EB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7350"/>
            <a:ext cx="609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Solving Factorial Recursively</a:t>
            </a: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MY" altLang="en-US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64702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>
            <a:extLst>
              <a:ext uri="{FF2B5EF4-FFF2-40B4-BE49-F238E27FC236}">
                <a16:creationId xmlns:a16="http://schemas.microsoft.com/office/drawing/2014/main" id="{DFA691E8-D93F-4580-BFCC-439C6E048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75" y="1758950"/>
            <a:ext cx="77057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33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2225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Here’s a function that computes the factorial of a number N  without using a loop.</a:t>
            </a:r>
          </a:p>
          <a:p>
            <a:pPr>
              <a:lnSpc>
                <a:spcPct val="80000"/>
              </a:lnSpc>
              <a:spcBef>
                <a:spcPts val="2225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	</a:t>
            </a:r>
            <a:r>
              <a:rPr lang="en-US" altLang="en-US" sz="18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It checks whether N is equal 0. If so, the function just return 1.</a:t>
            </a:r>
          </a:p>
          <a:p>
            <a:pPr>
              <a:lnSpc>
                <a:spcPct val="150000"/>
              </a:lnSpc>
              <a:spcBef>
                <a:spcPts val="363"/>
              </a:spcBef>
              <a:buFontTx/>
              <a:buNone/>
            </a:pPr>
            <a:r>
              <a:rPr lang="en-US" altLang="en-US" sz="18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	</a:t>
            </a:r>
            <a:r>
              <a:rPr lang="en-US" altLang="en-US" sz="18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Otherwise, it computes the factorial of (N – 1) and multiplies  it by N.</a:t>
            </a:r>
          </a:p>
        </p:txBody>
      </p:sp>
      <p:sp>
        <p:nvSpPr>
          <p:cNvPr id="26627" name="object 12">
            <a:extLst>
              <a:ext uri="{FF2B5EF4-FFF2-40B4-BE49-F238E27FC236}">
                <a16:creationId xmlns:a16="http://schemas.microsoft.com/office/drawing/2014/main" id="{0B903E72-400C-42C4-B4BA-36DE32BB1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4071938"/>
            <a:ext cx="6184900" cy="1916112"/>
          </a:xfrm>
          <a:prstGeom prst="rect">
            <a:avLst/>
          </a:prstGeom>
          <a:solidFill>
            <a:srgbClr val="DE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007" rIns="0" bIns="0">
            <a:spAutoFit/>
          </a:bodyPr>
          <a:lstStyle>
            <a:lvl1pPr marL="793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13"/>
              </a:spcBef>
              <a:buFontTx/>
              <a:buNone/>
            </a:pPr>
            <a:r>
              <a:rPr lang="en-US" alt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int Factorial (int N )</a:t>
            </a:r>
            <a:endParaRPr lang="en-US" altLang="en-US" sz="17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{ /*start Factorial*/  if (N==0)</a:t>
            </a:r>
            <a:endParaRPr lang="en-US" altLang="en-US" sz="17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return 1;</a:t>
            </a:r>
            <a:endParaRPr lang="en-US" altLang="en-US" sz="17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altLang="en-US" sz="17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return N * Factorial (N-1);</a:t>
            </a:r>
            <a:endParaRPr lang="en-US" altLang="en-US" sz="17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} /*end Factorial</a:t>
            </a:r>
            <a:endParaRPr lang="en-US" altLang="en-US" sz="17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628" name="TextBox 7">
            <a:extLst>
              <a:ext uri="{FF2B5EF4-FFF2-40B4-BE49-F238E27FC236}">
                <a16:creationId xmlns:a16="http://schemas.microsoft.com/office/drawing/2014/main" id="{3152DB38-5C7C-48C8-9A4D-34192903C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09575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Factorial function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MY" altLang="en-US" sz="1800"/>
          </a:p>
        </p:txBody>
      </p:sp>
    </p:spTree>
  </p:cSld>
  <p:clrMapOvr>
    <a:masterClrMapping/>
  </p:clrMapOvr>
  <p:transition spd="slow" advTm="64702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9">
            <a:extLst>
              <a:ext uri="{FF2B5EF4-FFF2-40B4-BE49-F238E27FC236}">
                <a16:creationId xmlns:a16="http://schemas.microsoft.com/office/drawing/2014/main" id="{1267143C-646F-4258-B220-1D30C568D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1752600"/>
            <a:ext cx="788352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06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500"/>
              </a:spcBef>
              <a:buFontTx/>
              <a:buNone/>
            </a:pPr>
            <a:r>
              <a:rPr lang="en-US" altLang="en-US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At the end of the class students should be able to:</a:t>
            </a:r>
          </a:p>
          <a:p>
            <a:pPr>
              <a:lnSpc>
                <a:spcPct val="100000"/>
              </a:lnSpc>
              <a:spcBef>
                <a:spcPts val="38"/>
              </a:spcBef>
              <a:buFontTx/>
              <a:buNone/>
            </a:pPr>
            <a:endParaRPr lang="en-US" altLang="en-US" sz="34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Identify problem solving characterestics using  recursive.</a:t>
            </a:r>
          </a:p>
          <a:p>
            <a:pPr>
              <a:lnSpc>
                <a:spcPct val="100000"/>
              </a:lnSpc>
              <a:spcBef>
                <a:spcPts val="300"/>
              </a:spcBef>
              <a:buFontTx/>
              <a:buNone/>
            </a:pPr>
            <a:r>
              <a:rPr lang="en-US" altLang="en-US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Trace the implementation of recursive function.</a:t>
            </a:r>
          </a:p>
          <a:p>
            <a:pPr>
              <a:lnSpc>
                <a:spcPct val="100000"/>
              </a:lnSpc>
              <a:spcBef>
                <a:spcPts val="300"/>
              </a:spcBef>
              <a:buFontTx/>
              <a:buNone/>
            </a:pPr>
            <a:r>
              <a:rPr lang="en-US" altLang="en-US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Write recursive function in solving a problem</a:t>
            </a:r>
          </a:p>
        </p:txBody>
      </p:sp>
      <p:sp>
        <p:nvSpPr>
          <p:cNvPr id="9219" name="Title 1">
            <a:extLst>
              <a:ext uri="{FF2B5EF4-FFF2-40B4-BE49-F238E27FC236}">
                <a16:creationId xmlns:a16="http://schemas.microsoft.com/office/drawing/2014/main" id="{B1CA05C7-FFA7-49C5-A6E1-2F8E99796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566738"/>
            <a:ext cx="37814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Objective</a:t>
            </a:r>
          </a:p>
        </p:txBody>
      </p:sp>
    </p:spTree>
  </p:cSld>
  <p:clrMapOvr>
    <a:masterClrMapping/>
  </p:clrMapOvr>
  <p:transition spd="slow" advTm="17455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>
            <a:extLst>
              <a:ext uri="{FF2B5EF4-FFF2-40B4-BE49-F238E27FC236}">
                <a16:creationId xmlns:a16="http://schemas.microsoft.com/office/drawing/2014/main" id="{4AF71D59-1D9F-4B1E-9A25-C5E5BDE4F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11150"/>
            <a:ext cx="5553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Execution of Factorial(3)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MY" altLang="en-US" sz="3600"/>
          </a:p>
        </p:txBody>
      </p:sp>
      <p:pic>
        <p:nvPicPr>
          <p:cNvPr id="27651" name="Picture 6">
            <a:extLst>
              <a:ext uri="{FF2B5EF4-FFF2-40B4-BE49-F238E27FC236}">
                <a16:creationId xmlns:a16="http://schemas.microsoft.com/office/drawing/2014/main" id="{934A9E2C-EAC7-4273-8EE0-C08790091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1309688"/>
            <a:ext cx="53340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4702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2">
            <a:extLst>
              <a:ext uri="{FF2B5EF4-FFF2-40B4-BE49-F238E27FC236}">
                <a16:creationId xmlns:a16="http://schemas.microsoft.com/office/drawing/2014/main" id="{C323C9A1-C14C-4C53-BEC9-9DA980837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713" y="403225"/>
            <a:ext cx="236537" cy="546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1ABB995-9453-46AA-9FB3-C95C37DA3AD4}"/>
              </a:ext>
            </a:extLst>
          </p:cNvPr>
          <p:cNvSpPr txBox="1"/>
          <p:nvPr/>
        </p:nvSpPr>
        <p:spPr>
          <a:xfrm>
            <a:off x="2755900" y="449263"/>
            <a:ext cx="5848350" cy="504825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 marL="11206">
              <a:spcBef>
                <a:spcPts val="88"/>
              </a:spcBef>
              <a:defRPr/>
            </a:pPr>
            <a:r>
              <a:rPr lang="en-US" sz="3177" b="1" spc="-49" dirty="0">
                <a:solidFill>
                  <a:srgbClr val="424456"/>
                </a:solidFill>
                <a:latin typeface="Trebuchet MS"/>
                <a:cs typeface="Trebuchet MS"/>
              </a:rPr>
              <a:t> </a:t>
            </a:r>
            <a:r>
              <a:rPr lang="en-US" altLang="en-US" sz="3200" dirty="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Terminal case for Factorial (3)</a:t>
            </a:r>
            <a:endParaRPr sz="3177" dirty="0">
              <a:latin typeface="Trebuchet MS"/>
              <a:cs typeface="Trebuchet MS"/>
            </a:endParaRPr>
          </a:p>
        </p:txBody>
      </p:sp>
      <p:sp>
        <p:nvSpPr>
          <p:cNvPr id="28676" name="object 4">
            <a:extLst>
              <a:ext uri="{FF2B5EF4-FFF2-40B4-BE49-F238E27FC236}">
                <a16:creationId xmlns:a16="http://schemas.microsoft.com/office/drawing/2014/main" id="{0E87F3A1-C9EA-4B46-A3A0-3905DF4E3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1906588"/>
            <a:ext cx="6016625" cy="25161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7E97EE9-F4F6-41BF-9CD7-0431FCEA4400}"/>
              </a:ext>
            </a:extLst>
          </p:cNvPr>
          <p:cNvSpPr txBox="1"/>
          <p:nvPr/>
        </p:nvSpPr>
        <p:spPr>
          <a:xfrm>
            <a:off x="8115300" y="428625"/>
            <a:ext cx="236538" cy="255588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>
              <a:spcBef>
                <a:spcPts val="88"/>
              </a:spcBef>
              <a:defRPr/>
            </a:pPr>
            <a:r>
              <a:rPr sz="1588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58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9">
            <a:extLst>
              <a:ext uri="{FF2B5EF4-FFF2-40B4-BE49-F238E27FC236}">
                <a16:creationId xmlns:a16="http://schemas.microsoft.com/office/drawing/2014/main" id="{46E8AAFA-2BB5-4A40-90FC-9D3EAAB69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843213"/>
            <a:ext cx="19510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8"/>
              </a:spcBef>
              <a:buFontTx/>
              <a:buNone/>
            </a:pPr>
            <a:r>
              <a:rPr lang="en-US" altLang="en-US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Return  value for  Factorial(3) </a:t>
            </a:r>
            <a:endParaRPr lang="en-US" altLang="en-US" sz="240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29699" name="object 10">
            <a:extLst>
              <a:ext uri="{FF2B5EF4-FFF2-40B4-BE49-F238E27FC236}">
                <a16:creationId xmlns:a16="http://schemas.microsoft.com/office/drawing/2014/main" id="{FAC86CD9-06AE-4735-B29A-A70F07AA4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5" y="1411288"/>
            <a:ext cx="5580063" cy="48593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ACFA15A5-06FC-45F9-AF5F-9DEF937202AB}"/>
              </a:ext>
            </a:extLst>
          </p:cNvPr>
          <p:cNvSpPr txBox="1"/>
          <p:nvPr/>
        </p:nvSpPr>
        <p:spPr>
          <a:xfrm>
            <a:off x="8115300" y="428625"/>
            <a:ext cx="236538" cy="255588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>
              <a:spcBef>
                <a:spcPts val="88"/>
              </a:spcBef>
              <a:defRPr/>
            </a:pPr>
            <a:r>
              <a:rPr sz="1588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58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9">
            <a:extLst>
              <a:ext uri="{FF2B5EF4-FFF2-40B4-BE49-F238E27FC236}">
                <a16:creationId xmlns:a16="http://schemas.microsoft.com/office/drawing/2014/main" id="{E8097D09-9E04-49F3-9A22-729F29D2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1570038"/>
            <a:ext cx="6929437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 marL="333375" indent="-2254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2025"/>
              </a:lnSpc>
              <a:spcBef>
                <a:spcPts val="2200"/>
              </a:spcBef>
              <a:buFontTx/>
              <a:buNone/>
            </a:pPr>
            <a:r>
              <a:rPr lang="en-US" altLang="en-US" sz="21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 sz="2100" b="1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Problem : Get Fibonacci series for an integer  positive</a:t>
            </a:r>
            <a:r>
              <a:rPr lang="en-US" altLang="en-US" sz="21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.</a:t>
            </a:r>
          </a:p>
          <a:p>
            <a:pPr algn="just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 sz="2100" b="1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Fibonacci Siries : 0, 1, 1, 2, 3, 5, 8, 13, 21,…..</a:t>
            </a:r>
            <a:endParaRPr lang="en-US" altLang="en-US" sz="21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algn="just">
              <a:lnSpc>
                <a:spcPts val="2025"/>
              </a:lnSpc>
              <a:spcBef>
                <a:spcPts val="375"/>
              </a:spcBef>
              <a:buFontTx/>
              <a:buNone/>
            </a:pPr>
            <a:r>
              <a:rPr lang="en-US" altLang="en-US" sz="21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 sz="21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Starting from 0 and and have features that every  Fibonacci series is the result of adding 2 previous  Fibonacci numbers.</a:t>
            </a:r>
          </a:p>
          <a:p>
            <a:pPr algn="just">
              <a:lnSpc>
                <a:spcPts val="2025"/>
              </a:lnSpc>
              <a:spcBef>
                <a:spcPts val="275"/>
              </a:spcBef>
              <a:buFontTx/>
              <a:buNone/>
            </a:pPr>
            <a:r>
              <a:rPr lang="en-US" altLang="en-US" sz="21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 sz="21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Solution: Fibonacci value of a number can be computed  as follows:</a:t>
            </a:r>
          </a:p>
          <a:p>
            <a:pPr>
              <a:lnSpc>
                <a:spcPts val="1913"/>
              </a:lnSpc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53548A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Fibonacci ( 0) = 0</a:t>
            </a:r>
            <a:endParaRPr lang="en-US" altLang="en-US" sz="17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ts val="1963"/>
              </a:lnSpc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53548A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Fibonacci ( 1) = 1</a:t>
            </a:r>
            <a:endParaRPr lang="en-US" altLang="en-US" sz="17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ts val="1963"/>
              </a:lnSpc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53548A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Fibonacci ( 2) = 1</a:t>
            </a:r>
            <a:endParaRPr lang="en-US" altLang="en-US" sz="17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ts val="1963"/>
              </a:lnSpc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53548A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Fibonacci ( 3) = 2</a:t>
            </a:r>
            <a:endParaRPr lang="en-US" altLang="en-US" sz="17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ts val="2038"/>
              </a:lnSpc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53548A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Fibonacci ( N) = Fibonacci (N-1) + Fibonacci (N-2)</a:t>
            </a:r>
            <a:endParaRPr lang="en-US" altLang="en-US" sz="17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0C752D5-BCAC-4B0C-BCA9-3CCFCE91E90D}"/>
              </a:ext>
            </a:extLst>
          </p:cNvPr>
          <p:cNvSpPr txBox="1"/>
          <p:nvPr/>
        </p:nvSpPr>
        <p:spPr>
          <a:xfrm>
            <a:off x="8115300" y="428625"/>
            <a:ext cx="236538" cy="255588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>
              <a:spcBef>
                <a:spcPts val="88"/>
              </a:spcBef>
              <a:defRPr/>
            </a:pPr>
            <a:r>
              <a:rPr sz="1588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588">
              <a:latin typeface="Arial"/>
              <a:cs typeface="Arial"/>
            </a:endParaRPr>
          </a:p>
        </p:txBody>
      </p:sp>
      <p:sp>
        <p:nvSpPr>
          <p:cNvPr id="30724" name="TextBox 19">
            <a:extLst>
              <a:ext uri="{FF2B5EF4-FFF2-40B4-BE49-F238E27FC236}">
                <a16:creationId xmlns:a16="http://schemas.microsoft.com/office/drawing/2014/main" id="{BBC62519-4F11-4E10-BE46-E48CF5CAE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73063"/>
            <a:ext cx="4572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Fibonacci Problem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MY" altLang="en-US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2">
            <a:extLst>
              <a:ext uri="{FF2B5EF4-FFF2-40B4-BE49-F238E27FC236}">
                <a16:creationId xmlns:a16="http://schemas.microsoft.com/office/drawing/2014/main" id="{BCD916CB-8AE5-43BF-AF9B-DF29D1CAA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713" y="403225"/>
            <a:ext cx="236537" cy="546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47" name="object 3">
            <a:extLst>
              <a:ext uri="{FF2B5EF4-FFF2-40B4-BE49-F238E27FC236}">
                <a16:creationId xmlns:a16="http://schemas.microsoft.com/office/drawing/2014/main" id="{A5B01342-71E9-433F-9842-F002C94EB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1589088"/>
            <a:ext cx="7097712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 marL="560388" indent="-452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60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60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60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60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60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0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0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0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0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200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1.	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The simple solution for this example is  represented by the Fibonacci value equal to 1</a:t>
            </a:r>
            <a:r>
              <a:rPr lang="en-US" altLang="en-US" sz="2400" b="1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.</a:t>
            </a:r>
            <a:endParaRPr lang="en-US" altLang="en-US" sz="24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2.	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N, represent the series in the Fibonacci  number. The recursive process will integrate  the call of two Fibonacci () function.</a:t>
            </a: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3.	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Terminal case for Fibonacci problem is when N  equal to 0 or N equal to 1.	The computed  result is returned to the called function.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7172F63-14E3-45CE-843B-31498F7DB0A9}"/>
              </a:ext>
            </a:extLst>
          </p:cNvPr>
          <p:cNvSpPr txBox="1"/>
          <p:nvPr/>
        </p:nvSpPr>
        <p:spPr>
          <a:xfrm>
            <a:off x="8115300" y="428625"/>
            <a:ext cx="236538" cy="255588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>
              <a:spcBef>
                <a:spcPts val="88"/>
              </a:spcBef>
              <a:defRPr/>
            </a:pPr>
            <a:r>
              <a:rPr sz="1588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588">
              <a:latin typeface="Arial"/>
              <a:cs typeface="Arial"/>
            </a:endParaRPr>
          </a:p>
        </p:txBody>
      </p:sp>
      <p:sp>
        <p:nvSpPr>
          <p:cNvPr id="31749" name="TextBox 7">
            <a:extLst>
              <a:ext uri="{FF2B5EF4-FFF2-40B4-BE49-F238E27FC236}">
                <a16:creationId xmlns:a16="http://schemas.microsoft.com/office/drawing/2014/main" id="{A3A6A0B4-DB9E-4E1F-9887-51C3DE1D5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292100"/>
            <a:ext cx="6229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Solving Fibonacci Recursively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MY" altLang="en-US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2">
            <a:extLst>
              <a:ext uri="{FF2B5EF4-FFF2-40B4-BE49-F238E27FC236}">
                <a16:creationId xmlns:a16="http://schemas.microsoft.com/office/drawing/2014/main" id="{91A23B5B-6076-4478-967F-3FBEE08CE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713" y="403225"/>
            <a:ext cx="236537" cy="546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1" name="object 4">
            <a:extLst>
              <a:ext uri="{FF2B5EF4-FFF2-40B4-BE49-F238E27FC236}">
                <a16:creationId xmlns:a16="http://schemas.microsoft.com/office/drawing/2014/main" id="{445208BF-9581-4298-A6D2-39AA5977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1503363"/>
            <a:ext cx="7261225" cy="3198812"/>
          </a:xfrm>
          <a:prstGeom prst="rect">
            <a:avLst/>
          </a:prstGeom>
          <a:solidFill>
            <a:srgbClr val="DE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844" rIns="0" bIns="0">
            <a:spAutoFit/>
          </a:bodyPr>
          <a:lstStyle>
            <a:lvl1pPr marL="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3"/>
              </a:spcBef>
              <a:buFontTx/>
              <a:buNone/>
            </a:pPr>
            <a:r>
              <a:rPr lang="en-US" altLang="en-US" sz="2100" b="1">
                <a:latin typeface="Courier New" panose="02070309020205020404" pitchFamily="49" charset="0"/>
                <a:cs typeface="Courier New" panose="02070309020205020404" pitchFamily="49" charset="0"/>
              </a:rPr>
              <a:t>int Fibonacci (int N )</a:t>
            </a:r>
            <a:endParaRPr lang="en-US" altLang="en-US" sz="21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anose="02070309020205020404" pitchFamily="49" charset="0"/>
                <a:cs typeface="Courier New" panose="02070309020205020404" pitchFamily="49" charset="0"/>
              </a:rPr>
              <a:t>{ /* start Fibonacci*/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anose="02070309020205020404" pitchFamily="49" charset="0"/>
                <a:cs typeface="Courier New" panose="02070309020205020404" pitchFamily="49" charset="0"/>
              </a:rPr>
              <a:t> if (N&lt;=0)</a:t>
            </a:r>
            <a:endParaRPr lang="en-US" altLang="en-US" sz="21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anose="02070309020205020404" pitchFamily="49" charset="0"/>
                <a:cs typeface="Courier New" panose="02070309020205020404" pitchFamily="49" charset="0"/>
              </a:rPr>
              <a:t>		return 0;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anose="02070309020205020404" pitchFamily="49" charset="0"/>
                <a:cs typeface="Courier New" panose="02070309020205020404" pitchFamily="49" charset="0"/>
              </a:rPr>
              <a:t> else if (N==1)</a:t>
            </a:r>
            <a:endParaRPr lang="en-US" altLang="en-US" sz="21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100" b="1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  <a:endParaRPr lang="en-US" altLang="en-US" sz="21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100" b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altLang="en-US" sz="21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100" b="1">
                <a:latin typeface="Courier New" panose="02070309020205020404" pitchFamily="49" charset="0"/>
                <a:cs typeface="Courier New" panose="02070309020205020404" pitchFamily="49" charset="0"/>
              </a:rPr>
              <a:t>	return Fibonacci(N-1) + Fibonacci (N-2);</a:t>
            </a:r>
            <a:endParaRPr lang="en-US" altLang="en-US" sz="21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1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21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0C76A58-6AD6-4F06-9C4D-21ED771C3A1F}"/>
              </a:ext>
            </a:extLst>
          </p:cNvPr>
          <p:cNvSpPr txBox="1"/>
          <p:nvPr/>
        </p:nvSpPr>
        <p:spPr>
          <a:xfrm>
            <a:off x="8115300" y="428625"/>
            <a:ext cx="236538" cy="255588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>
              <a:spcBef>
                <a:spcPts val="88"/>
              </a:spcBef>
              <a:defRPr/>
            </a:pPr>
            <a:r>
              <a:rPr sz="1588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588">
              <a:latin typeface="Arial"/>
              <a:cs typeface="Arial"/>
            </a:endParaRPr>
          </a:p>
        </p:txBody>
      </p:sp>
      <p:sp>
        <p:nvSpPr>
          <p:cNvPr id="32773" name="TextBox 14">
            <a:extLst>
              <a:ext uri="{FF2B5EF4-FFF2-40B4-BE49-F238E27FC236}">
                <a16:creationId xmlns:a16="http://schemas.microsoft.com/office/drawing/2014/main" id="{6DE3F256-7D54-48C0-9861-95F1D91FD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3619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Fibonacci Function</a:t>
            </a:r>
            <a:endParaRPr lang="en-MY" altLang="en-US" sz="18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592C97-EA39-4B9C-8079-698BF7EA6DF8}"/>
                  </a:ext>
                </a:extLst>
              </p14:cNvPr>
              <p14:cNvContentPartPr/>
              <p14:nvPr/>
            </p14:nvContentPartPr>
            <p14:xfrm>
              <a:off x="4003920" y="2684520"/>
              <a:ext cx="288000" cy="209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592C97-EA39-4B9C-8079-698BF7EA6D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4560" y="2675160"/>
                <a:ext cx="306720" cy="228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 advTm="865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10">
            <a:extLst>
              <a:ext uri="{FF2B5EF4-FFF2-40B4-BE49-F238E27FC236}">
                <a16:creationId xmlns:a16="http://schemas.microsoft.com/office/drawing/2014/main" id="{D30723E6-57B6-4473-9569-B8E9A12CD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554288"/>
            <a:ext cx="7085013" cy="3533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ED6F319-B29A-4F39-A8A3-15ABB8F77A82}"/>
              </a:ext>
            </a:extLst>
          </p:cNvPr>
          <p:cNvSpPr txBox="1"/>
          <p:nvPr/>
        </p:nvSpPr>
        <p:spPr>
          <a:xfrm>
            <a:off x="8115300" y="428625"/>
            <a:ext cx="236538" cy="255588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>
              <a:spcBef>
                <a:spcPts val="88"/>
              </a:spcBef>
              <a:defRPr/>
            </a:pPr>
            <a:r>
              <a:rPr sz="1588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1588">
              <a:latin typeface="Arial"/>
              <a:cs typeface="Arial"/>
            </a:endParaRPr>
          </a:p>
        </p:txBody>
      </p:sp>
      <p:sp>
        <p:nvSpPr>
          <p:cNvPr id="33796" name="TextBox 13">
            <a:extLst>
              <a:ext uri="{FF2B5EF4-FFF2-40B4-BE49-F238E27FC236}">
                <a16:creationId xmlns:a16="http://schemas.microsoft.com/office/drawing/2014/main" id="{F75C9132-A1AD-4C73-9ACE-98F4C0C4F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50" y="536575"/>
            <a:ext cx="6724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Recursive solution for Fibonacci</a:t>
            </a:r>
            <a:endParaRPr lang="en-MY" altLang="en-US" sz="1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68DB6F-9AEB-4797-AD9D-49C53AE8A452}"/>
              </a:ext>
            </a:extLst>
          </p:cNvPr>
          <p:cNvSpPr/>
          <p:nvPr/>
        </p:nvSpPr>
        <p:spPr>
          <a:xfrm>
            <a:off x="5581650" y="4467225"/>
            <a:ext cx="1285875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F93B84-3573-42BC-A8EB-A20E2AE3301D}"/>
              </a:ext>
            </a:extLst>
          </p:cNvPr>
          <p:cNvSpPr/>
          <p:nvPr/>
        </p:nvSpPr>
        <p:spPr>
          <a:xfrm>
            <a:off x="6904038" y="4467225"/>
            <a:ext cx="1020762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pic>
        <p:nvPicPr>
          <p:cNvPr id="33799" name="Picture 2">
            <a:extLst>
              <a:ext uri="{FF2B5EF4-FFF2-40B4-BE49-F238E27FC236}">
                <a16:creationId xmlns:a16="http://schemas.microsoft.com/office/drawing/2014/main" id="{0642265B-9F40-419C-A332-82DC81AF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3429000"/>
            <a:ext cx="12858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3">
            <a:extLst>
              <a:ext uri="{FF2B5EF4-FFF2-40B4-BE49-F238E27FC236}">
                <a16:creationId xmlns:a16="http://schemas.microsoft.com/office/drawing/2014/main" id="{075D3590-159E-4310-AF0D-B30EF02B3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711450"/>
            <a:ext cx="2762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B4276B4A-D511-4F2D-B8B2-25A7CCA2EABF}"/>
              </a:ext>
            </a:extLst>
          </p:cNvPr>
          <p:cNvSpPr/>
          <p:nvPr/>
        </p:nvSpPr>
        <p:spPr>
          <a:xfrm>
            <a:off x="4572000" y="2924175"/>
            <a:ext cx="371475" cy="46038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pic>
        <p:nvPicPr>
          <p:cNvPr id="33802" name="Picture 6">
            <a:extLst>
              <a:ext uri="{FF2B5EF4-FFF2-40B4-BE49-F238E27FC236}">
                <a16:creationId xmlns:a16="http://schemas.microsoft.com/office/drawing/2014/main" id="{7C7D9D67-DC56-4EED-932C-3E27F562A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3689350"/>
            <a:ext cx="33655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7">
            <a:extLst>
              <a:ext uri="{FF2B5EF4-FFF2-40B4-BE49-F238E27FC236}">
                <a16:creationId xmlns:a16="http://schemas.microsoft.com/office/drawing/2014/main" id="{93936633-5611-4F2C-AE37-9116961EE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4687888"/>
            <a:ext cx="2730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9996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9">
            <a:extLst>
              <a:ext uri="{FF2B5EF4-FFF2-40B4-BE49-F238E27FC236}">
                <a16:creationId xmlns:a16="http://schemas.microsoft.com/office/drawing/2014/main" id="{9C6FEB6A-FE67-47B3-9174-DB77BE68E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00" y="1589088"/>
            <a:ext cx="695642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 marL="331788" indent="-2254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200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Recursion that cannot stop is called infinite  recursion</a:t>
            </a: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Infinite recursion occur when the recursive  function:</a:t>
            </a:r>
          </a:p>
          <a:p>
            <a:pPr>
              <a:lnSpc>
                <a:spcPct val="100000"/>
              </a:lnSpc>
              <a:spcBef>
                <a:spcPts val="275"/>
              </a:spcBef>
              <a:buFontTx/>
              <a:buNone/>
            </a:pPr>
            <a:r>
              <a:rPr lang="en-US" altLang="en-US" sz="2200">
                <a:solidFill>
                  <a:srgbClr val="438086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▫	Does not has at least 1 base case (to terminate the  recursive sequence)</a:t>
            </a:r>
            <a:endParaRPr lang="en-US" altLang="en-US" sz="22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200">
                <a:solidFill>
                  <a:srgbClr val="438086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▫	Size of recursive case is not changed</a:t>
            </a:r>
            <a:endParaRPr lang="en-US" altLang="en-US" sz="22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200">
                <a:solidFill>
                  <a:srgbClr val="438086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▫	During recursive call, size of recursive case does  not get </a:t>
            </a:r>
            <a:r>
              <a:rPr lang="en-US" altLang="en-US" sz="2200" i="1">
                <a:solidFill>
                  <a:srgbClr val="438086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closer to a base case</a:t>
            </a:r>
            <a:endParaRPr lang="en-US" altLang="en-US" sz="22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53C200BD-E72A-4F01-8196-169D03C750D1}"/>
              </a:ext>
            </a:extLst>
          </p:cNvPr>
          <p:cNvSpPr txBox="1"/>
          <p:nvPr/>
        </p:nvSpPr>
        <p:spPr>
          <a:xfrm>
            <a:off x="8115300" y="428625"/>
            <a:ext cx="236538" cy="255588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>
              <a:spcBef>
                <a:spcPts val="88"/>
              </a:spcBef>
              <a:defRPr/>
            </a:pPr>
            <a:r>
              <a:rPr sz="1588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588">
              <a:latin typeface="Arial"/>
              <a:cs typeface="Arial"/>
            </a:endParaRPr>
          </a:p>
        </p:txBody>
      </p:sp>
      <p:sp>
        <p:nvSpPr>
          <p:cNvPr id="34820" name="TextBox 12">
            <a:extLst>
              <a:ext uri="{FF2B5EF4-FFF2-40B4-BE49-F238E27FC236}">
                <a16:creationId xmlns:a16="http://schemas.microsoft.com/office/drawing/2014/main" id="{E782CBF6-A65D-4479-80A5-920D8EF74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28625"/>
            <a:ext cx="4333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Infinite Recursive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MY" altLang="en-US"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ject 2">
            <a:extLst>
              <a:ext uri="{FF2B5EF4-FFF2-40B4-BE49-F238E27FC236}">
                <a16:creationId xmlns:a16="http://schemas.microsoft.com/office/drawing/2014/main" id="{19DE706D-0544-4FB2-AC80-EB2267ECF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713" y="403225"/>
            <a:ext cx="236537" cy="546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3" name="object 4">
            <a:extLst>
              <a:ext uri="{FF2B5EF4-FFF2-40B4-BE49-F238E27FC236}">
                <a16:creationId xmlns:a16="http://schemas.microsoft.com/office/drawing/2014/main" id="{051A18B3-87A9-4AA5-91BD-0F469222E8EA}"/>
              </a:ext>
            </a:extLst>
          </p:cNvPr>
          <p:cNvSpPr>
            <a:spLocks/>
          </p:cNvSpPr>
          <p:nvPr/>
        </p:nvSpPr>
        <p:spPr bwMode="auto">
          <a:xfrm>
            <a:off x="877888" y="2484438"/>
            <a:ext cx="5243512" cy="3259137"/>
          </a:xfrm>
          <a:custGeom>
            <a:avLst/>
            <a:gdLst>
              <a:gd name="T0" fmla="*/ 4625886 w 5943600"/>
              <a:gd name="T1" fmla="*/ 2874935 h 3694429"/>
              <a:gd name="T2" fmla="*/ 4625886 w 5943600"/>
              <a:gd name="T3" fmla="*/ 0 h 3694429"/>
              <a:gd name="T4" fmla="*/ 0 w 5943600"/>
              <a:gd name="T5" fmla="*/ 0 h 3694429"/>
              <a:gd name="T6" fmla="*/ 0 w 5943600"/>
              <a:gd name="T7" fmla="*/ 2874936 h 3694429"/>
              <a:gd name="T8" fmla="*/ 4625886 w 5943600"/>
              <a:gd name="T9" fmla="*/ 2874935 h 3694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43600" h="3694429">
                <a:moveTo>
                  <a:pt x="5943600" y="3694175"/>
                </a:moveTo>
                <a:lnTo>
                  <a:pt x="5943600" y="0"/>
                </a:lnTo>
                <a:lnTo>
                  <a:pt x="0" y="0"/>
                </a:lnTo>
                <a:lnTo>
                  <a:pt x="0" y="3694176"/>
                </a:lnTo>
                <a:lnTo>
                  <a:pt x="5943600" y="3694175"/>
                </a:lnTo>
                <a:close/>
              </a:path>
            </a:pathLst>
          </a:custGeom>
          <a:solidFill>
            <a:srgbClr val="DE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MY"/>
          </a:p>
        </p:txBody>
      </p:sp>
      <p:sp>
        <p:nvSpPr>
          <p:cNvPr id="35844" name="object 5">
            <a:extLst>
              <a:ext uri="{FF2B5EF4-FFF2-40B4-BE49-F238E27FC236}">
                <a16:creationId xmlns:a16="http://schemas.microsoft.com/office/drawing/2014/main" id="{BD314FF2-AB64-48B3-9C09-82325436F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2425700"/>
            <a:ext cx="315436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8"/>
              </a:spcBef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#include &lt;stdio.h&gt;  #include &lt;conio.h&gt;</a:t>
            </a:r>
            <a:endParaRPr lang="en-US" altLang="en-US" sz="15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void printIntegesr(int n);  main()</a:t>
            </a:r>
            <a:endParaRPr lang="en-US" altLang="en-US" sz="15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5BD8E03-18C4-4099-B290-CA398ADC05EA}"/>
              </a:ext>
            </a:extLst>
          </p:cNvPr>
          <p:cNvSpPr txBox="1"/>
          <p:nvPr/>
        </p:nvSpPr>
        <p:spPr>
          <a:xfrm>
            <a:off x="1011238" y="3394075"/>
            <a:ext cx="142875" cy="255588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 marL="11206">
              <a:spcBef>
                <a:spcPts val="88"/>
              </a:spcBef>
              <a:defRPr/>
            </a:pPr>
            <a:r>
              <a:rPr sz="1588" b="1" spc="-4" dirty="0">
                <a:latin typeface="Courier New"/>
                <a:cs typeface="Courier New"/>
              </a:rPr>
              <a:t>{</a:t>
            </a:r>
            <a:endParaRPr sz="1588">
              <a:latin typeface="Courier New"/>
              <a:cs typeface="Courier New"/>
            </a:endParaRPr>
          </a:p>
        </p:txBody>
      </p:sp>
      <p:sp>
        <p:nvSpPr>
          <p:cNvPr id="35846" name="object 7">
            <a:extLst>
              <a:ext uri="{FF2B5EF4-FFF2-40B4-BE49-F238E27FC236}">
                <a16:creationId xmlns:a16="http://schemas.microsoft.com/office/drawing/2014/main" id="{B0EBD07B-DB30-495B-A176-C84A3EC57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8" y="3394075"/>
            <a:ext cx="423862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8"/>
              </a:spcBef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int number;</a:t>
            </a:r>
            <a:endParaRPr lang="en-US" altLang="en-US" sz="15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cout&lt;&lt;“\nEnter an integer value :”;  cin &gt;&gt; number;  printIntegers(number);</a:t>
            </a:r>
            <a:endParaRPr lang="en-US" altLang="en-US" sz="15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FF5CA51-3490-4EAB-943C-75BBA3BC2217}"/>
              </a:ext>
            </a:extLst>
          </p:cNvPr>
          <p:cNvSpPr txBox="1"/>
          <p:nvPr/>
        </p:nvSpPr>
        <p:spPr>
          <a:xfrm>
            <a:off x="1011238" y="4362450"/>
            <a:ext cx="3395662" cy="500063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 marL="11206">
              <a:spcBef>
                <a:spcPts val="88"/>
              </a:spcBef>
              <a:defRPr/>
            </a:pPr>
            <a:r>
              <a:rPr sz="1588" b="1" spc="-4" dirty="0">
                <a:latin typeface="Courier New"/>
                <a:cs typeface="Courier New"/>
              </a:rPr>
              <a:t>}</a:t>
            </a:r>
            <a:endParaRPr sz="1588">
              <a:latin typeface="Courier New"/>
              <a:cs typeface="Courier New"/>
            </a:endParaRPr>
          </a:p>
          <a:p>
            <a:pPr marL="11206">
              <a:defRPr/>
            </a:pPr>
            <a:r>
              <a:rPr sz="1588" b="1" spc="-4" dirty="0">
                <a:latin typeface="Courier New"/>
                <a:cs typeface="Courier New"/>
              </a:rPr>
              <a:t>void printIntegers (int</a:t>
            </a:r>
            <a:r>
              <a:rPr sz="1588" b="1" spc="-93" dirty="0">
                <a:latin typeface="Courier New"/>
                <a:cs typeface="Courier New"/>
              </a:rPr>
              <a:t> </a:t>
            </a:r>
            <a:r>
              <a:rPr sz="1588" b="1" spc="-9" dirty="0">
                <a:latin typeface="Courier New"/>
                <a:cs typeface="Courier New"/>
              </a:rPr>
              <a:t>nom)</a:t>
            </a:r>
            <a:endParaRPr sz="1588">
              <a:latin typeface="Courier New"/>
              <a:cs typeface="Courier New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0AD103DD-4D70-4A01-9F40-3E07CBDD33C0}"/>
              </a:ext>
            </a:extLst>
          </p:cNvPr>
          <p:cNvSpPr txBox="1"/>
          <p:nvPr/>
        </p:nvSpPr>
        <p:spPr>
          <a:xfrm>
            <a:off x="1011238" y="4846638"/>
            <a:ext cx="142875" cy="255587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 marL="11206">
              <a:spcBef>
                <a:spcPts val="88"/>
              </a:spcBef>
              <a:defRPr/>
            </a:pPr>
            <a:r>
              <a:rPr sz="1588" b="1" spc="-4" dirty="0">
                <a:latin typeface="Courier New"/>
                <a:cs typeface="Courier New"/>
              </a:rPr>
              <a:t>{</a:t>
            </a:r>
            <a:endParaRPr sz="1588">
              <a:latin typeface="Courier New"/>
              <a:cs typeface="Courier New"/>
            </a:endParaRPr>
          </a:p>
        </p:txBody>
      </p:sp>
      <p:sp>
        <p:nvSpPr>
          <p:cNvPr id="35849" name="object 10">
            <a:extLst>
              <a:ext uri="{FF2B5EF4-FFF2-40B4-BE49-F238E27FC236}">
                <a16:creationId xmlns:a16="http://schemas.microsoft.com/office/drawing/2014/main" id="{66C3C84A-8D81-4E24-A010-7A759B3FA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8" y="4846638"/>
            <a:ext cx="327501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8"/>
              </a:spcBef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cout &lt;&lt; “\Value : “ &lt;&lt; nom;  printIntegers (nom);</a:t>
            </a:r>
            <a:endParaRPr lang="en-US" altLang="en-US" sz="15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23F6F156-8DDB-47A2-84B6-AA511FF9EA41}"/>
              </a:ext>
            </a:extLst>
          </p:cNvPr>
          <p:cNvSpPr txBox="1"/>
          <p:nvPr/>
        </p:nvSpPr>
        <p:spPr>
          <a:xfrm>
            <a:off x="1011238" y="5334000"/>
            <a:ext cx="142875" cy="255588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 marL="11206">
              <a:spcBef>
                <a:spcPts val="88"/>
              </a:spcBef>
              <a:defRPr/>
            </a:pPr>
            <a:r>
              <a:rPr sz="1588" b="1" spc="-4" dirty="0">
                <a:latin typeface="Courier New"/>
                <a:cs typeface="Courier New"/>
              </a:rPr>
              <a:t>}</a:t>
            </a:r>
            <a:endParaRPr sz="1588">
              <a:latin typeface="Courier New"/>
              <a:cs typeface="Courier New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53EB33F-D3F3-4D77-A481-7722211FD501}"/>
              </a:ext>
            </a:extLst>
          </p:cNvPr>
          <p:cNvSpPr txBox="1"/>
          <p:nvPr/>
        </p:nvSpPr>
        <p:spPr>
          <a:xfrm>
            <a:off x="8115300" y="428625"/>
            <a:ext cx="236538" cy="255588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>
              <a:spcBef>
                <a:spcPts val="88"/>
              </a:spcBef>
              <a:defRPr/>
            </a:pPr>
            <a:r>
              <a:rPr sz="1588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1588">
              <a:latin typeface="Arial"/>
              <a:cs typeface="Arial"/>
            </a:endParaRPr>
          </a:p>
        </p:txBody>
      </p:sp>
      <p:sp>
        <p:nvSpPr>
          <p:cNvPr id="35852" name="object 14">
            <a:extLst>
              <a:ext uri="{FF2B5EF4-FFF2-40B4-BE49-F238E27FC236}">
                <a16:creationId xmlns:a16="http://schemas.microsoft.com/office/drawing/2014/main" id="{7A8DB7D8-98D2-42A8-9C58-7789BAD5A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5" y="4259263"/>
            <a:ext cx="1984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 marL="312738" indent="-3016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127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127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127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12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12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12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12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12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12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8"/>
              </a:spcBef>
              <a:buFontTx/>
              <a:buNone/>
            </a:pPr>
            <a:r>
              <a:rPr lang="en-US" altLang="en-US" sz="1500">
                <a:latin typeface="Arial" panose="020B0604020202020204" pitchFamily="34" charset="0"/>
                <a:cs typeface="Arial" panose="020B0604020202020204" pitchFamily="34" charset="0"/>
              </a:rPr>
              <a:t>1.	No </a:t>
            </a:r>
            <a:r>
              <a:rPr lang="en-US" altLang="en-US" sz="1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 satatement </a:t>
            </a:r>
            <a:r>
              <a:rPr lang="en-US" altLang="en-US" sz="1500">
                <a:latin typeface="Arial" panose="020B0604020202020204" pitchFamily="34" charset="0"/>
                <a:cs typeface="Arial" panose="020B0604020202020204" pitchFamily="34" charset="0"/>
              </a:rPr>
              <a:t>to stop  the recursive call.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Terminal case  </a:t>
            </a:r>
            <a:r>
              <a:rPr lang="en-US" altLang="en-US" sz="1500">
                <a:latin typeface="Arial" panose="020B0604020202020204" pitchFamily="34" charset="0"/>
                <a:cs typeface="Arial" panose="020B0604020202020204" pitchFamily="34" charset="0"/>
              </a:rPr>
              <a:t>variable </a:t>
            </a:r>
            <a:r>
              <a:rPr lang="en-US" altLang="en-US" sz="1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 change</a:t>
            </a:r>
            <a:r>
              <a:rPr lang="en-US" altLang="en-US" sz="15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853" name="object 15">
            <a:extLst>
              <a:ext uri="{FF2B5EF4-FFF2-40B4-BE49-F238E27FC236}">
                <a16:creationId xmlns:a16="http://schemas.microsoft.com/office/drawing/2014/main" id="{D79D64D6-178F-44B5-88AB-561074D1F03B}"/>
              </a:ext>
            </a:extLst>
          </p:cNvPr>
          <p:cNvSpPr>
            <a:spLocks/>
          </p:cNvSpPr>
          <p:nvPr/>
        </p:nvSpPr>
        <p:spPr bwMode="auto">
          <a:xfrm>
            <a:off x="5176838" y="4492625"/>
            <a:ext cx="887412" cy="1235075"/>
          </a:xfrm>
          <a:custGeom>
            <a:avLst/>
            <a:gdLst>
              <a:gd name="T0" fmla="*/ 729588 w 1005204"/>
              <a:gd name="T1" fmla="*/ 532922 h 1400175"/>
              <a:gd name="T2" fmla="*/ 610410 w 1005204"/>
              <a:gd name="T3" fmla="*/ 527423 h 1400175"/>
              <a:gd name="T4" fmla="*/ 488761 w 1005204"/>
              <a:gd name="T5" fmla="*/ 512853 h 1400175"/>
              <a:gd name="T6" fmla="*/ 409182 w 1005204"/>
              <a:gd name="T7" fmla="*/ 489731 h 1400175"/>
              <a:gd name="T8" fmla="*/ 402362 w 1005204"/>
              <a:gd name="T9" fmla="*/ 485359 h 1400175"/>
              <a:gd name="T10" fmla="*/ 397898 w 1005204"/>
              <a:gd name="T11" fmla="*/ 481430 h 1400175"/>
              <a:gd name="T12" fmla="*/ 396710 w 1005204"/>
              <a:gd name="T13" fmla="*/ 70554 h 1400175"/>
              <a:gd name="T14" fmla="*/ 395523 w 1005204"/>
              <a:gd name="T15" fmla="*/ 65218 h 1400175"/>
              <a:gd name="T16" fmla="*/ 306272 w 1005204"/>
              <a:gd name="T17" fmla="*/ 24400 h 1400175"/>
              <a:gd name="T18" fmla="*/ 167053 w 1005204"/>
              <a:gd name="T19" fmla="*/ 6063 h 1400175"/>
              <a:gd name="T20" fmla="*/ 45086 w 1005204"/>
              <a:gd name="T21" fmla="*/ 315 h 1400175"/>
              <a:gd name="T22" fmla="*/ 0 w 1005204"/>
              <a:gd name="T23" fmla="*/ 21937 h 1400175"/>
              <a:gd name="T24" fmla="*/ 80438 w 1005204"/>
              <a:gd name="T25" fmla="*/ 23465 h 1400175"/>
              <a:gd name="T26" fmla="*/ 203038 w 1005204"/>
              <a:gd name="T27" fmla="*/ 31841 h 1400175"/>
              <a:gd name="T28" fmla="*/ 317724 w 1005204"/>
              <a:gd name="T29" fmla="*/ 49803 h 1400175"/>
              <a:gd name="T30" fmla="*/ 369085 w 1005204"/>
              <a:gd name="T31" fmla="*/ 69091 h 1400175"/>
              <a:gd name="T32" fmla="*/ 374737 w 1005204"/>
              <a:gd name="T33" fmla="*/ 74111 h 1400175"/>
              <a:gd name="T34" fmla="*/ 375925 w 1005204"/>
              <a:gd name="T35" fmla="*/ 486173 h 1400175"/>
              <a:gd name="T36" fmla="*/ 377707 w 1005204"/>
              <a:gd name="T37" fmla="*/ 490323 h 1400175"/>
              <a:gd name="T38" fmla="*/ 402362 w 1005204"/>
              <a:gd name="T39" fmla="*/ 510290 h 1400175"/>
              <a:gd name="T40" fmla="*/ 402382 w 1005204"/>
              <a:gd name="T41" fmla="*/ 510299 h 1400175"/>
              <a:gd name="T42" fmla="*/ 508302 w 1005204"/>
              <a:gd name="T43" fmla="*/ 538542 h 1400175"/>
              <a:gd name="T44" fmla="*/ 605543 w 1005204"/>
              <a:gd name="T45" fmla="*/ 539714 h 1400175"/>
              <a:gd name="T46" fmla="*/ 728670 w 1005204"/>
              <a:gd name="T47" fmla="*/ 533752 h 1400175"/>
              <a:gd name="T48" fmla="*/ 752443 w 1005204"/>
              <a:gd name="T49" fmla="*/ 555541 h 1400175"/>
              <a:gd name="T50" fmla="*/ 605303 w 1005204"/>
              <a:gd name="T51" fmla="*/ 549284 h 1400175"/>
              <a:gd name="T52" fmla="*/ 506203 w 1005204"/>
              <a:gd name="T53" fmla="*/ 550841 h 1400175"/>
              <a:gd name="T54" fmla="*/ 393569 w 1005204"/>
              <a:gd name="T55" fmla="*/ 583003 h 1400175"/>
              <a:gd name="T56" fmla="*/ 375925 w 1005204"/>
              <a:gd name="T57" fmla="*/ 602973 h 1400175"/>
              <a:gd name="T58" fmla="*/ 374737 w 1005204"/>
              <a:gd name="T59" fmla="*/ 1015034 h 1400175"/>
              <a:gd name="T60" fmla="*/ 370570 w 1005204"/>
              <a:gd name="T61" fmla="*/ 1018681 h 1400175"/>
              <a:gd name="T62" fmla="*/ 329476 w 1005204"/>
              <a:gd name="T63" fmla="*/ 1035911 h 1400175"/>
              <a:gd name="T64" fmla="*/ 233058 w 1005204"/>
              <a:gd name="T65" fmla="*/ 1053879 h 1400175"/>
              <a:gd name="T66" fmla="*/ 117258 w 1005204"/>
              <a:gd name="T67" fmla="*/ 1063890 h 1400175"/>
              <a:gd name="T68" fmla="*/ 20192 w 1005204"/>
              <a:gd name="T69" fmla="*/ 1066616 h 1400175"/>
              <a:gd name="T70" fmla="*/ 20192 w 1005204"/>
              <a:gd name="T71" fmla="*/ 1089146 h 1400175"/>
              <a:gd name="T72" fmla="*/ 167149 w 1005204"/>
              <a:gd name="T73" fmla="*/ 1082908 h 1400175"/>
              <a:gd name="T74" fmla="*/ 308844 w 1005204"/>
              <a:gd name="T75" fmla="*/ 1064053 h 1400175"/>
              <a:gd name="T76" fmla="*/ 394929 w 1005204"/>
              <a:gd name="T77" fmla="*/ 1023927 h 1400175"/>
              <a:gd name="T78" fmla="*/ 396710 w 1005204"/>
              <a:gd name="T79" fmla="*/ 1019777 h 1400175"/>
              <a:gd name="T80" fmla="*/ 397304 w 1005204"/>
              <a:gd name="T81" fmla="*/ 608310 h 1400175"/>
              <a:gd name="T82" fmla="*/ 397898 w 1005204"/>
              <a:gd name="T83" fmla="*/ 607876 h 1400175"/>
              <a:gd name="T84" fmla="*/ 488761 w 1005204"/>
              <a:gd name="T85" fmla="*/ 576292 h 1400175"/>
              <a:gd name="T86" fmla="*/ 610424 w 1005204"/>
              <a:gd name="T87" fmla="*/ 561659 h 1400175"/>
              <a:gd name="T88" fmla="*/ 732846 w 1005204"/>
              <a:gd name="T89" fmla="*/ 556133 h 1400175"/>
              <a:gd name="T90" fmla="*/ 375331 w 1005204"/>
              <a:gd name="T91" fmla="*/ 1012663 h 1400175"/>
              <a:gd name="T92" fmla="*/ 375331 w 1005204"/>
              <a:gd name="T93" fmla="*/ 1013256 h 1400175"/>
              <a:gd name="T94" fmla="*/ 397304 w 1005204"/>
              <a:gd name="T95" fmla="*/ 479058 h 1400175"/>
              <a:gd name="T96" fmla="*/ 397898 w 1005204"/>
              <a:gd name="T97" fmla="*/ 607876 h 1400175"/>
              <a:gd name="T98" fmla="*/ 397898 w 1005204"/>
              <a:gd name="T99" fmla="*/ 607876 h 1400175"/>
              <a:gd name="T100" fmla="*/ 778574 w 1005204"/>
              <a:gd name="T101" fmla="*/ 533604 h 1400175"/>
              <a:gd name="T102" fmla="*/ 695434 w 1005204"/>
              <a:gd name="T103" fmla="*/ 534629 h 1400175"/>
              <a:gd name="T104" fmla="*/ 555365 w 1005204"/>
              <a:gd name="T105" fmla="*/ 544414 h 1400175"/>
              <a:gd name="T106" fmla="*/ 605543 w 1005204"/>
              <a:gd name="T107" fmla="*/ 549307 h 1400175"/>
              <a:gd name="T108" fmla="*/ 728670 w 1005204"/>
              <a:gd name="T109" fmla="*/ 555294 h 1400175"/>
              <a:gd name="T110" fmla="*/ 783325 w 1005204"/>
              <a:gd name="T111" fmla="*/ 550798 h 140017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05204" h="1400175">
                <a:moveTo>
                  <a:pt x="990600" y="685799"/>
                </a:moveTo>
                <a:lnTo>
                  <a:pt x="965454" y="685037"/>
                </a:lnTo>
                <a:lnTo>
                  <a:pt x="936129" y="684923"/>
                </a:lnTo>
                <a:lnTo>
                  <a:pt x="887551" y="683588"/>
                </a:lnTo>
                <a:lnTo>
                  <a:pt x="835242" y="681261"/>
                </a:lnTo>
                <a:lnTo>
                  <a:pt x="783212" y="677856"/>
                </a:lnTo>
                <a:lnTo>
                  <a:pt x="731294" y="673167"/>
                </a:lnTo>
                <a:lnTo>
                  <a:pt x="679321" y="666993"/>
                </a:lnTo>
                <a:lnTo>
                  <a:pt x="627126" y="659130"/>
                </a:lnTo>
                <a:lnTo>
                  <a:pt x="583692" y="649986"/>
                </a:lnTo>
                <a:lnTo>
                  <a:pt x="544874" y="637909"/>
                </a:lnTo>
                <a:lnTo>
                  <a:pt x="525018" y="629412"/>
                </a:lnTo>
                <a:lnTo>
                  <a:pt x="521970" y="627888"/>
                </a:lnTo>
                <a:lnTo>
                  <a:pt x="516267" y="624992"/>
                </a:lnTo>
                <a:lnTo>
                  <a:pt x="516267" y="623794"/>
                </a:lnTo>
                <a:lnTo>
                  <a:pt x="512064" y="621030"/>
                </a:lnTo>
                <a:lnTo>
                  <a:pt x="511302" y="619506"/>
                </a:lnTo>
                <a:lnTo>
                  <a:pt x="510540" y="618744"/>
                </a:lnTo>
                <a:lnTo>
                  <a:pt x="509778" y="616458"/>
                </a:lnTo>
                <a:lnTo>
                  <a:pt x="509778" y="92201"/>
                </a:lnTo>
                <a:lnTo>
                  <a:pt x="509016" y="90677"/>
                </a:lnTo>
                <a:lnTo>
                  <a:pt x="508254" y="87629"/>
                </a:lnTo>
                <a:lnTo>
                  <a:pt x="507492" y="85343"/>
                </a:lnTo>
                <a:lnTo>
                  <a:pt x="507492" y="83819"/>
                </a:lnTo>
                <a:lnTo>
                  <a:pt x="506730" y="83819"/>
                </a:lnTo>
                <a:lnTo>
                  <a:pt x="442136" y="44350"/>
                </a:lnTo>
                <a:lnTo>
                  <a:pt x="392976" y="31360"/>
                </a:lnTo>
                <a:lnTo>
                  <a:pt x="336438" y="21157"/>
                </a:lnTo>
                <a:lnTo>
                  <a:pt x="275801" y="13411"/>
                </a:lnTo>
                <a:lnTo>
                  <a:pt x="214344" y="7792"/>
                </a:lnTo>
                <a:lnTo>
                  <a:pt x="155628" y="3989"/>
                </a:lnTo>
                <a:lnTo>
                  <a:pt x="103209" y="1668"/>
                </a:lnTo>
                <a:lnTo>
                  <a:pt x="57850" y="405"/>
                </a:lnTo>
                <a:lnTo>
                  <a:pt x="25908" y="0"/>
                </a:lnTo>
                <a:lnTo>
                  <a:pt x="762" y="0"/>
                </a:lnTo>
                <a:lnTo>
                  <a:pt x="0" y="28194"/>
                </a:lnTo>
                <a:lnTo>
                  <a:pt x="25908" y="28194"/>
                </a:lnTo>
                <a:lnTo>
                  <a:pt x="51054" y="28955"/>
                </a:lnTo>
                <a:lnTo>
                  <a:pt x="103209" y="30158"/>
                </a:lnTo>
                <a:lnTo>
                  <a:pt x="155628" y="32500"/>
                </a:lnTo>
                <a:lnTo>
                  <a:pt x="208126" y="36061"/>
                </a:lnTo>
                <a:lnTo>
                  <a:pt x="260516" y="40922"/>
                </a:lnTo>
                <a:lnTo>
                  <a:pt x="312614" y="47162"/>
                </a:lnTo>
                <a:lnTo>
                  <a:pt x="364236" y="54863"/>
                </a:lnTo>
                <a:lnTo>
                  <a:pt x="407670" y="64007"/>
                </a:lnTo>
                <a:lnTo>
                  <a:pt x="447469" y="76150"/>
                </a:lnTo>
                <a:lnTo>
                  <a:pt x="470154" y="86867"/>
                </a:lnTo>
                <a:lnTo>
                  <a:pt x="473570" y="88798"/>
                </a:lnTo>
                <a:lnTo>
                  <a:pt x="477189" y="91986"/>
                </a:lnTo>
                <a:lnTo>
                  <a:pt x="480060" y="93725"/>
                </a:lnTo>
                <a:lnTo>
                  <a:pt x="480822" y="95249"/>
                </a:lnTo>
                <a:lnTo>
                  <a:pt x="481584" y="96011"/>
                </a:lnTo>
                <a:lnTo>
                  <a:pt x="481584" y="623316"/>
                </a:lnTo>
                <a:lnTo>
                  <a:pt x="482346" y="624840"/>
                </a:lnTo>
                <a:lnTo>
                  <a:pt x="483870" y="628650"/>
                </a:lnTo>
                <a:lnTo>
                  <a:pt x="483870" y="630174"/>
                </a:lnTo>
                <a:lnTo>
                  <a:pt x="484632" y="630174"/>
                </a:lnTo>
                <a:lnTo>
                  <a:pt x="485394" y="632460"/>
                </a:lnTo>
                <a:lnTo>
                  <a:pt x="507766" y="652155"/>
                </a:lnTo>
                <a:lnTo>
                  <a:pt x="516267" y="655836"/>
                </a:lnTo>
                <a:lnTo>
                  <a:pt x="516267" y="624992"/>
                </a:lnTo>
                <a:lnTo>
                  <a:pt x="516293" y="623811"/>
                </a:lnTo>
                <a:lnTo>
                  <a:pt x="516293" y="655847"/>
                </a:lnTo>
                <a:lnTo>
                  <a:pt x="545421" y="668461"/>
                </a:lnTo>
                <a:lnTo>
                  <a:pt x="594763" y="681688"/>
                </a:lnTo>
                <a:lnTo>
                  <a:pt x="652198" y="692145"/>
                </a:lnTo>
                <a:lnTo>
                  <a:pt x="711631" y="699817"/>
                </a:lnTo>
                <a:lnTo>
                  <a:pt x="712584" y="699692"/>
                </a:lnTo>
                <a:lnTo>
                  <a:pt x="776968" y="693652"/>
                </a:lnTo>
                <a:lnTo>
                  <a:pt x="837859" y="689585"/>
                </a:lnTo>
                <a:lnTo>
                  <a:pt x="892306" y="687117"/>
                </a:lnTo>
                <a:lnTo>
                  <a:pt x="934951" y="685990"/>
                </a:lnTo>
                <a:lnTo>
                  <a:pt x="965454" y="685799"/>
                </a:lnTo>
                <a:lnTo>
                  <a:pt x="990600" y="685799"/>
                </a:lnTo>
                <a:close/>
              </a:path>
              <a:path w="1005204" h="1400175">
                <a:moveTo>
                  <a:pt x="965454" y="713993"/>
                </a:moveTo>
                <a:lnTo>
                  <a:pt x="890973" y="712440"/>
                </a:lnTo>
                <a:lnTo>
                  <a:pt x="837113" y="709978"/>
                </a:lnTo>
                <a:lnTo>
                  <a:pt x="776660" y="705952"/>
                </a:lnTo>
                <a:lnTo>
                  <a:pt x="714132" y="700139"/>
                </a:lnTo>
                <a:lnTo>
                  <a:pt x="711631" y="699817"/>
                </a:lnTo>
                <a:lnTo>
                  <a:pt x="649505" y="707952"/>
                </a:lnTo>
                <a:lnTo>
                  <a:pt x="591296" y="718764"/>
                </a:lnTo>
                <a:lnTo>
                  <a:pt x="541831" y="732439"/>
                </a:lnTo>
                <a:lnTo>
                  <a:pt x="504985" y="749287"/>
                </a:lnTo>
                <a:lnTo>
                  <a:pt x="483108" y="773430"/>
                </a:lnTo>
                <a:lnTo>
                  <a:pt x="482346" y="773430"/>
                </a:lnTo>
                <a:lnTo>
                  <a:pt x="482346" y="774954"/>
                </a:lnTo>
                <a:lnTo>
                  <a:pt x="481584" y="777240"/>
                </a:lnTo>
                <a:lnTo>
                  <a:pt x="481584" y="1302258"/>
                </a:lnTo>
                <a:lnTo>
                  <a:pt x="480822" y="1304544"/>
                </a:lnTo>
                <a:lnTo>
                  <a:pt x="480060" y="1305306"/>
                </a:lnTo>
                <a:lnTo>
                  <a:pt x="479298" y="1306830"/>
                </a:lnTo>
                <a:lnTo>
                  <a:pt x="475475" y="1309230"/>
                </a:lnTo>
                <a:lnTo>
                  <a:pt x="470916" y="1313370"/>
                </a:lnTo>
                <a:lnTo>
                  <a:pt x="466344" y="1315212"/>
                </a:lnTo>
                <a:lnTo>
                  <a:pt x="422748" y="1331375"/>
                </a:lnTo>
                <a:lnTo>
                  <a:pt x="379476" y="1341882"/>
                </a:lnTo>
                <a:lnTo>
                  <a:pt x="348234" y="1347216"/>
                </a:lnTo>
                <a:lnTo>
                  <a:pt x="299034" y="1354467"/>
                </a:lnTo>
                <a:lnTo>
                  <a:pt x="249639" y="1360082"/>
                </a:lnTo>
                <a:lnTo>
                  <a:pt x="200096" y="1364294"/>
                </a:lnTo>
                <a:lnTo>
                  <a:pt x="150452" y="1367335"/>
                </a:lnTo>
                <a:lnTo>
                  <a:pt x="100636" y="1369442"/>
                </a:lnTo>
                <a:lnTo>
                  <a:pt x="51054" y="1370838"/>
                </a:lnTo>
                <a:lnTo>
                  <a:pt x="25908" y="1370838"/>
                </a:lnTo>
                <a:lnTo>
                  <a:pt x="0" y="1371600"/>
                </a:lnTo>
                <a:lnTo>
                  <a:pt x="762" y="1399794"/>
                </a:lnTo>
                <a:lnTo>
                  <a:pt x="25908" y="1399794"/>
                </a:lnTo>
                <a:lnTo>
                  <a:pt x="100636" y="1398209"/>
                </a:lnTo>
                <a:lnTo>
                  <a:pt x="154443" y="1395756"/>
                </a:lnTo>
                <a:lnTo>
                  <a:pt x="214468" y="1391777"/>
                </a:lnTo>
                <a:lnTo>
                  <a:pt x="277153" y="1385958"/>
                </a:lnTo>
                <a:lnTo>
                  <a:pt x="338941" y="1377985"/>
                </a:lnTo>
                <a:lnTo>
                  <a:pt x="396275" y="1367543"/>
                </a:lnTo>
                <a:lnTo>
                  <a:pt x="445595" y="1354317"/>
                </a:lnTo>
                <a:lnTo>
                  <a:pt x="483345" y="1337994"/>
                </a:lnTo>
                <a:lnTo>
                  <a:pt x="506730" y="1315974"/>
                </a:lnTo>
                <a:lnTo>
                  <a:pt x="507492" y="1315974"/>
                </a:lnTo>
                <a:lnTo>
                  <a:pt x="507492" y="1314450"/>
                </a:lnTo>
                <a:lnTo>
                  <a:pt x="509016" y="1310640"/>
                </a:lnTo>
                <a:lnTo>
                  <a:pt x="509016" y="1309116"/>
                </a:lnTo>
                <a:lnTo>
                  <a:pt x="509778" y="1307592"/>
                </a:lnTo>
                <a:lnTo>
                  <a:pt x="509778" y="781812"/>
                </a:lnTo>
                <a:lnTo>
                  <a:pt x="510448" y="781323"/>
                </a:lnTo>
                <a:lnTo>
                  <a:pt x="510540" y="781050"/>
                </a:lnTo>
                <a:lnTo>
                  <a:pt x="510540" y="781256"/>
                </a:lnTo>
                <a:lnTo>
                  <a:pt x="526969" y="769287"/>
                </a:lnTo>
                <a:lnTo>
                  <a:pt x="575754" y="752111"/>
                </a:lnTo>
                <a:lnTo>
                  <a:pt x="627126" y="740664"/>
                </a:lnTo>
                <a:lnTo>
                  <a:pt x="678707" y="732951"/>
                </a:lnTo>
                <a:lnTo>
                  <a:pt x="730811" y="726710"/>
                </a:lnTo>
                <a:lnTo>
                  <a:pt x="783231" y="721856"/>
                </a:lnTo>
                <a:lnTo>
                  <a:pt x="835242" y="718338"/>
                </a:lnTo>
                <a:lnTo>
                  <a:pt x="887551" y="715993"/>
                </a:lnTo>
                <a:lnTo>
                  <a:pt x="940308" y="714755"/>
                </a:lnTo>
                <a:lnTo>
                  <a:pt x="965454" y="713993"/>
                </a:lnTo>
                <a:close/>
              </a:path>
              <a:path w="1005204" h="1400175">
                <a:moveTo>
                  <a:pt x="481584" y="1302258"/>
                </a:moveTo>
                <a:lnTo>
                  <a:pt x="481584" y="1301496"/>
                </a:lnTo>
                <a:lnTo>
                  <a:pt x="480822" y="1303782"/>
                </a:lnTo>
                <a:lnTo>
                  <a:pt x="480822" y="1304544"/>
                </a:lnTo>
                <a:lnTo>
                  <a:pt x="481584" y="1302258"/>
                </a:lnTo>
                <a:close/>
              </a:path>
              <a:path w="1005204" h="1400175">
                <a:moveTo>
                  <a:pt x="510540" y="618744"/>
                </a:moveTo>
                <a:lnTo>
                  <a:pt x="510540" y="617982"/>
                </a:lnTo>
                <a:lnTo>
                  <a:pt x="509778" y="615696"/>
                </a:lnTo>
                <a:lnTo>
                  <a:pt x="509778" y="616458"/>
                </a:lnTo>
                <a:lnTo>
                  <a:pt x="510540" y="618744"/>
                </a:lnTo>
                <a:close/>
              </a:path>
              <a:path w="1005204" h="1400175">
                <a:moveTo>
                  <a:pt x="510540" y="781256"/>
                </a:moveTo>
                <a:lnTo>
                  <a:pt x="510540" y="781050"/>
                </a:lnTo>
                <a:lnTo>
                  <a:pt x="510448" y="781323"/>
                </a:lnTo>
                <a:lnTo>
                  <a:pt x="510540" y="781256"/>
                </a:lnTo>
                <a:close/>
              </a:path>
              <a:path w="1005204" h="1400175">
                <a:moveTo>
                  <a:pt x="1005078" y="707897"/>
                </a:moveTo>
                <a:lnTo>
                  <a:pt x="1005078" y="691895"/>
                </a:lnTo>
                <a:lnTo>
                  <a:pt x="998982" y="685799"/>
                </a:lnTo>
                <a:lnTo>
                  <a:pt x="965454" y="685799"/>
                </a:lnTo>
                <a:lnTo>
                  <a:pt x="940308" y="685936"/>
                </a:lnTo>
                <a:lnTo>
                  <a:pt x="892306" y="687117"/>
                </a:lnTo>
                <a:lnTo>
                  <a:pt x="837859" y="689585"/>
                </a:lnTo>
                <a:lnTo>
                  <a:pt x="776660" y="693673"/>
                </a:lnTo>
                <a:lnTo>
                  <a:pt x="712584" y="699692"/>
                </a:lnTo>
                <a:lnTo>
                  <a:pt x="711631" y="699817"/>
                </a:lnTo>
                <a:lnTo>
                  <a:pt x="714132" y="700139"/>
                </a:lnTo>
                <a:lnTo>
                  <a:pt x="776968" y="705981"/>
                </a:lnTo>
                <a:lnTo>
                  <a:pt x="837113" y="709978"/>
                </a:lnTo>
                <a:lnTo>
                  <a:pt x="890973" y="712440"/>
                </a:lnTo>
                <a:lnTo>
                  <a:pt x="934951" y="713676"/>
                </a:lnTo>
                <a:lnTo>
                  <a:pt x="965454" y="713993"/>
                </a:lnTo>
                <a:lnTo>
                  <a:pt x="998982" y="713993"/>
                </a:lnTo>
                <a:lnTo>
                  <a:pt x="1005078" y="70789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MY"/>
          </a:p>
        </p:txBody>
      </p:sp>
      <p:sp>
        <p:nvSpPr>
          <p:cNvPr id="35854" name="TextBox 20">
            <a:extLst>
              <a:ext uri="{FF2B5EF4-FFF2-40B4-BE49-F238E27FC236}">
                <a16:creationId xmlns:a16="http://schemas.microsoft.com/office/drawing/2014/main" id="{8C9DF757-F479-4379-9397-4C0EFF75B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5" y="684213"/>
            <a:ext cx="5976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Infinite Recursive : Example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ject 2">
            <a:extLst>
              <a:ext uri="{FF2B5EF4-FFF2-40B4-BE49-F238E27FC236}">
                <a16:creationId xmlns:a16="http://schemas.microsoft.com/office/drawing/2014/main" id="{150DF447-E454-4388-9631-3F07DC9A4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713" y="403225"/>
            <a:ext cx="236537" cy="546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7" name="object 4">
            <a:extLst>
              <a:ext uri="{FF2B5EF4-FFF2-40B4-BE49-F238E27FC236}">
                <a16:creationId xmlns:a16="http://schemas.microsoft.com/office/drawing/2014/main" id="{4EC6D8DB-D328-4529-AF29-CEA5F32F20D5}"/>
              </a:ext>
            </a:extLst>
          </p:cNvPr>
          <p:cNvSpPr>
            <a:spLocks/>
          </p:cNvSpPr>
          <p:nvPr/>
        </p:nvSpPr>
        <p:spPr bwMode="auto">
          <a:xfrm>
            <a:off x="941388" y="2389188"/>
            <a:ext cx="4706937" cy="3814762"/>
          </a:xfrm>
          <a:custGeom>
            <a:avLst/>
            <a:gdLst>
              <a:gd name="T0" fmla="*/ 4153591 w 5334000"/>
              <a:gd name="T1" fmla="*/ 3365225 h 4324350"/>
              <a:gd name="T2" fmla="*/ 4153591 w 5334000"/>
              <a:gd name="T3" fmla="*/ 0 h 4324350"/>
              <a:gd name="T4" fmla="*/ 0 w 5334000"/>
              <a:gd name="T5" fmla="*/ 0 h 4324350"/>
              <a:gd name="T6" fmla="*/ 0 w 5334000"/>
              <a:gd name="T7" fmla="*/ 3365225 h 4324350"/>
              <a:gd name="T8" fmla="*/ 4153591 w 5334000"/>
              <a:gd name="T9" fmla="*/ 3365225 h 4324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34000" h="4324350">
                <a:moveTo>
                  <a:pt x="5334000" y="4324350"/>
                </a:moveTo>
                <a:lnTo>
                  <a:pt x="5334000" y="0"/>
                </a:lnTo>
                <a:lnTo>
                  <a:pt x="0" y="0"/>
                </a:lnTo>
                <a:lnTo>
                  <a:pt x="0" y="4324350"/>
                </a:lnTo>
                <a:lnTo>
                  <a:pt x="5334000" y="4324350"/>
                </a:lnTo>
                <a:close/>
              </a:path>
            </a:pathLst>
          </a:custGeom>
          <a:solidFill>
            <a:srgbClr val="DE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MY"/>
          </a:p>
        </p:txBody>
      </p:sp>
      <p:sp>
        <p:nvSpPr>
          <p:cNvPr id="36868" name="object 5">
            <a:extLst>
              <a:ext uri="{FF2B5EF4-FFF2-40B4-BE49-F238E27FC236}">
                <a16:creationId xmlns:a16="http://schemas.microsoft.com/office/drawing/2014/main" id="{4595F4AB-D2C9-47DA-9115-9CD2E6843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2357438"/>
            <a:ext cx="21907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816" rIns="0" bIns="0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788"/>
              </a:lnSpc>
              <a:spcBef>
                <a:spcPts val="238"/>
              </a:spcBef>
              <a:buFontTx/>
              <a:buNone/>
            </a:pPr>
            <a:r>
              <a:rPr lang="en-US" alt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#include &lt;stdio.h&gt;  #include &lt;conio.h&gt;</a:t>
            </a:r>
          </a:p>
        </p:txBody>
      </p:sp>
      <p:sp>
        <p:nvSpPr>
          <p:cNvPr id="36869" name="object 6">
            <a:extLst>
              <a:ext uri="{FF2B5EF4-FFF2-40B4-BE49-F238E27FC236}">
                <a16:creationId xmlns:a16="http://schemas.microsoft.com/office/drawing/2014/main" id="{33373F50-BD93-49B8-83C8-B9B2A43CD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3038475"/>
            <a:ext cx="446405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816" rIns="0" bIns="0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788"/>
              </a:lnSpc>
              <a:spcBef>
                <a:spcPts val="238"/>
              </a:spcBef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void printIntegers(int n);  main()</a:t>
            </a:r>
            <a:endParaRPr lang="en-US" altLang="en-US" sz="15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1688"/>
              </a:lnSpc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{ int number;</a:t>
            </a:r>
            <a:endParaRPr lang="en-US" altLang="en-US" sz="15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1788"/>
              </a:lnSpc>
              <a:spcBef>
                <a:spcPts val="100"/>
              </a:spcBef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cout&lt;&lt;“\nEnter an integer value :”;  cin &gt;&gt; number;  printIntegers(number);</a:t>
            </a:r>
            <a:endParaRPr lang="en-US" altLang="en-US" sz="15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1688"/>
              </a:lnSpc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15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1850"/>
              </a:lnSpc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void printIntegers (int nom)</a:t>
            </a:r>
            <a:endParaRPr lang="en-US" altLang="en-US" sz="15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B30356C-AE6F-467A-A106-4724FE3E2277}"/>
              </a:ext>
            </a:extLst>
          </p:cNvPr>
          <p:cNvSpPr txBox="1"/>
          <p:nvPr/>
        </p:nvSpPr>
        <p:spPr>
          <a:xfrm>
            <a:off x="1108075" y="4857750"/>
            <a:ext cx="2190750" cy="255588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 marL="11206">
              <a:spcBef>
                <a:spcPts val="88"/>
              </a:spcBef>
              <a:tabLst>
                <a:tab pos="613555" algn="l"/>
              </a:tabLst>
              <a:defRPr/>
            </a:pPr>
            <a:r>
              <a:rPr sz="1588" b="1" spc="-4" dirty="0">
                <a:latin typeface="Courier New"/>
                <a:cs typeface="Courier New"/>
              </a:rPr>
              <a:t>{	</a:t>
            </a:r>
            <a:r>
              <a:rPr sz="1588" spc="-4" dirty="0">
                <a:latin typeface="Courier New"/>
                <a:cs typeface="Courier New"/>
              </a:rPr>
              <a:t>if (nom &gt;=</a:t>
            </a:r>
            <a:r>
              <a:rPr sz="1588" spc="-97" dirty="0">
                <a:latin typeface="Courier New"/>
                <a:cs typeface="Courier New"/>
              </a:rPr>
              <a:t> </a:t>
            </a:r>
            <a:r>
              <a:rPr sz="1588" spc="-9" dirty="0">
                <a:latin typeface="Courier New"/>
                <a:cs typeface="Courier New"/>
              </a:rPr>
              <a:t>1)</a:t>
            </a:r>
            <a:endParaRPr sz="1588">
              <a:latin typeface="Courier New"/>
              <a:cs typeface="Courier New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3A50B08D-7C95-4905-9E0C-06312C0A9B10}"/>
              </a:ext>
            </a:extLst>
          </p:cNvPr>
          <p:cNvSpPr txBox="1"/>
          <p:nvPr/>
        </p:nvSpPr>
        <p:spPr>
          <a:xfrm>
            <a:off x="1752600" y="5084763"/>
            <a:ext cx="3756025" cy="255587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 marL="11206">
              <a:spcBef>
                <a:spcPts val="88"/>
              </a:spcBef>
              <a:tabLst>
                <a:tab pos="492525" algn="l"/>
              </a:tabLst>
              <a:defRPr/>
            </a:pPr>
            <a:r>
              <a:rPr sz="1588" b="1" spc="-4" dirty="0">
                <a:solidFill>
                  <a:srgbClr val="53548A"/>
                </a:solidFill>
                <a:latin typeface="Courier New"/>
                <a:cs typeface="Courier New"/>
              </a:rPr>
              <a:t>{	cout &lt;&lt; “\Value : “ &lt;&lt;</a:t>
            </a:r>
            <a:r>
              <a:rPr sz="1588" b="1" spc="-106" dirty="0">
                <a:solidFill>
                  <a:srgbClr val="53548A"/>
                </a:solidFill>
                <a:latin typeface="Courier New"/>
                <a:cs typeface="Courier New"/>
              </a:rPr>
              <a:t> </a:t>
            </a:r>
            <a:r>
              <a:rPr sz="1588" b="1" spc="-9" dirty="0">
                <a:solidFill>
                  <a:srgbClr val="53548A"/>
                </a:solidFill>
                <a:latin typeface="Courier New"/>
                <a:cs typeface="Courier New"/>
              </a:rPr>
              <a:t>nom;</a:t>
            </a:r>
            <a:endParaRPr sz="1588">
              <a:latin typeface="Courier New"/>
              <a:cs typeface="Courier New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D706FB8-D024-430E-8B99-57A7F6492903}"/>
              </a:ext>
            </a:extLst>
          </p:cNvPr>
          <p:cNvSpPr txBox="1"/>
          <p:nvPr/>
        </p:nvSpPr>
        <p:spPr>
          <a:xfrm>
            <a:off x="2192338" y="5311775"/>
            <a:ext cx="2671762" cy="255588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 marL="11206">
              <a:spcBef>
                <a:spcPts val="88"/>
              </a:spcBef>
              <a:defRPr/>
            </a:pPr>
            <a:r>
              <a:rPr sz="1588" b="1" spc="-9" dirty="0">
                <a:latin typeface="Courier New"/>
                <a:cs typeface="Courier New"/>
              </a:rPr>
              <a:t>printIntegers</a:t>
            </a:r>
            <a:r>
              <a:rPr sz="1588" b="1" spc="-53" dirty="0">
                <a:latin typeface="Courier New"/>
                <a:cs typeface="Courier New"/>
              </a:rPr>
              <a:t> </a:t>
            </a:r>
            <a:r>
              <a:rPr sz="1588" b="1" spc="-13" dirty="0">
                <a:latin typeface="Courier New"/>
                <a:cs typeface="Courier New"/>
              </a:rPr>
              <a:t>(nom-2);</a:t>
            </a:r>
            <a:endParaRPr sz="1588">
              <a:latin typeface="Courier New"/>
              <a:cs typeface="Courier New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9CC3F38-1F7B-4C59-8BD6-FB6E323ABA55}"/>
              </a:ext>
            </a:extLst>
          </p:cNvPr>
          <p:cNvSpPr txBox="1"/>
          <p:nvPr/>
        </p:nvSpPr>
        <p:spPr>
          <a:xfrm>
            <a:off x="1709738" y="5538788"/>
            <a:ext cx="144462" cy="255587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 marL="11206">
              <a:spcBef>
                <a:spcPts val="88"/>
              </a:spcBef>
              <a:defRPr/>
            </a:pPr>
            <a:r>
              <a:rPr sz="1588" b="1" spc="-4" dirty="0">
                <a:latin typeface="Courier New"/>
                <a:cs typeface="Courier New"/>
              </a:rPr>
              <a:t>}</a:t>
            </a:r>
            <a:endParaRPr sz="1588">
              <a:latin typeface="Courier New"/>
              <a:cs typeface="Courier New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FB11326-FB19-4326-B501-85F6329A744E}"/>
              </a:ext>
            </a:extLst>
          </p:cNvPr>
          <p:cNvSpPr txBox="1"/>
          <p:nvPr/>
        </p:nvSpPr>
        <p:spPr>
          <a:xfrm>
            <a:off x="1108075" y="5765800"/>
            <a:ext cx="142875" cy="255588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 marL="11206">
              <a:spcBef>
                <a:spcPts val="88"/>
              </a:spcBef>
              <a:defRPr/>
            </a:pPr>
            <a:r>
              <a:rPr sz="1588" b="1" spc="-4" dirty="0">
                <a:latin typeface="Courier New"/>
                <a:cs typeface="Courier New"/>
              </a:rPr>
              <a:t>}</a:t>
            </a:r>
            <a:endParaRPr sz="1588">
              <a:latin typeface="Courier New"/>
              <a:cs typeface="Courier New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8B6989E1-A239-4383-8EB3-6B806D9D4C7C}"/>
              </a:ext>
            </a:extLst>
          </p:cNvPr>
          <p:cNvSpPr txBox="1"/>
          <p:nvPr/>
        </p:nvSpPr>
        <p:spPr>
          <a:xfrm>
            <a:off x="8115300" y="428625"/>
            <a:ext cx="236538" cy="255588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>
              <a:spcBef>
                <a:spcPts val="88"/>
              </a:spcBef>
              <a:defRPr/>
            </a:pPr>
            <a:r>
              <a:rPr sz="1588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588">
              <a:latin typeface="Arial"/>
              <a:cs typeface="Arial"/>
            </a:endParaRPr>
          </a:p>
        </p:txBody>
      </p:sp>
      <p:sp>
        <p:nvSpPr>
          <p:cNvPr id="36876" name="object 14">
            <a:extLst>
              <a:ext uri="{FF2B5EF4-FFF2-40B4-BE49-F238E27FC236}">
                <a16:creationId xmlns:a16="http://schemas.microsoft.com/office/drawing/2014/main" id="{3D9C45ED-A6BE-4954-BF7A-080001629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463" y="2578100"/>
            <a:ext cx="17145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8"/>
              </a:spcBef>
              <a:buFontTx/>
              <a:buNone/>
            </a:pPr>
            <a:r>
              <a:rPr lang="en-US" altLang="en-US" sz="1500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en-US" altLang="en-US" sz="1500">
                <a:latin typeface="Arial" panose="020B0604020202020204" pitchFamily="34" charset="0"/>
                <a:cs typeface="Arial" panose="020B0604020202020204" pitchFamily="34" charset="0"/>
              </a:rPr>
              <a:t>: Give the  output if the value  entered is 10 or 7.</a:t>
            </a:r>
          </a:p>
        </p:txBody>
      </p:sp>
      <p:sp>
        <p:nvSpPr>
          <p:cNvPr id="36877" name="object 15">
            <a:extLst>
              <a:ext uri="{FF2B5EF4-FFF2-40B4-BE49-F238E27FC236}">
                <a16:creationId xmlns:a16="http://schemas.microsoft.com/office/drawing/2014/main" id="{3726D869-BF3F-4BA7-A9C8-D15401882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4460875"/>
            <a:ext cx="18843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8"/>
              </a:spcBef>
              <a:buFontTx/>
              <a:buNone/>
            </a:pPr>
            <a:r>
              <a:rPr lang="en-US" altLang="en-US" sz="1500">
                <a:latin typeface="Arial" panose="020B0604020202020204" pitchFamily="34" charset="0"/>
                <a:cs typeface="Arial" panose="020B0604020202020204" pitchFamily="34" charset="0"/>
              </a:rPr>
              <a:t>condition satatement  to stop the recursive  call and the cahnges  in the terminal case  variable are  provided.</a:t>
            </a:r>
          </a:p>
        </p:txBody>
      </p:sp>
      <p:sp>
        <p:nvSpPr>
          <p:cNvPr id="36878" name="object 16">
            <a:extLst>
              <a:ext uri="{FF2B5EF4-FFF2-40B4-BE49-F238E27FC236}">
                <a16:creationId xmlns:a16="http://schemas.microsoft.com/office/drawing/2014/main" id="{388E3555-4AC6-419B-9319-AA9803E8244D}"/>
              </a:ext>
            </a:extLst>
          </p:cNvPr>
          <p:cNvSpPr>
            <a:spLocks/>
          </p:cNvSpPr>
          <p:nvPr/>
        </p:nvSpPr>
        <p:spPr bwMode="auto">
          <a:xfrm>
            <a:off x="5446713" y="4837113"/>
            <a:ext cx="676275" cy="1219200"/>
          </a:xfrm>
          <a:custGeom>
            <a:avLst/>
            <a:gdLst>
              <a:gd name="T0" fmla="*/ 299785 w 767715"/>
              <a:gd name="T1" fmla="*/ 52799 h 1381759"/>
              <a:gd name="T2" fmla="*/ 298603 w 767715"/>
              <a:gd name="T3" fmla="*/ 49239 h 1381759"/>
              <a:gd name="T4" fmla="*/ 295645 w 767715"/>
              <a:gd name="T5" fmla="*/ 43307 h 1381759"/>
              <a:gd name="T6" fmla="*/ 209908 w 767715"/>
              <a:gd name="T7" fmla="*/ 14831 h 1381759"/>
              <a:gd name="T8" fmla="*/ 81756 w 767715"/>
              <a:gd name="T9" fmla="*/ 2000 h 1381759"/>
              <a:gd name="T10" fmla="*/ 591 w 767715"/>
              <a:gd name="T11" fmla="*/ 0 h 1381759"/>
              <a:gd name="T12" fmla="*/ 45530 w 767715"/>
              <a:gd name="T13" fmla="*/ 8321 h 1381759"/>
              <a:gd name="T14" fmla="*/ 152765 w 767715"/>
              <a:gd name="T15" fmla="*/ 14764 h 1381759"/>
              <a:gd name="T16" fmla="*/ 228313 w 767715"/>
              <a:gd name="T17" fmla="*/ 25581 h 1381759"/>
              <a:gd name="T18" fmla="*/ 289733 w 767715"/>
              <a:gd name="T19" fmla="*/ 48053 h 1381759"/>
              <a:gd name="T20" fmla="*/ 292098 w 767715"/>
              <a:gd name="T21" fmla="*/ 52205 h 1381759"/>
              <a:gd name="T22" fmla="*/ 292689 w 767715"/>
              <a:gd name="T23" fmla="*/ 492400 h 1381759"/>
              <a:gd name="T24" fmla="*/ 296237 w 767715"/>
              <a:gd name="T25" fmla="*/ 498333 h 1381759"/>
              <a:gd name="T26" fmla="*/ 300376 w 767715"/>
              <a:gd name="T27" fmla="*/ 501899 h 1381759"/>
              <a:gd name="T28" fmla="*/ 291507 w 767715"/>
              <a:gd name="T29" fmla="*/ 1035717 h 1381759"/>
              <a:gd name="T30" fmla="*/ 289733 w 767715"/>
              <a:gd name="T31" fmla="*/ 1026922 h 1381759"/>
              <a:gd name="T32" fmla="*/ 188031 w 767715"/>
              <a:gd name="T33" fmla="*/ 1056584 h 1381759"/>
              <a:gd name="T34" fmla="*/ 80381 w 767715"/>
              <a:gd name="T35" fmla="*/ 1066177 h 1381759"/>
              <a:gd name="T36" fmla="*/ 0 w 767715"/>
              <a:gd name="T37" fmla="*/ 1067856 h 1381759"/>
              <a:gd name="T38" fmla="*/ 105098 w 767715"/>
              <a:gd name="T39" fmla="*/ 1071927 h 1381759"/>
              <a:gd name="T40" fmla="*/ 222826 w 767715"/>
              <a:gd name="T41" fmla="*/ 1058838 h 1381759"/>
              <a:gd name="T42" fmla="*/ 291507 w 767715"/>
              <a:gd name="T43" fmla="*/ 51019 h 1381759"/>
              <a:gd name="T44" fmla="*/ 291507 w 767715"/>
              <a:gd name="T45" fmla="*/ 51019 h 1381759"/>
              <a:gd name="T46" fmla="*/ 546353 w 767715"/>
              <a:gd name="T47" fmla="*/ 541047 h 1381759"/>
              <a:gd name="T48" fmla="*/ 447490 w 767715"/>
              <a:gd name="T49" fmla="*/ 540218 h 1381759"/>
              <a:gd name="T50" fmla="*/ 322501 w 767715"/>
              <a:gd name="T51" fmla="*/ 563265 h 1381759"/>
              <a:gd name="T52" fmla="*/ 294463 w 767715"/>
              <a:gd name="T53" fmla="*/ 579608 h 1381759"/>
              <a:gd name="T54" fmla="*/ 292689 w 767715"/>
              <a:gd name="T55" fmla="*/ 583168 h 1381759"/>
              <a:gd name="T56" fmla="*/ 292098 w 767715"/>
              <a:gd name="T57" fmla="*/ 1023363 h 1381759"/>
              <a:gd name="T58" fmla="*/ 291507 w 767715"/>
              <a:gd name="T59" fmla="*/ 1035717 h 1381759"/>
              <a:gd name="T60" fmla="*/ 295645 w 767715"/>
              <a:gd name="T61" fmla="*/ 1032261 h 1381759"/>
              <a:gd name="T62" fmla="*/ 299194 w 767715"/>
              <a:gd name="T63" fmla="*/ 1026328 h 1381759"/>
              <a:gd name="T64" fmla="*/ 299785 w 767715"/>
              <a:gd name="T65" fmla="*/ 586134 h 1381759"/>
              <a:gd name="T66" fmla="*/ 301559 w 767715"/>
              <a:gd name="T67" fmla="*/ 582772 h 1381759"/>
              <a:gd name="T68" fmla="*/ 344102 w 767715"/>
              <a:gd name="T69" fmla="*/ 563928 h 1381759"/>
              <a:gd name="T70" fmla="*/ 439265 w 767715"/>
              <a:gd name="T71" fmla="*/ 548680 h 1381759"/>
              <a:gd name="T72" fmla="*/ 511446 w 767715"/>
              <a:gd name="T73" fmla="*/ 543168 h 1381759"/>
              <a:gd name="T74" fmla="*/ 591292 w 767715"/>
              <a:gd name="T75" fmla="*/ 541640 h 1381759"/>
              <a:gd name="T76" fmla="*/ 300376 w 767715"/>
              <a:gd name="T77" fmla="*/ 501899 h 1381759"/>
              <a:gd name="T78" fmla="*/ 301928 w 767715"/>
              <a:gd name="T79" fmla="*/ 493290 h 1381759"/>
              <a:gd name="T80" fmla="*/ 300376 w 767715"/>
              <a:gd name="T81" fmla="*/ 584947 h 1381759"/>
              <a:gd name="T82" fmla="*/ 301928 w 767715"/>
              <a:gd name="T83" fmla="*/ 493290 h 1381759"/>
              <a:gd name="T84" fmla="*/ 302150 w 767715"/>
              <a:gd name="T85" fmla="*/ 502801 h 1381759"/>
              <a:gd name="T86" fmla="*/ 301559 w 767715"/>
              <a:gd name="T87" fmla="*/ 502500 h 1381759"/>
              <a:gd name="T88" fmla="*/ 301559 w 767715"/>
              <a:gd name="T89" fmla="*/ 582575 h 1381759"/>
              <a:gd name="T90" fmla="*/ 591292 w 767715"/>
              <a:gd name="T91" fmla="*/ 533927 h 1381759"/>
              <a:gd name="T92" fmla="*/ 511446 w 767715"/>
              <a:gd name="T93" fmla="*/ 532247 h 1381759"/>
              <a:gd name="T94" fmla="*/ 403261 w 767715"/>
              <a:gd name="T95" fmla="*/ 522590 h 1381759"/>
              <a:gd name="T96" fmla="*/ 307471 w 767715"/>
              <a:gd name="T97" fmla="*/ 497740 h 1381759"/>
              <a:gd name="T98" fmla="*/ 302150 w 767715"/>
              <a:gd name="T99" fmla="*/ 502801 h 1381759"/>
              <a:gd name="T100" fmla="*/ 392027 w 767715"/>
              <a:gd name="T101" fmla="*/ 528589 h 1381759"/>
              <a:gd name="T102" fmla="*/ 480488 w 767715"/>
              <a:gd name="T103" fmla="*/ 537892 h 1381759"/>
              <a:gd name="T104" fmla="*/ 561135 w 767715"/>
              <a:gd name="T105" fmla="*/ 534521 h 1381759"/>
              <a:gd name="T106" fmla="*/ 595430 w 767715"/>
              <a:gd name="T107" fmla="*/ 535707 h 1381759"/>
              <a:gd name="T108" fmla="*/ 561135 w 767715"/>
              <a:gd name="T109" fmla="*/ 534521 h 1381759"/>
              <a:gd name="T110" fmla="*/ 480488 w 767715"/>
              <a:gd name="T111" fmla="*/ 537892 h 1381759"/>
              <a:gd name="T112" fmla="*/ 561135 w 767715"/>
              <a:gd name="T113" fmla="*/ 541047 h 1381759"/>
              <a:gd name="T114" fmla="*/ 595430 w 767715"/>
              <a:gd name="T115" fmla="*/ 539860 h 138175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67715" h="1381759">
                <a:moveTo>
                  <a:pt x="387858" y="631698"/>
                </a:moveTo>
                <a:lnTo>
                  <a:pt x="386334" y="628650"/>
                </a:lnTo>
                <a:lnTo>
                  <a:pt x="386334" y="67817"/>
                </a:lnTo>
                <a:lnTo>
                  <a:pt x="385572" y="64769"/>
                </a:lnTo>
                <a:lnTo>
                  <a:pt x="385572" y="63245"/>
                </a:lnTo>
                <a:lnTo>
                  <a:pt x="384810" y="63245"/>
                </a:lnTo>
                <a:lnTo>
                  <a:pt x="384048" y="60197"/>
                </a:lnTo>
                <a:lnTo>
                  <a:pt x="383286" y="59435"/>
                </a:lnTo>
                <a:lnTo>
                  <a:pt x="381000" y="55625"/>
                </a:lnTo>
                <a:lnTo>
                  <a:pt x="380238" y="55625"/>
                </a:lnTo>
                <a:lnTo>
                  <a:pt x="322773" y="29737"/>
                </a:lnTo>
                <a:lnTo>
                  <a:pt x="270510" y="19049"/>
                </a:lnTo>
                <a:lnTo>
                  <a:pt x="196657" y="9141"/>
                </a:lnTo>
                <a:lnTo>
                  <a:pt x="151052" y="5267"/>
                </a:lnTo>
                <a:lnTo>
                  <a:pt x="105359" y="2569"/>
                </a:lnTo>
                <a:lnTo>
                  <a:pt x="58674" y="761"/>
                </a:lnTo>
                <a:lnTo>
                  <a:pt x="38862" y="747"/>
                </a:lnTo>
                <a:lnTo>
                  <a:pt x="762" y="0"/>
                </a:lnTo>
                <a:lnTo>
                  <a:pt x="0" y="9906"/>
                </a:lnTo>
                <a:lnTo>
                  <a:pt x="39624" y="9905"/>
                </a:lnTo>
                <a:lnTo>
                  <a:pt x="58674" y="10687"/>
                </a:lnTo>
                <a:lnTo>
                  <a:pt x="103587" y="11852"/>
                </a:lnTo>
                <a:lnTo>
                  <a:pt x="150266" y="14701"/>
                </a:lnTo>
                <a:lnTo>
                  <a:pt x="196868" y="18963"/>
                </a:lnTo>
                <a:lnTo>
                  <a:pt x="243078" y="24468"/>
                </a:lnTo>
                <a:lnTo>
                  <a:pt x="256032" y="25907"/>
                </a:lnTo>
                <a:lnTo>
                  <a:pt x="294228" y="32858"/>
                </a:lnTo>
                <a:lnTo>
                  <a:pt x="343813" y="46087"/>
                </a:lnTo>
                <a:lnTo>
                  <a:pt x="373380" y="62483"/>
                </a:lnTo>
                <a:lnTo>
                  <a:pt x="373380" y="61721"/>
                </a:lnTo>
                <a:lnTo>
                  <a:pt x="375666" y="64769"/>
                </a:lnTo>
                <a:lnTo>
                  <a:pt x="375666" y="65531"/>
                </a:lnTo>
                <a:lnTo>
                  <a:pt x="376428" y="67055"/>
                </a:lnTo>
                <a:lnTo>
                  <a:pt x="376428" y="627888"/>
                </a:lnTo>
                <a:lnTo>
                  <a:pt x="377190" y="630936"/>
                </a:lnTo>
                <a:lnTo>
                  <a:pt x="377190" y="632460"/>
                </a:lnTo>
                <a:lnTo>
                  <a:pt x="378714" y="635508"/>
                </a:lnTo>
                <a:lnTo>
                  <a:pt x="379476" y="636270"/>
                </a:lnTo>
                <a:lnTo>
                  <a:pt x="381762" y="640080"/>
                </a:lnTo>
                <a:lnTo>
                  <a:pt x="382524" y="640080"/>
                </a:lnTo>
                <a:lnTo>
                  <a:pt x="385572" y="643890"/>
                </a:lnTo>
                <a:lnTo>
                  <a:pt x="387096" y="644661"/>
                </a:lnTo>
                <a:lnTo>
                  <a:pt x="387096" y="630936"/>
                </a:lnTo>
                <a:lnTo>
                  <a:pt x="387858" y="631698"/>
                </a:lnTo>
                <a:close/>
              </a:path>
              <a:path w="767715" h="1381759">
                <a:moveTo>
                  <a:pt x="375666" y="1330319"/>
                </a:moveTo>
                <a:lnTo>
                  <a:pt x="375666" y="1316736"/>
                </a:lnTo>
                <a:lnTo>
                  <a:pt x="373380" y="1319784"/>
                </a:lnTo>
                <a:lnTo>
                  <a:pt x="373380" y="1319022"/>
                </a:lnTo>
                <a:lnTo>
                  <a:pt x="319035" y="1342977"/>
                </a:lnTo>
                <a:lnTo>
                  <a:pt x="268986" y="1353312"/>
                </a:lnTo>
                <a:lnTo>
                  <a:pt x="242316" y="1357122"/>
                </a:lnTo>
                <a:lnTo>
                  <a:pt x="196657" y="1362592"/>
                </a:lnTo>
                <a:lnTo>
                  <a:pt x="150266" y="1366686"/>
                </a:lnTo>
                <a:lnTo>
                  <a:pt x="103587" y="1369443"/>
                </a:lnTo>
                <a:lnTo>
                  <a:pt x="57912" y="1370838"/>
                </a:lnTo>
                <a:lnTo>
                  <a:pt x="39624" y="1371569"/>
                </a:lnTo>
                <a:lnTo>
                  <a:pt x="0" y="1371600"/>
                </a:lnTo>
                <a:lnTo>
                  <a:pt x="762" y="1381506"/>
                </a:lnTo>
                <a:lnTo>
                  <a:pt x="39624" y="1380744"/>
                </a:lnTo>
                <a:lnTo>
                  <a:pt x="135441" y="1376829"/>
                </a:lnTo>
                <a:lnTo>
                  <a:pt x="186357" y="1373698"/>
                </a:lnTo>
                <a:lnTo>
                  <a:pt x="237398" y="1368432"/>
                </a:lnTo>
                <a:lnTo>
                  <a:pt x="287157" y="1360017"/>
                </a:lnTo>
                <a:lnTo>
                  <a:pt x="334224" y="1347441"/>
                </a:lnTo>
                <a:lnTo>
                  <a:pt x="375666" y="1330319"/>
                </a:lnTo>
                <a:close/>
              </a:path>
              <a:path w="767715" h="1381759">
                <a:moveTo>
                  <a:pt x="375666" y="65531"/>
                </a:moveTo>
                <a:lnTo>
                  <a:pt x="375666" y="64769"/>
                </a:lnTo>
                <a:lnTo>
                  <a:pt x="374904" y="64007"/>
                </a:lnTo>
                <a:lnTo>
                  <a:pt x="375666" y="65531"/>
                </a:lnTo>
                <a:close/>
              </a:path>
              <a:path w="767715" h="1381759">
                <a:moveTo>
                  <a:pt x="762000" y="695705"/>
                </a:moveTo>
                <a:lnTo>
                  <a:pt x="723138" y="694944"/>
                </a:lnTo>
                <a:lnTo>
                  <a:pt x="704088" y="694944"/>
                </a:lnTo>
                <a:lnTo>
                  <a:pt x="657410" y="693154"/>
                </a:lnTo>
                <a:lnTo>
                  <a:pt x="619207" y="690892"/>
                </a:lnTo>
                <a:lnTo>
                  <a:pt x="576683" y="693879"/>
                </a:lnTo>
                <a:lnTo>
                  <a:pt x="517800" y="700377"/>
                </a:lnTo>
                <a:lnTo>
                  <a:pt x="462405" y="710021"/>
                </a:lnTo>
                <a:lnTo>
                  <a:pt x="415609" y="723481"/>
                </a:lnTo>
                <a:lnTo>
                  <a:pt x="382524" y="741426"/>
                </a:lnTo>
                <a:lnTo>
                  <a:pt x="381762" y="741426"/>
                </a:lnTo>
                <a:lnTo>
                  <a:pt x="379476" y="744474"/>
                </a:lnTo>
                <a:lnTo>
                  <a:pt x="379476" y="745236"/>
                </a:lnTo>
                <a:lnTo>
                  <a:pt x="378714" y="745998"/>
                </a:lnTo>
                <a:lnTo>
                  <a:pt x="377190" y="749046"/>
                </a:lnTo>
                <a:lnTo>
                  <a:pt x="377190" y="750570"/>
                </a:lnTo>
                <a:lnTo>
                  <a:pt x="376428" y="753618"/>
                </a:lnTo>
                <a:lnTo>
                  <a:pt x="376428" y="1314450"/>
                </a:lnTo>
                <a:lnTo>
                  <a:pt x="374904" y="1317498"/>
                </a:lnTo>
                <a:lnTo>
                  <a:pt x="375666" y="1316736"/>
                </a:lnTo>
                <a:lnTo>
                  <a:pt x="375666" y="1330319"/>
                </a:lnTo>
                <a:lnTo>
                  <a:pt x="377190" y="1329690"/>
                </a:lnTo>
                <a:lnTo>
                  <a:pt x="380238" y="1325880"/>
                </a:lnTo>
                <a:lnTo>
                  <a:pt x="381000" y="1325880"/>
                </a:lnTo>
                <a:lnTo>
                  <a:pt x="383286" y="1322070"/>
                </a:lnTo>
                <a:lnTo>
                  <a:pt x="384048" y="1321308"/>
                </a:lnTo>
                <a:lnTo>
                  <a:pt x="385572" y="1318260"/>
                </a:lnTo>
                <a:lnTo>
                  <a:pt x="385572" y="1316736"/>
                </a:lnTo>
                <a:lnTo>
                  <a:pt x="386334" y="1313688"/>
                </a:lnTo>
                <a:lnTo>
                  <a:pt x="386334" y="752856"/>
                </a:lnTo>
                <a:lnTo>
                  <a:pt x="387096" y="751332"/>
                </a:lnTo>
                <a:lnTo>
                  <a:pt x="387096" y="750570"/>
                </a:lnTo>
                <a:lnTo>
                  <a:pt x="388620" y="748538"/>
                </a:lnTo>
                <a:lnTo>
                  <a:pt x="388620" y="748284"/>
                </a:lnTo>
                <a:lnTo>
                  <a:pt x="391668" y="745236"/>
                </a:lnTo>
                <a:lnTo>
                  <a:pt x="443445" y="724333"/>
                </a:lnTo>
                <a:lnTo>
                  <a:pt x="493776" y="713994"/>
                </a:lnTo>
                <a:lnTo>
                  <a:pt x="520446" y="710184"/>
                </a:lnTo>
                <a:lnTo>
                  <a:pt x="566083" y="704748"/>
                </a:lnTo>
                <a:lnTo>
                  <a:pt x="612467" y="700513"/>
                </a:lnTo>
                <a:lnTo>
                  <a:pt x="657410" y="697755"/>
                </a:lnTo>
                <a:lnTo>
                  <a:pt x="659102" y="697668"/>
                </a:lnTo>
                <a:lnTo>
                  <a:pt x="704850" y="696437"/>
                </a:lnTo>
                <a:lnTo>
                  <a:pt x="723138" y="695706"/>
                </a:lnTo>
                <a:lnTo>
                  <a:pt x="762000" y="695705"/>
                </a:lnTo>
                <a:close/>
              </a:path>
              <a:path w="767715" h="1381759">
                <a:moveTo>
                  <a:pt x="389096" y="633603"/>
                </a:moveTo>
                <a:lnTo>
                  <a:pt x="387096" y="630936"/>
                </a:lnTo>
                <a:lnTo>
                  <a:pt x="387096" y="644661"/>
                </a:lnTo>
                <a:lnTo>
                  <a:pt x="388620" y="645433"/>
                </a:lnTo>
                <a:lnTo>
                  <a:pt x="388620" y="633222"/>
                </a:lnTo>
                <a:lnTo>
                  <a:pt x="389096" y="633603"/>
                </a:lnTo>
                <a:close/>
              </a:path>
              <a:path w="767715" h="1381759">
                <a:moveTo>
                  <a:pt x="387858" y="749808"/>
                </a:moveTo>
                <a:lnTo>
                  <a:pt x="387096" y="750570"/>
                </a:lnTo>
                <a:lnTo>
                  <a:pt x="387096" y="751332"/>
                </a:lnTo>
                <a:lnTo>
                  <a:pt x="387858" y="749808"/>
                </a:lnTo>
                <a:close/>
              </a:path>
              <a:path w="767715" h="1381759">
                <a:moveTo>
                  <a:pt x="389382" y="633984"/>
                </a:moveTo>
                <a:lnTo>
                  <a:pt x="389096" y="633603"/>
                </a:lnTo>
                <a:lnTo>
                  <a:pt x="388620" y="633222"/>
                </a:lnTo>
                <a:lnTo>
                  <a:pt x="389382" y="633984"/>
                </a:lnTo>
                <a:close/>
              </a:path>
              <a:path w="767715" h="1381759">
                <a:moveTo>
                  <a:pt x="389382" y="645819"/>
                </a:moveTo>
                <a:lnTo>
                  <a:pt x="389382" y="633984"/>
                </a:lnTo>
                <a:lnTo>
                  <a:pt x="388620" y="633222"/>
                </a:lnTo>
                <a:lnTo>
                  <a:pt x="388620" y="645433"/>
                </a:lnTo>
                <a:lnTo>
                  <a:pt x="389382" y="645819"/>
                </a:lnTo>
                <a:close/>
              </a:path>
              <a:path w="767715" h="1381759">
                <a:moveTo>
                  <a:pt x="389382" y="747522"/>
                </a:moveTo>
                <a:lnTo>
                  <a:pt x="388620" y="748284"/>
                </a:lnTo>
                <a:lnTo>
                  <a:pt x="388620" y="748538"/>
                </a:lnTo>
                <a:lnTo>
                  <a:pt x="389382" y="747522"/>
                </a:lnTo>
                <a:close/>
              </a:path>
              <a:path w="767715" h="1381759">
                <a:moveTo>
                  <a:pt x="762000" y="685799"/>
                </a:moveTo>
                <a:lnTo>
                  <a:pt x="723138" y="685800"/>
                </a:lnTo>
                <a:lnTo>
                  <a:pt x="704088" y="685014"/>
                </a:lnTo>
                <a:lnTo>
                  <a:pt x="659102" y="683641"/>
                </a:lnTo>
                <a:lnTo>
                  <a:pt x="612467" y="680885"/>
                </a:lnTo>
                <a:lnTo>
                  <a:pt x="565706" y="676750"/>
                </a:lnTo>
                <a:lnTo>
                  <a:pt x="519684" y="671237"/>
                </a:lnTo>
                <a:lnTo>
                  <a:pt x="506730" y="669798"/>
                </a:lnTo>
                <a:lnTo>
                  <a:pt x="443726" y="657177"/>
                </a:lnTo>
                <a:lnTo>
                  <a:pt x="396240" y="639318"/>
                </a:lnTo>
                <a:lnTo>
                  <a:pt x="389096" y="633603"/>
                </a:lnTo>
                <a:lnTo>
                  <a:pt x="389382" y="633984"/>
                </a:lnTo>
                <a:lnTo>
                  <a:pt x="389382" y="645819"/>
                </a:lnTo>
                <a:lnTo>
                  <a:pt x="410475" y="656499"/>
                </a:lnTo>
                <a:lnTo>
                  <a:pt x="464783" y="671647"/>
                </a:lnTo>
                <a:lnTo>
                  <a:pt x="505206" y="678942"/>
                </a:lnTo>
                <a:lnTo>
                  <a:pt x="566083" y="686560"/>
                </a:lnTo>
                <a:lnTo>
                  <a:pt x="611700" y="690448"/>
                </a:lnTo>
                <a:lnTo>
                  <a:pt x="619207" y="690892"/>
                </a:lnTo>
                <a:lnTo>
                  <a:pt x="633941" y="689857"/>
                </a:lnTo>
                <a:lnTo>
                  <a:pt x="684463" y="687641"/>
                </a:lnTo>
                <a:lnTo>
                  <a:pt x="723138" y="686562"/>
                </a:lnTo>
                <a:lnTo>
                  <a:pt x="762000" y="685799"/>
                </a:lnTo>
                <a:close/>
              </a:path>
              <a:path w="767715" h="1381759">
                <a:moveTo>
                  <a:pt x="767334" y="693419"/>
                </a:moveTo>
                <a:lnTo>
                  <a:pt x="767334" y="688085"/>
                </a:lnTo>
                <a:lnTo>
                  <a:pt x="765048" y="685799"/>
                </a:lnTo>
                <a:lnTo>
                  <a:pt x="762000" y="685799"/>
                </a:lnTo>
                <a:lnTo>
                  <a:pt x="723138" y="686562"/>
                </a:lnTo>
                <a:lnTo>
                  <a:pt x="684463" y="687641"/>
                </a:lnTo>
                <a:lnTo>
                  <a:pt x="633941" y="689857"/>
                </a:lnTo>
                <a:lnTo>
                  <a:pt x="619207" y="690892"/>
                </a:lnTo>
                <a:lnTo>
                  <a:pt x="657410" y="693154"/>
                </a:lnTo>
                <a:lnTo>
                  <a:pt x="704088" y="694944"/>
                </a:lnTo>
                <a:lnTo>
                  <a:pt x="723138" y="694944"/>
                </a:lnTo>
                <a:lnTo>
                  <a:pt x="762000" y="695705"/>
                </a:lnTo>
                <a:lnTo>
                  <a:pt x="765048" y="695705"/>
                </a:lnTo>
                <a:lnTo>
                  <a:pt x="767334" y="693419"/>
                </a:lnTo>
                <a:close/>
              </a:path>
            </a:pathLst>
          </a:custGeom>
          <a:solidFill>
            <a:srgbClr val="5354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MY"/>
          </a:p>
        </p:txBody>
      </p:sp>
      <p:sp>
        <p:nvSpPr>
          <p:cNvPr id="36879" name="TextBox 21">
            <a:extLst>
              <a:ext uri="{FF2B5EF4-FFF2-40B4-BE49-F238E27FC236}">
                <a16:creationId xmlns:a16="http://schemas.microsoft.com/office/drawing/2014/main" id="{8493B58E-6041-41CA-9DFB-E2D61118B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385763"/>
            <a:ext cx="61420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Improved Recursive function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 </a:t>
            </a:r>
            <a:endParaRPr lang="en-MY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3">
            <a:extLst>
              <a:ext uri="{FF2B5EF4-FFF2-40B4-BE49-F238E27FC236}">
                <a16:creationId xmlns:a16="http://schemas.microsoft.com/office/drawing/2014/main" id="{1023D226-128B-413E-8087-7545C349F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1695450"/>
            <a:ext cx="806767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06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500"/>
              </a:spcBef>
              <a:buFontTx/>
              <a:buNone/>
            </a:pPr>
            <a:r>
              <a:rPr lang="en-US" altLang="en-US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Recursion can be used to replace loops.</a:t>
            </a:r>
          </a:p>
          <a:p>
            <a:pPr>
              <a:lnSpc>
                <a:spcPct val="100000"/>
              </a:lnSpc>
              <a:spcBef>
                <a:spcPts val="300"/>
              </a:spcBef>
              <a:buFontTx/>
              <a:buNone/>
            </a:pPr>
            <a:r>
              <a:rPr lang="en-US" altLang="en-US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Recursively defined data structures, like lists, are  very well-suited to processing by recursive  procedures and functions</a:t>
            </a:r>
          </a:p>
          <a:p>
            <a:pPr>
              <a:lnSpc>
                <a:spcPct val="100000"/>
              </a:lnSpc>
              <a:spcBef>
                <a:spcPts val="300"/>
              </a:spcBef>
              <a:buFontTx/>
              <a:buNone/>
            </a:pPr>
            <a:r>
              <a:rPr lang="en-US" altLang="en-US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 recursive procedure is mathematically more  elegant than one using loops.</a:t>
            </a:r>
          </a:p>
          <a:p>
            <a:pPr>
              <a:lnSpc>
                <a:spcPct val="100000"/>
              </a:lnSpc>
              <a:spcBef>
                <a:spcPts val="300"/>
              </a:spcBef>
              <a:buFontTx/>
              <a:buNone/>
            </a:pPr>
            <a:r>
              <a:rPr lang="en-US" altLang="en-US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Sometimes procedures that would be tricky to  write using a loop are straightforward using  recursion.</a:t>
            </a:r>
          </a:p>
        </p:txBody>
      </p:sp>
      <p:sp>
        <p:nvSpPr>
          <p:cNvPr id="10243" name="Title 1">
            <a:extLst>
              <a:ext uri="{FF2B5EF4-FFF2-40B4-BE49-F238E27FC236}">
                <a16:creationId xmlns:a16="http://schemas.microsoft.com/office/drawing/2014/main" id="{CC289374-3FEC-475D-A44F-29F75B5AE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412750"/>
            <a:ext cx="37338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Introduction</a:t>
            </a:r>
            <a:endParaRPr lang="en-MY" altLang="en-US" sz="360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7B0132"/>
              </a:solidFill>
              <a:latin typeface="Britannic Bold" panose="020B0903060703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7455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ject 9">
            <a:extLst>
              <a:ext uri="{FF2B5EF4-FFF2-40B4-BE49-F238E27FC236}">
                <a16:creationId xmlns:a16="http://schemas.microsoft.com/office/drawing/2014/main" id="{944F1B8E-A3D6-4A4E-B962-ADA2CB9BC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887538"/>
            <a:ext cx="65960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438"/>
              </a:spcBef>
              <a:buFontTx/>
              <a:buNone/>
            </a:pPr>
            <a:r>
              <a:rPr lang="en-US" altLang="en-US" sz="1700">
                <a:latin typeface="Arial" panose="020B0604020202020204" pitchFamily="34" charset="0"/>
                <a:cs typeface="Arial" panose="020B0604020202020204" pitchFamily="34" charset="0"/>
              </a:rPr>
              <a:t>Euclid's algorithm to find the Greatest Common Divisor (GCD) of a  and b (a ≥ b)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700">
                <a:latin typeface="Arial" panose="020B0604020202020204" pitchFamily="34" charset="0"/>
                <a:cs typeface="Arial" panose="020B0604020202020204" pitchFamily="34" charset="0"/>
              </a:rPr>
              <a:t>• if a % b == 0, the GCD(a, b) = b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700">
                <a:latin typeface="Arial" panose="020B0604020202020204" pitchFamily="34" charset="0"/>
                <a:cs typeface="Arial" panose="020B0604020202020204" pitchFamily="34" charset="0"/>
              </a:rPr>
              <a:t>• otherwise, GCD(a, b) = GCD(b, a % b)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700">
                <a:latin typeface="Arial" panose="020B0604020202020204" pitchFamily="34" charset="0"/>
                <a:cs typeface="Arial" panose="020B0604020202020204" pitchFamily="34" charset="0"/>
              </a:rPr>
              <a:t>• Problem :	Find GCD(3,8)</a:t>
            </a:r>
          </a:p>
        </p:txBody>
      </p:sp>
      <p:sp>
        <p:nvSpPr>
          <p:cNvPr id="37891" name="object 10">
            <a:extLst>
              <a:ext uri="{FF2B5EF4-FFF2-40B4-BE49-F238E27FC236}">
                <a16:creationId xmlns:a16="http://schemas.microsoft.com/office/drawing/2014/main" id="{9FEBED77-ABBB-4090-BE95-FB562A4FD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63" y="3832225"/>
            <a:ext cx="4841875" cy="2460625"/>
          </a:xfrm>
          <a:prstGeom prst="rect">
            <a:avLst/>
          </a:prstGeom>
          <a:solidFill>
            <a:srgbClr val="DE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809" rIns="0" bIns="0">
            <a:spAutoFit/>
          </a:bodyPr>
          <a:lstStyle>
            <a:lvl1pPr marL="793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38"/>
              </a:spcBef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int GCD(int a, int b)</a:t>
            </a:r>
            <a:endParaRPr lang="en-US" altLang="en-US" sz="15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altLang="en-US" sz="15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if (a % b == 0) { // BASE CASE</a:t>
            </a:r>
            <a:endParaRPr lang="en-US" altLang="en-US" sz="15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return b;</a:t>
            </a:r>
            <a:endParaRPr lang="en-US" altLang="en-US" sz="15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15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altLang="en-US" sz="15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{ // recursive call  return GCD(b, a% b);</a:t>
            </a:r>
            <a:endParaRPr lang="en-US" altLang="en-US" sz="15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15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15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9B5BA69-21C4-4987-80D7-EDECE969D0F2}"/>
              </a:ext>
            </a:extLst>
          </p:cNvPr>
          <p:cNvSpPr txBox="1"/>
          <p:nvPr/>
        </p:nvSpPr>
        <p:spPr>
          <a:xfrm>
            <a:off x="8115300" y="428625"/>
            <a:ext cx="236538" cy="255588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>
              <a:spcBef>
                <a:spcPts val="88"/>
              </a:spcBef>
              <a:defRPr/>
            </a:pPr>
            <a:r>
              <a:rPr sz="1588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588">
              <a:latin typeface="Arial"/>
              <a:cs typeface="Arial"/>
            </a:endParaRPr>
          </a:p>
        </p:txBody>
      </p:sp>
      <p:sp>
        <p:nvSpPr>
          <p:cNvPr id="37893" name="TextBox 14">
            <a:extLst>
              <a:ext uri="{FF2B5EF4-FFF2-40B4-BE49-F238E27FC236}">
                <a16:creationId xmlns:a16="http://schemas.microsoft.com/office/drawing/2014/main" id="{2AB2BCF9-0486-4CE2-83EE-B9B623D78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38" y="55721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Solve this problem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MY" altLang="en-US"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306C61B2-54DF-4AB1-8EEC-C0B375E769B8}"/>
              </a:ext>
            </a:extLst>
          </p:cNvPr>
          <p:cNvSpPr txBox="1"/>
          <p:nvPr/>
        </p:nvSpPr>
        <p:spPr>
          <a:xfrm>
            <a:off x="8115300" y="428625"/>
            <a:ext cx="236538" cy="255588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>
              <a:spcBef>
                <a:spcPts val="88"/>
              </a:spcBef>
              <a:defRPr/>
            </a:pPr>
            <a:r>
              <a:rPr sz="1588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1588">
              <a:latin typeface="Arial"/>
              <a:cs typeface="Arial"/>
            </a:endParaRPr>
          </a:p>
        </p:txBody>
      </p:sp>
      <p:sp>
        <p:nvSpPr>
          <p:cNvPr id="38917" name="TextBox 14">
            <a:extLst>
              <a:ext uri="{FF2B5EF4-FFF2-40B4-BE49-F238E27FC236}">
                <a16:creationId xmlns:a16="http://schemas.microsoft.com/office/drawing/2014/main" id="{BE88948E-3120-4675-8A69-F392E4E57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42862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Solve this problem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MY" altLang="en-US" sz="1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B29AB1-5901-4375-93CA-EC7765B14B6E}"/>
              </a:ext>
            </a:extLst>
          </p:cNvPr>
          <p:cNvSpPr/>
          <p:nvPr/>
        </p:nvSpPr>
        <p:spPr>
          <a:xfrm>
            <a:off x="1828800" y="3059668"/>
            <a:ext cx="5276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/>
              <a:t>https://padlet.com/norsham/1qx28lnzwejba6wz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bject 2">
            <a:extLst>
              <a:ext uri="{FF2B5EF4-FFF2-40B4-BE49-F238E27FC236}">
                <a16:creationId xmlns:a16="http://schemas.microsoft.com/office/drawing/2014/main" id="{C515BCCE-766E-4484-8B1A-D2FC0A423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713" y="403225"/>
            <a:ext cx="236537" cy="546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39" name="object 3">
            <a:extLst>
              <a:ext uri="{FF2B5EF4-FFF2-40B4-BE49-F238E27FC236}">
                <a16:creationId xmlns:a16="http://schemas.microsoft.com/office/drawing/2014/main" id="{D0C18001-FFC9-4F6F-9C58-91888E4FF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1503363"/>
            <a:ext cx="7018337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 marL="333375" indent="-2254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213"/>
              </a:spcBef>
              <a:buFontTx/>
              <a:buNone/>
            </a:pPr>
            <a:r>
              <a:rPr lang="en-US" altLang="en-US" sz="22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 sz="22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Recursive is a repetitive process in which an  algorithm calls itself.</a:t>
            </a: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2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 sz="22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Problem that can be solved using recursive is a  problem that can be solved by breaking the problem  into smaller instances of problem, solve	&amp; combine</a:t>
            </a: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2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 sz="22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Every recursive definition has 2 parts:</a:t>
            </a: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100">
                <a:solidFill>
                  <a:srgbClr val="438086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▫	BASE CASE: case that can be solved directly</a:t>
            </a:r>
            <a:endParaRPr lang="en-US" altLang="en-US" sz="21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100">
                <a:solidFill>
                  <a:srgbClr val="438086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▫	RECURSIVE CASE: use recursion to solve </a:t>
            </a:r>
            <a:r>
              <a:rPr lang="en-US" altLang="en-US" sz="2100" i="1">
                <a:solidFill>
                  <a:srgbClr val="438086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smaller  </a:t>
            </a:r>
            <a:r>
              <a:rPr lang="en-US" altLang="en-US" sz="2100">
                <a:solidFill>
                  <a:srgbClr val="438086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subproblems &amp; combine into a solution to the larger  problem</a:t>
            </a:r>
            <a:endParaRPr lang="en-US" altLang="en-US" sz="21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F9E5016-D8F0-43AC-A0E7-B13766BA84BC}"/>
              </a:ext>
            </a:extLst>
          </p:cNvPr>
          <p:cNvSpPr txBox="1"/>
          <p:nvPr/>
        </p:nvSpPr>
        <p:spPr>
          <a:xfrm>
            <a:off x="8115300" y="428625"/>
            <a:ext cx="236538" cy="255588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>
              <a:spcBef>
                <a:spcPts val="88"/>
              </a:spcBef>
              <a:defRPr/>
            </a:pPr>
            <a:r>
              <a:rPr sz="1588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1588">
              <a:latin typeface="Arial"/>
              <a:cs typeface="Arial"/>
            </a:endParaRPr>
          </a:p>
        </p:txBody>
      </p:sp>
      <p:sp>
        <p:nvSpPr>
          <p:cNvPr id="39941" name="TextBox 7">
            <a:extLst>
              <a:ext uri="{FF2B5EF4-FFF2-40B4-BE49-F238E27FC236}">
                <a16:creationId xmlns:a16="http://schemas.microsoft.com/office/drawing/2014/main" id="{B7CE241A-AE3A-445E-9E79-0DFE708FC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428625"/>
            <a:ext cx="5738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Conclusion and Summary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2">
            <a:extLst>
              <a:ext uri="{FF2B5EF4-FFF2-40B4-BE49-F238E27FC236}">
                <a16:creationId xmlns:a16="http://schemas.microsoft.com/office/drawing/2014/main" id="{C700E4FC-FA88-4478-9B52-D05977E5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713" y="403225"/>
            <a:ext cx="236537" cy="546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3" name="object 3">
            <a:extLst>
              <a:ext uri="{FF2B5EF4-FFF2-40B4-BE49-F238E27FC236}">
                <a16:creationId xmlns:a16="http://schemas.microsoft.com/office/drawing/2014/main" id="{D2A79F28-2D3D-43E5-ABC7-64D4E95D7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1512888"/>
            <a:ext cx="67595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 marL="560388" indent="-452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60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60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60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60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60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0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0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0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0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200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1.	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Nor Bahiah et al. </a:t>
            </a:r>
            <a:r>
              <a:rPr lang="en-US" altLang="en-US" sz="2400" i="1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Struktur data &amp; algoritma  menggunakan C++. Penerbit UTM, 2005</a:t>
            </a:r>
            <a:endParaRPr lang="en-US" altLang="en-US" sz="24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2.	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Richrd F. Gilberg and Behrouz A. Forouzan,  “</a:t>
            </a:r>
            <a:r>
              <a:rPr lang="en-US" altLang="en-US" sz="2400" i="1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Data Structures A Pseudocode Approach  With C++”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, Brooks/Cole Thomson Learning,  2001.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931A75E-A226-4984-BB85-5D085AACF251}"/>
              </a:ext>
            </a:extLst>
          </p:cNvPr>
          <p:cNvSpPr txBox="1"/>
          <p:nvPr/>
        </p:nvSpPr>
        <p:spPr>
          <a:xfrm>
            <a:off x="8115300" y="428625"/>
            <a:ext cx="236538" cy="255588"/>
          </a:xfrm>
          <a:prstGeom prst="rect">
            <a:avLst/>
          </a:prstGeom>
        </p:spPr>
        <p:txBody>
          <a:bodyPr lIns="0" tIns="11206" rIns="0" bIns="0">
            <a:spAutoFit/>
          </a:bodyPr>
          <a:lstStyle/>
          <a:p>
            <a:pPr>
              <a:spcBef>
                <a:spcPts val="88"/>
              </a:spcBef>
              <a:defRPr/>
            </a:pPr>
            <a:r>
              <a:rPr sz="1588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588">
              <a:latin typeface="Arial"/>
              <a:cs typeface="Arial"/>
            </a:endParaRPr>
          </a:p>
        </p:txBody>
      </p:sp>
      <p:sp>
        <p:nvSpPr>
          <p:cNvPr id="40965" name="TextBox 13">
            <a:extLst>
              <a:ext uri="{FF2B5EF4-FFF2-40B4-BE49-F238E27FC236}">
                <a16:creationId xmlns:a16="http://schemas.microsoft.com/office/drawing/2014/main" id="{0CDEE4F9-76D3-41C4-87D4-8F4BFA842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86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References</a:t>
            </a:r>
            <a:endParaRPr lang="en-MY" altLang="en-US"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04A3D9EB-5039-4255-9CEB-411B925AF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3219450"/>
            <a:ext cx="44958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7B0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93CEA71-0B8B-41EA-A5F3-D06C7289D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412750"/>
            <a:ext cx="7267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Introduction</a:t>
            </a:r>
            <a:endParaRPr lang="en-MY" altLang="en-US" sz="360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1267" name="object 9">
            <a:extLst>
              <a:ext uri="{FF2B5EF4-FFF2-40B4-BE49-F238E27FC236}">
                <a16:creationId xmlns:a16="http://schemas.microsoft.com/office/drawing/2014/main" id="{DEC10DAF-A812-4E97-A797-831BEB35B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654175"/>
            <a:ext cx="665003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 marL="331788" indent="-2254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200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Repetitive algorithm is a process wherby a  sequence of operations is executed repeatedly  until certain condition is achieved.</a:t>
            </a: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Repetition can be implemented using loop 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while, for or do..while.</a:t>
            </a:r>
            <a:endParaRPr lang="en-US" altLang="en-US" sz="24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	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Besides repetition using loop, C++ allow  programmers to implement recursive.</a:t>
            </a: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Recursive is a repetitive process in which an  algorithm calls itself.</a:t>
            </a:r>
          </a:p>
        </p:txBody>
      </p:sp>
    </p:spTree>
  </p:cSld>
  <p:clrMapOvr>
    <a:masterClrMapping/>
  </p:clrMapOvr>
  <p:transition spd="slow" advTm="1745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9D1A43F-7953-4A89-B6FD-316F3BA4E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50850"/>
            <a:ext cx="7267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Introduction</a:t>
            </a:r>
            <a:endParaRPr lang="en-MY" altLang="en-US" sz="360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2291" name="object 3">
            <a:extLst>
              <a:ext uri="{FF2B5EF4-FFF2-40B4-BE49-F238E27FC236}">
                <a16:creationId xmlns:a16="http://schemas.microsoft.com/office/drawing/2014/main" id="{37DC7131-5C3D-421D-AB25-3E72115BD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1636713"/>
            <a:ext cx="7096125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 marL="331788" indent="-2254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200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Recursive is a powerful problem solving  approach, since problem solving can be  expressed in an easier and neat approach.</a:t>
            </a:r>
          </a:p>
          <a:p>
            <a:pPr>
              <a:lnSpc>
                <a:spcPct val="100000"/>
              </a:lnSpc>
              <a:spcBef>
                <a:spcPts val="2200"/>
              </a:spcBef>
              <a:buFontTx/>
              <a:buNone/>
            </a:pPr>
            <a:endParaRPr lang="en-US" altLang="en-US" sz="24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Drawback : Execution running time for recursive  function is not efficient compared to loop, since  every time a recursive function calls itself, it  requires multiple memory to store the internal  address of the function.</a:t>
            </a:r>
          </a:p>
        </p:txBody>
      </p:sp>
    </p:spTree>
  </p:cSld>
  <p:clrMapOvr>
    <a:masterClrMapping/>
  </p:clrMapOvr>
  <p:transition spd="slow" advTm="17455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6B4724C-ABB6-47D9-B2E7-8586B5366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412750"/>
            <a:ext cx="7267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Recursive solution</a:t>
            </a:r>
          </a:p>
        </p:txBody>
      </p:sp>
      <p:sp>
        <p:nvSpPr>
          <p:cNvPr id="13315" name="object 9">
            <a:extLst>
              <a:ext uri="{FF2B5EF4-FFF2-40B4-BE49-F238E27FC236}">
                <a16:creationId xmlns:a16="http://schemas.microsoft.com/office/drawing/2014/main" id="{59CF95F8-855E-47C5-B243-E37ED2AC7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3" y="1503363"/>
            <a:ext cx="707072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5"/>
              </a:spcBef>
              <a:buFontTx/>
              <a:buNone/>
            </a:pPr>
            <a:endParaRPr lang="en-US" altLang="en-US" sz="350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Not all problem can be solved using recursive.</a:t>
            </a: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Problem that can be solved using recursive is a  problem that can be solved by breaking the  problem into smaller instances of problem, solve  &amp; combine</a:t>
            </a:r>
          </a:p>
        </p:txBody>
      </p:sp>
    </p:spTree>
  </p:cSld>
  <p:clrMapOvr>
    <a:masterClrMapping/>
  </p:clrMapOvr>
  <p:transition spd="slow" advTm="7547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D86E6D6-6012-43EC-83BB-253D377BF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412750"/>
            <a:ext cx="7267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Understanding recursion</a:t>
            </a:r>
          </a:p>
        </p:txBody>
      </p:sp>
      <p:sp>
        <p:nvSpPr>
          <p:cNvPr id="14339" name="object 9">
            <a:extLst>
              <a:ext uri="{FF2B5EF4-FFF2-40B4-BE49-F238E27FC236}">
                <a16:creationId xmlns:a16="http://schemas.microsoft.com/office/drawing/2014/main" id="{DD152256-6150-422C-AA10-C11C46512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850" y="1738313"/>
            <a:ext cx="699135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 marL="106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200"/>
              </a:spcBef>
              <a:buFontTx/>
              <a:buNone/>
            </a:pP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Every recursive definition has 2 parts:</a:t>
            </a:r>
          </a:p>
          <a:p>
            <a:pPr>
              <a:lnSpc>
                <a:spcPct val="100000"/>
              </a:lnSpc>
              <a:spcBef>
                <a:spcPts val="2200"/>
              </a:spcBef>
              <a:buFontTx/>
              <a:buNone/>
            </a:pPr>
            <a:endParaRPr lang="en-US" altLang="en-US" sz="24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	•	 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BASE CASE(S): case(s) so simple that they can  be solved directly</a:t>
            </a: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endParaRPr lang="en-US" altLang="en-US" sz="240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	• 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RECURSIVE CASE(S): more complex – make  use of recursion to solve </a:t>
            </a:r>
            <a:r>
              <a:rPr lang="en-US" altLang="en-US" sz="2400" i="1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smaller 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subproblems &amp;  combine into a solution to the larger problem</a:t>
            </a:r>
          </a:p>
        </p:txBody>
      </p:sp>
    </p:spTree>
  </p:cSld>
  <p:clrMapOvr>
    <a:masterClrMapping/>
  </p:clrMapOvr>
  <p:transition spd="slow" advTm="48234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D9205C4-B618-4AA9-BBD0-AAF68C59D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412750"/>
            <a:ext cx="7267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Rules for Designing Recursive</a:t>
            </a:r>
          </a:p>
        </p:txBody>
      </p:sp>
      <p:sp>
        <p:nvSpPr>
          <p:cNvPr id="15363" name="object 3">
            <a:extLst>
              <a:ext uri="{FF2B5EF4-FFF2-40B4-BE49-F238E27FC236}">
                <a16:creationId xmlns:a16="http://schemas.microsoft.com/office/drawing/2014/main" id="{C90A6F75-DAD2-4160-9FE1-8ECEEA44B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263" y="1500188"/>
            <a:ext cx="7110412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0"/>
              </a:spcBef>
              <a:buFontTx/>
              <a:buNone/>
            </a:pPr>
            <a:endParaRPr lang="en-US" altLang="en-US" sz="310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1.	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Determine the </a:t>
            </a:r>
            <a:r>
              <a:rPr lang="en-US" altLang="en-US" sz="2400" b="1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base case 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- There is one or  more terminal cases whereby the problem will  be solved without calling the recursive function  again.</a:t>
            </a: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2.	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Determine the </a:t>
            </a:r>
            <a:r>
              <a:rPr lang="en-US" altLang="en-US" sz="2400" b="1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general case 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– recursive call  by reducing the size of the problem</a:t>
            </a:r>
          </a:p>
          <a:p>
            <a:pPr>
              <a:lnSpc>
                <a:spcPct val="100000"/>
              </a:lnSpc>
              <a:spcBef>
                <a:spcPts val="263"/>
              </a:spcBef>
              <a:buFontTx/>
              <a:buNone/>
            </a:pPr>
            <a:r>
              <a:rPr lang="en-US" altLang="en-US" sz="24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3.	</a:t>
            </a:r>
            <a:r>
              <a:rPr lang="en-US" altLang="en-US" sz="24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Combine the base case and general case into an  algorithm</a:t>
            </a:r>
          </a:p>
        </p:txBody>
      </p:sp>
    </p:spTree>
  </p:cSld>
  <p:clrMapOvr>
    <a:masterClrMapping/>
  </p:clrMapOvr>
  <p:transition spd="slow" advTm="64702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0BB69F0-F517-4187-8C9E-F960AB60D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412750"/>
            <a:ext cx="7267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Rules for Designing Recursive</a:t>
            </a:r>
          </a:p>
        </p:txBody>
      </p:sp>
      <p:sp>
        <p:nvSpPr>
          <p:cNvPr id="16387" name="TextBox 5">
            <a:extLst>
              <a:ext uri="{FF2B5EF4-FFF2-40B4-BE49-F238E27FC236}">
                <a16:creationId xmlns:a16="http://schemas.microsoft.com/office/drawing/2014/main" id="{E49B9828-15E3-4AFE-A957-E48F4787D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1520825"/>
            <a:ext cx="4976812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8"/>
              </a:spcBef>
              <a:buFontTx/>
              <a:buNone/>
            </a:pPr>
            <a:r>
              <a:rPr lang="en-US" altLang="en-US">
                <a:solidFill>
                  <a:srgbClr val="424456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Designing Recursive Algorithm</a:t>
            </a:r>
            <a:endParaRPr lang="en-US" altLang="en-US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2200"/>
              </a:spcBef>
              <a:buFontTx/>
              <a:buNone/>
            </a:pPr>
            <a:r>
              <a:rPr lang="en-US" altLang="en-US" sz="2000">
                <a:solidFill>
                  <a:srgbClr val="A04DA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• </a:t>
            </a:r>
            <a:r>
              <a:rPr lang="en-US" altLang="en-US" sz="200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Recursive algorithm.</a:t>
            </a:r>
          </a:p>
          <a:p>
            <a:pPr algn="ctr">
              <a:lnSpc>
                <a:spcPct val="100000"/>
              </a:lnSpc>
              <a:spcBef>
                <a:spcPts val="2075"/>
              </a:spcBef>
              <a:buFontTx/>
              <a:buNone/>
            </a:pPr>
            <a:endParaRPr lang="en-MY" altLang="en-US" sz="1800"/>
          </a:p>
        </p:txBody>
      </p:sp>
      <p:sp>
        <p:nvSpPr>
          <p:cNvPr id="16388" name="object 3">
            <a:extLst>
              <a:ext uri="{FF2B5EF4-FFF2-40B4-BE49-F238E27FC236}">
                <a16:creationId xmlns:a16="http://schemas.microsoft.com/office/drawing/2014/main" id="{49ED8022-0D30-4052-B6AD-9742AE5703D1}"/>
              </a:ext>
            </a:extLst>
          </p:cNvPr>
          <p:cNvSpPr>
            <a:spLocks/>
          </p:cNvSpPr>
          <p:nvPr/>
        </p:nvSpPr>
        <p:spPr bwMode="auto">
          <a:xfrm>
            <a:off x="1401763" y="2925763"/>
            <a:ext cx="5084762" cy="1846262"/>
          </a:xfrm>
          <a:custGeom>
            <a:avLst/>
            <a:gdLst>
              <a:gd name="T0" fmla="*/ 0 w 6019800"/>
              <a:gd name="T1" fmla="*/ 0 h 2586354"/>
              <a:gd name="T2" fmla="*/ 6019800 w 6019800"/>
              <a:gd name="T3" fmla="*/ 2586354 h 2586354"/>
            </a:gdLst>
            <a:ahLst/>
            <a:cxnLst/>
            <a:rect l="T0" t="T1" r="T2" b="T3"/>
            <a:pathLst>
              <a:path w="6019800" h="2586354">
                <a:moveTo>
                  <a:pt x="6019800" y="2586228"/>
                </a:moveTo>
                <a:lnTo>
                  <a:pt x="6019800" y="0"/>
                </a:lnTo>
                <a:lnTo>
                  <a:pt x="0" y="0"/>
                </a:lnTo>
                <a:lnTo>
                  <a:pt x="0" y="2586228"/>
                </a:lnTo>
                <a:lnTo>
                  <a:pt x="6019800" y="2586228"/>
                </a:lnTo>
                <a:close/>
              </a:path>
            </a:pathLst>
          </a:custGeom>
          <a:solidFill>
            <a:srgbClr val="DE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6020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6020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602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602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602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602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602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602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6020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075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if (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terminal case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is reached)	//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case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&lt;solve the problem&gt;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else                                        //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case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&lt; reduce the size of the problem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call recursive function &gt;</a:t>
            </a:r>
            <a:endParaRPr lang="en-US" altLang="en-US" sz="1800"/>
          </a:p>
        </p:txBody>
      </p:sp>
      <p:sp>
        <p:nvSpPr>
          <p:cNvPr id="16389" name="object 7">
            <a:extLst>
              <a:ext uri="{FF2B5EF4-FFF2-40B4-BE49-F238E27FC236}">
                <a16:creationId xmlns:a16="http://schemas.microsoft.com/office/drawing/2014/main" id="{1B3B66F8-5E0D-4545-BCD5-2E67C2228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3429000"/>
            <a:ext cx="10874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06" rIns="0" bIns="0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8"/>
              </a:spcBef>
              <a:buFontTx/>
              <a:buNone/>
            </a:pPr>
            <a:r>
              <a:rPr lang="en-US" altLang="en-US" sz="1500">
                <a:latin typeface="Arial" panose="020B0604020202020204" pitchFamily="34" charset="0"/>
                <a:cs typeface="Arial" panose="020B0604020202020204" pitchFamily="34" charset="0"/>
              </a:rPr>
              <a:t>Base case  and general  case is  combined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E97E20B-6442-403C-A7F1-00893A0E8EC0}"/>
              </a:ext>
            </a:extLst>
          </p:cNvPr>
          <p:cNvSpPr/>
          <p:nvPr/>
        </p:nvSpPr>
        <p:spPr>
          <a:xfrm>
            <a:off x="6754813" y="2963863"/>
            <a:ext cx="246062" cy="18081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</p:spTree>
  </p:cSld>
  <p:clrMapOvr>
    <a:masterClrMapping/>
  </p:clrMapOvr>
  <p:transition spd="slow" advTm="64702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</TotalTime>
  <Words>1894</Words>
  <Application>Microsoft Office PowerPoint</Application>
  <PresentationFormat>On-screen Show (4:3)</PresentationFormat>
  <Paragraphs>238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Calibri</vt:lpstr>
      <vt:lpstr>Arial</vt:lpstr>
      <vt:lpstr>Calibri Light</vt:lpstr>
      <vt:lpstr>Britannic Bold</vt:lpstr>
      <vt:lpstr>Georgia</vt:lpstr>
      <vt:lpstr>Trebuchet MS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acidfed</dc:creator>
  <cp:lastModifiedBy>Norsham Idris</cp:lastModifiedBy>
  <cp:revision>83</cp:revision>
  <cp:lastPrinted>2020-10-10T06:39:21Z</cp:lastPrinted>
  <dcterms:created xsi:type="dcterms:W3CDTF">2019-01-07T08:53:08Z</dcterms:created>
  <dcterms:modified xsi:type="dcterms:W3CDTF">2020-11-02T02:47:04Z</dcterms:modified>
</cp:coreProperties>
</file>