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7" r:id="rId2"/>
    <p:sldId id="273" r:id="rId3"/>
    <p:sldId id="274" r:id="rId4"/>
    <p:sldId id="275" r:id="rId5"/>
    <p:sldId id="276" r:id="rId6"/>
    <p:sldId id="277" r:id="rId7"/>
    <p:sldId id="300" r:id="rId8"/>
    <p:sldId id="301" r:id="rId9"/>
    <p:sldId id="278" r:id="rId10"/>
    <p:sldId id="279" r:id="rId11"/>
    <p:sldId id="302" r:id="rId12"/>
    <p:sldId id="280" r:id="rId13"/>
    <p:sldId id="303" r:id="rId14"/>
    <p:sldId id="304" r:id="rId15"/>
    <p:sldId id="281" r:id="rId16"/>
    <p:sldId id="282" r:id="rId17"/>
    <p:sldId id="283" r:id="rId18"/>
    <p:sldId id="284" r:id="rId19"/>
    <p:sldId id="285" r:id="rId20"/>
    <p:sldId id="306" r:id="rId21"/>
    <p:sldId id="305" r:id="rId22"/>
    <p:sldId id="286" r:id="rId23"/>
    <p:sldId id="287" r:id="rId24"/>
    <p:sldId id="288" r:id="rId25"/>
    <p:sldId id="289" r:id="rId26"/>
    <p:sldId id="307" r:id="rId27"/>
    <p:sldId id="290" r:id="rId28"/>
    <p:sldId id="291" r:id="rId29"/>
    <p:sldId id="308" r:id="rId30"/>
    <p:sldId id="292" r:id="rId31"/>
    <p:sldId id="294" r:id="rId32"/>
    <p:sldId id="295" r:id="rId33"/>
    <p:sldId id="296" r:id="rId34"/>
    <p:sldId id="297" r:id="rId35"/>
    <p:sldId id="298" r:id="rId36"/>
    <p:sldId id="299"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47" autoAdjust="0"/>
    <p:restoredTop sz="39766" autoAdjust="0"/>
  </p:normalViewPr>
  <p:slideViewPr>
    <p:cSldViewPr snapToGrid="0">
      <p:cViewPr varScale="1">
        <p:scale>
          <a:sx n="64" d="100"/>
          <a:sy n="64" d="100"/>
        </p:scale>
        <p:origin x="125" y="67"/>
      </p:cViewPr>
      <p:guideLst>
        <p:guide orient="horz" pos="2160"/>
        <p:guide pos="3840"/>
      </p:guideLst>
    </p:cSldViewPr>
  </p:slideViewPr>
  <p:outlineViewPr>
    <p:cViewPr>
      <p:scale>
        <a:sx n="33" d="100"/>
        <a:sy n="33" d="100"/>
      </p:scale>
      <p:origin x="0" y="-39508"/>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65E35-860B-4871-A991-5C688CB9BBEB}" type="datetimeFigureOut">
              <a:rPr lang="en-US" smtClean="0"/>
              <a:pPr/>
              <a:t>15-Sep-16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0B1BF6-FBDD-40FA-A7D6-4D370D96B19E}" type="slidenum">
              <a:rPr lang="en-US" smtClean="0"/>
              <a:pPr/>
              <a:t>‹#›</a:t>
            </a:fld>
            <a:endParaRPr lang="en-US"/>
          </a:p>
        </p:txBody>
      </p:sp>
    </p:spTree>
    <p:extLst>
      <p:ext uri="{BB962C8B-B14F-4D97-AF65-F5344CB8AC3E}">
        <p14:creationId xmlns:p14="http://schemas.microsoft.com/office/powerpoint/2010/main" val="259295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2FAFD-8644-45A4-B625-C1EED27E66DD}"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68030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1963" eaLnBrk="1" hangingPunct="1">
              <a:spcBef>
                <a:spcPct val="0"/>
              </a:spcBef>
              <a:buFontTx/>
              <a:buChar char="•"/>
            </a:pPr>
            <a:r>
              <a:rPr lang="en-US" dirty="0"/>
              <a:t>Card Readers (key term) interpret encoded information that is stored on debit, credit, and identification cards</a:t>
            </a:r>
          </a:p>
          <a:p>
            <a:pPr defTabSz="461963" eaLnBrk="1" hangingPunct="1">
              <a:spcBef>
                <a:spcPct val="0"/>
              </a:spcBef>
              <a:buFontTx/>
              <a:buChar char="•"/>
            </a:pPr>
            <a:r>
              <a:rPr lang="en-US" dirty="0"/>
              <a:t>Types</a:t>
            </a:r>
          </a:p>
          <a:p>
            <a:pPr marL="461963" lvl="1" defTabSz="461963" eaLnBrk="1" hangingPunct="1">
              <a:spcBef>
                <a:spcPct val="0"/>
              </a:spcBef>
              <a:buFontTx/>
              <a:buChar char="•"/>
            </a:pPr>
            <a:r>
              <a:rPr lang="en-US" dirty="0"/>
              <a:t>Magnetic card reader (Key Term) – information is stored on a thin magnetic strip on the back of a card; is read when swiped through a card reader</a:t>
            </a:r>
          </a:p>
          <a:p>
            <a:endParaRPr lang="en-US" dirty="0"/>
          </a:p>
        </p:txBody>
      </p:sp>
      <p:sp>
        <p:nvSpPr>
          <p:cNvPr id="4" name="Slide Number Placeholder 3"/>
          <p:cNvSpPr>
            <a:spLocks noGrp="1"/>
          </p:cNvSpPr>
          <p:nvPr>
            <p:ph type="sldNum" sz="quarter" idx="10"/>
          </p:nvPr>
        </p:nvSpPr>
        <p:spPr/>
        <p:txBody>
          <a:bodyPr/>
          <a:lstStyle/>
          <a:p>
            <a:fld id="{A40B1BF6-FBDD-40FA-A7D6-4D370D96B19E}" type="slidenum">
              <a:rPr lang="en-US" smtClean="0"/>
              <a:pPr/>
              <a:t>11</a:t>
            </a:fld>
            <a:endParaRPr lang="en-US"/>
          </a:p>
        </p:txBody>
      </p:sp>
    </p:spTree>
    <p:extLst>
      <p:ext uri="{BB962C8B-B14F-4D97-AF65-F5344CB8AC3E}">
        <p14:creationId xmlns:p14="http://schemas.microsoft.com/office/powerpoint/2010/main" val="1113119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buFontTx/>
              <a:buNone/>
            </a:pPr>
            <a:r>
              <a:rPr lang="en-US" sz="1200" dirty="0"/>
              <a:t>Bar code readers or bar code scanners (Key Term) </a:t>
            </a:r>
          </a:p>
          <a:p>
            <a:pPr eaLnBrk="1" hangingPunct="1">
              <a:spcBef>
                <a:spcPct val="0"/>
              </a:spcBef>
              <a:buFontTx/>
              <a:buNone/>
            </a:pPr>
            <a:endParaRPr lang="en-US" sz="1200" dirty="0"/>
          </a:p>
          <a:p>
            <a:pPr eaLnBrk="1" hangingPunct="1">
              <a:spcBef>
                <a:spcPct val="0"/>
              </a:spcBef>
              <a:buFontTx/>
              <a:buNone/>
            </a:pPr>
            <a:r>
              <a:rPr lang="en-US" sz="1200" dirty="0"/>
              <a:t>You see these devices at the grocery store</a:t>
            </a:r>
          </a:p>
          <a:p>
            <a:pPr lvl="1" eaLnBrk="1" hangingPunct="1">
              <a:spcBef>
                <a:spcPct val="0"/>
              </a:spcBef>
              <a:buFontTx/>
              <a:buChar char="•"/>
            </a:pPr>
            <a:r>
              <a:rPr lang="en-US" sz="1200" dirty="0"/>
              <a:t>Wand reader (key term) or platform scanner (key term) </a:t>
            </a:r>
          </a:p>
          <a:p>
            <a:pPr lvl="1" eaLnBrk="1" hangingPunct="1">
              <a:spcBef>
                <a:spcPct val="0"/>
              </a:spcBef>
              <a:buFontTx/>
              <a:buChar char="•"/>
            </a:pPr>
            <a:r>
              <a:rPr lang="en-US" sz="1200" dirty="0"/>
              <a:t>Reads bar codes or vertical zebra striped marks printed on product containers </a:t>
            </a:r>
          </a:p>
          <a:p>
            <a:pPr lvl="2" eaLnBrk="1" hangingPunct="1">
              <a:spcBef>
                <a:spcPct val="0"/>
              </a:spcBef>
              <a:buFontTx/>
              <a:buChar char="•"/>
            </a:pPr>
            <a:r>
              <a:rPr lang="en-US" sz="1200" dirty="0"/>
              <a:t>Products have a UPC (Universal Product Code) (Key Term)</a:t>
            </a:r>
          </a:p>
          <a:p>
            <a:pPr lvl="2" eaLnBrk="1" hangingPunct="1">
              <a:spcBef>
                <a:spcPct val="0"/>
              </a:spcBef>
              <a:buFontTx/>
              <a:buChar char="•"/>
            </a:pPr>
            <a:r>
              <a:rPr lang="en-US" sz="1200" dirty="0" err="1"/>
              <a:t>MaxiCode</a:t>
            </a:r>
            <a:r>
              <a:rPr lang="en-US" sz="1200" dirty="0"/>
              <a:t> (key term) used for routing and</a:t>
            </a:r>
            <a:r>
              <a:rPr lang="en-US" sz="1200" baseline="0" dirty="0"/>
              <a:t> tracing packages</a:t>
            </a:r>
            <a:endParaRPr lang="en-US" sz="1200" dirty="0"/>
          </a:p>
          <a:p>
            <a:endParaRPr lang="en-US" sz="1200" dirty="0"/>
          </a:p>
        </p:txBody>
      </p:sp>
      <p:sp>
        <p:nvSpPr>
          <p:cNvPr id="4" name="Slide Number Placeholder 3"/>
          <p:cNvSpPr>
            <a:spLocks noGrp="1"/>
          </p:cNvSpPr>
          <p:nvPr>
            <p:ph type="sldNum" sz="quarter" idx="10"/>
          </p:nvPr>
        </p:nvSpPr>
        <p:spPr/>
        <p:txBody>
          <a:bodyPr/>
          <a:lstStyle/>
          <a:p>
            <a:fld id="{698C3BD6-6E9E-4EC5-9EB7-9EF59D084D06}" type="slidenum">
              <a:rPr lang="en-US" smtClean="0"/>
              <a:pPr/>
              <a:t>12</a:t>
            </a:fld>
            <a:endParaRPr lang="en-US" dirty="0"/>
          </a:p>
        </p:txBody>
      </p:sp>
    </p:spTree>
    <p:extLst>
      <p:ext uri="{BB962C8B-B14F-4D97-AF65-F5344CB8AC3E}">
        <p14:creationId xmlns:p14="http://schemas.microsoft.com/office/powerpoint/2010/main" val="3791147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RFID</a:t>
            </a:r>
            <a:r>
              <a:rPr lang="en-US" sz="1200" baseline="0" dirty="0"/>
              <a:t> (radio frequency identification) tags are tiny chips embedded for tracking in most anything.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They contain electronically stored information that can be read using an RFID readers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Read by RFID readers (key term) </a:t>
            </a:r>
          </a:p>
          <a:p>
            <a:endParaRPr lang="en-US" dirty="0"/>
          </a:p>
        </p:txBody>
      </p:sp>
      <p:sp>
        <p:nvSpPr>
          <p:cNvPr id="4" name="Slide Number Placeholder 3"/>
          <p:cNvSpPr>
            <a:spLocks noGrp="1"/>
          </p:cNvSpPr>
          <p:nvPr>
            <p:ph type="sldNum" sz="quarter" idx="10"/>
          </p:nvPr>
        </p:nvSpPr>
        <p:spPr/>
        <p:txBody>
          <a:bodyPr/>
          <a:lstStyle/>
          <a:p>
            <a:fld id="{A40B1BF6-FBDD-40FA-A7D6-4D370D96B19E}" type="slidenum">
              <a:rPr lang="en-US" smtClean="0"/>
              <a:pPr/>
              <a:t>13</a:t>
            </a:fld>
            <a:endParaRPr lang="en-US"/>
          </a:p>
        </p:txBody>
      </p:sp>
    </p:spTree>
    <p:extLst>
      <p:ext uri="{BB962C8B-B14F-4D97-AF65-F5344CB8AC3E}">
        <p14:creationId xmlns:p14="http://schemas.microsoft.com/office/powerpoint/2010/main" val="1461060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Char char="•"/>
            </a:pPr>
            <a:r>
              <a:rPr lang="en-US" sz="1200" dirty="0"/>
              <a:t>Character and mark recognition devices are scanners that recognize special characters &amp; marks </a:t>
            </a:r>
          </a:p>
          <a:p>
            <a:pPr lvl="1" eaLnBrk="1" hangingPunct="1">
              <a:spcBef>
                <a:spcPct val="0"/>
              </a:spcBef>
              <a:buFontTx/>
              <a:buChar char="•"/>
            </a:pPr>
            <a:r>
              <a:rPr lang="en-US" sz="1200" dirty="0"/>
              <a:t>MICR (key term)– used by banks to read magnetically encoded characters on the bottom</a:t>
            </a:r>
            <a:r>
              <a:rPr lang="en-US" sz="1200" baseline="0" dirty="0"/>
              <a:t> of checks and deposit slips</a:t>
            </a:r>
            <a:r>
              <a:rPr lang="en-US" sz="1200" dirty="0"/>
              <a:t>; numbers are read by a reader/sorter </a:t>
            </a:r>
          </a:p>
          <a:p>
            <a:pPr lvl="1" eaLnBrk="1" hangingPunct="1">
              <a:spcBef>
                <a:spcPct val="0"/>
              </a:spcBef>
              <a:buFontTx/>
              <a:buChar char="•"/>
            </a:pPr>
            <a:r>
              <a:rPr lang="en-US" sz="1200" dirty="0"/>
              <a:t>OCR (key term)– specially preprinted characters are read by OCR devices such as wand scanners, read price tags</a:t>
            </a:r>
          </a:p>
          <a:p>
            <a:pPr lvl="1" eaLnBrk="1" hangingPunct="1">
              <a:spcBef>
                <a:spcPct val="0"/>
              </a:spcBef>
              <a:buFontTx/>
              <a:buChar char="•"/>
            </a:pPr>
            <a:r>
              <a:rPr lang="en-US" sz="1200" dirty="0"/>
              <a:t>OMR (key term) (also called mark sensing) – devices sense the presence or absence of marks, common for standardized and multiple choice test scoring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A40B1BF6-FBDD-40FA-A7D6-4D370D96B19E}" type="slidenum">
              <a:rPr lang="en-US" smtClean="0"/>
              <a:pPr/>
              <a:t>14</a:t>
            </a:fld>
            <a:endParaRPr lang="en-US"/>
          </a:p>
        </p:txBody>
      </p:sp>
    </p:spTree>
    <p:extLst>
      <p:ext uri="{BB962C8B-B14F-4D97-AF65-F5344CB8AC3E}">
        <p14:creationId xmlns:p14="http://schemas.microsoft.com/office/powerpoint/2010/main" val="3546587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buFontTx/>
              <a:buNone/>
            </a:pPr>
            <a:r>
              <a:rPr lang="en-US" dirty="0"/>
              <a:t>Imaging capturing devices create or capture original images </a:t>
            </a:r>
          </a:p>
          <a:p>
            <a:pPr eaLnBrk="1" hangingPunct="1">
              <a:spcBef>
                <a:spcPct val="0"/>
              </a:spcBef>
              <a:buFontTx/>
              <a:buNone/>
            </a:pPr>
            <a:endParaRPr lang="en-US" dirty="0"/>
          </a:p>
          <a:p>
            <a:pPr lvl="1" eaLnBrk="1" hangingPunct="1">
              <a:spcBef>
                <a:spcPct val="0"/>
              </a:spcBef>
              <a:buFontTx/>
              <a:buChar char="•"/>
            </a:pPr>
            <a:r>
              <a:rPr lang="en-US" dirty="0"/>
              <a:t>Digital cameras (key term) –  similar to traditional cameras except images are recorded digitally on disk or a camera’s memory </a:t>
            </a:r>
          </a:p>
          <a:p>
            <a:pPr lvl="1" eaLnBrk="1" hangingPunct="1">
              <a:spcBef>
                <a:spcPct val="0"/>
              </a:spcBef>
              <a:buFontTx/>
              <a:buChar char="•"/>
            </a:pPr>
            <a:endParaRPr lang="en-US" dirty="0"/>
          </a:p>
          <a:p>
            <a:pPr lvl="1" eaLnBrk="1" hangingPunct="1">
              <a:spcBef>
                <a:spcPct val="0"/>
              </a:spcBef>
              <a:buFontTx/>
              <a:buChar char="•"/>
            </a:pPr>
            <a:r>
              <a:rPr lang="en-US" dirty="0"/>
              <a:t>Webcams (key term) – also referred to as web cameras are specialized digital video cameras that capture images and send them to a computer to broadcast over the Internet</a:t>
            </a:r>
          </a:p>
          <a:p>
            <a:pPr lvl="2" eaLnBrk="1" hangingPunct="1">
              <a:spcBef>
                <a:spcPct val="0"/>
              </a:spcBef>
              <a:buFontTx/>
              <a:buChar char="•"/>
            </a:pPr>
            <a:r>
              <a:rPr lang="en-US" dirty="0"/>
              <a:t>Built into smartphones</a:t>
            </a:r>
            <a:r>
              <a:rPr lang="en-US" baseline="0" dirty="0"/>
              <a:t> and tablets</a:t>
            </a:r>
            <a:endParaRPr lang="en-US" dirty="0"/>
          </a:p>
          <a:p>
            <a:endParaRPr lang="en-US" dirty="0"/>
          </a:p>
        </p:txBody>
      </p:sp>
      <p:sp>
        <p:nvSpPr>
          <p:cNvPr id="4" name="Slide Number Placeholder 3"/>
          <p:cNvSpPr>
            <a:spLocks noGrp="1"/>
          </p:cNvSpPr>
          <p:nvPr>
            <p:ph type="sldNum" sz="quarter" idx="10"/>
          </p:nvPr>
        </p:nvSpPr>
        <p:spPr/>
        <p:txBody>
          <a:bodyPr/>
          <a:lstStyle/>
          <a:p>
            <a:fld id="{698C3BD6-6E9E-4EC5-9EB7-9EF59D084D06}" type="slidenum">
              <a:rPr lang="en-US" smtClean="0"/>
              <a:pPr/>
              <a:t>15</a:t>
            </a:fld>
            <a:endParaRPr lang="en-US" dirty="0"/>
          </a:p>
        </p:txBody>
      </p:sp>
    </p:spTree>
    <p:extLst>
      <p:ext uri="{BB962C8B-B14F-4D97-AF65-F5344CB8AC3E}">
        <p14:creationId xmlns:p14="http://schemas.microsoft.com/office/powerpoint/2010/main" val="4188907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buFontTx/>
              <a:buNone/>
            </a:pPr>
            <a:r>
              <a:rPr lang="en-US" dirty="0"/>
              <a:t>Audio output devices convert sound into a form that can be processed by the system unit</a:t>
            </a:r>
          </a:p>
          <a:p>
            <a:pPr eaLnBrk="1" hangingPunct="1">
              <a:spcBef>
                <a:spcPct val="0"/>
              </a:spcBef>
              <a:buFontTx/>
              <a:buNone/>
            </a:pPr>
            <a:endParaRPr lang="en-US" dirty="0"/>
          </a:p>
          <a:p>
            <a:pPr eaLnBrk="1" hangingPunct="1">
              <a:spcBef>
                <a:spcPct val="0"/>
              </a:spcBef>
              <a:buFontTx/>
              <a:buNone/>
            </a:pPr>
            <a:r>
              <a:rPr lang="en-US" dirty="0"/>
              <a:t>Microphone is the most popular device</a:t>
            </a:r>
          </a:p>
          <a:p>
            <a:pPr eaLnBrk="1" hangingPunct="1">
              <a:spcBef>
                <a:spcPct val="0"/>
              </a:spcBef>
              <a:buFontTx/>
              <a:buNone/>
            </a:pPr>
            <a:endParaRPr lang="en-US" dirty="0"/>
          </a:p>
          <a:p>
            <a:pPr eaLnBrk="1" hangingPunct="1">
              <a:spcBef>
                <a:spcPct val="0"/>
              </a:spcBef>
              <a:buFontTx/>
              <a:buNone/>
            </a:pPr>
            <a:r>
              <a:rPr lang="en-US" dirty="0"/>
              <a:t>Voice recognition systems (key term) </a:t>
            </a:r>
          </a:p>
          <a:p>
            <a:pPr lvl="1" eaLnBrk="1" hangingPunct="1">
              <a:spcBef>
                <a:spcPct val="0"/>
              </a:spcBef>
              <a:buFontTx/>
              <a:buChar char="•"/>
            </a:pPr>
            <a:r>
              <a:rPr lang="en-US" dirty="0"/>
              <a:t>Microphone, bundled with sound card and software</a:t>
            </a:r>
          </a:p>
          <a:p>
            <a:pPr lvl="1" eaLnBrk="1" hangingPunct="1">
              <a:spcBef>
                <a:spcPct val="0"/>
              </a:spcBef>
              <a:buFontTx/>
              <a:buChar char="•"/>
            </a:pPr>
            <a:r>
              <a:rPr lang="en-US" dirty="0"/>
              <a:t>Some can translate from one language to another</a:t>
            </a:r>
          </a:p>
          <a:p>
            <a:pPr lvl="1" eaLnBrk="1" hangingPunct="1">
              <a:spcBef>
                <a:spcPct val="0"/>
              </a:spcBef>
              <a:buFontTx/>
              <a:buChar char="•"/>
            </a:pPr>
            <a:r>
              <a:rPr lang="en-US" dirty="0"/>
              <a:t>Comes as a standard in smart phones</a:t>
            </a:r>
          </a:p>
          <a:p>
            <a:endParaRPr lang="en-US" dirty="0"/>
          </a:p>
        </p:txBody>
      </p:sp>
      <p:sp>
        <p:nvSpPr>
          <p:cNvPr id="4" name="Slide Number Placeholder 3"/>
          <p:cNvSpPr>
            <a:spLocks noGrp="1"/>
          </p:cNvSpPr>
          <p:nvPr>
            <p:ph type="sldNum" sz="quarter" idx="10"/>
          </p:nvPr>
        </p:nvSpPr>
        <p:spPr/>
        <p:txBody>
          <a:bodyPr/>
          <a:lstStyle/>
          <a:p>
            <a:fld id="{698C3BD6-6E9E-4EC5-9EB7-9EF59D084D06}" type="slidenum">
              <a:rPr lang="en-US" smtClean="0"/>
              <a:pPr/>
              <a:t>16</a:t>
            </a:fld>
            <a:endParaRPr lang="en-US" dirty="0"/>
          </a:p>
        </p:txBody>
      </p:sp>
    </p:spTree>
    <p:extLst>
      <p:ext uri="{BB962C8B-B14F-4D97-AF65-F5344CB8AC3E}">
        <p14:creationId xmlns:p14="http://schemas.microsoft.com/office/powerpoint/2010/main" val="3612063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buFontTx/>
              <a:buNone/>
            </a:pPr>
            <a:r>
              <a:rPr lang="en-US" dirty="0"/>
              <a:t>Output (key term) is process data or information </a:t>
            </a:r>
          </a:p>
          <a:p>
            <a:pPr eaLnBrk="1" hangingPunct="1">
              <a:spcBef>
                <a:spcPct val="0"/>
              </a:spcBef>
              <a:buFontTx/>
              <a:buChar char="•"/>
            </a:pPr>
            <a:r>
              <a:rPr lang="en-US" dirty="0"/>
              <a:t>Converts machine-readable information into people-readable form</a:t>
            </a:r>
          </a:p>
          <a:p>
            <a:pPr eaLnBrk="1" hangingPunct="1">
              <a:spcBef>
                <a:spcPct val="0"/>
              </a:spcBef>
              <a:buFontTx/>
              <a:buChar char="•"/>
            </a:pPr>
            <a:r>
              <a:rPr lang="en-US" dirty="0"/>
              <a:t>Most common output types – text, graphics, photos, audio, and video</a:t>
            </a:r>
          </a:p>
          <a:p>
            <a:pPr eaLnBrk="1" hangingPunct="1">
              <a:spcBef>
                <a:spcPct val="0"/>
              </a:spcBef>
              <a:buFontTx/>
              <a:buNone/>
            </a:pPr>
            <a:endParaRPr lang="en-US" dirty="0"/>
          </a:p>
          <a:p>
            <a:pPr eaLnBrk="1" hangingPunct="1">
              <a:spcBef>
                <a:spcPct val="0"/>
              </a:spcBef>
              <a:buFontTx/>
              <a:buNone/>
            </a:pPr>
            <a:r>
              <a:rPr lang="en-US" dirty="0"/>
              <a:t>Output device is any hardware used to provide or to create output</a:t>
            </a:r>
          </a:p>
          <a:p>
            <a:pPr eaLnBrk="1" hangingPunct="1">
              <a:spcBef>
                <a:spcPct val="0"/>
              </a:spcBef>
              <a:buFontTx/>
              <a:buNone/>
            </a:pPr>
            <a:endParaRPr lang="en-US" dirty="0"/>
          </a:p>
          <a:p>
            <a:pPr eaLnBrk="1" hangingPunct="1">
              <a:spcBef>
                <a:spcPct val="0"/>
              </a:spcBef>
              <a:buFontTx/>
              <a:buChar char="•"/>
            </a:pPr>
            <a:r>
              <a:rPr lang="en-US" dirty="0"/>
              <a:t>The most widely used output devices (key term) are monitors, printer, and audio-output devices </a:t>
            </a:r>
          </a:p>
          <a:p>
            <a:pPr eaLnBrk="1" hangingPunct="1">
              <a:spcBef>
                <a:spcPct val="0"/>
              </a:spcBef>
            </a:pPr>
            <a:endParaRPr lang="en-US" dirty="0"/>
          </a:p>
          <a:p>
            <a:endParaRPr lang="en-US" dirty="0"/>
          </a:p>
        </p:txBody>
      </p:sp>
      <p:sp>
        <p:nvSpPr>
          <p:cNvPr id="4" name="Slide Number Placeholder 3"/>
          <p:cNvSpPr>
            <a:spLocks noGrp="1"/>
          </p:cNvSpPr>
          <p:nvPr>
            <p:ph type="sldNum" sz="quarter" idx="10"/>
          </p:nvPr>
        </p:nvSpPr>
        <p:spPr/>
        <p:txBody>
          <a:bodyPr/>
          <a:lstStyle/>
          <a:p>
            <a:fld id="{698C3BD6-6E9E-4EC5-9EB7-9EF59D084D06}" type="slidenum">
              <a:rPr lang="en-US" smtClean="0"/>
              <a:pPr/>
              <a:t>17</a:t>
            </a:fld>
            <a:endParaRPr lang="en-US" dirty="0"/>
          </a:p>
        </p:txBody>
      </p:sp>
    </p:spTree>
    <p:extLst>
      <p:ext uri="{BB962C8B-B14F-4D97-AF65-F5344CB8AC3E}">
        <p14:creationId xmlns:p14="http://schemas.microsoft.com/office/powerpoint/2010/main" val="866312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a:t>Monitors are commonly called display screens (Key Term) and the output is referred to as soft copy (key term)</a:t>
            </a:r>
          </a:p>
          <a:p>
            <a:pPr eaLnBrk="1" hangingPunct="1">
              <a:spcBef>
                <a:spcPct val="0"/>
              </a:spcBef>
              <a:buFontTx/>
              <a:buChar char="•"/>
            </a:pPr>
            <a:endParaRPr lang="en-US" dirty="0"/>
          </a:p>
          <a:p>
            <a:pPr eaLnBrk="1" hangingPunct="1">
              <a:spcBef>
                <a:spcPct val="0"/>
              </a:spcBef>
              <a:buFontTx/>
              <a:buNone/>
            </a:pPr>
            <a:r>
              <a:rPr lang="en-US" dirty="0"/>
              <a:t>Standards indicate screen quality (resolution).  Some monitors are used on the desktop, others are portable.</a:t>
            </a:r>
          </a:p>
          <a:p>
            <a:pPr eaLnBrk="1" hangingPunct="1">
              <a:spcBef>
                <a:spcPct val="0"/>
              </a:spcBef>
              <a:buFontTx/>
              <a:buNone/>
            </a:pPr>
            <a:endParaRPr lang="en-US" dirty="0"/>
          </a:p>
          <a:p>
            <a:pPr eaLnBrk="1" hangingPunct="1">
              <a:spcBef>
                <a:spcPct val="0"/>
              </a:spcBef>
              <a:buFontTx/>
              <a:buNone/>
            </a:pPr>
            <a:r>
              <a:rPr lang="en-US" dirty="0"/>
              <a:t>Features – most important is clarity (Key Term)</a:t>
            </a:r>
          </a:p>
          <a:p>
            <a:pPr lvl="1" eaLnBrk="1" hangingPunct="1">
              <a:spcBef>
                <a:spcPct val="0"/>
              </a:spcBef>
              <a:buFontTx/>
              <a:buChar char="•"/>
            </a:pPr>
            <a:r>
              <a:rPr lang="en-US" dirty="0"/>
              <a:t>Clarity (key term) – quality</a:t>
            </a:r>
            <a:r>
              <a:rPr lang="en-US" baseline="0" dirty="0"/>
              <a:t> and sharpness of the displayed images</a:t>
            </a:r>
            <a:endParaRPr lang="en-US" dirty="0"/>
          </a:p>
          <a:p>
            <a:pPr lvl="1" eaLnBrk="1" hangingPunct="1">
              <a:spcBef>
                <a:spcPct val="0"/>
              </a:spcBef>
              <a:buFontTx/>
              <a:buChar char="•"/>
            </a:pPr>
            <a:r>
              <a:rPr lang="en-US" dirty="0"/>
              <a:t>Resolution (key term) – one of the most important features; images are formed on a monitor by a series of dots or pixels (picture elements) (Key Term)</a:t>
            </a:r>
          </a:p>
          <a:p>
            <a:pPr lvl="1" eaLnBrk="1" hangingPunct="1">
              <a:spcBef>
                <a:spcPct val="0"/>
              </a:spcBef>
              <a:buFontTx/>
              <a:buChar char="•"/>
            </a:pPr>
            <a:r>
              <a:rPr lang="en-US" dirty="0"/>
              <a:t>Dot (pixel) pitch (Key Term) – the distance between each pixel; most newer monitors have a dot pitch of .30 mm (30/100</a:t>
            </a:r>
            <a:r>
              <a:rPr lang="en-US" baseline="30000" dirty="0"/>
              <a:t>th</a:t>
            </a:r>
            <a:r>
              <a:rPr lang="en-US" dirty="0"/>
              <a:t> of a millimeter) or less</a:t>
            </a:r>
          </a:p>
          <a:p>
            <a:pPr lvl="1" eaLnBrk="1" hangingPunct="1">
              <a:spcBef>
                <a:spcPct val="0"/>
              </a:spcBef>
              <a:buFontTx/>
              <a:buChar char="•"/>
            </a:pPr>
            <a:r>
              <a:rPr lang="en-US" dirty="0"/>
              <a:t>Contrast ratios</a:t>
            </a:r>
            <a:r>
              <a:rPr lang="en-US" baseline="0" dirty="0"/>
              <a:t> (key term) – monitor’s ability to display color</a:t>
            </a:r>
            <a:endParaRPr lang="en-US" dirty="0"/>
          </a:p>
          <a:p>
            <a:pPr lvl="1" eaLnBrk="1" hangingPunct="1">
              <a:spcBef>
                <a:spcPct val="0"/>
              </a:spcBef>
              <a:buFontTx/>
              <a:buChar char="•"/>
            </a:pPr>
            <a:r>
              <a:rPr lang="en-US" dirty="0"/>
              <a:t>Size (key term) – or active</a:t>
            </a:r>
            <a:r>
              <a:rPr lang="en-US" baseline="0" dirty="0"/>
              <a:t> display area</a:t>
            </a:r>
            <a:r>
              <a:rPr lang="en-US" dirty="0"/>
              <a:t> is measured by the diagonal length of a monitor’s viewing area </a:t>
            </a:r>
          </a:p>
          <a:p>
            <a:pPr lvl="2" eaLnBrk="1" hangingPunct="1">
              <a:spcBef>
                <a:spcPct val="0"/>
              </a:spcBef>
              <a:buFontTx/>
              <a:buChar char="•"/>
            </a:pPr>
            <a:r>
              <a:rPr lang="en-US" dirty="0"/>
              <a:t>Common sizes are 15, 17, 19, 21, and 24 inches</a:t>
            </a:r>
          </a:p>
          <a:p>
            <a:pPr lvl="1" eaLnBrk="1" hangingPunct="1">
              <a:spcBef>
                <a:spcPct val="0"/>
              </a:spcBef>
              <a:buFontTx/>
              <a:buChar char="•"/>
            </a:pPr>
            <a:r>
              <a:rPr lang="en-US" dirty="0"/>
              <a:t>Aspect ratio (key term)– determined by the width of a monitor divided</a:t>
            </a:r>
            <a:r>
              <a:rPr lang="en-US" baseline="0" dirty="0"/>
              <a:t> by its height.  Common aspect ratios for monitors are 4:3 (standard) and 16:10 (wide screen).</a:t>
            </a:r>
            <a:endParaRPr lang="en-US" dirty="0"/>
          </a:p>
          <a:p>
            <a:endParaRPr lang="en-US" dirty="0"/>
          </a:p>
        </p:txBody>
      </p:sp>
      <p:sp>
        <p:nvSpPr>
          <p:cNvPr id="4" name="Slide Number Placeholder 3"/>
          <p:cNvSpPr>
            <a:spLocks noGrp="1"/>
          </p:cNvSpPr>
          <p:nvPr>
            <p:ph type="sldNum" sz="quarter" idx="10"/>
          </p:nvPr>
        </p:nvSpPr>
        <p:spPr/>
        <p:txBody>
          <a:bodyPr/>
          <a:lstStyle/>
          <a:p>
            <a:fld id="{698C3BD6-6E9E-4EC5-9EB7-9EF59D084D06}" type="slidenum">
              <a:rPr lang="en-US" smtClean="0"/>
              <a:pPr/>
              <a:t>18</a:t>
            </a:fld>
            <a:endParaRPr lang="en-US" dirty="0"/>
          </a:p>
        </p:txBody>
      </p:sp>
    </p:spTree>
    <p:extLst>
      <p:ext uri="{BB962C8B-B14F-4D97-AF65-F5344CB8AC3E}">
        <p14:creationId xmlns:p14="http://schemas.microsoft.com/office/powerpoint/2010/main" val="2249960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buFontTx/>
              <a:buNone/>
            </a:pPr>
            <a:r>
              <a:rPr lang="en-US" dirty="0"/>
              <a:t>Flat-Panel Monitors (key term) – are most widely used.</a:t>
            </a:r>
          </a:p>
          <a:p>
            <a:pPr lvl="1" eaLnBrk="1" hangingPunct="1">
              <a:spcBef>
                <a:spcPct val="0"/>
              </a:spcBef>
              <a:buFontTx/>
              <a:buChar char="•"/>
            </a:pPr>
            <a:r>
              <a:rPr lang="en-US" dirty="0"/>
              <a:t>Require less</a:t>
            </a:r>
            <a:r>
              <a:rPr lang="en-US" baseline="0" dirty="0"/>
              <a:t> power to operate</a:t>
            </a:r>
          </a:p>
          <a:p>
            <a:pPr lvl="1" eaLnBrk="1" hangingPunct="1">
              <a:spcBef>
                <a:spcPct val="0"/>
              </a:spcBef>
              <a:buFontTx/>
              <a:buChar char="•"/>
            </a:pPr>
            <a:r>
              <a:rPr lang="en-US" baseline="0" dirty="0"/>
              <a:t>Portable and thin</a:t>
            </a:r>
          </a:p>
          <a:p>
            <a:pPr lvl="1" eaLnBrk="1" hangingPunct="1">
              <a:spcBef>
                <a:spcPct val="0"/>
              </a:spcBef>
              <a:buFontTx/>
              <a:buChar char="•"/>
            </a:pPr>
            <a:r>
              <a:rPr lang="en-US" baseline="0" dirty="0"/>
              <a:t>Most are backlit</a:t>
            </a:r>
          </a:p>
          <a:p>
            <a:pPr lvl="0" eaLnBrk="1" hangingPunct="1">
              <a:spcBef>
                <a:spcPct val="0"/>
              </a:spcBef>
              <a:buFontTx/>
              <a:buNone/>
            </a:pPr>
            <a:endParaRPr lang="en-US" baseline="0" dirty="0"/>
          </a:p>
          <a:p>
            <a:pPr lvl="0" eaLnBrk="1" hangingPunct="1">
              <a:spcBef>
                <a:spcPct val="0"/>
              </a:spcBef>
              <a:buFontTx/>
              <a:buNone/>
            </a:pPr>
            <a:endParaRPr lang="en-US" baseline="0" dirty="0"/>
          </a:p>
          <a:p>
            <a:pPr marL="457200" marR="0" lvl="1" indent="0" algn="l" defTabSz="914400" rtl="0" eaLnBrk="1" fontAlgn="auto" latinLnBrk="0" hangingPunct="1">
              <a:lnSpc>
                <a:spcPct val="100000"/>
              </a:lnSpc>
              <a:spcBef>
                <a:spcPct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10"/>
          </p:nvPr>
        </p:nvSpPr>
        <p:spPr/>
        <p:txBody>
          <a:bodyPr/>
          <a:lstStyle/>
          <a:p>
            <a:fld id="{698C3BD6-6E9E-4EC5-9EB7-9EF59D084D06}" type="slidenum">
              <a:rPr lang="en-US" smtClean="0"/>
              <a:pPr/>
              <a:t>19</a:t>
            </a:fld>
            <a:endParaRPr lang="en-US" dirty="0"/>
          </a:p>
        </p:txBody>
      </p:sp>
    </p:spTree>
    <p:extLst>
      <p:ext uri="{BB962C8B-B14F-4D97-AF65-F5344CB8AC3E}">
        <p14:creationId xmlns:p14="http://schemas.microsoft.com/office/powerpoint/2010/main" val="745859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curved</a:t>
            </a:r>
            <a:r>
              <a:rPr lang="en-US" baseline="0" dirty="0"/>
              <a:t> monitor is the newest development in monitors.</a:t>
            </a:r>
          </a:p>
          <a:p>
            <a:endParaRPr lang="en-US" baseline="0" dirty="0"/>
          </a:p>
          <a:p>
            <a:r>
              <a:rPr lang="en-US" baseline="0" dirty="0"/>
              <a:t>Uses a concave screen to provide better viewing </a:t>
            </a:r>
          </a:p>
          <a:p>
            <a:endParaRPr lang="en-US" baseline="0" dirty="0"/>
          </a:p>
          <a:p>
            <a:r>
              <a:rPr lang="en-US" baseline="0" dirty="0"/>
              <a:t>Used by high-end gamers and the technology is used for smart watch displays</a:t>
            </a:r>
            <a:endParaRPr lang="en-US" dirty="0"/>
          </a:p>
        </p:txBody>
      </p:sp>
      <p:sp>
        <p:nvSpPr>
          <p:cNvPr id="4" name="Slide Number Placeholder 3"/>
          <p:cNvSpPr>
            <a:spLocks noGrp="1"/>
          </p:cNvSpPr>
          <p:nvPr>
            <p:ph type="sldNum" sz="quarter" idx="10"/>
          </p:nvPr>
        </p:nvSpPr>
        <p:spPr/>
        <p:txBody>
          <a:bodyPr/>
          <a:lstStyle/>
          <a:p>
            <a:fld id="{A40B1BF6-FBDD-40FA-A7D6-4D370D96B19E}" type="slidenum">
              <a:rPr lang="en-US" smtClean="0"/>
              <a:pPr/>
              <a:t>20</a:t>
            </a:fld>
            <a:endParaRPr lang="en-US"/>
          </a:p>
        </p:txBody>
      </p:sp>
    </p:spTree>
    <p:extLst>
      <p:ext uri="{BB962C8B-B14F-4D97-AF65-F5344CB8AC3E}">
        <p14:creationId xmlns:p14="http://schemas.microsoft.com/office/powerpoint/2010/main" val="440650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51A43F-E11C-4EDD-9B69-DF2399121347}" type="slidenum">
              <a:rPr lang="en-US" smtClean="0"/>
              <a:pPr/>
              <a:t>2</a:t>
            </a:fld>
            <a:endParaRPr lang="en-US" dirty="0"/>
          </a:p>
        </p:txBody>
      </p:sp>
    </p:spTree>
    <p:extLst>
      <p:ext uri="{BB962C8B-B14F-4D97-AF65-F5344CB8AC3E}">
        <p14:creationId xmlns:p14="http://schemas.microsoft.com/office/powerpoint/2010/main" val="1484822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E-books (key term) are traditional books printed in electronic form </a:t>
            </a:r>
          </a:p>
          <a:p>
            <a:endParaRPr lang="en-US" dirty="0"/>
          </a:p>
          <a:p>
            <a:r>
              <a:rPr lang="en-US" dirty="0"/>
              <a:t>E-books</a:t>
            </a:r>
            <a:r>
              <a:rPr lang="en-US" baseline="0" dirty="0"/>
              <a:t> are read using an e-book reader (key term)</a:t>
            </a:r>
          </a:p>
          <a:p>
            <a:endParaRPr lang="en-US" baseline="0" dirty="0"/>
          </a:p>
          <a:p>
            <a:r>
              <a:rPr lang="en-US" baseline="0" dirty="0"/>
              <a:t>E-book readers are dedicated mobile devices for storing and displaying e-books.</a:t>
            </a:r>
          </a:p>
          <a:p>
            <a:pPr marL="171450" indent="-171450">
              <a:buFont typeface="Arial" panose="020B0604020202020204" pitchFamily="34" charset="0"/>
              <a:buChar char="•"/>
            </a:pPr>
            <a:r>
              <a:rPr lang="en-US" baseline="0" dirty="0"/>
              <a:t>Use e-ink (key term) technology that produces images that reflect light</a:t>
            </a:r>
          </a:p>
          <a:p>
            <a:pPr marL="628650" lvl="1" indent="-171450">
              <a:buFont typeface="Arial" panose="020B0604020202020204" pitchFamily="34" charset="0"/>
              <a:buChar char="•"/>
            </a:pPr>
            <a:r>
              <a:rPr lang="en-US" baseline="0" dirty="0"/>
              <a:t>Amazon Kindle</a:t>
            </a:r>
          </a:p>
          <a:p>
            <a:pPr marL="628650" lvl="1" indent="-171450">
              <a:buFont typeface="Arial" panose="020B0604020202020204" pitchFamily="34" charset="0"/>
              <a:buChar char="•"/>
            </a:pPr>
            <a:r>
              <a:rPr lang="en-US" baseline="0" dirty="0"/>
              <a:t>Barnes and Noble Nook</a:t>
            </a:r>
            <a:endParaRPr lang="en-US" dirty="0"/>
          </a:p>
        </p:txBody>
      </p:sp>
      <p:sp>
        <p:nvSpPr>
          <p:cNvPr id="4" name="Slide Number Placeholder 3"/>
          <p:cNvSpPr>
            <a:spLocks noGrp="1"/>
          </p:cNvSpPr>
          <p:nvPr>
            <p:ph type="sldNum" sz="quarter" idx="10"/>
          </p:nvPr>
        </p:nvSpPr>
        <p:spPr/>
        <p:txBody>
          <a:bodyPr/>
          <a:lstStyle/>
          <a:p>
            <a:fld id="{A40B1BF6-FBDD-40FA-A7D6-4D370D96B19E}" type="slidenum">
              <a:rPr lang="en-US" smtClean="0"/>
              <a:pPr/>
              <a:t>21</a:t>
            </a:fld>
            <a:endParaRPr lang="en-US"/>
          </a:p>
        </p:txBody>
      </p:sp>
    </p:spTree>
    <p:extLst>
      <p:ext uri="{BB962C8B-B14F-4D97-AF65-F5344CB8AC3E}">
        <p14:creationId xmlns:p14="http://schemas.microsoft.com/office/powerpoint/2010/main" val="3420358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eaLnBrk="1" hangingPunct="1">
              <a:spcBef>
                <a:spcPct val="0"/>
              </a:spcBef>
              <a:buFontTx/>
              <a:buChar char="•"/>
            </a:pPr>
            <a:r>
              <a:rPr lang="en-US" dirty="0"/>
              <a:t>Digital whiteboards – specialized devices with a large display connected to a computer or projector.  The computer’s desktop is displayed on the digital whiteboard and controlled using a</a:t>
            </a:r>
            <a:r>
              <a:rPr lang="en-US" baseline="0" dirty="0"/>
              <a:t> special pen, a finger, or some other type of device.  Digital whiteboards are used in classrooms and corporate boardrooms.</a:t>
            </a:r>
            <a:endParaRPr lang="en-US" dirty="0"/>
          </a:p>
          <a:p>
            <a:pPr lvl="0" eaLnBrk="1" hangingPunct="1">
              <a:spcBef>
                <a:spcPct val="0"/>
              </a:spcBef>
              <a:buFontTx/>
              <a:buChar char="•"/>
            </a:pPr>
            <a:r>
              <a:rPr lang="en-US" dirty="0"/>
              <a:t>UHDTV ultra high-definition television (UHDTV)– </a:t>
            </a:r>
            <a:r>
              <a:rPr lang="en-US" sz="1200" b="0" i="0" u="none" strike="noStrike" kern="1200" baseline="0" dirty="0">
                <a:solidFill>
                  <a:schemeClr val="tx1"/>
                </a:solidFill>
                <a:latin typeface="+mn-lt"/>
                <a:ea typeface="+mn-ea"/>
                <a:cs typeface="+mn-cs"/>
              </a:rPr>
              <a:t>delivers a much clearer and more detailed wide-screen picture than regular HDTV. Because the output is digital it makes it easier to edit. This technology is very useful to graphic artists, designers, and publishers. </a:t>
            </a:r>
          </a:p>
          <a:p>
            <a:pPr lvl="0" eaLnBrk="1" hangingPunct="1">
              <a:spcBef>
                <a:spcPct val="0"/>
              </a:spcBef>
              <a:buFontTx/>
              <a:buChar char="•"/>
            </a:pPr>
            <a:r>
              <a:rPr lang="en-US" sz="1200" b="0" i="0" u="none" strike="noStrike" kern="1200" baseline="0" dirty="0">
                <a:solidFill>
                  <a:schemeClr val="tx1"/>
                </a:solidFill>
                <a:latin typeface="+mn-lt"/>
                <a:ea typeface="+mn-ea"/>
                <a:cs typeface="+mn-cs"/>
              </a:rPr>
              <a:t>Digital projector (Key term) projects the images from a traditional monitor onto a screen or wall</a:t>
            </a:r>
          </a:p>
        </p:txBody>
      </p:sp>
      <p:sp>
        <p:nvSpPr>
          <p:cNvPr id="4" name="Slide Number Placeholder 3"/>
          <p:cNvSpPr>
            <a:spLocks noGrp="1"/>
          </p:cNvSpPr>
          <p:nvPr>
            <p:ph type="sldNum" sz="quarter" idx="10"/>
          </p:nvPr>
        </p:nvSpPr>
        <p:spPr/>
        <p:txBody>
          <a:bodyPr/>
          <a:lstStyle/>
          <a:p>
            <a:fld id="{698C3BD6-6E9E-4EC5-9EB7-9EF59D084D06}" type="slidenum">
              <a:rPr lang="en-US" smtClean="0"/>
              <a:pPr/>
              <a:t>22</a:t>
            </a:fld>
            <a:endParaRPr lang="en-US" dirty="0"/>
          </a:p>
        </p:txBody>
      </p:sp>
    </p:spTree>
    <p:extLst>
      <p:ext uri="{BB962C8B-B14F-4D97-AF65-F5344CB8AC3E}">
        <p14:creationId xmlns:p14="http://schemas.microsoft.com/office/powerpoint/2010/main" val="4050753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buFontTx/>
              <a:buChar char="•"/>
            </a:pPr>
            <a:r>
              <a:rPr lang="en-US" dirty="0"/>
              <a:t>Printers (key term) translate information that has been processed by the system unit and present the information on paper </a:t>
            </a:r>
          </a:p>
          <a:p>
            <a:pPr eaLnBrk="1" hangingPunct="1">
              <a:spcBef>
                <a:spcPct val="0"/>
              </a:spcBef>
              <a:buFontTx/>
              <a:buChar char="•"/>
            </a:pPr>
            <a:r>
              <a:rPr lang="en-US" dirty="0"/>
              <a:t>Output is called hard copy</a:t>
            </a:r>
          </a:p>
          <a:p>
            <a:pPr eaLnBrk="1" hangingPunct="1">
              <a:spcBef>
                <a:spcPct val="0"/>
              </a:spcBef>
              <a:buFontTx/>
              <a:buChar char="•"/>
            </a:pPr>
            <a:r>
              <a:rPr lang="en-US" dirty="0"/>
              <a:t>Features</a:t>
            </a:r>
          </a:p>
          <a:p>
            <a:pPr lvl="1" eaLnBrk="1" hangingPunct="1">
              <a:spcBef>
                <a:spcPct val="0"/>
              </a:spcBef>
              <a:buFontTx/>
              <a:buChar char="•"/>
            </a:pPr>
            <a:r>
              <a:rPr lang="en-US" dirty="0"/>
              <a:t>Resolution (key term) – measures the clarity of images produced </a:t>
            </a:r>
          </a:p>
          <a:p>
            <a:pPr lvl="2" eaLnBrk="1" hangingPunct="1">
              <a:spcBef>
                <a:spcPct val="0"/>
              </a:spcBef>
              <a:buFontTx/>
              <a:buChar char="•"/>
            </a:pPr>
            <a:r>
              <a:rPr lang="en-US" dirty="0"/>
              <a:t>Measured in dots-per-inch (dpi) (Key Term)</a:t>
            </a:r>
          </a:p>
          <a:p>
            <a:pPr lvl="2" eaLnBrk="1" hangingPunct="1">
              <a:spcBef>
                <a:spcPct val="0"/>
              </a:spcBef>
              <a:buFontTx/>
              <a:buChar char="•"/>
            </a:pPr>
            <a:r>
              <a:rPr lang="en-US" dirty="0"/>
              <a:t>Most printers use an average of 1200 dpi x 4800 dpi; the higher the dpi, the better the quality of image produced</a:t>
            </a:r>
          </a:p>
          <a:p>
            <a:pPr lvl="1" eaLnBrk="1" hangingPunct="1">
              <a:spcBef>
                <a:spcPct val="0"/>
              </a:spcBef>
              <a:buFontTx/>
              <a:buChar char="•"/>
            </a:pPr>
            <a:r>
              <a:rPr lang="en-US" dirty="0"/>
              <a:t>Color (key term) – more expensive to print in color; usually have the option to print in either color or b/w. </a:t>
            </a:r>
            <a:r>
              <a:rPr lang="en-US" baseline="0" dirty="0"/>
              <a:t> Grayscale (key term) images are displayed using shades of gray.</a:t>
            </a:r>
            <a:endParaRPr lang="en-US" dirty="0"/>
          </a:p>
          <a:p>
            <a:pPr lvl="1" eaLnBrk="1" hangingPunct="1">
              <a:spcBef>
                <a:spcPct val="0"/>
              </a:spcBef>
              <a:buFontTx/>
              <a:buChar char="•"/>
            </a:pPr>
            <a:r>
              <a:rPr lang="en-US" dirty="0"/>
              <a:t>Speed (key term) – measured in the number of pages printed per minute </a:t>
            </a:r>
          </a:p>
          <a:p>
            <a:pPr lvl="2" eaLnBrk="1" hangingPunct="1">
              <a:spcBef>
                <a:spcPct val="0"/>
              </a:spcBef>
              <a:buFontTx/>
              <a:buChar char="•"/>
            </a:pPr>
            <a:r>
              <a:rPr lang="en-US" dirty="0"/>
              <a:t>15-19 pages per minute is the average for a single color page (black); 13-15 pages per minute for color </a:t>
            </a:r>
          </a:p>
          <a:p>
            <a:pPr lvl="1" eaLnBrk="1" hangingPunct="1">
              <a:spcBef>
                <a:spcPct val="0"/>
              </a:spcBef>
              <a:buFontTx/>
              <a:buChar char="•"/>
            </a:pPr>
            <a:r>
              <a:rPr lang="en-US" dirty="0"/>
              <a:t>Memory (key term) – used to store printing instructions and documents waiting to be printed </a:t>
            </a:r>
          </a:p>
          <a:p>
            <a:pPr lvl="1" eaLnBrk="1" hangingPunct="1">
              <a:spcBef>
                <a:spcPct val="0"/>
              </a:spcBef>
              <a:buFontTx/>
              <a:buChar char="•"/>
            </a:pPr>
            <a:r>
              <a:rPr lang="en-US" dirty="0"/>
              <a:t>Duplex printing</a:t>
            </a:r>
            <a:r>
              <a:rPr lang="en-US" baseline="0" dirty="0"/>
              <a:t> (key term) – automatic printing on both sides of a sheet of paper</a:t>
            </a:r>
            <a:endParaRPr lang="en-US" dirty="0"/>
          </a:p>
          <a:p>
            <a:endParaRPr lang="en-US" dirty="0"/>
          </a:p>
        </p:txBody>
      </p:sp>
      <p:sp>
        <p:nvSpPr>
          <p:cNvPr id="4" name="Slide Number Placeholder 3"/>
          <p:cNvSpPr>
            <a:spLocks noGrp="1"/>
          </p:cNvSpPr>
          <p:nvPr>
            <p:ph type="sldNum" sz="quarter" idx="10"/>
          </p:nvPr>
        </p:nvSpPr>
        <p:spPr/>
        <p:txBody>
          <a:bodyPr/>
          <a:lstStyle/>
          <a:p>
            <a:fld id="{698C3BD6-6E9E-4EC5-9EB7-9EF59D084D06}" type="slidenum">
              <a:rPr lang="en-US" smtClean="0"/>
              <a:pPr/>
              <a:t>24</a:t>
            </a:fld>
            <a:endParaRPr lang="en-US" dirty="0"/>
          </a:p>
        </p:txBody>
      </p:sp>
    </p:spTree>
    <p:extLst>
      <p:ext uri="{BB962C8B-B14F-4D97-AF65-F5344CB8AC3E}">
        <p14:creationId xmlns:p14="http://schemas.microsoft.com/office/powerpoint/2010/main" val="1592544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spcBef>
                <a:spcPct val="0"/>
              </a:spcBef>
              <a:buFontTx/>
              <a:buNone/>
            </a:pPr>
            <a:r>
              <a:rPr lang="en-US" dirty="0"/>
              <a:t>Inkjet printers (key term) spray ink at high speed onto the surface of paper </a:t>
            </a:r>
          </a:p>
          <a:p>
            <a:pPr lvl="1" eaLnBrk="1" hangingPunct="1">
              <a:lnSpc>
                <a:spcPct val="90000"/>
              </a:lnSpc>
              <a:spcBef>
                <a:spcPct val="0"/>
              </a:spcBef>
              <a:buFontTx/>
              <a:buChar char="•"/>
            </a:pPr>
            <a:r>
              <a:rPr lang="en-US" dirty="0"/>
              <a:t>Reliable, quiet and inexpensive</a:t>
            </a:r>
          </a:p>
          <a:p>
            <a:pPr eaLnBrk="1" hangingPunct="1">
              <a:lnSpc>
                <a:spcPct val="90000"/>
              </a:lnSpc>
              <a:spcBef>
                <a:spcPct val="0"/>
              </a:spcBef>
              <a:buFontTx/>
              <a:buNone/>
            </a:pPr>
            <a:endParaRPr lang="en-US" dirty="0"/>
          </a:p>
          <a:p>
            <a:pPr eaLnBrk="1" hangingPunct="1">
              <a:lnSpc>
                <a:spcPct val="90000"/>
              </a:lnSpc>
              <a:spcBef>
                <a:spcPct val="0"/>
              </a:spcBef>
              <a:buFontTx/>
              <a:buNone/>
            </a:pPr>
            <a:r>
              <a:rPr lang="en-US" dirty="0"/>
              <a:t>Laser printers (key term) uses a laser light beam to produce images </a:t>
            </a:r>
          </a:p>
          <a:p>
            <a:pPr lvl="1" eaLnBrk="1" hangingPunct="1">
              <a:lnSpc>
                <a:spcPct val="90000"/>
              </a:lnSpc>
              <a:spcBef>
                <a:spcPct val="0"/>
              </a:spcBef>
              <a:buFontTx/>
              <a:buChar char="•"/>
            </a:pPr>
            <a:r>
              <a:rPr lang="en-US" dirty="0"/>
              <a:t>Faster, excellent quality and more expensive than ink jet printers</a:t>
            </a:r>
          </a:p>
          <a:p>
            <a:pPr lvl="1" eaLnBrk="1" hangingPunct="1">
              <a:lnSpc>
                <a:spcPct val="90000"/>
              </a:lnSpc>
              <a:spcBef>
                <a:spcPct val="0"/>
              </a:spcBef>
              <a:buFontTx/>
              <a:buChar char="•"/>
            </a:pPr>
            <a:r>
              <a:rPr lang="en-US" dirty="0"/>
              <a:t>Personal (key term) and shared (key term) laser</a:t>
            </a:r>
            <a:r>
              <a:rPr lang="en-US" baseline="0" dirty="0"/>
              <a:t> printers</a:t>
            </a:r>
            <a:endParaRPr lang="en-US" dirty="0"/>
          </a:p>
          <a:p>
            <a:pPr eaLnBrk="1" hangingPunct="1">
              <a:lnSpc>
                <a:spcPct val="90000"/>
              </a:lnSpc>
              <a:spcBef>
                <a:spcPct val="0"/>
              </a:spcBef>
              <a:buFontTx/>
              <a:buNone/>
            </a:pPr>
            <a:r>
              <a:rPr lang="en-US" dirty="0"/>
              <a:t>3D</a:t>
            </a:r>
            <a:r>
              <a:rPr lang="en-US" baseline="0" dirty="0"/>
              <a:t> Printers (key term)</a:t>
            </a:r>
          </a:p>
          <a:p>
            <a:pPr marL="628650" lvl="1" indent="-171450" eaLnBrk="1" hangingPunct="1">
              <a:lnSpc>
                <a:spcPct val="90000"/>
              </a:lnSpc>
              <a:spcBef>
                <a:spcPct val="0"/>
              </a:spcBef>
              <a:buFont typeface="Arial" panose="020B0604020202020204" pitchFamily="34" charset="0"/>
              <a:buChar char="•"/>
            </a:pPr>
            <a:r>
              <a:rPr lang="en-US" baseline="0" dirty="0"/>
              <a:t>Creates 3-dimensional shapes, adds a thin layer of material repeatedly until the item is created</a:t>
            </a:r>
          </a:p>
          <a:p>
            <a:pPr marL="628650" lvl="1" indent="-171450" eaLnBrk="1" hangingPunct="1">
              <a:lnSpc>
                <a:spcPct val="90000"/>
              </a:lnSpc>
              <a:spcBef>
                <a:spcPct val="0"/>
              </a:spcBef>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98C3BD6-6E9E-4EC5-9EB7-9EF59D084D06}" type="slidenum">
              <a:rPr lang="en-US" smtClean="0"/>
              <a:pPr/>
              <a:t>25</a:t>
            </a:fld>
            <a:endParaRPr lang="en-US" dirty="0"/>
          </a:p>
        </p:txBody>
      </p:sp>
    </p:spTree>
    <p:extLst>
      <p:ext uri="{BB962C8B-B14F-4D97-AF65-F5344CB8AC3E}">
        <p14:creationId xmlns:p14="http://schemas.microsoft.com/office/powerpoint/2010/main" val="2306130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buFontTx/>
              <a:buNone/>
            </a:pPr>
            <a:r>
              <a:rPr lang="en-US" dirty="0"/>
              <a:t>Other Printers</a:t>
            </a:r>
          </a:p>
          <a:p>
            <a:pPr lvl="1" eaLnBrk="1" hangingPunct="1">
              <a:lnSpc>
                <a:spcPct val="90000"/>
              </a:lnSpc>
              <a:spcBef>
                <a:spcPct val="0"/>
              </a:spcBef>
              <a:buFontTx/>
              <a:buChar char="•"/>
            </a:pPr>
            <a:r>
              <a:rPr lang="en-US" dirty="0"/>
              <a:t>Cloud (key term) –</a:t>
            </a:r>
            <a:r>
              <a:rPr lang="en-US" baseline="0" dirty="0"/>
              <a:t> connected to the Internet and provide printing services to others on the Internet.  Google Cloud Print is an example.  Once a user activates a printers using Google Chrome OS, the user can access the printer anywhere with an Internet connection.</a:t>
            </a:r>
            <a:endParaRPr lang="en-US" dirty="0"/>
          </a:p>
          <a:p>
            <a:pPr lvl="1" eaLnBrk="1" hangingPunct="1">
              <a:lnSpc>
                <a:spcPct val="90000"/>
              </a:lnSpc>
              <a:spcBef>
                <a:spcPct val="0"/>
              </a:spcBef>
              <a:buFontTx/>
              <a:buChar char="•"/>
            </a:pPr>
            <a:r>
              <a:rPr lang="en-US" dirty="0"/>
              <a:t>Thermal printers (key term) – uses heat elements to produce images on heat sensitive paper,</a:t>
            </a:r>
            <a:r>
              <a:rPr lang="en-US" baseline="0" dirty="0"/>
              <a:t> ATMs and gas pumps</a:t>
            </a:r>
            <a:endParaRPr lang="en-US" dirty="0"/>
          </a:p>
          <a:p>
            <a:pPr lvl="1" eaLnBrk="1" hangingPunct="1">
              <a:lnSpc>
                <a:spcPct val="90000"/>
              </a:lnSpc>
              <a:spcBef>
                <a:spcPct val="0"/>
              </a:spcBef>
              <a:buFontTx/>
              <a:buChar char="•"/>
            </a:pPr>
            <a:r>
              <a:rPr lang="en-US" dirty="0"/>
              <a:t>Plotters (key term) – special purpose for maps, images, architectural &amp; engineering drawings</a:t>
            </a:r>
          </a:p>
          <a:p>
            <a:endParaRPr lang="en-US" dirty="0"/>
          </a:p>
          <a:p>
            <a:endParaRPr lang="en-US" dirty="0"/>
          </a:p>
        </p:txBody>
      </p:sp>
      <p:sp>
        <p:nvSpPr>
          <p:cNvPr id="4" name="Slide Number Placeholder 3"/>
          <p:cNvSpPr>
            <a:spLocks noGrp="1"/>
          </p:cNvSpPr>
          <p:nvPr>
            <p:ph type="sldNum" sz="quarter" idx="10"/>
          </p:nvPr>
        </p:nvSpPr>
        <p:spPr/>
        <p:txBody>
          <a:bodyPr/>
          <a:lstStyle/>
          <a:p>
            <a:fld id="{A40B1BF6-FBDD-40FA-A7D6-4D370D96B19E}" type="slidenum">
              <a:rPr lang="en-US" smtClean="0"/>
              <a:pPr/>
              <a:t>26</a:t>
            </a:fld>
            <a:endParaRPr lang="en-US"/>
          </a:p>
        </p:txBody>
      </p:sp>
    </p:spTree>
    <p:extLst>
      <p:ext uri="{BB962C8B-B14F-4D97-AF65-F5344CB8AC3E}">
        <p14:creationId xmlns:p14="http://schemas.microsoft.com/office/powerpoint/2010/main" val="560530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buFontTx/>
              <a:buNone/>
            </a:pPr>
            <a:r>
              <a:rPr lang="en-US" dirty="0"/>
              <a:t>Speakers (key term) and headsets (key term) are the most widely used audio-output</a:t>
            </a:r>
            <a:r>
              <a:rPr lang="en-US" baseline="0" dirty="0"/>
              <a:t> devices</a:t>
            </a:r>
            <a:endParaRPr lang="en-US" dirty="0"/>
          </a:p>
          <a:p>
            <a:pPr lvl="1" eaLnBrk="1" hangingPunct="1">
              <a:spcBef>
                <a:spcPct val="0"/>
              </a:spcBef>
              <a:buFontTx/>
              <a:buChar char="•"/>
            </a:pPr>
            <a:r>
              <a:rPr lang="en-US" dirty="0"/>
              <a:t>Connected to a sound card in the system unit </a:t>
            </a:r>
          </a:p>
          <a:p>
            <a:pPr lvl="1" eaLnBrk="1" hangingPunct="1">
              <a:spcBef>
                <a:spcPct val="0"/>
              </a:spcBef>
              <a:buFontTx/>
              <a:buChar char="•"/>
            </a:pPr>
            <a:r>
              <a:rPr lang="en-US" dirty="0"/>
              <a:t>Voice output is quite common; creating voice output is not as difficult as recognizing and interpreting voice input</a:t>
            </a:r>
          </a:p>
          <a:p>
            <a:pPr lvl="1" eaLnBrk="1" hangingPunct="1">
              <a:spcBef>
                <a:spcPct val="0"/>
              </a:spcBef>
              <a:buFontTx/>
              <a:buChar char="•"/>
            </a:pPr>
            <a:endParaRPr lang="en-US" dirty="0"/>
          </a:p>
          <a:p>
            <a:pPr lvl="0" eaLnBrk="1" hangingPunct="1">
              <a:spcBef>
                <a:spcPct val="0"/>
              </a:spcBef>
              <a:buFontTx/>
              <a:buNone/>
            </a:pPr>
            <a:r>
              <a:rPr lang="en-US" dirty="0"/>
              <a:t>Bluetooth</a:t>
            </a:r>
            <a:r>
              <a:rPr lang="en-US" baseline="0" dirty="0"/>
              <a:t> (key term) technology – wireless technology used to connect speakers and headsets to wireless sound cards</a:t>
            </a:r>
            <a:endParaRPr lang="en-US" dirty="0"/>
          </a:p>
        </p:txBody>
      </p:sp>
      <p:sp>
        <p:nvSpPr>
          <p:cNvPr id="4" name="Slide Number Placeholder 3"/>
          <p:cNvSpPr>
            <a:spLocks noGrp="1"/>
          </p:cNvSpPr>
          <p:nvPr>
            <p:ph type="sldNum" sz="quarter" idx="10"/>
          </p:nvPr>
        </p:nvSpPr>
        <p:spPr/>
        <p:txBody>
          <a:bodyPr/>
          <a:lstStyle/>
          <a:p>
            <a:fld id="{698C3BD6-6E9E-4EC5-9EB7-9EF59D084D06}" type="slidenum">
              <a:rPr lang="en-US" smtClean="0"/>
              <a:pPr/>
              <a:t>27</a:t>
            </a:fld>
            <a:endParaRPr lang="en-US" dirty="0"/>
          </a:p>
        </p:txBody>
      </p:sp>
    </p:spTree>
    <p:extLst>
      <p:ext uri="{BB962C8B-B14F-4D97-AF65-F5344CB8AC3E}">
        <p14:creationId xmlns:p14="http://schemas.microsoft.com/office/powerpoint/2010/main" val="3065354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buFontTx/>
              <a:buNone/>
            </a:pPr>
            <a:r>
              <a:rPr lang="en-US" dirty="0"/>
              <a:t>Multifunctional devices (MFD) (key term) combine the capabilities of a scanner, printer, fax and copy machine</a:t>
            </a:r>
          </a:p>
          <a:p>
            <a:pPr marL="628650" lvl="1" indent="-171450" eaLnBrk="1" hangingPunct="1">
              <a:spcBef>
                <a:spcPct val="0"/>
              </a:spcBef>
              <a:buFont typeface="Arial" panose="020B0604020202020204" pitchFamily="34" charset="0"/>
              <a:buChar char="•"/>
            </a:pPr>
            <a:r>
              <a:rPr lang="en-US" dirty="0"/>
              <a:t>Usually</a:t>
            </a:r>
            <a:r>
              <a:rPr lang="en-US" baseline="0" dirty="0"/>
              <a:t> lower in price and more cost efficient than purchasing the products separately; however the quality is lower</a:t>
            </a:r>
            <a:endParaRPr lang="en-US" dirty="0"/>
          </a:p>
          <a:p>
            <a:pPr eaLnBrk="1" hangingPunct="1">
              <a:spcBef>
                <a:spcPct val="0"/>
              </a:spcBef>
              <a:buFontTx/>
              <a:buNone/>
            </a:pPr>
            <a:endParaRPr lang="en-US" dirty="0"/>
          </a:p>
          <a:p>
            <a:pPr eaLnBrk="1" hangingPunct="1">
              <a:spcBef>
                <a:spcPct val="0"/>
              </a:spcBef>
              <a:buFontTx/>
              <a:buNone/>
            </a:pPr>
            <a:r>
              <a:rPr lang="en-US" dirty="0"/>
              <a:t>Telephone (key term) – specialized input and output devices for receiving and sending voice communication</a:t>
            </a:r>
          </a:p>
          <a:p>
            <a:pPr marL="457200" marR="0" lvl="1" indent="0" algn="l" defTabSz="914400" rtl="0" eaLnBrk="1" fontAlgn="auto" latinLnBrk="0" hangingPunct="1">
              <a:lnSpc>
                <a:spcPct val="100000"/>
              </a:lnSpc>
              <a:spcBef>
                <a:spcPct val="0"/>
              </a:spcBef>
              <a:spcAft>
                <a:spcPts val="0"/>
              </a:spcAft>
              <a:buClrTx/>
              <a:buSzTx/>
              <a:buFontTx/>
              <a:buChar char="•"/>
              <a:tabLst/>
              <a:defRPr/>
            </a:pPr>
            <a:r>
              <a:rPr lang="en-US" dirty="0"/>
              <a:t>Voice over IP (VoIP) (Key Term)</a:t>
            </a:r>
            <a:r>
              <a:rPr lang="en-US" baseline="0" dirty="0"/>
              <a:t> – </a:t>
            </a:r>
            <a:r>
              <a:rPr lang="en-US" dirty="0"/>
              <a:t>voice and other types of communication over the Internet</a:t>
            </a:r>
          </a:p>
          <a:p>
            <a:pPr lvl="2" eaLnBrk="1" hangingPunct="1">
              <a:spcBef>
                <a:spcPct val="0"/>
              </a:spcBef>
              <a:buFontTx/>
              <a:buChar char="•"/>
            </a:pPr>
            <a:r>
              <a:rPr lang="en-US" dirty="0"/>
              <a:t>Also known</a:t>
            </a:r>
            <a:r>
              <a:rPr lang="en-US" baseline="0" dirty="0"/>
              <a:t> as telephony (key term) and Internet telephony (key term)  - VoIP application that uses VoIP</a:t>
            </a:r>
          </a:p>
          <a:p>
            <a:pPr lvl="2" eaLnBrk="1" hangingPunct="1">
              <a:spcBef>
                <a:spcPct val="0"/>
              </a:spcBef>
              <a:buFontTx/>
              <a:buNone/>
            </a:pPr>
            <a:r>
              <a:rPr lang="en-US" baseline="0" dirty="0"/>
              <a:t> </a:t>
            </a:r>
          </a:p>
          <a:p>
            <a:pPr lvl="0" eaLnBrk="1" hangingPunct="1">
              <a:spcBef>
                <a:spcPct val="0"/>
              </a:spcBef>
              <a:buFontTx/>
              <a:buNone/>
            </a:pPr>
            <a:r>
              <a:rPr lang="en-US" baseline="0" dirty="0"/>
              <a:t>Providers include Hangouts, FaceTime, and Skype</a:t>
            </a:r>
          </a:p>
          <a:p>
            <a:pPr lvl="2" eaLnBrk="1" hangingPunct="1">
              <a:spcBef>
                <a:spcPct val="0"/>
              </a:spcBef>
              <a:buFontTx/>
              <a:buChar char="•"/>
            </a:pPr>
            <a:r>
              <a:rPr lang="en-US" baseline="0" dirty="0"/>
              <a:t>Skype – doesn’t need any special hardware.  Once you subscribe use your computer’s existing audio and video to communicate with any other Skype subscribers.  Skype is free for domestic calls and low-cost for international.  For an additional fee you can place calls to non-Skype subscribers.</a:t>
            </a:r>
          </a:p>
          <a:p>
            <a:pPr lvl="1" eaLnBrk="1" hangingPunct="1">
              <a:spcBef>
                <a:spcPct val="0"/>
              </a:spcBef>
              <a:buFontTx/>
              <a:buChar char="•"/>
            </a:pPr>
            <a:endParaRPr lang="en-US" dirty="0"/>
          </a:p>
          <a:p>
            <a:endParaRPr lang="en-US" dirty="0"/>
          </a:p>
        </p:txBody>
      </p:sp>
      <p:sp>
        <p:nvSpPr>
          <p:cNvPr id="4" name="Slide Number Placeholder 3"/>
          <p:cNvSpPr>
            <a:spLocks noGrp="1"/>
          </p:cNvSpPr>
          <p:nvPr>
            <p:ph type="sldNum" sz="quarter" idx="10"/>
          </p:nvPr>
        </p:nvSpPr>
        <p:spPr/>
        <p:txBody>
          <a:bodyPr/>
          <a:lstStyle/>
          <a:p>
            <a:fld id="{698C3BD6-6E9E-4EC5-9EB7-9EF59D084D06}" type="slidenum">
              <a:rPr lang="en-US" smtClean="0"/>
              <a:pPr/>
              <a:t>28</a:t>
            </a:fld>
            <a:endParaRPr lang="en-US" dirty="0"/>
          </a:p>
        </p:txBody>
      </p:sp>
    </p:spTree>
    <p:extLst>
      <p:ext uri="{BB962C8B-B14F-4D97-AF65-F5344CB8AC3E}">
        <p14:creationId xmlns:p14="http://schemas.microsoft.com/office/powerpoint/2010/main" val="1051388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Drones</a:t>
            </a:r>
            <a:r>
              <a:rPr lang="en-US" baseline="0" dirty="0"/>
              <a:t> or unarmed aerial vehicles take input from a controller and send video and sound back to the user. </a:t>
            </a:r>
          </a:p>
          <a:p>
            <a:pPr marL="171450" indent="-171450">
              <a:buFont typeface="Arial" panose="020B0604020202020204" pitchFamily="34" charset="0"/>
              <a:buChar char="•"/>
            </a:pPr>
            <a:r>
              <a:rPr lang="en-US" baseline="0" dirty="0"/>
              <a:t>They are now more cost effective</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Robots use microphones, cameras and other sensors as input. The output is dependent on the use for the robot. </a:t>
            </a:r>
          </a:p>
          <a:p>
            <a:pPr marL="171450" indent="-171450">
              <a:buFont typeface="Arial" panose="020B0604020202020204" pitchFamily="34" charset="0"/>
              <a:buChar char="•"/>
            </a:pPr>
            <a:r>
              <a:rPr lang="en-US" baseline="0" dirty="0"/>
              <a:t>Robots even assist in surgery</a:t>
            </a:r>
            <a:endParaRPr lang="en-US" dirty="0"/>
          </a:p>
          <a:p>
            <a:endParaRPr lang="en-US" dirty="0"/>
          </a:p>
          <a:p>
            <a:endParaRPr lang="en-US" dirty="0"/>
          </a:p>
          <a:p>
            <a:pPr marL="0" indent="0">
              <a:buFont typeface="Arial" pitchFamily="34" charset="0"/>
              <a:buNone/>
            </a:pPr>
            <a:r>
              <a:rPr lang="en-US" baseline="0" dirty="0"/>
              <a:t>Virtual Reality (key term) – simulated reality created in 3-d through computers. Creates a virtual or (immersive experience) </a:t>
            </a:r>
          </a:p>
          <a:p>
            <a:pPr marL="0" indent="0">
              <a:buFont typeface="Arial" pitchFamily="34" charset="0"/>
              <a:buNone/>
            </a:pPr>
            <a:endParaRPr lang="en-US" baseline="0" dirty="0"/>
          </a:p>
          <a:p>
            <a:pPr marL="0" indent="0">
              <a:buFont typeface="Arial" pitchFamily="34" charset="0"/>
              <a:buNone/>
            </a:pPr>
            <a:r>
              <a:rPr lang="en-US" baseline="0" dirty="0"/>
              <a:t>Headgear (key term) and gloves (key term) have sensors to collect data that work with software</a:t>
            </a:r>
          </a:p>
          <a:p>
            <a:endParaRPr lang="en-US" dirty="0"/>
          </a:p>
        </p:txBody>
      </p:sp>
      <p:sp>
        <p:nvSpPr>
          <p:cNvPr id="4" name="Slide Number Placeholder 3"/>
          <p:cNvSpPr>
            <a:spLocks noGrp="1"/>
          </p:cNvSpPr>
          <p:nvPr>
            <p:ph type="sldNum" sz="quarter" idx="10"/>
          </p:nvPr>
        </p:nvSpPr>
        <p:spPr/>
        <p:txBody>
          <a:bodyPr/>
          <a:lstStyle/>
          <a:p>
            <a:fld id="{A40B1BF6-FBDD-40FA-A7D6-4D370D96B19E}" type="slidenum">
              <a:rPr lang="en-US" smtClean="0"/>
              <a:pPr/>
              <a:t>29</a:t>
            </a:fld>
            <a:endParaRPr lang="en-US"/>
          </a:p>
        </p:txBody>
      </p:sp>
    </p:spTree>
    <p:extLst>
      <p:ext uri="{BB962C8B-B14F-4D97-AF65-F5344CB8AC3E}">
        <p14:creationId xmlns:p14="http://schemas.microsoft.com/office/powerpoint/2010/main" val="1058021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51A43F-E11C-4EDD-9B69-DF2399121347}" type="slidenum">
              <a:rPr lang="en-US" smtClean="0"/>
              <a:pPr/>
              <a:t>30</a:t>
            </a:fld>
            <a:endParaRPr lang="en-US" dirty="0"/>
          </a:p>
        </p:txBody>
      </p:sp>
    </p:spTree>
    <p:extLst>
      <p:ext uri="{BB962C8B-B14F-4D97-AF65-F5344CB8AC3E}">
        <p14:creationId xmlns:p14="http://schemas.microsoft.com/office/powerpoint/2010/main" val="40067041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Ergonomics (key term) – fitting the task to the user </a:t>
            </a:r>
          </a:p>
          <a:p>
            <a:endParaRPr lang="en-US" dirty="0"/>
          </a:p>
          <a:p>
            <a:r>
              <a:rPr lang="en-US" dirty="0"/>
              <a:t>Study</a:t>
            </a:r>
            <a:r>
              <a:rPr lang="en-US" baseline="0" dirty="0"/>
              <a:t> to avoid :</a:t>
            </a:r>
          </a:p>
          <a:p>
            <a:endParaRPr lang="en-US" baseline="0" dirty="0"/>
          </a:p>
          <a:p>
            <a:pPr marL="171450" indent="-171450">
              <a:buFont typeface="Arial" pitchFamily="34" charset="0"/>
              <a:buChar char="•"/>
            </a:pPr>
            <a:r>
              <a:rPr lang="en-US" baseline="0" dirty="0"/>
              <a:t>Eyestrain (key term) and headache (key term) – 15 minute break every hour</a:t>
            </a:r>
          </a:p>
          <a:p>
            <a:pPr marL="171450" indent="-171450">
              <a:buFont typeface="Arial" pitchFamily="34" charset="0"/>
              <a:buChar char="•"/>
            </a:pPr>
            <a:r>
              <a:rPr lang="en-US" baseline="0" dirty="0"/>
              <a:t>Back and neck pain (key term) – equipment should be adjustable</a:t>
            </a:r>
          </a:p>
          <a:p>
            <a:pPr marL="171450" indent="-171450">
              <a:buFont typeface="Arial" pitchFamily="34" charset="0"/>
              <a:buChar char="•"/>
            </a:pPr>
            <a:r>
              <a:rPr lang="en-US" baseline="0" dirty="0"/>
              <a:t>Repetitive strain injury (key term) RSI (key term) – injury caused by repetitive injury </a:t>
            </a:r>
          </a:p>
          <a:p>
            <a:pPr marL="171450" indent="-171450">
              <a:buFont typeface="Arial" pitchFamily="34" charset="0"/>
              <a:buChar char="•"/>
            </a:pPr>
            <a:r>
              <a:rPr lang="en-US" baseline="0" dirty="0"/>
              <a:t>Carpal tunnel syndrome (Key term) – damage to nerves and tendons in hands</a:t>
            </a:r>
            <a:endParaRPr lang="en-US" dirty="0"/>
          </a:p>
        </p:txBody>
      </p:sp>
      <p:sp>
        <p:nvSpPr>
          <p:cNvPr id="4" name="Slide Number Placeholder 3"/>
          <p:cNvSpPr>
            <a:spLocks noGrp="1"/>
          </p:cNvSpPr>
          <p:nvPr>
            <p:ph type="sldNum" sz="quarter" idx="10"/>
          </p:nvPr>
        </p:nvSpPr>
        <p:spPr/>
        <p:txBody>
          <a:bodyPr/>
          <a:lstStyle/>
          <a:p>
            <a:fld id="{7D51A43F-E11C-4EDD-9B69-DF2399121347}" type="slidenum">
              <a:rPr lang="en-US" smtClean="0"/>
              <a:pPr/>
              <a:t>31</a:t>
            </a:fld>
            <a:endParaRPr lang="en-US" dirty="0"/>
          </a:p>
        </p:txBody>
      </p:sp>
    </p:spTree>
    <p:extLst>
      <p:ext uri="{BB962C8B-B14F-4D97-AF65-F5344CB8AC3E}">
        <p14:creationId xmlns:p14="http://schemas.microsoft.com/office/powerpoint/2010/main" val="3513300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a:t>Input (key term) </a:t>
            </a:r>
          </a:p>
          <a:p>
            <a:pPr eaLnBrk="1" hangingPunct="1">
              <a:spcBef>
                <a:spcPct val="0"/>
              </a:spcBef>
              <a:buFontTx/>
              <a:buChar char="•"/>
            </a:pPr>
            <a:r>
              <a:rPr lang="en-US" dirty="0"/>
              <a:t>Input devices (key term) are hardware used to translate words, sounds, images, and actions that people understand into a form that the computer can understand </a:t>
            </a:r>
          </a:p>
          <a:p>
            <a:pPr eaLnBrk="1" hangingPunct="1">
              <a:spcBef>
                <a:spcPct val="0"/>
              </a:spcBef>
              <a:buFontTx/>
              <a:buChar char="•"/>
            </a:pPr>
            <a:r>
              <a:rPr lang="en-US" dirty="0"/>
              <a:t>Input allows user to put their information into computer language </a:t>
            </a:r>
          </a:p>
          <a:p>
            <a:pPr eaLnBrk="1" hangingPunct="1">
              <a:spcBef>
                <a:spcPct val="0"/>
              </a:spcBef>
              <a:buFontTx/>
              <a:buChar char="•"/>
            </a:pPr>
            <a:r>
              <a:rPr lang="en-US" dirty="0"/>
              <a:t>Most common are keyboard, mouse, scanning devices, image capturing devices and audio-input devices</a:t>
            </a:r>
          </a:p>
          <a:p>
            <a:pPr eaLnBrk="1" hangingPunct="1">
              <a:spcBef>
                <a:spcPct val="0"/>
              </a:spcBef>
            </a:pPr>
            <a:endParaRPr lang="en-US" dirty="0"/>
          </a:p>
          <a:p>
            <a:endParaRPr lang="en-US" dirty="0"/>
          </a:p>
        </p:txBody>
      </p:sp>
      <p:sp>
        <p:nvSpPr>
          <p:cNvPr id="4" name="Slide Number Placeholder 3"/>
          <p:cNvSpPr>
            <a:spLocks noGrp="1"/>
          </p:cNvSpPr>
          <p:nvPr>
            <p:ph type="sldNum" sz="quarter" idx="10"/>
          </p:nvPr>
        </p:nvSpPr>
        <p:spPr/>
        <p:txBody>
          <a:bodyPr/>
          <a:lstStyle/>
          <a:p>
            <a:fld id="{698C3BD6-6E9E-4EC5-9EB7-9EF59D084D06}" type="slidenum">
              <a:rPr lang="en-US" smtClean="0"/>
              <a:pPr/>
              <a:t>4</a:t>
            </a:fld>
            <a:endParaRPr lang="en-US" dirty="0"/>
          </a:p>
        </p:txBody>
      </p:sp>
    </p:spTree>
    <p:extLst>
      <p:ext uri="{BB962C8B-B14F-4D97-AF65-F5344CB8AC3E}">
        <p14:creationId xmlns:p14="http://schemas.microsoft.com/office/powerpoint/2010/main" val="40969838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Portable devices are not set</a:t>
            </a:r>
            <a:r>
              <a:rPr lang="en-US" baseline="0" dirty="0"/>
              <a:t> up for ergonomics</a:t>
            </a:r>
            <a:endParaRPr lang="en-US" dirty="0"/>
          </a:p>
          <a:p>
            <a:endParaRPr lang="en-US" dirty="0"/>
          </a:p>
          <a:p>
            <a:r>
              <a:rPr lang="en-US" dirty="0"/>
              <a:t>Study</a:t>
            </a:r>
            <a:r>
              <a:rPr lang="en-US" baseline="0" dirty="0"/>
              <a:t> to avoid :</a:t>
            </a:r>
          </a:p>
          <a:p>
            <a:endParaRPr lang="en-US" baseline="0" dirty="0"/>
          </a:p>
          <a:p>
            <a:pPr marL="628650" lvl="1" indent="-171450">
              <a:buFont typeface="Arial" pitchFamily="34" charset="0"/>
              <a:buChar char="•"/>
            </a:pPr>
            <a:r>
              <a:rPr lang="en-US" baseline="0" dirty="0"/>
              <a:t>Laptops – raise the level of the screen with books or reams of paper or connect an external keyboard</a:t>
            </a:r>
          </a:p>
          <a:p>
            <a:pPr marL="628650" lvl="1" indent="-171450">
              <a:buFont typeface="Arial" pitchFamily="34" charset="0"/>
              <a:buChar char="•"/>
            </a:pPr>
            <a:r>
              <a:rPr lang="en-US" baseline="0" dirty="0"/>
              <a:t>Tablets – avoid tablet hunch by taking frequent breaks or using a stand or external keyboard</a:t>
            </a:r>
          </a:p>
          <a:p>
            <a:pPr marL="628650" lvl="1" indent="-171450">
              <a:buFont typeface="Arial" pitchFamily="34" charset="0"/>
              <a:buChar char="•"/>
            </a:pPr>
            <a:r>
              <a:rPr lang="en-US" baseline="0" dirty="0"/>
              <a:t>Smartphones – avoid blackberry thumb by keeping wrists straight, head up and shoulders straight.</a:t>
            </a:r>
            <a:endParaRPr lang="en-US" dirty="0"/>
          </a:p>
        </p:txBody>
      </p:sp>
      <p:sp>
        <p:nvSpPr>
          <p:cNvPr id="4" name="Slide Number Placeholder 3"/>
          <p:cNvSpPr>
            <a:spLocks noGrp="1"/>
          </p:cNvSpPr>
          <p:nvPr>
            <p:ph type="sldNum" sz="quarter" idx="10"/>
          </p:nvPr>
        </p:nvSpPr>
        <p:spPr/>
        <p:txBody>
          <a:bodyPr/>
          <a:lstStyle/>
          <a:p>
            <a:fld id="{7D51A43F-E11C-4EDD-9B69-DF2399121347}" type="slidenum">
              <a:rPr lang="en-US" smtClean="0"/>
              <a:pPr/>
              <a:t>32</a:t>
            </a:fld>
            <a:endParaRPr lang="en-US" dirty="0"/>
          </a:p>
        </p:txBody>
      </p:sp>
    </p:spTree>
    <p:extLst>
      <p:ext uri="{BB962C8B-B14F-4D97-AF65-F5344CB8AC3E}">
        <p14:creationId xmlns:p14="http://schemas.microsoft.com/office/powerpoint/2010/main" val="530138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buFontTx/>
              <a:buChar char="•"/>
            </a:pPr>
            <a:r>
              <a:rPr lang="en-US" dirty="0"/>
              <a:t>Have students turn to the end of Chapter 6 in their textbooks to view the same “Open-Ended” questions/statements</a:t>
            </a:r>
          </a:p>
          <a:p>
            <a:pPr eaLnBrk="1" hangingPunct="1">
              <a:spcBef>
                <a:spcPct val="0"/>
              </a:spcBef>
            </a:pPr>
            <a:endParaRPr lang="en-US" dirty="0"/>
          </a:p>
          <a:p>
            <a:endParaRPr lang="en-US" dirty="0"/>
          </a:p>
        </p:txBody>
      </p:sp>
      <p:sp>
        <p:nvSpPr>
          <p:cNvPr id="4" name="Slide Number Placeholder 3"/>
          <p:cNvSpPr>
            <a:spLocks noGrp="1"/>
          </p:cNvSpPr>
          <p:nvPr>
            <p:ph type="sldNum" sz="quarter" idx="10"/>
          </p:nvPr>
        </p:nvSpPr>
        <p:spPr/>
        <p:txBody>
          <a:bodyPr/>
          <a:lstStyle/>
          <a:p>
            <a:fld id="{698C3BD6-6E9E-4EC5-9EB7-9EF59D084D06}"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110976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buFontTx/>
              <a:buChar char="•"/>
            </a:pPr>
            <a:r>
              <a:rPr lang="en-US" dirty="0"/>
              <a:t>Have students turn to the end of Chapter 6 in their textbooks to view the same “Open-Ended” questions/statements.</a:t>
            </a:r>
          </a:p>
          <a:p>
            <a:pPr eaLnBrk="1" hangingPunct="1">
              <a:spcBef>
                <a:spcPct val="0"/>
              </a:spcBef>
            </a:pPr>
            <a:endParaRPr lang="en-US" dirty="0"/>
          </a:p>
          <a:p>
            <a:endParaRPr lang="en-US" dirty="0"/>
          </a:p>
        </p:txBody>
      </p:sp>
      <p:sp>
        <p:nvSpPr>
          <p:cNvPr id="4" name="Slide Number Placeholder 3"/>
          <p:cNvSpPr>
            <a:spLocks noGrp="1"/>
          </p:cNvSpPr>
          <p:nvPr>
            <p:ph type="sldNum" sz="quarter" idx="10"/>
          </p:nvPr>
        </p:nvSpPr>
        <p:spPr/>
        <p:txBody>
          <a:bodyPr/>
          <a:lstStyle/>
          <a:p>
            <a:fld id="{698C3BD6-6E9E-4EC5-9EB7-9EF59D084D06}"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483608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buFontTx/>
              <a:buChar char="•"/>
            </a:pPr>
            <a:r>
              <a:rPr lang="en-US" dirty="0"/>
              <a:t>Keyboards (key term) come in a variety of designs – most common way to input data</a:t>
            </a:r>
          </a:p>
          <a:p>
            <a:pPr lvl="1" eaLnBrk="1" hangingPunct="1">
              <a:spcBef>
                <a:spcPct val="0"/>
              </a:spcBef>
              <a:buFontTx/>
              <a:buChar char="•"/>
            </a:pPr>
            <a:r>
              <a:rPr lang="en-US" dirty="0"/>
              <a:t>Range from full-sized to miniature and from rigid to flexible</a:t>
            </a:r>
          </a:p>
          <a:p>
            <a:pPr lvl="1" eaLnBrk="1" hangingPunct="1">
              <a:spcBef>
                <a:spcPct val="0"/>
              </a:spcBef>
              <a:buFontTx/>
              <a:buChar char="•"/>
            </a:pPr>
            <a:r>
              <a:rPr lang="en-US" dirty="0"/>
              <a:t>Common types</a:t>
            </a:r>
          </a:p>
          <a:p>
            <a:pPr lvl="2" eaLnBrk="1" hangingPunct="1">
              <a:spcBef>
                <a:spcPct val="0"/>
              </a:spcBef>
              <a:buFontTx/>
              <a:buChar char="•"/>
            </a:pPr>
            <a:r>
              <a:rPr lang="en-US" dirty="0"/>
              <a:t>Traditional keyboard (key term) – full sized, rigid, rectangular keyboards that include function, navigational, and numeric keys </a:t>
            </a:r>
          </a:p>
          <a:p>
            <a:pPr lvl="2" eaLnBrk="1" hangingPunct="1">
              <a:spcBef>
                <a:spcPct val="0"/>
              </a:spcBef>
              <a:buFontTx/>
              <a:buChar char="•"/>
            </a:pPr>
            <a:r>
              <a:rPr lang="en-US" dirty="0"/>
              <a:t>Laptop</a:t>
            </a:r>
            <a:r>
              <a:rPr lang="en-US" baseline="0" dirty="0"/>
              <a:t> keyboard </a:t>
            </a:r>
            <a:r>
              <a:rPr lang="en-US" dirty="0"/>
              <a:t>(key term) – used on laptop computers</a:t>
            </a:r>
          </a:p>
          <a:p>
            <a:pPr lvl="2" eaLnBrk="1" hangingPunct="1">
              <a:spcBef>
                <a:spcPct val="0"/>
              </a:spcBef>
              <a:buFontTx/>
              <a:buChar char="•"/>
            </a:pPr>
            <a:r>
              <a:rPr lang="en-US" dirty="0"/>
              <a:t>Virtual keyboard (key term) – keyboard for a tablet PC and mobile devices– shown on a touch screen</a:t>
            </a:r>
          </a:p>
          <a:p>
            <a:pPr lvl="2" eaLnBrk="1" hangingPunct="1">
              <a:spcBef>
                <a:spcPct val="0"/>
              </a:spcBef>
              <a:buFontTx/>
              <a:buChar char="•"/>
            </a:pPr>
            <a:r>
              <a:rPr lang="en-US" dirty="0"/>
              <a:t>Thumb keyboard (key term) – used on smartphones </a:t>
            </a:r>
          </a:p>
          <a:p>
            <a:endParaRPr lang="en-US" dirty="0"/>
          </a:p>
        </p:txBody>
      </p:sp>
      <p:sp>
        <p:nvSpPr>
          <p:cNvPr id="4" name="Slide Number Placeholder 3"/>
          <p:cNvSpPr>
            <a:spLocks noGrp="1"/>
          </p:cNvSpPr>
          <p:nvPr>
            <p:ph type="sldNum" sz="quarter" idx="10"/>
          </p:nvPr>
        </p:nvSpPr>
        <p:spPr/>
        <p:txBody>
          <a:bodyPr/>
          <a:lstStyle/>
          <a:p>
            <a:fld id="{698C3BD6-6E9E-4EC5-9EB7-9EF59D084D06}" type="slidenum">
              <a:rPr lang="en-US" smtClean="0"/>
              <a:pPr/>
              <a:t>5</a:t>
            </a:fld>
            <a:endParaRPr lang="en-US" dirty="0"/>
          </a:p>
        </p:txBody>
      </p:sp>
    </p:spTree>
    <p:extLst>
      <p:ext uri="{BB962C8B-B14F-4D97-AF65-F5344CB8AC3E}">
        <p14:creationId xmlns:p14="http://schemas.microsoft.com/office/powerpoint/2010/main" val="1548184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buFontTx/>
              <a:buNone/>
            </a:pPr>
            <a:r>
              <a:rPr lang="en-US" sz="900" dirty="0"/>
              <a:t>Pointing Devices (key term) provide an intuitive interface by accepting pointing gestures and converting them into machine-readable input</a:t>
            </a:r>
          </a:p>
          <a:p>
            <a:pPr eaLnBrk="1" hangingPunct="1">
              <a:spcBef>
                <a:spcPct val="0"/>
              </a:spcBef>
              <a:buFontTx/>
              <a:buNone/>
            </a:pPr>
            <a:endParaRPr lang="en-US" sz="900" dirty="0"/>
          </a:p>
        </p:txBody>
      </p:sp>
      <p:sp>
        <p:nvSpPr>
          <p:cNvPr id="4" name="Slide Number Placeholder 3"/>
          <p:cNvSpPr>
            <a:spLocks noGrp="1"/>
          </p:cNvSpPr>
          <p:nvPr>
            <p:ph type="sldNum" sz="quarter" idx="10"/>
          </p:nvPr>
        </p:nvSpPr>
        <p:spPr/>
        <p:txBody>
          <a:bodyPr/>
          <a:lstStyle/>
          <a:p>
            <a:fld id="{698C3BD6-6E9E-4EC5-9EB7-9EF59D084D06}" type="slidenum">
              <a:rPr lang="en-US" smtClean="0"/>
              <a:pPr/>
              <a:t>6</a:t>
            </a:fld>
            <a:endParaRPr lang="en-US" dirty="0"/>
          </a:p>
        </p:txBody>
      </p:sp>
    </p:spTree>
    <p:extLst>
      <p:ext uri="{BB962C8B-B14F-4D97-AF65-F5344CB8AC3E}">
        <p14:creationId xmlns:p14="http://schemas.microsoft.com/office/powerpoint/2010/main" val="216973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Char char="•"/>
            </a:pPr>
            <a:r>
              <a:rPr lang="en-US" sz="900" dirty="0"/>
              <a:t>Mouse (key term) controls a mouse pointer (key term) that appears in the shape of an arrow</a:t>
            </a:r>
          </a:p>
          <a:p>
            <a:pPr eaLnBrk="1" hangingPunct="1">
              <a:spcBef>
                <a:spcPct val="0"/>
              </a:spcBef>
              <a:buFontTx/>
              <a:buChar char="•"/>
            </a:pPr>
            <a:r>
              <a:rPr lang="en-US" sz="900" dirty="0"/>
              <a:t>Some mice have a wheel button (key term) for scrolling. The Optical Mouse (key term) is the most widely used</a:t>
            </a:r>
          </a:p>
          <a:p>
            <a:pPr eaLnBrk="1" hangingPunct="1">
              <a:spcBef>
                <a:spcPct val="0"/>
              </a:spcBef>
              <a:buFontTx/>
              <a:buChar char="•"/>
            </a:pPr>
            <a:r>
              <a:rPr lang="en-US" sz="900" dirty="0"/>
              <a:t>Mouse types</a:t>
            </a:r>
          </a:p>
          <a:p>
            <a:pPr lvl="1" eaLnBrk="1" hangingPunct="1">
              <a:spcBef>
                <a:spcPct val="0"/>
              </a:spcBef>
              <a:buFontTx/>
              <a:buChar char="•"/>
            </a:pPr>
            <a:r>
              <a:rPr lang="en-US" sz="900" dirty="0"/>
              <a:t>Optical mouse (Key Term) – has no moving parts </a:t>
            </a:r>
          </a:p>
          <a:p>
            <a:pPr lvl="2" eaLnBrk="1" hangingPunct="1">
              <a:spcBef>
                <a:spcPct val="0"/>
              </a:spcBef>
              <a:buFontTx/>
              <a:buChar char="•"/>
            </a:pPr>
            <a:r>
              <a:rPr lang="en-US" sz="900" dirty="0"/>
              <a:t>Emits and senses light to detect mouse movement </a:t>
            </a:r>
          </a:p>
          <a:p>
            <a:pPr lvl="2" eaLnBrk="1" hangingPunct="1">
              <a:spcBef>
                <a:spcPct val="0"/>
              </a:spcBef>
              <a:buFontTx/>
              <a:buChar char="•"/>
            </a:pPr>
            <a:r>
              <a:rPr lang="en-US" sz="900" dirty="0"/>
              <a:t>Can be used on any surface</a:t>
            </a:r>
          </a:p>
          <a:p>
            <a:pPr lvl="1" eaLnBrk="1" hangingPunct="1">
              <a:spcBef>
                <a:spcPct val="0"/>
              </a:spcBef>
              <a:buFontTx/>
              <a:buChar char="•"/>
            </a:pPr>
            <a:r>
              <a:rPr lang="en-US" sz="900" dirty="0"/>
              <a:t>Cordless mouse (Key Term) or wireless mouse (Key Term) – battery powered </a:t>
            </a:r>
          </a:p>
          <a:p>
            <a:pPr lvl="2" eaLnBrk="1" hangingPunct="1">
              <a:spcBef>
                <a:spcPct val="0"/>
              </a:spcBef>
              <a:buFontTx/>
              <a:buChar char="•"/>
            </a:pPr>
            <a:r>
              <a:rPr lang="en-US" sz="900" dirty="0"/>
              <a:t>Uses radio waves or infrared light waves </a:t>
            </a:r>
          </a:p>
          <a:p>
            <a:pPr lvl="1" eaLnBrk="1" hangingPunct="1">
              <a:spcBef>
                <a:spcPct val="0"/>
              </a:spcBef>
              <a:buFontTx/>
              <a:buChar char="•"/>
            </a:pPr>
            <a:r>
              <a:rPr lang="en-US" sz="900" dirty="0"/>
              <a:t>Touch pads (key term) –controls the pointer by  moving and tapping your fingers on the surface of a pad</a:t>
            </a:r>
          </a:p>
          <a:p>
            <a:endParaRPr lang="en-US" dirty="0"/>
          </a:p>
        </p:txBody>
      </p:sp>
      <p:sp>
        <p:nvSpPr>
          <p:cNvPr id="4" name="Slide Number Placeholder 3"/>
          <p:cNvSpPr>
            <a:spLocks noGrp="1"/>
          </p:cNvSpPr>
          <p:nvPr>
            <p:ph type="sldNum" sz="quarter" idx="10"/>
          </p:nvPr>
        </p:nvSpPr>
        <p:spPr/>
        <p:txBody>
          <a:bodyPr/>
          <a:lstStyle/>
          <a:p>
            <a:fld id="{A40B1BF6-FBDD-40FA-A7D6-4D370D96B19E}" type="slidenum">
              <a:rPr lang="en-US" smtClean="0"/>
              <a:pPr/>
              <a:t>7</a:t>
            </a:fld>
            <a:endParaRPr lang="en-US" dirty="0"/>
          </a:p>
        </p:txBody>
      </p:sp>
    </p:spTree>
    <p:extLst>
      <p:ext uri="{BB962C8B-B14F-4D97-AF65-F5344CB8AC3E}">
        <p14:creationId xmlns:p14="http://schemas.microsoft.com/office/powerpoint/2010/main" val="1548247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dirty="0" err="1"/>
              <a:t>Multitouch</a:t>
            </a:r>
            <a:r>
              <a:rPr lang="en-US" sz="1200" dirty="0"/>
              <a:t> screen (key term) – can be touched with more than</a:t>
            </a:r>
            <a:r>
              <a:rPr lang="en-US" sz="1200" baseline="0" dirty="0"/>
              <a:t> one finger, which allows for interactions such as rotating graphical objects on the screen with your hand or zooming in and out by pinching and stretching your fingers.  These screens are common on mobile devices such as the Apple iPhone, and some notebook computers and desktop monitors.</a:t>
            </a:r>
            <a:endParaRPr lang="en-US" sz="1200" dirty="0"/>
          </a:p>
          <a:p>
            <a:pPr lvl="0" eaLnBrk="1" hangingPunct="1">
              <a:spcBef>
                <a:spcPct val="0"/>
              </a:spcBef>
              <a:buFontTx/>
              <a:buChar char="•"/>
            </a:pPr>
            <a:endParaRPr lang="en-US" sz="1200" dirty="0"/>
          </a:p>
          <a:p>
            <a:endParaRPr lang="en-US" dirty="0"/>
          </a:p>
          <a:p>
            <a:r>
              <a:rPr lang="en-US" dirty="0"/>
              <a:t>Stylus works using handwriting recognition</a:t>
            </a:r>
            <a:r>
              <a:rPr lang="en-US" baseline="0" dirty="0"/>
              <a:t> software. It is a pen-like device.</a:t>
            </a:r>
            <a:endParaRPr lang="en-US" dirty="0"/>
          </a:p>
        </p:txBody>
      </p:sp>
      <p:sp>
        <p:nvSpPr>
          <p:cNvPr id="4" name="Slide Number Placeholder 3"/>
          <p:cNvSpPr>
            <a:spLocks noGrp="1"/>
          </p:cNvSpPr>
          <p:nvPr>
            <p:ph type="sldNum" sz="quarter" idx="10"/>
          </p:nvPr>
        </p:nvSpPr>
        <p:spPr/>
        <p:txBody>
          <a:bodyPr/>
          <a:lstStyle/>
          <a:p>
            <a:fld id="{A40B1BF6-FBDD-40FA-A7D6-4D370D96B19E}" type="slidenum">
              <a:rPr lang="en-US" smtClean="0"/>
              <a:pPr/>
              <a:t>8</a:t>
            </a:fld>
            <a:endParaRPr lang="en-US"/>
          </a:p>
        </p:txBody>
      </p:sp>
    </p:spTree>
    <p:extLst>
      <p:ext uri="{BB962C8B-B14F-4D97-AF65-F5344CB8AC3E}">
        <p14:creationId xmlns:p14="http://schemas.microsoft.com/office/powerpoint/2010/main" val="4265925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pPr lvl="1" eaLnBrk="1" hangingPunct="1">
              <a:spcBef>
                <a:spcPct val="0"/>
              </a:spcBef>
              <a:buFontTx/>
              <a:buChar char="•"/>
            </a:pPr>
            <a:r>
              <a:rPr lang="en-US" dirty="0"/>
              <a:t>Joystick (key term)– control game actions by varying pressure, speed and direction</a:t>
            </a:r>
          </a:p>
          <a:p>
            <a:pPr lvl="1" eaLnBrk="1" hangingPunct="1">
              <a:spcBef>
                <a:spcPct val="0"/>
              </a:spcBef>
              <a:buFontTx/>
              <a:buChar char="•"/>
            </a:pPr>
            <a:r>
              <a:rPr lang="en-US" dirty="0"/>
              <a:t>Gaming Mouse – similar to traditional</a:t>
            </a:r>
            <a:r>
              <a:rPr lang="en-US" baseline="0" dirty="0"/>
              <a:t> mice with higher precision, faster responsiveness, programmable buttons, and better ergonomics</a:t>
            </a:r>
            <a:endParaRPr lang="en-US" dirty="0"/>
          </a:p>
          <a:p>
            <a:pPr lvl="1" eaLnBrk="1" hangingPunct="1">
              <a:spcBef>
                <a:spcPct val="0"/>
              </a:spcBef>
              <a:buFontTx/>
              <a:buChar char="•"/>
            </a:pPr>
            <a:r>
              <a:rPr lang="en-US" dirty="0"/>
              <a:t>Game pads (key term) – held by two hands</a:t>
            </a:r>
          </a:p>
          <a:p>
            <a:pPr lvl="1" eaLnBrk="1" hangingPunct="1">
              <a:spcBef>
                <a:spcPct val="0"/>
              </a:spcBef>
              <a:buFontTx/>
              <a:buChar char="•"/>
            </a:pPr>
            <a:r>
              <a:rPr lang="en-US" dirty="0"/>
              <a:t>Motion sensing</a:t>
            </a:r>
            <a:r>
              <a:rPr lang="en-US" baseline="0" dirty="0"/>
              <a:t> device (key term) – control games by user movement</a:t>
            </a:r>
            <a:endParaRPr lang="en-US" dirty="0"/>
          </a:p>
          <a:p>
            <a:pPr lvl="1" eaLnBrk="1" hangingPunct="1">
              <a:spcBef>
                <a:spcPct val="0"/>
              </a:spcBef>
              <a:buFontTx/>
              <a:buNone/>
            </a:pPr>
            <a:endParaRPr lang="en-US" dirty="0"/>
          </a:p>
        </p:txBody>
      </p:sp>
      <p:sp>
        <p:nvSpPr>
          <p:cNvPr id="4" name="Slide Number Placeholder 3"/>
          <p:cNvSpPr>
            <a:spLocks noGrp="1"/>
          </p:cNvSpPr>
          <p:nvPr>
            <p:ph type="sldNum" sz="quarter" idx="10"/>
          </p:nvPr>
        </p:nvSpPr>
        <p:spPr/>
        <p:txBody>
          <a:bodyPr/>
          <a:lstStyle/>
          <a:p>
            <a:fld id="{698C3BD6-6E9E-4EC5-9EB7-9EF59D084D06}" type="slidenum">
              <a:rPr lang="en-US" smtClean="0"/>
              <a:pPr/>
              <a:t>9</a:t>
            </a:fld>
            <a:endParaRPr lang="en-US" dirty="0"/>
          </a:p>
        </p:txBody>
      </p:sp>
    </p:spTree>
    <p:extLst>
      <p:ext uri="{BB962C8B-B14F-4D97-AF65-F5344CB8AC3E}">
        <p14:creationId xmlns:p14="http://schemas.microsoft.com/office/powerpoint/2010/main" val="2756919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461963" eaLnBrk="1" hangingPunct="1">
              <a:spcBef>
                <a:spcPct val="0"/>
              </a:spcBef>
              <a:buFontTx/>
              <a:buNone/>
            </a:pPr>
            <a:r>
              <a:rPr lang="en-US" dirty="0"/>
              <a:t>Scanning devices (key term) convert scanned data into a form the system unit can process </a:t>
            </a:r>
          </a:p>
          <a:p>
            <a:pPr defTabSz="461963" eaLnBrk="1" hangingPunct="1">
              <a:spcBef>
                <a:spcPct val="0"/>
              </a:spcBef>
              <a:buFontTx/>
              <a:buNone/>
            </a:pPr>
            <a:endParaRPr lang="en-US" dirty="0"/>
          </a:p>
          <a:p>
            <a:pPr defTabSz="461963" eaLnBrk="1" hangingPunct="1">
              <a:spcBef>
                <a:spcPct val="0"/>
              </a:spcBef>
              <a:buFontTx/>
              <a:buNone/>
            </a:pPr>
            <a:r>
              <a:rPr lang="en-US" dirty="0"/>
              <a:t>Types </a:t>
            </a:r>
          </a:p>
          <a:p>
            <a:pPr marL="461963" lvl="1" defTabSz="461963" eaLnBrk="1" hangingPunct="1">
              <a:spcBef>
                <a:spcPct val="0"/>
              </a:spcBef>
              <a:buFontTx/>
              <a:buChar char="•"/>
            </a:pPr>
            <a:r>
              <a:rPr lang="en-US" dirty="0"/>
              <a:t>Optical (key term) – known as a scanner (key term)</a:t>
            </a:r>
          </a:p>
          <a:p>
            <a:pPr marL="461963" lvl="1" defTabSz="461963" eaLnBrk="1" hangingPunct="1">
              <a:spcBef>
                <a:spcPct val="0"/>
              </a:spcBef>
              <a:buFontTx/>
              <a:buChar char="•"/>
            </a:pPr>
            <a:r>
              <a:rPr lang="en-US" dirty="0"/>
              <a:t>Recognizes light, dark, and colored areas that make up individual letters or images</a:t>
            </a:r>
          </a:p>
          <a:p>
            <a:pPr marL="461963" lvl="1" defTabSz="461963" eaLnBrk="1" hangingPunct="1">
              <a:spcBef>
                <a:spcPct val="0"/>
              </a:spcBef>
              <a:buFontTx/>
              <a:buChar char="•"/>
            </a:pPr>
            <a:r>
              <a:rPr lang="en-US" dirty="0"/>
              <a:t>Types</a:t>
            </a:r>
          </a:p>
          <a:p>
            <a:pPr lvl="2" defTabSz="461963" eaLnBrk="1" hangingPunct="1">
              <a:spcBef>
                <a:spcPct val="0"/>
              </a:spcBef>
              <a:buFontTx/>
              <a:buChar char="•"/>
            </a:pPr>
            <a:r>
              <a:rPr lang="en-US" dirty="0"/>
              <a:t>Flatbed (key term)– much like a copy machine</a:t>
            </a:r>
          </a:p>
          <a:p>
            <a:pPr lvl="2" defTabSz="461963" eaLnBrk="1" hangingPunct="1">
              <a:spcBef>
                <a:spcPct val="0"/>
              </a:spcBef>
              <a:buFontTx/>
              <a:buChar char="•"/>
            </a:pPr>
            <a:r>
              <a:rPr lang="en-US" dirty="0"/>
              <a:t>Document (key term)– similar to flatbed except that it can quickly scan multipage documents; automatically feeds one page of a document at a time</a:t>
            </a:r>
          </a:p>
          <a:p>
            <a:pPr lvl="2" defTabSz="461963" eaLnBrk="1" hangingPunct="1">
              <a:spcBef>
                <a:spcPct val="0"/>
              </a:spcBef>
              <a:buFontTx/>
              <a:buChar char="•"/>
            </a:pPr>
            <a:r>
              <a:rPr lang="en-US" dirty="0"/>
              <a:t>Portable (key term)– typically a handheld device that slides across the image making direct contact </a:t>
            </a:r>
          </a:p>
          <a:p>
            <a:pPr lvl="2" defTabSz="461963" eaLnBrk="1" hangingPunct="1">
              <a:spcBef>
                <a:spcPct val="0"/>
              </a:spcBef>
              <a:buFontTx/>
              <a:buChar char="•"/>
            </a:pPr>
            <a:r>
              <a:rPr lang="en-US" dirty="0"/>
              <a:t>3D (key term) – uses lasers, cameras, or robotic arms to record the shape of an object</a:t>
            </a:r>
          </a:p>
        </p:txBody>
      </p:sp>
      <p:sp>
        <p:nvSpPr>
          <p:cNvPr id="4" name="Slide Number Placeholder 3"/>
          <p:cNvSpPr>
            <a:spLocks noGrp="1"/>
          </p:cNvSpPr>
          <p:nvPr>
            <p:ph type="sldNum" sz="quarter" idx="10"/>
          </p:nvPr>
        </p:nvSpPr>
        <p:spPr/>
        <p:txBody>
          <a:bodyPr/>
          <a:lstStyle/>
          <a:p>
            <a:fld id="{698C3BD6-6E9E-4EC5-9EB7-9EF59D084D06}" type="slidenum">
              <a:rPr lang="en-US" smtClean="0"/>
              <a:pPr/>
              <a:t>10</a:t>
            </a:fld>
            <a:endParaRPr lang="en-US" dirty="0"/>
          </a:p>
        </p:txBody>
      </p:sp>
    </p:spTree>
    <p:extLst>
      <p:ext uri="{BB962C8B-B14F-4D97-AF65-F5344CB8AC3E}">
        <p14:creationId xmlns:p14="http://schemas.microsoft.com/office/powerpoint/2010/main" val="30152045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0">
              <a:schemeClr val="tx1"/>
            </a:gs>
            <a:gs pos="70000">
              <a:schemeClr val="tx2">
                <a:lumMod val="50000"/>
              </a:schemeClr>
            </a:gs>
            <a:gs pos="100000">
              <a:schemeClr val="tx2">
                <a:lumMod val="50000"/>
              </a:schemeClr>
            </a:gs>
          </a:gsLst>
          <a:lin ang="0" scaled="1"/>
          <a:tileRect/>
        </a:gradFill>
        <a:effectLst/>
      </p:bgPr>
    </p:bg>
    <p:spTree>
      <p:nvGrpSpPr>
        <p:cNvPr id="1" name=""/>
        <p:cNvGrpSpPr/>
        <p:nvPr/>
      </p:nvGrpSpPr>
      <p:grpSpPr>
        <a:xfrm>
          <a:off x="0" y="0"/>
          <a:ext cx="0" cy="0"/>
          <a:chOff x="0" y="0"/>
          <a:chExt cx="0" cy="0"/>
        </a:xfrm>
      </p:grpSpPr>
      <p:sp>
        <p:nvSpPr>
          <p:cNvPr id="3" name="Rectangle 2"/>
          <p:cNvSpPr/>
          <p:nvPr userDrawn="1"/>
        </p:nvSpPr>
        <p:spPr>
          <a:xfrm>
            <a:off x="0" y="0"/>
            <a:ext cx="12192000" cy="3962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4" name="Date Placeholder 3"/>
          <p:cNvSpPr>
            <a:spLocks noGrp="1"/>
          </p:cNvSpPr>
          <p:nvPr>
            <p:ph type="dt" sz="half" idx="10"/>
          </p:nvPr>
        </p:nvSpPr>
        <p:spPr>
          <a:xfrm>
            <a:off x="5141625" y="6200662"/>
            <a:ext cx="1908751" cy="274320"/>
          </a:xfr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F7566273-D631-43B1-86C1-B61A4D1BB2F7}" type="datetime1">
              <a:rPr lang="en-US" smtClean="0">
                <a:solidFill>
                  <a:prstClr val="white"/>
                </a:solidFill>
              </a:rPr>
              <a:pPr/>
              <a:t>15-Sep-16</a:t>
            </a:fld>
            <a:endParaRPr lang="en-US" dirty="0">
              <a:solidFill>
                <a:prstClr val="white"/>
              </a:solidFill>
            </a:endParaRPr>
          </a:p>
        </p:txBody>
      </p:sp>
      <p:sp>
        <p:nvSpPr>
          <p:cNvPr id="5" name="Footer Placeholder 4"/>
          <p:cNvSpPr>
            <a:spLocks noGrp="1"/>
          </p:cNvSpPr>
          <p:nvPr>
            <p:ph type="ftr" sz="quarter" idx="11"/>
          </p:nvPr>
        </p:nvSpPr>
        <p:spPr>
          <a:xfrm>
            <a:off x="7055996" y="6200662"/>
            <a:ext cx="3860800" cy="274320"/>
          </a:xfr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solidFill>
                  <a:prstClr val="white"/>
                </a:solidFill>
              </a:rPr>
              <a:t>Footer text goes here</a:t>
            </a:r>
            <a:endParaRPr lang="en-US" dirty="0">
              <a:solidFill>
                <a:prstClr val="white"/>
              </a:solidFill>
            </a:endParaRPr>
          </a:p>
        </p:txBody>
      </p:sp>
      <p:sp>
        <p:nvSpPr>
          <p:cNvPr id="6" name="Slide Number Placeholder 5"/>
          <p:cNvSpPr>
            <a:spLocks noGrp="1"/>
          </p:cNvSpPr>
          <p:nvPr>
            <p:ph type="sldNum" sz="quarter" idx="12"/>
          </p:nvPr>
        </p:nvSpPr>
        <p:spPr>
          <a:xfrm>
            <a:off x="10932717" y="6200662"/>
            <a:ext cx="1219200" cy="274320"/>
          </a:xfr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27C98126-00D4-4536-8967-EB49841E9AA8}" type="slidenum">
              <a:rPr lang="en-US" smtClean="0">
                <a:solidFill>
                  <a:prstClr val="white"/>
                </a:solidFill>
              </a:rPr>
              <a:pPr/>
              <a:t>‹#›</a:t>
            </a:fld>
            <a:endParaRPr lang="en-US">
              <a:solidFill>
                <a:prstClr val="white"/>
              </a:solidFill>
            </a:endParaRPr>
          </a:p>
        </p:txBody>
      </p:sp>
      <p:sp>
        <p:nvSpPr>
          <p:cNvPr id="2" name="Title 1"/>
          <p:cNvSpPr>
            <a:spLocks noGrp="1"/>
          </p:cNvSpPr>
          <p:nvPr userDrawn="1">
            <p:ph type="ctrTitle"/>
          </p:nvPr>
        </p:nvSpPr>
        <p:spPr>
          <a:xfrm>
            <a:off x="4475282" y="1084922"/>
            <a:ext cx="7716717" cy="2851777"/>
          </a:xfrm>
          <a:prstGeom prst="rect">
            <a:avLst/>
          </a:prstGeom>
          <a:noFill/>
        </p:spPr>
        <p:txBody>
          <a:bodyPr anchor="b">
            <a:noAutofit/>
            <a:scene3d>
              <a:camera prst="orthographicFront"/>
              <a:lightRig rig="soft" dir="t">
                <a:rot lat="0" lon="0" rev="10800000"/>
              </a:lightRig>
            </a:scene3d>
            <a:sp3d>
              <a:bevelT w="27940" h="12700"/>
              <a:contourClr>
                <a:srgbClr val="DDDDDD"/>
              </a:contourClr>
            </a:sp3d>
          </a:bodyPr>
          <a:lstStyle>
            <a:lvl1pPr algn="l">
              <a:defRPr sz="6000" b="1" cap="none" spc="-150" baseline="0">
                <a:ln w="11430"/>
                <a:solidFill>
                  <a:schemeClr val="accent5">
                    <a:lumMod val="75000"/>
                  </a:schemeClr>
                </a:solidFill>
                <a:effectLst>
                  <a:outerShdw blurRad="50800" dist="38100" dir="2700000" algn="tl" rotWithShape="0">
                    <a:prstClr val="black">
                      <a:alpha val="70000"/>
                    </a:prstClr>
                  </a:outerShdw>
                </a:effectLst>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9" name="TextBox 18"/>
          <p:cNvSpPr txBox="1"/>
          <p:nvPr userDrawn="1"/>
        </p:nvSpPr>
        <p:spPr>
          <a:xfrm rot="16200000">
            <a:off x="-3063240" y="3046066"/>
            <a:ext cx="6492241" cy="400110"/>
          </a:xfrm>
          <a:prstGeom prst="rect">
            <a:avLst/>
          </a:prstGeom>
          <a:solidFill>
            <a:schemeClr val="accent6">
              <a:lumMod val="50000"/>
            </a:schemeClr>
          </a:solidFill>
          <a:ln>
            <a:noFill/>
          </a:ln>
        </p:spPr>
        <p:txBody>
          <a:bodyPr wrap="square" rtlCol="0" anchor="ctr">
            <a:spAutoFit/>
          </a:bodyPr>
          <a:lstStyle/>
          <a:p>
            <a:pPr algn="r"/>
            <a:r>
              <a:rPr lang="en-US" sz="2000" dirty="0">
                <a:solidFill>
                  <a:prstClr val="white"/>
                </a:solidFill>
                <a:latin typeface="Verdana" panose="020B0604030504040204" pitchFamily="34" charset="0"/>
                <a:ea typeface="Verdana" panose="020B0604030504040204" pitchFamily="34" charset="0"/>
                <a:cs typeface="Verdana" panose="020B0604030504040204" pitchFamily="34" charset="0"/>
              </a:rPr>
              <a:t>Chapter</a:t>
            </a:r>
          </a:p>
        </p:txBody>
      </p:sp>
      <p:sp>
        <p:nvSpPr>
          <p:cNvPr id="28" name="Rectangle 27"/>
          <p:cNvSpPr/>
          <p:nvPr userDrawn="1"/>
        </p:nvSpPr>
        <p:spPr>
          <a:xfrm>
            <a:off x="365761" y="3934113"/>
            <a:ext cx="11826239" cy="45719"/>
          </a:xfrm>
          <a:prstGeom prst="rect">
            <a:avLst/>
          </a:prstGeom>
          <a:solidFill>
            <a:schemeClr val="accent1">
              <a:lumMod val="50000"/>
              <a:alpha val="7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16" descr="Screen Clipping"/>
          <p:cNvPicPr>
            <a:picLocks noChangeAspect="1"/>
          </p:cNvPicPr>
          <p:nvPr userDrawn="1"/>
        </p:nvPicPr>
        <p:blipFill rotWithShape="1">
          <a:blip r:embed="rId2" cstate="print">
            <a:extLst>
              <a:ext uri="{28A0092B-C50C-407E-A947-70E740481C1C}">
                <a14:useLocalDpi xmlns:a14="http://schemas.microsoft.com/office/drawing/2010/main" val="0"/>
              </a:ext>
            </a:extLst>
          </a:blip>
          <a:srcRect l="6702" t="3884" r="8723" b="5263"/>
          <a:stretch/>
        </p:blipFill>
        <p:spPr>
          <a:xfrm>
            <a:off x="615246" y="323850"/>
            <a:ext cx="3644901" cy="3643823"/>
          </a:xfrm>
          <a:prstGeom prst="ellipse">
            <a:avLst/>
          </a:prstGeom>
          <a:effectLst>
            <a:reflection blurRad="6350" stA="50000" endA="300" endPos="55000" dir="5400000" sy="-100000" algn="bl" rotWithShape="0"/>
          </a:effectLst>
        </p:spPr>
      </p:pic>
      <p:sp>
        <p:nvSpPr>
          <p:cNvPr id="11" name="Text Placeholder 2"/>
          <p:cNvSpPr>
            <a:spLocks noGrp="1"/>
          </p:cNvSpPr>
          <p:nvPr>
            <p:ph type="body" idx="1"/>
          </p:nvPr>
        </p:nvSpPr>
        <p:spPr>
          <a:xfrm>
            <a:off x="4486571" y="4356953"/>
            <a:ext cx="7705429" cy="477357"/>
          </a:xfrm>
          <a:prstGeom prst="rect">
            <a:avLst/>
          </a:prstGeom>
        </p:spPr>
        <p:txBody>
          <a:bodyPr vert="horz" lIns="91440" tIns="45720" rIns="91440" bIns="45720" rtlCol="0" anchor="t">
            <a:normAutofit/>
            <a:scene3d>
              <a:camera prst="orthographicFront"/>
              <a:lightRig rig="soft" dir="t">
                <a:rot lat="0" lon="0" rev="10800000"/>
              </a:lightRig>
            </a:scene3d>
            <a:sp3d>
              <a:bevelT w="27940" h="12700"/>
              <a:contourClr>
                <a:srgbClr val="DDDDDD"/>
              </a:contourClr>
            </a:sp3d>
          </a:bodyPr>
          <a:lstStyle>
            <a:lvl1pPr marL="0" indent="0">
              <a:buFontTx/>
              <a:buNone/>
              <a:defRPr lang="en-US" sz="3200" b="1" cap="none" spc="0" dirty="0" smtClean="0">
                <a:ln w="11430"/>
                <a:solidFill>
                  <a:schemeClr val="bg1"/>
                </a:solidFill>
                <a:effectLst>
                  <a:outerShdw blurRad="38100" dist="38100" dir="2700000" algn="tl">
                    <a:srgbClr val="000000">
                      <a:alpha val="84000"/>
                    </a:srgbClr>
                  </a:outerShdw>
                </a:effectLst>
                <a:latin typeface="Verdana" panose="020B0604030504040204" pitchFamily="34" charset="0"/>
                <a:ea typeface="Verdana" panose="020B0604030504040204" pitchFamily="34" charset="0"/>
                <a:cs typeface="Verdana" panose="020B0604030504040204" pitchFamily="34" charset="0"/>
              </a:defRPr>
            </a:lvl1pPr>
          </a:lstStyle>
          <a:p>
            <a:pPr lvl="0">
              <a:spcBef>
                <a:spcPct val="0"/>
              </a:spcBef>
            </a:pPr>
            <a:r>
              <a:rPr lang="en-US"/>
              <a:t>Edit Master text styles</a:t>
            </a:r>
          </a:p>
        </p:txBody>
      </p:sp>
    </p:spTree>
    <p:extLst>
      <p:ext uri="{BB962C8B-B14F-4D97-AF65-F5344CB8AC3E}">
        <p14:creationId xmlns:p14="http://schemas.microsoft.com/office/powerpoint/2010/main" val="1294787059"/>
      </p:ext>
    </p:extLst>
  </p:cSld>
  <p:clrMapOvr>
    <a:overrideClrMapping bg1="lt1" tx1="dk1" bg2="lt2" tx2="dk2" accent1="accent1" accent2="accent2" accent3="accent3" accent4="accent4" accent5="accent5" accent6="accent6" hlink="hlink" folHlink="folHlink"/>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79916" y="2125042"/>
            <a:ext cx="8753763" cy="2323374"/>
          </a:xfrm>
          <a:prstGeom prst="roundRect">
            <a:avLst/>
          </a:prstGeom>
          <a:solidFill>
            <a:schemeClr val="accent1">
              <a:lumMod val="60000"/>
              <a:lumOff val="40000"/>
            </a:schemeClr>
          </a:solidFill>
          <a:effectLst>
            <a:outerShdw blurRad="50800" dist="38100" dir="2700000" algn="tl" rotWithShape="0">
              <a:prstClr val="black">
                <a:alpha val="40000"/>
              </a:prstClr>
            </a:outerShdw>
          </a:effectLst>
        </p:spPr>
        <p:txBody>
          <a:bodyPr/>
          <a:lstStyle>
            <a:lvl1pPr>
              <a:defRPr sz="4400" baseline="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enter quotation text.</a:t>
            </a:r>
          </a:p>
        </p:txBody>
      </p:sp>
      <p:sp>
        <p:nvSpPr>
          <p:cNvPr id="4" name="Date Placeholder 3"/>
          <p:cNvSpPr>
            <a:spLocks noGrp="1"/>
          </p:cNvSpPr>
          <p:nvPr>
            <p:ph type="dt" sz="half" idx="10"/>
          </p:nvPr>
        </p:nvSpPr>
        <p:spPr/>
        <p:txBody>
          <a:bodyPr/>
          <a:lstStyle/>
          <a:p>
            <a:fld id="{3E9E8D10-BEF8-4B24-A405-20865B02A8E5}" type="datetime1">
              <a:rPr lang="en-US" smtClean="0">
                <a:solidFill>
                  <a:prstClr val="black">
                    <a:alpha val="60000"/>
                  </a:prstClr>
                </a:solidFill>
              </a:rPr>
              <a:pPr/>
              <a:t>15-Sep-16</a:t>
            </a:fld>
            <a:endParaRPr lang="en-US">
              <a:solidFill>
                <a:prstClr val="black">
                  <a:alpha val="60000"/>
                </a:prstClr>
              </a:solidFill>
            </a:endParaRPr>
          </a:p>
        </p:txBody>
      </p:sp>
      <p:sp>
        <p:nvSpPr>
          <p:cNvPr id="5" name="Footer Placeholder 4"/>
          <p:cNvSpPr>
            <a:spLocks noGrp="1"/>
          </p:cNvSpPr>
          <p:nvPr>
            <p:ph type="ftr" sz="quarter" idx="11"/>
          </p:nvPr>
        </p:nvSpPr>
        <p:spPr/>
        <p:txBody>
          <a:bodyPr/>
          <a:lstStyle/>
          <a:p>
            <a:r>
              <a:rPr lang="en-US">
                <a:solidFill>
                  <a:prstClr val="black">
                    <a:alpha val="60000"/>
                  </a:prstClr>
                </a:solidFill>
              </a:rPr>
              <a:t>Footer text goes here</a:t>
            </a:r>
          </a:p>
        </p:txBody>
      </p:sp>
      <p:sp>
        <p:nvSpPr>
          <p:cNvPr id="6" name="Slide Number Placeholder 5"/>
          <p:cNvSpPr>
            <a:spLocks noGrp="1"/>
          </p:cNvSpPr>
          <p:nvPr>
            <p:ph type="sldNum" sz="quarter" idx="12"/>
          </p:nvPr>
        </p:nvSpPr>
        <p:spPr/>
        <p:txBody>
          <a:bodyPr/>
          <a:lstStyle/>
          <a:p>
            <a:fld id="{4FAD8F58-50E6-4A60-819B-C60CC62A37E7}" type="slidenum">
              <a:rPr lang="en-US" smtClean="0">
                <a:solidFill>
                  <a:prstClr val="white">
                    <a:tint val="75000"/>
                  </a:prstClr>
                </a:solidFill>
              </a:rPr>
              <a:pPr/>
              <a:t>‹#›</a:t>
            </a:fld>
            <a:endParaRPr lang="en-US">
              <a:solidFill>
                <a:prstClr val="white">
                  <a:tint val="75000"/>
                </a:prstClr>
              </a:solidFill>
            </a:endParaRPr>
          </a:p>
        </p:txBody>
      </p:sp>
      <p:sp>
        <p:nvSpPr>
          <p:cNvPr id="10" name="Text Placeholder 3"/>
          <p:cNvSpPr>
            <a:spLocks noGrp="1"/>
          </p:cNvSpPr>
          <p:nvPr>
            <p:ph type="body" sz="half" idx="2" hasCustomPrompt="1"/>
          </p:nvPr>
        </p:nvSpPr>
        <p:spPr>
          <a:xfrm>
            <a:off x="2179916" y="4613563"/>
            <a:ext cx="8753763" cy="1413493"/>
          </a:xfrm>
        </p:spPr>
        <p:txBody>
          <a:bodyPr anchor="t">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enter caption.</a:t>
            </a:r>
          </a:p>
        </p:txBody>
      </p:sp>
      <p:sp>
        <p:nvSpPr>
          <p:cNvPr id="12" name="TextBox 11"/>
          <p:cNvSpPr txBox="1"/>
          <p:nvPr/>
        </p:nvSpPr>
        <p:spPr>
          <a:xfrm>
            <a:off x="1503410" y="1648495"/>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D15845">
                    <a:lumMod val="50000"/>
                  </a:srgbClr>
                </a:solidFill>
              </a:rPr>
              <a:t>“</a:t>
            </a:r>
          </a:p>
        </p:txBody>
      </p:sp>
      <p:sp>
        <p:nvSpPr>
          <p:cNvPr id="15" name="TextBox 14"/>
          <p:cNvSpPr txBox="1"/>
          <p:nvPr/>
        </p:nvSpPr>
        <p:spPr>
          <a:xfrm>
            <a:off x="10746100" y="3291029"/>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D15845">
                    <a:lumMod val="50000"/>
                  </a:srgbClr>
                </a:solidFill>
              </a:rPr>
              <a:t>”</a:t>
            </a:r>
          </a:p>
        </p:txBody>
      </p:sp>
    </p:spTree>
    <p:extLst>
      <p:ext uri="{BB962C8B-B14F-4D97-AF65-F5344CB8AC3E}">
        <p14:creationId xmlns:p14="http://schemas.microsoft.com/office/powerpoint/2010/main" val="3953690524"/>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6071" y="0"/>
            <a:ext cx="10588698" cy="1188720"/>
          </a:xfrm>
        </p:spPr>
        <p:txBody>
          <a:bodyPr vert="horz" lIns="91440" tIns="45720" rIns="91440" bIns="45720" rtlCol="0" anchor="ctr">
            <a:normAutofit/>
          </a:bodyPr>
          <a:lstStyle>
            <a:lvl1pPr>
              <a:defRPr lang="en-US" dirty="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title style  </a:t>
            </a:r>
          </a:p>
        </p:txBody>
      </p:sp>
      <p:sp>
        <p:nvSpPr>
          <p:cNvPr id="3" name="Content Placeholder 2"/>
          <p:cNvSpPr>
            <a:spLocks noGrp="1"/>
          </p:cNvSpPr>
          <p:nvPr>
            <p:ph idx="1"/>
          </p:nvPr>
        </p:nvSpPr>
        <p:spPr>
          <a:xfrm>
            <a:off x="2074225" y="1817225"/>
            <a:ext cx="9508175" cy="4308938"/>
          </a:xfrm>
          <a:prstGeom prst="rect">
            <a:avLst/>
          </a:prstGeom>
        </p:spPr>
        <p:txBody>
          <a:bodyPr vert="horz" lIns="91440" tIns="45720" rIns="91440" bIns="45720" rtlCol="0">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4"/>
          </p:nvPr>
        </p:nvSpPr>
        <p:spPr>
          <a:xfrm>
            <a:off x="10946684" y="6303097"/>
            <a:ext cx="1219200" cy="274320"/>
          </a:xfrm>
          <a:prstGeom prst="rect">
            <a:avLst/>
          </a:prstGeom>
        </p:spPr>
        <p:txBody>
          <a:bodyPr vert="horz" lIns="91440" tIns="45720" rIns="91440" bIns="45720" rtlCol="0" anchor="ctr"/>
          <a:lstStyle>
            <a:lvl1pPr algn="r">
              <a:defRPr sz="1200">
                <a:solidFill>
                  <a:sysClr val="windowText" lastClr="000000"/>
                </a:solidFill>
              </a:defRPr>
            </a:lvl1pPr>
          </a:lstStyle>
          <a:p>
            <a:fld id="{27C98126-00D4-4536-8967-EB49841E9AA8}" type="slidenum">
              <a:rPr lang="en-US" smtClean="0"/>
              <a:pPr/>
              <a:t>‹#›</a:t>
            </a:fld>
            <a:endParaRPr lang="en-US" dirty="0"/>
          </a:p>
        </p:txBody>
      </p:sp>
      <p:sp>
        <p:nvSpPr>
          <p:cNvPr id="9" name="Date Placeholder 3"/>
          <p:cNvSpPr>
            <a:spLocks noGrp="1"/>
          </p:cNvSpPr>
          <p:nvPr>
            <p:ph type="dt" sz="half" idx="2"/>
          </p:nvPr>
        </p:nvSpPr>
        <p:spPr>
          <a:xfrm>
            <a:off x="5171606" y="6303097"/>
            <a:ext cx="1848789" cy="274320"/>
          </a:xfrm>
          <a:prstGeom prst="rect">
            <a:avLst/>
          </a:prstGeom>
        </p:spPr>
        <p:txBody>
          <a:bodyPr vert="horz" lIns="91440" tIns="45720" rIns="91440" bIns="45720" rtlCol="0" anchor="ctr"/>
          <a:lstStyle>
            <a:lvl1pPr algn="l">
              <a:defRPr sz="1200">
                <a:solidFill>
                  <a:sysClr val="windowText" lastClr="000000"/>
                </a:solidFill>
              </a:defRPr>
            </a:lvl1pPr>
          </a:lstStyle>
          <a:p>
            <a:fld id="{F6256D38-0405-4CE4-A2A4-B1F49A27DF9C}" type="datetime1">
              <a:rPr lang="en-US" smtClean="0"/>
              <a:pPr/>
              <a:t>15-Sep-16</a:t>
            </a:fld>
            <a:endParaRPr lang="en-US" dirty="0"/>
          </a:p>
        </p:txBody>
      </p:sp>
      <p:sp>
        <p:nvSpPr>
          <p:cNvPr id="10" name="Footer Placeholder 4"/>
          <p:cNvSpPr>
            <a:spLocks noGrp="1"/>
          </p:cNvSpPr>
          <p:nvPr>
            <p:ph type="ftr" sz="quarter" idx="3"/>
          </p:nvPr>
        </p:nvSpPr>
        <p:spPr>
          <a:xfrm>
            <a:off x="7066516" y="6303097"/>
            <a:ext cx="3860800" cy="274320"/>
          </a:xfrm>
          <a:prstGeom prst="rect">
            <a:avLst/>
          </a:prstGeom>
        </p:spPr>
        <p:txBody>
          <a:bodyPr vert="horz" lIns="91440" tIns="45720" rIns="91440" bIns="45720" rtlCol="0" anchor="ctr"/>
          <a:lstStyle>
            <a:lvl1pPr algn="ctr">
              <a:defRPr sz="1200">
                <a:solidFill>
                  <a:sysClr val="windowText" lastClr="000000"/>
                </a:solidFill>
              </a:defRPr>
            </a:lvl1pPr>
          </a:lstStyle>
          <a:p>
            <a:r>
              <a:rPr lang="en-US" dirty="0"/>
              <a:t>Footer text goes here</a:t>
            </a:r>
          </a:p>
        </p:txBody>
      </p:sp>
    </p:spTree>
    <p:extLst>
      <p:ext uri="{BB962C8B-B14F-4D97-AF65-F5344CB8AC3E}">
        <p14:creationId xmlns:p14="http://schemas.microsoft.com/office/powerpoint/2010/main" val="91380455"/>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22767" y="3398293"/>
            <a:ext cx="8423564" cy="1738151"/>
          </a:xfrm>
          <a:noFill/>
        </p:spPr>
        <p:txBody>
          <a:bodyPr vert="horz" lIns="91440" tIns="45720" rIns="91440" bIns="45720" rtlCol="0" anchor="t">
            <a:noAutofit/>
            <a:scene3d>
              <a:camera prst="orthographicFront"/>
              <a:lightRig rig="soft" dir="t">
                <a:rot lat="0" lon="0" rev="10800000"/>
              </a:lightRig>
            </a:scene3d>
            <a:sp3d>
              <a:bevelT w="27940" h="12700"/>
              <a:contourClr>
                <a:srgbClr val="DDDDDD"/>
              </a:contourClr>
            </a:sp3d>
          </a:bodyPr>
          <a:lstStyle>
            <a:lvl1pPr>
              <a:defRPr lang="en-US" sz="5400" spc="-150" dirty="0">
                <a:ln w="11430"/>
                <a:solidFill>
                  <a:schemeClr val="bg1"/>
                </a:solidFill>
                <a:effectLst>
                  <a:outerShdw blurRad="50800" dist="38100" dir="2700000" algn="tl" rotWithShape="0">
                    <a:prstClr val="black">
                      <a:alpha val="70000"/>
                    </a:prstClr>
                  </a:outerShdw>
                </a:effectLst>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Title</a:t>
            </a:r>
          </a:p>
        </p:txBody>
      </p:sp>
      <p:sp>
        <p:nvSpPr>
          <p:cNvPr id="3" name="Text Placeholder 2"/>
          <p:cNvSpPr>
            <a:spLocks noGrp="1"/>
          </p:cNvSpPr>
          <p:nvPr>
            <p:ph type="body" idx="1"/>
          </p:nvPr>
        </p:nvSpPr>
        <p:spPr>
          <a:xfrm>
            <a:off x="3634056" y="5170534"/>
            <a:ext cx="8404196" cy="477357"/>
          </a:xfrm>
          <a:prstGeom prst="rect">
            <a:avLst/>
          </a:prstGeom>
        </p:spPr>
        <p:txBody>
          <a:bodyPr vert="horz" lIns="91440" tIns="45720" rIns="91440" bIns="45720" rtlCol="0" anchor="t">
            <a:normAutofit/>
            <a:scene3d>
              <a:camera prst="orthographicFront"/>
              <a:lightRig rig="soft" dir="t">
                <a:rot lat="0" lon="0" rev="10800000"/>
              </a:lightRig>
            </a:scene3d>
            <a:sp3d>
              <a:bevelT w="27940" h="12700"/>
              <a:contourClr>
                <a:srgbClr val="DDDDDD"/>
              </a:contourClr>
            </a:sp3d>
          </a:bodyPr>
          <a:lstStyle>
            <a:lvl1pPr marL="0" indent="0">
              <a:buFontTx/>
              <a:buNone/>
              <a:defRPr lang="en-US" sz="3200" b="1" cap="none" spc="0" dirty="0" smtClean="0">
                <a:ln w="11430"/>
                <a:solidFill>
                  <a:schemeClr val="bg1"/>
                </a:solidFill>
                <a:effectLst>
                  <a:outerShdw blurRad="38100" dist="38100" dir="2700000" algn="tl">
                    <a:srgbClr val="000000">
                      <a:alpha val="84000"/>
                    </a:srgbClr>
                  </a:outerShdw>
                </a:effectLst>
                <a:latin typeface="Verdana" panose="020B0604030504040204" pitchFamily="34" charset="0"/>
                <a:ea typeface="Verdana" panose="020B0604030504040204" pitchFamily="34" charset="0"/>
                <a:cs typeface="Verdana" panose="020B0604030504040204" pitchFamily="34" charset="0"/>
              </a:defRPr>
            </a:lvl1pPr>
          </a:lstStyle>
          <a:p>
            <a:pPr lvl="0">
              <a:spcBef>
                <a:spcPct val="0"/>
              </a:spcBef>
            </a:pPr>
            <a:r>
              <a:rPr lang="en-US"/>
              <a:t>Edit Master text styles</a:t>
            </a:r>
          </a:p>
        </p:txBody>
      </p:sp>
      <p:sp>
        <p:nvSpPr>
          <p:cNvPr id="10" name="Slide Number Placeholder 5"/>
          <p:cNvSpPr>
            <a:spLocks noGrp="1"/>
          </p:cNvSpPr>
          <p:nvPr>
            <p:ph type="sldNum" sz="quarter" idx="4"/>
          </p:nvPr>
        </p:nvSpPr>
        <p:spPr>
          <a:xfrm>
            <a:off x="10946684" y="6303097"/>
            <a:ext cx="1219200" cy="274320"/>
          </a:xfrm>
          <a:prstGeom prst="rect">
            <a:avLst/>
          </a:prstGeom>
        </p:spPr>
        <p:txBody>
          <a:bodyPr vert="horz" lIns="91440" tIns="45720" rIns="91440" bIns="45720" rtlCol="0" anchor="ctr"/>
          <a:lstStyle>
            <a:lvl1pPr algn="r">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27C98126-00D4-4536-8967-EB49841E9AA8}" type="slidenum">
              <a:rPr lang="en-US" smtClean="0">
                <a:solidFill>
                  <a:prstClr val="white"/>
                </a:solidFill>
              </a:rPr>
              <a:pPr/>
              <a:t>‹#›</a:t>
            </a:fld>
            <a:endParaRPr lang="en-US">
              <a:solidFill>
                <a:prstClr val="white"/>
              </a:solidFill>
            </a:endParaRPr>
          </a:p>
        </p:txBody>
      </p:sp>
      <p:sp>
        <p:nvSpPr>
          <p:cNvPr id="11" name="Date Placeholder 3"/>
          <p:cNvSpPr>
            <a:spLocks noGrp="1"/>
          </p:cNvSpPr>
          <p:nvPr>
            <p:ph type="dt" sz="half" idx="2"/>
          </p:nvPr>
        </p:nvSpPr>
        <p:spPr>
          <a:xfrm>
            <a:off x="5171606" y="6303097"/>
            <a:ext cx="1848789" cy="274320"/>
          </a:xfrm>
          <a:prstGeom prst="rect">
            <a:avLst/>
          </a:prstGeom>
        </p:spPr>
        <p:txBody>
          <a:bodyPr vert="horz" lIns="91440" tIns="45720" rIns="91440" bIns="45720" rtlCol="0" anchor="ctr"/>
          <a:lstStyle>
            <a:lvl1pPr algn="l">
              <a:defRPr sz="1200">
                <a:solidFill>
                  <a:schemeClr val="bg1"/>
                </a:solidFill>
              </a:defRPr>
            </a:lvl1pPr>
          </a:lstStyle>
          <a:p>
            <a:fld id="{134DB0C4-BD5D-49AD-AEE6-079F63B18A1A}" type="datetime1">
              <a:rPr lang="en-US" smtClean="0">
                <a:solidFill>
                  <a:prstClr val="white"/>
                </a:solidFill>
              </a:rPr>
              <a:pPr/>
              <a:t>15-Sep-16</a:t>
            </a:fld>
            <a:endParaRPr lang="en-US" dirty="0">
              <a:solidFill>
                <a:prstClr val="white"/>
              </a:solidFill>
            </a:endParaRPr>
          </a:p>
        </p:txBody>
      </p:sp>
      <p:sp>
        <p:nvSpPr>
          <p:cNvPr id="12" name="Footer Placeholder 4"/>
          <p:cNvSpPr>
            <a:spLocks noGrp="1"/>
          </p:cNvSpPr>
          <p:nvPr>
            <p:ph type="ftr" sz="quarter" idx="3"/>
          </p:nvPr>
        </p:nvSpPr>
        <p:spPr>
          <a:xfrm>
            <a:off x="7066516" y="6303097"/>
            <a:ext cx="3860800" cy="274320"/>
          </a:xfrm>
          <a:prstGeom prst="rect">
            <a:avLst/>
          </a:prstGeom>
        </p:spPr>
        <p:txBody>
          <a:bodyPr vert="horz" lIns="91440" tIns="45720" rIns="91440" bIns="45720" rtlCol="0" anchor="ctr"/>
          <a:lstStyle>
            <a:lvl1pPr algn="ctr">
              <a:defRPr sz="1200">
                <a:solidFill>
                  <a:schemeClr val="bg1"/>
                </a:solidFill>
              </a:defRPr>
            </a:lvl1pPr>
          </a:lstStyle>
          <a:p>
            <a:r>
              <a:rPr lang="en-US" dirty="0">
                <a:solidFill>
                  <a:prstClr val="white"/>
                </a:solidFill>
              </a:rPr>
              <a:t>Footer text goes here</a:t>
            </a:r>
          </a:p>
        </p:txBody>
      </p:sp>
      <p:sp>
        <p:nvSpPr>
          <p:cNvPr id="17" name="Rectangle 16"/>
          <p:cNvSpPr/>
          <p:nvPr userDrawn="1"/>
        </p:nvSpPr>
        <p:spPr>
          <a:xfrm>
            <a:off x="13671" y="3214931"/>
            <a:ext cx="12188952" cy="64008"/>
          </a:xfrm>
          <a:prstGeom prst="rect">
            <a:avLst/>
          </a:prstGeom>
          <a:solidFill>
            <a:schemeClr val="accent1">
              <a:lumMod val="50000"/>
              <a:alpha val="69804"/>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userDrawn="1"/>
        </p:nvSpPr>
        <p:spPr>
          <a:xfrm>
            <a:off x="0" y="0"/>
            <a:ext cx="12192000" cy="185609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descr="Screen Clipping"/>
          <p:cNvPicPr>
            <a:picLocks noChangeAspect="1"/>
          </p:cNvPicPr>
          <p:nvPr userDrawn="1"/>
        </p:nvPicPr>
        <p:blipFill rotWithShape="1">
          <a:blip r:embed="rId2" cstate="print">
            <a:extLst>
              <a:ext uri="{28A0092B-C50C-407E-A947-70E740481C1C}">
                <a14:useLocalDpi xmlns:a14="http://schemas.microsoft.com/office/drawing/2010/main" val="0"/>
              </a:ext>
            </a:extLst>
          </a:blip>
          <a:srcRect l="6702" t="3884" r="8723" b="5263"/>
          <a:stretch/>
        </p:blipFill>
        <p:spPr>
          <a:xfrm>
            <a:off x="-613054" y="-401830"/>
            <a:ext cx="3644901" cy="3643823"/>
          </a:xfrm>
          <a:prstGeom prst="ellipse">
            <a:avLst/>
          </a:prstGeom>
          <a:effectLst>
            <a:reflection blurRad="6350" stA="50000" endA="300" endPos="55000" dir="5400000" sy="-100000" algn="bl" rotWithShape="0"/>
          </a:effectLst>
        </p:spPr>
      </p:pic>
    </p:spTree>
    <p:extLst>
      <p:ext uri="{BB962C8B-B14F-4D97-AF65-F5344CB8AC3E}">
        <p14:creationId xmlns:p14="http://schemas.microsoft.com/office/powerpoint/2010/main" val="2479715154"/>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06071" y="0"/>
            <a:ext cx="10573266" cy="118872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9" name="Text Placeholder 8"/>
          <p:cNvSpPr>
            <a:spLocks noGrp="1"/>
          </p:cNvSpPr>
          <p:nvPr>
            <p:ph type="body" sz="quarter" idx="13"/>
          </p:nvPr>
        </p:nvSpPr>
        <p:spPr>
          <a:xfrm>
            <a:off x="1539943" y="1828215"/>
            <a:ext cx="4846320" cy="4285073"/>
          </a:xfrm>
        </p:spPr>
        <p:txBody>
          <a:bodyPr/>
          <a:lstStyle>
            <a:lvl1pPr marL="274320" indent="-274320">
              <a:buFont typeface="Arial" pitchFamily="34" charset="0"/>
              <a:buChar char="•"/>
              <a:tabLst>
                <a:tab pos="274320" algn="l"/>
              </a:tabLst>
              <a:defRPr b="0"/>
            </a:lvl1pPr>
            <a:lvl2pPr marL="742950" indent="-285750">
              <a:buFont typeface="Arial" pitchFamily="34" charset="0"/>
              <a:buChar char="•"/>
              <a:defRPr/>
            </a:lvl2pPr>
            <a:lvl3pPr marL="1143000" indent="-228600">
              <a:buFont typeface="Arial" pitchFamily="34" charset="0"/>
              <a:buChar char="•"/>
              <a:defRPr/>
            </a:lvl3pPr>
            <a:lvl4pPr marL="1600200" indent="-228600">
              <a:buFont typeface="Arial" pitchFamily="34" charset="0"/>
              <a:buChar char="•"/>
              <a:defRPr/>
            </a:lvl4pPr>
            <a:lvl5pPr marL="2057400" indent="-228600">
              <a:buFont typeface="Arial"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4"/>
          </p:nvPr>
        </p:nvSpPr>
        <p:spPr>
          <a:xfrm>
            <a:off x="6748883" y="1828800"/>
            <a:ext cx="4846320" cy="4295601"/>
          </a:xfrm>
        </p:spPr>
        <p:txBody>
          <a:bodyPr/>
          <a:lstStyle>
            <a:lvl1pPr marL="274320" indent="-274320">
              <a:buFont typeface="Arial" pitchFamily="34" charset="0"/>
              <a:buChar char="•"/>
              <a:defRPr b="0"/>
            </a:lvl1pPr>
            <a:lvl2pPr marL="742950" indent="-285750">
              <a:buFont typeface="Arial" pitchFamily="34" charset="0"/>
              <a:buChar char="•"/>
              <a:defRPr/>
            </a:lvl2pPr>
            <a:lvl3pPr marL="1143000" indent="-228600">
              <a:buFont typeface="Arial" pitchFamily="34" charset="0"/>
              <a:buChar char="•"/>
              <a:defRPr/>
            </a:lvl3pPr>
            <a:lvl4pPr marL="1600200" indent="-228600">
              <a:buFont typeface="Arial" pitchFamily="34" charset="0"/>
              <a:buChar char="•"/>
              <a:defRPr/>
            </a:lvl4pPr>
            <a:lvl5pPr marL="2057400" indent="-228600">
              <a:buFont typeface="Arial"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4"/>
          </p:nvPr>
        </p:nvSpPr>
        <p:spPr>
          <a:xfrm>
            <a:off x="10946684" y="6303097"/>
            <a:ext cx="1219200" cy="274320"/>
          </a:xfrm>
          <a:prstGeom prst="rect">
            <a:avLst/>
          </a:prstGeom>
        </p:spPr>
        <p:txBody>
          <a:bodyPr vert="horz" lIns="91440" tIns="45720" rIns="91440" bIns="45720" rtlCol="0" anchor="ctr"/>
          <a:lstStyle>
            <a:lvl1pPr algn="r">
              <a:defRPr sz="1200">
                <a:solidFill>
                  <a:sysClr val="windowText" lastClr="000000"/>
                </a:solidFill>
              </a:defRPr>
            </a:lvl1pPr>
          </a:lstStyle>
          <a:p>
            <a:fld id="{27C98126-00D4-4536-8967-EB49841E9AA8}" type="slidenum">
              <a:rPr lang="en-US" smtClean="0"/>
              <a:pPr/>
              <a:t>‹#›</a:t>
            </a:fld>
            <a:endParaRPr lang="en-US" dirty="0"/>
          </a:p>
        </p:txBody>
      </p:sp>
      <p:sp>
        <p:nvSpPr>
          <p:cNvPr id="10" name="Date Placeholder 3"/>
          <p:cNvSpPr>
            <a:spLocks noGrp="1"/>
          </p:cNvSpPr>
          <p:nvPr>
            <p:ph type="dt" sz="half" idx="2"/>
          </p:nvPr>
        </p:nvSpPr>
        <p:spPr>
          <a:xfrm>
            <a:off x="5171606" y="6303097"/>
            <a:ext cx="1848789" cy="274320"/>
          </a:xfrm>
          <a:prstGeom prst="rect">
            <a:avLst/>
          </a:prstGeom>
        </p:spPr>
        <p:txBody>
          <a:bodyPr vert="horz" lIns="91440" tIns="45720" rIns="91440" bIns="45720" rtlCol="0" anchor="ctr"/>
          <a:lstStyle>
            <a:lvl1pPr algn="l">
              <a:defRPr sz="1200">
                <a:solidFill>
                  <a:sysClr val="windowText" lastClr="000000"/>
                </a:solidFill>
              </a:defRPr>
            </a:lvl1pPr>
          </a:lstStyle>
          <a:p>
            <a:fld id="{B33742F2-6D99-486D-8848-CD9D61A3147F}" type="datetime1">
              <a:rPr lang="en-US" smtClean="0"/>
              <a:pPr/>
              <a:t>15-Sep-16</a:t>
            </a:fld>
            <a:endParaRPr lang="en-US" dirty="0"/>
          </a:p>
        </p:txBody>
      </p:sp>
      <p:sp>
        <p:nvSpPr>
          <p:cNvPr id="12" name="Footer Placeholder 4"/>
          <p:cNvSpPr>
            <a:spLocks noGrp="1"/>
          </p:cNvSpPr>
          <p:nvPr>
            <p:ph type="ftr" sz="quarter" idx="3"/>
          </p:nvPr>
        </p:nvSpPr>
        <p:spPr>
          <a:xfrm>
            <a:off x="7066516" y="6303097"/>
            <a:ext cx="3860800" cy="274320"/>
          </a:xfrm>
          <a:prstGeom prst="rect">
            <a:avLst/>
          </a:prstGeom>
        </p:spPr>
        <p:txBody>
          <a:bodyPr vert="horz" lIns="91440" tIns="45720" rIns="91440" bIns="45720" rtlCol="0" anchor="ctr"/>
          <a:lstStyle>
            <a:lvl1pPr algn="ctr">
              <a:defRPr sz="1200">
                <a:solidFill>
                  <a:sysClr val="windowText" lastClr="000000"/>
                </a:solidFill>
              </a:defRPr>
            </a:lvl1pPr>
          </a:lstStyle>
          <a:p>
            <a:r>
              <a:rPr lang="en-US" dirty="0"/>
              <a:t>Footer text goes here</a:t>
            </a:r>
          </a:p>
        </p:txBody>
      </p:sp>
    </p:spTree>
    <p:extLst>
      <p:ext uri="{BB962C8B-B14F-4D97-AF65-F5344CB8AC3E}">
        <p14:creationId xmlns:p14="http://schemas.microsoft.com/office/powerpoint/2010/main" val="1651462506"/>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06071" y="0"/>
            <a:ext cx="10573266" cy="118872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1632301" y="1836055"/>
            <a:ext cx="4846320" cy="639762"/>
          </a:xfrm>
          <a:prstGeom prst="rect">
            <a:avLst/>
          </a:prstGeom>
          <a:solidFill>
            <a:schemeClr val="tx2">
              <a:lumMod val="75000"/>
            </a:schemeClr>
          </a:solidFill>
        </p:spPr>
        <p:style>
          <a:lnRef idx="0">
            <a:schemeClr val="accent5"/>
          </a:lnRef>
          <a:fillRef idx="3">
            <a:schemeClr val="accent5"/>
          </a:fillRef>
          <a:effectRef idx="3">
            <a:schemeClr val="accent5"/>
          </a:effectRef>
          <a:fontRef idx="none"/>
        </p:style>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6850087" y="1836055"/>
            <a:ext cx="4846320" cy="639762"/>
          </a:xfrm>
          <a:prstGeom prst="rect">
            <a:avLst/>
          </a:prstGeom>
          <a:solidFill>
            <a:schemeClr val="tx2">
              <a:lumMod val="75000"/>
            </a:schemeClr>
          </a:solidFill>
        </p:spPr>
        <p:style>
          <a:lnRef idx="0">
            <a:schemeClr val="accent5"/>
          </a:lnRef>
          <a:fillRef idx="3">
            <a:schemeClr val="accent5"/>
          </a:fillRef>
          <a:effectRef idx="3">
            <a:schemeClr val="accent5"/>
          </a:effectRef>
          <a:fontRef idx="none"/>
        </p:style>
        <p:txBody>
          <a:bodyPr anchor="b"/>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Text Placeholder 10"/>
          <p:cNvSpPr>
            <a:spLocks noGrp="1"/>
          </p:cNvSpPr>
          <p:nvPr>
            <p:ph type="body" sz="quarter" idx="13"/>
          </p:nvPr>
        </p:nvSpPr>
        <p:spPr>
          <a:xfrm>
            <a:off x="1632301" y="2480581"/>
            <a:ext cx="4846320" cy="3781324"/>
          </a:xfrm>
        </p:spPr>
        <p:txBody>
          <a:bodyPr/>
          <a:lstStyle>
            <a:lvl1pPr>
              <a:defRPr sz="2400" b="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2"/>
          <p:cNvSpPr>
            <a:spLocks noGrp="1"/>
          </p:cNvSpPr>
          <p:nvPr>
            <p:ph type="body" sz="quarter" idx="14"/>
          </p:nvPr>
        </p:nvSpPr>
        <p:spPr>
          <a:xfrm>
            <a:off x="6850087" y="2480581"/>
            <a:ext cx="4846320" cy="3756909"/>
          </a:xfrm>
        </p:spPr>
        <p:txBody>
          <a:bodyPr/>
          <a:lstStyle>
            <a:lvl1pPr>
              <a:defRPr sz="2400" b="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4"/>
          </p:nvPr>
        </p:nvSpPr>
        <p:spPr>
          <a:xfrm>
            <a:off x="10946684" y="6303097"/>
            <a:ext cx="1219200" cy="274320"/>
          </a:xfrm>
          <a:prstGeom prst="rect">
            <a:avLst/>
          </a:prstGeom>
        </p:spPr>
        <p:txBody>
          <a:bodyPr vert="horz" lIns="91440" tIns="45720" rIns="91440" bIns="45720" rtlCol="0" anchor="ctr"/>
          <a:lstStyle>
            <a:lvl1pPr algn="r">
              <a:defRPr sz="1200">
                <a:solidFill>
                  <a:sysClr val="windowText" lastClr="000000"/>
                </a:solidFill>
              </a:defRPr>
            </a:lvl1pPr>
          </a:lstStyle>
          <a:p>
            <a:fld id="{27C98126-00D4-4536-8967-EB49841E9AA8}" type="slidenum">
              <a:rPr lang="en-US" smtClean="0"/>
              <a:pPr/>
              <a:t>‹#›</a:t>
            </a:fld>
            <a:endParaRPr lang="en-US" dirty="0"/>
          </a:p>
        </p:txBody>
      </p:sp>
      <p:sp>
        <p:nvSpPr>
          <p:cNvPr id="12" name="Date Placeholder 3"/>
          <p:cNvSpPr>
            <a:spLocks noGrp="1"/>
          </p:cNvSpPr>
          <p:nvPr>
            <p:ph type="dt" sz="half" idx="2"/>
          </p:nvPr>
        </p:nvSpPr>
        <p:spPr>
          <a:xfrm>
            <a:off x="5171606" y="6303097"/>
            <a:ext cx="1848789" cy="274320"/>
          </a:xfrm>
          <a:prstGeom prst="rect">
            <a:avLst/>
          </a:prstGeom>
        </p:spPr>
        <p:txBody>
          <a:bodyPr vert="horz" lIns="91440" tIns="45720" rIns="91440" bIns="45720" rtlCol="0" anchor="ctr"/>
          <a:lstStyle>
            <a:lvl1pPr algn="l">
              <a:defRPr sz="1200">
                <a:solidFill>
                  <a:sysClr val="windowText" lastClr="000000"/>
                </a:solidFill>
              </a:defRPr>
            </a:lvl1pPr>
          </a:lstStyle>
          <a:p>
            <a:fld id="{1FF48EFD-E125-49CB-A514-2A51628F9FEC}" type="datetime1">
              <a:rPr lang="en-US" smtClean="0"/>
              <a:pPr/>
              <a:t>15-Sep-16</a:t>
            </a:fld>
            <a:endParaRPr lang="en-US"/>
          </a:p>
        </p:txBody>
      </p:sp>
      <p:sp>
        <p:nvSpPr>
          <p:cNvPr id="14" name="Footer Placeholder 4"/>
          <p:cNvSpPr>
            <a:spLocks noGrp="1"/>
          </p:cNvSpPr>
          <p:nvPr>
            <p:ph type="ftr" sz="quarter" idx="15"/>
          </p:nvPr>
        </p:nvSpPr>
        <p:spPr>
          <a:xfrm>
            <a:off x="7066516" y="6303097"/>
            <a:ext cx="3860800" cy="274320"/>
          </a:xfrm>
          <a:prstGeom prst="rect">
            <a:avLst/>
          </a:prstGeom>
        </p:spPr>
        <p:txBody>
          <a:bodyPr vert="horz" lIns="91440" tIns="45720" rIns="91440" bIns="45720" rtlCol="0" anchor="ctr"/>
          <a:lstStyle>
            <a:lvl1pPr algn="ctr">
              <a:defRPr sz="1200">
                <a:solidFill>
                  <a:sysClr val="windowText" lastClr="000000"/>
                </a:solidFill>
              </a:defRPr>
            </a:lvl1pPr>
          </a:lstStyle>
          <a:p>
            <a:r>
              <a:rPr lang="en-US" dirty="0"/>
              <a:t>Footer text goes here</a:t>
            </a:r>
          </a:p>
        </p:txBody>
      </p:sp>
    </p:spTree>
    <p:extLst>
      <p:ext uri="{BB962C8B-B14F-4D97-AF65-F5344CB8AC3E}">
        <p14:creationId xmlns:p14="http://schemas.microsoft.com/office/powerpoint/2010/main" val="5983329"/>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19518" y="0"/>
            <a:ext cx="10661922" cy="1188720"/>
          </a:xfrm>
        </p:spPr>
        <p:txBody>
          <a:bodyPr vert="horz" lIns="91440" tIns="45720" rIns="91440" bIns="45720" rtlCol="0" anchor="ctr">
            <a:normAutofit/>
          </a:bodyPr>
          <a:lstStyle>
            <a:lvl1pPr>
              <a:defRPr lang="en-US">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title style</a:t>
            </a:r>
            <a:endParaRPr lang="en-US" dirty="0"/>
          </a:p>
        </p:txBody>
      </p:sp>
      <p:sp>
        <p:nvSpPr>
          <p:cNvPr id="6" name="Slide Number Placeholder 5"/>
          <p:cNvSpPr>
            <a:spLocks noGrp="1"/>
          </p:cNvSpPr>
          <p:nvPr>
            <p:ph type="sldNum" sz="quarter" idx="4"/>
          </p:nvPr>
        </p:nvSpPr>
        <p:spPr>
          <a:xfrm>
            <a:off x="10946684" y="6303097"/>
            <a:ext cx="1219200" cy="274320"/>
          </a:xfrm>
          <a:prstGeom prst="rect">
            <a:avLst/>
          </a:prstGeom>
        </p:spPr>
        <p:txBody>
          <a:bodyPr vert="horz" lIns="91440" tIns="45720" rIns="91440" bIns="45720" rtlCol="0" anchor="ctr"/>
          <a:lstStyle>
            <a:lvl1pPr algn="r">
              <a:defRPr sz="1200">
                <a:solidFill>
                  <a:sysClr val="windowText" lastClr="000000"/>
                </a:solidFill>
              </a:defRPr>
            </a:lvl1pPr>
          </a:lstStyle>
          <a:p>
            <a:fld id="{27C98126-00D4-4536-8967-EB49841E9AA8}" type="slidenum">
              <a:rPr lang="en-US" smtClean="0"/>
              <a:pPr/>
              <a:t>‹#›</a:t>
            </a:fld>
            <a:endParaRPr lang="en-US"/>
          </a:p>
        </p:txBody>
      </p:sp>
      <p:sp>
        <p:nvSpPr>
          <p:cNvPr id="7" name="Date Placeholder 3"/>
          <p:cNvSpPr>
            <a:spLocks noGrp="1"/>
          </p:cNvSpPr>
          <p:nvPr>
            <p:ph type="dt" sz="half" idx="2"/>
          </p:nvPr>
        </p:nvSpPr>
        <p:spPr>
          <a:xfrm>
            <a:off x="5171606" y="6303097"/>
            <a:ext cx="1848789" cy="274320"/>
          </a:xfrm>
          <a:prstGeom prst="rect">
            <a:avLst/>
          </a:prstGeom>
        </p:spPr>
        <p:txBody>
          <a:bodyPr vert="horz" lIns="91440" tIns="45720" rIns="91440" bIns="45720" rtlCol="0" anchor="ctr"/>
          <a:lstStyle>
            <a:lvl1pPr algn="l">
              <a:defRPr sz="1200">
                <a:solidFill>
                  <a:sysClr val="windowText" lastClr="000000"/>
                </a:solidFill>
              </a:defRPr>
            </a:lvl1pPr>
          </a:lstStyle>
          <a:p>
            <a:fld id="{01B7A4E9-8F28-416E-AB9B-6B37F91A72C0}" type="datetime1">
              <a:rPr lang="en-US" smtClean="0"/>
              <a:pPr/>
              <a:t>15-Sep-16</a:t>
            </a:fld>
            <a:endParaRPr lang="en-US"/>
          </a:p>
        </p:txBody>
      </p:sp>
      <p:sp>
        <p:nvSpPr>
          <p:cNvPr id="8" name="Footer Placeholder 4"/>
          <p:cNvSpPr>
            <a:spLocks noGrp="1"/>
          </p:cNvSpPr>
          <p:nvPr>
            <p:ph type="ftr" sz="quarter" idx="3"/>
          </p:nvPr>
        </p:nvSpPr>
        <p:spPr>
          <a:xfrm>
            <a:off x="7066516" y="6303097"/>
            <a:ext cx="3860800" cy="274320"/>
          </a:xfrm>
          <a:prstGeom prst="rect">
            <a:avLst/>
          </a:prstGeom>
        </p:spPr>
        <p:txBody>
          <a:bodyPr vert="horz" lIns="91440" tIns="45720" rIns="91440" bIns="45720" rtlCol="0" anchor="ctr"/>
          <a:lstStyle>
            <a:lvl1pPr algn="ctr">
              <a:defRPr sz="1200">
                <a:solidFill>
                  <a:sysClr val="windowText" lastClr="000000"/>
                </a:solidFill>
              </a:defRPr>
            </a:lvl1pPr>
          </a:lstStyle>
          <a:p>
            <a:r>
              <a:rPr lang="en-US"/>
              <a:t>Footer text goes here</a:t>
            </a:r>
            <a:endParaRPr lang="en-US" dirty="0"/>
          </a:p>
        </p:txBody>
      </p:sp>
    </p:spTree>
    <p:extLst>
      <p:ext uri="{BB962C8B-B14F-4D97-AF65-F5344CB8AC3E}">
        <p14:creationId xmlns:p14="http://schemas.microsoft.com/office/powerpoint/2010/main" val="3202189207"/>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0946684" y="6303097"/>
            <a:ext cx="1219200" cy="274320"/>
          </a:xfrm>
          <a:prstGeom prst="rect">
            <a:avLst/>
          </a:prstGeom>
        </p:spPr>
        <p:txBody>
          <a:bodyPr vert="horz" lIns="91440" tIns="45720" rIns="91440" bIns="45720" rtlCol="0" anchor="ctr"/>
          <a:lstStyle>
            <a:lvl1pPr algn="r">
              <a:defRPr sz="1200">
                <a:solidFill>
                  <a:sysClr val="windowText" lastClr="000000"/>
                </a:solidFill>
              </a:defRPr>
            </a:lvl1pPr>
          </a:lstStyle>
          <a:p>
            <a:fld id="{27C98126-00D4-4536-8967-EB49841E9AA8}" type="slidenum">
              <a:rPr lang="en-US" smtClean="0"/>
              <a:pPr/>
              <a:t>‹#›</a:t>
            </a:fld>
            <a:endParaRPr lang="en-US"/>
          </a:p>
        </p:txBody>
      </p:sp>
      <p:sp>
        <p:nvSpPr>
          <p:cNvPr id="6" name="Date Placeholder 3"/>
          <p:cNvSpPr>
            <a:spLocks noGrp="1"/>
          </p:cNvSpPr>
          <p:nvPr>
            <p:ph type="dt" sz="half" idx="2"/>
          </p:nvPr>
        </p:nvSpPr>
        <p:spPr>
          <a:xfrm>
            <a:off x="5171606" y="6303097"/>
            <a:ext cx="1848789" cy="274320"/>
          </a:xfrm>
          <a:prstGeom prst="rect">
            <a:avLst/>
          </a:prstGeom>
        </p:spPr>
        <p:txBody>
          <a:bodyPr vert="horz" lIns="91440" tIns="45720" rIns="91440" bIns="45720" rtlCol="0" anchor="ctr"/>
          <a:lstStyle>
            <a:lvl1pPr algn="l">
              <a:defRPr sz="1200">
                <a:solidFill>
                  <a:sysClr val="windowText" lastClr="000000"/>
                </a:solidFill>
              </a:defRPr>
            </a:lvl1pPr>
          </a:lstStyle>
          <a:p>
            <a:fld id="{BD424CD5-80D2-4112-9AE5-01B02260C8E8}" type="datetime1">
              <a:rPr lang="en-US" smtClean="0"/>
              <a:pPr/>
              <a:t>15-Sep-16</a:t>
            </a:fld>
            <a:endParaRPr lang="en-US"/>
          </a:p>
        </p:txBody>
      </p:sp>
      <p:sp>
        <p:nvSpPr>
          <p:cNvPr id="7" name="Footer Placeholder 4"/>
          <p:cNvSpPr>
            <a:spLocks noGrp="1"/>
          </p:cNvSpPr>
          <p:nvPr>
            <p:ph type="ftr" sz="quarter" idx="3"/>
          </p:nvPr>
        </p:nvSpPr>
        <p:spPr>
          <a:xfrm>
            <a:off x="7066516" y="6303097"/>
            <a:ext cx="3860800" cy="274320"/>
          </a:xfrm>
          <a:prstGeom prst="rect">
            <a:avLst/>
          </a:prstGeom>
        </p:spPr>
        <p:txBody>
          <a:bodyPr vert="horz" lIns="91440" tIns="45720" rIns="91440" bIns="45720" rtlCol="0" anchor="ctr"/>
          <a:lstStyle>
            <a:lvl1pPr algn="ctr">
              <a:defRPr sz="1200">
                <a:solidFill>
                  <a:sysClr val="windowText" lastClr="000000"/>
                </a:solidFill>
              </a:defRPr>
            </a:lvl1pPr>
          </a:lstStyle>
          <a:p>
            <a:r>
              <a:rPr lang="en-US"/>
              <a:t>Footer text goes here</a:t>
            </a:r>
            <a:endParaRPr lang="en-US" dirty="0"/>
          </a:p>
        </p:txBody>
      </p:sp>
    </p:spTree>
    <p:extLst>
      <p:ext uri="{BB962C8B-B14F-4D97-AF65-F5344CB8AC3E}">
        <p14:creationId xmlns:p14="http://schemas.microsoft.com/office/powerpoint/2010/main" val="2017888301"/>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52491" y="1447800"/>
            <a:ext cx="9939931" cy="1371600"/>
          </a:xfrm>
        </p:spPr>
        <p:txBody>
          <a:bodyPr anchor="b"/>
          <a:lstStyle>
            <a:lvl1pPr algn="l">
              <a:defRPr sz="4400" b="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5282154" y="3129280"/>
            <a:ext cx="6310267" cy="2890520"/>
          </a:xfrm>
        </p:spPr>
        <p:txBody>
          <a:bodyPr anchor="t">
            <a:normAutofit/>
          </a:bodyPr>
          <a:lstStyle>
            <a:lvl1pPr>
              <a:defRPr sz="2400"/>
            </a:lvl1pPr>
            <a:lvl2pPr>
              <a:defRPr sz="2000"/>
            </a:lvl2pPr>
            <a:lvl3pPr>
              <a:defRPr sz="1800"/>
            </a:lvl3pPr>
            <a:lvl4pPr>
              <a:defRPr sz="1600"/>
            </a:lvl4pPr>
            <a:lvl5pPr>
              <a:defRPr sz="16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52492" y="3129280"/>
            <a:ext cx="3401063" cy="2895599"/>
          </a:xfrm>
        </p:spPr>
        <p:txBody>
          <a:bodyPr>
            <a:normAutofit/>
          </a:bodyPr>
          <a:lstStyle>
            <a:lvl1pPr marL="0" indent="0">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DDA6ECE4-C18C-4628-9F42-120CDEDA8D7D}" type="datetime1">
              <a:rPr lang="en-US" smtClean="0">
                <a:solidFill>
                  <a:prstClr val="black">
                    <a:alpha val="60000"/>
                  </a:prstClr>
                </a:solidFill>
              </a:rPr>
              <a:pPr/>
              <a:t>15-Sep-16</a:t>
            </a:fld>
            <a:endParaRPr lang="en-US" dirty="0">
              <a:solidFill>
                <a:prstClr val="black">
                  <a:alpha val="60000"/>
                </a:prstClr>
              </a:solidFill>
            </a:endParaRPr>
          </a:p>
        </p:txBody>
      </p:sp>
      <p:sp>
        <p:nvSpPr>
          <p:cNvPr id="5" name="Footer Placeholder 5"/>
          <p:cNvSpPr>
            <a:spLocks noGrp="1"/>
          </p:cNvSpPr>
          <p:nvPr>
            <p:ph type="ftr" sz="quarter" idx="11"/>
          </p:nvPr>
        </p:nvSpPr>
        <p:spPr/>
        <p:txBody>
          <a:bodyPr/>
          <a:lstStyle/>
          <a:p>
            <a:r>
              <a:rPr lang="en-US">
                <a:solidFill>
                  <a:prstClr val="black">
                    <a:alpha val="60000"/>
                  </a:prstClr>
                </a:solidFill>
              </a:rPr>
              <a:t>Footer text goes here</a:t>
            </a:r>
          </a:p>
        </p:txBody>
      </p:sp>
      <p:sp>
        <p:nvSpPr>
          <p:cNvPr id="6" name="Slide Number Placeholder 6"/>
          <p:cNvSpPr>
            <a:spLocks noGrp="1"/>
          </p:cNvSpPr>
          <p:nvPr>
            <p:ph type="sldNum" sz="quarter" idx="12"/>
          </p:nvPr>
        </p:nvSpPr>
        <p:spPr/>
        <p:txBody>
          <a:bodyPr/>
          <a:lstStyle/>
          <a:p>
            <a:fld id="{4FAD8F58-50E6-4A60-819B-C60CC62A37E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06557748"/>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11105" y="1881086"/>
            <a:ext cx="5092906" cy="1371600"/>
          </a:xfrm>
        </p:spPr>
        <p:txBody>
          <a:bodyPr anchor="b">
            <a:normAutofit/>
          </a:bodyPr>
          <a:lstStyle>
            <a:lvl1pPr algn="l">
              <a:defRPr sz="4000" b="1">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7716029" y="887506"/>
            <a:ext cx="3200400" cy="4572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612152" y="3684494"/>
            <a:ext cx="5084979" cy="1371600"/>
          </a:xfrm>
        </p:spPr>
        <p:txBody>
          <a:bodyPr>
            <a:normAutofit/>
          </a:bodyPr>
          <a:lstStyle>
            <a:lvl1pPr marL="0" indent="0">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32011B5-C6A9-4901-AE25-FD1E35ACE627}" type="datetime1">
              <a:rPr lang="en-US" smtClean="0">
                <a:solidFill>
                  <a:prstClr val="black">
                    <a:alpha val="60000"/>
                  </a:prstClr>
                </a:solidFill>
              </a:rPr>
              <a:pPr/>
              <a:t>15-Sep-16</a:t>
            </a:fld>
            <a:endParaRPr lang="en-US">
              <a:solidFill>
                <a:prstClr val="black">
                  <a:alpha val="60000"/>
                </a:prstClr>
              </a:solidFill>
            </a:endParaRPr>
          </a:p>
        </p:txBody>
      </p:sp>
      <p:sp>
        <p:nvSpPr>
          <p:cNvPr id="6" name="Footer Placeholder 5"/>
          <p:cNvSpPr>
            <a:spLocks noGrp="1"/>
          </p:cNvSpPr>
          <p:nvPr>
            <p:ph type="ftr" sz="quarter" idx="11"/>
          </p:nvPr>
        </p:nvSpPr>
        <p:spPr/>
        <p:txBody>
          <a:bodyPr/>
          <a:lstStyle/>
          <a:p>
            <a:r>
              <a:rPr lang="en-US">
                <a:solidFill>
                  <a:prstClr val="black">
                    <a:alpha val="60000"/>
                  </a:prstClr>
                </a:solidFill>
              </a:rPr>
              <a:t>Footer text goes here</a:t>
            </a:r>
          </a:p>
        </p:txBody>
      </p:sp>
      <p:sp>
        <p:nvSpPr>
          <p:cNvPr id="7" name="Slide Number Placeholder 6"/>
          <p:cNvSpPr>
            <a:spLocks noGrp="1"/>
          </p:cNvSpPr>
          <p:nvPr>
            <p:ph type="sldNum" sz="quarter" idx="12"/>
          </p:nvPr>
        </p:nvSpPr>
        <p:spPr/>
        <p:txBody>
          <a:bodyPr/>
          <a:lstStyle/>
          <a:p>
            <a:fld id="{4FAD8F58-50E6-4A60-819B-C60CC62A37E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15836373"/>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6200000">
            <a:off x="-3246119" y="3246120"/>
            <a:ext cx="6858000" cy="36576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Input and Output</a:t>
            </a:r>
          </a:p>
        </p:txBody>
      </p:sp>
      <p:sp>
        <p:nvSpPr>
          <p:cNvPr id="4" name="Date Placeholder 3"/>
          <p:cNvSpPr>
            <a:spLocks noGrp="1"/>
          </p:cNvSpPr>
          <p:nvPr>
            <p:ph type="dt" sz="half" idx="2"/>
          </p:nvPr>
        </p:nvSpPr>
        <p:spPr>
          <a:xfrm>
            <a:off x="11036975" y="6022514"/>
            <a:ext cx="1130583" cy="274320"/>
          </a:xfrm>
          <a:prstGeom prst="rect">
            <a:avLst/>
          </a:prstGeom>
        </p:spPr>
        <p:txBody>
          <a:bodyPr vert="horz" lIns="91440" tIns="45720" rIns="91440" bIns="45720" rtlCol="0" anchor="ctr"/>
          <a:lstStyle>
            <a:lvl1pPr algn="r">
              <a:defRPr sz="120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1pPr>
          </a:lstStyle>
          <a:p>
            <a:fld id="{74F60C60-2E1F-45C2-9272-67C39C48D034}" type="datetime1">
              <a:rPr lang="en-US" smtClean="0"/>
              <a:pPr/>
              <a:t>15-Sep-16</a:t>
            </a:fld>
            <a:endParaRPr lang="en-US"/>
          </a:p>
        </p:txBody>
      </p:sp>
      <p:sp>
        <p:nvSpPr>
          <p:cNvPr id="5" name="Footer Placeholder 4"/>
          <p:cNvSpPr>
            <a:spLocks noGrp="1"/>
          </p:cNvSpPr>
          <p:nvPr>
            <p:ph type="ftr" sz="quarter" idx="3"/>
          </p:nvPr>
        </p:nvSpPr>
        <p:spPr>
          <a:xfrm>
            <a:off x="7066516" y="6303097"/>
            <a:ext cx="3860800" cy="274320"/>
          </a:xfrm>
          <a:prstGeom prst="rect">
            <a:avLst/>
          </a:prstGeom>
        </p:spPr>
        <p:txBody>
          <a:bodyPr vert="horz" lIns="91440" tIns="45720" rIns="91440" bIns="45720" rtlCol="0" anchor="ctr"/>
          <a:lstStyle>
            <a:lvl1pPr algn="ctr">
              <a:defRPr sz="120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Footer text goes here</a:t>
            </a:r>
          </a:p>
        </p:txBody>
      </p:sp>
      <p:sp>
        <p:nvSpPr>
          <p:cNvPr id="2" name="Title Placeholder 1"/>
          <p:cNvSpPr>
            <a:spLocks noGrp="1"/>
          </p:cNvSpPr>
          <p:nvPr>
            <p:ph type="title"/>
          </p:nvPr>
        </p:nvSpPr>
        <p:spPr>
          <a:xfrm>
            <a:off x="1518163" y="100359"/>
            <a:ext cx="10673837" cy="1188720"/>
          </a:xfrm>
          <a:prstGeom prst="rect">
            <a:avLst/>
          </a:prstGeom>
        </p:spPr>
        <p:txBody>
          <a:bodyPr vert="horz" lIns="91440" tIns="45720" rIns="91440" bIns="45720" rtlCol="0" anchor="ctr">
            <a:normAutofit/>
          </a:bodyPr>
          <a:lstStyle/>
          <a:p>
            <a:pPr lvl="0"/>
            <a:r>
              <a:rPr lang="en-US" dirty="0"/>
              <a:t>Click to edit Master title </a:t>
            </a:r>
            <a:br>
              <a:rPr lang="en-US" dirty="0"/>
            </a:br>
            <a:r>
              <a:rPr lang="en-US" dirty="0"/>
              <a:t>style</a:t>
            </a:r>
          </a:p>
        </p:txBody>
      </p:sp>
      <p:sp>
        <p:nvSpPr>
          <p:cNvPr id="3" name="Rectangle 2"/>
          <p:cNvSpPr/>
          <p:nvPr userDrawn="1"/>
        </p:nvSpPr>
        <p:spPr>
          <a:xfrm>
            <a:off x="3048" y="1343212"/>
            <a:ext cx="12188952" cy="64008"/>
          </a:xfrm>
          <a:prstGeom prst="rect">
            <a:avLst/>
          </a:prstGeom>
          <a:solidFill>
            <a:schemeClr val="tx1">
              <a:alpha val="7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descr="Screen Clipping"/>
          <p:cNvPicPr>
            <a:picLocks noChangeAspect="1"/>
          </p:cNvPicPr>
          <p:nvPr userDrawn="1"/>
        </p:nvPicPr>
        <p:blipFill rotWithShape="1">
          <a:blip r:embed="rId12" cstate="print">
            <a:extLst>
              <a:ext uri="{28A0092B-C50C-407E-A947-70E740481C1C}">
                <a14:useLocalDpi xmlns:a14="http://schemas.microsoft.com/office/drawing/2010/main" val="0"/>
              </a:ext>
            </a:extLst>
          </a:blip>
          <a:srcRect l="6702" t="3884" r="8723" b="5263"/>
          <a:stretch/>
        </p:blipFill>
        <p:spPr>
          <a:xfrm>
            <a:off x="-3048" y="-232"/>
            <a:ext cx="1372006" cy="1371600"/>
          </a:xfrm>
          <a:prstGeom prst="ellipse">
            <a:avLst/>
          </a:prstGeom>
          <a:effectLst>
            <a:reflection blurRad="6350" stA="50000" endA="300" endPos="55000" dir="5400000" sy="-100000" algn="bl" rotWithShape="0"/>
          </a:effectLst>
        </p:spPr>
      </p:pic>
      <p:sp>
        <p:nvSpPr>
          <p:cNvPr id="10" name="Text Placeholder 9"/>
          <p:cNvSpPr>
            <a:spLocks noGrp="1"/>
          </p:cNvSpPr>
          <p:nvPr>
            <p:ph type="body" idx="1"/>
          </p:nvPr>
        </p:nvSpPr>
        <p:spPr>
          <a:xfrm>
            <a:off x="1913384" y="1818748"/>
            <a:ext cx="9945665" cy="43074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Rectangle 28"/>
          <p:cNvSpPr/>
          <p:nvPr/>
        </p:nvSpPr>
        <p:spPr>
          <a:xfrm>
            <a:off x="0" y="-157"/>
            <a:ext cx="12192000" cy="1371600"/>
          </a:xfrm>
          <a:prstGeom prst="rect">
            <a:avLst/>
          </a:prstGeom>
          <a:gradFill flip="none" rotWithShape="1">
            <a:gsLst>
              <a:gs pos="6000">
                <a:schemeClr val="bg1"/>
              </a:gs>
              <a:gs pos="0">
                <a:schemeClr val="bg1"/>
              </a:gs>
              <a:gs pos="75000">
                <a:schemeClr val="tx2">
                  <a:lumMod val="40000"/>
                  <a:lumOff val="60000"/>
                  <a:alpha val="60000"/>
                </a:schemeClr>
              </a:gs>
              <a:gs pos="100000">
                <a:schemeClr val="accent2">
                  <a:alpha val="90000"/>
                </a:schemeClr>
              </a:gs>
              <a:gs pos="95000">
                <a:schemeClr val="tx2">
                  <a:lumMod val="7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4"/>
          </p:nvPr>
        </p:nvSpPr>
        <p:spPr>
          <a:xfrm>
            <a:off x="10948358" y="6303097"/>
            <a:ext cx="1219200" cy="274320"/>
          </a:xfrm>
          <a:prstGeom prst="rect">
            <a:avLst/>
          </a:prstGeom>
        </p:spPr>
        <p:txBody>
          <a:bodyPr vert="horz" lIns="91440" tIns="45720" rIns="91440" bIns="45720" rtlCol="0" anchor="ctr"/>
          <a:lstStyle>
            <a:lvl1pPr algn="r">
              <a:defRPr sz="120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1pPr>
          </a:lstStyle>
          <a:p>
            <a:fld id="{27C98126-00D4-4536-8967-EB49841E9AA8}" type="slidenum">
              <a:rPr lang="en-US" smtClean="0"/>
              <a:pPr/>
              <a:t>‹#›</a:t>
            </a:fld>
            <a:endParaRPr lang="en-US" dirty="0"/>
          </a:p>
        </p:txBody>
      </p:sp>
    </p:spTree>
    <p:extLst>
      <p:ext uri="{BB962C8B-B14F-4D97-AF65-F5344CB8AC3E}">
        <p14:creationId xmlns:p14="http://schemas.microsoft.com/office/powerpoint/2010/main" val="19378554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spd="slow">
    <p:cover/>
  </p:transition>
  <p:hf sldNum="0" hdr="0" ftr="0" dt="0"/>
  <p:txStyles>
    <p:titleStyle>
      <a:lvl1pPr algn="l" defTabSz="914400" rtl="0" eaLnBrk="1" latinLnBrk="0" hangingPunct="1">
        <a:spcBef>
          <a:spcPct val="0"/>
        </a:spcBef>
        <a:buNone/>
        <a:defRPr lang="en-US" sz="4000" b="1" kern="1200" cap="none" spc="0" dirty="0" smtClean="0">
          <a:ln w="18415" cmpd="sng">
            <a:noFill/>
            <a:prstDash val="solid"/>
          </a:ln>
          <a:solidFill>
            <a:schemeClr val="tx1"/>
          </a:solidFill>
          <a:effectLst/>
          <a:latin typeface="+mj-lt"/>
          <a:ea typeface="+mj-ea"/>
          <a:cs typeface="+mj-cs"/>
        </a:defRPr>
      </a:lvl1pPr>
    </p:titleStyle>
    <p:bodyStyle>
      <a:lvl1pPr marL="274320" indent="-274320" algn="l" defTabSz="914400" rtl="0" eaLnBrk="1" latinLnBrk="0" hangingPunct="1">
        <a:spcBef>
          <a:spcPct val="20000"/>
        </a:spcBef>
        <a:buClr>
          <a:schemeClr val="tx2">
            <a:lumMod val="50000"/>
          </a:schemeClr>
        </a:buClr>
        <a:buSzPct val="110000"/>
        <a:buFont typeface="Wingdings 2" panose="05020102010507070707" pitchFamily="18" charset="2"/>
        <a:buChar char=""/>
        <a:tabLst>
          <a:tab pos="274320" algn="l"/>
        </a:tabLst>
        <a:defRPr lang="en-US" sz="2800" b="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Clr>
          <a:schemeClr val="tx2">
            <a:lumMod val="50000"/>
          </a:schemeClr>
        </a:buClr>
        <a:buSzPct val="110000"/>
        <a:buFont typeface="Wingdings 2" panose="05020102010507070707" pitchFamily="18" charset="2"/>
        <a:buChar char=""/>
        <a:tabLst>
          <a:tab pos="274320" algn="l"/>
        </a:tabLst>
        <a:defRPr lang="en-US" sz="240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Clr>
          <a:schemeClr val="tx2">
            <a:lumMod val="50000"/>
          </a:schemeClr>
        </a:buClr>
        <a:buSzPct val="110000"/>
        <a:buFont typeface="Wingdings 2" panose="05020102010507070707" pitchFamily="18" charset="2"/>
        <a:buChar char=""/>
        <a:tabLst>
          <a:tab pos="274320" algn="l"/>
        </a:tabLst>
        <a:defRPr lang="en-US" sz="200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Clr>
          <a:schemeClr val="tx2">
            <a:lumMod val="50000"/>
          </a:schemeClr>
        </a:buClr>
        <a:buSzPct val="110000"/>
        <a:buFont typeface="Wingdings 2" panose="05020102010507070707" pitchFamily="18" charset="2"/>
        <a:buChar char=""/>
        <a:tabLst>
          <a:tab pos="274320" algn="l"/>
        </a:tabLst>
        <a:defRPr lang="en-US" sz="180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Clr>
          <a:schemeClr val="tx2">
            <a:lumMod val="50000"/>
          </a:schemeClr>
        </a:buClr>
        <a:buSzPct val="110000"/>
        <a:buFont typeface="Wingdings 2" panose="05020102010507070707" pitchFamily="18" charset="2"/>
        <a:buChar char=""/>
        <a:tabLst>
          <a:tab pos="274320" algn="l"/>
        </a:tabLst>
        <a:defRPr lang="en-US" sz="180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75947" y="0"/>
            <a:ext cx="574196" cy="1015663"/>
          </a:xfrm>
          <a:prstGeom prst="rect">
            <a:avLst/>
          </a:prstGeom>
          <a:noFill/>
        </p:spPr>
        <p:txBody>
          <a:bodyPr wrap="none" rtlCol="0">
            <a:spAutoFit/>
          </a:bodyPr>
          <a:lstStyle/>
          <a:p>
            <a:r>
              <a:rPr lang="en-US" sz="6000" b="1" dirty="0">
                <a:solidFill>
                  <a:prstClr val="black">
                    <a:lumMod val="50000"/>
                    <a:lumOff val="50000"/>
                  </a:prstClr>
                </a:solidFill>
              </a:rPr>
              <a:t>6</a:t>
            </a:r>
          </a:p>
        </p:txBody>
      </p:sp>
      <p:sp>
        <p:nvSpPr>
          <p:cNvPr id="2" name="Title 1"/>
          <p:cNvSpPr>
            <a:spLocks noGrp="1"/>
          </p:cNvSpPr>
          <p:nvPr>
            <p:ph type="ctrTitle"/>
          </p:nvPr>
        </p:nvSpPr>
        <p:spPr/>
        <p:txBody>
          <a:bodyPr/>
          <a:lstStyle/>
          <a:p>
            <a:r>
              <a:rPr lang="en-US" dirty="0"/>
              <a:t>Input and Output</a:t>
            </a:r>
          </a:p>
        </p:txBody>
      </p:sp>
      <p:sp>
        <p:nvSpPr>
          <p:cNvPr id="6" name="Text Placeholder 5"/>
          <p:cNvSpPr>
            <a:spLocks noGrp="1"/>
          </p:cNvSpPr>
          <p:nvPr>
            <p:ph type="body" idx="1"/>
          </p:nvPr>
        </p:nvSpPr>
        <p:spPr/>
        <p:txBody>
          <a:bodyPr>
            <a:normAutofit fontScale="92500" lnSpcReduction="20000"/>
          </a:bodyPr>
          <a:lstStyle/>
          <a:p>
            <a:r>
              <a:rPr lang="en-US" dirty="0"/>
              <a:t>Chapter 6</a:t>
            </a:r>
          </a:p>
        </p:txBody>
      </p:sp>
    </p:spTree>
    <p:extLst>
      <p:ext uri="{BB962C8B-B14F-4D97-AF65-F5344CB8AC3E}">
        <p14:creationId xmlns:p14="http://schemas.microsoft.com/office/powerpoint/2010/main" val="18098260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Scanning Devices</a:t>
            </a:r>
          </a:p>
        </p:txBody>
      </p:sp>
      <p:sp>
        <p:nvSpPr>
          <p:cNvPr id="4" name="Text Placeholder 3"/>
          <p:cNvSpPr>
            <a:spLocks noGrp="1"/>
          </p:cNvSpPr>
          <p:nvPr>
            <p:ph type="body" sz="quarter" idx="13"/>
          </p:nvPr>
        </p:nvSpPr>
        <p:spPr>
          <a:xfrm>
            <a:off x="1506071" y="1716117"/>
            <a:ext cx="9981736" cy="4522788"/>
          </a:xfrm>
          <a:prstGeom prst="rect">
            <a:avLst/>
          </a:prstGeom>
        </p:spPr>
        <p:txBody>
          <a:bodyPr/>
          <a:lstStyle/>
          <a:p>
            <a:pPr marL="0" indent="0">
              <a:buNone/>
            </a:pPr>
            <a:r>
              <a:rPr lang="en-US" sz="2800" dirty="0"/>
              <a:t>Scanners convert scanned data into a form the system unit can process</a:t>
            </a:r>
          </a:p>
          <a:p>
            <a:r>
              <a:rPr lang="en-US" sz="2800" dirty="0"/>
              <a:t>Optical scanners</a:t>
            </a:r>
          </a:p>
          <a:p>
            <a:pPr lvl="1"/>
            <a:r>
              <a:rPr lang="en-US" sz="2400" dirty="0"/>
              <a:t>Flatbed scanners</a:t>
            </a:r>
          </a:p>
          <a:p>
            <a:pPr lvl="1"/>
            <a:r>
              <a:rPr lang="en-US" sz="2400" dirty="0"/>
              <a:t>Document scanners </a:t>
            </a:r>
          </a:p>
          <a:p>
            <a:pPr lvl="1"/>
            <a:r>
              <a:rPr lang="en-US" sz="2400" dirty="0"/>
              <a:t>Portable scanners</a:t>
            </a:r>
          </a:p>
          <a:p>
            <a:pPr lvl="1"/>
            <a:r>
              <a:rPr lang="en-US" dirty="0"/>
              <a:t>3D scanners</a:t>
            </a:r>
            <a:endParaRPr lang="en-US" sz="2400" dirty="0"/>
          </a:p>
        </p:txBody>
      </p:sp>
      <p:pic>
        <p:nvPicPr>
          <p:cNvPr id="5" name="Picture 4" descr="Graphic of a document scanner"/>
          <p:cNvPicPr>
            <a:picLocks noChangeAspect="1"/>
          </p:cNvPicPr>
          <p:nvPr/>
        </p:nvPicPr>
        <p:blipFill>
          <a:blip r:embed="rId3" cstate="print"/>
          <a:stretch>
            <a:fillRect/>
          </a:stretch>
        </p:blipFill>
        <p:spPr>
          <a:xfrm>
            <a:off x="6091943" y="2295698"/>
            <a:ext cx="3368362" cy="2157022"/>
          </a:xfrm>
          <a:prstGeom prst="rect">
            <a:avLst/>
          </a:prstGeom>
        </p:spPr>
      </p:pic>
      <p:pic>
        <p:nvPicPr>
          <p:cNvPr id="6" name="Picture 5" descr="Graphic of a 3D scanner"/>
          <p:cNvPicPr>
            <a:picLocks noChangeAspect="1"/>
          </p:cNvPicPr>
          <p:nvPr/>
        </p:nvPicPr>
        <p:blipFill>
          <a:blip r:embed="rId4" cstate="print"/>
          <a:stretch>
            <a:fillRect/>
          </a:stretch>
        </p:blipFill>
        <p:spPr>
          <a:xfrm>
            <a:off x="8534400" y="4562558"/>
            <a:ext cx="3410704" cy="1931212"/>
          </a:xfrm>
          <a:prstGeom prst="rect">
            <a:avLst/>
          </a:prstGeom>
        </p:spPr>
      </p:pic>
    </p:spTree>
    <p:extLst>
      <p:ext uri="{BB962C8B-B14F-4D97-AF65-F5344CB8AC3E}">
        <p14:creationId xmlns:p14="http://schemas.microsoft.com/office/powerpoint/2010/main" val="1022504715"/>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Card Readers</a:t>
            </a:r>
          </a:p>
        </p:txBody>
      </p:sp>
      <p:sp>
        <p:nvSpPr>
          <p:cNvPr id="6" name="Content Placeholder 5"/>
          <p:cNvSpPr>
            <a:spLocks noGrp="1"/>
          </p:cNvSpPr>
          <p:nvPr>
            <p:ph idx="1"/>
          </p:nvPr>
        </p:nvSpPr>
        <p:spPr/>
        <p:txBody>
          <a:bodyPr/>
          <a:lstStyle/>
          <a:p>
            <a:pPr marL="0" indent="0">
              <a:buNone/>
            </a:pPr>
            <a:r>
              <a:rPr lang="en-US" dirty="0"/>
              <a:t>Interpret encoded information that is stored on debit, credit and identification cards</a:t>
            </a:r>
          </a:p>
          <a:p>
            <a:r>
              <a:rPr lang="en-US" dirty="0"/>
              <a:t>Magnetic card reader</a:t>
            </a:r>
          </a:p>
          <a:p>
            <a:pPr lvl="1"/>
            <a:r>
              <a:rPr lang="en-US" dirty="0"/>
              <a:t>Information read from strip when swiped through reader</a:t>
            </a:r>
          </a:p>
          <a:p>
            <a:pPr lvl="1"/>
            <a:r>
              <a:rPr lang="en-US" dirty="0"/>
              <a:t>Smart cards hold additional security information</a:t>
            </a:r>
          </a:p>
        </p:txBody>
      </p:sp>
    </p:spTree>
    <p:extLst>
      <p:ext uri="{BB962C8B-B14F-4D97-AF65-F5344CB8AC3E}">
        <p14:creationId xmlns:p14="http://schemas.microsoft.com/office/powerpoint/2010/main" val="1523625817"/>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 Code Readers</a:t>
            </a:r>
          </a:p>
        </p:txBody>
      </p:sp>
      <p:sp>
        <p:nvSpPr>
          <p:cNvPr id="4" name="Text Placeholder 3"/>
          <p:cNvSpPr>
            <a:spLocks noGrp="1"/>
          </p:cNvSpPr>
          <p:nvPr>
            <p:ph type="body" sz="quarter" idx="13"/>
          </p:nvPr>
        </p:nvSpPr>
        <p:spPr>
          <a:xfrm>
            <a:off x="1501706" y="1677748"/>
            <a:ext cx="7042492" cy="4522788"/>
          </a:xfrm>
          <a:prstGeom prst="rect">
            <a:avLst/>
          </a:prstGeom>
        </p:spPr>
        <p:txBody>
          <a:bodyPr>
            <a:normAutofit/>
          </a:bodyPr>
          <a:lstStyle/>
          <a:p>
            <a:pPr marL="0" indent="-11430">
              <a:buNone/>
            </a:pPr>
            <a:r>
              <a:rPr lang="en-US" sz="2400" dirty="0"/>
              <a:t>Contain photo-electric cells that scan or read bar codes or the zebra striped marks printed on product containers</a:t>
            </a:r>
          </a:p>
          <a:p>
            <a:pPr lvl="1"/>
            <a:r>
              <a:rPr lang="en-US" dirty="0"/>
              <a:t>Wand readers</a:t>
            </a:r>
          </a:p>
          <a:p>
            <a:pPr lvl="2"/>
            <a:r>
              <a:rPr lang="en-US" dirty="0"/>
              <a:t>Hand –held readers</a:t>
            </a:r>
          </a:p>
          <a:p>
            <a:pPr lvl="1"/>
            <a:r>
              <a:rPr lang="en-US" dirty="0"/>
              <a:t>UPCs and </a:t>
            </a:r>
            <a:r>
              <a:rPr lang="en-US" dirty="0" err="1"/>
              <a:t>MaxiCode</a:t>
            </a:r>
            <a:r>
              <a:rPr lang="en-US" dirty="0"/>
              <a:t> readers</a:t>
            </a:r>
          </a:p>
          <a:p>
            <a:pPr lvl="2"/>
            <a:r>
              <a:rPr lang="en-US" dirty="0"/>
              <a:t>UPC are heavily used in grocery stores for automated checkout and inventory control</a:t>
            </a:r>
          </a:p>
          <a:p>
            <a:pPr lvl="2"/>
            <a:r>
              <a:rPr lang="en-US" dirty="0" err="1"/>
              <a:t>MaxiCode</a:t>
            </a:r>
            <a:r>
              <a:rPr lang="en-US" dirty="0"/>
              <a:t> used by shipping companies for routing packages </a:t>
            </a:r>
          </a:p>
        </p:txBody>
      </p:sp>
      <p:pic>
        <p:nvPicPr>
          <p:cNvPr id="6147" name="Picture 3" descr="Graphic of someone using a hand-held wand reader scanning a bar code. "/>
          <p:cNvPicPr>
            <a:picLocks noChangeAspect="1" noChangeArrowheads="1"/>
          </p:cNvPicPr>
          <p:nvPr/>
        </p:nvPicPr>
        <p:blipFill>
          <a:blip r:embed="rId3" cstate="print"/>
          <a:stretch>
            <a:fillRect/>
          </a:stretch>
        </p:blipFill>
        <p:spPr bwMode="auto">
          <a:xfrm>
            <a:off x="8291246" y="1490749"/>
            <a:ext cx="2258334" cy="22295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raphic of a user with a smart phone bar code reader scanning a price tag. "/>
          <p:cNvPicPr>
            <a:picLocks noChangeAspect="1"/>
          </p:cNvPicPr>
          <p:nvPr/>
        </p:nvPicPr>
        <p:blipFill>
          <a:blip r:embed="rId4" cstate="print"/>
          <a:stretch>
            <a:fillRect/>
          </a:stretch>
        </p:blipFill>
        <p:spPr>
          <a:xfrm>
            <a:off x="9599113" y="3873731"/>
            <a:ext cx="2310280" cy="2629194"/>
          </a:xfrm>
          <a:prstGeom prst="rect">
            <a:avLst/>
          </a:prstGeom>
        </p:spPr>
      </p:pic>
    </p:spTree>
    <p:extLst>
      <p:ext uri="{BB962C8B-B14F-4D97-AF65-F5344CB8AC3E}">
        <p14:creationId xmlns:p14="http://schemas.microsoft.com/office/powerpoint/2010/main" val="2259698331"/>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 of a passport being scanned in an RFID reader. "/>
          <p:cNvPicPr>
            <a:picLocks noChangeAspect="1"/>
          </p:cNvPicPr>
          <p:nvPr/>
        </p:nvPicPr>
        <p:blipFill>
          <a:blip r:embed="rId3" cstate="print"/>
          <a:stretch>
            <a:fillRect/>
          </a:stretch>
        </p:blipFill>
        <p:spPr>
          <a:xfrm>
            <a:off x="8949269" y="4179901"/>
            <a:ext cx="2336182" cy="2378288"/>
          </a:xfrm>
          <a:prstGeom prst="rect">
            <a:avLst/>
          </a:prstGeom>
        </p:spPr>
      </p:pic>
      <p:sp>
        <p:nvSpPr>
          <p:cNvPr id="5" name="Title 4"/>
          <p:cNvSpPr>
            <a:spLocks noGrp="1"/>
          </p:cNvSpPr>
          <p:nvPr>
            <p:ph type="title"/>
          </p:nvPr>
        </p:nvSpPr>
        <p:spPr/>
        <p:txBody>
          <a:bodyPr/>
          <a:lstStyle/>
          <a:p>
            <a:r>
              <a:rPr lang="en-US" dirty="0"/>
              <a:t>RFID Readers </a:t>
            </a:r>
          </a:p>
        </p:txBody>
      </p:sp>
      <p:sp>
        <p:nvSpPr>
          <p:cNvPr id="6" name="Content Placeholder 5"/>
          <p:cNvSpPr>
            <a:spLocks noGrp="1"/>
          </p:cNvSpPr>
          <p:nvPr>
            <p:ph idx="1"/>
          </p:nvPr>
        </p:nvSpPr>
        <p:spPr/>
        <p:txBody>
          <a:bodyPr/>
          <a:lstStyle/>
          <a:p>
            <a:pPr marL="0" indent="-11430">
              <a:buNone/>
            </a:pPr>
            <a:r>
              <a:rPr lang="en-US" dirty="0"/>
              <a:t>Radio-frequency identification</a:t>
            </a:r>
          </a:p>
          <a:p>
            <a:pPr marL="0" indent="-11430">
              <a:buNone/>
            </a:pPr>
            <a:endParaRPr lang="en-US" dirty="0"/>
          </a:p>
          <a:p>
            <a:pPr marL="0" indent="-11430">
              <a:buNone/>
            </a:pPr>
            <a:r>
              <a:rPr lang="en-US" dirty="0"/>
              <a:t>Tiny chips embedded in most anything contain electronically stored information that can be read using an </a:t>
            </a:r>
            <a:r>
              <a:rPr lang="en-US" b="1" dirty="0"/>
              <a:t>RFID reader </a:t>
            </a:r>
            <a:r>
              <a:rPr lang="en-US" dirty="0"/>
              <a:t>located several yards away. </a:t>
            </a:r>
          </a:p>
          <a:p>
            <a:pPr lvl="1"/>
            <a:r>
              <a:rPr lang="en-US" dirty="0"/>
              <a:t>Tracking pets</a:t>
            </a:r>
          </a:p>
          <a:p>
            <a:pPr lvl="1"/>
            <a:r>
              <a:rPr lang="en-US" dirty="0"/>
              <a:t>Update and control inventories</a:t>
            </a:r>
          </a:p>
          <a:p>
            <a:pPr lvl="1"/>
            <a:r>
              <a:rPr lang="en-US" dirty="0"/>
              <a:t>Read passports</a:t>
            </a:r>
          </a:p>
          <a:p>
            <a:endParaRPr lang="en-US" dirty="0"/>
          </a:p>
        </p:txBody>
      </p:sp>
    </p:spTree>
    <p:extLst>
      <p:ext uri="{BB962C8B-B14F-4D97-AF65-F5344CB8AC3E}">
        <p14:creationId xmlns:p14="http://schemas.microsoft.com/office/powerpoint/2010/main" val="547525442"/>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00380" y="0"/>
            <a:ext cx="10994389" cy="1188720"/>
          </a:xfrm>
        </p:spPr>
        <p:txBody>
          <a:bodyPr>
            <a:normAutofit fontScale="90000"/>
          </a:bodyPr>
          <a:lstStyle/>
          <a:p>
            <a:r>
              <a:rPr lang="en-US" dirty="0"/>
              <a:t>Character and Mark Recognition Readers</a:t>
            </a:r>
          </a:p>
        </p:txBody>
      </p:sp>
      <p:sp>
        <p:nvSpPr>
          <p:cNvPr id="6" name="Content Placeholder 5"/>
          <p:cNvSpPr>
            <a:spLocks noGrp="1"/>
          </p:cNvSpPr>
          <p:nvPr>
            <p:ph idx="1"/>
          </p:nvPr>
        </p:nvSpPr>
        <p:spPr/>
        <p:txBody>
          <a:bodyPr/>
          <a:lstStyle/>
          <a:p>
            <a:pPr marL="0" indent="0">
              <a:buNone/>
            </a:pPr>
            <a:r>
              <a:rPr lang="en-US" dirty="0"/>
              <a:t>Recognize special characters and </a:t>
            </a:r>
            <a:r>
              <a:rPr lang="en-US" dirty="0" err="1"/>
              <a:t>markts</a:t>
            </a:r>
            <a:endParaRPr lang="en-US" dirty="0"/>
          </a:p>
          <a:p>
            <a:pPr marL="0" indent="0">
              <a:buNone/>
            </a:pPr>
            <a:endParaRPr lang="en-US" dirty="0"/>
          </a:p>
          <a:p>
            <a:r>
              <a:rPr lang="en-US" dirty="0"/>
              <a:t>Character and mark recognition devices</a:t>
            </a:r>
          </a:p>
          <a:p>
            <a:pPr lvl="1"/>
            <a:r>
              <a:rPr lang="en-US" dirty="0"/>
              <a:t>Magnetic-ink character recognition (MICR)</a:t>
            </a:r>
          </a:p>
          <a:p>
            <a:pPr lvl="2"/>
            <a:r>
              <a:rPr lang="en-US" dirty="0"/>
              <a:t>Used by banks to read encoded characters on checks</a:t>
            </a:r>
          </a:p>
          <a:p>
            <a:pPr lvl="1"/>
            <a:r>
              <a:rPr lang="en-US" dirty="0"/>
              <a:t>Optical-character recognition (OCR)</a:t>
            </a:r>
          </a:p>
          <a:p>
            <a:pPr lvl="2"/>
            <a:r>
              <a:rPr lang="en-US" dirty="0"/>
              <a:t>Reads preprinted characters such as wand scanners</a:t>
            </a:r>
          </a:p>
          <a:p>
            <a:pPr lvl="1"/>
            <a:r>
              <a:rPr lang="en-US" dirty="0"/>
              <a:t>Optical-mark recognition (OMR)</a:t>
            </a:r>
          </a:p>
          <a:p>
            <a:pPr lvl="2"/>
            <a:r>
              <a:rPr lang="en-US" dirty="0"/>
              <a:t>Sense the presence of absence of marks used for test scoring</a:t>
            </a:r>
          </a:p>
          <a:p>
            <a:endParaRPr lang="en-US" dirty="0"/>
          </a:p>
        </p:txBody>
      </p:sp>
    </p:spTree>
    <p:extLst>
      <p:ext uri="{BB962C8B-B14F-4D97-AF65-F5344CB8AC3E}">
        <p14:creationId xmlns:p14="http://schemas.microsoft.com/office/powerpoint/2010/main" val="1193356892"/>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Image Capturing Devices</a:t>
            </a:r>
          </a:p>
        </p:txBody>
      </p:sp>
      <p:sp>
        <p:nvSpPr>
          <p:cNvPr id="7" name="Content Placeholder 6"/>
          <p:cNvSpPr>
            <a:spLocks noGrp="1"/>
          </p:cNvSpPr>
          <p:nvPr>
            <p:ph idx="1"/>
          </p:nvPr>
        </p:nvSpPr>
        <p:spPr>
          <a:xfrm>
            <a:off x="2074225" y="1817225"/>
            <a:ext cx="6432101" cy="4308938"/>
          </a:xfrm>
        </p:spPr>
        <p:txBody>
          <a:bodyPr>
            <a:normAutofit/>
          </a:bodyPr>
          <a:lstStyle/>
          <a:p>
            <a:pPr marL="0" indent="0">
              <a:buNone/>
            </a:pPr>
            <a:r>
              <a:rPr lang="en-US" dirty="0"/>
              <a:t>Create or capture original images</a:t>
            </a:r>
          </a:p>
          <a:p>
            <a:r>
              <a:rPr lang="en-US" dirty="0"/>
              <a:t>Digital Camera</a:t>
            </a:r>
          </a:p>
          <a:p>
            <a:pPr lvl="1"/>
            <a:r>
              <a:rPr lang="en-US" dirty="0"/>
              <a:t>Capture images digitally and store in memory</a:t>
            </a:r>
          </a:p>
          <a:p>
            <a:r>
              <a:rPr lang="en-US" dirty="0"/>
              <a:t>Web Cams</a:t>
            </a:r>
          </a:p>
          <a:p>
            <a:pPr lvl="1"/>
            <a:r>
              <a:rPr lang="en-US" dirty="0"/>
              <a:t>Capture images and send to a computer</a:t>
            </a:r>
          </a:p>
          <a:p>
            <a:pPr marL="0" indent="0">
              <a:buNone/>
            </a:pPr>
            <a:endParaRPr lang="en-US" dirty="0"/>
          </a:p>
        </p:txBody>
      </p:sp>
      <p:pic>
        <p:nvPicPr>
          <p:cNvPr id="11" name="Picture 10" descr="Graphic of a digital camera showing the viewing screen."/>
          <p:cNvPicPr>
            <a:picLocks noChangeAspect="1"/>
          </p:cNvPicPr>
          <p:nvPr/>
        </p:nvPicPr>
        <p:blipFill>
          <a:blip r:embed="rId3" cstate="print"/>
          <a:stretch>
            <a:fillRect/>
          </a:stretch>
        </p:blipFill>
        <p:spPr>
          <a:xfrm>
            <a:off x="8385289" y="1583574"/>
            <a:ext cx="3673711" cy="2273531"/>
          </a:xfrm>
          <a:prstGeom prst="rect">
            <a:avLst/>
          </a:prstGeom>
        </p:spPr>
      </p:pic>
      <p:pic>
        <p:nvPicPr>
          <p:cNvPr id="13" name="Picture 12" descr="Graphic of a web cam mounted on computer. "/>
          <p:cNvPicPr>
            <a:picLocks noChangeAspect="1"/>
          </p:cNvPicPr>
          <p:nvPr/>
        </p:nvPicPr>
        <p:blipFill>
          <a:blip r:embed="rId4" cstate="print"/>
          <a:stretch>
            <a:fillRect/>
          </a:stretch>
        </p:blipFill>
        <p:spPr>
          <a:xfrm>
            <a:off x="8362604" y="3839720"/>
            <a:ext cx="3288123" cy="2644207"/>
          </a:xfrm>
          <a:prstGeom prst="rect">
            <a:avLst/>
          </a:prstGeom>
        </p:spPr>
      </p:pic>
    </p:spTree>
    <p:extLst>
      <p:ext uri="{BB962C8B-B14F-4D97-AF65-F5344CB8AC3E}">
        <p14:creationId xmlns:p14="http://schemas.microsoft.com/office/powerpoint/2010/main" val="3704177472"/>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Audio-Input Devices</a:t>
            </a:r>
          </a:p>
        </p:txBody>
      </p:sp>
      <p:sp>
        <p:nvSpPr>
          <p:cNvPr id="3" name="Content Placeholder 2"/>
          <p:cNvSpPr>
            <a:spLocks noGrp="1"/>
          </p:cNvSpPr>
          <p:nvPr>
            <p:ph idx="1"/>
          </p:nvPr>
        </p:nvSpPr>
        <p:spPr>
          <a:xfrm>
            <a:off x="1506071" y="1600200"/>
            <a:ext cx="9353995" cy="4525963"/>
          </a:xfrm>
        </p:spPr>
        <p:txBody>
          <a:bodyPr/>
          <a:lstStyle/>
          <a:p>
            <a:r>
              <a:rPr lang="en-US" dirty="0"/>
              <a:t>Voice recognition systems</a:t>
            </a:r>
          </a:p>
          <a:p>
            <a:pPr lvl="1"/>
            <a:r>
              <a:rPr lang="en-US" dirty="0"/>
              <a:t>Use a microphone, sound card, and special software</a:t>
            </a:r>
          </a:p>
          <a:p>
            <a:pPr lvl="1"/>
            <a:r>
              <a:rPr lang="en-US" dirty="0"/>
              <a:t>Users can operate computers and create documents using voice commands</a:t>
            </a:r>
          </a:p>
          <a:p>
            <a:pPr lvl="1"/>
            <a:r>
              <a:rPr lang="en-US" dirty="0"/>
              <a:t>Included in many smart phones</a:t>
            </a:r>
          </a:p>
          <a:p>
            <a:pPr lvl="2"/>
            <a:r>
              <a:rPr lang="en-US" dirty="0"/>
              <a:t>Siri in iPhones</a:t>
            </a:r>
          </a:p>
          <a:p>
            <a:pPr lvl="2"/>
            <a:r>
              <a:rPr lang="en-US" dirty="0"/>
              <a:t>Cortana in Windows phones</a:t>
            </a:r>
          </a:p>
          <a:p>
            <a:pPr lvl="2"/>
            <a:r>
              <a:rPr lang="en-US" dirty="0"/>
              <a:t>Google Now in Google phones</a:t>
            </a:r>
          </a:p>
          <a:p>
            <a:endParaRPr lang="en-US" dirty="0"/>
          </a:p>
        </p:txBody>
      </p:sp>
    </p:spTree>
    <p:extLst>
      <p:ext uri="{BB962C8B-B14F-4D97-AF65-F5344CB8AC3E}">
        <p14:creationId xmlns:p14="http://schemas.microsoft.com/office/powerpoint/2010/main" val="3582022742"/>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Output</a:t>
            </a:r>
          </a:p>
        </p:txBody>
      </p:sp>
      <p:sp>
        <p:nvSpPr>
          <p:cNvPr id="3" name="Content Placeholder 2"/>
          <p:cNvSpPr>
            <a:spLocks noGrp="1"/>
          </p:cNvSpPr>
          <p:nvPr>
            <p:ph idx="1"/>
          </p:nvPr>
        </p:nvSpPr>
        <p:spPr>
          <a:xfrm>
            <a:off x="1506071" y="1591439"/>
            <a:ext cx="9508175" cy="4308938"/>
          </a:xfrm>
        </p:spPr>
        <p:txBody>
          <a:bodyPr>
            <a:normAutofit/>
          </a:bodyPr>
          <a:lstStyle/>
          <a:p>
            <a:pPr marL="0" indent="0">
              <a:buNone/>
            </a:pPr>
            <a:r>
              <a:rPr lang="en-US" sz="2800" dirty="0"/>
              <a:t>Processed data or information</a:t>
            </a:r>
          </a:p>
          <a:p>
            <a:r>
              <a:rPr lang="en-US" sz="2800" dirty="0"/>
              <a:t>Types of output</a:t>
            </a:r>
          </a:p>
          <a:p>
            <a:pPr lvl="1"/>
            <a:r>
              <a:rPr lang="en-US" sz="2400" dirty="0"/>
              <a:t>Text</a:t>
            </a:r>
          </a:p>
          <a:p>
            <a:pPr lvl="1"/>
            <a:r>
              <a:rPr lang="en-US" sz="2400" dirty="0"/>
              <a:t>Graphics/photos</a:t>
            </a:r>
          </a:p>
          <a:p>
            <a:pPr lvl="1"/>
            <a:r>
              <a:rPr lang="en-US" sz="2400" dirty="0"/>
              <a:t>Audio &amp; video</a:t>
            </a:r>
          </a:p>
          <a:p>
            <a:r>
              <a:rPr lang="en-US" sz="2800" dirty="0"/>
              <a:t>Output devices</a:t>
            </a:r>
          </a:p>
          <a:p>
            <a:pPr lvl="1"/>
            <a:r>
              <a:rPr lang="en-US" sz="2400" dirty="0"/>
              <a:t>Monitors</a:t>
            </a:r>
          </a:p>
          <a:p>
            <a:pPr lvl="1"/>
            <a:r>
              <a:rPr lang="en-US" sz="2400" dirty="0"/>
              <a:t>Printers</a:t>
            </a:r>
          </a:p>
          <a:p>
            <a:pPr lvl="1"/>
            <a:r>
              <a:rPr lang="en-US" sz="2400" dirty="0"/>
              <a:t>Audio-output devices</a:t>
            </a:r>
          </a:p>
          <a:p>
            <a:endParaRPr lang="en-US" dirty="0"/>
          </a:p>
        </p:txBody>
      </p:sp>
      <p:sp>
        <p:nvSpPr>
          <p:cNvPr id="4" name="Slide Number Placeholder 3"/>
          <p:cNvSpPr>
            <a:spLocks noGrp="1"/>
          </p:cNvSpPr>
          <p:nvPr>
            <p:ph type="sldNum" sz="quarter" idx="4"/>
          </p:nvPr>
        </p:nvSpPr>
        <p:spPr/>
        <p:txBody>
          <a:bodyPr/>
          <a:lstStyle/>
          <a:p>
            <a:fld id="{27C98126-00D4-4536-8967-EB49841E9AA8}" type="slidenum">
              <a:rPr lang="en-US" smtClean="0"/>
              <a:pPr/>
              <a:t>17</a:t>
            </a:fld>
            <a:endParaRPr lang="en-US" dirty="0"/>
          </a:p>
        </p:txBody>
      </p:sp>
    </p:spTree>
    <p:extLst>
      <p:ext uri="{BB962C8B-B14F-4D97-AF65-F5344CB8AC3E}">
        <p14:creationId xmlns:p14="http://schemas.microsoft.com/office/powerpoint/2010/main" val="1836896349"/>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Monitors </a:t>
            </a:r>
          </a:p>
        </p:txBody>
      </p:sp>
      <p:sp>
        <p:nvSpPr>
          <p:cNvPr id="3" name="Content Placeholder 2"/>
          <p:cNvSpPr>
            <a:spLocks noGrp="1"/>
          </p:cNvSpPr>
          <p:nvPr>
            <p:ph idx="1"/>
          </p:nvPr>
        </p:nvSpPr>
        <p:spPr>
          <a:xfrm>
            <a:off x="1506071" y="1676400"/>
            <a:ext cx="7775715" cy="4308938"/>
          </a:xfrm>
        </p:spPr>
        <p:txBody>
          <a:bodyPr>
            <a:normAutofit fontScale="92500"/>
          </a:bodyPr>
          <a:lstStyle/>
          <a:p>
            <a:pPr marL="0" indent="0">
              <a:buNone/>
            </a:pPr>
            <a:r>
              <a:rPr lang="en-US" sz="2800" dirty="0"/>
              <a:t>Known as screens or display screens and present visual images of text and graphics</a:t>
            </a:r>
          </a:p>
          <a:p>
            <a:r>
              <a:rPr lang="en-US" sz="2800" dirty="0"/>
              <a:t>Output referred to as soft copy </a:t>
            </a:r>
          </a:p>
          <a:p>
            <a:r>
              <a:rPr lang="en-US" sz="2800" dirty="0"/>
              <a:t>Features </a:t>
            </a:r>
          </a:p>
          <a:p>
            <a:pPr lvl="1"/>
            <a:r>
              <a:rPr lang="en-US" sz="2400" dirty="0"/>
              <a:t>Clarity</a:t>
            </a:r>
          </a:p>
          <a:p>
            <a:pPr lvl="1"/>
            <a:r>
              <a:rPr lang="en-US" sz="2400" dirty="0"/>
              <a:t>Resolution/pixels</a:t>
            </a:r>
          </a:p>
          <a:p>
            <a:pPr lvl="1"/>
            <a:r>
              <a:rPr lang="en-US" sz="2400" dirty="0"/>
              <a:t>Dot pitch</a:t>
            </a:r>
          </a:p>
          <a:p>
            <a:pPr lvl="1"/>
            <a:r>
              <a:rPr lang="en-US" sz="2400" dirty="0"/>
              <a:t>Contrast ratios</a:t>
            </a:r>
          </a:p>
          <a:p>
            <a:pPr lvl="1"/>
            <a:r>
              <a:rPr lang="en-US" sz="2400" dirty="0"/>
              <a:t>Size </a:t>
            </a:r>
          </a:p>
          <a:p>
            <a:pPr lvl="1"/>
            <a:r>
              <a:rPr lang="en-US" sz="2400" dirty="0"/>
              <a:t>Aspect ratio</a:t>
            </a:r>
          </a:p>
        </p:txBody>
      </p:sp>
      <p:pic>
        <p:nvPicPr>
          <p:cNvPr id="5" name="Picture 4" descr="Graphic of a monitor displaying an image"/>
          <p:cNvPicPr>
            <a:picLocks noChangeAspect="1"/>
          </p:cNvPicPr>
          <p:nvPr/>
        </p:nvPicPr>
        <p:blipFill>
          <a:blip r:embed="rId3" cstate="print"/>
          <a:stretch>
            <a:fillRect/>
          </a:stretch>
        </p:blipFill>
        <p:spPr>
          <a:xfrm>
            <a:off x="7323085" y="2743200"/>
            <a:ext cx="4101814" cy="3640006"/>
          </a:xfrm>
          <a:prstGeom prst="rect">
            <a:avLst/>
          </a:prstGeom>
        </p:spPr>
      </p:pic>
    </p:spTree>
    <p:extLst>
      <p:ext uri="{BB962C8B-B14F-4D97-AF65-F5344CB8AC3E}">
        <p14:creationId xmlns:p14="http://schemas.microsoft.com/office/powerpoint/2010/main" val="509440734"/>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Monitor Types</a:t>
            </a:r>
          </a:p>
        </p:txBody>
      </p:sp>
      <p:sp>
        <p:nvSpPr>
          <p:cNvPr id="3" name="Content Placeholder 2"/>
          <p:cNvSpPr>
            <a:spLocks noGrp="1"/>
          </p:cNvSpPr>
          <p:nvPr>
            <p:ph idx="1"/>
          </p:nvPr>
        </p:nvSpPr>
        <p:spPr>
          <a:xfrm>
            <a:off x="1506071" y="1752600"/>
            <a:ext cx="7650455" cy="4308938"/>
          </a:xfrm>
        </p:spPr>
        <p:txBody>
          <a:bodyPr>
            <a:normAutofit fontScale="92500" lnSpcReduction="10000"/>
          </a:bodyPr>
          <a:lstStyle/>
          <a:p>
            <a:r>
              <a:rPr lang="en-US" dirty="0"/>
              <a:t>Flat-panel monitors</a:t>
            </a:r>
          </a:p>
          <a:p>
            <a:pPr lvl="1"/>
            <a:r>
              <a:rPr lang="en-US" dirty="0"/>
              <a:t>Require less power to operate</a:t>
            </a:r>
          </a:p>
          <a:p>
            <a:pPr lvl="1"/>
            <a:r>
              <a:rPr lang="en-US" dirty="0"/>
              <a:t>Portable and thin</a:t>
            </a:r>
          </a:p>
          <a:p>
            <a:pPr lvl="1"/>
            <a:r>
              <a:rPr lang="en-US" dirty="0"/>
              <a:t>Most are backlit</a:t>
            </a:r>
          </a:p>
          <a:p>
            <a:pPr marL="105727" indent="0">
              <a:buNone/>
            </a:pPr>
            <a:r>
              <a:rPr lang="en-US" dirty="0"/>
              <a:t>Three types:</a:t>
            </a:r>
          </a:p>
          <a:p>
            <a:pPr marL="742950" lvl="1" indent="-285750"/>
            <a:r>
              <a:rPr lang="en-US" dirty="0"/>
              <a:t>Liquid Crystal  Display (LCD)</a:t>
            </a:r>
          </a:p>
          <a:p>
            <a:pPr marL="1042987" lvl="2" indent="-285750"/>
            <a:r>
              <a:rPr lang="en-US" dirty="0"/>
              <a:t>Older monitors</a:t>
            </a:r>
          </a:p>
          <a:p>
            <a:pPr marL="742950" lvl="1" indent="-285750"/>
            <a:r>
              <a:rPr lang="en-US" dirty="0"/>
              <a:t>Light Emitting Diode (LED)</a:t>
            </a:r>
          </a:p>
          <a:p>
            <a:pPr marL="1042987" lvl="2" indent="-285750"/>
            <a:r>
              <a:rPr lang="en-US" dirty="0"/>
              <a:t>More advanced backlighting</a:t>
            </a:r>
          </a:p>
          <a:p>
            <a:pPr marL="642937" lvl="1"/>
            <a:r>
              <a:rPr lang="en-US" dirty="0"/>
              <a:t>Organic Light Emitting Diode (OLED)</a:t>
            </a:r>
          </a:p>
          <a:p>
            <a:pPr marL="1042987" lvl="2"/>
            <a:r>
              <a:rPr lang="en-US" dirty="0"/>
              <a:t>Thin layer organic compound that produces light </a:t>
            </a:r>
          </a:p>
        </p:txBody>
      </p:sp>
      <p:pic>
        <p:nvPicPr>
          <p:cNvPr id="5" name="Picture 4" descr="Graphic of a flat-panel monitor"/>
          <p:cNvPicPr>
            <a:picLocks noChangeAspect="1"/>
          </p:cNvPicPr>
          <p:nvPr/>
        </p:nvPicPr>
        <p:blipFill>
          <a:blip r:embed="rId3" cstate="print"/>
          <a:stretch>
            <a:fillRect/>
          </a:stretch>
        </p:blipFill>
        <p:spPr>
          <a:xfrm>
            <a:off x="8915401" y="1654421"/>
            <a:ext cx="2301812" cy="4458536"/>
          </a:xfrm>
          <a:prstGeom prst="rect">
            <a:avLst/>
          </a:prstGeom>
        </p:spPr>
      </p:pic>
    </p:spTree>
    <p:extLst>
      <p:ext uri="{BB962C8B-B14F-4D97-AF65-F5344CB8AC3E}">
        <p14:creationId xmlns:p14="http://schemas.microsoft.com/office/powerpoint/2010/main" val="26370186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Outcomes</a:t>
            </a:r>
          </a:p>
        </p:txBody>
      </p:sp>
      <p:sp>
        <p:nvSpPr>
          <p:cNvPr id="6" name="Content Placeholder 5"/>
          <p:cNvSpPr>
            <a:spLocks noGrp="1"/>
          </p:cNvSpPr>
          <p:nvPr>
            <p:ph idx="1"/>
          </p:nvPr>
        </p:nvSpPr>
        <p:spPr>
          <a:xfrm>
            <a:off x="1506071" y="1676400"/>
            <a:ext cx="10000129" cy="4308938"/>
          </a:xfrm>
        </p:spPr>
        <p:txBody>
          <a:bodyPr>
            <a:normAutofit fontScale="62500" lnSpcReduction="20000"/>
          </a:bodyPr>
          <a:lstStyle/>
          <a:p>
            <a:pPr marL="457200" indent="-457200">
              <a:buFont typeface="+mj-lt"/>
              <a:buAutoNum type="arabicPeriod"/>
            </a:pPr>
            <a:r>
              <a:rPr lang="en-US" dirty="0"/>
              <a:t>Define input.</a:t>
            </a:r>
          </a:p>
          <a:p>
            <a:pPr marL="457200" indent="-457200">
              <a:buFont typeface="+mj-lt"/>
              <a:buAutoNum type="arabicPeriod"/>
            </a:pPr>
            <a:r>
              <a:rPr lang="en-US" dirty="0"/>
              <a:t>Describe keyboard entry including types and features of keyboards.</a:t>
            </a:r>
          </a:p>
          <a:p>
            <a:pPr marL="457200" indent="-457200">
              <a:buFont typeface="+mj-lt"/>
              <a:buAutoNum type="arabicPeriod"/>
            </a:pPr>
            <a:r>
              <a:rPr lang="en-US" dirty="0"/>
              <a:t>Identify different pointing devices including game controllers and styluses.</a:t>
            </a:r>
          </a:p>
          <a:p>
            <a:pPr marL="457200" indent="-457200">
              <a:buFont typeface="+mj-lt"/>
              <a:buAutoNum type="arabicPeriod"/>
            </a:pPr>
            <a:r>
              <a:rPr lang="en-US" dirty="0"/>
              <a:t>Describe scanning devices including optical scanners, RFID readers and recognition devices.</a:t>
            </a:r>
          </a:p>
          <a:p>
            <a:pPr marL="457200" indent="-457200">
              <a:buFont typeface="+mj-lt"/>
              <a:buAutoNum type="arabicPeriod"/>
            </a:pPr>
            <a:r>
              <a:rPr lang="en-US" dirty="0"/>
              <a:t>Recognize image capturing devices and audio-input devices.</a:t>
            </a:r>
          </a:p>
          <a:p>
            <a:pPr marL="457200" indent="-457200">
              <a:buFont typeface="+mj-lt"/>
              <a:buAutoNum type="arabicPeriod"/>
            </a:pPr>
            <a:r>
              <a:rPr lang="en-US" dirty="0"/>
              <a:t>Define output.</a:t>
            </a:r>
          </a:p>
          <a:p>
            <a:pPr marL="457200" indent="-457200">
              <a:buFont typeface="+mj-lt"/>
              <a:buAutoNum type="arabicPeriod"/>
            </a:pPr>
            <a:r>
              <a:rPr lang="en-US" dirty="0"/>
              <a:t>Identify different monitor features and types including flat-panels and e-books.</a:t>
            </a:r>
          </a:p>
          <a:p>
            <a:pPr marL="457200" indent="-457200">
              <a:buFont typeface="+mj-lt"/>
              <a:buAutoNum type="arabicPeriod"/>
            </a:pPr>
            <a:r>
              <a:rPr lang="en-US" dirty="0"/>
              <a:t>Define printing features and types including inkjet and cloud printers.</a:t>
            </a:r>
          </a:p>
          <a:p>
            <a:pPr marL="457200" indent="-457200">
              <a:buFont typeface="+mj-lt"/>
              <a:buAutoNum type="arabicPeriod"/>
            </a:pPr>
            <a:r>
              <a:rPr lang="en-US" dirty="0"/>
              <a:t>Recognize different audio and video devices including portable media devices.</a:t>
            </a:r>
          </a:p>
          <a:p>
            <a:pPr marL="457200" indent="-457200">
              <a:buFont typeface="+mj-lt"/>
              <a:buAutoNum type="arabicPeriod"/>
            </a:pPr>
            <a:r>
              <a:rPr lang="en-US" dirty="0"/>
              <a:t>Define combination input and output devices including multifunctional devices, telephones, drones, robots, and VR headgear and gloves.</a:t>
            </a:r>
          </a:p>
          <a:p>
            <a:pPr marL="457200" indent="-457200">
              <a:buFont typeface="+mj-lt"/>
              <a:buAutoNum type="arabicPeriod"/>
            </a:pPr>
            <a:r>
              <a:rPr lang="en-US" dirty="0"/>
              <a:t>Explain ergonomics and ways to minimize physical damage.</a:t>
            </a:r>
          </a:p>
          <a:p>
            <a:pPr marL="0" indent="0">
              <a:buNone/>
            </a:pPr>
            <a:endParaRPr lang="en-US" dirty="0"/>
          </a:p>
          <a:p>
            <a:endParaRPr lang="en-US" dirty="0"/>
          </a:p>
        </p:txBody>
      </p:sp>
      <p:sp>
        <p:nvSpPr>
          <p:cNvPr id="4" name="Slide Number Placeholder 3"/>
          <p:cNvSpPr>
            <a:spLocks noGrp="1"/>
          </p:cNvSpPr>
          <p:nvPr>
            <p:ph type="sldNum" sz="quarter" idx="4"/>
          </p:nvPr>
        </p:nvSpPr>
        <p:spPr/>
        <p:txBody>
          <a:bodyPr/>
          <a:lstStyle/>
          <a:p>
            <a:fld id="{27C98126-00D4-4536-8967-EB49841E9AA8}" type="slidenum">
              <a:rPr lang="en-US" smtClean="0"/>
              <a:pPr/>
              <a:t>2</a:t>
            </a:fld>
            <a:endParaRPr lang="en-US" dirty="0"/>
          </a:p>
        </p:txBody>
      </p:sp>
    </p:spTree>
    <p:extLst>
      <p:ext uri="{BB962C8B-B14F-4D97-AF65-F5344CB8AC3E}">
        <p14:creationId xmlns:p14="http://schemas.microsoft.com/office/powerpoint/2010/main" val="38540265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Curved Monitors</a:t>
            </a:r>
          </a:p>
        </p:txBody>
      </p:sp>
      <p:sp>
        <p:nvSpPr>
          <p:cNvPr id="3" name="Content Placeholder 2"/>
          <p:cNvSpPr>
            <a:spLocks noGrp="1"/>
          </p:cNvSpPr>
          <p:nvPr>
            <p:ph idx="1"/>
          </p:nvPr>
        </p:nvSpPr>
        <p:spPr>
          <a:xfrm>
            <a:off x="2074225" y="1817225"/>
            <a:ext cx="5810318" cy="3772692"/>
          </a:xfrm>
        </p:spPr>
        <p:txBody>
          <a:bodyPr/>
          <a:lstStyle/>
          <a:p>
            <a:pPr marL="0" indent="0">
              <a:buNone/>
            </a:pPr>
            <a:r>
              <a:rPr lang="en-US" dirty="0"/>
              <a:t>Has a concave screen that provides better viewing angles near the edges of the screen</a:t>
            </a:r>
          </a:p>
          <a:p>
            <a:pPr lvl="1"/>
            <a:r>
              <a:rPr lang="en-US" dirty="0"/>
              <a:t>Used by high-end gamers</a:t>
            </a:r>
          </a:p>
          <a:p>
            <a:pPr lvl="1"/>
            <a:r>
              <a:rPr lang="en-US" dirty="0"/>
              <a:t>Used for smart watch displays</a:t>
            </a:r>
          </a:p>
        </p:txBody>
      </p:sp>
      <p:pic>
        <p:nvPicPr>
          <p:cNvPr id="5" name="Picture 4" descr="Graphic of a curved monitor"/>
          <p:cNvPicPr>
            <a:picLocks noChangeAspect="1"/>
          </p:cNvPicPr>
          <p:nvPr/>
        </p:nvPicPr>
        <p:blipFill>
          <a:blip r:embed="rId3" cstate="print"/>
          <a:stretch>
            <a:fillRect/>
          </a:stretch>
        </p:blipFill>
        <p:spPr>
          <a:xfrm>
            <a:off x="7844445" y="1977713"/>
            <a:ext cx="4246548" cy="4090577"/>
          </a:xfrm>
          <a:prstGeom prst="rect">
            <a:avLst/>
          </a:prstGeom>
        </p:spPr>
      </p:pic>
    </p:spTree>
    <p:extLst>
      <p:ext uri="{BB962C8B-B14F-4D97-AF65-F5344CB8AC3E}">
        <p14:creationId xmlns:p14="http://schemas.microsoft.com/office/powerpoint/2010/main" val="1730735070"/>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E-book Readers</a:t>
            </a:r>
          </a:p>
        </p:txBody>
      </p:sp>
      <p:sp>
        <p:nvSpPr>
          <p:cNvPr id="3" name="Content Placeholder 2"/>
          <p:cNvSpPr>
            <a:spLocks noGrp="1"/>
          </p:cNvSpPr>
          <p:nvPr>
            <p:ph idx="1"/>
          </p:nvPr>
        </p:nvSpPr>
        <p:spPr>
          <a:xfrm>
            <a:off x="2074225" y="1817225"/>
            <a:ext cx="7742635" cy="4308938"/>
          </a:xfrm>
        </p:spPr>
        <p:txBody>
          <a:bodyPr>
            <a:normAutofit lnSpcReduction="10000"/>
          </a:bodyPr>
          <a:lstStyle/>
          <a:p>
            <a:pPr marL="0" indent="0">
              <a:buNone/>
            </a:pPr>
            <a:r>
              <a:rPr lang="en-US" dirty="0"/>
              <a:t>An e-book is a traditional books printed in electronic form</a:t>
            </a:r>
          </a:p>
          <a:p>
            <a:pPr marL="0" indent="0">
              <a:buNone/>
            </a:pPr>
            <a:endParaRPr lang="en-US" dirty="0"/>
          </a:p>
          <a:p>
            <a:pPr marL="0" indent="0">
              <a:buNone/>
            </a:pPr>
            <a:r>
              <a:rPr lang="en-US" dirty="0"/>
              <a:t>E-book readers are dedicated mobile devices for storing and displaying e-books </a:t>
            </a:r>
          </a:p>
          <a:p>
            <a:r>
              <a:rPr lang="en-US" dirty="0"/>
              <a:t>Use e-ink technology</a:t>
            </a:r>
          </a:p>
          <a:p>
            <a:pPr lvl="1"/>
            <a:r>
              <a:rPr lang="en-US" dirty="0"/>
              <a:t>Produce images that reflect light</a:t>
            </a:r>
          </a:p>
          <a:p>
            <a:pPr lvl="2"/>
            <a:r>
              <a:rPr lang="en-US" dirty="0"/>
              <a:t>Kindle</a:t>
            </a:r>
          </a:p>
          <a:p>
            <a:pPr lvl="2"/>
            <a:r>
              <a:rPr lang="en-US" dirty="0"/>
              <a:t>Nook</a:t>
            </a:r>
          </a:p>
        </p:txBody>
      </p:sp>
      <p:pic>
        <p:nvPicPr>
          <p:cNvPr id="4" name="Picture 3" descr="Graphic of a user holding an e-book reader. "/>
          <p:cNvPicPr>
            <a:picLocks noChangeAspect="1"/>
          </p:cNvPicPr>
          <p:nvPr/>
        </p:nvPicPr>
        <p:blipFill>
          <a:blip r:embed="rId3" cstate="print"/>
          <a:stretch>
            <a:fillRect/>
          </a:stretch>
        </p:blipFill>
        <p:spPr>
          <a:xfrm>
            <a:off x="9046943" y="2391294"/>
            <a:ext cx="2807005" cy="3868629"/>
          </a:xfrm>
          <a:prstGeom prst="rect">
            <a:avLst/>
          </a:prstGeom>
        </p:spPr>
      </p:pic>
    </p:spTree>
    <p:extLst>
      <p:ext uri="{BB962C8B-B14F-4D97-AF65-F5344CB8AC3E}">
        <p14:creationId xmlns:p14="http://schemas.microsoft.com/office/powerpoint/2010/main" val="1826944609"/>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Monitor Types</a:t>
            </a:r>
          </a:p>
        </p:txBody>
      </p:sp>
      <p:sp>
        <p:nvSpPr>
          <p:cNvPr id="3" name="Content Placeholder 2"/>
          <p:cNvSpPr>
            <a:spLocks noGrp="1"/>
          </p:cNvSpPr>
          <p:nvPr>
            <p:ph idx="1"/>
          </p:nvPr>
        </p:nvSpPr>
        <p:spPr>
          <a:xfrm>
            <a:off x="1506071" y="1591439"/>
            <a:ext cx="7724193" cy="4308938"/>
          </a:xfrm>
        </p:spPr>
        <p:txBody>
          <a:bodyPr/>
          <a:lstStyle/>
          <a:p>
            <a:r>
              <a:rPr lang="en-US" sz="2800" dirty="0"/>
              <a:t>Other monitors</a:t>
            </a:r>
          </a:p>
          <a:p>
            <a:pPr lvl="1"/>
            <a:r>
              <a:rPr lang="en-US" sz="2400" dirty="0"/>
              <a:t>Digital/interactive whiteboards</a:t>
            </a:r>
          </a:p>
          <a:p>
            <a:pPr lvl="2"/>
            <a:r>
              <a:rPr lang="en-US" dirty="0"/>
              <a:t>Connects to a computer or project</a:t>
            </a:r>
          </a:p>
          <a:p>
            <a:pPr lvl="2"/>
            <a:r>
              <a:rPr lang="en-US" dirty="0"/>
              <a:t>Controlled using a special pen or even your finger</a:t>
            </a:r>
          </a:p>
          <a:p>
            <a:pPr lvl="3"/>
            <a:r>
              <a:rPr lang="en-US" dirty="0"/>
              <a:t>Classrooms and corporate boardrooms</a:t>
            </a:r>
          </a:p>
          <a:p>
            <a:pPr lvl="1"/>
            <a:r>
              <a:rPr lang="en-US" sz="2400" dirty="0"/>
              <a:t>Ultra High-definition television (UHDTV)</a:t>
            </a:r>
          </a:p>
          <a:p>
            <a:pPr lvl="2"/>
            <a:r>
              <a:rPr lang="en-US" dirty="0"/>
              <a:t>Digital output delivering a much clearer and more detailed image that regular HDTV</a:t>
            </a:r>
          </a:p>
          <a:p>
            <a:pPr lvl="1"/>
            <a:r>
              <a:rPr lang="en-US" sz="2400" dirty="0"/>
              <a:t>Digital Projector</a:t>
            </a:r>
          </a:p>
          <a:p>
            <a:pPr lvl="2"/>
            <a:r>
              <a:rPr lang="en-US" dirty="0"/>
              <a:t>Project the images from a traditional monitor onto a screen or wall </a:t>
            </a:r>
          </a:p>
        </p:txBody>
      </p:sp>
      <p:pic>
        <p:nvPicPr>
          <p:cNvPr id="9" name="Picture 8" descr="Graphic of a presenter using a digital whiteboard with the image on a computer projecting onto the whiteboard."/>
          <p:cNvPicPr>
            <a:picLocks noChangeAspect="1"/>
          </p:cNvPicPr>
          <p:nvPr/>
        </p:nvPicPr>
        <p:blipFill>
          <a:blip r:embed="rId3" cstate="print"/>
          <a:stretch>
            <a:fillRect/>
          </a:stretch>
        </p:blipFill>
        <p:spPr>
          <a:xfrm>
            <a:off x="9359011" y="1496768"/>
            <a:ext cx="2565746" cy="1818410"/>
          </a:xfrm>
          <a:prstGeom prst="rect">
            <a:avLst/>
          </a:prstGeom>
        </p:spPr>
      </p:pic>
      <p:pic>
        <p:nvPicPr>
          <p:cNvPr id="10" name="Picture 9" descr="Graphic of an ultra high definition television"/>
          <p:cNvPicPr>
            <a:picLocks noChangeAspect="1"/>
          </p:cNvPicPr>
          <p:nvPr/>
        </p:nvPicPr>
        <p:blipFill>
          <a:blip r:embed="rId4" cstate="print"/>
          <a:stretch>
            <a:fillRect/>
          </a:stretch>
        </p:blipFill>
        <p:spPr>
          <a:xfrm>
            <a:off x="9652538" y="3378198"/>
            <a:ext cx="1978692" cy="1679352"/>
          </a:xfrm>
          <a:prstGeom prst="rect">
            <a:avLst/>
          </a:prstGeom>
        </p:spPr>
      </p:pic>
      <p:pic>
        <p:nvPicPr>
          <p:cNvPr id="6" name="Picture 5" descr="Graphic of a digital project"/>
          <p:cNvPicPr>
            <a:picLocks noChangeAspect="1"/>
          </p:cNvPicPr>
          <p:nvPr/>
        </p:nvPicPr>
        <p:blipFill>
          <a:blip r:embed="rId5" cstate="print"/>
          <a:stretch>
            <a:fillRect/>
          </a:stretch>
        </p:blipFill>
        <p:spPr>
          <a:xfrm>
            <a:off x="9310784" y="5173132"/>
            <a:ext cx="2662200" cy="1307064"/>
          </a:xfrm>
          <a:prstGeom prst="rect">
            <a:avLst/>
          </a:prstGeom>
        </p:spPr>
      </p:pic>
    </p:spTree>
    <p:extLst>
      <p:ext uri="{BB962C8B-B14F-4D97-AF65-F5344CB8AC3E}">
        <p14:creationId xmlns:p14="http://schemas.microsoft.com/office/powerpoint/2010/main" val="3321130435"/>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Making IT Work for You ~ Using E-Books</a:t>
            </a:r>
          </a:p>
        </p:txBody>
      </p:sp>
      <p:sp>
        <p:nvSpPr>
          <p:cNvPr id="5" name="Content Placeholder 4"/>
          <p:cNvSpPr>
            <a:spLocks noGrp="1"/>
          </p:cNvSpPr>
          <p:nvPr>
            <p:ph idx="1"/>
          </p:nvPr>
        </p:nvSpPr>
        <p:spPr>
          <a:xfrm>
            <a:off x="2357842" y="1995034"/>
            <a:ext cx="4581578" cy="3282862"/>
          </a:xfrm>
        </p:spPr>
        <p:txBody>
          <a:bodyPr>
            <a:normAutofit/>
          </a:bodyPr>
          <a:lstStyle/>
          <a:p>
            <a:r>
              <a:rPr lang="en-US" sz="2400" dirty="0"/>
              <a:t>Enjoy reading on the go</a:t>
            </a:r>
          </a:p>
          <a:p>
            <a:r>
              <a:rPr lang="en-US" sz="2400" dirty="0"/>
              <a:t>Many feature subscriptions to newspapers and magazines</a:t>
            </a:r>
          </a:p>
        </p:txBody>
      </p:sp>
      <p:pic>
        <p:nvPicPr>
          <p:cNvPr id="7" name="Picture 6" descr="Graphic of a Kindle e-reader"/>
          <p:cNvPicPr>
            <a:picLocks noChangeAspect="1"/>
          </p:cNvPicPr>
          <p:nvPr/>
        </p:nvPicPr>
        <p:blipFill>
          <a:blip r:embed="rId2" cstate="print"/>
          <a:stretch>
            <a:fillRect/>
          </a:stretch>
        </p:blipFill>
        <p:spPr>
          <a:xfrm>
            <a:off x="7123526" y="1498599"/>
            <a:ext cx="3461790" cy="2492248"/>
          </a:xfrm>
          <a:prstGeom prst="rect">
            <a:avLst/>
          </a:prstGeom>
        </p:spPr>
      </p:pic>
      <p:pic>
        <p:nvPicPr>
          <p:cNvPr id="8" name="Picture 7" descr="Graphic of many e-readers such as smart phones, Kindles and Nooks"/>
          <p:cNvPicPr>
            <a:picLocks noChangeAspect="1"/>
          </p:cNvPicPr>
          <p:nvPr/>
        </p:nvPicPr>
        <p:blipFill>
          <a:blip r:embed="rId3" cstate="print"/>
          <a:stretch>
            <a:fillRect/>
          </a:stretch>
        </p:blipFill>
        <p:spPr>
          <a:xfrm>
            <a:off x="6520267" y="4013199"/>
            <a:ext cx="4668308" cy="2522992"/>
          </a:xfrm>
          <a:prstGeom prst="rect">
            <a:avLst/>
          </a:prstGeom>
        </p:spPr>
      </p:pic>
    </p:spTree>
    <p:extLst>
      <p:ext uri="{BB962C8B-B14F-4D97-AF65-F5344CB8AC3E}">
        <p14:creationId xmlns:p14="http://schemas.microsoft.com/office/powerpoint/2010/main" val="3403351439"/>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Printers </a:t>
            </a:r>
          </a:p>
        </p:txBody>
      </p:sp>
      <p:sp>
        <p:nvSpPr>
          <p:cNvPr id="3" name="Content Placeholder 2"/>
          <p:cNvSpPr>
            <a:spLocks noGrp="1"/>
          </p:cNvSpPr>
          <p:nvPr>
            <p:ph idx="1"/>
          </p:nvPr>
        </p:nvSpPr>
        <p:spPr>
          <a:xfrm>
            <a:off x="1506071" y="1676400"/>
            <a:ext cx="7700559" cy="4308938"/>
          </a:xfrm>
        </p:spPr>
        <p:txBody>
          <a:bodyPr>
            <a:normAutofit/>
          </a:bodyPr>
          <a:lstStyle/>
          <a:p>
            <a:pPr>
              <a:defRPr/>
            </a:pPr>
            <a:r>
              <a:rPr lang="en-US" sz="2800" dirty="0"/>
              <a:t>Translates information that has been processed by the system unit</a:t>
            </a:r>
          </a:p>
          <a:p>
            <a:pPr>
              <a:defRPr/>
            </a:pPr>
            <a:r>
              <a:rPr lang="en-US" sz="2800" dirty="0"/>
              <a:t>Output referred to as hard copy</a:t>
            </a:r>
          </a:p>
          <a:p>
            <a:pPr>
              <a:defRPr/>
            </a:pPr>
            <a:r>
              <a:rPr lang="en-US" sz="2800" dirty="0"/>
              <a:t>Features</a:t>
            </a:r>
          </a:p>
          <a:p>
            <a:pPr lvl="1">
              <a:defRPr/>
            </a:pPr>
            <a:r>
              <a:rPr lang="en-US" sz="2400" dirty="0"/>
              <a:t>Resolution</a:t>
            </a:r>
          </a:p>
          <a:p>
            <a:pPr lvl="1">
              <a:defRPr/>
            </a:pPr>
            <a:r>
              <a:rPr lang="en-US" sz="2400" dirty="0"/>
              <a:t>Color</a:t>
            </a:r>
          </a:p>
          <a:p>
            <a:pPr lvl="1">
              <a:defRPr/>
            </a:pPr>
            <a:r>
              <a:rPr lang="en-US" sz="2400" dirty="0"/>
              <a:t>Speed</a:t>
            </a:r>
          </a:p>
          <a:p>
            <a:pPr lvl="1">
              <a:defRPr/>
            </a:pPr>
            <a:r>
              <a:rPr lang="en-US" sz="2400" dirty="0"/>
              <a:t>Memory</a:t>
            </a:r>
          </a:p>
          <a:p>
            <a:pPr lvl="1">
              <a:defRPr/>
            </a:pPr>
            <a:r>
              <a:rPr lang="en-US" sz="2400" dirty="0"/>
              <a:t>Duplex printing</a:t>
            </a:r>
          </a:p>
        </p:txBody>
      </p:sp>
      <p:pic>
        <p:nvPicPr>
          <p:cNvPr id="5" name="Picture 5" descr="Graphic of two flyers displaying 300 DPI versus 1200 DPI"/>
          <p:cNvPicPr>
            <a:picLocks noChangeAspect="1" noChangeArrowheads="1"/>
          </p:cNvPicPr>
          <p:nvPr/>
        </p:nvPicPr>
        <p:blipFill>
          <a:blip r:embed="rId3" cstate="print"/>
          <a:stretch>
            <a:fillRect/>
          </a:stretch>
        </p:blipFill>
        <p:spPr bwMode="auto">
          <a:xfrm>
            <a:off x="6073528" y="3249388"/>
            <a:ext cx="5839076" cy="2874346"/>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314719"/>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Printer Types</a:t>
            </a:r>
          </a:p>
        </p:txBody>
      </p:sp>
      <p:sp>
        <p:nvSpPr>
          <p:cNvPr id="3" name="Content Placeholder 2"/>
          <p:cNvSpPr>
            <a:spLocks noGrp="1"/>
          </p:cNvSpPr>
          <p:nvPr>
            <p:ph idx="1"/>
          </p:nvPr>
        </p:nvSpPr>
        <p:spPr>
          <a:xfrm>
            <a:off x="1506071" y="1782500"/>
            <a:ext cx="5515831" cy="4308938"/>
          </a:xfrm>
        </p:spPr>
        <p:txBody>
          <a:bodyPr>
            <a:normAutofit fontScale="92500" lnSpcReduction="10000"/>
          </a:bodyPr>
          <a:lstStyle/>
          <a:p>
            <a:r>
              <a:rPr lang="en-US" dirty="0"/>
              <a:t>Ink-jet printers spray ink at a high speed</a:t>
            </a:r>
          </a:p>
          <a:p>
            <a:pPr lvl="1"/>
            <a:r>
              <a:rPr lang="en-US" dirty="0"/>
              <a:t>Reliable, quite and inexpensive</a:t>
            </a:r>
          </a:p>
          <a:p>
            <a:r>
              <a:rPr lang="en-US" dirty="0"/>
              <a:t>Laser printers uses a laser light beam to produce images</a:t>
            </a:r>
          </a:p>
          <a:p>
            <a:pPr lvl="1"/>
            <a:r>
              <a:rPr lang="en-US" dirty="0"/>
              <a:t>Fast, excellent quality </a:t>
            </a:r>
          </a:p>
          <a:p>
            <a:pPr lvl="1"/>
            <a:r>
              <a:rPr lang="en-US" dirty="0"/>
              <a:t>Personal or shared</a:t>
            </a:r>
          </a:p>
          <a:p>
            <a:r>
              <a:rPr lang="en-US" dirty="0"/>
              <a:t>3D Printers create 3-D shapes with a thin layer of material repeatedly until created</a:t>
            </a:r>
          </a:p>
          <a:p>
            <a:pPr lvl="1"/>
            <a:r>
              <a:rPr lang="en-US" dirty="0"/>
              <a:t>Additive manufacturing</a:t>
            </a:r>
          </a:p>
        </p:txBody>
      </p:sp>
      <p:pic>
        <p:nvPicPr>
          <p:cNvPr id="10" name="Picture 9" descr="Graphic of an ink-jet printer"/>
          <p:cNvPicPr>
            <a:picLocks noChangeAspect="1"/>
          </p:cNvPicPr>
          <p:nvPr/>
        </p:nvPicPr>
        <p:blipFill>
          <a:blip r:embed="rId3" cstate="print"/>
          <a:stretch>
            <a:fillRect/>
          </a:stretch>
        </p:blipFill>
        <p:spPr>
          <a:xfrm>
            <a:off x="7114309" y="1572460"/>
            <a:ext cx="3193473" cy="2065368"/>
          </a:xfrm>
          <a:prstGeom prst="rect">
            <a:avLst/>
          </a:prstGeom>
        </p:spPr>
      </p:pic>
      <p:pic>
        <p:nvPicPr>
          <p:cNvPr id="12" name="Picture 11" descr="Graphic of a 3-D printer creating a rabbit"/>
          <p:cNvPicPr>
            <a:picLocks noChangeAspect="1"/>
          </p:cNvPicPr>
          <p:nvPr/>
        </p:nvPicPr>
        <p:blipFill>
          <a:blip r:embed="rId4" cstate="print"/>
          <a:stretch>
            <a:fillRect/>
          </a:stretch>
        </p:blipFill>
        <p:spPr>
          <a:xfrm>
            <a:off x="8283993" y="3764955"/>
            <a:ext cx="3603207" cy="2821876"/>
          </a:xfrm>
          <a:prstGeom prst="rect">
            <a:avLst/>
          </a:prstGeom>
        </p:spPr>
      </p:pic>
    </p:spTree>
    <p:extLst>
      <p:ext uri="{BB962C8B-B14F-4D97-AF65-F5344CB8AC3E}">
        <p14:creationId xmlns:p14="http://schemas.microsoft.com/office/powerpoint/2010/main" val="1663162822"/>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Printers</a:t>
            </a:r>
          </a:p>
        </p:txBody>
      </p:sp>
      <p:sp>
        <p:nvSpPr>
          <p:cNvPr id="3" name="Content Placeholder 2"/>
          <p:cNvSpPr>
            <a:spLocks noGrp="1"/>
          </p:cNvSpPr>
          <p:nvPr>
            <p:ph idx="1"/>
          </p:nvPr>
        </p:nvSpPr>
        <p:spPr/>
        <p:txBody>
          <a:bodyPr/>
          <a:lstStyle/>
          <a:p>
            <a:r>
              <a:rPr lang="fr-FR" dirty="0"/>
              <a:t>Cloud printers</a:t>
            </a:r>
          </a:p>
          <a:p>
            <a:pPr lvl="1"/>
            <a:r>
              <a:rPr lang="fr-FR" dirty="0" err="1"/>
              <a:t>Connected</a:t>
            </a:r>
            <a:r>
              <a:rPr lang="fr-FR" dirty="0"/>
              <a:t> to the Internet to </a:t>
            </a:r>
            <a:r>
              <a:rPr lang="en-US" dirty="0"/>
              <a:t>provide</a:t>
            </a:r>
            <a:r>
              <a:rPr lang="fr-FR" dirty="0"/>
              <a:t> services to </a:t>
            </a:r>
            <a:r>
              <a:rPr lang="fr-FR" dirty="0" err="1"/>
              <a:t>others</a:t>
            </a:r>
            <a:r>
              <a:rPr lang="fr-FR" dirty="0"/>
              <a:t> on the Internet</a:t>
            </a:r>
          </a:p>
          <a:p>
            <a:pPr lvl="1"/>
            <a:r>
              <a:rPr lang="en-US" dirty="0"/>
              <a:t>Thermal printers</a:t>
            </a:r>
            <a:endParaRPr lang="fr-FR" dirty="0"/>
          </a:p>
          <a:p>
            <a:pPr lvl="1"/>
            <a:r>
              <a:rPr lang="fr-FR" dirty="0" err="1"/>
              <a:t>Plotters</a:t>
            </a:r>
            <a:endParaRPr lang="fr-FR" dirty="0"/>
          </a:p>
          <a:p>
            <a:endParaRPr lang="en-US" dirty="0"/>
          </a:p>
        </p:txBody>
      </p:sp>
    </p:spTree>
    <p:extLst>
      <p:ext uri="{BB962C8B-B14F-4D97-AF65-F5344CB8AC3E}">
        <p14:creationId xmlns:p14="http://schemas.microsoft.com/office/powerpoint/2010/main" val="754231045"/>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Audio and Video Devices</a:t>
            </a:r>
          </a:p>
        </p:txBody>
      </p:sp>
      <p:sp>
        <p:nvSpPr>
          <p:cNvPr id="3" name="Content Placeholder 2"/>
          <p:cNvSpPr>
            <a:spLocks noGrp="1"/>
          </p:cNvSpPr>
          <p:nvPr>
            <p:ph idx="1"/>
          </p:nvPr>
        </p:nvSpPr>
        <p:spPr>
          <a:xfrm>
            <a:off x="1506071" y="1701498"/>
            <a:ext cx="6518288" cy="4525963"/>
          </a:xfrm>
        </p:spPr>
        <p:txBody>
          <a:bodyPr>
            <a:normAutofit/>
          </a:bodyPr>
          <a:lstStyle/>
          <a:p>
            <a:r>
              <a:rPr lang="en-US" sz="2800" dirty="0"/>
              <a:t>Translates audio information from </a:t>
            </a:r>
            <a:br>
              <a:rPr lang="en-US" sz="2800" dirty="0"/>
            </a:br>
            <a:r>
              <a:rPr lang="en-US" sz="2800" dirty="0"/>
              <a:t>the computer into sounds that </a:t>
            </a:r>
            <a:br>
              <a:rPr lang="en-US" sz="2800" dirty="0"/>
            </a:br>
            <a:r>
              <a:rPr lang="en-US" sz="2800" dirty="0"/>
              <a:t>people can understand</a:t>
            </a:r>
          </a:p>
          <a:p>
            <a:pPr lvl="1"/>
            <a:r>
              <a:rPr lang="en-US" sz="2400" dirty="0"/>
              <a:t>Speakers and headphones</a:t>
            </a:r>
          </a:p>
          <a:p>
            <a:r>
              <a:rPr lang="en-US" sz="2800" dirty="0"/>
              <a:t>Bluetooth Technology</a:t>
            </a:r>
          </a:p>
          <a:p>
            <a:pPr lvl="1"/>
            <a:r>
              <a:rPr lang="en-US" sz="2400" dirty="0"/>
              <a:t>Wireless technology</a:t>
            </a:r>
          </a:p>
          <a:p>
            <a:pPr lvl="2"/>
            <a:r>
              <a:rPr lang="en-US" sz="1800" dirty="0"/>
              <a:t>Used to connect to speakers and headsets</a:t>
            </a:r>
          </a:p>
        </p:txBody>
      </p:sp>
      <p:pic>
        <p:nvPicPr>
          <p:cNvPr id="5" name="Picture 4" descr="Graphic of headphones"/>
          <p:cNvPicPr>
            <a:picLocks noChangeAspect="1"/>
          </p:cNvPicPr>
          <p:nvPr/>
        </p:nvPicPr>
        <p:blipFill>
          <a:blip r:embed="rId3" cstate="print"/>
          <a:stretch>
            <a:fillRect/>
          </a:stretch>
        </p:blipFill>
        <p:spPr>
          <a:xfrm>
            <a:off x="8379229" y="1578820"/>
            <a:ext cx="3392079" cy="4616993"/>
          </a:xfrm>
          <a:prstGeom prst="rect">
            <a:avLst/>
          </a:prstGeom>
        </p:spPr>
      </p:pic>
    </p:spTree>
    <p:extLst>
      <p:ext uri="{BB962C8B-B14F-4D97-AF65-F5344CB8AC3E}">
        <p14:creationId xmlns:p14="http://schemas.microsoft.com/office/powerpoint/2010/main" val="790425467"/>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Combination Input and Output Devices</a:t>
            </a:r>
          </a:p>
        </p:txBody>
      </p:sp>
      <p:sp>
        <p:nvSpPr>
          <p:cNvPr id="3" name="Content Placeholder 2"/>
          <p:cNvSpPr>
            <a:spLocks noGrp="1"/>
          </p:cNvSpPr>
          <p:nvPr>
            <p:ph idx="1"/>
          </p:nvPr>
        </p:nvSpPr>
        <p:spPr>
          <a:xfrm>
            <a:off x="1506071" y="1625306"/>
            <a:ext cx="6761107" cy="4308938"/>
          </a:xfrm>
        </p:spPr>
        <p:txBody>
          <a:bodyPr>
            <a:normAutofit fontScale="92500" lnSpcReduction="20000"/>
          </a:bodyPr>
          <a:lstStyle/>
          <a:p>
            <a:r>
              <a:rPr lang="en-US" sz="2800" dirty="0"/>
              <a:t>Headsets </a:t>
            </a:r>
          </a:p>
          <a:p>
            <a:pPr lvl="1"/>
            <a:r>
              <a:rPr lang="en-US" dirty="0"/>
              <a:t>Combine a microphone and headphones</a:t>
            </a:r>
          </a:p>
          <a:p>
            <a:r>
              <a:rPr lang="en-US" dirty="0"/>
              <a:t>Multifunctional devices (MFD)</a:t>
            </a:r>
          </a:p>
          <a:p>
            <a:pPr lvl="1"/>
            <a:r>
              <a:rPr lang="en-US" sz="2400" dirty="0"/>
              <a:t>Cost efficient but lower quality</a:t>
            </a:r>
          </a:p>
          <a:p>
            <a:pPr lvl="1"/>
            <a:r>
              <a:rPr lang="en-US" dirty="0"/>
              <a:t>All-in-one printers are a good example</a:t>
            </a:r>
            <a:endParaRPr lang="en-US" sz="2400" dirty="0"/>
          </a:p>
          <a:p>
            <a:r>
              <a:rPr lang="en-US" sz="2800" dirty="0"/>
              <a:t>Telephones</a:t>
            </a:r>
          </a:p>
          <a:p>
            <a:pPr lvl="1"/>
            <a:r>
              <a:rPr lang="en-US" sz="2400" dirty="0"/>
              <a:t>Known as Telephony and Internet Telephony</a:t>
            </a:r>
          </a:p>
          <a:p>
            <a:pPr lvl="1"/>
            <a:r>
              <a:rPr lang="en-US" sz="2400" dirty="0"/>
              <a:t>Voice-over IP (VoIP) </a:t>
            </a:r>
          </a:p>
          <a:p>
            <a:pPr lvl="2"/>
            <a:r>
              <a:rPr lang="en-US" dirty="0"/>
              <a:t>Hangouts</a:t>
            </a:r>
          </a:p>
          <a:p>
            <a:pPr lvl="2"/>
            <a:r>
              <a:rPr lang="en-US" dirty="0"/>
              <a:t>Face Time</a:t>
            </a:r>
          </a:p>
          <a:p>
            <a:pPr lvl="2"/>
            <a:r>
              <a:rPr lang="en-US" dirty="0"/>
              <a:t>Skype</a:t>
            </a:r>
          </a:p>
        </p:txBody>
      </p:sp>
      <p:pic>
        <p:nvPicPr>
          <p:cNvPr id="5" name="Picture 4" descr="Graphic of a headset"/>
          <p:cNvPicPr>
            <a:picLocks noChangeAspect="1"/>
          </p:cNvPicPr>
          <p:nvPr/>
        </p:nvPicPr>
        <p:blipFill>
          <a:blip r:embed="rId3" cstate="print"/>
          <a:stretch>
            <a:fillRect/>
          </a:stretch>
        </p:blipFill>
        <p:spPr>
          <a:xfrm>
            <a:off x="8096338" y="1811867"/>
            <a:ext cx="3740494" cy="4217812"/>
          </a:xfrm>
          <a:prstGeom prst="rect">
            <a:avLst/>
          </a:prstGeom>
        </p:spPr>
      </p:pic>
    </p:spTree>
    <p:extLst>
      <p:ext uri="{BB962C8B-B14F-4D97-AF65-F5344CB8AC3E}">
        <p14:creationId xmlns:p14="http://schemas.microsoft.com/office/powerpoint/2010/main" val="1945974625"/>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Drones and Robots</a:t>
            </a:r>
          </a:p>
        </p:txBody>
      </p:sp>
      <p:sp>
        <p:nvSpPr>
          <p:cNvPr id="3" name="Content Placeholder 2"/>
          <p:cNvSpPr>
            <a:spLocks noGrp="1"/>
          </p:cNvSpPr>
          <p:nvPr>
            <p:ph idx="1"/>
          </p:nvPr>
        </p:nvSpPr>
        <p:spPr>
          <a:xfrm>
            <a:off x="1603333" y="1817224"/>
            <a:ext cx="6450904" cy="4746413"/>
          </a:xfrm>
        </p:spPr>
        <p:txBody>
          <a:bodyPr>
            <a:normAutofit fontScale="85000" lnSpcReduction="20000"/>
          </a:bodyPr>
          <a:lstStyle/>
          <a:p>
            <a:pPr marL="0" indent="0">
              <a:buNone/>
            </a:pPr>
            <a:r>
              <a:rPr lang="en-US" dirty="0"/>
              <a:t>Drones or unarmed aerial vehicles</a:t>
            </a:r>
          </a:p>
          <a:p>
            <a:pPr lvl="1"/>
            <a:r>
              <a:rPr lang="en-US" dirty="0"/>
              <a:t>Take input from a controller and send  back video and sound to the user</a:t>
            </a:r>
          </a:p>
          <a:p>
            <a:pPr lvl="1"/>
            <a:r>
              <a:rPr lang="en-US" dirty="0"/>
              <a:t>Very cost effective now</a:t>
            </a:r>
          </a:p>
          <a:p>
            <a:pPr marL="0" indent="-11430">
              <a:buNone/>
            </a:pPr>
            <a:r>
              <a:rPr lang="en-US" dirty="0"/>
              <a:t>Robots</a:t>
            </a:r>
          </a:p>
          <a:p>
            <a:pPr marL="914400" lvl="1" indent="-457200"/>
            <a:r>
              <a:rPr lang="en-US" dirty="0"/>
              <a:t>Use microphones, cameras and other sensors as input</a:t>
            </a:r>
          </a:p>
          <a:p>
            <a:pPr marL="914400" lvl="1" indent="-457200"/>
            <a:r>
              <a:rPr lang="en-US" dirty="0"/>
              <a:t>Output is dependent on the use for the robot</a:t>
            </a:r>
          </a:p>
          <a:p>
            <a:pPr marL="1314450" lvl="2" indent="-457200"/>
            <a:r>
              <a:rPr lang="en-US" dirty="0"/>
              <a:t>Assists in surgery</a:t>
            </a:r>
          </a:p>
          <a:p>
            <a:pPr marL="0" indent="0">
              <a:buNone/>
            </a:pPr>
            <a:r>
              <a:rPr lang="en-US" dirty="0"/>
              <a:t>Virtual Reality</a:t>
            </a:r>
          </a:p>
          <a:p>
            <a:pPr lvl="1"/>
            <a:r>
              <a:rPr lang="en-US" dirty="0"/>
              <a:t>Created in 3D through computers for a virtual experience</a:t>
            </a:r>
          </a:p>
          <a:p>
            <a:pPr lvl="2"/>
            <a:r>
              <a:rPr lang="en-US" dirty="0"/>
              <a:t>Headgear with gloves have sensors to collect data that work with software</a:t>
            </a:r>
          </a:p>
          <a:p>
            <a:pPr marL="914400" lvl="1" indent="-457200"/>
            <a:endParaRPr lang="en-US" dirty="0"/>
          </a:p>
        </p:txBody>
      </p:sp>
      <p:pic>
        <p:nvPicPr>
          <p:cNvPr id="4" name="Picture 3" descr="Graphic of a drone flying high over land"/>
          <p:cNvPicPr>
            <a:picLocks noChangeAspect="1"/>
          </p:cNvPicPr>
          <p:nvPr/>
        </p:nvPicPr>
        <p:blipFill>
          <a:blip r:embed="rId3" cstate="print"/>
          <a:stretch>
            <a:fillRect/>
          </a:stretch>
        </p:blipFill>
        <p:spPr>
          <a:xfrm>
            <a:off x="7683554" y="1439333"/>
            <a:ext cx="2772748" cy="2239650"/>
          </a:xfrm>
          <a:prstGeom prst="rect">
            <a:avLst/>
          </a:prstGeom>
        </p:spPr>
      </p:pic>
      <p:pic>
        <p:nvPicPr>
          <p:cNvPr id="5" name="Picture 4" descr="Graphic of a robot used in srugery. "/>
          <p:cNvPicPr>
            <a:picLocks noChangeAspect="1"/>
          </p:cNvPicPr>
          <p:nvPr/>
        </p:nvPicPr>
        <p:blipFill>
          <a:blip r:embed="rId4" cstate="print"/>
          <a:stretch>
            <a:fillRect/>
          </a:stretch>
        </p:blipFill>
        <p:spPr>
          <a:xfrm>
            <a:off x="9610100" y="3119759"/>
            <a:ext cx="2396088" cy="1619200"/>
          </a:xfrm>
          <a:prstGeom prst="rect">
            <a:avLst/>
          </a:prstGeom>
        </p:spPr>
      </p:pic>
      <p:pic>
        <p:nvPicPr>
          <p:cNvPr id="6" name="Picture 5" descr="Graphic of person wearing virtual reality headgear and using the gloves as intpu. "/>
          <p:cNvPicPr>
            <a:picLocks noChangeAspect="1"/>
          </p:cNvPicPr>
          <p:nvPr/>
        </p:nvPicPr>
        <p:blipFill>
          <a:blip r:embed="rId5" cstate="print"/>
          <a:stretch>
            <a:fillRect/>
          </a:stretch>
        </p:blipFill>
        <p:spPr>
          <a:xfrm>
            <a:off x="7825060" y="4483176"/>
            <a:ext cx="2806151" cy="2034001"/>
          </a:xfrm>
          <a:prstGeom prst="rect">
            <a:avLst/>
          </a:prstGeom>
        </p:spPr>
      </p:pic>
    </p:spTree>
    <p:extLst>
      <p:ext uri="{BB962C8B-B14F-4D97-AF65-F5344CB8AC3E}">
        <p14:creationId xmlns:p14="http://schemas.microsoft.com/office/powerpoint/2010/main" val="2938683914"/>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type="body" sz="quarter" idx="13"/>
          </p:nvPr>
        </p:nvSpPr>
        <p:spPr>
          <a:xfrm>
            <a:off x="1506071" y="1676400"/>
            <a:ext cx="7858330" cy="4522788"/>
          </a:xfrm>
          <a:prstGeom prst="rect">
            <a:avLst/>
          </a:prstGeom>
        </p:spPr>
        <p:txBody>
          <a:bodyPr>
            <a:normAutofit/>
          </a:bodyPr>
          <a:lstStyle/>
          <a:p>
            <a:r>
              <a:rPr lang="en-US" dirty="0"/>
              <a:t>Have you ever wondered how information gets into your computer or comes out in a form you can use? </a:t>
            </a:r>
          </a:p>
          <a:p>
            <a:pPr lvl="1"/>
            <a:r>
              <a:rPr lang="en-US" dirty="0"/>
              <a:t>Input devices convert what </a:t>
            </a:r>
            <a:br>
              <a:rPr lang="en-US" dirty="0"/>
            </a:br>
            <a:r>
              <a:rPr lang="en-US" dirty="0"/>
              <a:t>we understand into what the </a:t>
            </a:r>
            <a:br>
              <a:rPr lang="en-US" dirty="0"/>
            </a:br>
            <a:r>
              <a:rPr lang="en-US" dirty="0"/>
              <a:t>system unit can process</a:t>
            </a:r>
          </a:p>
          <a:p>
            <a:pPr lvl="1"/>
            <a:r>
              <a:rPr lang="en-US" dirty="0"/>
              <a:t>Output devices convert what </a:t>
            </a:r>
            <a:br>
              <a:rPr lang="en-US" dirty="0"/>
            </a:br>
            <a:r>
              <a:rPr lang="en-US" dirty="0"/>
              <a:t>the system unit has processed </a:t>
            </a:r>
            <a:br>
              <a:rPr lang="en-US" dirty="0"/>
            </a:br>
            <a:r>
              <a:rPr lang="en-US" dirty="0"/>
              <a:t>into a form that we can understand</a:t>
            </a:r>
          </a:p>
          <a:p>
            <a:endParaRPr lang="en-US" dirty="0"/>
          </a:p>
        </p:txBody>
      </p:sp>
      <p:pic>
        <p:nvPicPr>
          <p:cNvPr id="6" name="Picture 5" descr="Graphic of a girl using a computer. "/>
          <p:cNvPicPr>
            <a:picLocks noChangeAspect="1"/>
          </p:cNvPicPr>
          <p:nvPr/>
        </p:nvPicPr>
        <p:blipFill>
          <a:blip r:embed="rId2" cstate="print"/>
          <a:stretch>
            <a:fillRect/>
          </a:stretch>
        </p:blipFill>
        <p:spPr>
          <a:xfrm>
            <a:off x="8914422" y="2039272"/>
            <a:ext cx="3144578" cy="4162023"/>
          </a:xfrm>
          <a:prstGeom prst="rect">
            <a:avLst/>
          </a:prstGeom>
        </p:spPr>
      </p:pic>
    </p:spTree>
    <p:extLst>
      <p:ext uri="{BB962C8B-B14F-4D97-AF65-F5344CB8AC3E}">
        <p14:creationId xmlns:p14="http://schemas.microsoft.com/office/powerpoint/2010/main" val="4174641449"/>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Making IT Work for You ~ Skype</a:t>
            </a:r>
          </a:p>
        </p:txBody>
      </p:sp>
      <p:sp>
        <p:nvSpPr>
          <p:cNvPr id="5" name="Content Placeholder 4"/>
          <p:cNvSpPr>
            <a:spLocks noGrp="1"/>
          </p:cNvSpPr>
          <p:nvPr>
            <p:ph idx="1"/>
          </p:nvPr>
        </p:nvSpPr>
        <p:spPr>
          <a:xfrm>
            <a:off x="1371600" y="1561866"/>
            <a:ext cx="4611667" cy="1650404"/>
          </a:xfrm>
        </p:spPr>
        <p:txBody>
          <a:bodyPr/>
          <a:lstStyle/>
          <a:p>
            <a:r>
              <a:rPr lang="en-US" dirty="0"/>
              <a:t>Communications tool using VoIP</a:t>
            </a:r>
          </a:p>
          <a:p>
            <a:r>
              <a:rPr lang="en-US" dirty="0"/>
              <a:t>www.skype.com</a:t>
            </a:r>
          </a:p>
        </p:txBody>
      </p:sp>
      <p:pic>
        <p:nvPicPr>
          <p:cNvPr id="7" name="Picture 6" descr="First screen of Skype setup"/>
          <p:cNvPicPr>
            <a:picLocks noChangeAspect="1"/>
          </p:cNvPicPr>
          <p:nvPr/>
        </p:nvPicPr>
        <p:blipFill>
          <a:blip r:embed="rId3" cstate="print"/>
          <a:stretch>
            <a:fillRect/>
          </a:stretch>
        </p:blipFill>
        <p:spPr>
          <a:xfrm>
            <a:off x="1524000" y="3122798"/>
            <a:ext cx="3544866" cy="3386918"/>
          </a:xfrm>
          <a:prstGeom prst="rect">
            <a:avLst/>
          </a:prstGeom>
        </p:spPr>
      </p:pic>
      <p:pic>
        <p:nvPicPr>
          <p:cNvPr id="17" name="Picture 16" descr="Graphic of Skype setup screen 3"/>
          <p:cNvPicPr>
            <a:picLocks noChangeAspect="1"/>
          </p:cNvPicPr>
          <p:nvPr/>
        </p:nvPicPr>
        <p:blipFill>
          <a:blip r:embed="rId4" cstate="print"/>
          <a:stretch>
            <a:fillRect/>
          </a:stretch>
        </p:blipFill>
        <p:spPr>
          <a:xfrm>
            <a:off x="5093884" y="2360798"/>
            <a:ext cx="3131576" cy="2008114"/>
          </a:xfrm>
          <a:prstGeom prst="rect">
            <a:avLst/>
          </a:prstGeom>
        </p:spPr>
      </p:pic>
      <p:pic>
        <p:nvPicPr>
          <p:cNvPr id="18" name="Picture 17" descr="Graphic of the fourth Skype setup screen"/>
          <p:cNvPicPr>
            <a:picLocks noChangeAspect="1"/>
          </p:cNvPicPr>
          <p:nvPr/>
        </p:nvPicPr>
        <p:blipFill>
          <a:blip r:embed="rId5" cstate="print"/>
          <a:stretch>
            <a:fillRect/>
          </a:stretch>
        </p:blipFill>
        <p:spPr>
          <a:xfrm>
            <a:off x="5170479" y="4436533"/>
            <a:ext cx="3167136" cy="2001512"/>
          </a:xfrm>
          <a:prstGeom prst="rect">
            <a:avLst/>
          </a:prstGeom>
        </p:spPr>
      </p:pic>
      <p:pic>
        <p:nvPicPr>
          <p:cNvPr id="19" name="Picture 18" descr="Final screen for Skype setup"/>
          <p:cNvPicPr>
            <a:picLocks noChangeAspect="1"/>
          </p:cNvPicPr>
          <p:nvPr/>
        </p:nvPicPr>
        <p:blipFill>
          <a:blip r:embed="rId6" cstate="print"/>
          <a:stretch>
            <a:fillRect/>
          </a:stretch>
        </p:blipFill>
        <p:spPr>
          <a:xfrm>
            <a:off x="8532250" y="3302000"/>
            <a:ext cx="3477582" cy="2225378"/>
          </a:xfrm>
          <a:prstGeom prst="rect">
            <a:avLst/>
          </a:prstGeom>
        </p:spPr>
      </p:pic>
    </p:spTree>
    <p:extLst>
      <p:ext uri="{BB962C8B-B14F-4D97-AF65-F5344CB8AC3E}">
        <p14:creationId xmlns:p14="http://schemas.microsoft.com/office/powerpoint/2010/main" val="257408291"/>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Ergonomics</a:t>
            </a:r>
          </a:p>
        </p:txBody>
      </p:sp>
      <p:sp>
        <p:nvSpPr>
          <p:cNvPr id="3" name="Content Placeholder 2"/>
          <p:cNvSpPr>
            <a:spLocks noGrp="1"/>
          </p:cNvSpPr>
          <p:nvPr>
            <p:ph idx="1"/>
          </p:nvPr>
        </p:nvSpPr>
        <p:spPr>
          <a:xfrm>
            <a:off x="1506071" y="1676400"/>
            <a:ext cx="4038600" cy="4393883"/>
          </a:xfrm>
        </p:spPr>
        <p:txBody>
          <a:bodyPr>
            <a:normAutofit/>
          </a:bodyPr>
          <a:lstStyle/>
          <a:p>
            <a:r>
              <a:rPr lang="en-US" sz="2800" dirty="0"/>
              <a:t>Study of human factors related to things people use</a:t>
            </a:r>
          </a:p>
          <a:p>
            <a:r>
              <a:rPr lang="en-US" sz="2800" dirty="0"/>
              <a:t>Fit the task to the user to avoid:</a:t>
            </a:r>
          </a:p>
          <a:p>
            <a:pPr lvl="1"/>
            <a:r>
              <a:rPr lang="en-US" sz="2400" dirty="0"/>
              <a:t>Eyestrain and headache</a:t>
            </a:r>
          </a:p>
          <a:p>
            <a:pPr lvl="1"/>
            <a:r>
              <a:rPr lang="en-US" sz="2400" dirty="0"/>
              <a:t>Back and neck pain</a:t>
            </a:r>
          </a:p>
          <a:p>
            <a:pPr lvl="1"/>
            <a:r>
              <a:rPr lang="en-US" sz="2400" dirty="0"/>
              <a:t>Repetitive strain injury</a:t>
            </a:r>
          </a:p>
        </p:txBody>
      </p:sp>
      <p:pic>
        <p:nvPicPr>
          <p:cNvPr id="5" name="Picture 4" descr="Graphic of the proper ergonomic setup for a user. "/>
          <p:cNvPicPr>
            <a:picLocks noChangeAspect="1"/>
          </p:cNvPicPr>
          <p:nvPr/>
        </p:nvPicPr>
        <p:blipFill>
          <a:blip r:embed="rId3" cstate="print"/>
          <a:stretch>
            <a:fillRect/>
          </a:stretch>
        </p:blipFill>
        <p:spPr>
          <a:xfrm>
            <a:off x="6558668" y="1727201"/>
            <a:ext cx="5251692" cy="4546280"/>
          </a:xfrm>
          <a:prstGeom prst="rect">
            <a:avLst/>
          </a:prstGeom>
        </p:spPr>
      </p:pic>
    </p:spTree>
    <p:extLst>
      <p:ext uri="{BB962C8B-B14F-4D97-AF65-F5344CB8AC3E}">
        <p14:creationId xmlns:p14="http://schemas.microsoft.com/office/powerpoint/2010/main" val="1132506889"/>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Ergonomic Challenged Devices</a:t>
            </a:r>
          </a:p>
        </p:txBody>
      </p:sp>
      <p:sp>
        <p:nvSpPr>
          <p:cNvPr id="3" name="Content Placeholder 2"/>
          <p:cNvSpPr>
            <a:spLocks noGrp="1"/>
          </p:cNvSpPr>
          <p:nvPr>
            <p:ph idx="1"/>
          </p:nvPr>
        </p:nvSpPr>
        <p:spPr>
          <a:xfrm>
            <a:off x="1506070" y="1676400"/>
            <a:ext cx="10017875" cy="4393883"/>
          </a:xfrm>
        </p:spPr>
        <p:txBody>
          <a:bodyPr>
            <a:normAutofit fontScale="92500" lnSpcReduction="10000"/>
          </a:bodyPr>
          <a:lstStyle/>
          <a:p>
            <a:pPr marL="0" indent="0">
              <a:buNone/>
            </a:pPr>
            <a:r>
              <a:rPr lang="en-US" sz="3200" dirty="0"/>
              <a:t>Portable devices are not set up for ergonomics</a:t>
            </a:r>
          </a:p>
          <a:p>
            <a:r>
              <a:rPr lang="en-US" sz="3200" dirty="0"/>
              <a:t>Laptops</a:t>
            </a:r>
          </a:p>
          <a:p>
            <a:pPr lvl="1"/>
            <a:r>
              <a:rPr lang="en-US" sz="2800" dirty="0"/>
              <a:t>Because the keyboard and monitor are connected, they cannot be set up ergonomically</a:t>
            </a:r>
          </a:p>
          <a:p>
            <a:r>
              <a:rPr lang="en-US" sz="3200" dirty="0"/>
              <a:t>Tablets</a:t>
            </a:r>
          </a:p>
          <a:p>
            <a:pPr lvl="1"/>
            <a:r>
              <a:rPr lang="en-US" sz="2600" dirty="0"/>
              <a:t>Tablet hunch is caused by the users head being improperly aligned to the viewing surface</a:t>
            </a:r>
          </a:p>
          <a:p>
            <a:r>
              <a:rPr lang="en-US" sz="3200" dirty="0"/>
              <a:t>Smartphones</a:t>
            </a:r>
          </a:p>
          <a:p>
            <a:pPr lvl="1"/>
            <a:r>
              <a:rPr lang="en-US" sz="2600" dirty="0"/>
              <a:t>Blackberry thumb results from using thumbs to type on a tiny keyboard</a:t>
            </a:r>
          </a:p>
        </p:txBody>
      </p:sp>
    </p:spTree>
    <p:extLst>
      <p:ext uri="{BB962C8B-B14F-4D97-AF65-F5344CB8AC3E}">
        <p14:creationId xmlns:p14="http://schemas.microsoft.com/office/powerpoint/2010/main" val="3711530477"/>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Careers In IT</a:t>
            </a:r>
          </a:p>
        </p:txBody>
      </p:sp>
      <p:sp>
        <p:nvSpPr>
          <p:cNvPr id="3" name="Content Placeholder 2"/>
          <p:cNvSpPr>
            <a:spLocks noGrp="1"/>
          </p:cNvSpPr>
          <p:nvPr>
            <p:ph idx="1"/>
          </p:nvPr>
        </p:nvSpPr>
        <p:spPr>
          <a:xfrm>
            <a:off x="1508893" y="1591439"/>
            <a:ext cx="9508175" cy="4308938"/>
          </a:xfrm>
        </p:spPr>
        <p:txBody>
          <a:bodyPr>
            <a:normAutofit fontScale="92500" lnSpcReduction="20000"/>
          </a:bodyPr>
          <a:lstStyle/>
          <a:p>
            <a:r>
              <a:rPr lang="en-US" dirty="0"/>
              <a:t>Technical writers prepare instruction manuals,   technical reports, and other scientific or technical documents</a:t>
            </a:r>
          </a:p>
          <a:p>
            <a:r>
              <a:rPr lang="en-US" dirty="0"/>
              <a:t>Typically requires an associates or bachelors degree in: </a:t>
            </a:r>
          </a:p>
          <a:p>
            <a:pPr lvl="1"/>
            <a:r>
              <a:rPr lang="en-US" dirty="0"/>
              <a:t>Communications</a:t>
            </a:r>
          </a:p>
          <a:p>
            <a:pPr lvl="1"/>
            <a:r>
              <a:rPr lang="en-US" dirty="0"/>
              <a:t>Journalism or</a:t>
            </a:r>
          </a:p>
          <a:p>
            <a:pPr lvl="1"/>
            <a:r>
              <a:rPr lang="en-US" dirty="0"/>
              <a:t>English</a:t>
            </a:r>
          </a:p>
          <a:p>
            <a:pPr lvl="1"/>
            <a:r>
              <a:rPr lang="en-US" dirty="0"/>
              <a:t>Specialization or familiarization</a:t>
            </a:r>
            <a:br>
              <a:rPr lang="en-US" dirty="0"/>
            </a:br>
            <a:r>
              <a:rPr lang="en-US" dirty="0"/>
              <a:t>with a technical field</a:t>
            </a:r>
          </a:p>
          <a:p>
            <a:r>
              <a:rPr lang="en-US" dirty="0"/>
              <a:t>Technical writers can expect to</a:t>
            </a:r>
            <a:br>
              <a:rPr lang="en-US" dirty="0"/>
            </a:br>
            <a:r>
              <a:rPr lang="en-US" dirty="0"/>
              <a:t>earn $44,000 to $58,000 annually</a:t>
            </a:r>
          </a:p>
        </p:txBody>
      </p:sp>
      <p:pic>
        <p:nvPicPr>
          <p:cNvPr id="6" name="Picture 5" descr="Graphic of a technical writer sitting at a computer. "/>
          <p:cNvPicPr>
            <a:picLocks noChangeAspect="1"/>
          </p:cNvPicPr>
          <p:nvPr/>
        </p:nvPicPr>
        <p:blipFill>
          <a:blip r:embed="rId2" cstate="print"/>
          <a:stretch>
            <a:fillRect/>
          </a:stretch>
        </p:blipFill>
        <p:spPr>
          <a:xfrm>
            <a:off x="8412480" y="3024331"/>
            <a:ext cx="2626822" cy="3476749"/>
          </a:xfrm>
          <a:prstGeom prst="rect">
            <a:avLst/>
          </a:prstGeom>
        </p:spPr>
      </p:pic>
    </p:spTree>
    <p:extLst>
      <p:ext uri="{BB962C8B-B14F-4D97-AF65-F5344CB8AC3E}">
        <p14:creationId xmlns:p14="http://schemas.microsoft.com/office/powerpoint/2010/main" val="4153844134"/>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A Look to the Future</a:t>
            </a:r>
            <a:br>
              <a:rPr lang="en-US" sz="3200" dirty="0"/>
            </a:br>
            <a:r>
              <a:rPr lang="en-US" sz="3200" dirty="0"/>
              <a:t>Augmented Reality Displays</a:t>
            </a:r>
          </a:p>
        </p:txBody>
      </p:sp>
      <p:sp>
        <p:nvSpPr>
          <p:cNvPr id="3" name="Content Placeholder 2"/>
          <p:cNvSpPr>
            <a:spLocks noGrp="1"/>
          </p:cNvSpPr>
          <p:nvPr>
            <p:ph idx="1"/>
          </p:nvPr>
        </p:nvSpPr>
        <p:spPr>
          <a:xfrm>
            <a:off x="1506071" y="1676400"/>
            <a:ext cx="4970929" cy="4308938"/>
          </a:xfrm>
        </p:spPr>
        <p:txBody>
          <a:bodyPr>
            <a:normAutofit fontScale="92500" lnSpcReduction="20000"/>
          </a:bodyPr>
          <a:lstStyle/>
          <a:p>
            <a:r>
              <a:rPr lang="en-US" dirty="0"/>
              <a:t>With wearable augmented reality displays, data from your computer and the Internet will be instantly viewable</a:t>
            </a:r>
          </a:p>
          <a:p>
            <a:r>
              <a:rPr lang="en-US" dirty="0"/>
              <a:t>Funding for development from the government has begun to assist soldiers and pilots.</a:t>
            </a:r>
          </a:p>
          <a:p>
            <a:r>
              <a:rPr lang="en-US" dirty="0"/>
              <a:t>Google has developed a prototype, “Project Glass”, that is being tested </a:t>
            </a:r>
          </a:p>
        </p:txBody>
      </p:sp>
      <p:pic>
        <p:nvPicPr>
          <p:cNvPr id="6" name="Picture 5" descr="Graphic of a user with wearable augmented reality. "/>
          <p:cNvPicPr>
            <a:picLocks noChangeAspect="1"/>
          </p:cNvPicPr>
          <p:nvPr/>
        </p:nvPicPr>
        <p:blipFill>
          <a:blip r:embed="rId2" cstate="print"/>
          <a:stretch>
            <a:fillRect/>
          </a:stretch>
        </p:blipFill>
        <p:spPr>
          <a:xfrm>
            <a:off x="7302089" y="1769533"/>
            <a:ext cx="4594684" cy="4531513"/>
          </a:xfrm>
          <a:prstGeom prst="rect">
            <a:avLst/>
          </a:prstGeom>
        </p:spPr>
      </p:pic>
    </p:spTree>
    <p:extLst>
      <p:ext uri="{BB962C8B-B14F-4D97-AF65-F5344CB8AC3E}">
        <p14:creationId xmlns:p14="http://schemas.microsoft.com/office/powerpoint/2010/main" val="2581178477"/>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Open-Ended Questions (Page 1 of 2)</a:t>
            </a:r>
          </a:p>
        </p:txBody>
      </p:sp>
      <p:sp>
        <p:nvSpPr>
          <p:cNvPr id="3" name="Content Placeholder 2"/>
          <p:cNvSpPr>
            <a:spLocks noGrp="1"/>
          </p:cNvSpPr>
          <p:nvPr>
            <p:ph idx="1"/>
          </p:nvPr>
        </p:nvSpPr>
        <p:spPr>
          <a:xfrm>
            <a:off x="1506071" y="1752600"/>
            <a:ext cx="10228729" cy="4308938"/>
          </a:xfrm>
        </p:spPr>
        <p:txBody>
          <a:bodyPr>
            <a:normAutofit fontScale="85000" lnSpcReduction="20000"/>
          </a:bodyPr>
          <a:lstStyle/>
          <a:p>
            <a:pPr marL="457200" indent="-457200">
              <a:buFont typeface="+mj-lt"/>
              <a:buAutoNum type="arabicPeriod"/>
              <a:defRPr/>
            </a:pPr>
            <a:r>
              <a:rPr lang="en-US" dirty="0"/>
              <a:t>Define input and input devices.</a:t>
            </a:r>
          </a:p>
          <a:p>
            <a:pPr marL="457200" indent="-457200">
              <a:buFont typeface="+mj-lt"/>
              <a:buAutoNum type="arabicPeriod"/>
              <a:defRPr/>
            </a:pPr>
            <a:endParaRPr lang="en-US" dirty="0"/>
          </a:p>
          <a:p>
            <a:pPr marL="457200" indent="-457200">
              <a:buFont typeface="+mj-lt"/>
              <a:buAutoNum type="arabicPeriod"/>
              <a:defRPr/>
            </a:pPr>
            <a:endParaRPr lang="en-US" dirty="0"/>
          </a:p>
          <a:p>
            <a:pPr marL="457200" indent="-457200">
              <a:buFont typeface="+mj-lt"/>
              <a:buAutoNum type="arabicPeriod"/>
              <a:defRPr/>
            </a:pPr>
            <a:r>
              <a:rPr lang="en-US" dirty="0"/>
              <a:t>Describe the different types of keyboard, pointing, scanning, image capturing, and audio-input devices.</a:t>
            </a:r>
          </a:p>
          <a:p>
            <a:pPr marL="457200" indent="-457200">
              <a:buFont typeface="+mj-lt"/>
              <a:buAutoNum type="arabicPeriod"/>
              <a:defRPr/>
            </a:pPr>
            <a:endParaRPr lang="en-US" dirty="0"/>
          </a:p>
          <a:p>
            <a:pPr marL="457200" indent="-457200">
              <a:buFont typeface="+mj-lt"/>
              <a:buAutoNum type="arabicPeriod"/>
              <a:defRPr/>
            </a:pPr>
            <a:endParaRPr lang="en-US" dirty="0"/>
          </a:p>
          <a:p>
            <a:pPr marL="457200" indent="-457200">
              <a:buFont typeface="+mj-lt"/>
              <a:buAutoNum type="arabicPeriod"/>
              <a:defRPr/>
            </a:pPr>
            <a:r>
              <a:rPr lang="en-US" dirty="0"/>
              <a:t>Describe output and output devices.</a:t>
            </a:r>
          </a:p>
          <a:p>
            <a:pPr marL="457200" indent="-457200">
              <a:buFont typeface="+mj-lt"/>
              <a:buAutoNum type="arabicPeriod"/>
              <a:defRPr/>
            </a:pPr>
            <a:endParaRPr lang="en-US" dirty="0"/>
          </a:p>
          <a:p>
            <a:pPr marL="457200" indent="-457200">
              <a:buFont typeface="+mj-lt"/>
              <a:buAutoNum type="arabicPeriod"/>
              <a:defRPr/>
            </a:pPr>
            <a:endParaRPr lang="en-US" dirty="0"/>
          </a:p>
          <a:p>
            <a:pPr marL="457200" indent="-457200">
              <a:buFont typeface="+mj-lt"/>
              <a:buAutoNum type="arabicPeriod"/>
              <a:defRPr/>
            </a:pPr>
            <a:r>
              <a:rPr lang="en-US" dirty="0"/>
              <a:t>Describe the features and different types of monitors and printers.</a:t>
            </a:r>
          </a:p>
          <a:p>
            <a:pPr>
              <a:defRPr/>
            </a:pPr>
            <a:endParaRPr lang="en-US" dirty="0"/>
          </a:p>
          <a:p>
            <a:endParaRPr lang="en-US" dirty="0"/>
          </a:p>
        </p:txBody>
      </p:sp>
    </p:spTree>
    <p:extLst>
      <p:ext uri="{BB962C8B-B14F-4D97-AF65-F5344CB8AC3E}">
        <p14:creationId xmlns:p14="http://schemas.microsoft.com/office/powerpoint/2010/main" val="30203877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Open-Ended Questions (Page 2 of 2)</a:t>
            </a:r>
          </a:p>
        </p:txBody>
      </p:sp>
      <p:sp>
        <p:nvSpPr>
          <p:cNvPr id="3" name="Content Placeholder 2"/>
          <p:cNvSpPr>
            <a:spLocks noGrp="1"/>
          </p:cNvSpPr>
          <p:nvPr>
            <p:ph idx="1"/>
          </p:nvPr>
        </p:nvSpPr>
        <p:spPr>
          <a:xfrm>
            <a:off x="1506071" y="1828800"/>
            <a:ext cx="9508175" cy="4308938"/>
          </a:xfrm>
        </p:spPr>
        <p:txBody>
          <a:bodyPr>
            <a:normAutofit fontScale="85000" lnSpcReduction="20000"/>
          </a:bodyPr>
          <a:lstStyle/>
          <a:p>
            <a:pPr marL="457200" indent="-457200">
              <a:buFont typeface="+mj-lt"/>
              <a:buAutoNum type="arabicPeriod" startAt="5"/>
              <a:defRPr/>
            </a:pPr>
            <a:r>
              <a:rPr lang="en-US" dirty="0"/>
              <a:t>Describe audio output devices including Bluetooth technology.</a:t>
            </a:r>
          </a:p>
          <a:p>
            <a:pPr marL="457200" indent="-457200">
              <a:buFont typeface="+mj-lt"/>
              <a:buAutoNum type="arabicPeriod" startAt="5"/>
              <a:defRPr/>
            </a:pPr>
            <a:endParaRPr lang="en-US" dirty="0"/>
          </a:p>
          <a:p>
            <a:pPr marL="457200" indent="-457200">
              <a:buFont typeface="+mj-lt"/>
              <a:buAutoNum type="arabicPeriod" startAt="5"/>
              <a:defRPr/>
            </a:pPr>
            <a:endParaRPr lang="en-US" dirty="0"/>
          </a:p>
          <a:p>
            <a:pPr marL="457200" indent="-457200">
              <a:buFont typeface="+mj-lt"/>
              <a:buAutoNum type="arabicPeriod" startAt="5"/>
              <a:defRPr/>
            </a:pPr>
            <a:r>
              <a:rPr lang="en-US" dirty="0"/>
              <a:t>Discuss combination input and output devices, including multifunctional devices, headsets, telephones, drones, robots, and virtual reality headgear and gloves.</a:t>
            </a:r>
          </a:p>
          <a:p>
            <a:pPr marL="457200" indent="-457200">
              <a:buFont typeface="+mj-lt"/>
              <a:buAutoNum type="arabicPeriod" startAt="5"/>
              <a:defRPr/>
            </a:pPr>
            <a:endParaRPr lang="en-US" dirty="0"/>
          </a:p>
          <a:p>
            <a:pPr marL="457200" indent="-457200">
              <a:buFont typeface="+mj-lt"/>
              <a:buAutoNum type="arabicPeriod" startAt="5"/>
              <a:defRPr/>
            </a:pPr>
            <a:endParaRPr lang="en-US" dirty="0"/>
          </a:p>
          <a:p>
            <a:pPr marL="457200" indent="-457200">
              <a:buFont typeface="+mj-lt"/>
              <a:buAutoNum type="arabicPeriod" startAt="5"/>
              <a:defRPr/>
            </a:pPr>
            <a:r>
              <a:rPr lang="en-US" dirty="0"/>
              <a:t>Define ergonomics, describe ways to minimize physical discomfort, and discuss design issues with portable computers.</a:t>
            </a:r>
          </a:p>
        </p:txBody>
      </p:sp>
    </p:spTree>
    <p:extLst>
      <p:ext uri="{BB962C8B-B14F-4D97-AF65-F5344CB8AC3E}">
        <p14:creationId xmlns:p14="http://schemas.microsoft.com/office/powerpoint/2010/main" val="31045520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is Input?</a:t>
            </a:r>
          </a:p>
        </p:txBody>
      </p:sp>
      <p:sp>
        <p:nvSpPr>
          <p:cNvPr id="7" name="Content Placeholder 6"/>
          <p:cNvSpPr>
            <a:spLocks noGrp="1"/>
          </p:cNvSpPr>
          <p:nvPr>
            <p:ph idx="1"/>
          </p:nvPr>
        </p:nvSpPr>
        <p:spPr>
          <a:xfrm>
            <a:off x="1506071" y="1828800"/>
            <a:ext cx="9508175" cy="4308938"/>
          </a:xfrm>
        </p:spPr>
        <p:txBody>
          <a:bodyPr>
            <a:normAutofit lnSpcReduction="10000"/>
          </a:bodyPr>
          <a:lstStyle/>
          <a:p>
            <a:r>
              <a:rPr lang="en-US" dirty="0"/>
              <a:t>Any data or instructions used by a computer</a:t>
            </a:r>
          </a:p>
          <a:p>
            <a:r>
              <a:rPr lang="en-US" dirty="0"/>
              <a:t>Input devices translate data into a form that the system unit can process</a:t>
            </a:r>
          </a:p>
          <a:p>
            <a:r>
              <a:rPr lang="en-US" dirty="0"/>
              <a:t>Some hardware input devices include:</a:t>
            </a:r>
          </a:p>
          <a:p>
            <a:pPr lvl="1"/>
            <a:r>
              <a:rPr lang="en-US" dirty="0"/>
              <a:t>Keyboards</a:t>
            </a:r>
          </a:p>
          <a:p>
            <a:pPr lvl="1"/>
            <a:r>
              <a:rPr lang="en-US" dirty="0"/>
              <a:t>Mice</a:t>
            </a:r>
          </a:p>
          <a:p>
            <a:pPr lvl="1"/>
            <a:r>
              <a:rPr lang="en-US" dirty="0"/>
              <a:t>Pointing</a:t>
            </a:r>
          </a:p>
          <a:p>
            <a:pPr lvl="1"/>
            <a:r>
              <a:rPr lang="en-US" dirty="0"/>
              <a:t>Scanning</a:t>
            </a:r>
          </a:p>
          <a:p>
            <a:pPr lvl="1"/>
            <a:r>
              <a:rPr lang="en-US" dirty="0"/>
              <a:t>Image capturing </a:t>
            </a:r>
          </a:p>
          <a:p>
            <a:pPr lvl="1"/>
            <a:r>
              <a:rPr lang="en-US" dirty="0"/>
              <a:t>Audio-input</a:t>
            </a:r>
          </a:p>
          <a:p>
            <a:endParaRPr lang="en-US" dirty="0"/>
          </a:p>
        </p:txBody>
      </p:sp>
    </p:spTree>
    <p:extLst>
      <p:ext uri="{BB962C8B-B14F-4D97-AF65-F5344CB8AC3E}">
        <p14:creationId xmlns:p14="http://schemas.microsoft.com/office/powerpoint/2010/main" val="3081745296"/>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Keyboard Entry</a:t>
            </a:r>
          </a:p>
        </p:txBody>
      </p:sp>
      <p:sp>
        <p:nvSpPr>
          <p:cNvPr id="3" name="Content Placeholder 2"/>
          <p:cNvSpPr>
            <a:spLocks noGrp="1"/>
          </p:cNvSpPr>
          <p:nvPr>
            <p:ph idx="1"/>
          </p:nvPr>
        </p:nvSpPr>
        <p:spPr>
          <a:xfrm>
            <a:off x="1506070" y="1665697"/>
            <a:ext cx="9508175" cy="1922136"/>
          </a:xfrm>
        </p:spPr>
        <p:txBody>
          <a:bodyPr>
            <a:normAutofit/>
          </a:bodyPr>
          <a:lstStyle/>
          <a:p>
            <a:r>
              <a:rPr lang="en-US" sz="2400" dirty="0"/>
              <a:t>Keyboards</a:t>
            </a:r>
          </a:p>
          <a:p>
            <a:pPr lvl="1"/>
            <a:r>
              <a:rPr lang="en-US" sz="2000" dirty="0"/>
              <a:t>Traditional keyboards</a:t>
            </a:r>
          </a:p>
          <a:p>
            <a:pPr lvl="1"/>
            <a:r>
              <a:rPr lang="en-US" sz="2000" dirty="0"/>
              <a:t>Laptop keyboards</a:t>
            </a:r>
          </a:p>
          <a:p>
            <a:pPr lvl="1"/>
            <a:r>
              <a:rPr lang="en-US" sz="2000" dirty="0"/>
              <a:t>Virtual keyboards</a:t>
            </a:r>
          </a:p>
          <a:p>
            <a:pPr lvl="1"/>
            <a:r>
              <a:rPr lang="en-US" sz="2000" dirty="0"/>
              <a:t>Thumb keyboards</a:t>
            </a:r>
          </a:p>
          <a:p>
            <a:endParaRPr lang="en-US" dirty="0"/>
          </a:p>
        </p:txBody>
      </p:sp>
      <p:pic>
        <p:nvPicPr>
          <p:cNvPr id="6" name="Picture 5" descr="Graphic of a traditional keyboard"/>
          <p:cNvPicPr>
            <a:picLocks noChangeAspect="1"/>
          </p:cNvPicPr>
          <p:nvPr/>
        </p:nvPicPr>
        <p:blipFill>
          <a:blip r:embed="rId3" cstate="print"/>
          <a:stretch>
            <a:fillRect/>
          </a:stretch>
        </p:blipFill>
        <p:spPr>
          <a:xfrm>
            <a:off x="603929" y="4222865"/>
            <a:ext cx="4256596" cy="2024784"/>
          </a:xfrm>
          <a:prstGeom prst="rect">
            <a:avLst/>
          </a:prstGeom>
        </p:spPr>
      </p:pic>
      <p:pic>
        <p:nvPicPr>
          <p:cNvPr id="7" name="Picture 6" descr="Graphic of a laptop keyboard"/>
          <p:cNvPicPr>
            <a:picLocks noChangeAspect="1"/>
          </p:cNvPicPr>
          <p:nvPr/>
        </p:nvPicPr>
        <p:blipFill>
          <a:blip r:embed="rId4" cstate="print"/>
          <a:stretch>
            <a:fillRect/>
          </a:stretch>
        </p:blipFill>
        <p:spPr>
          <a:xfrm>
            <a:off x="5198091" y="3865053"/>
            <a:ext cx="3430517" cy="2555119"/>
          </a:xfrm>
          <a:prstGeom prst="rect">
            <a:avLst/>
          </a:prstGeom>
        </p:spPr>
      </p:pic>
      <p:pic>
        <p:nvPicPr>
          <p:cNvPr id="10" name="Picture 9" descr="Graphic of a virtual keyboard"/>
          <p:cNvPicPr>
            <a:picLocks noChangeAspect="1"/>
          </p:cNvPicPr>
          <p:nvPr/>
        </p:nvPicPr>
        <p:blipFill>
          <a:blip r:embed="rId5" cstate="print"/>
          <a:stretch>
            <a:fillRect/>
          </a:stretch>
        </p:blipFill>
        <p:spPr>
          <a:xfrm>
            <a:off x="5760577" y="1502487"/>
            <a:ext cx="2934536" cy="2202499"/>
          </a:xfrm>
          <a:prstGeom prst="rect">
            <a:avLst/>
          </a:prstGeom>
        </p:spPr>
      </p:pic>
      <p:pic>
        <p:nvPicPr>
          <p:cNvPr id="16" name="Picture 15" descr="Graphic of a thumb keyboard on a smart phone. "/>
          <p:cNvPicPr>
            <a:picLocks noChangeAspect="1"/>
          </p:cNvPicPr>
          <p:nvPr/>
        </p:nvPicPr>
        <p:blipFill>
          <a:blip r:embed="rId6" cstate="print"/>
          <a:stretch>
            <a:fillRect/>
          </a:stretch>
        </p:blipFill>
        <p:spPr>
          <a:xfrm>
            <a:off x="9027622" y="3231718"/>
            <a:ext cx="2920745" cy="3119206"/>
          </a:xfrm>
          <a:prstGeom prst="rect">
            <a:avLst/>
          </a:prstGeom>
        </p:spPr>
      </p:pic>
    </p:spTree>
    <p:extLst>
      <p:ext uri="{BB962C8B-B14F-4D97-AF65-F5344CB8AC3E}">
        <p14:creationId xmlns:p14="http://schemas.microsoft.com/office/powerpoint/2010/main" val="42298377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Pointing Devices  </a:t>
            </a:r>
          </a:p>
        </p:txBody>
      </p:sp>
      <p:sp>
        <p:nvSpPr>
          <p:cNvPr id="4" name="Content Placeholder 3"/>
          <p:cNvSpPr>
            <a:spLocks noGrp="1"/>
          </p:cNvSpPr>
          <p:nvPr>
            <p:ph idx="1"/>
          </p:nvPr>
        </p:nvSpPr>
        <p:spPr/>
        <p:txBody>
          <a:bodyPr/>
          <a:lstStyle/>
          <a:p>
            <a:pPr marL="0" indent="0">
              <a:buNone/>
            </a:pPr>
            <a:r>
              <a:rPr lang="en-US" dirty="0"/>
              <a:t>Provide an intuitive interface by accepting pointing gestures and converting them into machine-readable input</a:t>
            </a:r>
          </a:p>
          <a:p>
            <a:r>
              <a:rPr lang="en-US" dirty="0"/>
              <a:t>Wide variety of devices such as:</a:t>
            </a:r>
          </a:p>
          <a:p>
            <a:pPr lvl="1"/>
            <a:r>
              <a:rPr lang="en-US" dirty="0"/>
              <a:t>Mouse</a:t>
            </a:r>
          </a:p>
          <a:p>
            <a:pPr lvl="1"/>
            <a:r>
              <a:rPr lang="en-US" dirty="0"/>
              <a:t>Touch screen</a:t>
            </a:r>
          </a:p>
          <a:p>
            <a:pPr lvl="1"/>
            <a:r>
              <a:rPr lang="en-US" dirty="0"/>
              <a:t>Game controller</a:t>
            </a:r>
          </a:p>
          <a:p>
            <a:pPr lvl="1"/>
            <a:r>
              <a:rPr lang="en-US" dirty="0"/>
              <a:t>Stylus</a:t>
            </a:r>
          </a:p>
          <a:p>
            <a:endParaRPr lang="en-US" dirty="0"/>
          </a:p>
        </p:txBody>
      </p:sp>
      <p:sp>
        <p:nvSpPr>
          <p:cNvPr id="3" name="Slide Number Placeholder 2"/>
          <p:cNvSpPr>
            <a:spLocks noGrp="1"/>
          </p:cNvSpPr>
          <p:nvPr>
            <p:ph type="sldNum" sz="quarter" idx="4"/>
          </p:nvPr>
        </p:nvSpPr>
        <p:spPr/>
        <p:txBody>
          <a:bodyPr/>
          <a:lstStyle/>
          <a:p>
            <a:fld id="{27C98126-00D4-4536-8967-EB49841E9AA8}" type="slidenum">
              <a:rPr lang="en-US" smtClean="0"/>
              <a:pPr/>
              <a:t>6</a:t>
            </a:fld>
            <a:endParaRPr lang="en-US" dirty="0"/>
          </a:p>
        </p:txBody>
      </p:sp>
    </p:spTree>
    <p:extLst>
      <p:ext uri="{BB962C8B-B14F-4D97-AF65-F5344CB8AC3E}">
        <p14:creationId xmlns:p14="http://schemas.microsoft.com/office/powerpoint/2010/main" val="2036783539"/>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Mouse Types</a:t>
            </a:r>
          </a:p>
        </p:txBody>
      </p:sp>
      <p:sp>
        <p:nvSpPr>
          <p:cNvPr id="3" name="Content Placeholder 2"/>
          <p:cNvSpPr>
            <a:spLocks noGrp="1"/>
          </p:cNvSpPr>
          <p:nvPr>
            <p:ph idx="1"/>
          </p:nvPr>
        </p:nvSpPr>
        <p:spPr>
          <a:xfrm>
            <a:off x="1600201" y="1790700"/>
            <a:ext cx="9982200" cy="4335463"/>
          </a:xfrm>
        </p:spPr>
        <p:txBody>
          <a:bodyPr>
            <a:normAutofit lnSpcReduction="10000"/>
          </a:bodyPr>
          <a:lstStyle/>
          <a:p>
            <a:r>
              <a:rPr lang="en-US" dirty="0"/>
              <a:t>Optical mouse</a:t>
            </a:r>
          </a:p>
          <a:p>
            <a:pPr lvl="1"/>
            <a:r>
              <a:rPr lang="en-US" dirty="0"/>
              <a:t>Has no moving parts</a:t>
            </a:r>
          </a:p>
          <a:p>
            <a:pPr lvl="1"/>
            <a:r>
              <a:rPr lang="en-US" dirty="0"/>
              <a:t>Emits and senses light to detect mouse movement</a:t>
            </a:r>
          </a:p>
          <a:p>
            <a:pPr lvl="1"/>
            <a:r>
              <a:rPr lang="en-US" dirty="0"/>
              <a:t>Can be used on any surface</a:t>
            </a:r>
          </a:p>
          <a:p>
            <a:r>
              <a:rPr lang="en-US" dirty="0"/>
              <a:t>Wireless mouse</a:t>
            </a:r>
          </a:p>
          <a:p>
            <a:pPr lvl="1"/>
            <a:r>
              <a:rPr lang="en-US" dirty="0"/>
              <a:t>Battery operated</a:t>
            </a:r>
          </a:p>
          <a:p>
            <a:pPr lvl="1"/>
            <a:r>
              <a:rPr lang="en-US" dirty="0"/>
              <a:t>Uses radio waves or infrared light waves</a:t>
            </a:r>
          </a:p>
          <a:p>
            <a:r>
              <a:rPr lang="en-US" dirty="0"/>
              <a:t>Touch pads</a:t>
            </a:r>
          </a:p>
          <a:p>
            <a:pPr lvl="1"/>
            <a:r>
              <a:rPr lang="en-US" dirty="0"/>
              <a:t>Controls pointer by moving and tapping your fingers on the surface of the pad</a:t>
            </a:r>
          </a:p>
        </p:txBody>
      </p:sp>
      <p:pic>
        <p:nvPicPr>
          <p:cNvPr id="4" name="Picture 3" descr="Graphic of an optical mouse"/>
          <p:cNvPicPr>
            <a:picLocks noChangeAspect="1"/>
          </p:cNvPicPr>
          <p:nvPr/>
        </p:nvPicPr>
        <p:blipFill>
          <a:blip r:embed="rId3" cstate="print"/>
          <a:stretch>
            <a:fillRect/>
          </a:stretch>
        </p:blipFill>
        <p:spPr>
          <a:xfrm>
            <a:off x="10287000" y="1554866"/>
            <a:ext cx="1680168" cy="1444068"/>
          </a:xfrm>
          <a:prstGeom prst="rect">
            <a:avLst/>
          </a:prstGeom>
        </p:spPr>
      </p:pic>
      <p:pic>
        <p:nvPicPr>
          <p:cNvPr id="5" name="Picture 4" descr="Graphic of a touch pad on a laptop computer"/>
          <p:cNvPicPr>
            <a:picLocks noChangeAspect="1"/>
          </p:cNvPicPr>
          <p:nvPr/>
        </p:nvPicPr>
        <p:blipFill>
          <a:blip r:embed="rId4" cstate="print"/>
          <a:stretch>
            <a:fillRect/>
          </a:stretch>
        </p:blipFill>
        <p:spPr>
          <a:xfrm>
            <a:off x="8861367" y="3160370"/>
            <a:ext cx="3126028" cy="2117825"/>
          </a:xfrm>
          <a:prstGeom prst="rect">
            <a:avLst/>
          </a:prstGeom>
        </p:spPr>
      </p:pic>
    </p:spTree>
    <p:extLst>
      <p:ext uri="{BB962C8B-B14F-4D97-AF65-F5344CB8AC3E}">
        <p14:creationId xmlns:p14="http://schemas.microsoft.com/office/powerpoint/2010/main" val="4186062777"/>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Touch Screen</a:t>
            </a:r>
          </a:p>
        </p:txBody>
      </p:sp>
      <p:sp>
        <p:nvSpPr>
          <p:cNvPr id="3" name="Content Placeholder 2"/>
          <p:cNvSpPr>
            <a:spLocks noGrp="1"/>
          </p:cNvSpPr>
          <p:nvPr>
            <p:ph idx="1"/>
          </p:nvPr>
        </p:nvSpPr>
        <p:spPr/>
        <p:txBody>
          <a:bodyPr/>
          <a:lstStyle/>
          <a:p>
            <a:r>
              <a:rPr lang="en-US" dirty="0"/>
              <a:t>Can be touched with more than one finger</a:t>
            </a:r>
          </a:p>
          <a:p>
            <a:r>
              <a:rPr lang="en-US" dirty="0"/>
              <a:t>Common on mobile devices </a:t>
            </a:r>
          </a:p>
          <a:p>
            <a:pPr lvl="1"/>
            <a:r>
              <a:rPr lang="en-US" dirty="0"/>
              <a:t>Apple iPhone</a:t>
            </a:r>
          </a:p>
          <a:p>
            <a:pPr lvl="1"/>
            <a:r>
              <a:rPr lang="en-US" dirty="0"/>
              <a:t>Notebook computers</a:t>
            </a:r>
          </a:p>
          <a:p>
            <a:pPr lvl="1"/>
            <a:r>
              <a:rPr lang="en-US" dirty="0"/>
              <a:t>Desktop monitors</a:t>
            </a:r>
          </a:p>
          <a:p>
            <a:r>
              <a:rPr lang="en-US" dirty="0"/>
              <a:t>Stylus is a pen-like device</a:t>
            </a:r>
          </a:p>
          <a:p>
            <a:pPr lvl="1"/>
            <a:r>
              <a:rPr lang="en-US" dirty="0"/>
              <a:t>Used on tablets</a:t>
            </a:r>
          </a:p>
          <a:p>
            <a:pPr lvl="1"/>
            <a:r>
              <a:rPr lang="en-US" dirty="0"/>
              <a:t>Uses handwriting recognition software</a:t>
            </a:r>
          </a:p>
        </p:txBody>
      </p:sp>
      <p:pic>
        <p:nvPicPr>
          <p:cNvPr id="4" name="Picture 3" descr="Graphic of a user using a multi-touch screen"/>
          <p:cNvPicPr>
            <a:picLocks noChangeAspect="1"/>
          </p:cNvPicPr>
          <p:nvPr/>
        </p:nvPicPr>
        <p:blipFill>
          <a:blip r:embed="rId3" cstate="print"/>
          <a:stretch>
            <a:fillRect/>
          </a:stretch>
        </p:blipFill>
        <p:spPr>
          <a:xfrm>
            <a:off x="8964780" y="2319859"/>
            <a:ext cx="2596812" cy="1875190"/>
          </a:xfrm>
          <a:prstGeom prst="rect">
            <a:avLst/>
          </a:prstGeom>
        </p:spPr>
      </p:pic>
      <p:pic>
        <p:nvPicPr>
          <p:cNvPr id="5" name="Picture 4" descr="User using a stylus on a tablet"/>
          <p:cNvPicPr>
            <a:picLocks noChangeAspect="1"/>
          </p:cNvPicPr>
          <p:nvPr/>
        </p:nvPicPr>
        <p:blipFill>
          <a:blip r:embed="rId4" cstate="print"/>
          <a:stretch>
            <a:fillRect/>
          </a:stretch>
        </p:blipFill>
        <p:spPr>
          <a:xfrm>
            <a:off x="8918321" y="4258733"/>
            <a:ext cx="2689730" cy="2275926"/>
          </a:xfrm>
          <a:prstGeom prst="rect">
            <a:avLst/>
          </a:prstGeom>
        </p:spPr>
      </p:pic>
    </p:spTree>
    <p:extLst>
      <p:ext uri="{BB962C8B-B14F-4D97-AF65-F5344CB8AC3E}">
        <p14:creationId xmlns:p14="http://schemas.microsoft.com/office/powerpoint/2010/main" val="1941934760"/>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 of a joystick game controller"/>
          <p:cNvPicPr>
            <a:picLocks noChangeAspect="1"/>
          </p:cNvPicPr>
          <p:nvPr/>
        </p:nvPicPr>
        <p:blipFill>
          <a:blip r:embed="rId3" cstate="print"/>
          <a:stretch>
            <a:fillRect/>
          </a:stretch>
        </p:blipFill>
        <p:spPr>
          <a:xfrm>
            <a:off x="4364716" y="4063998"/>
            <a:ext cx="3421264" cy="2481063"/>
          </a:xfrm>
          <a:prstGeom prst="rect">
            <a:avLst/>
          </a:prstGeom>
        </p:spPr>
      </p:pic>
      <p:sp>
        <p:nvSpPr>
          <p:cNvPr id="2" name="Title 1"/>
          <p:cNvSpPr>
            <a:spLocks noGrp="1"/>
          </p:cNvSpPr>
          <p:nvPr>
            <p:ph type="title"/>
          </p:nvPr>
        </p:nvSpPr>
        <p:spPr/>
        <p:txBody>
          <a:bodyPr/>
          <a:lstStyle/>
          <a:p>
            <a:r>
              <a:rPr lang="en-US" dirty="0"/>
              <a:t>Gaming Controllers</a:t>
            </a:r>
          </a:p>
        </p:txBody>
      </p:sp>
      <p:sp>
        <p:nvSpPr>
          <p:cNvPr id="4" name="Content Placeholder 3"/>
          <p:cNvSpPr>
            <a:spLocks noGrp="1"/>
          </p:cNvSpPr>
          <p:nvPr>
            <p:ph idx="1"/>
          </p:nvPr>
        </p:nvSpPr>
        <p:spPr>
          <a:xfrm>
            <a:off x="2074225" y="1817225"/>
            <a:ext cx="9508175" cy="2792875"/>
          </a:xfrm>
        </p:spPr>
        <p:txBody>
          <a:bodyPr>
            <a:normAutofit fontScale="92500" lnSpcReduction="20000"/>
          </a:bodyPr>
          <a:lstStyle/>
          <a:p>
            <a:r>
              <a:rPr lang="en-US" dirty="0"/>
              <a:t>Provide input to computer games</a:t>
            </a:r>
          </a:p>
          <a:p>
            <a:pPr marL="285750" indent="-285750">
              <a:buFont typeface="Arial" panose="020B0604020202020204" pitchFamily="34" charset="0"/>
              <a:buChar char="•"/>
            </a:pPr>
            <a:r>
              <a:rPr lang="en-US" dirty="0"/>
              <a:t>Joysticks use pressure and direction of the stick</a:t>
            </a:r>
          </a:p>
          <a:p>
            <a:pPr marL="285750" indent="-285750">
              <a:buFont typeface="Arial" panose="020B0604020202020204" pitchFamily="34" charset="0"/>
              <a:buChar char="•"/>
            </a:pPr>
            <a:r>
              <a:rPr lang="en-US" dirty="0"/>
              <a:t>Gaming mice are similar to a mouse but high precision</a:t>
            </a:r>
          </a:p>
          <a:p>
            <a:pPr marL="285750" indent="-285750">
              <a:buFont typeface="Arial" panose="020B0604020202020204" pitchFamily="34" charset="0"/>
              <a:buChar char="•"/>
            </a:pPr>
            <a:r>
              <a:rPr lang="en-US" dirty="0"/>
              <a:t>Game pads use both hands </a:t>
            </a:r>
          </a:p>
          <a:p>
            <a:pPr marL="285750" indent="-285750">
              <a:buFont typeface="Arial" panose="020B0604020202020204" pitchFamily="34" charset="0"/>
              <a:buChar char="•"/>
            </a:pPr>
            <a:r>
              <a:rPr lang="en-US" dirty="0"/>
              <a:t>Motion sensing device control games by user movement</a:t>
            </a:r>
          </a:p>
          <a:p>
            <a:pPr marL="0" indent="0">
              <a:buNone/>
            </a:pPr>
            <a:endParaRPr lang="en-US" dirty="0"/>
          </a:p>
        </p:txBody>
      </p:sp>
    </p:spTree>
    <p:extLst>
      <p:ext uri="{BB962C8B-B14F-4D97-AF65-F5344CB8AC3E}">
        <p14:creationId xmlns:p14="http://schemas.microsoft.com/office/powerpoint/2010/main" val="1925794297"/>
      </p:ext>
    </p:extLst>
  </p:cSld>
  <p:clrMapOvr>
    <a:masterClrMapping/>
  </p:clrMapOvr>
  <p:transition spd="slow">
    <p:cover/>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Input and Output&amp;quot;&quot;/&gt;&lt;property id=&quot;20307&quot; value=&quot;257&quot;/&gt;&lt;/object&gt;&lt;object type=&quot;3&quot; unique_id=&quot;10005&quot;&gt;&lt;property id=&quot;20148&quot; value=&quot;5&quot;/&gt;&lt;property id=&quot;20300&quot; value=&quot;Slide 2 - &amp;quot;Learning Outcomes&amp;quot;&quot;/&gt;&lt;property id=&quot;20307&quot; value=&quot;273&quot;/&gt;&lt;/object&gt;&lt;object type=&quot;3&quot; unique_id=&quot;10006&quot;&gt;&lt;property id=&quot;20148&quot; value=&quot;5&quot;/&gt;&lt;property id=&quot;20300&quot; value=&quot;Slide 3 - &amp;quot;Introduction&amp;quot;&quot;/&gt;&lt;property id=&quot;20307&quot; value=&quot;274&quot;/&gt;&lt;/object&gt;&lt;object type=&quot;3&quot; unique_id=&quot;10007&quot;&gt;&lt;property id=&quot;20148&quot; value=&quot;5&quot;/&gt;&lt;property id=&quot;20300&quot; value=&quot;Slide 4 - &amp;quot;What is Input?&amp;quot;&quot;/&gt;&lt;property id=&quot;20307&quot; value=&quot;275&quot;/&gt;&lt;/object&gt;&lt;object type=&quot;3&quot; unique_id=&quot;10008&quot;&gt;&lt;property id=&quot;20148&quot; value=&quot;5&quot;/&gt;&lt;property id=&quot;20300&quot; value=&quot;Slide 5 - &amp;quot;Keyboard Entry&amp;quot;&quot;/&gt;&lt;property id=&quot;20307&quot; value=&quot;276&quot;/&gt;&lt;/object&gt;&lt;object type=&quot;3&quot; unique_id=&quot;10009&quot;&gt;&lt;property id=&quot;20148&quot; value=&quot;5&quot;/&gt;&lt;property id=&quot;20300&quot; value=&quot;Slide 6 - &amp;quot;Pointing Devices  &amp;quot;&quot;/&gt;&lt;property id=&quot;20307&quot; value=&quot;277&quot;/&gt;&lt;/object&gt;&lt;object type=&quot;3&quot; unique_id=&quot;10010&quot;&gt;&lt;property id=&quot;20148&quot; value=&quot;5&quot;/&gt;&lt;property id=&quot;20300&quot; value=&quot;Slide 7 - &amp;quot;Mouse Types&amp;quot;&quot;/&gt;&lt;property id=&quot;20307&quot; value=&quot;300&quot;/&gt;&lt;/object&gt;&lt;object type=&quot;3&quot; unique_id=&quot;10011&quot;&gt;&lt;property id=&quot;20148&quot; value=&quot;5&quot;/&gt;&lt;property id=&quot;20300&quot; value=&quot;Slide 8 - &amp;quot;Touch Screen&amp;quot;&quot;/&gt;&lt;property id=&quot;20307&quot; value=&quot;301&quot;/&gt;&lt;/object&gt;&lt;object type=&quot;3&quot; unique_id=&quot;10012&quot;&gt;&lt;property id=&quot;20148&quot; value=&quot;5&quot;/&gt;&lt;property id=&quot;20300&quot; value=&quot;Slide 9 - &amp;quot;Gaming Controllers&amp;quot;&quot;/&gt;&lt;property id=&quot;20307&quot; value=&quot;278&quot;/&gt;&lt;/object&gt;&lt;object type=&quot;3&quot; unique_id=&quot;10013&quot;&gt;&lt;property id=&quot;20148&quot; value=&quot;5&quot;/&gt;&lt;property id=&quot;20300&quot; value=&quot;Slide 10 - &amp;quot;Scanning Devices&amp;quot;&quot;/&gt;&lt;property id=&quot;20307&quot; value=&quot;279&quot;/&gt;&lt;/object&gt;&lt;object type=&quot;3&quot; unique_id=&quot;10014&quot;&gt;&lt;property id=&quot;20148&quot; value=&quot;5&quot;/&gt;&lt;property id=&quot;20300&quot; value=&quot;Slide 11 - &amp;quot;Card Readers&amp;quot;&quot;/&gt;&lt;property id=&quot;20307&quot; value=&quot;302&quot;/&gt;&lt;/object&gt;&lt;object type=&quot;3&quot; unique_id=&quot;10015&quot;&gt;&lt;property id=&quot;20148&quot; value=&quot;5&quot;/&gt;&lt;property id=&quot;20300&quot; value=&quot;Slide 12 - &amp;quot;Bar Code Readers&amp;quot;&quot;/&gt;&lt;property id=&quot;20307&quot; value=&quot;280&quot;/&gt;&lt;/object&gt;&lt;object type=&quot;3&quot; unique_id=&quot;10016&quot;&gt;&lt;property id=&quot;20148&quot; value=&quot;5&quot;/&gt;&lt;property id=&quot;20300&quot; value=&quot;Slide 13 - &amp;quot;RFID Readers &amp;quot;&quot;/&gt;&lt;property id=&quot;20307&quot; value=&quot;303&quot;/&gt;&lt;/object&gt;&lt;object type=&quot;3&quot; unique_id=&quot;10017&quot;&gt;&lt;property id=&quot;20148&quot; value=&quot;5&quot;/&gt;&lt;property id=&quot;20300&quot; value=&quot;Slide 14 - &amp;quot;Character and Mark Recognition Readers&amp;quot;&quot;/&gt;&lt;property id=&quot;20307&quot; value=&quot;304&quot;/&gt;&lt;/object&gt;&lt;object type=&quot;3&quot; unique_id=&quot;10018&quot;&gt;&lt;property id=&quot;20148&quot; value=&quot;5&quot;/&gt;&lt;property id=&quot;20300&quot; value=&quot;Slide 15 - &amp;quot;Image Capturing Devices&amp;quot;&quot;/&gt;&lt;property id=&quot;20307&quot; value=&quot;281&quot;/&gt;&lt;/object&gt;&lt;object type=&quot;3&quot; unique_id=&quot;10019&quot;&gt;&lt;property id=&quot;20148&quot; value=&quot;5&quot;/&gt;&lt;property id=&quot;20300&quot; value=&quot;Slide 16 - &amp;quot;Audio-Input Devices&amp;quot;&quot;/&gt;&lt;property id=&quot;20307&quot; value=&quot;282&quot;/&gt;&lt;/object&gt;&lt;object type=&quot;3&quot; unique_id=&quot;10020&quot;&gt;&lt;property id=&quot;20148&quot; value=&quot;5&quot;/&gt;&lt;property id=&quot;20300&quot; value=&quot;Slide 17 - &amp;quot;Output&amp;quot;&quot;/&gt;&lt;property id=&quot;20307&quot; value=&quot;283&quot;/&gt;&lt;/object&gt;&lt;object type=&quot;3&quot; unique_id=&quot;10021&quot;&gt;&lt;property id=&quot;20148&quot; value=&quot;5&quot;/&gt;&lt;property id=&quot;20300&quot; value=&quot;Slide 18 - &amp;quot;Monitors &amp;quot;&quot;/&gt;&lt;property id=&quot;20307&quot; value=&quot;284&quot;/&gt;&lt;/object&gt;&lt;object type=&quot;3&quot; unique_id=&quot;10022&quot;&gt;&lt;property id=&quot;20148&quot; value=&quot;5&quot;/&gt;&lt;property id=&quot;20300&quot; value=&quot;Slide 19 - &amp;quot;Monitor Types&amp;quot;&quot;/&gt;&lt;property id=&quot;20307&quot; value=&quot;285&quot;/&gt;&lt;/object&gt;&lt;object type=&quot;3&quot; unique_id=&quot;10023&quot;&gt;&lt;property id=&quot;20148&quot; value=&quot;5&quot;/&gt;&lt;property id=&quot;20300&quot; value=&quot;Slide 20 - &amp;quot;Curved Monitors&amp;quot;&quot;/&gt;&lt;property id=&quot;20307&quot; value=&quot;306&quot;/&gt;&lt;/object&gt;&lt;object type=&quot;3&quot; unique_id=&quot;10024&quot;&gt;&lt;property id=&quot;20148&quot; value=&quot;5&quot;/&gt;&lt;property id=&quot;20300&quot; value=&quot;Slide 21 - &amp;quot;E-book Readers&amp;quot;&quot;/&gt;&lt;property id=&quot;20307&quot; value=&quot;305&quot;/&gt;&lt;/object&gt;&lt;object type=&quot;3&quot; unique_id=&quot;10025&quot;&gt;&lt;property id=&quot;20148&quot; value=&quot;5&quot;/&gt;&lt;property id=&quot;20300&quot; value=&quot;Slide 22 - &amp;quot;Other Monitor Types&amp;quot;&quot;/&gt;&lt;property id=&quot;20307&quot; value=&quot;286&quot;/&gt;&lt;/object&gt;&lt;object type=&quot;3&quot; unique_id=&quot;10026&quot;&gt;&lt;property id=&quot;20148&quot; value=&quot;5&quot;/&gt;&lt;property id=&quot;20300&quot; value=&quot;Slide 23 - &amp;quot;Making IT Work for You ~ Using E-Books&amp;quot;&quot;/&gt;&lt;property id=&quot;20307&quot; value=&quot;287&quot;/&gt;&lt;/object&gt;&lt;object type=&quot;3&quot; unique_id=&quot;10027&quot;&gt;&lt;property id=&quot;20148&quot; value=&quot;5&quot;/&gt;&lt;property id=&quot;20300&quot; value=&quot;Slide 24 - &amp;quot;Printers &amp;quot;&quot;/&gt;&lt;property id=&quot;20307&quot; value=&quot;288&quot;/&gt;&lt;/object&gt;&lt;object type=&quot;3&quot; unique_id=&quot;10028&quot;&gt;&lt;property id=&quot;20148&quot; value=&quot;5&quot;/&gt;&lt;property id=&quot;20300&quot; value=&quot;Slide 25 - &amp;quot;Printer Types&amp;quot;&quot;/&gt;&lt;property id=&quot;20307&quot; value=&quot;289&quot;/&gt;&lt;/object&gt;&lt;object type=&quot;3&quot; unique_id=&quot;10029&quot;&gt;&lt;property id=&quot;20148&quot; value=&quot;5&quot;/&gt;&lt;property id=&quot;20300&quot; value=&quot;Slide 26 - &amp;quot;Other Printers&amp;quot;&quot;/&gt;&lt;property id=&quot;20307&quot; value=&quot;307&quot;/&gt;&lt;/object&gt;&lt;object type=&quot;3&quot; unique_id=&quot;10030&quot;&gt;&lt;property id=&quot;20148&quot; value=&quot;5&quot;/&gt;&lt;property id=&quot;20300&quot; value=&quot;Slide 27 - &amp;quot;Audio and Video Devices&amp;quot;&quot;/&gt;&lt;property id=&quot;20307&quot; value=&quot;290&quot;/&gt;&lt;/object&gt;&lt;object type=&quot;3&quot; unique_id=&quot;10031&quot;&gt;&lt;property id=&quot;20148&quot; value=&quot;5&quot;/&gt;&lt;property id=&quot;20300&quot; value=&quot;Slide 28 - &amp;quot;Combination Input and Output Devices&amp;quot;&quot;/&gt;&lt;property id=&quot;20307&quot; value=&quot;291&quot;/&gt;&lt;/object&gt;&lt;object type=&quot;3&quot; unique_id=&quot;10032&quot;&gt;&lt;property id=&quot;20148&quot; value=&quot;5&quot;/&gt;&lt;property id=&quot;20300&quot; value=&quot;Slide 29 - &amp;quot;Drones and Robots&amp;quot;&quot;/&gt;&lt;property id=&quot;20307&quot; value=&quot;308&quot;/&gt;&lt;/object&gt;&lt;object type=&quot;3&quot; unique_id=&quot;10033&quot;&gt;&lt;property id=&quot;20148&quot; value=&quot;5&quot;/&gt;&lt;property id=&quot;20300&quot; value=&quot;Slide 30 - &amp;quot;Making IT Work for You ~ Skype&amp;quot;&quot;/&gt;&lt;property id=&quot;20307&quot; value=&quot;292&quot;/&gt;&lt;/object&gt;&lt;object type=&quot;3&quot; unique_id=&quot;10034&quot;&gt;&lt;property id=&quot;20148&quot; value=&quot;5&quot;/&gt;&lt;property id=&quot;20300&quot; value=&quot;Slide 31 - &amp;quot;Ergonomics&amp;quot;&quot;/&gt;&lt;property id=&quot;20307&quot; value=&quot;294&quot;/&gt;&lt;/object&gt;&lt;object type=&quot;3&quot; unique_id=&quot;10035&quot;&gt;&lt;property id=&quot;20148&quot; value=&quot;5&quot;/&gt;&lt;property id=&quot;20300&quot; value=&quot;Slide 32 - &amp;quot;Ergonomic Challenged Devices&amp;quot;&quot;/&gt;&lt;property id=&quot;20307&quot; value=&quot;295&quot;/&gt;&lt;/object&gt;&lt;object type=&quot;3&quot; unique_id=&quot;10036&quot;&gt;&lt;property id=&quot;20148&quot; value=&quot;5&quot;/&gt;&lt;property id=&quot;20300&quot; value=&quot;Slide 33 - &amp;quot;Careers In IT&amp;quot;&quot;/&gt;&lt;property id=&quot;20307&quot; value=&quot;296&quot;/&gt;&lt;/object&gt;&lt;object type=&quot;3&quot; unique_id=&quot;10037&quot;&gt;&lt;property id=&quot;20148&quot; value=&quot;5&quot;/&gt;&lt;property id=&quot;20300&quot; value=&quot;Slide 34 - &amp;quot;A Look to the Future&amp;#x0D;&amp;#x0A;Augmented Reality Displays&amp;quot;&quot;/&gt;&lt;property id=&quot;20307&quot; value=&quot;297&quot;/&gt;&lt;/object&gt;&lt;object type=&quot;3&quot; unique_id=&quot;10038&quot;&gt;&lt;property id=&quot;20148&quot; value=&quot;5&quot;/&gt;&lt;property id=&quot;20300&quot; value=&quot;Slide 35 - &amp;quot;Open-Ended Questions (Page 1 of 2)&amp;quot;&quot;/&gt;&lt;property id=&quot;20307&quot; value=&quot;298&quot;/&gt;&lt;/object&gt;&lt;object type=&quot;3&quot; unique_id=&quot;10039&quot;&gt;&lt;property id=&quot;20148&quot; value=&quot;5&quot;/&gt;&lt;property id=&quot;20300&quot; value=&quot;Slide 36 - &amp;quot;Open-Ended Questions (Page 2 of 2)&amp;quot;&quot;/&gt;&lt;property id=&quot;20307&quot; value=&quot;299&quot;/&gt;&lt;/object&gt;&lt;/object&gt;&lt;/object&gt;&lt;/database&gt;"/>
</p:tagLst>
</file>

<file path=ppt/theme/theme1.xml><?xml version="1.0" encoding="utf-8"?>
<a:theme xmlns:a="http://schemas.openxmlformats.org/drawingml/2006/main" name="1_Office Theme">
  <a:themeElements>
    <a:clrScheme name="CE 2017-2">
      <a:dk1>
        <a:sysClr val="windowText" lastClr="000000"/>
      </a:dk1>
      <a:lt1>
        <a:sysClr val="window" lastClr="FFFFFF"/>
      </a:lt1>
      <a:dk2>
        <a:srgbClr val="7996BE"/>
      </a:dk2>
      <a:lt2>
        <a:srgbClr val="DAD7BC"/>
      </a:lt2>
      <a:accent1>
        <a:srgbClr val="FFE894"/>
      </a:accent1>
      <a:accent2>
        <a:srgbClr val="344A6B"/>
      </a:accent2>
      <a:accent3>
        <a:srgbClr val="F79758"/>
      </a:accent3>
      <a:accent4>
        <a:srgbClr val="889F76"/>
      </a:accent4>
      <a:accent5>
        <a:srgbClr val="1C9FC6"/>
      </a:accent5>
      <a:accent6>
        <a:srgbClr val="D15845"/>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mputingEssentials2017_template.potx" id="{7476FDF7-D713-474E-BE2D-24E9353ABC22}" vid="{49DEB174-0739-487E-910A-FAEF1403B28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ComputingEssentials2017_template</Template>
  <TotalTime>1085</TotalTime>
  <Words>3658</Words>
  <Application>Microsoft Office PowerPoint</Application>
  <PresentationFormat>Widescreen</PresentationFormat>
  <Paragraphs>488</Paragraphs>
  <Slides>36</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Verdana</vt:lpstr>
      <vt:lpstr>Wingdings 2</vt:lpstr>
      <vt:lpstr>1_Office Theme</vt:lpstr>
      <vt:lpstr>Input and Output</vt:lpstr>
      <vt:lpstr>Learning Outcomes</vt:lpstr>
      <vt:lpstr>Introduction</vt:lpstr>
      <vt:lpstr>What is Input?</vt:lpstr>
      <vt:lpstr>Keyboard Entry</vt:lpstr>
      <vt:lpstr>Pointing Devices  </vt:lpstr>
      <vt:lpstr>Mouse Types</vt:lpstr>
      <vt:lpstr>Touch Screen</vt:lpstr>
      <vt:lpstr>Gaming Controllers</vt:lpstr>
      <vt:lpstr>Scanning Devices</vt:lpstr>
      <vt:lpstr>Card Readers</vt:lpstr>
      <vt:lpstr>Bar Code Readers</vt:lpstr>
      <vt:lpstr>RFID Readers </vt:lpstr>
      <vt:lpstr>Character and Mark Recognition Readers</vt:lpstr>
      <vt:lpstr>Image Capturing Devices</vt:lpstr>
      <vt:lpstr>Audio-Input Devices</vt:lpstr>
      <vt:lpstr>Output</vt:lpstr>
      <vt:lpstr>Monitors </vt:lpstr>
      <vt:lpstr>Monitor Types</vt:lpstr>
      <vt:lpstr>Curved Monitors</vt:lpstr>
      <vt:lpstr>E-book Readers</vt:lpstr>
      <vt:lpstr>Other Monitor Types</vt:lpstr>
      <vt:lpstr>Making IT Work for You ~ Using E-Books</vt:lpstr>
      <vt:lpstr>Printers </vt:lpstr>
      <vt:lpstr>Printer Types</vt:lpstr>
      <vt:lpstr>Other Printers</vt:lpstr>
      <vt:lpstr>Audio and Video Devices</vt:lpstr>
      <vt:lpstr>Combination Input and Output Devices</vt:lpstr>
      <vt:lpstr>Drones and Robots</vt:lpstr>
      <vt:lpstr>Making IT Work for You ~ Skype</vt:lpstr>
      <vt:lpstr>Ergonomics</vt:lpstr>
      <vt:lpstr>Ergonomic Challenged Devices</vt:lpstr>
      <vt:lpstr>Careers In IT</vt:lpstr>
      <vt:lpstr>A Look to the Future Augmented Reality Displays</vt:lpstr>
      <vt:lpstr>Open-Ended Questions (Page 1 of 2)</vt:lpstr>
      <vt:lpstr>Open-Ended Questions (Page 2 of 2)</vt:lpstr>
    </vt:vector>
  </TitlesOfParts>
  <Company>McGraw-Hill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Input and Output</dc:title>
  <dc:creator>Rachelle Hall</dc:creator>
  <cp:lastModifiedBy>HAFIZ</cp:lastModifiedBy>
  <cp:revision>52</cp:revision>
  <dcterms:created xsi:type="dcterms:W3CDTF">2016-01-23T03:48:02Z</dcterms:created>
  <dcterms:modified xsi:type="dcterms:W3CDTF">2016-09-15T12:19:02Z</dcterms:modified>
</cp:coreProperties>
</file>