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1"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6" r:id="rId41"/>
    <p:sldId id="294" r:id="rId42"/>
    <p:sldId id="301" r:id="rId43"/>
    <p:sldId id="295" r:id="rId44"/>
    <p:sldId id="297" r:id="rId45"/>
    <p:sldId id="298" r:id="rId46"/>
    <p:sldId id="299" r:id="rId47"/>
    <p:sldId id="300" r:id="rId48"/>
    <p:sldId id="302" r:id="rId49"/>
    <p:sldId id="303" r:id="rId50"/>
    <p:sldId id="304" r:id="rId51"/>
    <p:sldId id="305" r:id="rId52"/>
    <p:sldId id="306" r:id="rId53"/>
    <p:sldId id="313" r:id="rId54"/>
    <p:sldId id="307" r:id="rId55"/>
    <p:sldId id="308" r:id="rId56"/>
    <p:sldId id="309" r:id="rId57"/>
    <p:sldId id="310" r:id="rId58"/>
    <p:sldId id="311" r:id="rId59"/>
    <p:sldId id="312" r:id="rId60"/>
    <p:sldId id="314" r:id="rId6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E3E"/>
    <a:srgbClr val="0070C0"/>
    <a:srgbClr val="4472C4"/>
    <a:srgbClr val="FFC000"/>
    <a:srgbClr val="E2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47" autoAdjust="0"/>
    <p:restoredTop sz="94660"/>
  </p:normalViewPr>
  <p:slideViewPr>
    <p:cSldViewPr snapToGrid="0">
      <p:cViewPr varScale="1">
        <p:scale>
          <a:sx n="121" d="100"/>
          <a:sy n="121" d="100"/>
        </p:scale>
        <p:origin x="1806"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notesMaster" Target="notesMasters/notesMaster1.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CB005FD-FC8B-4FF4-955B-7EA50B8B0663}" type="datetimeFigureOut">
              <a:rPr lang="en-MY"/>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MY"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7D76A01-9653-4E88-A0A9-E9EA91B8AD2B}" type="slidenum">
              <a:rPr lang="en-MY"/>
            </a:fld>
            <a:endParaRPr lang="en-MY"/>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000" b="1">
                <a:solidFill>
                  <a:srgbClr val="830E3E"/>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B3FBE4D-DDC6-4C39-8A9F-3B189D751B14}" type="datetime1">
              <a:rPr lang="en-US" smtClean="0"/>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Logical DB Design Part II Normalization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D02A6F-F68E-42AE-AE2F-753F71817D84}" type="slidenum">
              <a:rPr lang="en-US"/>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D217A7-C121-46D5-B104-442C139B8ABF}" type="datetime1">
              <a:rPr lang="en-US" smtClean="0"/>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Logical DB Design Part II Normalization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4D04142B-9149-44AD-9D92-D86EB0C2BF77}" type="slidenum">
              <a:rPr lang="en-US"/>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EC9311-00D4-4ACB-BD34-437971BDA6CB}" type="datetime1">
              <a:rPr lang="en-US" smtClean="0"/>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Logical DB Design Part II Normalization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5631EE60-E854-4E7C-BF7C-54A65C2A0E64}" type="slidenum">
              <a:rPr lang="en-US"/>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73F219-7941-4347-BBBB-C32C6FDE7721}" type="datetime1">
              <a:rPr lang="en-US" smtClean="0"/>
            </a:fld>
            <a:endParaRPr lang="en-US"/>
          </a:p>
        </p:txBody>
      </p:sp>
      <p:sp>
        <p:nvSpPr>
          <p:cNvPr id="6" name="Slide Number Placeholder 5"/>
          <p:cNvSpPr>
            <a:spLocks noGrp="1"/>
          </p:cNvSpPr>
          <p:nvPr>
            <p:ph type="sldNum" sz="quarter" idx="12"/>
          </p:nvPr>
        </p:nvSpPr>
        <p:spPr/>
        <p:txBody>
          <a:bodyPr/>
          <a:lstStyle>
            <a:lvl1pPr>
              <a:defRPr/>
            </a:lvl1pPr>
          </a:lstStyle>
          <a:p>
            <a:pPr>
              <a:defRPr/>
            </a:pPr>
            <a:fld id="{4AEEF2DB-3D68-4EFF-B92B-90C34555BE45}" type="slidenum">
              <a:rPr lang="en-US"/>
            </a:fld>
            <a:endParaRPr lang="en-US" dirty="0"/>
          </a:p>
        </p:txBody>
      </p:sp>
      <p:sp>
        <p:nvSpPr>
          <p:cNvPr id="7"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1D0BAC9F-DD8F-4A29-9416-C778F794506A}" type="datetime1">
              <a:rPr lang="en-US" smtClean="0"/>
            </a:fld>
            <a:endParaRPr lang="en-US"/>
          </a:p>
        </p:txBody>
      </p:sp>
      <p:sp>
        <p:nvSpPr>
          <p:cNvPr id="6" name="Slide Number Placeholder 5"/>
          <p:cNvSpPr>
            <a:spLocks noGrp="1"/>
          </p:cNvSpPr>
          <p:nvPr>
            <p:ph type="sldNum" sz="quarter" idx="12"/>
          </p:nvPr>
        </p:nvSpPr>
        <p:spPr/>
        <p:txBody>
          <a:bodyPr/>
          <a:lstStyle>
            <a:lvl1pPr>
              <a:defRPr/>
            </a:lvl1pPr>
          </a:lstStyle>
          <a:p>
            <a:pPr>
              <a:defRPr/>
            </a:pPr>
            <a:fld id="{E89D5586-745C-4D1D-AC0D-50A29C310C58}" type="slidenum">
              <a:rPr lang="en-US"/>
            </a:fld>
            <a:endParaRPr lang="en-US" dirty="0"/>
          </a:p>
        </p:txBody>
      </p:sp>
      <p:sp>
        <p:nvSpPr>
          <p:cNvPr id="7"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B39ECA1-F01B-40C4-9F8C-A01691146098}" type="datetime1">
              <a:rPr lang="en-US" smtClean="0"/>
            </a:fld>
            <a:endParaRPr lang="en-US"/>
          </a:p>
        </p:txBody>
      </p:sp>
      <p:sp>
        <p:nvSpPr>
          <p:cNvPr id="7" name="Slide Number Placeholder 5"/>
          <p:cNvSpPr>
            <a:spLocks noGrp="1"/>
          </p:cNvSpPr>
          <p:nvPr>
            <p:ph type="sldNum" sz="quarter" idx="12"/>
          </p:nvPr>
        </p:nvSpPr>
        <p:spPr/>
        <p:txBody>
          <a:bodyPr/>
          <a:lstStyle>
            <a:lvl1pPr>
              <a:defRPr/>
            </a:lvl1pPr>
          </a:lstStyle>
          <a:p>
            <a:pPr>
              <a:defRPr/>
            </a:pPr>
            <a:fld id="{06469A2C-1C93-4A5E-AA86-D928C00BCD92}" type="slidenum">
              <a:rPr lang="en-US"/>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88289D7-56CD-46B3-91CE-ABD333736AE1}" type="datetime1">
              <a:rPr lang="en-US" smtClean="0"/>
            </a:fld>
            <a:endParaRPr lang="en-US"/>
          </a:p>
        </p:txBody>
      </p:sp>
      <p:sp>
        <p:nvSpPr>
          <p:cNvPr id="9" name="Slide Number Placeholder 5"/>
          <p:cNvSpPr>
            <a:spLocks noGrp="1"/>
          </p:cNvSpPr>
          <p:nvPr>
            <p:ph type="sldNum" sz="quarter" idx="12"/>
          </p:nvPr>
        </p:nvSpPr>
        <p:spPr/>
        <p:txBody>
          <a:bodyPr/>
          <a:lstStyle>
            <a:lvl1pPr>
              <a:defRPr/>
            </a:lvl1pPr>
          </a:lstStyle>
          <a:p>
            <a:pPr>
              <a:defRPr/>
            </a:pPr>
            <a:fld id="{B647D458-EF61-4B7E-AFE9-875D2476F532}" type="slidenum">
              <a:rPr lang="en-US"/>
            </a:fld>
            <a:endParaRPr lang="en-US" dirty="0"/>
          </a:p>
        </p:txBody>
      </p:sp>
      <p:sp>
        <p:nvSpPr>
          <p:cNvPr id="10" name="Footer Placeholder 4"/>
          <p:cNvSpPr>
            <a:spLocks noGrp="1"/>
          </p:cNvSpPr>
          <p:nvPr>
            <p:ph type="ftr" sz="quarter" idx="1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1325407-CB2C-4260-946E-927FB4B84F49}" type="datetime1">
              <a:rPr lang="en-US" smtClean="0"/>
            </a:fld>
            <a:endParaRPr lang="en-US"/>
          </a:p>
        </p:txBody>
      </p:sp>
      <p:sp>
        <p:nvSpPr>
          <p:cNvPr id="5" name="Slide Number Placeholder 5"/>
          <p:cNvSpPr>
            <a:spLocks noGrp="1"/>
          </p:cNvSpPr>
          <p:nvPr>
            <p:ph type="sldNum" sz="quarter" idx="12"/>
          </p:nvPr>
        </p:nvSpPr>
        <p:spPr/>
        <p:txBody>
          <a:bodyPr/>
          <a:lstStyle>
            <a:lvl1pPr>
              <a:defRPr/>
            </a:lvl1pPr>
          </a:lstStyle>
          <a:p>
            <a:pPr>
              <a:defRPr/>
            </a:pPr>
            <a:fld id="{3BE95FEE-A042-4E46-858D-E255F286AFAD}" type="slidenum">
              <a:rPr lang="en-US"/>
            </a:fld>
            <a:endParaRPr lang="en-US" dirty="0"/>
          </a:p>
        </p:txBody>
      </p:sp>
      <p:sp>
        <p:nvSpPr>
          <p:cNvPr id="6"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C3EA18-9005-42F5-AB59-D7B1881B4505}" type="datetime1">
              <a:rPr lang="en-US" smtClean="0"/>
            </a:fld>
            <a:endParaRPr lang="en-US"/>
          </a:p>
        </p:txBody>
      </p:sp>
      <p:sp>
        <p:nvSpPr>
          <p:cNvPr id="4" name="Slide Number Placeholder 5"/>
          <p:cNvSpPr>
            <a:spLocks noGrp="1"/>
          </p:cNvSpPr>
          <p:nvPr>
            <p:ph type="sldNum" sz="quarter" idx="12"/>
          </p:nvPr>
        </p:nvSpPr>
        <p:spPr/>
        <p:txBody>
          <a:bodyPr/>
          <a:lstStyle>
            <a:lvl1pPr>
              <a:defRPr/>
            </a:lvl1pPr>
          </a:lstStyle>
          <a:p>
            <a:pPr>
              <a:defRPr/>
            </a:pPr>
            <a:fld id="{9222C836-3674-4059-90D2-D86E3DE58AF5}" type="slidenum">
              <a:rPr lang="en-US"/>
            </a:fld>
            <a:endParaRPr lang="en-US" dirty="0"/>
          </a:p>
        </p:txBody>
      </p:sp>
      <p:sp>
        <p:nvSpPr>
          <p:cNvPr id="5"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30540ACF-541B-4D4E-83DF-3D6D11931694}" type="datetime1">
              <a:rPr lang="en-US" smtClean="0"/>
            </a:fld>
            <a:endParaRPr lang="en-US"/>
          </a:p>
        </p:txBody>
      </p:sp>
      <p:sp>
        <p:nvSpPr>
          <p:cNvPr id="7" name="Slide Number Placeholder 5"/>
          <p:cNvSpPr>
            <a:spLocks noGrp="1"/>
          </p:cNvSpPr>
          <p:nvPr>
            <p:ph type="sldNum" sz="quarter" idx="12"/>
          </p:nvPr>
        </p:nvSpPr>
        <p:spPr/>
        <p:txBody>
          <a:bodyPr/>
          <a:lstStyle>
            <a:lvl1pPr>
              <a:defRPr/>
            </a:lvl1pPr>
          </a:lstStyle>
          <a:p>
            <a:pPr>
              <a:defRPr/>
            </a:pPr>
            <a:fld id="{32D6BA56-7896-42D5-8307-DADE9CA6683E}" type="slidenum">
              <a:rPr lang="en-US"/>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F5AA1EB9-EE13-48C4-ACC6-DC71C056AFEE}" type="datetime1">
              <a:rPr lang="en-US" smtClean="0"/>
            </a:fld>
            <a:endParaRPr lang="en-US"/>
          </a:p>
        </p:txBody>
      </p:sp>
      <p:sp>
        <p:nvSpPr>
          <p:cNvPr id="7" name="Slide Number Placeholder 5"/>
          <p:cNvSpPr>
            <a:spLocks noGrp="1"/>
          </p:cNvSpPr>
          <p:nvPr>
            <p:ph type="sldNum" sz="quarter" idx="12"/>
          </p:nvPr>
        </p:nvSpPr>
        <p:spPr/>
        <p:txBody>
          <a:bodyPr/>
          <a:lstStyle>
            <a:lvl1pPr>
              <a:defRPr/>
            </a:lvl1pPr>
          </a:lstStyle>
          <a:p>
            <a:pPr>
              <a:defRPr/>
            </a:pPr>
            <a:fld id="{B5612DB0-978D-4D16-877F-1B531896CD64}" type="slidenum">
              <a:rPr lang="en-US"/>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noChangeArrowheads="1"/>
          </p:cNvSpPr>
          <p:nvPr>
            <p:ph type="title"/>
          </p:nvPr>
        </p:nvSpPr>
        <p:spPr bwMode="auto">
          <a:xfrm>
            <a:off x="628650" y="582613"/>
            <a:ext cx="7886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8" name="Text Placeholder 2"/>
          <p:cNvSpPr>
            <a:spLocks noGrp="1" noChangeArrowheads="1"/>
          </p:cNvSpPr>
          <p:nvPr>
            <p:ph type="body" idx="1"/>
          </p:nvPr>
        </p:nvSpPr>
        <p:spPr bwMode="auto">
          <a:xfrm>
            <a:off x="628650" y="1646238"/>
            <a:ext cx="78867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0" y="6492875"/>
            <a:ext cx="1457325"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0664F3F2-7896-4B5B-B866-E6476CB60A5A}" type="datetime1">
              <a:rPr lang="en-US" smtClean="0"/>
            </a:fld>
            <a:endParaRPr lang="en-US"/>
          </a:p>
        </p:txBody>
      </p:sp>
      <p:sp>
        <p:nvSpPr>
          <p:cNvPr id="5"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Logical DB Design Part II Normalization</a:t>
            </a:r>
            <a:endParaRPr lang="en-US" dirty="0"/>
          </a:p>
        </p:txBody>
      </p:sp>
      <p:sp>
        <p:nvSpPr>
          <p:cNvPr id="6" name="Slide Number Placeholder 5"/>
          <p:cNvSpPr>
            <a:spLocks noGrp="1"/>
          </p:cNvSpPr>
          <p:nvPr>
            <p:ph type="sldNum" sz="quarter" idx="4"/>
          </p:nvPr>
        </p:nvSpPr>
        <p:spPr>
          <a:xfrm>
            <a:off x="2366963" y="6492875"/>
            <a:ext cx="674687"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378DD1A9-E041-452A-A8AB-5B84301EF847}" type="slidenum">
              <a:rPr lang="en-US"/>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0" fontAlgn="base" hangingPunct="0">
        <a:lnSpc>
          <a:spcPct val="90000"/>
        </a:lnSpc>
        <a:spcBef>
          <a:spcPct val="0"/>
        </a:spcBef>
        <a:spcAft>
          <a:spcPct val="0"/>
        </a:spcAft>
        <a:defRPr sz="2800" b="1" kern="1200">
          <a:solidFill>
            <a:srgbClr val="830E3E"/>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p:nvPr>
        </p:nvSpPr>
        <p:spPr/>
        <p:txBody>
          <a:bodyPr/>
          <a:lstStyle/>
          <a:p>
            <a:pPr eaLnBrk="1" hangingPunct="1"/>
            <a:r>
              <a:rPr lang="en-MY" altLang="en-US" sz="3200" dirty="0"/>
              <a:t>Logical Database Design (Part 2)</a:t>
            </a:r>
            <a:br>
              <a:rPr lang="en-MY" altLang="en-US" sz="3200" dirty="0"/>
            </a:br>
            <a:r>
              <a:rPr lang="en-MY" altLang="en-US" sz="3200" dirty="0"/>
              <a:t>Normalization</a:t>
            </a:r>
            <a:endParaRPr lang="en-MY" altLang="en-US" sz="3200" dirty="0"/>
          </a:p>
        </p:txBody>
      </p:sp>
      <p:sp>
        <p:nvSpPr>
          <p:cNvPr id="3075" name="Subtitle 2"/>
          <p:cNvSpPr>
            <a:spLocks noGrp="1" noChangeArrowheads="1"/>
          </p:cNvSpPr>
          <p:nvPr>
            <p:ph type="subTitle" idx="1"/>
          </p:nvPr>
        </p:nvSpPr>
        <p:spPr/>
        <p:txBody>
          <a:bodyPr/>
          <a:lstStyle/>
          <a:p>
            <a:pPr eaLnBrk="1" hangingPunct="1"/>
            <a:r>
              <a:rPr lang="en-MY" altLang="en-US">
                <a:sym typeface="+mn-ea"/>
              </a:rPr>
              <a:t>SECD2523 Database</a:t>
            </a:r>
            <a:endParaRPr lang="en-MY" altLang="en-US"/>
          </a:p>
          <a:p>
            <a:pPr eaLnBrk="1" hangingPunct="1"/>
            <a:r>
              <a:rPr lang="en-MY" altLang="en-US">
                <a:sym typeface="+mn-ea"/>
              </a:rPr>
              <a:t>Semester 1 2020/2021</a:t>
            </a:r>
            <a:endParaRPr lang="en-MY"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Update Anomalies</a:t>
            </a:r>
            <a:br>
              <a:rPr lang="en-MY" dirty="0"/>
            </a:br>
            <a:endParaRPr lang="en-MY" dirty="0"/>
          </a:p>
        </p:txBody>
      </p:sp>
      <p:pic>
        <p:nvPicPr>
          <p:cNvPr id="7" name="Content Placeholder 6"/>
          <p:cNvPicPr>
            <a:picLocks noGrp="1" noChangeAspect="1"/>
          </p:cNvPicPr>
          <p:nvPr>
            <p:ph idx="1"/>
          </p:nvPr>
        </p:nvPicPr>
        <p:blipFill>
          <a:blip r:embed="rId1"/>
          <a:stretch>
            <a:fillRect/>
          </a:stretch>
        </p:blipFill>
        <p:spPr>
          <a:xfrm>
            <a:off x="628650" y="1362337"/>
            <a:ext cx="5296639" cy="2200582"/>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8" name="Arrow: Right 7"/>
          <p:cNvSpPr/>
          <p:nvPr/>
        </p:nvSpPr>
        <p:spPr>
          <a:xfrm flipH="1">
            <a:off x="5778942" y="2370252"/>
            <a:ext cx="658391" cy="137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Arrow: Right 8"/>
          <p:cNvSpPr/>
          <p:nvPr/>
        </p:nvSpPr>
        <p:spPr>
          <a:xfrm flipH="1">
            <a:off x="5778942" y="2574513"/>
            <a:ext cx="658391" cy="137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Arrow: Right 9"/>
          <p:cNvSpPr/>
          <p:nvPr/>
        </p:nvSpPr>
        <p:spPr>
          <a:xfrm flipH="1">
            <a:off x="5778942" y="2947005"/>
            <a:ext cx="658391" cy="137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p:cNvSpPr txBox="1"/>
          <p:nvPr/>
        </p:nvSpPr>
        <p:spPr>
          <a:xfrm>
            <a:off x="6524625" y="2250480"/>
            <a:ext cx="2343150" cy="923330"/>
          </a:xfrm>
          <a:prstGeom prst="rect">
            <a:avLst/>
          </a:prstGeom>
          <a:noFill/>
        </p:spPr>
        <p:txBody>
          <a:bodyPr wrap="square" rtlCol="0">
            <a:spAutoFit/>
          </a:bodyPr>
          <a:lstStyle/>
          <a:p>
            <a:pPr algn="ctr"/>
            <a:r>
              <a:rPr lang="en-MY" dirty="0">
                <a:latin typeface="Times New Roman" panose="02020603050405020304" pitchFamily="18" charset="0"/>
                <a:cs typeface="Times New Roman" panose="02020603050405020304" pitchFamily="18" charset="0"/>
              </a:rPr>
              <a:t>Unwanted data redundancy may cause </a:t>
            </a:r>
            <a:r>
              <a:rPr lang="en-MY" b="1" dirty="0">
                <a:solidFill>
                  <a:srgbClr val="830E3E"/>
                </a:solidFill>
                <a:latin typeface="Times New Roman" panose="02020603050405020304" pitchFamily="18" charset="0"/>
                <a:cs typeface="Times New Roman" panose="02020603050405020304" pitchFamily="18" charset="0"/>
              </a:rPr>
              <a:t>update anomalies</a:t>
            </a:r>
            <a:endParaRPr lang="en-MY" b="1" dirty="0">
              <a:solidFill>
                <a:srgbClr val="830E3E"/>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628650" y="3562919"/>
            <a:ext cx="78866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dirty="0">
                <a:latin typeface="+mn-lt"/>
                <a:ea typeface="MS PGothic" panose="020B0600070205080204" charset="-128"/>
                <a:cs typeface="Times New Roman" panose="02020603050405020304" pitchFamily="18" charset="0"/>
              </a:rPr>
              <a:t>Look at tuples in row 2, 3 and 5.  The details of a branch (B003) are repeated for every member of staff located at that branch </a:t>
            </a:r>
            <a:r>
              <a:rPr lang="en-US" altLang="en-US" sz="2000" dirty="0">
                <a:latin typeface="+mn-lt"/>
                <a:ea typeface="MS PGothic" panose="020B0600070205080204" charset="-128"/>
                <a:cs typeface="Times New Roman" panose="02020603050405020304" pitchFamily="18" charset="0"/>
                <a:sym typeface="Wingdings" panose="05000000000000000000" pitchFamily="2" charset="2"/>
              </a:rPr>
              <a:t> </a:t>
            </a:r>
            <a:r>
              <a:rPr lang="en-US" altLang="en-US" sz="2000" dirty="0">
                <a:solidFill>
                  <a:srgbClr val="0070C0"/>
                </a:solidFill>
                <a:latin typeface="+mn-lt"/>
                <a:ea typeface="MS PGothic" panose="020B0600070205080204" charset="-128"/>
                <a:cs typeface="Times New Roman" panose="02020603050405020304" pitchFamily="18" charset="0"/>
                <a:sym typeface="Wingdings" panose="05000000000000000000" pitchFamily="2" charset="2"/>
              </a:rPr>
              <a:t>data redundancy, hence defeat one of the purpose of building a database</a:t>
            </a:r>
            <a:r>
              <a:rPr lang="en-US" altLang="en-US" sz="2000" dirty="0">
                <a:solidFill>
                  <a:srgbClr val="0070C0"/>
                </a:solidFill>
                <a:latin typeface="+mn-lt"/>
                <a:ea typeface="MS PGothic" panose="020B0600070205080204" charset="-128"/>
                <a:cs typeface="Times New Roman" panose="02020603050405020304" pitchFamily="18" charset="0"/>
              </a:rPr>
              <a:t>.</a:t>
            </a:r>
            <a:endParaRPr lang="en-US" altLang="en-US" sz="2000" dirty="0">
              <a:solidFill>
                <a:srgbClr val="0070C0"/>
              </a:solidFill>
              <a:latin typeface="+mn-lt"/>
              <a:ea typeface="MS PGothic" panose="020B0600070205080204" charset="-128"/>
              <a:cs typeface="Times New Roman" panose="02020603050405020304" pitchFamily="18" charset="0"/>
            </a:endParaRPr>
          </a:p>
        </p:txBody>
      </p:sp>
      <p:sp>
        <p:nvSpPr>
          <p:cNvPr id="13" name="Text Box 6"/>
          <p:cNvSpPr txBox="1">
            <a:spLocks noChangeArrowheads="1"/>
          </p:cNvSpPr>
          <p:nvPr/>
        </p:nvSpPr>
        <p:spPr bwMode="auto">
          <a:xfrm>
            <a:off x="657224" y="4649698"/>
            <a:ext cx="782954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0"/>
              </a:spcBef>
              <a:buNone/>
            </a:pPr>
            <a:r>
              <a:rPr lang="en-US" altLang="en-US" sz="2000" dirty="0">
                <a:latin typeface="+mn-lt"/>
                <a:ea typeface="MS PGothic" panose="020B0600070205080204" charset="-128"/>
                <a:cs typeface="Times New Roman" panose="02020603050405020304" pitchFamily="18" charset="0"/>
              </a:rPr>
              <a:t>Category of update anomalies :</a:t>
            </a:r>
            <a:endParaRPr lang="en-US" altLang="en-US" sz="2000" dirty="0">
              <a:latin typeface="+mn-lt"/>
              <a:ea typeface="MS PGothic" panose="020B0600070205080204" charset="-128"/>
              <a:cs typeface="Times New Roman" panose="02020603050405020304" pitchFamily="18" charset="0"/>
            </a:endParaRPr>
          </a:p>
          <a:p>
            <a:pPr marL="342900" indent="-342900" eaLnBrk="1" hangingPunct="1">
              <a:spcBef>
                <a:spcPts val="0"/>
              </a:spcBef>
            </a:pPr>
            <a:r>
              <a:rPr lang="en-US" altLang="en-US" sz="2200" b="1" dirty="0">
                <a:solidFill>
                  <a:srgbClr val="830E3E"/>
                </a:solidFill>
                <a:latin typeface="+mn-lt"/>
                <a:ea typeface="MS PGothic" panose="020B0600070205080204" charset="-128"/>
                <a:cs typeface="Times New Roman" panose="02020603050405020304" pitchFamily="18" charset="0"/>
              </a:rPr>
              <a:t>Insertion anomalies</a:t>
            </a:r>
            <a:endParaRPr lang="en-US" altLang="en-US" sz="2200" b="1" dirty="0">
              <a:solidFill>
                <a:srgbClr val="830E3E"/>
              </a:solidFill>
              <a:latin typeface="+mn-lt"/>
              <a:ea typeface="MS PGothic" panose="020B0600070205080204" charset="-128"/>
              <a:cs typeface="Times New Roman" panose="02020603050405020304" pitchFamily="18" charset="0"/>
            </a:endParaRPr>
          </a:p>
          <a:p>
            <a:pPr marL="342900" indent="-342900" eaLnBrk="1" hangingPunct="1">
              <a:spcBef>
                <a:spcPts val="0"/>
              </a:spcBef>
            </a:pPr>
            <a:r>
              <a:rPr lang="en-US" altLang="en-US" sz="2200" b="1" dirty="0">
                <a:solidFill>
                  <a:srgbClr val="830E3E"/>
                </a:solidFill>
                <a:latin typeface="+mn-lt"/>
                <a:ea typeface="MS PGothic" panose="020B0600070205080204" charset="-128"/>
                <a:cs typeface="Times New Roman" panose="02020603050405020304" pitchFamily="18" charset="0"/>
              </a:rPr>
              <a:t>Deletion anomalies</a:t>
            </a:r>
            <a:endParaRPr lang="en-US" altLang="en-US" sz="2200" b="1" dirty="0">
              <a:solidFill>
                <a:srgbClr val="830E3E"/>
              </a:solidFill>
              <a:latin typeface="+mn-lt"/>
              <a:ea typeface="MS PGothic" panose="020B0600070205080204" charset="-128"/>
              <a:cs typeface="Times New Roman" panose="02020603050405020304" pitchFamily="18" charset="0"/>
            </a:endParaRPr>
          </a:p>
          <a:p>
            <a:pPr marL="342900" indent="-342900" eaLnBrk="1" hangingPunct="1">
              <a:spcBef>
                <a:spcPts val="0"/>
              </a:spcBef>
            </a:pPr>
            <a:r>
              <a:rPr lang="en-US" altLang="en-US" sz="2200" b="1" dirty="0">
                <a:solidFill>
                  <a:srgbClr val="830E3E"/>
                </a:solidFill>
                <a:latin typeface="+mn-lt"/>
                <a:ea typeface="MS PGothic" panose="020B0600070205080204" charset="-128"/>
                <a:cs typeface="Times New Roman" panose="02020603050405020304" pitchFamily="18" charset="0"/>
              </a:rPr>
              <a:t>Modification anomalies</a:t>
            </a:r>
            <a:endParaRPr lang="en-US" altLang="en-US" sz="2200" b="1" dirty="0">
              <a:solidFill>
                <a:srgbClr val="830E3E"/>
              </a:solidFill>
              <a:latin typeface="+mn-lt"/>
              <a:ea typeface="MS PGothic" panose="020B0600070205080204" charset="-128"/>
              <a:cs typeface="Times New Roman" panose="02020603050405020304" pitchFamily="18" charset="0"/>
            </a:endParaRPr>
          </a:p>
        </p:txBody>
      </p:sp>
      <p:sp>
        <p:nvSpPr>
          <p:cNvPr id="14" name="TextBox 13"/>
          <p:cNvSpPr txBox="1"/>
          <p:nvPr/>
        </p:nvSpPr>
        <p:spPr>
          <a:xfrm>
            <a:off x="5652533" y="1703391"/>
            <a:ext cx="784800" cy="276999"/>
          </a:xfrm>
          <a:prstGeom prst="rect">
            <a:avLst/>
          </a:prstGeom>
          <a:noFill/>
        </p:spPr>
        <p:txBody>
          <a:bodyPr wrap="square" rtlCol="0">
            <a:spAutoFit/>
          </a:bodyPr>
          <a:lstStyle/>
          <a:p>
            <a:pPr algn="ctr"/>
            <a:r>
              <a:rPr lang="en-MY" sz="1200" b="1" dirty="0">
                <a:latin typeface="+mn-lt"/>
                <a:cs typeface="Times New Roman" panose="02020603050405020304" pitchFamily="18" charset="0"/>
              </a:rPr>
              <a:t>Figure 1</a:t>
            </a:r>
            <a:endParaRPr lang="en-MY" sz="1200" b="1" dirty="0">
              <a:solidFill>
                <a:srgbClr val="830E3E"/>
              </a:solidFill>
              <a:latin typeface="+mn-lt"/>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Insertion Anomalies</a:t>
            </a:r>
            <a:endParaRPr lang="en-MY" dirty="0"/>
          </a:p>
        </p:txBody>
      </p:sp>
      <p:sp>
        <p:nvSpPr>
          <p:cNvPr id="3" name="Content Placeholder 2"/>
          <p:cNvSpPr>
            <a:spLocks noGrp="1"/>
          </p:cNvSpPr>
          <p:nvPr>
            <p:ph idx="1"/>
          </p:nvPr>
        </p:nvSpPr>
        <p:spPr/>
        <p:txBody>
          <a:bodyPr/>
          <a:lstStyle/>
          <a:p>
            <a:r>
              <a:rPr lang="en-MY" dirty="0"/>
              <a:t>There are two main types of insert anomalies:</a:t>
            </a:r>
            <a:endParaRPr lang="en-MY" dirty="0"/>
          </a:p>
          <a:p>
            <a:r>
              <a:rPr lang="en-US" b="1" dirty="0">
                <a:solidFill>
                  <a:srgbClr val="0070C0"/>
                </a:solidFill>
              </a:rPr>
              <a:t>To insert the details of new members of staff into the StaffBranch relation</a:t>
            </a:r>
            <a:endParaRPr lang="en-US" b="1" dirty="0">
              <a:solidFill>
                <a:srgbClr val="0070C0"/>
              </a:solidFill>
            </a:endParaRPr>
          </a:p>
          <a:p>
            <a:pPr lvl="1"/>
            <a:r>
              <a:rPr lang="en-US" b="1" dirty="0">
                <a:solidFill>
                  <a:srgbClr val="830E3E"/>
                </a:solidFill>
              </a:rPr>
              <a:t>we must include the details of the branch at which the staff are to be located. </a:t>
            </a:r>
            <a:r>
              <a:rPr lang="en-US" dirty="0"/>
              <a:t>For example, to insert the details of new staff located at branch number B007, we must enter the correct details of branch number B007 so that the branch details are consistent with values for branch B007 in other tuples of the StaffBranch relation. </a:t>
            </a:r>
            <a:endParaRPr lang="en-US" dirty="0"/>
          </a:p>
          <a:p>
            <a:pPr lvl="1"/>
            <a:r>
              <a:rPr lang="en-US" dirty="0"/>
              <a:t>The relations shown in </a:t>
            </a:r>
            <a:r>
              <a:rPr lang="en-US" b="1" dirty="0">
                <a:solidFill>
                  <a:srgbClr val="830E3E"/>
                </a:solidFill>
              </a:rPr>
              <a:t>Slide 9 (situation 1) </a:t>
            </a:r>
            <a:r>
              <a:rPr lang="en-US" dirty="0"/>
              <a:t>do not suffer from this potential inconsistency, because we enter only the appropriate branch number for each staff member in the Staff relation. Instead, the details of branch number B007 are recorded in the database as a single tuple in the Branch relation. </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6"/>
          <p:cNvSpPr txBox="1"/>
          <p:nvPr/>
        </p:nvSpPr>
        <p:spPr>
          <a:xfrm>
            <a:off x="4414345" y="5811699"/>
            <a:ext cx="410100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MY" sz="1400" dirty="0"/>
              <a:t>Anomaly due to the design of the relation that cause </a:t>
            </a:r>
            <a:r>
              <a:rPr lang="en-MY" sz="1400" b="1" dirty="0">
                <a:solidFill>
                  <a:srgbClr val="830E3E"/>
                </a:solidFill>
              </a:rPr>
              <a:t>difficulties during inserting new data</a:t>
            </a:r>
            <a:endParaRPr lang="en-MY" sz="1400" b="1" dirty="0">
              <a:solidFill>
                <a:srgbClr val="830E3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Insertion Anomalies</a:t>
            </a:r>
            <a:endParaRPr lang="en-MY" dirty="0"/>
          </a:p>
        </p:txBody>
      </p:sp>
      <p:sp>
        <p:nvSpPr>
          <p:cNvPr id="3" name="Content Placeholder 2"/>
          <p:cNvSpPr>
            <a:spLocks noGrp="1"/>
          </p:cNvSpPr>
          <p:nvPr>
            <p:ph idx="1"/>
          </p:nvPr>
        </p:nvSpPr>
        <p:spPr/>
        <p:txBody>
          <a:bodyPr/>
          <a:lstStyle/>
          <a:p>
            <a:r>
              <a:rPr lang="en-US" b="1" dirty="0">
                <a:solidFill>
                  <a:srgbClr val="0070C0"/>
                </a:solidFill>
              </a:rPr>
              <a:t>To insert details of a new branch that currently has no members of staff into the StaffBranch relation</a:t>
            </a:r>
            <a:endParaRPr lang="en-US" b="1" dirty="0">
              <a:solidFill>
                <a:srgbClr val="0070C0"/>
              </a:solidFill>
            </a:endParaRPr>
          </a:p>
          <a:p>
            <a:pPr lvl="1"/>
            <a:r>
              <a:rPr lang="en-US" dirty="0"/>
              <a:t>it is </a:t>
            </a:r>
            <a:r>
              <a:rPr lang="en-US" b="1" dirty="0">
                <a:solidFill>
                  <a:srgbClr val="830E3E"/>
                </a:solidFill>
              </a:rPr>
              <a:t>necessary to enter nulls into the attributes for staff</a:t>
            </a:r>
            <a:r>
              <a:rPr lang="en-US" dirty="0"/>
              <a:t>, such as staffNo. However, as staffNo is the primary key for the StaffBranch relation, attempting to enter nulls for staffNo violates entity integrity and is not allowed. We therefore cannot enter a tuple for a new branch into the StaffBranch relation with a null for the staffNo.</a:t>
            </a:r>
            <a:endParaRPr lang="en-US" dirty="0"/>
          </a:p>
          <a:p>
            <a:pPr lvl="1"/>
            <a:r>
              <a:rPr lang="en-US" dirty="0"/>
              <a:t>The design of the relations shown in </a:t>
            </a:r>
            <a:r>
              <a:rPr lang="en-US" b="1" dirty="0">
                <a:solidFill>
                  <a:srgbClr val="830E3E"/>
                </a:solidFill>
              </a:rPr>
              <a:t>Slide 9 (situation 1) </a:t>
            </a:r>
            <a:r>
              <a:rPr lang="en-US" dirty="0"/>
              <a:t>avoids this problem, because branch details are entered in the Branch relation separately from the staff details. The details of staff ultimately located at that branch are entered at a later date into the Staff relation.</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Deletion Anomalies</a:t>
            </a:r>
            <a:endParaRPr lang="en-MY" dirty="0"/>
          </a:p>
        </p:txBody>
      </p:sp>
      <p:sp>
        <p:nvSpPr>
          <p:cNvPr id="3" name="Content Placeholder 2"/>
          <p:cNvSpPr>
            <a:spLocks noGrp="1"/>
          </p:cNvSpPr>
          <p:nvPr>
            <p:ph idx="1"/>
          </p:nvPr>
        </p:nvSpPr>
        <p:spPr/>
        <p:txBody>
          <a:bodyPr/>
          <a:lstStyle/>
          <a:p>
            <a:r>
              <a:rPr lang="en-US" b="1" dirty="0">
                <a:solidFill>
                  <a:srgbClr val="0070C0"/>
                </a:solidFill>
              </a:rPr>
              <a:t>If we delete a tuple from the StaffBranch relation that represents the last member of staff located at a branch, the details about that branch are also lost from the database.</a:t>
            </a:r>
            <a:endParaRPr lang="en-US" b="1" dirty="0">
              <a:solidFill>
                <a:srgbClr val="0070C0"/>
              </a:solidFill>
            </a:endParaRPr>
          </a:p>
          <a:p>
            <a:pPr lvl="1"/>
            <a:r>
              <a:rPr lang="en-US" dirty="0"/>
              <a:t> For example, if we delete the tuple for staff number SA9 (Mary Howe) from the StaffBranch relation, the details relating to branch number B007 are lost from the database. </a:t>
            </a:r>
            <a:endParaRPr lang="en-US" dirty="0"/>
          </a:p>
          <a:p>
            <a:pPr lvl="1"/>
            <a:r>
              <a:rPr lang="en-US" dirty="0"/>
              <a:t>The design of the relations in Slide 9 (situation 1) avoids this problem, because branch tuples are stored separately from staff tuples and only the attribute branchNo relates the two relations. If we delete the tuple for staff number SA9 from the Staff relation, the details on branch number B007 remain unaffected in the Branch relation.</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6"/>
          <p:cNvSpPr txBox="1"/>
          <p:nvPr/>
        </p:nvSpPr>
        <p:spPr>
          <a:xfrm>
            <a:off x="4414345" y="5596255"/>
            <a:ext cx="4101005"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MY" sz="1400" dirty="0"/>
              <a:t>Anomaly due to the design of the relation that cause </a:t>
            </a:r>
            <a:r>
              <a:rPr lang="en-MY" sz="1400" b="1" dirty="0">
                <a:solidFill>
                  <a:srgbClr val="830E3E"/>
                </a:solidFill>
              </a:rPr>
              <a:t>difficulties during deletion of data. Might cause unwanted data loss.</a:t>
            </a:r>
            <a:endParaRPr lang="en-MY" sz="1400" b="1" dirty="0">
              <a:solidFill>
                <a:srgbClr val="830E3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Modification Anomalies</a:t>
            </a:r>
            <a:endParaRPr lang="en-MY" dirty="0"/>
          </a:p>
        </p:txBody>
      </p:sp>
      <p:sp>
        <p:nvSpPr>
          <p:cNvPr id="3" name="Content Placeholder 2"/>
          <p:cNvSpPr>
            <a:spLocks noGrp="1"/>
          </p:cNvSpPr>
          <p:nvPr>
            <p:ph idx="1"/>
          </p:nvPr>
        </p:nvSpPr>
        <p:spPr/>
        <p:txBody>
          <a:bodyPr/>
          <a:lstStyle/>
          <a:p>
            <a:r>
              <a:rPr lang="en-US" b="1" dirty="0">
                <a:solidFill>
                  <a:srgbClr val="0070C0"/>
                </a:solidFill>
              </a:rPr>
              <a:t>If we want to change the value of one of the attributes of a particular branch in the StaffBranch relation—for example, the address for branch number B003</a:t>
            </a:r>
            <a:endParaRPr lang="en-US" b="1" dirty="0">
              <a:solidFill>
                <a:srgbClr val="0070C0"/>
              </a:solidFill>
            </a:endParaRPr>
          </a:p>
          <a:p>
            <a:pPr lvl="1"/>
            <a:r>
              <a:rPr lang="en-US" dirty="0"/>
              <a:t>we must </a:t>
            </a:r>
            <a:r>
              <a:rPr lang="en-US" b="1" dirty="0">
                <a:solidFill>
                  <a:srgbClr val="830E3E"/>
                </a:solidFill>
              </a:rPr>
              <a:t>update the tuples of all staff </a:t>
            </a:r>
            <a:r>
              <a:rPr lang="en-US" dirty="0"/>
              <a:t>located at that branch. If this modification is not carried out on all the appropriate tuples of the StaffBranch relation, the database will become inconsistent. </a:t>
            </a:r>
            <a:endParaRPr lang="en-US" dirty="0"/>
          </a:p>
          <a:p>
            <a:pPr lvl="1"/>
            <a:r>
              <a:rPr lang="en-US" dirty="0"/>
              <a:t>In this example, branch number B003 may appear to have different addresses in different staff tuples.</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6"/>
          <p:cNvSpPr txBox="1"/>
          <p:nvPr/>
        </p:nvSpPr>
        <p:spPr>
          <a:xfrm>
            <a:off x="4414345" y="5596255"/>
            <a:ext cx="4101005"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MY" sz="1400" dirty="0"/>
              <a:t>Anomaly due to the design of the relation that cause </a:t>
            </a:r>
            <a:r>
              <a:rPr lang="en-MY" sz="1400" b="1" dirty="0">
                <a:solidFill>
                  <a:srgbClr val="830E3E"/>
                </a:solidFill>
              </a:rPr>
              <a:t>difficulties during modification of existing data. Might lead to inconsistency of the database.</a:t>
            </a:r>
            <a:endParaRPr lang="en-MY" sz="1400" b="1" dirty="0">
              <a:solidFill>
                <a:srgbClr val="830E3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Functional Dependencies (FD)</a:t>
            </a:r>
            <a:endParaRPr lang="en-MY" dirty="0"/>
          </a:p>
        </p:txBody>
      </p:sp>
      <p:sp>
        <p:nvSpPr>
          <p:cNvPr id="3" name="Content Placeholder 2"/>
          <p:cNvSpPr>
            <a:spLocks noGrp="1"/>
          </p:cNvSpPr>
          <p:nvPr>
            <p:ph idx="1"/>
          </p:nvPr>
        </p:nvSpPr>
        <p:spPr/>
        <p:txBody>
          <a:bodyPr/>
          <a:lstStyle/>
          <a:p>
            <a:r>
              <a:rPr lang="en-US" dirty="0"/>
              <a:t>An important concept associated with normalization is functional dependency, which describes the relationship between attributes (Maier, 1983).</a:t>
            </a:r>
            <a:endParaRPr lang="en-US" dirty="0"/>
          </a:p>
          <a:p>
            <a:pPr lvl="1"/>
            <a:r>
              <a:rPr lang="en-US" dirty="0"/>
              <a:t>if A and B are attributes of relation R, B is functionally dependent on A (written as: A </a:t>
            </a:r>
            <a:r>
              <a:rPr lang="en-US" dirty="0">
                <a:sym typeface="Wingdings" panose="05000000000000000000" pitchFamily="2" charset="2"/>
              </a:rPr>
              <a:t></a:t>
            </a:r>
            <a:r>
              <a:rPr lang="en-US" dirty="0"/>
              <a:t> B) if each value of A is associated with exactly one value of B. ( A and B may each consist of one or more attributes.)</a:t>
            </a:r>
            <a:endParaRPr lang="en-US" dirty="0"/>
          </a:p>
          <a:p>
            <a:r>
              <a:rPr lang="en-US" dirty="0"/>
              <a:t>When a functional dependency is present, the dependency is specified as a constraint between the attributes.</a:t>
            </a:r>
            <a:endParaRPr lang="en-US" dirty="0"/>
          </a:p>
          <a:p>
            <a:r>
              <a:rPr lang="en-US" dirty="0"/>
              <a:t> An alternative way </a:t>
            </a:r>
            <a:r>
              <a:rPr lang="en-US" dirty="0">
                <a:sym typeface="Wingdings" panose="05000000000000000000" pitchFamily="2" charset="2"/>
              </a:rPr>
              <a:t></a:t>
            </a:r>
            <a:r>
              <a:rPr lang="en-US" dirty="0"/>
              <a:t> ‘A functionally determines B’ </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FD: Determinant</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8" name="Content Placeholder 7"/>
          <p:cNvSpPr>
            <a:spLocks noGrp="1"/>
          </p:cNvSpPr>
          <p:nvPr>
            <p:ph idx="1"/>
          </p:nvPr>
        </p:nvSpPr>
        <p:spPr/>
        <p:txBody>
          <a:bodyPr/>
          <a:lstStyle/>
          <a:p>
            <a:r>
              <a:rPr lang="en-US" dirty="0"/>
              <a:t>Determinant: Refers to the attribute, or group of attributes, on the left-hand side of the arrow of a functional dependency.</a:t>
            </a:r>
            <a:endParaRPr lang="en-US" dirty="0"/>
          </a:p>
          <a:p>
            <a:endParaRPr lang="en-MY" dirty="0"/>
          </a:p>
        </p:txBody>
      </p:sp>
      <p:pic>
        <p:nvPicPr>
          <p:cNvPr id="9" name="Picture 8"/>
          <p:cNvPicPr>
            <a:picLocks noChangeAspect="1"/>
          </p:cNvPicPr>
          <p:nvPr/>
        </p:nvPicPr>
        <p:blipFill>
          <a:blip r:embed="rId1"/>
          <a:stretch>
            <a:fillRect/>
          </a:stretch>
        </p:blipFill>
        <p:spPr>
          <a:xfrm>
            <a:off x="628650" y="2369789"/>
            <a:ext cx="7329952" cy="1631505"/>
          </a:xfrm>
          <a:prstGeom prst="rect">
            <a:avLst/>
          </a:prstGeom>
        </p:spPr>
      </p:pic>
      <p:sp>
        <p:nvSpPr>
          <p:cNvPr id="10" name="Text Box 11"/>
          <p:cNvSpPr txBox="1">
            <a:spLocks noChangeArrowheads="1"/>
          </p:cNvSpPr>
          <p:nvPr/>
        </p:nvSpPr>
        <p:spPr bwMode="auto">
          <a:xfrm>
            <a:off x="1150787" y="3539564"/>
            <a:ext cx="1808508" cy="4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FF0000"/>
                </a:solidFill>
                <a:latin typeface="+mn-lt"/>
                <a:ea typeface="MS PGothic" panose="020B0600070205080204" charset="-128"/>
                <a:cs typeface="Times New Roman" panose="02020603050405020304" pitchFamily="18" charset="0"/>
              </a:rPr>
              <a:t>determinant</a:t>
            </a:r>
            <a:endParaRPr lang="en-US" altLang="en-US" sz="2400" b="1" dirty="0">
              <a:solidFill>
                <a:srgbClr val="FF0000"/>
              </a:solidFill>
              <a:latin typeface="+mn-lt"/>
              <a:ea typeface="MS PGothic" panose="020B0600070205080204" charset="-128"/>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of a Functional Dependency</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10" name="Content Placeholder 9"/>
          <p:cNvPicPr>
            <a:picLocks noGrp="1" noChangeAspect="1"/>
          </p:cNvPicPr>
          <p:nvPr>
            <p:ph idx="1"/>
          </p:nvPr>
        </p:nvPicPr>
        <p:blipFill>
          <a:blip r:embed="rId1"/>
          <a:stretch>
            <a:fillRect/>
          </a:stretch>
        </p:blipFill>
        <p:spPr>
          <a:xfrm>
            <a:off x="21723" y="1825625"/>
            <a:ext cx="5365166" cy="4314312"/>
          </a:xfrm>
          <a:prstGeom prst="rect">
            <a:avLst/>
          </a:prstGeom>
        </p:spPr>
      </p:pic>
      <p:sp>
        <p:nvSpPr>
          <p:cNvPr id="8" name="Text Box 4"/>
          <p:cNvSpPr txBox="1">
            <a:spLocks noChangeArrowheads="1"/>
          </p:cNvSpPr>
          <p:nvPr/>
        </p:nvSpPr>
        <p:spPr bwMode="auto">
          <a:xfrm>
            <a:off x="5386889" y="1551524"/>
            <a:ext cx="3733800" cy="48625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charset="-128"/>
              </a:defRPr>
            </a:lvl1pPr>
            <a:lvl2pPr marL="800100" indent="-342900">
              <a:defRPr sz="2400">
                <a:solidFill>
                  <a:schemeClr val="tx1"/>
                </a:solidFill>
                <a:latin typeface="Arial" panose="020B0604020202020204" pitchFamily="34" charset="0"/>
                <a:ea typeface="MS PGothic" panose="020B0600070205080204" charset="-128"/>
              </a:defRPr>
            </a:lvl2pPr>
            <a:lvl3pPr marL="1143000" indent="-228600">
              <a:defRPr sz="2400">
                <a:solidFill>
                  <a:schemeClr val="tx1"/>
                </a:solidFill>
                <a:latin typeface="Arial" panose="020B0604020202020204" pitchFamily="34" charset="0"/>
                <a:ea typeface="MS PGothic" panose="020B0600070205080204" charset="-128"/>
              </a:defRPr>
            </a:lvl3pPr>
            <a:lvl4pPr marL="1600200" indent="-228600">
              <a:defRPr sz="2400">
                <a:solidFill>
                  <a:schemeClr val="tx1"/>
                </a:solidFill>
                <a:latin typeface="Arial" panose="020B0604020202020204" pitchFamily="34" charset="0"/>
                <a:ea typeface="MS PGothic" panose="020B0600070205080204" charset="-128"/>
              </a:defRPr>
            </a:lvl4pPr>
            <a:lvl5pPr marL="2057400" indent="-228600">
              <a:defRPr sz="2400">
                <a:solidFill>
                  <a:schemeClr val="tx1"/>
                </a:solidFill>
                <a:latin typeface="Arial" panose="020B060402020202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spcBef>
                <a:spcPct val="50000"/>
              </a:spcBef>
              <a:buFontTx/>
              <a:buAutoNum type="alphaLcParenBoth"/>
              <a:defRPr/>
            </a:pPr>
            <a:r>
              <a:rPr lang="en-US" sz="2000" i="1" dirty="0" err="1">
                <a:solidFill>
                  <a:srgbClr val="FF0000"/>
                </a:solidFill>
                <a:latin typeface="Times New Roman" panose="02020603050405020304" pitchFamily="18" charset="0"/>
              </a:rPr>
              <a:t>staffNo</a:t>
            </a:r>
            <a:r>
              <a:rPr lang="en-US" sz="2000" dirty="0">
                <a:solidFill>
                  <a:srgbClr val="FF0000"/>
                </a:solidFill>
                <a:latin typeface="Times New Roman" panose="02020603050405020304" pitchFamily="18" charset="0"/>
              </a:rPr>
              <a:t> functionally determines </a:t>
            </a:r>
            <a:r>
              <a:rPr lang="en-US" sz="2000" i="1" dirty="0">
                <a:solidFill>
                  <a:srgbClr val="FF0000"/>
                </a:solidFill>
                <a:latin typeface="Times New Roman" panose="02020603050405020304" pitchFamily="18" charset="0"/>
              </a:rPr>
              <a:t>position </a:t>
            </a:r>
            <a:endParaRPr lang="en-US" sz="2000" i="1" dirty="0">
              <a:solidFill>
                <a:srgbClr val="FF0000"/>
              </a:solidFill>
              <a:latin typeface="Times New Roman" panose="02020603050405020304" pitchFamily="18" charset="0"/>
            </a:endParaRPr>
          </a:p>
          <a:p>
            <a:pPr lvl="1">
              <a:spcBef>
                <a:spcPct val="50000"/>
              </a:spcBef>
              <a:buFontTx/>
              <a:buChar char="•"/>
              <a:defRPr/>
            </a:pPr>
            <a:r>
              <a:rPr lang="en-US" sz="2000" dirty="0">
                <a:solidFill>
                  <a:srgbClr val="0000CC"/>
                </a:solidFill>
                <a:latin typeface="Times New Roman" panose="02020603050405020304" pitchFamily="18" charset="0"/>
              </a:rPr>
              <a:t>staffNo </a:t>
            </a:r>
            <a:r>
              <a:rPr lang="en-US" sz="2000" dirty="0">
                <a:solidFill>
                  <a:srgbClr val="0000CC"/>
                </a:solidFill>
                <a:latin typeface="Times New Roman" panose="02020603050405020304" pitchFamily="18" charset="0"/>
                <a:sym typeface="Wingdings 3" pitchFamily="18" charset="2"/>
              </a:rPr>
              <a:t> </a:t>
            </a:r>
            <a:r>
              <a:rPr lang="en-US" sz="2000" dirty="0">
                <a:solidFill>
                  <a:srgbClr val="0000CC"/>
                </a:solidFill>
                <a:latin typeface="Times New Roman" panose="02020603050405020304" pitchFamily="18" charset="0"/>
              </a:rPr>
              <a:t>position</a:t>
            </a:r>
            <a:endParaRPr lang="en-US" sz="2000" dirty="0">
              <a:solidFill>
                <a:srgbClr val="0000CC"/>
              </a:solidFill>
              <a:latin typeface="Times New Roman" panose="02020603050405020304" pitchFamily="18" charset="0"/>
            </a:endParaRPr>
          </a:p>
          <a:p>
            <a:pPr lvl="1">
              <a:spcBef>
                <a:spcPct val="50000"/>
              </a:spcBef>
              <a:buFontTx/>
              <a:buChar char="•"/>
              <a:defRPr/>
            </a:pPr>
            <a:r>
              <a:rPr lang="en-US" sz="2000" dirty="0">
                <a:latin typeface="Times New Roman" panose="02020603050405020304" pitchFamily="18" charset="0"/>
              </a:rPr>
              <a:t>Relationship between </a:t>
            </a:r>
            <a:r>
              <a:rPr lang="en-US" sz="2000" i="1" dirty="0">
                <a:latin typeface="Times New Roman" panose="02020603050405020304" pitchFamily="18" charset="0"/>
              </a:rPr>
              <a:t>staffNo</a:t>
            </a:r>
            <a:r>
              <a:rPr lang="en-US" sz="2000" dirty="0">
                <a:latin typeface="Times New Roman" panose="02020603050405020304" pitchFamily="18" charset="0"/>
              </a:rPr>
              <a:t> and </a:t>
            </a:r>
            <a:r>
              <a:rPr lang="en-US" sz="2000" i="1" dirty="0">
                <a:latin typeface="Times New Roman" panose="02020603050405020304" pitchFamily="18" charset="0"/>
              </a:rPr>
              <a:t>position</a:t>
            </a:r>
            <a:r>
              <a:rPr lang="en-US" sz="2000" dirty="0">
                <a:latin typeface="Times New Roman" panose="02020603050405020304" pitchFamily="18" charset="0"/>
              </a:rPr>
              <a:t> </a:t>
            </a:r>
            <a:r>
              <a:rPr lang="en-US" sz="2000" dirty="0">
                <a:latin typeface="Times New Roman" panose="02020603050405020304" pitchFamily="18" charset="0"/>
                <a:sym typeface="Wingdings" panose="05000000000000000000" pitchFamily="2" charset="2"/>
              </a:rPr>
              <a:t>is 1:1</a:t>
            </a:r>
            <a:endParaRPr lang="en-US" sz="2000" dirty="0">
              <a:latin typeface="Times New Roman" panose="02020603050405020304" pitchFamily="18" charset="0"/>
              <a:sym typeface="Wingdings" panose="05000000000000000000" pitchFamily="2" charset="2"/>
            </a:endParaRPr>
          </a:p>
          <a:p>
            <a:pPr marL="457200" lvl="1" indent="0">
              <a:spcBef>
                <a:spcPct val="50000"/>
              </a:spcBef>
              <a:defRPr/>
            </a:pPr>
            <a:endParaRPr lang="en-US" sz="2000" dirty="0">
              <a:latin typeface="Times New Roman" panose="02020603050405020304" pitchFamily="18" charset="0"/>
              <a:sym typeface="Wingdings" panose="05000000000000000000" pitchFamily="2" charset="2"/>
            </a:endParaRPr>
          </a:p>
          <a:p>
            <a:pPr>
              <a:spcBef>
                <a:spcPct val="50000"/>
              </a:spcBef>
              <a:buFontTx/>
              <a:buAutoNum type="alphaLcParenBoth"/>
              <a:defRPr/>
            </a:pPr>
            <a:r>
              <a:rPr lang="en-US" sz="2000" i="1" dirty="0">
                <a:solidFill>
                  <a:srgbClr val="FF0000"/>
                </a:solidFill>
                <a:latin typeface="Times New Roman" panose="02020603050405020304" pitchFamily="18" charset="0"/>
              </a:rPr>
              <a:t>position</a:t>
            </a:r>
            <a:r>
              <a:rPr lang="en-US" sz="2000" dirty="0">
                <a:solidFill>
                  <a:srgbClr val="FF0000"/>
                </a:solidFill>
                <a:latin typeface="Times New Roman" panose="02020603050405020304" pitchFamily="18" charset="0"/>
              </a:rPr>
              <a:t> does </a:t>
            </a:r>
            <a:r>
              <a:rPr lang="en-US" sz="2000" i="1" dirty="0">
                <a:solidFill>
                  <a:srgbClr val="FF0000"/>
                </a:solidFill>
                <a:latin typeface="Times New Roman" panose="02020603050405020304" pitchFamily="18" charset="0"/>
              </a:rPr>
              <a:t>not</a:t>
            </a:r>
            <a:r>
              <a:rPr lang="en-US" sz="2000" dirty="0">
                <a:solidFill>
                  <a:srgbClr val="FF0000"/>
                </a:solidFill>
                <a:latin typeface="Times New Roman" panose="02020603050405020304" pitchFamily="18" charset="0"/>
              </a:rPr>
              <a:t> functionally determine</a:t>
            </a:r>
            <a:r>
              <a:rPr lang="en-US" sz="2000" dirty="0">
                <a:solidFill>
                  <a:srgbClr val="660066"/>
                </a:solidFill>
                <a:latin typeface="Times New Roman" panose="02020603050405020304" pitchFamily="18" charset="0"/>
              </a:rPr>
              <a:t> </a:t>
            </a:r>
            <a:r>
              <a:rPr lang="en-US" sz="2000" i="1" dirty="0">
                <a:solidFill>
                  <a:srgbClr val="FF0000"/>
                </a:solidFill>
                <a:latin typeface="Times New Roman" panose="02020603050405020304" pitchFamily="18" charset="0"/>
              </a:rPr>
              <a:t>staffNo</a:t>
            </a:r>
            <a:r>
              <a:rPr lang="en-US" sz="2000" dirty="0">
                <a:solidFill>
                  <a:srgbClr val="FF0000"/>
                </a:solidFill>
                <a:latin typeface="Times New Roman" panose="02020603050405020304" pitchFamily="18" charset="0"/>
              </a:rPr>
              <a:t> </a:t>
            </a:r>
            <a:endParaRPr lang="en-US" sz="2000" dirty="0">
              <a:solidFill>
                <a:srgbClr val="FF0000"/>
              </a:solidFill>
              <a:latin typeface="Times New Roman" panose="02020603050405020304" pitchFamily="18" charset="0"/>
            </a:endParaRPr>
          </a:p>
          <a:p>
            <a:pPr lvl="1">
              <a:spcBef>
                <a:spcPct val="50000"/>
              </a:spcBef>
              <a:buFontTx/>
              <a:buChar char="•"/>
              <a:defRPr/>
            </a:pPr>
            <a:r>
              <a:rPr lang="en-US" sz="2000" dirty="0">
                <a:solidFill>
                  <a:srgbClr val="0000CC"/>
                </a:solidFill>
                <a:latin typeface="Times New Roman" panose="02020603050405020304" pitchFamily="18" charset="0"/>
              </a:rPr>
              <a:t>position </a:t>
            </a:r>
            <a:r>
              <a:rPr lang="en-US" sz="2000" dirty="0">
                <a:solidFill>
                  <a:srgbClr val="0000CC"/>
                </a:solidFill>
                <a:latin typeface="Times New Roman" panose="02020603050405020304" pitchFamily="18" charset="0"/>
                <a:sym typeface="Wingdings 3" pitchFamily="18" charset="2"/>
              </a:rPr>
              <a:t> </a:t>
            </a:r>
            <a:r>
              <a:rPr lang="en-US" sz="2000" dirty="0">
                <a:solidFill>
                  <a:srgbClr val="0000CC"/>
                </a:solidFill>
                <a:latin typeface="Times New Roman" panose="02020603050405020304" pitchFamily="18" charset="0"/>
              </a:rPr>
              <a:t>staffNo</a:t>
            </a:r>
            <a:endParaRPr lang="en-US" sz="2000" dirty="0">
              <a:solidFill>
                <a:srgbClr val="0000CC"/>
              </a:solidFill>
              <a:latin typeface="Times New Roman" panose="02020603050405020304" pitchFamily="18" charset="0"/>
            </a:endParaRPr>
          </a:p>
          <a:p>
            <a:pPr lvl="1">
              <a:spcBef>
                <a:spcPct val="50000"/>
              </a:spcBef>
              <a:buFontTx/>
              <a:buChar char="•"/>
              <a:defRPr/>
            </a:pPr>
            <a:r>
              <a:rPr lang="en-US" sz="2000" dirty="0">
                <a:latin typeface="Times New Roman" panose="02020603050405020304" pitchFamily="18" charset="0"/>
              </a:rPr>
              <a:t>relationship between </a:t>
            </a:r>
            <a:r>
              <a:rPr lang="en-US" sz="2000" i="1" dirty="0">
                <a:latin typeface="Times New Roman" panose="02020603050405020304" pitchFamily="18" charset="0"/>
              </a:rPr>
              <a:t>position</a:t>
            </a:r>
            <a:r>
              <a:rPr lang="en-US" sz="2000" dirty="0">
                <a:latin typeface="Times New Roman" panose="02020603050405020304" pitchFamily="18" charset="0"/>
              </a:rPr>
              <a:t> and </a:t>
            </a:r>
            <a:r>
              <a:rPr lang="en-US" sz="2000" i="1" dirty="0">
                <a:latin typeface="Times New Roman" panose="02020603050405020304" pitchFamily="18" charset="0"/>
              </a:rPr>
              <a:t>staffNo</a:t>
            </a:r>
            <a:r>
              <a:rPr lang="en-US" sz="2000" dirty="0">
                <a:latin typeface="Times New Roman" panose="02020603050405020304" pitchFamily="18" charset="0"/>
              </a:rPr>
              <a:t> </a:t>
            </a:r>
            <a:r>
              <a:rPr lang="en-US" sz="2000" dirty="0">
                <a:latin typeface="Times New Roman" panose="02020603050405020304" pitchFamily="18" charset="0"/>
                <a:sym typeface="Wingdings" panose="05000000000000000000" pitchFamily="2" charset="2"/>
              </a:rPr>
              <a:t>is 1:*</a:t>
            </a:r>
            <a:endParaRPr lang="en-US" sz="2000" dirty="0">
              <a:latin typeface="Times New Roman" panose="02020603050405020304" pitchFamily="18" charset="0"/>
              <a:sym typeface="Wingdings" panose="05000000000000000000" pitchFamily="2" charset="2"/>
            </a:endParaRPr>
          </a:p>
          <a:p>
            <a:pPr lvl="1">
              <a:spcBef>
                <a:spcPct val="50000"/>
              </a:spcBef>
              <a:defRPr/>
            </a:pPr>
            <a:endParaRPr lang="en-US" sz="2000" dirty="0">
              <a:solidFill>
                <a:srgbClr val="660066"/>
              </a:solidFill>
              <a:latin typeface="Times New Roman" panose="02020603050405020304" pitchFamily="18" charset="0"/>
              <a:sym typeface="Wingdings" panose="05000000000000000000" pitchFamily="2" charset="2"/>
            </a:endParaRPr>
          </a:p>
        </p:txBody>
      </p:sp>
      <p:sp>
        <p:nvSpPr>
          <p:cNvPr id="11" name="Text Box 5"/>
          <p:cNvSpPr txBox="1">
            <a:spLocks noChangeArrowheads="1"/>
          </p:cNvSpPr>
          <p:nvPr/>
        </p:nvSpPr>
        <p:spPr bwMode="auto">
          <a:xfrm>
            <a:off x="7063289" y="4724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0000"/>
                </a:solidFill>
                <a:latin typeface="Arial" panose="020B0604020202020204" pitchFamily="34" charset="0"/>
                <a:ea typeface="MS PGothic" panose="020B0600070205080204" charset="-128"/>
              </a:rPr>
              <a:t>X</a:t>
            </a:r>
            <a:endParaRPr lang="en-US" altLang="en-US" sz="2400" dirty="0">
              <a:solidFill>
                <a:srgbClr val="FF0000"/>
              </a:solidFill>
              <a:latin typeface="Arial" panose="020B0604020202020204" pitchFamily="34" charset="0"/>
              <a:ea typeface="MS PGothic" panose="020B060007020508020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Functional Dependencies</a:t>
            </a:r>
            <a:endParaRPr lang="en-MY" dirty="0"/>
          </a:p>
        </p:txBody>
      </p:sp>
      <p:sp>
        <p:nvSpPr>
          <p:cNvPr id="3" name="Content Placeholder 2"/>
          <p:cNvSpPr>
            <a:spLocks noGrp="1"/>
          </p:cNvSpPr>
          <p:nvPr>
            <p:ph idx="1"/>
          </p:nvPr>
        </p:nvSpPr>
        <p:spPr/>
        <p:txBody>
          <a:bodyPr/>
          <a:lstStyle/>
          <a:p>
            <a:r>
              <a:rPr lang="en-US" dirty="0"/>
              <a:t>In normalization we are only interested in FD that “</a:t>
            </a:r>
            <a:r>
              <a:rPr lang="en-US" b="1" dirty="0">
                <a:solidFill>
                  <a:srgbClr val="0070C0"/>
                </a:solidFill>
              </a:rPr>
              <a:t>holds at all time</a:t>
            </a:r>
            <a:r>
              <a:rPr lang="en-US" dirty="0"/>
              <a:t>”  </a:t>
            </a:r>
            <a:endParaRPr lang="en-US" dirty="0"/>
          </a:p>
          <a:p>
            <a:r>
              <a:rPr lang="en-US" dirty="0"/>
              <a:t>Indicate a </a:t>
            </a:r>
            <a:r>
              <a:rPr lang="en-US" b="1" dirty="0">
                <a:solidFill>
                  <a:srgbClr val="0070C0"/>
                </a:solidFill>
              </a:rPr>
              <a:t>1:1 relationship </a:t>
            </a:r>
            <a:r>
              <a:rPr lang="en-US" dirty="0"/>
              <a:t>between attributes </a:t>
            </a:r>
            <a:endParaRPr lang="en-US" dirty="0"/>
          </a:p>
          <a:p>
            <a:r>
              <a:rPr lang="en-US" dirty="0"/>
              <a:t> The reason is that we want to identify functional dependencies that hold for all possible values for attributes of a relation as these represent the types of integrity constraints that we need to identify. </a:t>
            </a:r>
            <a:endParaRPr lang="en-US" dirty="0"/>
          </a:p>
          <a:p>
            <a:r>
              <a:rPr lang="en-US" dirty="0"/>
              <a:t>Approach </a:t>
            </a:r>
            <a:r>
              <a:rPr lang="en-US" dirty="0">
                <a:sym typeface="Wingdings" panose="05000000000000000000" pitchFamily="2" charset="2"/>
              </a:rPr>
              <a:t></a:t>
            </a:r>
            <a:r>
              <a:rPr lang="en-US" dirty="0"/>
              <a:t> by understanding the purpose of each attribute in an identified relation.</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Functional Dependencies</a:t>
            </a:r>
            <a:endParaRPr lang="en-MY" dirty="0"/>
          </a:p>
        </p:txBody>
      </p:sp>
      <p:sp>
        <p:nvSpPr>
          <p:cNvPr id="3" name="Content Placeholder 2"/>
          <p:cNvSpPr>
            <a:spLocks noGrp="1"/>
          </p:cNvSpPr>
          <p:nvPr>
            <p:ph idx="1"/>
          </p:nvPr>
        </p:nvSpPr>
        <p:spPr/>
        <p:txBody>
          <a:bodyPr/>
          <a:lstStyle/>
          <a:p>
            <a:r>
              <a:rPr lang="en-US" dirty="0"/>
              <a:t>Which of these two FDs </a:t>
            </a:r>
            <a:r>
              <a:rPr lang="en-US" b="1" dirty="0">
                <a:solidFill>
                  <a:srgbClr val="0070C0"/>
                </a:solidFill>
              </a:rPr>
              <a:t>hold at all times</a:t>
            </a:r>
            <a:r>
              <a:rPr lang="en-US" dirty="0"/>
              <a:t>??</a:t>
            </a:r>
            <a:endParaRPr lang="en-US" dirty="0"/>
          </a:p>
          <a:p>
            <a:pPr marL="914400" lvl="1" indent="-457200">
              <a:buFont typeface="+mj-lt"/>
              <a:buAutoNum type="arabicPeriod"/>
            </a:pPr>
            <a:r>
              <a:rPr lang="en-US" sz="2400" dirty="0"/>
              <a:t>staffNo attribute functionally determines the sName attribute </a:t>
            </a:r>
            <a:endParaRPr lang="en-US" sz="2400" dirty="0"/>
          </a:p>
          <a:p>
            <a:pPr lvl="2"/>
            <a:r>
              <a:rPr lang="en-US" sz="2000" dirty="0"/>
              <a:t>staffNo </a:t>
            </a:r>
            <a:r>
              <a:rPr lang="en-US" sz="2000" dirty="0">
                <a:sym typeface="Wingdings" panose="05000000000000000000" pitchFamily="2" charset="2"/>
              </a:rPr>
              <a:t> </a:t>
            </a:r>
            <a:r>
              <a:rPr lang="en-US" sz="2000" dirty="0"/>
              <a:t>sName</a:t>
            </a:r>
            <a:endParaRPr lang="en-US" sz="2000" dirty="0"/>
          </a:p>
          <a:p>
            <a:pPr marL="914400" lvl="1" indent="-457200">
              <a:buFont typeface="+mj-lt"/>
              <a:buAutoNum type="arabicPeriod"/>
            </a:pPr>
            <a:r>
              <a:rPr lang="en-US" sz="2400" dirty="0"/>
              <a:t>sName attribute functionally determines the staffNo attributes.</a:t>
            </a:r>
            <a:endParaRPr lang="en-US" sz="2400" dirty="0"/>
          </a:p>
          <a:p>
            <a:pPr lvl="2"/>
            <a:r>
              <a:rPr lang="en-US" sz="2000" dirty="0"/>
              <a:t>sName </a:t>
            </a:r>
            <a:r>
              <a:rPr lang="en-US" sz="2000" dirty="0">
                <a:sym typeface="Wingdings" panose="05000000000000000000" pitchFamily="2" charset="2"/>
              </a:rPr>
              <a:t> </a:t>
            </a:r>
            <a:r>
              <a:rPr lang="en-US" sz="2000" dirty="0"/>
              <a:t>staffNo</a:t>
            </a:r>
            <a:endParaRPr lang="en-US" sz="2000"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Learning Objective</a:t>
            </a:r>
            <a:endParaRPr lang="en-US" dirty="0"/>
          </a:p>
        </p:txBody>
      </p:sp>
      <p:sp>
        <p:nvSpPr>
          <p:cNvPr id="3" name="Content Placeholder 2"/>
          <p:cNvSpPr>
            <a:spLocks noGrp="1"/>
          </p:cNvSpPr>
          <p:nvPr>
            <p:ph idx="1"/>
          </p:nvPr>
        </p:nvSpPr>
        <p:spPr/>
        <p:txBody>
          <a:bodyPr/>
          <a:lstStyle/>
          <a:p>
            <a:r>
              <a:rPr lang="en-US" dirty="0"/>
              <a:t>At the end of the topic, students will be able to:</a:t>
            </a:r>
            <a:endParaRPr lang="en-US" dirty="0"/>
          </a:p>
          <a:p>
            <a:pPr lvl="1"/>
            <a:r>
              <a:rPr lang="en-US" dirty="0"/>
              <a:t>Define the purpose of normalization and how it supports database design.</a:t>
            </a:r>
            <a:endParaRPr lang="en-US" dirty="0"/>
          </a:p>
          <a:p>
            <a:pPr lvl="1"/>
            <a:r>
              <a:rPr lang="en-US" dirty="0"/>
              <a:t>Identify potential problems associated with relational database design (data redundancy and update anomalies).</a:t>
            </a:r>
            <a:endParaRPr lang="en-US" dirty="0"/>
          </a:p>
          <a:p>
            <a:pPr lvl="1"/>
            <a:r>
              <a:rPr lang="en-US" dirty="0"/>
              <a:t>Define functional dependency and its association with normalization</a:t>
            </a:r>
            <a:endParaRPr lang="en-US" dirty="0"/>
          </a:p>
          <a:p>
            <a:pPr lvl="1"/>
            <a:r>
              <a:rPr lang="en-US" dirty="0"/>
              <a:t>identify functional dependencies for a given relation </a:t>
            </a:r>
            <a:endParaRPr lang="en-US" dirty="0"/>
          </a:p>
          <a:p>
            <a:pPr lvl="1"/>
            <a:r>
              <a:rPr lang="en-US" dirty="0"/>
              <a:t>Define 1NF, 2NF, 3NF and BCNF.</a:t>
            </a:r>
            <a:endParaRPr lang="en-US" dirty="0"/>
          </a:p>
          <a:p>
            <a:pPr lvl="1"/>
            <a:r>
              <a:rPr lang="en-US" dirty="0"/>
              <a:t>Perform normalization up until BCNF</a:t>
            </a:r>
            <a:endParaRPr lang="en-US" dirty="0"/>
          </a:p>
          <a:p>
            <a:endParaRPr lang="en-US" dirty="0"/>
          </a:p>
        </p:txBody>
      </p:sp>
      <p:sp>
        <p:nvSpPr>
          <p:cNvPr id="4" name="Date Placeholder 3"/>
          <p:cNvSpPr>
            <a:spLocks noGrp="1"/>
          </p:cNvSpPr>
          <p:nvPr>
            <p:ph type="dt" sz="half" idx="10"/>
          </p:nvPr>
        </p:nvSpPr>
        <p:spPr/>
        <p:txBody>
          <a:bodyPr/>
          <a:lstStyle/>
          <a:p>
            <a:pPr>
              <a:defRPr/>
            </a:pPr>
            <a:fld id="{538535B7-E01B-4DE2-87D9-FDB4AFD66127}"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Functional Dependencies</a:t>
            </a:r>
            <a:endParaRPr lang="en-MY" dirty="0"/>
          </a:p>
        </p:txBody>
      </p:sp>
      <p:sp>
        <p:nvSpPr>
          <p:cNvPr id="3" name="Content Placeholder 2"/>
          <p:cNvSpPr>
            <a:spLocks noGrp="1"/>
          </p:cNvSpPr>
          <p:nvPr>
            <p:ph idx="1"/>
          </p:nvPr>
        </p:nvSpPr>
        <p:spPr/>
        <p:txBody>
          <a:bodyPr/>
          <a:lstStyle/>
          <a:p>
            <a:r>
              <a:rPr lang="en-US" dirty="0"/>
              <a:t>Characteristics of functional dependencies use in normalization</a:t>
            </a:r>
            <a:endParaRPr lang="en-US" dirty="0"/>
          </a:p>
          <a:p>
            <a:pPr lvl="1"/>
            <a:r>
              <a:rPr lang="en-US" dirty="0"/>
              <a:t>One-to-one relationship exists between the attribute(s) on the left-hand side (determinant) and those on the right-had side of a functional dependency.</a:t>
            </a:r>
            <a:endParaRPr lang="en-US" dirty="0"/>
          </a:p>
          <a:p>
            <a:pPr lvl="1"/>
            <a:r>
              <a:rPr lang="en-US" dirty="0"/>
              <a:t>They hold for all time</a:t>
            </a:r>
            <a:endParaRPr lang="en-US" dirty="0"/>
          </a:p>
          <a:p>
            <a:pPr lvl="1"/>
            <a:r>
              <a:rPr lang="en-US" dirty="0"/>
              <a:t>The determinant has the minimal number of attributes necessary to maintain the dependency with the attribute(s) on the right-hand side </a:t>
            </a:r>
            <a:r>
              <a:rPr lang="en-US" dirty="0">
                <a:sym typeface="Wingdings" panose="05000000000000000000" pitchFamily="2" charset="2"/>
              </a:rPr>
              <a:t> </a:t>
            </a:r>
            <a:r>
              <a:rPr lang="en-US" dirty="0"/>
              <a:t>there must be a full functional dependency between the attributes(s) on the left-hand and right-hand sides of the dependency.</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Full Functional Dependency</a:t>
            </a:r>
            <a:endParaRPr lang="en-MY" dirty="0"/>
          </a:p>
        </p:txBody>
      </p:sp>
      <p:sp>
        <p:nvSpPr>
          <p:cNvPr id="3" name="Content Placeholder 2"/>
          <p:cNvSpPr>
            <a:spLocks noGrp="1"/>
          </p:cNvSpPr>
          <p:nvPr>
            <p:ph idx="1"/>
          </p:nvPr>
        </p:nvSpPr>
        <p:spPr/>
        <p:txBody>
          <a:bodyPr/>
          <a:lstStyle/>
          <a:p>
            <a:r>
              <a:rPr lang="en-MY" dirty="0"/>
              <a:t>Full functional dependency: </a:t>
            </a:r>
            <a:r>
              <a:rPr lang="en-US" dirty="0"/>
              <a:t>Indicates that if A and B are attributes of A relation, B is fully functionally dependent on A if B is functionally dependent on A, but not on any proper subset of A.</a:t>
            </a:r>
            <a:endParaRPr lang="en-US" dirty="0"/>
          </a:p>
          <a:p>
            <a:endParaRPr lang="en-US" dirty="0"/>
          </a:p>
          <a:p>
            <a:r>
              <a:rPr lang="en-US" dirty="0"/>
              <a:t>A functional dependency A</a:t>
            </a:r>
            <a:r>
              <a:rPr lang="en-US" dirty="0">
                <a:sym typeface="Wingdings" panose="05000000000000000000" pitchFamily="2" charset="2"/>
              </a:rPr>
              <a:t></a:t>
            </a:r>
            <a:r>
              <a:rPr lang="en-US" dirty="0"/>
              <a:t>B is a full functional dependency if removal of any attribute from A results in the dependency no longer existing. </a:t>
            </a:r>
            <a:endParaRPr lang="en-US" dirty="0"/>
          </a:p>
          <a:p>
            <a:r>
              <a:rPr lang="en-US" dirty="0"/>
              <a:t>A functional dependency a </a:t>
            </a:r>
            <a:r>
              <a:rPr lang="en-US" dirty="0">
                <a:sym typeface="Wingdings" panose="05000000000000000000" pitchFamily="2" charset="2"/>
              </a:rPr>
              <a:t></a:t>
            </a:r>
            <a:r>
              <a:rPr lang="en-US" dirty="0"/>
              <a:t> B is a partial dependency if there is some attribute that can be removed from a and yet the dependency still holds.</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6"/>
          <p:cNvSpPr txBox="1"/>
          <p:nvPr/>
        </p:nvSpPr>
        <p:spPr>
          <a:xfrm>
            <a:off x="1408088" y="3028890"/>
            <a:ext cx="6327823" cy="400110"/>
          </a:xfrm>
          <a:prstGeom prst="rect">
            <a:avLst/>
          </a:prstGeom>
          <a:solidFill>
            <a:schemeClr val="accent4">
              <a:lumMod val="20000"/>
              <a:lumOff val="80000"/>
            </a:schemeClr>
          </a:solidFill>
        </p:spPr>
        <p:txBody>
          <a:bodyPr wrap="none" rtlCol="0">
            <a:spAutoFit/>
          </a:bodyPr>
          <a:lstStyle/>
          <a:p>
            <a:r>
              <a:rPr lang="en-MY" sz="2000" dirty="0"/>
              <a:t>StaffBranch ( staffNo, position, salary, branchNo, bAddress)</a:t>
            </a:r>
            <a:endParaRPr lang="en-MY" sz="2000" dirty="0"/>
          </a:p>
        </p:txBody>
      </p:sp>
      <p:sp>
        <p:nvSpPr>
          <p:cNvPr id="8" name="TextBox 7"/>
          <p:cNvSpPr txBox="1"/>
          <p:nvPr/>
        </p:nvSpPr>
        <p:spPr>
          <a:xfrm>
            <a:off x="5367309" y="4236849"/>
            <a:ext cx="3148041" cy="400110"/>
          </a:xfrm>
          <a:prstGeom prst="rect">
            <a:avLst/>
          </a:prstGeom>
          <a:solidFill>
            <a:schemeClr val="accent4">
              <a:lumMod val="20000"/>
              <a:lumOff val="80000"/>
            </a:schemeClr>
          </a:solidFill>
        </p:spPr>
        <p:txBody>
          <a:bodyPr wrap="none" rtlCol="0">
            <a:spAutoFit/>
          </a:bodyPr>
          <a:lstStyle/>
          <a:p>
            <a:r>
              <a:rPr lang="en-MY" sz="2000" dirty="0"/>
              <a:t>branchNo, position </a:t>
            </a:r>
            <a:r>
              <a:rPr lang="en-MY" sz="2000" dirty="0">
                <a:sym typeface="Wingdings" panose="05000000000000000000" pitchFamily="2" charset="2"/>
              </a:rPr>
              <a:t> salary</a:t>
            </a:r>
            <a:endParaRPr lang="en-MY" sz="2000" dirty="0"/>
          </a:p>
        </p:txBody>
      </p:sp>
      <p:sp>
        <p:nvSpPr>
          <p:cNvPr id="9" name="TextBox 8"/>
          <p:cNvSpPr txBox="1"/>
          <p:nvPr/>
        </p:nvSpPr>
        <p:spPr>
          <a:xfrm>
            <a:off x="5344930" y="5444808"/>
            <a:ext cx="3170420" cy="400110"/>
          </a:xfrm>
          <a:prstGeom prst="rect">
            <a:avLst/>
          </a:prstGeom>
          <a:solidFill>
            <a:schemeClr val="accent4">
              <a:lumMod val="20000"/>
              <a:lumOff val="80000"/>
            </a:schemeClr>
          </a:solidFill>
        </p:spPr>
        <p:txBody>
          <a:bodyPr wrap="none" rtlCol="0">
            <a:spAutoFit/>
          </a:bodyPr>
          <a:lstStyle/>
          <a:p>
            <a:r>
              <a:rPr lang="en-MY" sz="2000" dirty="0"/>
              <a:t>staffNo, sName </a:t>
            </a:r>
            <a:r>
              <a:rPr lang="en-MY" sz="2000" dirty="0">
                <a:sym typeface="Wingdings" panose="05000000000000000000" pitchFamily="2" charset="2"/>
              </a:rPr>
              <a:t> branchNo</a:t>
            </a:r>
            <a:endParaRPr lang="en-MY"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Transitive Dependency</a:t>
            </a:r>
            <a:endParaRPr lang="en-MY" dirty="0"/>
          </a:p>
        </p:txBody>
      </p:sp>
      <p:sp>
        <p:nvSpPr>
          <p:cNvPr id="3" name="Content Placeholder 2"/>
          <p:cNvSpPr>
            <a:spLocks noGrp="1"/>
          </p:cNvSpPr>
          <p:nvPr>
            <p:ph idx="1"/>
          </p:nvPr>
        </p:nvSpPr>
        <p:spPr/>
        <p:txBody>
          <a:bodyPr/>
          <a:lstStyle/>
          <a:p>
            <a:r>
              <a:rPr lang="en-US" dirty="0"/>
              <a:t>A condition where A, B, and C are attributes of a relation such that if A </a:t>
            </a:r>
            <a:r>
              <a:rPr lang="en-US" dirty="0">
                <a:sym typeface="Wingdings" panose="05000000000000000000" pitchFamily="2" charset="2"/>
              </a:rPr>
              <a:t></a:t>
            </a:r>
            <a:r>
              <a:rPr lang="en-US" dirty="0"/>
              <a:t> B and B </a:t>
            </a:r>
            <a:r>
              <a:rPr lang="en-US" dirty="0">
                <a:sym typeface="Wingdings" panose="05000000000000000000" pitchFamily="2" charset="2"/>
              </a:rPr>
              <a:t></a:t>
            </a:r>
            <a:r>
              <a:rPr lang="en-US" dirty="0"/>
              <a:t> C, then C is transitively dependent on a via B (provided that a is not functionally dependent on B or C).</a:t>
            </a:r>
            <a:endParaRPr lang="en-US" dirty="0"/>
          </a:p>
          <a:p>
            <a:endParaRPr lang="en-MY" dirty="0"/>
          </a:p>
          <a:p>
            <a:endParaRPr lang="en-MY" dirty="0"/>
          </a:p>
          <a:p>
            <a:r>
              <a:rPr lang="en-US" dirty="0"/>
              <a:t>The transitive dependency branchNo </a:t>
            </a:r>
            <a:r>
              <a:rPr lang="en-US" dirty="0">
                <a:sym typeface="Wingdings" panose="05000000000000000000" pitchFamily="2" charset="2"/>
              </a:rPr>
              <a:t> </a:t>
            </a:r>
            <a:r>
              <a:rPr lang="en-US" dirty="0"/>
              <a:t>bAddress exists on staffNo via branchNo.</a:t>
            </a:r>
            <a:endParaRPr lang="en-US" dirty="0"/>
          </a:p>
          <a:p>
            <a:r>
              <a:rPr lang="en-US" dirty="0"/>
              <a:t>The staffNo attribute functionally determines the bAddress via the branchNo attribute.</a:t>
            </a:r>
            <a:endParaRPr lang="en-US" dirty="0"/>
          </a:p>
          <a:p>
            <a:r>
              <a:rPr lang="en-US" dirty="0"/>
              <a:t>Neither branchNo nor bAddress functionally determines staffNo.</a:t>
            </a:r>
            <a:endParaRPr lang="en-US" dirty="0"/>
          </a:p>
          <a:p>
            <a:pPr marL="0" indent="0">
              <a:buNone/>
            </a:pP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6"/>
          <p:cNvSpPr txBox="1"/>
          <p:nvPr/>
        </p:nvSpPr>
        <p:spPr>
          <a:xfrm>
            <a:off x="1408088" y="3179733"/>
            <a:ext cx="5979329" cy="707886"/>
          </a:xfrm>
          <a:prstGeom prst="rect">
            <a:avLst/>
          </a:prstGeom>
          <a:solidFill>
            <a:schemeClr val="accent4">
              <a:lumMod val="20000"/>
              <a:lumOff val="80000"/>
            </a:schemeClr>
          </a:solidFill>
        </p:spPr>
        <p:txBody>
          <a:bodyPr wrap="none" rtlCol="0">
            <a:spAutoFit/>
          </a:bodyPr>
          <a:lstStyle/>
          <a:p>
            <a:r>
              <a:rPr lang="en-US" sz="2000" dirty="0"/>
              <a:t>staffNo </a:t>
            </a:r>
            <a:r>
              <a:rPr lang="en-US" sz="2000" dirty="0">
                <a:sym typeface="Wingdings" panose="05000000000000000000" pitchFamily="2" charset="2"/>
              </a:rPr>
              <a:t></a:t>
            </a:r>
            <a:r>
              <a:rPr lang="en-US" sz="2000" dirty="0"/>
              <a:t> sName, position, salary, branchNo, bAddress</a:t>
            </a:r>
            <a:endParaRPr lang="en-US" sz="2000" dirty="0"/>
          </a:p>
          <a:p>
            <a:r>
              <a:rPr lang="en-US" sz="2000" dirty="0"/>
              <a:t>branchNo </a:t>
            </a:r>
            <a:r>
              <a:rPr lang="en-US" sz="2000" dirty="0">
                <a:sym typeface="Wingdings" panose="05000000000000000000" pitchFamily="2" charset="2"/>
              </a:rPr>
              <a:t></a:t>
            </a:r>
            <a:r>
              <a:rPr lang="en-US" sz="2000" dirty="0"/>
              <a:t> bAddress</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Identifying Functional Dependencies</a:t>
            </a:r>
            <a:endParaRPr lang="en-MY" dirty="0"/>
          </a:p>
        </p:txBody>
      </p:sp>
      <p:sp>
        <p:nvSpPr>
          <p:cNvPr id="3" name="Content Placeholder 2"/>
          <p:cNvSpPr>
            <a:spLocks noGrp="1"/>
          </p:cNvSpPr>
          <p:nvPr>
            <p:ph idx="1"/>
          </p:nvPr>
        </p:nvSpPr>
        <p:spPr/>
        <p:txBody>
          <a:bodyPr/>
          <a:lstStyle/>
          <a:p>
            <a:r>
              <a:rPr lang="en-US" dirty="0"/>
              <a:t>Identifying FDs requires understanding of the meaning and purpose of each attributes and the relationships between the attributes.</a:t>
            </a:r>
            <a:endParaRPr lang="en-US" dirty="0"/>
          </a:p>
          <a:p>
            <a:r>
              <a:rPr lang="en-US" dirty="0"/>
              <a:t>Example:  </a:t>
            </a:r>
            <a:endParaRPr lang="en-US" dirty="0"/>
          </a:p>
          <a:p>
            <a:pPr marL="0" indent="0">
              <a:buNone/>
            </a:pPr>
            <a:endParaRPr lang="en-US" dirty="0"/>
          </a:p>
          <a:p>
            <a:pPr lvl="1"/>
            <a:r>
              <a:rPr lang="en-US" dirty="0"/>
              <a:t>(Note:  for the purpose of discussion, assume that the position held and the branch can determine the salary) </a:t>
            </a:r>
            <a:endParaRPr lang="en-US" dirty="0"/>
          </a:p>
          <a:p>
            <a:pPr lvl="1"/>
            <a:r>
              <a:rPr lang="en-US" dirty="0"/>
              <a:t>FDs:</a:t>
            </a:r>
            <a:endParaRPr lang="en-US" dirty="0"/>
          </a:p>
          <a:p>
            <a:pPr lvl="2"/>
            <a:r>
              <a:rPr lang="en-US" dirty="0"/>
              <a:t>staffNo </a:t>
            </a:r>
            <a:r>
              <a:rPr lang="en-US" dirty="0">
                <a:sym typeface="Wingdings" panose="05000000000000000000" pitchFamily="2" charset="2"/>
              </a:rPr>
              <a:t></a:t>
            </a:r>
            <a:r>
              <a:rPr lang="en-US" dirty="0"/>
              <a:t> sName, position, salary, branchNo, bAddress</a:t>
            </a:r>
            <a:endParaRPr lang="en-US" dirty="0"/>
          </a:p>
          <a:p>
            <a:pPr lvl="2"/>
            <a:r>
              <a:rPr lang="en-US" dirty="0"/>
              <a:t>branchNo </a:t>
            </a:r>
            <a:r>
              <a:rPr lang="en-US" dirty="0">
                <a:sym typeface="Wingdings" panose="05000000000000000000" pitchFamily="2" charset="2"/>
              </a:rPr>
              <a:t></a:t>
            </a:r>
            <a:r>
              <a:rPr lang="en-US" dirty="0"/>
              <a:t> bAddress</a:t>
            </a:r>
            <a:endParaRPr lang="en-US" dirty="0"/>
          </a:p>
          <a:p>
            <a:pPr lvl="2"/>
            <a:r>
              <a:rPr lang="en-US" dirty="0"/>
              <a:t>bAddress </a:t>
            </a:r>
            <a:r>
              <a:rPr lang="en-US" dirty="0">
                <a:sym typeface="Wingdings" panose="05000000000000000000" pitchFamily="2" charset="2"/>
              </a:rPr>
              <a:t></a:t>
            </a:r>
            <a:r>
              <a:rPr lang="en-US" dirty="0"/>
              <a:t> branchNo</a:t>
            </a:r>
            <a:endParaRPr lang="en-US" dirty="0"/>
          </a:p>
          <a:p>
            <a:pPr lvl="2"/>
            <a:r>
              <a:rPr lang="en-US" dirty="0"/>
              <a:t>branchNo, position </a:t>
            </a:r>
            <a:r>
              <a:rPr lang="en-US" dirty="0">
                <a:sym typeface="Wingdings" panose="05000000000000000000" pitchFamily="2" charset="2"/>
              </a:rPr>
              <a:t></a:t>
            </a:r>
            <a:r>
              <a:rPr lang="en-US" dirty="0"/>
              <a:t> salary</a:t>
            </a:r>
            <a:endParaRPr lang="en-US" dirty="0"/>
          </a:p>
          <a:p>
            <a:pPr lvl="2"/>
            <a:r>
              <a:rPr lang="en-US" dirty="0"/>
              <a:t>bAddress, position </a:t>
            </a:r>
            <a:r>
              <a:rPr lang="en-US" dirty="0">
                <a:sym typeface="Wingdings" panose="05000000000000000000" pitchFamily="2" charset="2"/>
              </a:rPr>
              <a:t></a:t>
            </a:r>
            <a:r>
              <a:rPr lang="en-US" dirty="0"/>
              <a:t> salary</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dirty="0"/>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6"/>
          <p:cNvSpPr txBox="1"/>
          <p:nvPr/>
        </p:nvSpPr>
        <p:spPr>
          <a:xfrm>
            <a:off x="1218174" y="3179733"/>
            <a:ext cx="7114896" cy="400110"/>
          </a:xfrm>
          <a:prstGeom prst="rect">
            <a:avLst/>
          </a:prstGeom>
          <a:solidFill>
            <a:schemeClr val="accent4">
              <a:lumMod val="20000"/>
              <a:lumOff val="80000"/>
            </a:schemeClr>
          </a:solidFill>
        </p:spPr>
        <p:txBody>
          <a:bodyPr wrap="none" rtlCol="0">
            <a:spAutoFit/>
          </a:bodyPr>
          <a:lstStyle/>
          <a:p>
            <a:r>
              <a:rPr lang="en-US" sz="2000" dirty="0"/>
              <a:t>StaffBranch (staffNo, sName, position, salary, branchNo, bAddress)</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Identifying Functional Dependencies</a:t>
            </a:r>
            <a:endParaRPr lang="en-MY" dirty="0"/>
          </a:p>
        </p:txBody>
      </p:sp>
      <p:pic>
        <p:nvPicPr>
          <p:cNvPr id="8" name="Content Placeholder 7"/>
          <p:cNvPicPr>
            <a:picLocks noGrp="1" noChangeAspect="1"/>
          </p:cNvPicPr>
          <p:nvPr>
            <p:ph idx="1"/>
          </p:nvPr>
        </p:nvPicPr>
        <p:blipFill>
          <a:blip r:embed="rId1"/>
          <a:stretch>
            <a:fillRect/>
          </a:stretch>
        </p:blipFill>
        <p:spPr>
          <a:xfrm>
            <a:off x="0" y="1396101"/>
            <a:ext cx="7236230" cy="4879286"/>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9" name="Text Box 4"/>
          <p:cNvSpPr txBox="1">
            <a:spLocks noChangeArrowheads="1"/>
          </p:cNvSpPr>
          <p:nvPr/>
        </p:nvSpPr>
        <p:spPr bwMode="auto">
          <a:xfrm>
            <a:off x="6934200" y="1396101"/>
            <a:ext cx="2209800" cy="258532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mn-lt"/>
                <a:ea typeface="MS PGothic" panose="020B0600070205080204" charset="-128"/>
                <a:cs typeface="Times New Roman" panose="02020603050405020304" pitchFamily="18" charset="0"/>
              </a:rPr>
              <a:t>The sample relation displaying data for attributes A,B,C,D and E and the functional dependencies (fd1 to fd4) that exist between these attributes.</a:t>
            </a:r>
            <a:endParaRPr lang="en-US" altLang="en-US" sz="1800" dirty="0">
              <a:latin typeface="+mn-lt"/>
              <a:ea typeface="MS PGothic" panose="020B0600070205080204" charset="-128"/>
              <a:cs typeface="Times New Roman" panose="02020603050405020304" pitchFamily="18" charset="0"/>
            </a:endParaRPr>
          </a:p>
        </p:txBody>
      </p:sp>
      <p:sp>
        <p:nvSpPr>
          <p:cNvPr id="10" name="Text Box 5"/>
          <p:cNvSpPr txBox="1">
            <a:spLocks noChangeArrowheads="1"/>
          </p:cNvSpPr>
          <p:nvPr/>
        </p:nvSpPr>
        <p:spPr bwMode="auto">
          <a:xfrm>
            <a:off x="6934200" y="3979304"/>
            <a:ext cx="2209800" cy="163121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srgbClr val="FF0000"/>
                </a:solidFill>
                <a:latin typeface="+mn-lt"/>
                <a:ea typeface="MS PGothic" panose="020B0600070205080204" charset="-128"/>
                <a:cs typeface="Times New Roman" panose="02020603050405020304" pitchFamily="18" charset="0"/>
              </a:rPr>
              <a:t>A </a:t>
            </a:r>
            <a:r>
              <a:rPr lang="en-US" altLang="en-US" sz="2000" dirty="0">
                <a:solidFill>
                  <a:srgbClr val="FF0000"/>
                </a:solidFill>
                <a:latin typeface="+mn-lt"/>
                <a:ea typeface="MS PGothic" panose="020B0600070205080204" charset="-128"/>
                <a:cs typeface="Times New Roman" panose="02020603050405020304" pitchFamily="18" charset="0"/>
                <a:sym typeface="Wingdings" panose="05000000000000000000" pitchFamily="2" charset="2"/>
              </a:rPr>
              <a:t></a:t>
            </a:r>
            <a:r>
              <a:rPr lang="en-US" altLang="en-US" sz="2000" dirty="0">
                <a:solidFill>
                  <a:srgbClr val="FF0000"/>
                </a:solidFill>
                <a:latin typeface="+mn-lt"/>
                <a:ea typeface="MS PGothic" panose="020B0600070205080204" charset="-128"/>
                <a:cs typeface="Times New Roman" panose="02020603050405020304" pitchFamily="18" charset="0"/>
              </a:rPr>
              <a:t> C (fd1)</a:t>
            </a:r>
            <a:endParaRPr lang="en-US" altLang="en-US" sz="2000" dirty="0">
              <a:solidFill>
                <a:srgbClr val="FF0000"/>
              </a:solidFill>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000" dirty="0">
                <a:solidFill>
                  <a:srgbClr val="FF0000"/>
                </a:solidFill>
                <a:latin typeface="+mn-lt"/>
                <a:ea typeface="MS PGothic" panose="020B0600070205080204" charset="-128"/>
                <a:cs typeface="Times New Roman" panose="02020603050405020304" pitchFamily="18" charset="0"/>
              </a:rPr>
              <a:t>C </a:t>
            </a:r>
            <a:r>
              <a:rPr lang="en-US" altLang="en-US" sz="2000" dirty="0">
                <a:solidFill>
                  <a:srgbClr val="FF0000"/>
                </a:solidFill>
                <a:latin typeface="+mn-lt"/>
                <a:ea typeface="MS PGothic" panose="020B0600070205080204" charset="-128"/>
                <a:cs typeface="Times New Roman" panose="02020603050405020304" pitchFamily="18" charset="0"/>
                <a:sym typeface="Wingdings" panose="05000000000000000000" pitchFamily="2" charset="2"/>
              </a:rPr>
              <a:t></a:t>
            </a:r>
            <a:r>
              <a:rPr lang="en-US" altLang="en-US" sz="2000" dirty="0">
                <a:solidFill>
                  <a:srgbClr val="FF0000"/>
                </a:solidFill>
                <a:latin typeface="+mn-lt"/>
                <a:ea typeface="MS PGothic" panose="020B0600070205080204" charset="-128"/>
                <a:cs typeface="Times New Roman" panose="02020603050405020304" pitchFamily="18" charset="0"/>
              </a:rPr>
              <a:t> A (fd2)</a:t>
            </a:r>
            <a:endParaRPr lang="en-US" altLang="en-US" sz="2000" dirty="0">
              <a:solidFill>
                <a:srgbClr val="FF0000"/>
              </a:solidFill>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000" dirty="0">
                <a:solidFill>
                  <a:srgbClr val="FF0000"/>
                </a:solidFill>
                <a:latin typeface="+mn-lt"/>
                <a:ea typeface="MS PGothic" panose="020B0600070205080204" charset="-128"/>
                <a:cs typeface="Times New Roman" panose="02020603050405020304" pitchFamily="18" charset="0"/>
              </a:rPr>
              <a:t>B </a:t>
            </a:r>
            <a:r>
              <a:rPr lang="en-US" altLang="en-US" sz="2000" dirty="0">
                <a:solidFill>
                  <a:srgbClr val="FF0000"/>
                </a:solidFill>
                <a:latin typeface="+mn-lt"/>
                <a:ea typeface="MS PGothic" panose="020B0600070205080204" charset="-128"/>
                <a:cs typeface="Times New Roman" panose="02020603050405020304" pitchFamily="18" charset="0"/>
                <a:sym typeface="Wingdings" panose="05000000000000000000" pitchFamily="2" charset="2"/>
              </a:rPr>
              <a:t></a:t>
            </a:r>
            <a:r>
              <a:rPr lang="en-US" altLang="en-US" sz="2000" dirty="0">
                <a:solidFill>
                  <a:srgbClr val="FF0000"/>
                </a:solidFill>
                <a:latin typeface="+mn-lt"/>
                <a:ea typeface="MS PGothic" panose="020B0600070205080204" charset="-128"/>
                <a:cs typeface="Times New Roman" panose="02020603050405020304" pitchFamily="18" charset="0"/>
              </a:rPr>
              <a:t> D (fd3)</a:t>
            </a:r>
            <a:endParaRPr lang="en-US" altLang="en-US" sz="2000" dirty="0">
              <a:solidFill>
                <a:srgbClr val="FF0000"/>
              </a:solidFill>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000" dirty="0">
                <a:solidFill>
                  <a:srgbClr val="FF0000"/>
                </a:solidFill>
                <a:latin typeface="+mn-lt"/>
                <a:ea typeface="MS PGothic" panose="020B0600070205080204" charset="-128"/>
                <a:cs typeface="Times New Roman" panose="02020603050405020304" pitchFamily="18" charset="0"/>
              </a:rPr>
              <a:t>A,B </a:t>
            </a:r>
            <a:r>
              <a:rPr lang="en-US" altLang="en-US" sz="2000" dirty="0">
                <a:solidFill>
                  <a:srgbClr val="FF0000"/>
                </a:solidFill>
                <a:latin typeface="+mn-lt"/>
                <a:ea typeface="MS PGothic" panose="020B0600070205080204" charset="-128"/>
                <a:cs typeface="Times New Roman" panose="02020603050405020304" pitchFamily="18" charset="0"/>
                <a:sym typeface="Wingdings" panose="05000000000000000000" pitchFamily="2" charset="2"/>
              </a:rPr>
              <a:t></a:t>
            </a:r>
            <a:r>
              <a:rPr lang="en-US" altLang="en-US" sz="2000" dirty="0">
                <a:solidFill>
                  <a:srgbClr val="FF0000"/>
                </a:solidFill>
                <a:latin typeface="+mn-lt"/>
                <a:ea typeface="MS PGothic" panose="020B0600070205080204" charset="-128"/>
                <a:cs typeface="Times New Roman" panose="02020603050405020304" pitchFamily="18" charset="0"/>
              </a:rPr>
              <a:t> E (fd4)</a:t>
            </a:r>
            <a:endParaRPr lang="en-US" altLang="en-US" sz="2000" dirty="0">
              <a:solidFill>
                <a:srgbClr val="FF0000"/>
              </a:solidFill>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000" dirty="0">
                <a:solidFill>
                  <a:srgbClr val="FF0000"/>
                </a:solidFill>
                <a:latin typeface="+mn-lt"/>
                <a:ea typeface="MS PGothic" panose="020B0600070205080204" charset="-128"/>
                <a:cs typeface="Times New Roman" panose="02020603050405020304" pitchFamily="18" charset="0"/>
              </a:rPr>
              <a:t>B,C </a:t>
            </a:r>
            <a:r>
              <a:rPr lang="en-US" altLang="en-US" sz="2000" dirty="0">
                <a:solidFill>
                  <a:srgbClr val="FF0000"/>
                </a:solidFill>
                <a:latin typeface="+mn-lt"/>
                <a:ea typeface="MS PGothic" panose="020B0600070205080204" charset="-128"/>
                <a:cs typeface="Times New Roman" panose="02020603050405020304" pitchFamily="18" charset="0"/>
                <a:sym typeface="Wingdings" panose="05000000000000000000" pitchFamily="2" charset="2"/>
              </a:rPr>
              <a:t> E (fd5)</a:t>
            </a:r>
            <a:endParaRPr lang="en-US" altLang="en-US" sz="2000" dirty="0">
              <a:solidFill>
                <a:srgbClr val="FF0000"/>
              </a:solidFill>
              <a:latin typeface="+mn-lt"/>
              <a:ea typeface="MS PGothic" panose="020B0600070205080204" charset="-128"/>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Identifying Functional Dependency</a:t>
            </a:r>
            <a:endParaRPr lang="en-MY" dirty="0"/>
          </a:p>
        </p:txBody>
      </p:sp>
      <p:sp>
        <p:nvSpPr>
          <p:cNvPr id="3" name="Content Placeholder 2"/>
          <p:cNvSpPr>
            <a:spLocks noGrp="1"/>
          </p:cNvSpPr>
          <p:nvPr>
            <p:ph idx="1"/>
          </p:nvPr>
        </p:nvSpPr>
        <p:spPr/>
        <p:txBody>
          <a:bodyPr/>
          <a:lstStyle/>
          <a:p>
            <a:r>
              <a:rPr lang="en-US" dirty="0"/>
              <a:t>To identify the functional dependencies that exist between attributes a, B, C, D, and e, we examine the Sample relation shown in Figure 14.6 and identify when values in one column are consistent with the presence of particular values in other columns. We begin with the first column on the left-hand side and work our way over to the right-hand side of the relation and then we look at combinations of columns; in other words, where values in two or more columns are consistent with the appearance of values in other columns.</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The Process of Normalization</a:t>
            </a:r>
            <a:endParaRPr lang="en-MY" dirty="0"/>
          </a:p>
        </p:txBody>
      </p:sp>
      <p:sp>
        <p:nvSpPr>
          <p:cNvPr id="3" name="Content Placeholder 2"/>
          <p:cNvSpPr>
            <a:spLocks noGrp="1"/>
          </p:cNvSpPr>
          <p:nvPr>
            <p:ph idx="1"/>
          </p:nvPr>
        </p:nvSpPr>
        <p:spPr/>
        <p:txBody>
          <a:bodyPr/>
          <a:lstStyle/>
          <a:p>
            <a:r>
              <a:rPr lang="en-US" sz="2200" dirty="0"/>
              <a:t>Formal technique for analyzing relations based on their primary key (or candidate keys) and functional dependencies.</a:t>
            </a:r>
            <a:endParaRPr lang="en-US" sz="2200" dirty="0"/>
          </a:p>
          <a:p>
            <a:r>
              <a:rPr lang="en-US" sz="2200" dirty="0"/>
              <a:t>Involves a series of rules that can be used to test each individual relations so that a database can be normalized to any degree.</a:t>
            </a:r>
            <a:endParaRPr lang="en-US" sz="2200" dirty="0"/>
          </a:p>
          <a:p>
            <a:r>
              <a:rPr lang="en-US" sz="2200" dirty="0"/>
              <a:t>A database is said to be a normalized database if all relations are in the “highest” normal form (usually 3NF onwards)</a:t>
            </a:r>
            <a:endParaRPr lang="en-US" sz="2200" dirty="0"/>
          </a:p>
          <a:p>
            <a:r>
              <a:rPr lang="en-US" sz="2200" dirty="0"/>
              <a:t>When a requirement is not met, the relation violating the requirement must be decomposed into relations that individually meet the requirements of normalization.</a:t>
            </a:r>
            <a:endParaRPr lang="en-US" sz="2200" dirty="0"/>
          </a:p>
          <a:p>
            <a:r>
              <a:rPr lang="en-US" sz="2200" dirty="0"/>
              <a:t>Checking rules begin with from 1NF, moving upward until at least 3NF (in this class we will cover until BCNF).</a:t>
            </a:r>
            <a:endParaRPr lang="en-US" sz="2200" dirty="0"/>
          </a:p>
          <a:p>
            <a:endParaRPr lang="en-MY" sz="2200"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The Process of Normalization</a:t>
            </a:r>
            <a:endParaRPr lang="en-MY" dirty="0"/>
          </a:p>
        </p:txBody>
      </p:sp>
      <p:sp>
        <p:nvSpPr>
          <p:cNvPr id="3" name="Content Placeholder 2"/>
          <p:cNvSpPr>
            <a:spLocks noGrp="1"/>
          </p:cNvSpPr>
          <p:nvPr>
            <p:ph idx="1"/>
          </p:nvPr>
        </p:nvSpPr>
        <p:spPr/>
        <p:txBody>
          <a:bodyPr/>
          <a:lstStyle/>
          <a:p>
            <a:r>
              <a:rPr lang="en-MY" dirty="0"/>
              <a:t>Three normal forms:</a:t>
            </a:r>
            <a:endParaRPr lang="en-MY" dirty="0"/>
          </a:p>
          <a:p>
            <a:pPr lvl="1"/>
            <a:r>
              <a:rPr lang="en-MY" dirty="0"/>
              <a:t>First Normal Form (1NF)</a:t>
            </a:r>
            <a:endParaRPr lang="en-MY" dirty="0"/>
          </a:p>
          <a:p>
            <a:pPr lvl="1"/>
            <a:r>
              <a:rPr lang="en-MY" dirty="0"/>
              <a:t>Second Normal Form (2NF)</a:t>
            </a:r>
            <a:endParaRPr lang="en-MY" dirty="0"/>
          </a:p>
          <a:p>
            <a:pPr lvl="1"/>
            <a:r>
              <a:rPr lang="en-MY" dirty="0"/>
              <a:t>Third Normal Form (3NF)</a:t>
            </a:r>
            <a:endParaRPr lang="en-MY" dirty="0"/>
          </a:p>
          <a:p>
            <a:pPr marL="457200" lvl="1" indent="0">
              <a:buNone/>
            </a:pP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1497806" y="3283338"/>
            <a:ext cx="6148387" cy="30301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1251559" y="566225"/>
            <a:ext cx="6640881" cy="57255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6162" y="2751438"/>
            <a:ext cx="7323438" cy="677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8" name="Rectangle 7"/>
          <p:cNvSpPr/>
          <p:nvPr/>
        </p:nvSpPr>
        <p:spPr>
          <a:xfrm>
            <a:off x="906162" y="1997676"/>
            <a:ext cx="7323438" cy="677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3" name="Content Placeholder 2"/>
          <p:cNvSpPr>
            <a:spLocks noGrp="1"/>
          </p:cNvSpPr>
          <p:nvPr>
            <p:ph idx="1"/>
          </p:nvPr>
        </p:nvSpPr>
        <p:spPr/>
        <p:txBody>
          <a:bodyPr/>
          <a:lstStyle/>
          <a:p>
            <a:r>
              <a:rPr lang="en-US" dirty="0"/>
              <a:t>Before the process of normalization, data from source table could be in </a:t>
            </a:r>
            <a:r>
              <a:rPr lang="en-US" b="1" dirty="0">
                <a:solidFill>
                  <a:srgbClr val="0070C0"/>
                </a:solidFill>
              </a:rPr>
              <a:t>unnormalized form (UNF)</a:t>
            </a:r>
            <a:r>
              <a:rPr lang="en-US" dirty="0"/>
              <a:t>, which is a table that contains one or more </a:t>
            </a:r>
            <a:r>
              <a:rPr lang="en-US" b="1" dirty="0">
                <a:solidFill>
                  <a:srgbClr val="0070C0"/>
                </a:solidFill>
              </a:rPr>
              <a:t>repeating groups</a:t>
            </a:r>
            <a:r>
              <a:rPr lang="en-US" dirty="0"/>
              <a:t>.</a:t>
            </a:r>
            <a:endParaRPr lang="en-US" dirty="0"/>
          </a:p>
          <a:p>
            <a:r>
              <a:rPr lang="en-US" b="1" dirty="0">
                <a:solidFill>
                  <a:srgbClr val="4472C4"/>
                </a:solidFill>
              </a:rPr>
              <a:t>1NF</a:t>
            </a:r>
            <a:r>
              <a:rPr lang="en-US" dirty="0"/>
              <a:t> – A relation in which the intersection of each row and column contains </a:t>
            </a:r>
            <a:r>
              <a:rPr lang="en-US" b="1" dirty="0">
                <a:solidFill>
                  <a:srgbClr val="0070C0"/>
                </a:solidFill>
              </a:rPr>
              <a:t>one and only one value</a:t>
            </a:r>
            <a:r>
              <a:rPr lang="en-US" dirty="0"/>
              <a:t>.</a:t>
            </a:r>
            <a:endParaRPr lang="en-US" dirty="0"/>
          </a:p>
          <a:p>
            <a:r>
              <a:rPr lang="en-US" dirty="0"/>
              <a:t>Repeating group – is an attribute or group of attributes within a table that occurs with multiple values for a single occurrence of the nominated key attribute(s) for that table.</a:t>
            </a:r>
            <a:endParaRPr lang="en-US" dirty="0"/>
          </a:p>
          <a:p>
            <a:r>
              <a:rPr lang="en-US" dirty="0"/>
              <a:t>Two Approach to removing repeating groups from UNF:-</a:t>
            </a:r>
            <a:endParaRPr lang="en-US" dirty="0"/>
          </a:p>
          <a:p>
            <a:pPr lvl="1"/>
            <a:r>
              <a:rPr lang="en-US" dirty="0"/>
              <a:t>By entering appropriate data in the empty columns of rows containing the repeating data ( 1st approach)</a:t>
            </a:r>
            <a:endParaRPr lang="en-US" dirty="0"/>
          </a:p>
          <a:p>
            <a:pPr lvl="1"/>
            <a:r>
              <a:rPr lang="en-US" dirty="0"/>
              <a:t>By placing the repeating data, along with a copy of the original key attributes(s) in a separate relation. (2nd approach)</a:t>
            </a:r>
            <a:endParaRPr lang="en-US" dirty="0"/>
          </a:p>
          <a:p>
            <a:endParaRPr lang="en-US" dirty="0"/>
          </a:p>
          <a:p>
            <a:endParaRPr lang="en-MY" dirty="0"/>
          </a:p>
        </p:txBody>
      </p:sp>
      <p:sp>
        <p:nvSpPr>
          <p:cNvPr id="2" name="Title 1"/>
          <p:cNvSpPr>
            <a:spLocks noGrp="1"/>
          </p:cNvSpPr>
          <p:nvPr>
            <p:ph type="title"/>
          </p:nvPr>
        </p:nvSpPr>
        <p:spPr/>
        <p:txBody>
          <a:bodyPr/>
          <a:lstStyle/>
          <a:p>
            <a:r>
              <a:rPr lang="en-MY" dirty="0"/>
              <a:t>First Normal Form (1NF)</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Normalization</a:t>
            </a:r>
            <a:endParaRPr lang="en-MY" dirty="0"/>
          </a:p>
        </p:txBody>
      </p:sp>
      <p:sp>
        <p:nvSpPr>
          <p:cNvPr id="3" name="Content Placeholder 2"/>
          <p:cNvSpPr>
            <a:spLocks noGrp="1"/>
          </p:cNvSpPr>
          <p:nvPr>
            <p:ph idx="1"/>
          </p:nvPr>
        </p:nvSpPr>
        <p:spPr/>
        <p:txBody>
          <a:bodyPr/>
          <a:lstStyle/>
          <a:p>
            <a:r>
              <a:rPr lang="en-US" dirty="0"/>
              <a:t>A technique for producing a set of relations with desirable properties, given the data requirements of an enterprise.</a:t>
            </a:r>
            <a:endParaRPr lang="en-US" dirty="0"/>
          </a:p>
          <a:p>
            <a:r>
              <a:rPr lang="en-US" dirty="0"/>
              <a:t>The purpose of normalization is to identify a suitable set of relations that support the data requirements of an enterprise. The characteristics of a suitable set of relations include the following:</a:t>
            </a:r>
            <a:endParaRPr lang="en-US" dirty="0"/>
          </a:p>
          <a:p>
            <a:pPr lvl="1"/>
            <a:r>
              <a:rPr lang="en-US" dirty="0"/>
              <a:t>the </a:t>
            </a:r>
            <a:r>
              <a:rPr lang="en-US" b="1" dirty="0">
                <a:solidFill>
                  <a:srgbClr val="0070C0"/>
                </a:solidFill>
              </a:rPr>
              <a:t>minimal number of attributes </a:t>
            </a:r>
            <a:r>
              <a:rPr lang="en-US" dirty="0"/>
              <a:t>necessary to support the data requirements of the enterprise.</a:t>
            </a:r>
            <a:endParaRPr lang="en-US" dirty="0"/>
          </a:p>
          <a:p>
            <a:pPr lvl="1"/>
            <a:r>
              <a:rPr lang="en-US" dirty="0"/>
              <a:t>attributes with a close logical relationship (describes as functional dependency) are found in the same relation.</a:t>
            </a:r>
            <a:endParaRPr lang="en-US" dirty="0"/>
          </a:p>
          <a:p>
            <a:pPr lvl="1"/>
            <a:r>
              <a:rPr lang="en-US" b="1" dirty="0">
                <a:solidFill>
                  <a:srgbClr val="0070C0"/>
                </a:solidFill>
              </a:rPr>
              <a:t>minimal</a:t>
            </a:r>
            <a:r>
              <a:rPr lang="en-US" dirty="0">
                <a:solidFill>
                  <a:srgbClr val="0070C0"/>
                </a:solidFill>
              </a:rPr>
              <a:t> </a:t>
            </a:r>
            <a:r>
              <a:rPr lang="en-US" b="1" dirty="0">
                <a:solidFill>
                  <a:srgbClr val="0070C0"/>
                </a:solidFill>
              </a:rPr>
              <a:t>redundancy</a:t>
            </a:r>
            <a:r>
              <a:rPr lang="en-US" dirty="0">
                <a:solidFill>
                  <a:srgbClr val="0070C0"/>
                </a:solidFill>
              </a:rPr>
              <a:t> </a:t>
            </a:r>
            <a:r>
              <a:rPr lang="en-US" dirty="0"/>
              <a:t>with each attribute represented only once with the important exception of attributes that form all or part of foreign keys, which are essential for the joining of related relations.</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186730" y="778252"/>
            <a:ext cx="3964356" cy="2893416"/>
          </a:xfrm>
          <a:prstGeom prst="rect">
            <a:avLst/>
          </a:prstGeom>
        </p:spPr>
      </p:pic>
      <p:pic>
        <p:nvPicPr>
          <p:cNvPr id="8" name="Picture 7"/>
          <p:cNvPicPr>
            <a:picLocks noChangeAspect="1"/>
          </p:cNvPicPr>
          <p:nvPr/>
        </p:nvPicPr>
        <p:blipFill>
          <a:blip r:embed="rId2"/>
          <a:stretch>
            <a:fillRect/>
          </a:stretch>
        </p:blipFill>
        <p:spPr>
          <a:xfrm>
            <a:off x="2828044" y="3671668"/>
            <a:ext cx="6315956" cy="2610214"/>
          </a:xfrm>
          <a:prstGeom prst="rect">
            <a:avLst/>
          </a:prstGeom>
        </p:spPr>
      </p:pic>
      <p:sp>
        <p:nvSpPr>
          <p:cNvPr id="10" name="Oval Callout 16"/>
          <p:cNvSpPr/>
          <p:nvPr/>
        </p:nvSpPr>
        <p:spPr>
          <a:xfrm>
            <a:off x="4992916" y="2393875"/>
            <a:ext cx="3048000" cy="553329"/>
          </a:xfrm>
          <a:prstGeom prst="wedgeEllipseCallout">
            <a:avLst>
              <a:gd name="adj1" fmla="val -3024"/>
              <a:gd name="adj2" fmla="val 814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Repeating Groups</a:t>
            </a:r>
            <a:endParaRPr lang="en-US" b="1" dirty="0">
              <a:solidFill>
                <a:schemeClr val="tx1"/>
              </a:solidFill>
            </a:endParaRPr>
          </a:p>
        </p:txBody>
      </p:sp>
      <p:cxnSp>
        <p:nvCxnSpPr>
          <p:cNvPr id="12" name="Straight Arrow Connector 11"/>
          <p:cNvCxnSpPr>
            <a:stCxn id="10" idx="8"/>
          </p:cNvCxnSpPr>
          <p:nvPr/>
        </p:nvCxnSpPr>
        <p:spPr>
          <a:xfrm flipH="1">
            <a:off x="4670474" y="3121353"/>
            <a:ext cx="1754270" cy="676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8"/>
          </p:cNvCxnSpPr>
          <p:nvPr/>
        </p:nvCxnSpPr>
        <p:spPr>
          <a:xfrm flipH="1">
            <a:off x="5416062" y="3121353"/>
            <a:ext cx="1008682" cy="676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8"/>
          </p:cNvCxnSpPr>
          <p:nvPr/>
        </p:nvCxnSpPr>
        <p:spPr>
          <a:xfrm flipH="1">
            <a:off x="6161650" y="3121353"/>
            <a:ext cx="263094" cy="676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8"/>
          </p:cNvCxnSpPr>
          <p:nvPr/>
        </p:nvCxnSpPr>
        <p:spPr>
          <a:xfrm>
            <a:off x="6424744" y="3121353"/>
            <a:ext cx="367656" cy="676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8"/>
          </p:cNvCxnSpPr>
          <p:nvPr/>
        </p:nvCxnSpPr>
        <p:spPr>
          <a:xfrm>
            <a:off x="6424744" y="3121353"/>
            <a:ext cx="918591" cy="7191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8"/>
          </p:cNvCxnSpPr>
          <p:nvPr/>
        </p:nvCxnSpPr>
        <p:spPr>
          <a:xfrm>
            <a:off x="6424744" y="3121353"/>
            <a:ext cx="1481299" cy="7050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8"/>
          </p:cNvCxnSpPr>
          <p:nvPr/>
        </p:nvCxnSpPr>
        <p:spPr>
          <a:xfrm>
            <a:off x="6424744" y="3121353"/>
            <a:ext cx="2162435" cy="694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6"/>
          <p:cNvSpPr txBox="1">
            <a:spLocks noChangeArrowheads="1"/>
          </p:cNvSpPr>
          <p:nvPr/>
        </p:nvSpPr>
        <p:spPr bwMode="auto">
          <a:xfrm>
            <a:off x="473940" y="4976775"/>
            <a:ext cx="2230366" cy="64633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33CC"/>
                </a:solidFill>
                <a:latin typeface="+mn-lt"/>
                <a:ea typeface="MS PGothic" panose="020B0600070205080204" charset="-128"/>
                <a:cs typeface="Times New Roman" panose="02020603050405020304" pitchFamily="18" charset="0"/>
              </a:rPr>
              <a:t>ClientRental Unnormalized table</a:t>
            </a:r>
            <a:endParaRPr lang="en-US" altLang="en-US" sz="1800" b="1">
              <a:solidFill>
                <a:srgbClr val="0033CC"/>
              </a:solidFill>
              <a:latin typeface="+mn-lt"/>
              <a:ea typeface="MS PGothic" panose="020B0600070205080204" charset="-128"/>
              <a:cs typeface="Times New Roman" panose="02020603050405020304" pitchFamily="18" charset="0"/>
            </a:endParaRPr>
          </a:p>
        </p:txBody>
      </p:sp>
      <p:sp>
        <p:nvSpPr>
          <p:cNvPr id="35" name="Text Box 6"/>
          <p:cNvSpPr txBox="1">
            <a:spLocks noChangeArrowheads="1"/>
          </p:cNvSpPr>
          <p:nvPr/>
        </p:nvSpPr>
        <p:spPr bwMode="auto">
          <a:xfrm>
            <a:off x="4378206" y="1472386"/>
            <a:ext cx="2230366" cy="64633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solidFill>
                  <a:srgbClr val="0033CC"/>
                </a:solidFill>
                <a:latin typeface="+mn-lt"/>
                <a:ea typeface="MS PGothic" panose="020B0600070205080204" charset="-128"/>
                <a:cs typeface="Times New Roman" panose="02020603050405020304" pitchFamily="18" charset="0"/>
              </a:rPr>
              <a:t>Collection of DreamHome leases</a:t>
            </a:r>
            <a:endParaRPr lang="en-US" altLang="en-US" sz="1800" b="1" dirty="0">
              <a:solidFill>
                <a:srgbClr val="0033CC"/>
              </a:solidFill>
              <a:latin typeface="+mn-lt"/>
              <a:ea typeface="MS PGothic" panose="020B0600070205080204" charset="-128"/>
              <a:cs typeface="Times New Roman" panose="02020603050405020304" pitchFamily="18" charset="0"/>
            </a:endParaRPr>
          </a:p>
        </p:txBody>
      </p:sp>
      <p:sp>
        <p:nvSpPr>
          <p:cNvPr id="36" name="Rectangle 2"/>
          <p:cNvSpPr>
            <a:spLocks noGrp="1" noChangeArrowheads="1"/>
          </p:cNvSpPr>
          <p:nvPr>
            <p:ph type="title"/>
          </p:nvPr>
        </p:nvSpPr>
        <p:spPr>
          <a:xfrm>
            <a:off x="5547609" y="731311"/>
            <a:ext cx="3352800" cy="539450"/>
          </a:xfrm>
          <a:solidFill>
            <a:srgbClr val="FFFF99"/>
          </a:solidFill>
          <a:ln w="28575">
            <a:solidFill>
              <a:srgbClr val="0070C0"/>
            </a:solidFill>
            <a:miter lim="800000"/>
          </a:ln>
        </p:spPr>
        <p:txBody>
          <a:bodyPr/>
          <a:lstStyle/>
          <a:p>
            <a:pPr algn="ctr" eaLnBrk="1" hangingPunct="1"/>
            <a:r>
              <a:rPr lang="en-US" altLang="en-US" sz="2000" dirty="0"/>
              <a:t>UNF: Example</a:t>
            </a:r>
            <a:endParaRPr lang="en-US"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1NF Example: 1</a:t>
            </a:r>
            <a:r>
              <a:rPr lang="en-MY" baseline="30000" dirty="0"/>
              <a:t>st</a:t>
            </a:r>
            <a:r>
              <a:rPr lang="en-MY" dirty="0"/>
              <a:t> Approach</a:t>
            </a:r>
            <a:endParaRPr lang="en-MY" dirty="0"/>
          </a:p>
        </p:txBody>
      </p:sp>
      <p:pic>
        <p:nvPicPr>
          <p:cNvPr id="7" name="Content Placeholder 6"/>
          <p:cNvPicPr>
            <a:picLocks noGrp="1" noChangeAspect="1"/>
          </p:cNvPicPr>
          <p:nvPr>
            <p:ph idx="1"/>
          </p:nvPr>
        </p:nvPicPr>
        <p:blipFill>
          <a:blip r:embed="rId1"/>
          <a:stretch>
            <a:fillRect/>
          </a:stretch>
        </p:blipFill>
        <p:spPr>
          <a:xfrm>
            <a:off x="1399730" y="2503635"/>
            <a:ext cx="6344535" cy="2543530"/>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8" name="Text Box 5"/>
          <p:cNvSpPr txBox="1">
            <a:spLocks noChangeArrowheads="1"/>
          </p:cNvSpPr>
          <p:nvPr/>
        </p:nvSpPr>
        <p:spPr bwMode="auto">
          <a:xfrm>
            <a:off x="1205613" y="1509713"/>
            <a:ext cx="6732771" cy="707886"/>
          </a:xfrm>
          <a:prstGeom prst="rect">
            <a:avLst/>
          </a:prstGeom>
          <a:solidFill>
            <a:srgbClr val="CCFFCC"/>
          </a:solidFill>
          <a:ln w="9525">
            <a:solidFill>
              <a:srgbClr val="FF0000"/>
            </a:solidFill>
            <a:miter lim="800000"/>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Times New Roman" panose="02020603050405020304" pitchFamily="18" charset="0"/>
                <a:ea typeface="MS PGothic" panose="020B0600070205080204" charset="-128"/>
                <a:cs typeface="Times New Roman" panose="02020603050405020304" pitchFamily="18" charset="0"/>
                <a:sym typeface="Wingdings" panose="05000000000000000000" pitchFamily="2" charset="2"/>
              </a:rPr>
              <a:t>  </a:t>
            </a:r>
            <a:r>
              <a:rPr lang="en-US" altLang="en-US" sz="2000" dirty="0">
                <a:latin typeface="Times New Roman" panose="02020603050405020304" pitchFamily="18" charset="0"/>
                <a:ea typeface="MS PGothic" panose="020B0600070205080204" charset="-128"/>
                <a:cs typeface="Times New Roman" panose="02020603050405020304" pitchFamily="18" charset="0"/>
              </a:rPr>
              <a:t>Remove repeating group in UNF table  (property rented details) by entering the appropriate client data into each row.</a:t>
            </a:r>
            <a:endParaRPr lang="en-US" altLang="en-US" sz="2000" dirty="0">
              <a:latin typeface="Times New Roman" panose="02020603050405020304" pitchFamily="18" charset="0"/>
              <a:ea typeface="MS PGothic" panose="020B0600070205080204" charset="-128"/>
              <a:cs typeface="Times New Roman" panose="02020603050405020304" pitchFamily="18" charset="0"/>
            </a:endParaRPr>
          </a:p>
        </p:txBody>
      </p:sp>
      <p:sp>
        <p:nvSpPr>
          <p:cNvPr id="9" name="Oval 10"/>
          <p:cNvSpPr>
            <a:spLocks noChangeArrowheads="1"/>
          </p:cNvSpPr>
          <p:nvPr/>
        </p:nvSpPr>
        <p:spPr bwMode="auto">
          <a:xfrm>
            <a:off x="1281813" y="3379788"/>
            <a:ext cx="1524000" cy="3810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Oval 11"/>
          <p:cNvSpPr>
            <a:spLocks noChangeArrowheads="1"/>
          </p:cNvSpPr>
          <p:nvPr/>
        </p:nvSpPr>
        <p:spPr bwMode="auto">
          <a:xfrm>
            <a:off x="1281813" y="4063243"/>
            <a:ext cx="1524000" cy="7620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cxnSp>
        <p:nvCxnSpPr>
          <p:cNvPr id="13" name="Straight Arrow Connector 12"/>
          <p:cNvCxnSpPr>
            <a:stCxn id="8" idx="2"/>
            <a:endCxn id="9" idx="0"/>
          </p:cNvCxnSpPr>
          <p:nvPr/>
        </p:nvCxnSpPr>
        <p:spPr>
          <a:xfrm flipH="1">
            <a:off x="2043813" y="2217599"/>
            <a:ext cx="2528186" cy="1162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10" idx="6"/>
          </p:cNvCxnSpPr>
          <p:nvPr/>
        </p:nvCxnSpPr>
        <p:spPr>
          <a:xfrm flipH="1">
            <a:off x="2805813" y="2217599"/>
            <a:ext cx="1766186" cy="2226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3236" y="5363880"/>
            <a:ext cx="1524000" cy="707886"/>
          </a:xfrm>
          <a:prstGeom prst="rect">
            <a:avLst/>
          </a:prstGeom>
          <a:noFill/>
        </p:spPr>
        <p:txBody>
          <a:bodyPr wrap="square" rtlCol="0">
            <a:spAutoFit/>
          </a:bodyPr>
          <a:lstStyle/>
          <a:p>
            <a:r>
              <a:rPr lang="en-MY" sz="2000" b="1" dirty="0"/>
              <a:t>1NF relation schema: </a:t>
            </a:r>
            <a:endParaRPr lang="en-MY" sz="2000" b="1" dirty="0"/>
          </a:p>
        </p:txBody>
      </p:sp>
      <p:sp>
        <p:nvSpPr>
          <p:cNvPr id="18" name="TextBox 17"/>
          <p:cNvSpPr txBox="1"/>
          <p:nvPr/>
        </p:nvSpPr>
        <p:spPr>
          <a:xfrm>
            <a:off x="1717236" y="5416077"/>
            <a:ext cx="6976598" cy="707886"/>
          </a:xfrm>
          <a:prstGeom prst="rect">
            <a:avLst/>
          </a:prstGeom>
          <a:solidFill>
            <a:schemeClr val="accent4">
              <a:lumMod val="20000"/>
              <a:lumOff val="80000"/>
            </a:schemeClr>
          </a:solidFill>
        </p:spPr>
        <p:txBody>
          <a:bodyPr wrap="square" rtlCol="0">
            <a:spAutoFit/>
          </a:bodyPr>
          <a:lstStyle/>
          <a:p>
            <a:r>
              <a:rPr lang="en-MY" sz="2000" dirty="0"/>
              <a:t>ClientRental (clientNo, propertyNo, cName, pAddress, rentStart, rentFinish, rent, ownerNo, oName)</a:t>
            </a:r>
            <a:endParaRPr lang="en-MY"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1NF Example: 2</a:t>
            </a:r>
            <a:r>
              <a:rPr lang="en-MY" baseline="30000" dirty="0"/>
              <a:t>nd</a:t>
            </a:r>
            <a:r>
              <a:rPr lang="en-MY" dirty="0"/>
              <a:t> Approach</a:t>
            </a:r>
            <a:endParaRPr lang="en-MY" dirty="0"/>
          </a:p>
        </p:txBody>
      </p:sp>
      <p:pic>
        <p:nvPicPr>
          <p:cNvPr id="7" name="Content Placeholder 6"/>
          <p:cNvPicPr>
            <a:picLocks noGrp="1" noChangeAspect="1"/>
          </p:cNvPicPr>
          <p:nvPr>
            <p:ph idx="1"/>
          </p:nvPr>
        </p:nvPicPr>
        <p:blipFill>
          <a:blip r:embed="rId1"/>
          <a:stretch>
            <a:fillRect/>
          </a:stretch>
        </p:blipFill>
        <p:spPr>
          <a:xfrm>
            <a:off x="179168" y="1558764"/>
            <a:ext cx="8175430" cy="3740472"/>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8" name="Text Box 5"/>
          <p:cNvSpPr txBox="1">
            <a:spLocks noChangeArrowheads="1"/>
          </p:cNvSpPr>
          <p:nvPr/>
        </p:nvSpPr>
        <p:spPr bwMode="auto">
          <a:xfrm>
            <a:off x="2367084" y="1358216"/>
            <a:ext cx="6597748" cy="1200329"/>
          </a:xfrm>
          <a:prstGeom prst="rect">
            <a:avLst/>
          </a:prstGeom>
          <a:solidFill>
            <a:srgbClr val="CCFFCC"/>
          </a:solidFill>
          <a:ln w="9525">
            <a:solidFill>
              <a:srgbClr val="FF0000"/>
            </a:solidFill>
            <a:miter lim="800000"/>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mn-lt"/>
                <a:ea typeface="MS PGothic" panose="020B0600070205080204" charset="-128"/>
                <a:cs typeface="Times New Roman" panose="02020603050405020304" pitchFamily="18" charset="0"/>
                <a:sym typeface="Wingdings" panose="05000000000000000000" pitchFamily="2" charset="2"/>
              </a:rPr>
              <a:t>  </a:t>
            </a:r>
            <a:r>
              <a:rPr lang="en-US" altLang="en-US" sz="1800" dirty="0">
                <a:latin typeface="+mn-lt"/>
                <a:ea typeface="MS PGothic" panose="020B0600070205080204" charset="-128"/>
                <a:cs typeface="Times New Roman" panose="02020603050405020304" pitchFamily="18" charset="0"/>
              </a:rPr>
              <a:t>Remove repeating group (property rented details) in 1NF table with a copy of the original key attribute(i.e. the PK -  clientNo) by replacing them in a separate relation from the non-repeating group relation. Name both relations appropriately.</a:t>
            </a:r>
            <a:endParaRPr lang="en-US" altLang="en-US" sz="1800" dirty="0">
              <a:latin typeface="+mn-lt"/>
              <a:ea typeface="MS PGothic" panose="020B0600070205080204" charset="-128"/>
              <a:cs typeface="Times New Roman" panose="02020603050405020304" pitchFamily="18" charset="0"/>
            </a:endParaRPr>
          </a:p>
        </p:txBody>
      </p:sp>
      <p:sp>
        <p:nvSpPr>
          <p:cNvPr id="9" name="Text Box 6"/>
          <p:cNvSpPr txBox="1">
            <a:spLocks noChangeArrowheads="1"/>
          </p:cNvSpPr>
          <p:nvPr/>
        </p:nvSpPr>
        <p:spPr bwMode="auto">
          <a:xfrm>
            <a:off x="3096872" y="2823178"/>
            <a:ext cx="5257726" cy="646331"/>
          </a:xfrm>
          <a:prstGeom prst="rect">
            <a:avLst/>
          </a:prstGeom>
          <a:solidFill>
            <a:srgbClr val="CCFFCC"/>
          </a:solidFill>
          <a:ln w="9525">
            <a:solidFill>
              <a:srgbClr val="FF0000"/>
            </a:solidFill>
            <a:miter lim="800000"/>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mn-lt"/>
                <a:ea typeface="MS PGothic" panose="020B0600070205080204" charset="-128"/>
                <a:cs typeface="Times New Roman" panose="02020603050405020304" pitchFamily="18" charset="0"/>
                <a:sym typeface="Wingdings" panose="05000000000000000000" pitchFamily="2" charset="2"/>
              </a:rPr>
              <a:t> </a:t>
            </a:r>
            <a:r>
              <a:rPr lang="en-US" altLang="en-US" sz="1800" dirty="0">
                <a:latin typeface="+mn-lt"/>
                <a:ea typeface="MS PGothic" panose="020B0600070205080204" charset="-128"/>
                <a:cs typeface="Times New Roman" panose="02020603050405020304" pitchFamily="18" charset="0"/>
              </a:rPr>
              <a:t>2 newly formed 1NF relations with a single value at the intersection of each row:</a:t>
            </a:r>
            <a:endParaRPr lang="en-US" altLang="en-US" sz="1800" dirty="0">
              <a:latin typeface="+mn-lt"/>
              <a:ea typeface="MS PGothic" panose="020B0600070205080204" charset="-128"/>
              <a:cs typeface="Times New Roman" panose="02020603050405020304" pitchFamily="18" charset="0"/>
            </a:endParaRPr>
          </a:p>
        </p:txBody>
      </p:sp>
      <p:sp>
        <p:nvSpPr>
          <p:cNvPr id="10" name="Down Arrow 11"/>
          <p:cNvSpPr>
            <a:spLocks noChangeArrowheads="1"/>
          </p:cNvSpPr>
          <p:nvPr/>
        </p:nvSpPr>
        <p:spPr bwMode="auto">
          <a:xfrm>
            <a:off x="5511231" y="2558545"/>
            <a:ext cx="309453" cy="227068"/>
          </a:xfrm>
          <a:prstGeom prst="downArrow">
            <a:avLst>
              <a:gd name="adj1" fmla="val 50000"/>
              <a:gd name="adj2" fmla="val 50000"/>
            </a:avLst>
          </a:prstGeom>
          <a:solidFill>
            <a:srgbClr val="FFFF00"/>
          </a:solidFill>
          <a:ln w="9525">
            <a:solidFill>
              <a:schemeClr val="tx1"/>
            </a:solidFill>
            <a:rou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600">
              <a:latin typeface="+mn-lt"/>
            </a:endParaRPr>
          </a:p>
        </p:txBody>
      </p:sp>
      <p:sp>
        <p:nvSpPr>
          <p:cNvPr id="11" name="TextBox 10"/>
          <p:cNvSpPr txBox="1"/>
          <p:nvPr/>
        </p:nvSpPr>
        <p:spPr>
          <a:xfrm>
            <a:off x="224680" y="5273108"/>
            <a:ext cx="1524000" cy="707886"/>
          </a:xfrm>
          <a:prstGeom prst="rect">
            <a:avLst/>
          </a:prstGeom>
          <a:noFill/>
        </p:spPr>
        <p:txBody>
          <a:bodyPr wrap="square" rtlCol="0">
            <a:spAutoFit/>
          </a:bodyPr>
          <a:lstStyle/>
          <a:p>
            <a:r>
              <a:rPr lang="en-MY" sz="2000" b="1" dirty="0"/>
              <a:t>1NF relation schema: </a:t>
            </a:r>
            <a:endParaRPr lang="en-MY" sz="2000" b="1" dirty="0"/>
          </a:p>
        </p:txBody>
      </p:sp>
      <p:sp>
        <p:nvSpPr>
          <p:cNvPr id="12" name="TextBox 11"/>
          <p:cNvSpPr txBox="1"/>
          <p:nvPr/>
        </p:nvSpPr>
        <p:spPr>
          <a:xfrm>
            <a:off x="1748680" y="5273108"/>
            <a:ext cx="6976598" cy="1015663"/>
          </a:xfrm>
          <a:prstGeom prst="rect">
            <a:avLst/>
          </a:prstGeom>
          <a:solidFill>
            <a:schemeClr val="accent4">
              <a:lumMod val="20000"/>
              <a:lumOff val="80000"/>
            </a:schemeClr>
          </a:solidFill>
        </p:spPr>
        <p:txBody>
          <a:bodyPr wrap="square" rtlCol="0">
            <a:spAutoFit/>
          </a:bodyPr>
          <a:lstStyle/>
          <a:p>
            <a:r>
              <a:rPr lang="en-MY" sz="2000" dirty="0"/>
              <a:t>Client (clientNo, cName)</a:t>
            </a:r>
            <a:endParaRPr lang="en-MY" sz="2000" dirty="0"/>
          </a:p>
          <a:p>
            <a:r>
              <a:rPr lang="en-MY" sz="2000" dirty="0"/>
              <a:t>PropertyRentalOwner (clientNo, propertyNo, pAddress, rentStart, rentFinish, rent, ownerNo, oName)</a:t>
            </a:r>
            <a:endParaRPr lang="en-MY"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1NF: Determine Primary Key (PK)</a:t>
            </a:r>
            <a:endParaRPr lang="en-MY" dirty="0"/>
          </a:p>
        </p:txBody>
      </p:sp>
      <p:pic>
        <p:nvPicPr>
          <p:cNvPr id="7" name="Content Placeholder 6"/>
          <p:cNvPicPr>
            <a:picLocks noGrp="1" noChangeAspect="1"/>
          </p:cNvPicPr>
          <p:nvPr>
            <p:ph idx="1"/>
          </p:nvPr>
        </p:nvPicPr>
        <p:blipFill>
          <a:blip r:embed="rId1"/>
          <a:stretch>
            <a:fillRect/>
          </a:stretch>
        </p:blipFill>
        <p:spPr>
          <a:xfrm>
            <a:off x="786333" y="1476881"/>
            <a:ext cx="7571333" cy="3623023"/>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8" name="TextBox 7"/>
          <p:cNvSpPr txBox="1"/>
          <p:nvPr/>
        </p:nvSpPr>
        <p:spPr>
          <a:xfrm>
            <a:off x="488701" y="5381119"/>
            <a:ext cx="8166596" cy="707886"/>
          </a:xfrm>
          <a:prstGeom prst="rect">
            <a:avLst/>
          </a:prstGeom>
          <a:solidFill>
            <a:schemeClr val="accent4">
              <a:lumMod val="20000"/>
              <a:lumOff val="80000"/>
            </a:schemeClr>
          </a:solidFill>
        </p:spPr>
        <p:txBody>
          <a:bodyPr wrap="square" rtlCol="0">
            <a:spAutoFit/>
          </a:bodyPr>
          <a:lstStyle/>
          <a:p>
            <a:r>
              <a:rPr lang="en-MY" sz="2000" dirty="0"/>
              <a:t>ClientRental (</a:t>
            </a:r>
            <a:r>
              <a:rPr lang="en-MY" sz="2000" u="sng" dirty="0"/>
              <a:t>clientNo</a:t>
            </a:r>
            <a:r>
              <a:rPr lang="en-MY" sz="2000" dirty="0"/>
              <a:t>, </a:t>
            </a:r>
            <a:r>
              <a:rPr lang="en-MY" sz="2000" u="sng" dirty="0"/>
              <a:t>propertyNo</a:t>
            </a:r>
            <a:r>
              <a:rPr lang="en-MY" sz="2000" dirty="0"/>
              <a:t>, cName, pAddress, rentStart, rentFinish, rent, ownerNo, oName)</a:t>
            </a:r>
            <a:endParaRPr lang="en-MY"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First Normal Form (1NF)</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Box 2"/>
          <p:cNvSpPr txBox="1">
            <a:spLocks noGrp="1" noChangeArrowheads="1"/>
          </p:cNvSpPr>
          <p:nvPr>
            <p:ph idx="1"/>
          </p:nvPr>
        </p:nvSpPr>
        <p:spPr bwMode="auto">
          <a:xfrm>
            <a:off x="628650" y="1646238"/>
            <a:ext cx="7886700" cy="241912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C00000"/>
                </a:solidFill>
                <a:latin typeface="+mn-lt"/>
                <a:ea typeface="MS PGothic" panose="020B0600070205080204" charset="-128"/>
                <a:cs typeface="Times New Roman" panose="02020603050405020304" pitchFamily="18" charset="0"/>
              </a:rPr>
              <a:t>Important Notes:</a:t>
            </a:r>
            <a:endParaRPr lang="en-US" altLang="en-US" sz="2400" b="1" dirty="0">
              <a:solidFill>
                <a:srgbClr val="C00000"/>
              </a:solidFill>
              <a:latin typeface="+mn-lt"/>
              <a:ea typeface="MS PGothic" panose="020B0600070205080204" charset="-128"/>
              <a:cs typeface="Times New Roman" panose="02020603050405020304" pitchFamily="18" charset="0"/>
            </a:endParaRPr>
          </a:p>
          <a:p>
            <a:pPr eaLnBrk="1" hangingPunct="1">
              <a:spcBef>
                <a:spcPct val="0"/>
              </a:spcBef>
              <a:buFontTx/>
              <a:buNone/>
            </a:pPr>
            <a:endParaRPr lang="en-US" altLang="en-US" sz="2400" dirty="0">
              <a:solidFill>
                <a:srgbClr val="0000CC"/>
              </a:solidFill>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400" dirty="0">
                <a:solidFill>
                  <a:srgbClr val="0000CC"/>
                </a:solidFill>
                <a:latin typeface="+mn-lt"/>
                <a:ea typeface="MS PGothic" panose="020B0600070205080204" charset="-128"/>
                <a:cs typeface="Times New Roman" panose="02020603050405020304" pitchFamily="18" charset="0"/>
              </a:rPr>
              <a:t>If you are using normalization as a validation technique to validate relations that are derived from conceptual ERM, we can safely say that the derived relations are already in 1NF, where the assumption is a row of record in the relation is considered as one complete tuple.</a:t>
            </a:r>
            <a:endParaRPr lang="en-US" altLang="en-US" sz="2400" dirty="0">
              <a:solidFill>
                <a:srgbClr val="0000CC"/>
              </a:solidFill>
              <a:latin typeface="+mn-lt"/>
              <a:ea typeface="MS PGothic" panose="020B0600070205080204" charset="-128"/>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0280" y="1646239"/>
            <a:ext cx="7426411" cy="10392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3" name="Content Placeholder 2"/>
          <p:cNvSpPr>
            <a:spLocks noGrp="1"/>
          </p:cNvSpPr>
          <p:nvPr>
            <p:ph idx="1"/>
          </p:nvPr>
        </p:nvSpPr>
        <p:spPr/>
        <p:txBody>
          <a:bodyPr/>
          <a:lstStyle/>
          <a:p>
            <a:r>
              <a:rPr lang="en-MY" b="1" dirty="0">
                <a:solidFill>
                  <a:srgbClr val="0070C0"/>
                </a:solidFill>
              </a:rPr>
              <a:t>2NF</a:t>
            </a:r>
            <a:r>
              <a:rPr lang="en-MY" b="1" dirty="0"/>
              <a:t>:</a:t>
            </a:r>
            <a:r>
              <a:rPr lang="en-MY" dirty="0"/>
              <a:t> </a:t>
            </a:r>
            <a:r>
              <a:rPr lang="en-US" dirty="0"/>
              <a:t>A relation that is in first normal form and every non-primary-key attribute is fully functionally dependent on the primary key.</a:t>
            </a:r>
            <a:endParaRPr lang="en-US" dirty="0"/>
          </a:p>
          <a:p>
            <a:r>
              <a:rPr lang="en-US" dirty="0"/>
              <a:t>A 1NF relation with a single attribute PK is automatically a 2NF relation.</a:t>
            </a:r>
            <a:endParaRPr lang="en-US" dirty="0"/>
          </a:p>
          <a:p>
            <a:r>
              <a:rPr lang="en-US" dirty="0"/>
              <a:t>A 1NF relation with composite PK MAY or MAY NOT BE a 2NF relation.</a:t>
            </a:r>
            <a:endParaRPr lang="en-US" dirty="0"/>
          </a:p>
          <a:p>
            <a:r>
              <a:rPr lang="en-US" dirty="0"/>
              <a:t>The normalization of 1NF relations to 2NF involves the removal of partial dependencies.</a:t>
            </a:r>
            <a:endParaRPr lang="en-US" dirty="0"/>
          </a:p>
          <a:p>
            <a:pPr lvl="1"/>
            <a:r>
              <a:rPr lang="en-US" dirty="0"/>
              <a:t>If a partial dependency exists, remove the partially dependent attribute(s) from the relation by replacing them in a new relation along with a copy of determinant</a:t>
            </a:r>
            <a:endParaRPr lang="en-MY" dirty="0"/>
          </a:p>
        </p:txBody>
      </p:sp>
      <p:sp>
        <p:nvSpPr>
          <p:cNvPr id="2" name="Title 1"/>
          <p:cNvSpPr>
            <a:spLocks noGrp="1"/>
          </p:cNvSpPr>
          <p:nvPr>
            <p:ph type="title"/>
          </p:nvPr>
        </p:nvSpPr>
        <p:spPr/>
        <p:txBody>
          <a:bodyPr/>
          <a:lstStyle/>
          <a:p>
            <a:r>
              <a:rPr lang="en-MY" dirty="0"/>
              <a:t>Second Normal Form (2NF)</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1NF to 2NF: What to do?</a:t>
            </a:r>
            <a:endParaRPr lang="en-MY" dirty="0"/>
          </a:p>
        </p:txBody>
      </p:sp>
      <p:sp>
        <p:nvSpPr>
          <p:cNvPr id="3" name="Content Placeholder 2"/>
          <p:cNvSpPr>
            <a:spLocks noGrp="1"/>
          </p:cNvSpPr>
          <p:nvPr>
            <p:ph idx="1"/>
          </p:nvPr>
        </p:nvSpPr>
        <p:spPr/>
        <p:txBody>
          <a:bodyPr/>
          <a:lstStyle/>
          <a:p>
            <a:r>
              <a:rPr lang="en-US" dirty="0"/>
              <a:t>Identify the functional dependencies in the relation.</a:t>
            </a:r>
            <a:endParaRPr lang="en-US" dirty="0"/>
          </a:p>
          <a:p>
            <a:r>
              <a:rPr lang="en-US" dirty="0"/>
              <a:t>Observe the FDs, if partial dependencies exist on the primary key,  move all partial dependencies attributes from the relation by placing them in a new relation along with a copy of their determinant.</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2NF Example</a:t>
            </a:r>
            <a:endParaRPr lang="en-MY" dirty="0"/>
          </a:p>
        </p:txBody>
      </p:sp>
      <p:sp>
        <p:nvSpPr>
          <p:cNvPr id="3" name="Content Placeholder 2"/>
          <p:cNvSpPr>
            <a:spLocks noGrp="1"/>
          </p:cNvSpPr>
          <p:nvPr>
            <p:ph idx="1"/>
          </p:nvPr>
        </p:nvSpPr>
        <p:spPr/>
        <p:txBody>
          <a:bodyPr/>
          <a:lstStyle/>
          <a:p>
            <a:r>
              <a:rPr lang="en-US" dirty="0"/>
              <a:t>Let us use the 1NF ClientRental relation (obtained from the 1st approach).</a:t>
            </a:r>
            <a:endParaRPr lang="en-US" dirty="0"/>
          </a:p>
          <a:p>
            <a:pPr lvl="1"/>
            <a:r>
              <a:rPr lang="en-US" dirty="0"/>
              <a:t>list its FDs</a:t>
            </a:r>
            <a:endParaRPr lang="en-US" dirty="0"/>
          </a:p>
          <a:p>
            <a:pPr lvl="1"/>
            <a:r>
              <a:rPr lang="en-US" dirty="0"/>
              <a:t>determine the PK for ClientRental </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Content Placeholder 6"/>
          <p:cNvPicPr>
            <a:picLocks noChangeAspect="1"/>
          </p:cNvPicPr>
          <p:nvPr/>
        </p:nvPicPr>
        <p:blipFill>
          <a:blip r:embed="rId1"/>
          <a:stretch>
            <a:fillRect/>
          </a:stretch>
        </p:blipFill>
        <p:spPr bwMode="auto">
          <a:xfrm>
            <a:off x="1397537" y="3138885"/>
            <a:ext cx="6348925" cy="303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2NF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Rectangle 7"/>
          <p:cNvSpPr>
            <a:spLocks noGrp="1" noChangeArrowheads="1"/>
          </p:cNvSpPr>
          <p:nvPr>
            <p:ph idx="1"/>
          </p:nvPr>
        </p:nvSpPr>
        <p:spPr bwMode="auto">
          <a:xfrm>
            <a:off x="260252" y="1825625"/>
            <a:ext cx="8623495" cy="2696123"/>
          </a:xfrm>
          <a:prstGeom prst="rect">
            <a:avLst/>
          </a:prstGeom>
          <a:solidFill>
            <a:schemeClr val="accent4">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latin typeface="+mn-lt"/>
              </a:rPr>
              <a:t>FDs list in ClientRental</a:t>
            </a:r>
            <a:endParaRPr lang="en-US" altLang="en-US" sz="2000" b="1" dirty="0">
              <a:latin typeface="+mn-lt"/>
            </a:endParaRPr>
          </a:p>
          <a:p>
            <a:pPr eaLnBrk="1" hangingPunct="1">
              <a:spcBef>
                <a:spcPct val="50000"/>
              </a:spcBef>
              <a:buFontTx/>
              <a:buNone/>
            </a:pPr>
            <a:r>
              <a:rPr lang="en-US" altLang="en-US" sz="1800" dirty="0">
                <a:solidFill>
                  <a:srgbClr val="0033CC"/>
                </a:solidFill>
                <a:latin typeface="+mn-lt"/>
              </a:rPr>
              <a:t>FD1 :  clientNo, propertyNo </a:t>
            </a:r>
            <a:r>
              <a:rPr lang="en-US" altLang="en-US" sz="1800" dirty="0">
                <a:solidFill>
                  <a:srgbClr val="0033CC"/>
                </a:solidFill>
                <a:latin typeface="+mn-lt"/>
                <a:sym typeface="Wingdings" panose="05000000000000000000" pitchFamily="2" charset="2"/>
              </a:rPr>
              <a:t> rentStart, rentFinish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FD2 :  clientNo  cName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FD3 :  propertyNo  pAddress, rent, ownerNo, oName</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FD4 :  ownerNo  oName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FD5 :  clientNo, rentStart  propertyNo, pAddress, rentFinish, rent,   ownerNo, oName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FD6 :  propertyNo, rentStart  clientNo, cName, rentFinish	</a:t>
            </a:r>
            <a:endParaRPr lang="en-US" altLang="en-US" sz="1800" dirty="0">
              <a:solidFill>
                <a:srgbClr val="0033CC"/>
              </a:solidFill>
              <a:latin typeface="+mn-lt"/>
              <a:sym typeface="Wingdings" panose="05000000000000000000" pitchFamily="2" charset="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2NF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 Box 4"/>
          <p:cNvSpPr txBox="1">
            <a:spLocks noChangeArrowheads="1"/>
          </p:cNvSpPr>
          <p:nvPr/>
        </p:nvSpPr>
        <p:spPr bwMode="auto">
          <a:xfrm>
            <a:off x="342900" y="1363960"/>
            <a:ext cx="8458200"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mn-lt"/>
                <a:ea typeface="MS PGothic" panose="020B0600070205080204" charset="-128"/>
                <a:cs typeface="Times New Roman" panose="02020603050405020304" pitchFamily="18" charset="0"/>
              </a:rPr>
              <a:t>Identify FDs with existence of partial dependencies on PK</a:t>
            </a:r>
            <a:endParaRPr lang="en-US" altLang="en-US" sz="1800" dirty="0">
              <a:latin typeface="+mn-lt"/>
              <a:ea typeface="MS PGothic" panose="020B0600070205080204" charset="-128"/>
              <a:cs typeface="Times New Roman" panose="02020603050405020304" pitchFamily="18" charset="0"/>
            </a:endParaRPr>
          </a:p>
          <a:p>
            <a:pPr lvl="1" eaLnBrk="1" hangingPunct="1">
              <a:spcBef>
                <a:spcPct val="0"/>
              </a:spcBef>
              <a:buFontTx/>
              <a:buAutoNum type="arabicPeriod"/>
            </a:pPr>
            <a:r>
              <a:rPr lang="en-US" altLang="en-US" sz="1800" dirty="0">
                <a:latin typeface="+mn-lt"/>
                <a:ea typeface="MS PGothic" panose="020B0600070205080204" charset="-128"/>
                <a:cs typeface="Times New Roman" panose="02020603050405020304" pitchFamily="18" charset="0"/>
              </a:rPr>
              <a:t>Is there any FD such that the determinant is a subset of PK?</a:t>
            </a:r>
            <a:endParaRPr lang="en-US" altLang="en-US" sz="1800" dirty="0">
              <a:latin typeface="+mn-lt"/>
              <a:ea typeface="MS PGothic" panose="020B0600070205080204" charset="-128"/>
              <a:cs typeface="Times New Roman" panose="02020603050405020304" pitchFamily="18" charset="0"/>
            </a:endParaRPr>
          </a:p>
          <a:p>
            <a:pPr lvl="1" eaLnBrk="1" hangingPunct="1">
              <a:spcBef>
                <a:spcPct val="0"/>
              </a:spcBef>
              <a:buFontTx/>
              <a:buAutoNum type="arabicPeriod"/>
            </a:pPr>
            <a:r>
              <a:rPr lang="en-US" altLang="en-US" sz="1800" dirty="0">
                <a:latin typeface="+mn-lt"/>
                <a:ea typeface="MS PGothic" panose="020B0600070205080204" charset="-128"/>
                <a:cs typeface="Times New Roman" panose="02020603050405020304" pitchFamily="18" charset="0"/>
              </a:rPr>
              <a:t>If so, then that FD is not a Full FD, hence the relation violates the 2NF rule.</a:t>
            </a:r>
            <a:endParaRPr lang="en-US" altLang="en-US" sz="1800" dirty="0">
              <a:latin typeface="+mn-lt"/>
              <a:ea typeface="MS PGothic" panose="020B0600070205080204" charset="-128"/>
              <a:cs typeface="Times New Roman" panose="02020603050405020304" pitchFamily="18" charset="0"/>
            </a:endParaRPr>
          </a:p>
        </p:txBody>
      </p:sp>
      <p:sp>
        <p:nvSpPr>
          <p:cNvPr id="8" name="Text Box 5"/>
          <p:cNvSpPr txBox="1">
            <a:spLocks noChangeArrowheads="1"/>
          </p:cNvSpPr>
          <p:nvPr/>
        </p:nvSpPr>
        <p:spPr bwMode="auto">
          <a:xfrm>
            <a:off x="1622473" y="2255825"/>
            <a:ext cx="60643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n-lt"/>
                <a:ea typeface="MS PGothic" panose="020B0600070205080204" charset="-128"/>
                <a:cs typeface="Times New Roman" panose="02020603050405020304" pitchFamily="18" charset="0"/>
                <a:sym typeface="Wingdings" panose="05000000000000000000" pitchFamily="2" charset="2"/>
              </a:rPr>
              <a:t>  </a:t>
            </a:r>
            <a:r>
              <a:rPr lang="en-US" altLang="en-US" sz="2000" dirty="0">
                <a:latin typeface="+mn-lt"/>
                <a:ea typeface="MS PGothic" panose="020B0600070205080204" charset="-128"/>
                <a:cs typeface="Times New Roman" panose="02020603050405020304" pitchFamily="18" charset="0"/>
              </a:rPr>
              <a:t>PK is clientNo, propertyNo</a:t>
            </a:r>
            <a:endParaRPr lang="en-US" altLang="en-US" sz="2000" dirty="0">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000" dirty="0">
                <a:latin typeface="+mn-lt"/>
                <a:ea typeface="MS PGothic" panose="020B0600070205080204" charset="-128"/>
                <a:cs typeface="Times New Roman" panose="02020603050405020304" pitchFamily="18" charset="0"/>
                <a:sym typeface="Wingdings" panose="05000000000000000000" pitchFamily="2" charset="2"/>
              </a:rPr>
              <a:t>  S</a:t>
            </a:r>
            <a:r>
              <a:rPr lang="en-US" altLang="en-US" sz="2000" dirty="0">
                <a:latin typeface="+mn-lt"/>
                <a:ea typeface="MS PGothic" panose="020B0600070205080204" charset="-128"/>
                <a:cs typeface="Times New Roman" panose="02020603050405020304" pitchFamily="18" charset="0"/>
              </a:rPr>
              <a:t>ubsets of PK:  </a:t>
            </a:r>
            <a:endParaRPr lang="en-US" altLang="en-US" sz="2000" dirty="0">
              <a:latin typeface="+mn-lt"/>
              <a:ea typeface="MS PGothic" panose="020B0600070205080204" charset="-128"/>
              <a:cs typeface="Times New Roman" panose="02020603050405020304" pitchFamily="18" charset="0"/>
            </a:endParaRPr>
          </a:p>
          <a:p>
            <a:pPr lvl="1" eaLnBrk="1" hangingPunct="1">
              <a:spcBef>
                <a:spcPct val="0"/>
              </a:spcBef>
              <a:buFont typeface="Wingdings" panose="05000000000000000000" pitchFamily="2" charset="2"/>
              <a:buChar char="à"/>
            </a:pPr>
            <a:r>
              <a:rPr lang="en-US" altLang="en-US" sz="2000" dirty="0">
                <a:latin typeface="+mn-lt"/>
                <a:ea typeface="MS PGothic" panose="020B0600070205080204" charset="-128"/>
                <a:cs typeface="Times New Roman" panose="02020603050405020304" pitchFamily="18" charset="0"/>
              </a:rPr>
              <a:t>{clientNo}, {propertyNo}, {clientNo, propertyNo}</a:t>
            </a:r>
            <a:endParaRPr lang="en-US" altLang="en-US" sz="2000" dirty="0">
              <a:latin typeface="+mn-lt"/>
              <a:ea typeface="MS PGothic" panose="020B0600070205080204" charset="-128"/>
              <a:cs typeface="Times New Roman" panose="02020603050405020304" pitchFamily="18" charset="0"/>
            </a:endParaRPr>
          </a:p>
          <a:p>
            <a:pPr eaLnBrk="1" hangingPunct="1">
              <a:spcBef>
                <a:spcPct val="0"/>
              </a:spcBef>
              <a:buFont typeface="Wingdings" panose="05000000000000000000" pitchFamily="2" charset="2"/>
              <a:buChar char="à"/>
            </a:pPr>
            <a:r>
              <a:rPr lang="en-US" altLang="en-US" sz="2000" dirty="0">
                <a:latin typeface="+mn-lt"/>
                <a:ea typeface="MS PGothic" panose="020B0600070205080204" charset="-128"/>
                <a:cs typeface="Times New Roman" panose="02020603050405020304" pitchFamily="18" charset="0"/>
              </a:rPr>
              <a:t>  determinant in FD2 and FD3 is subset of PK</a:t>
            </a:r>
            <a:endParaRPr lang="en-US" altLang="en-US" sz="2000" dirty="0">
              <a:latin typeface="+mn-lt"/>
              <a:ea typeface="MS PGothic" panose="020B0600070205080204" charset="-128"/>
              <a:cs typeface="Times New Roman" panose="02020603050405020304" pitchFamily="18" charset="0"/>
            </a:endParaRPr>
          </a:p>
        </p:txBody>
      </p:sp>
      <p:sp>
        <p:nvSpPr>
          <p:cNvPr id="10" name="Rectangle 7"/>
          <p:cNvSpPr>
            <a:spLocks noGrp="1" noChangeArrowheads="1"/>
          </p:cNvSpPr>
          <p:nvPr>
            <p:ph idx="1"/>
          </p:nvPr>
        </p:nvSpPr>
        <p:spPr bwMode="auto">
          <a:xfrm>
            <a:off x="342900" y="3579264"/>
            <a:ext cx="8623495" cy="2696123"/>
          </a:xfrm>
          <a:prstGeom prst="rect">
            <a:avLst/>
          </a:prstGeom>
          <a:solidFill>
            <a:schemeClr val="accent4">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latin typeface="+mn-lt"/>
              </a:rPr>
              <a:t>FDs list in ClientRental</a:t>
            </a:r>
            <a:endParaRPr lang="en-US" altLang="en-US" sz="2000" b="1" dirty="0">
              <a:latin typeface="+mn-lt"/>
            </a:endParaRPr>
          </a:p>
          <a:p>
            <a:pPr eaLnBrk="1" hangingPunct="1">
              <a:spcBef>
                <a:spcPct val="50000"/>
              </a:spcBef>
              <a:buFontTx/>
              <a:buNone/>
            </a:pPr>
            <a:r>
              <a:rPr lang="en-US" altLang="en-US" sz="1800" dirty="0">
                <a:solidFill>
                  <a:srgbClr val="0033CC"/>
                </a:solidFill>
                <a:latin typeface="+mn-lt"/>
              </a:rPr>
              <a:t>FD1 :  clientNo, propertyNo </a:t>
            </a:r>
            <a:r>
              <a:rPr lang="en-US" altLang="en-US" sz="1800" dirty="0">
                <a:solidFill>
                  <a:srgbClr val="0033CC"/>
                </a:solidFill>
                <a:latin typeface="+mn-lt"/>
                <a:sym typeface="Wingdings" panose="05000000000000000000" pitchFamily="2" charset="2"/>
              </a:rPr>
              <a:t> rentStart, rentFinish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FF0000"/>
                </a:solidFill>
                <a:latin typeface="+mn-lt"/>
                <a:sym typeface="Wingdings" panose="05000000000000000000" pitchFamily="2" charset="2"/>
              </a:rPr>
              <a:t>FD2 :  clientNo  cName (</a:t>
            </a:r>
            <a:r>
              <a:rPr lang="en-US" altLang="en-US" sz="1800" i="1" dirty="0">
                <a:solidFill>
                  <a:srgbClr val="FF0000"/>
                </a:solidFill>
                <a:latin typeface="+mn-lt"/>
                <a:sym typeface="Wingdings" panose="05000000000000000000" pitchFamily="2" charset="2"/>
              </a:rPr>
              <a:t>partial dependency)</a:t>
            </a:r>
            <a:r>
              <a:rPr lang="en-US" altLang="en-US" sz="1800" dirty="0">
                <a:solidFill>
                  <a:srgbClr val="FF0000"/>
                </a:solidFill>
                <a:latin typeface="+mn-lt"/>
                <a:sym typeface="Wingdings" panose="05000000000000000000" pitchFamily="2" charset="2"/>
              </a:rPr>
              <a:t>	</a:t>
            </a:r>
            <a:r>
              <a:rPr lang="en-US" altLang="en-US" sz="1800" dirty="0">
                <a:solidFill>
                  <a:srgbClr val="0033CC"/>
                </a:solidFill>
                <a:latin typeface="+mn-lt"/>
                <a:sym typeface="Wingdings" panose="05000000000000000000" pitchFamily="2" charset="2"/>
              </a:rPr>
              <a:t>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FF0000"/>
                </a:solidFill>
                <a:latin typeface="+mn-lt"/>
                <a:sym typeface="Wingdings" panose="05000000000000000000" pitchFamily="2" charset="2"/>
              </a:rPr>
              <a:t>FD3 :  propertyNo  pAddress, rent, ownerNo, oName </a:t>
            </a:r>
            <a:r>
              <a:rPr lang="en-US" altLang="en-US" sz="1800" dirty="0">
                <a:solidFill>
                  <a:srgbClr val="FF0000"/>
                </a:solidFill>
                <a:sym typeface="Wingdings" panose="05000000000000000000" pitchFamily="2" charset="2"/>
              </a:rPr>
              <a:t>(</a:t>
            </a:r>
            <a:r>
              <a:rPr lang="en-US" altLang="en-US" sz="1800" i="1" dirty="0">
                <a:solidFill>
                  <a:srgbClr val="FF0000"/>
                </a:solidFill>
                <a:sym typeface="Wingdings" panose="05000000000000000000" pitchFamily="2" charset="2"/>
              </a:rPr>
              <a:t>partial dependency)</a:t>
            </a:r>
            <a:endParaRPr lang="en-US" altLang="en-US" sz="1800" dirty="0">
              <a:solidFill>
                <a:srgbClr val="FF0000"/>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FD4 :  ownerNo  oName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FD5 :  clientNo, rentStart  propertyNo, pAddress, rentFinish, rent,   ownerNo, oName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FD6 :  propertyNo, rentStart  clientNo, cName, rentFinish	</a:t>
            </a:r>
            <a:endParaRPr lang="en-US" altLang="en-US" sz="1800" dirty="0">
              <a:solidFill>
                <a:srgbClr val="0033CC"/>
              </a:solidFill>
              <a:latin typeface="+mn-lt"/>
              <a:sym typeface="Wingdings" panose="05000000000000000000" pitchFamily="2"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Benefit of Normalization</a:t>
            </a:r>
            <a:endParaRPr lang="en-MY" dirty="0"/>
          </a:p>
        </p:txBody>
      </p:sp>
      <p:sp>
        <p:nvSpPr>
          <p:cNvPr id="3" name="Content Placeholder 2"/>
          <p:cNvSpPr>
            <a:spLocks noGrp="1"/>
          </p:cNvSpPr>
          <p:nvPr>
            <p:ph idx="1"/>
          </p:nvPr>
        </p:nvSpPr>
        <p:spPr/>
        <p:txBody>
          <a:bodyPr/>
          <a:lstStyle/>
          <a:p>
            <a:r>
              <a:rPr lang="en-US" dirty="0"/>
              <a:t>Minimize data </a:t>
            </a:r>
            <a:r>
              <a:rPr lang="en-US" b="1" dirty="0">
                <a:solidFill>
                  <a:srgbClr val="0070C0"/>
                </a:solidFill>
              </a:rPr>
              <a:t>redundancies</a:t>
            </a:r>
            <a:r>
              <a:rPr lang="en-US" dirty="0"/>
              <a:t> in a database, thus will reduce storage space required to store the data</a:t>
            </a:r>
            <a:endParaRPr lang="en-US" dirty="0"/>
          </a:p>
          <a:p>
            <a:r>
              <a:rPr lang="en-US" dirty="0"/>
              <a:t>Reduce data </a:t>
            </a:r>
            <a:r>
              <a:rPr lang="en-US" b="1" dirty="0">
                <a:solidFill>
                  <a:srgbClr val="0070C0"/>
                </a:solidFill>
              </a:rPr>
              <a:t>anomalies</a:t>
            </a:r>
            <a:endParaRPr lang="en-US" b="1" dirty="0">
              <a:solidFill>
                <a:srgbClr val="0070C0"/>
              </a:solidFill>
            </a:endParaRPr>
          </a:p>
          <a:p>
            <a:r>
              <a:rPr lang="en-US" dirty="0"/>
              <a:t>Easy for user to </a:t>
            </a:r>
            <a:r>
              <a:rPr lang="en-US" b="1" dirty="0">
                <a:solidFill>
                  <a:srgbClr val="0070C0"/>
                </a:solidFill>
              </a:rPr>
              <a:t>access</a:t>
            </a:r>
            <a:r>
              <a:rPr lang="en-US" dirty="0"/>
              <a:t> data from a database</a:t>
            </a:r>
            <a:endParaRPr lang="en-US" dirty="0"/>
          </a:p>
          <a:p>
            <a:r>
              <a:rPr lang="en-US" dirty="0"/>
              <a:t>Easy for user to </a:t>
            </a:r>
            <a:r>
              <a:rPr lang="en-US" b="1" dirty="0">
                <a:solidFill>
                  <a:srgbClr val="0070C0"/>
                </a:solidFill>
              </a:rPr>
              <a:t>maintain</a:t>
            </a:r>
            <a:r>
              <a:rPr lang="en-US" dirty="0"/>
              <a:t> data</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2NF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10" name="Rectangle 7"/>
          <p:cNvSpPr>
            <a:spLocks noGrp="1" noChangeArrowheads="1"/>
          </p:cNvSpPr>
          <p:nvPr>
            <p:ph idx="1"/>
          </p:nvPr>
        </p:nvSpPr>
        <p:spPr bwMode="auto">
          <a:xfrm>
            <a:off x="342899" y="2450680"/>
            <a:ext cx="8623495" cy="1532727"/>
          </a:xfrm>
          <a:prstGeom prst="rect">
            <a:avLst/>
          </a:prstGeom>
          <a:solidFill>
            <a:schemeClr val="accent4">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latin typeface="+mn-lt"/>
              </a:rPr>
              <a:t>2NF Relations:</a:t>
            </a:r>
            <a:endParaRPr lang="en-US" altLang="en-US" sz="2000" b="1" dirty="0">
              <a:latin typeface="+mn-lt"/>
            </a:endParaRPr>
          </a:p>
          <a:p>
            <a:pPr eaLnBrk="1" hangingPunct="1">
              <a:spcBef>
                <a:spcPct val="50000"/>
              </a:spcBef>
              <a:buFontTx/>
              <a:buNone/>
            </a:pPr>
            <a:r>
              <a:rPr lang="en-US" altLang="en-US" sz="1800" dirty="0">
                <a:solidFill>
                  <a:srgbClr val="0033CC"/>
                </a:solidFill>
                <a:latin typeface="+mn-lt"/>
              </a:rPr>
              <a:t>From FD2	:  </a:t>
            </a:r>
            <a:r>
              <a:rPr lang="en-US" altLang="en-US" sz="1800" b="1" dirty="0">
                <a:solidFill>
                  <a:srgbClr val="0033CC"/>
                </a:solidFill>
                <a:latin typeface="+mn-lt"/>
              </a:rPr>
              <a:t>Client (clientNo, </a:t>
            </a:r>
            <a:r>
              <a:rPr lang="en-US" altLang="en-US" sz="1800" b="1" dirty="0" err="1">
                <a:solidFill>
                  <a:srgbClr val="0033CC"/>
                </a:solidFill>
                <a:latin typeface="+mn-lt"/>
              </a:rPr>
              <a:t>clientName</a:t>
            </a:r>
            <a:r>
              <a:rPr lang="en-US" altLang="en-US" sz="1800" b="1" dirty="0">
                <a:solidFill>
                  <a:srgbClr val="0033CC"/>
                </a:solidFill>
                <a:latin typeface="+mn-lt"/>
              </a:rPr>
              <a:t>)</a:t>
            </a:r>
            <a:r>
              <a:rPr lang="en-US" altLang="en-US" sz="1800" b="1" dirty="0">
                <a:solidFill>
                  <a:srgbClr val="0033CC"/>
                </a:solidFill>
                <a:latin typeface="+mn-lt"/>
                <a:sym typeface="Wingdings" panose="05000000000000000000" pitchFamily="2" charset="2"/>
              </a:rPr>
              <a:t>  </a:t>
            </a:r>
            <a:r>
              <a:rPr lang="en-US" altLang="en-US" sz="1800" dirty="0">
                <a:solidFill>
                  <a:srgbClr val="0033CC"/>
                </a:solidFill>
                <a:latin typeface="+mn-lt"/>
                <a:sym typeface="Wingdings" panose="05000000000000000000" pitchFamily="2" charset="2"/>
              </a:rPr>
              <a:t>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From FD3	:  </a:t>
            </a:r>
            <a:r>
              <a:rPr lang="en-US" altLang="en-US" sz="1800" b="1" dirty="0" err="1">
                <a:solidFill>
                  <a:srgbClr val="0033CC"/>
                </a:solidFill>
                <a:latin typeface="+mn-lt"/>
                <a:sym typeface="Wingdings" panose="05000000000000000000" pitchFamily="2" charset="2"/>
              </a:rPr>
              <a:t>PropertyOwner</a:t>
            </a:r>
            <a:r>
              <a:rPr lang="en-US" altLang="en-US" sz="1800" b="1" dirty="0">
                <a:solidFill>
                  <a:srgbClr val="0033CC"/>
                </a:solidFill>
                <a:latin typeface="+mn-lt"/>
                <a:sym typeface="Wingdings" panose="05000000000000000000" pitchFamily="2" charset="2"/>
              </a:rPr>
              <a:t> (propertyNo, pAddress, ownerNo, oName)</a:t>
            </a:r>
            <a:r>
              <a:rPr lang="en-US" altLang="en-US" sz="1800" dirty="0">
                <a:solidFill>
                  <a:srgbClr val="0033CC"/>
                </a:solidFill>
                <a:latin typeface="+mn-lt"/>
                <a:sym typeface="Wingdings" panose="05000000000000000000" pitchFamily="2" charset="2"/>
              </a:rPr>
              <a:t>	</a:t>
            </a:r>
            <a:endParaRPr lang="en-US" altLang="en-US" sz="1800" dirty="0">
              <a:solidFill>
                <a:srgbClr val="0033CC"/>
              </a:solidFill>
              <a:latin typeface="+mn-lt"/>
              <a:sym typeface="Wingdings" panose="05000000000000000000" pitchFamily="2" charset="2"/>
            </a:endParaRPr>
          </a:p>
          <a:p>
            <a:pPr eaLnBrk="1" hangingPunct="1">
              <a:spcBef>
                <a:spcPct val="50000"/>
              </a:spcBef>
              <a:buFontTx/>
              <a:buNone/>
            </a:pPr>
            <a:r>
              <a:rPr lang="en-US" altLang="en-US" sz="1800" dirty="0">
                <a:solidFill>
                  <a:srgbClr val="0033CC"/>
                </a:solidFill>
                <a:latin typeface="+mn-lt"/>
                <a:sym typeface="Wingdings" panose="05000000000000000000" pitchFamily="2" charset="2"/>
              </a:rPr>
              <a:t>The rest	:  </a:t>
            </a:r>
            <a:r>
              <a:rPr lang="en-US" altLang="en-US" sz="1800" b="1" dirty="0">
                <a:solidFill>
                  <a:srgbClr val="0033CC"/>
                </a:solidFill>
                <a:latin typeface="+mn-lt"/>
                <a:sym typeface="Wingdings" panose="05000000000000000000" pitchFamily="2" charset="2"/>
              </a:rPr>
              <a:t>Rental (clientNo, propertyNo, rentStart, rentFinish)</a:t>
            </a:r>
            <a:r>
              <a:rPr lang="en-US" altLang="en-US" sz="1800" dirty="0">
                <a:solidFill>
                  <a:srgbClr val="0033CC"/>
                </a:solidFill>
                <a:latin typeface="+mn-lt"/>
                <a:sym typeface="Wingdings" panose="05000000000000000000" pitchFamily="2" charset="2"/>
              </a:rPr>
              <a:t>		</a:t>
            </a:r>
            <a:endParaRPr lang="en-US" altLang="en-US" sz="1800" dirty="0">
              <a:solidFill>
                <a:srgbClr val="0033CC"/>
              </a:solidFill>
              <a:latin typeface="+mn-lt"/>
              <a:sym typeface="Wingdings" panose="05000000000000000000" pitchFamily="2" charset="2"/>
            </a:endParaRPr>
          </a:p>
        </p:txBody>
      </p:sp>
      <p:sp>
        <p:nvSpPr>
          <p:cNvPr id="11" name="Text Box 4"/>
          <p:cNvSpPr txBox="1">
            <a:spLocks noChangeArrowheads="1"/>
          </p:cNvSpPr>
          <p:nvPr/>
        </p:nvSpPr>
        <p:spPr bwMode="auto">
          <a:xfrm>
            <a:off x="342900" y="1363960"/>
            <a:ext cx="8623494"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71550" indent="-5143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Times New Roman" panose="02020603050405020304" pitchFamily="18" charset="0"/>
                <a:ea typeface="MS PGothic" panose="020B0600070205080204" charset="-128"/>
                <a:cs typeface="Times New Roman" panose="02020603050405020304" pitchFamily="18" charset="0"/>
              </a:rPr>
              <a:t>3.  Move all partial FDs attributes from the relation</a:t>
            </a:r>
            <a:endParaRPr lang="en-US" altLang="en-US" sz="1800" dirty="0">
              <a:latin typeface="Times New Roman" panose="02020603050405020304" pitchFamily="18" charset="0"/>
              <a:ea typeface="MS PGothic" panose="020B0600070205080204" charset="-128"/>
              <a:cs typeface="Times New Roman" panose="02020603050405020304" pitchFamily="18" charset="0"/>
            </a:endParaRPr>
          </a:p>
          <a:p>
            <a:pPr lvl="1" eaLnBrk="1" hangingPunct="1">
              <a:spcBef>
                <a:spcPct val="0"/>
              </a:spcBef>
              <a:buFont typeface="Arial" panose="020B0604020202020204" pitchFamily="34" charset="0"/>
              <a:buAutoNum type="romanLcPeriod"/>
            </a:pPr>
            <a:r>
              <a:rPr lang="en-US" altLang="en-US" sz="1800" dirty="0">
                <a:latin typeface="Times New Roman" panose="02020603050405020304" pitchFamily="18" charset="0"/>
                <a:ea typeface="MS PGothic" panose="020B0600070205080204" charset="-128"/>
                <a:cs typeface="Times New Roman" panose="02020603050405020304" pitchFamily="18" charset="0"/>
              </a:rPr>
              <a:t>Create new relation for each partial FDs</a:t>
            </a:r>
            <a:endParaRPr lang="en-US" altLang="en-US" sz="1800" dirty="0">
              <a:latin typeface="Times New Roman" panose="02020603050405020304" pitchFamily="18" charset="0"/>
              <a:ea typeface="MS PGothic" panose="020B0600070205080204" charset="-128"/>
              <a:cs typeface="Times New Roman" panose="02020603050405020304" pitchFamily="18" charset="0"/>
            </a:endParaRPr>
          </a:p>
          <a:p>
            <a:pPr lvl="1" eaLnBrk="1" hangingPunct="1">
              <a:spcBef>
                <a:spcPct val="0"/>
              </a:spcBef>
              <a:buFont typeface="Arial" panose="020B0604020202020204" pitchFamily="34" charset="0"/>
              <a:buAutoNum type="romanLcPeriod"/>
            </a:pPr>
            <a:r>
              <a:rPr lang="en-US" altLang="en-US" sz="1800" dirty="0">
                <a:latin typeface="Times New Roman" panose="02020603050405020304" pitchFamily="18" charset="0"/>
                <a:ea typeface="MS PGothic" panose="020B0600070205080204" charset="-128"/>
                <a:cs typeface="Times New Roman" panose="02020603050405020304" pitchFamily="18" charset="0"/>
              </a:rPr>
              <a:t>Name all relations appropriately</a:t>
            </a:r>
            <a:endParaRPr lang="en-US" altLang="en-US" sz="1800" dirty="0">
              <a:latin typeface="Times New Roman" panose="02020603050405020304" pitchFamily="18" charset="0"/>
              <a:ea typeface="MS PGothic" panose="020B0600070205080204" charset="-128"/>
              <a:cs typeface="Times New Roman" panose="02020603050405020304" pitchFamily="18" charset="0"/>
            </a:endParaRPr>
          </a:p>
        </p:txBody>
      </p:sp>
      <p:sp>
        <p:nvSpPr>
          <p:cNvPr id="9" name="Text Box 8"/>
          <p:cNvSpPr txBox="1">
            <a:spLocks noChangeArrowheads="1"/>
          </p:cNvSpPr>
          <p:nvPr/>
        </p:nvSpPr>
        <p:spPr bwMode="auto">
          <a:xfrm>
            <a:off x="438150" y="418562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i="1" dirty="0">
                <a:solidFill>
                  <a:srgbClr val="FF0000"/>
                </a:solidFill>
                <a:latin typeface="Times New Roman" panose="02020603050405020304" pitchFamily="18" charset="0"/>
                <a:ea typeface="MS PGothic" panose="020B0600070205080204" charset="-128"/>
              </a:rPr>
              <a:t>These are our latest set of relations.  All of them are now in 2NF as every non-PK attribute is fully FD on the PK of the relation</a:t>
            </a:r>
            <a:endParaRPr lang="en-US" altLang="en-US" sz="2000" i="1" dirty="0">
              <a:solidFill>
                <a:srgbClr val="FF0000"/>
              </a:solidFill>
              <a:latin typeface="Times New Roman" panose="02020603050405020304" pitchFamily="18" charset="0"/>
              <a:ea typeface="MS PGothic" panose="020B060007020508020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479250" y="1089762"/>
            <a:ext cx="8185500" cy="486212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8794" y="1646238"/>
            <a:ext cx="7656556" cy="10392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3" name="Content Placeholder 2"/>
          <p:cNvSpPr>
            <a:spLocks noGrp="1"/>
          </p:cNvSpPr>
          <p:nvPr>
            <p:ph idx="1"/>
          </p:nvPr>
        </p:nvSpPr>
        <p:spPr/>
        <p:txBody>
          <a:bodyPr/>
          <a:lstStyle/>
          <a:p>
            <a:r>
              <a:rPr lang="en-US" b="1" dirty="0">
                <a:solidFill>
                  <a:srgbClr val="0070C0"/>
                </a:solidFill>
              </a:rPr>
              <a:t>3NF</a:t>
            </a:r>
            <a:r>
              <a:rPr lang="en-US" dirty="0"/>
              <a:t>:  A relation that is in 1NF and 2NF and in which no non-primary key attribute is </a:t>
            </a:r>
            <a:r>
              <a:rPr lang="en-US" b="1" dirty="0">
                <a:solidFill>
                  <a:srgbClr val="0070C0"/>
                </a:solidFill>
              </a:rPr>
              <a:t>transitively dependent </a:t>
            </a:r>
            <a:r>
              <a:rPr lang="en-US" dirty="0"/>
              <a:t>on the primary key.</a:t>
            </a:r>
            <a:endParaRPr lang="en-US" dirty="0"/>
          </a:p>
          <a:p>
            <a:r>
              <a:rPr lang="en-US" dirty="0"/>
              <a:t>2NF relations may still suffer from </a:t>
            </a:r>
            <a:r>
              <a:rPr lang="en-US" b="1" dirty="0">
                <a:solidFill>
                  <a:srgbClr val="830E3E"/>
                </a:solidFill>
              </a:rPr>
              <a:t>update anomalies</a:t>
            </a:r>
            <a:r>
              <a:rPr lang="en-US" dirty="0"/>
              <a:t>.</a:t>
            </a:r>
            <a:endParaRPr lang="en-US" dirty="0"/>
          </a:p>
          <a:p>
            <a:r>
              <a:rPr lang="en-US" dirty="0"/>
              <a:t>This update anomaly is caused by a transitive dependency.</a:t>
            </a:r>
            <a:endParaRPr lang="en-US" dirty="0"/>
          </a:p>
          <a:p>
            <a:r>
              <a:rPr lang="en-US" dirty="0"/>
              <a:t>The normalization of 2NF into 3NF involves the removal of transitive dependency.</a:t>
            </a:r>
            <a:endParaRPr lang="en-US" dirty="0"/>
          </a:p>
          <a:p>
            <a:r>
              <a:rPr lang="en-US" dirty="0"/>
              <a:t>If a transitive dependency exists, move the transitively dependent attribute(s) from the relation by placing the attribute(s) in a new relation along with a copy of the determinant.</a:t>
            </a:r>
            <a:endParaRPr lang="en-US" dirty="0"/>
          </a:p>
          <a:p>
            <a:endParaRPr lang="en-US" dirty="0"/>
          </a:p>
          <a:p>
            <a:endParaRPr lang="en-MY" dirty="0"/>
          </a:p>
        </p:txBody>
      </p:sp>
      <p:sp>
        <p:nvSpPr>
          <p:cNvPr id="2" name="Title 1"/>
          <p:cNvSpPr>
            <a:spLocks noGrp="1"/>
          </p:cNvSpPr>
          <p:nvPr>
            <p:ph type="title"/>
          </p:nvPr>
        </p:nvSpPr>
        <p:spPr/>
        <p:txBody>
          <a:bodyPr/>
          <a:lstStyle/>
          <a:p>
            <a:r>
              <a:rPr lang="en-MY" dirty="0"/>
              <a:t>Third Normal Form (3NF)</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2NF to 3NF: What to do?</a:t>
            </a:r>
            <a:endParaRPr lang="en-MY" dirty="0"/>
          </a:p>
        </p:txBody>
      </p:sp>
      <p:sp>
        <p:nvSpPr>
          <p:cNvPr id="3" name="Content Placeholder 2"/>
          <p:cNvSpPr>
            <a:spLocks noGrp="1"/>
          </p:cNvSpPr>
          <p:nvPr>
            <p:ph idx="1"/>
          </p:nvPr>
        </p:nvSpPr>
        <p:spPr/>
        <p:txBody>
          <a:bodyPr/>
          <a:lstStyle/>
          <a:p>
            <a:r>
              <a:rPr lang="en-US" dirty="0"/>
              <a:t>List FDs for all 2NF relations.</a:t>
            </a:r>
            <a:endParaRPr lang="en-US" dirty="0"/>
          </a:p>
          <a:p>
            <a:r>
              <a:rPr lang="en-US" dirty="0"/>
              <a:t>Examine each FDs by looking for transitive dependencies</a:t>
            </a:r>
            <a:endParaRPr lang="en-US" dirty="0"/>
          </a:p>
          <a:p>
            <a:r>
              <a:rPr lang="en-US" dirty="0"/>
              <a:t>If transitive dependencies exist on the primary key,  remove them by placing them in a new relation along with a copy of their determinant.</a:t>
            </a:r>
            <a:endParaRPr lang="en-US" dirty="0"/>
          </a:p>
          <a:p>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3NF: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7" name="Text Box 9"/>
          <p:cNvSpPr txBox="1">
            <a:spLocks noChangeArrowheads="1"/>
          </p:cNvSpPr>
          <p:nvPr/>
        </p:nvSpPr>
        <p:spPr bwMode="auto">
          <a:xfrm>
            <a:off x="381000" y="1828800"/>
            <a:ext cx="8534400" cy="3139321"/>
          </a:xfrm>
          <a:prstGeom prst="rect">
            <a:avLst/>
          </a:prstGeom>
          <a:solidFill>
            <a:srgbClr val="CCFFCC"/>
          </a:solidFill>
          <a:ln w="9525">
            <a:noFill/>
            <a:miter lim="800000"/>
          </a:ln>
        </p:spPr>
        <p:txBody>
          <a:bodyPr>
            <a:spAutoFit/>
          </a:bodyPr>
          <a:lstStyle/>
          <a:p>
            <a:pPr>
              <a:defRPr/>
            </a:pPr>
            <a:r>
              <a:rPr lang="en-US" dirty="0">
                <a:latin typeface="+mn-lt"/>
                <a:ea typeface="+mn-ea"/>
                <a:cs typeface="Times New Roman" panose="02020603050405020304" pitchFamily="18" charset="0"/>
              </a:rPr>
              <a:t>Client (</a:t>
            </a:r>
            <a:r>
              <a:rPr lang="en-US" u="sng" dirty="0" err="1">
                <a:latin typeface="+mn-lt"/>
                <a:ea typeface="+mn-ea"/>
                <a:cs typeface="Times New Roman" panose="02020603050405020304" pitchFamily="18" charset="0"/>
              </a:rPr>
              <a:t>clientNo</a:t>
            </a:r>
            <a:r>
              <a:rPr lang="en-US" dirty="0">
                <a:latin typeface="+mn-lt"/>
                <a:ea typeface="+mn-ea"/>
                <a:cs typeface="Times New Roman" panose="02020603050405020304" pitchFamily="18" charset="0"/>
              </a:rPr>
              <a:t>, </a:t>
            </a:r>
            <a:r>
              <a:rPr lang="en-US" dirty="0" err="1">
                <a:latin typeface="+mn-lt"/>
                <a:ea typeface="+mn-ea"/>
                <a:cs typeface="Times New Roman" panose="02020603050405020304" pitchFamily="18" charset="0"/>
              </a:rPr>
              <a:t>clientName</a:t>
            </a:r>
            <a:r>
              <a:rPr lang="en-US" dirty="0">
                <a:latin typeface="+mn-lt"/>
                <a:ea typeface="+mn-ea"/>
                <a:cs typeface="Times New Roman" panose="02020603050405020304" pitchFamily="18" charset="0"/>
              </a:rPr>
              <a:t>)</a:t>
            </a:r>
            <a:endParaRPr lang="en-US" dirty="0">
              <a:latin typeface="+mn-lt"/>
              <a:ea typeface="+mn-ea"/>
              <a:cs typeface="Times New Roman" panose="02020603050405020304" pitchFamily="18" charset="0"/>
            </a:endParaRPr>
          </a:p>
          <a:p>
            <a:pPr marL="514350" indent="-514350">
              <a:buFont typeface="+mj-lt"/>
              <a:buAutoNum type="romanLcPeriod"/>
              <a:defRPr/>
            </a:pPr>
            <a:r>
              <a:rPr lang="en-US" dirty="0">
                <a:latin typeface="+mn-lt"/>
                <a:ea typeface="+mn-ea"/>
                <a:cs typeface="Times New Roman" panose="02020603050405020304" pitchFamily="18" charset="0"/>
              </a:rPr>
              <a:t> </a:t>
            </a:r>
            <a:r>
              <a:rPr lang="en-US" dirty="0">
                <a:latin typeface="+mn-lt"/>
                <a:ea typeface="+mn-ea"/>
                <a:cs typeface="Times New Roman" panose="02020603050405020304" pitchFamily="18" charset="0"/>
                <a:sym typeface="Wingdings" panose="05000000000000000000" pitchFamily="2" charset="2"/>
              </a:rPr>
              <a:t>FD2 :  </a:t>
            </a:r>
            <a:r>
              <a:rPr lang="en-US" dirty="0" err="1">
                <a:latin typeface="+mn-lt"/>
                <a:ea typeface="+mn-ea"/>
                <a:cs typeface="Times New Roman" panose="02020603050405020304" pitchFamily="18" charset="0"/>
                <a:sym typeface="Wingdings" panose="05000000000000000000" pitchFamily="2" charset="2"/>
              </a:rPr>
              <a:t>clientNo</a:t>
            </a:r>
            <a:r>
              <a:rPr lang="en-US" dirty="0">
                <a:latin typeface="+mn-lt"/>
                <a:ea typeface="+mn-ea"/>
                <a:cs typeface="Times New Roman" panose="02020603050405020304" pitchFamily="18" charset="0"/>
                <a:sym typeface="Wingdings" panose="05000000000000000000" pitchFamily="2" charset="2"/>
              </a:rPr>
              <a:t>  </a:t>
            </a:r>
            <a:r>
              <a:rPr lang="en-US" dirty="0" err="1">
                <a:latin typeface="+mn-lt"/>
                <a:ea typeface="+mn-ea"/>
                <a:cs typeface="Times New Roman" panose="02020603050405020304" pitchFamily="18" charset="0"/>
                <a:sym typeface="Wingdings" panose="05000000000000000000" pitchFamily="2" charset="2"/>
              </a:rPr>
              <a:t>cName</a:t>
            </a:r>
            <a:endParaRPr lang="en-US" dirty="0">
              <a:latin typeface="+mn-lt"/>
              <a:ea typeface="+mn-ea"/>
              <a:cs typeface="Times New Roman" panose="02020603050405020304" pitchFamily="18" charset="0"/>
              <a:sym typeface="Wingdings" panose="05000000000000000000" pitchFamily="2" charset="2"/>
            </a:endParaRPr>
          </a:p>
          <a:p>
            <a:pPr>
              <a:defRPr/>
            </a:pPr>
            <a:endParaRPr lang="en-US" b="1" dirty="0">
              <a:solidFill>
                <a:srgbClr val="0033CC"/>
              </a:solidFill>
              <a:latin typeface="+mn-lt"/>
              <a:ea typeface="+mn-ea"/>
              <a:cs typeface="Times New Roman" panose="02020603050405020304" pitchFamily="18" charset="0"/>
            </a:endParaRPr>
          </a:p>
          <a:p>
            <a:pPr>
              <a:defRPr/>
            </a:pPr>
            <a:r>
              <a:rPr lang="en-US" dirty="0">
                <a:latin typeface="+mn-lt"/>
                <a:ea typeface="+mn-ea"/>
                <a:cs typeface="Times New Roman" panose="02020603050405020304" pitchFamily="18" charset="0"/>
              </a:rPr>
              <a:t>Rental (</a:t>
            </a:r>
            <a:r>
              <a:rPr lang="en-US" u="sng" dirty="0" err="1">
                <a:latin typeface="+mn-lt"/>
                <a:ea typeface="+mn-ea"/>
                <a:cs typeface="Times New Roman" panose="02020603050405020304" pitchFamily="18" charset="0"/>
              </a:rPr>
              <a:t>clientNo</a:t>
            </a:r>
            <a:r>
              <a:rPr lang="en-US" dirty="0">
                <a:latin typeface="+mn-lt"/>
                <a:ea typeface="+mn-ea"/>
                <a:cs typeface="Times New Roman" panose="02020603050405020304" pitchFamily="18" charset="0"/>
              </a:rPr>
              <a:t>, </a:t>
            </a:r>
            <a:r>
              <a:rPr lang="en-US" u="sng" dirty="0" err="1">
                <a:latin typeface="+mn-lt"/>
                <a:ea typeface="+mn-ea"/>
                <a:cs typeface="Times New Roman" panose="02020603050405020304" pitchFamily="18" charset="0"/>
              </a:rPr>
              <a:t>propertyNo</a:t>
            </a:r>
            <a:r>
              <a:rPr lang="en-US" dirty="0">
                <a:latin typeface="+mn-lt"/>
                <a:ea typeface="+mn-ea"/>
                <a:cs typeface="Times New Roman" panose="02020603050405020304" pitchFamily="18" charset="0"/>
              </a:rPr>
              <a:t>, </a:t>
            </a:r>
            <a:r>
              <a:rPr lang="en-US" dirty="0" err="1">
                <a:latin typeface="+mn-lt"/>
                <a:ea typeface="+mn-ea"/>
                <a:cs typeface="Times New Roman" panose="02020603050405020304" pitchFamily="18" charset="0"/>
              </a:rPr>
              <a:t>rentStart</a:t>
            </a:r>
            <a:r>
              <a:rPr lang="en-US" dirty="0">
                <a:latin typeface="+mn-lt"/>
                <a:ea typeface="+mn-ea"/>
                <a:cs typeface="Times New Roman" panose="02020603050405020304" pitchFamily="18" charset="0"/>
              </a:rPr>
              <a:t>, </a:t>
            </a:r>
            <a:r>
              <a:rPr lang="en-US" dirty="0" err="1">
                <a:latin typeface="+mn-lt"/>
                <a:ea typeface="+mn-ea"/>
                <a:cs typeface="Times New Roman" panose="02020603050405020304" pitchFamily="18" charset="0"/>
              </a:rPr>
              <a:t>rentFinish</a:t>
            </a:r>
            <a:r>
              <a:rPr lang="en-US" dirty="0">
                <a:latin typeface="+mn-lt"/>
                <a:ea typeface="+mn-ea"/>
                <a:cs typeface="Times New Roman" panose="02020603050405020304" pitchFamily="18" charset="0"/>
              </a:rPr>
              <a:t>)</a:t>
            </a:r>
            <a:endParaRPr lang="en-US" dirty="0">
              <a:latin typeface="+mn-lt"/>
              <a:ea typeface="+mn-ea"/>
              <a:cs typeface="Times New Roman" panose="02020603050405020304" pitchFamily="18" charset="0"/>
            </a:endParaRPr>
          </a:p>
          <a:p>
            <a:pPr marL="514350" indent="-514350">
              <a:buFont typeface="+mj-lt"/>
              <a:buAutoNum type="romanLcPeriod"/>
              <a:defRPr/>
            </a:pPr>
            <a:r>
              <a:rPr lang="en-US" dirty="0">
                <a:latin typeface="+mn-lt"/>
                <a:ea typeface="+mn-ea"/>
                <a:cs typeface="Times New Roman" panose="02020603050405020304" pitchFamily="18" charset="0"/>
              </a:rPr>
              <a:t>FD1  :  </a:t>
            </a:r>
            <a:r>
              <a:rPr lang="en-US" dirty="0" err="1">
                <a:latin typeface="+mn-lt"/>
                <a:ea typeface="+mn-ea"/>
                <a:cs typeface="Times New Roman" panose="02020603050405020304" pitchFamily="18" charset="0"/>
              </a:rPr>
              <a:t>clientNo</a:t>
            </a:r>
            <a:r>
              <a:rPr lang="en-US" dirty="0">
                <a:latin typeface="+mn-lt"/>
                <a:ea typeface="+mn-ea"/>
                <a:cs typeface="Times New Roman" panose="02020603050405020304" pitchFamily="18" charset="0"/>
              </a:rPr>
              <a:t>, </a:t>
            </a:r>
            <a:r>
              <a:rPr lang="en-US" dirty="0" err="1">
                <a:latin typeface="+mn-lt"/>
                <a:ea typeface="+mn-ea"/>
                <a:cs typeface="Times New Roman" panose="02020603050405020304" pitchFamily="18" charset="0"/>
              </a:rPr>
              <a:t>propertyNo</a:t>
            </a:r>
            <a:r>
              <a:rPr lang="en-US" dirty="0">
                <a:latin typeface="+mn-lt"/>
                <a:ea typeface="+mn-ea"/>
                <a:cs typeface="Times New Roman" panose="02020603050405020304" pitchFamily="18" charset="0"/>
              </a:rPr>
              <a:t> </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rentStart</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rentFinish</a:t>
            </a:r>
            <a:endParaRPr lang="en-US" dirty="0">
              <a:latin typeface="+mn-lt"/>
              <a:ea typeface="+mn-ea"/>
              <a:cs typeface="Times New Roman" panose="02020603050405020304" pitchFamily="18" charset="0"/>
            </a:endParaRPr>
          </a:p>
          <a:p>
            <a:pPr marL="514350" indent="-514350">
              <a:buFont typeface="+mj-lt"/>
              <a:buAutoNum type="romanLcPeriod"/>
              <a:defRPr/>
            </a:pPr>
            <a:r>
              <a:rPr lang="en-US" dirty="0">
                <a:latin typeface="+mn-lt"/>
                <a:ea typeface="+mn-ea"/>
                <a:cs typeface="Times New Roman" panose="02020603050405020304" pitchFamily="18" charset="0"/>
                <a:sym typeface="Wingdings" panose="05000000000000000000" pitchFamily="2" charset="2"/>
              </a:rPr>
              <a:t>FD5’ :  </a:t>
            </a:r>
            <a:r>
              <a:rPr lang="en-US" dirty="0" err="1">
                <a:latin typeface="+mn-lt"/>
                <a:ea typeface="+mn-ea"/>
                <a:cs typeface="Times New Roman" panose="02020603050405020304" pitchFamily="18" charset="0"/>
                <a:sym typeface="Wingdings" panose="05000000000000000000" pitchFamily="2" charset="2"/>
              </a:rPr>
              <a:t>clientNo</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rentStart</a:t>
            </a:r>
            <a:r>
              <a:rPr lang="en-US" dirty="0">
                <a:latin typeface="+mn-lt"/>
                <a:ea typeface="+mn-ea"/>
                <a:cs typeface="Times New Roman" panose="02020603050405020304" pitchFamily="18" charset="0"/>
                <a:sym typeface="Wingdings" panose="05000000000000000000" pitchFamily="2" charset="2"/>
              </a:rPr>
              <a:t>  </a:t>
            </a:r>
            <a:r>
              <a:rPr lang="en-US" dirty="0" err="1">
                <a:latin typeface="+mn-lt"/>
                <a:ea typeface="+mn-ea"/>
                <a:cs typeface="Times New Roman" panose="02020603050405020304" pitchFamily="18" charset="0"/>
                <a:sym typeface="Wingdings" panose="05000000000000000000" pitchFamily="2" charset="2"/>
              </a:rPr>
              <a:t>propertyNo</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rentFinish</a:t>
            </a:r>
            <a:endParaRPr lang="en-US" dirty="0">
              <a:latin typeface="+mn-lt"/>
              <a:ea typeface="+mn-ea"/>
              <a:cs typeface="Times New Roman" panose="02020603050405020304" pitchFamily="18" charset="0"/>
              <a:sym typeface="Wingdings" panose="05000000000000000000" pitchFamily="2" charset="2"/>
            </a:endParaRPr>
          </a:p>
          <a:p>
            <a:pPr marL="514350" indent="-514350">
              <a:buFont typeface="+mj-lt"/>
              <a:buAutoNum type="romanLcPeriod"/>
              <a:defRPr/>
            </a:pPr>
            <a:r>
              <a:rPr lang="en-US" dirty="0">
                <a:latin typeface="+mn-lt"/>
                <a:ea typeface="+mn-ea"/>
                <a:cs typeface="Times New Roman" panose="02020603050405020304" pitchFamily="18" charset="0"/>
                <a:sym typeface="Wingdings" panose="05000000000000000000" pitchFamily="2" charset="2"/>
              </a:rPr>
              <a:t>FD6’ :  </a:t>
            </a:r>
            <a:r>
              <a:rPr lang="en-US" dirty="0" err="1">
                <a:latin typeface="+mn-lt"/>
                <a:ea typeface="+mn-ea"/>
                <a:cs typeface="Times New Roman" panose="02020603050405020304" pitchFamily="18" charset="0"/>
                <a:sym typeface="Wingdings" panose="05000000000000000000" pitchFamily="2" charset="2"/>
              </a:rPr>
              <a:t>propertyNo</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rentStart</a:t>
            </a:r>
            <a:r>
              <a:rPr lang="en-US" dirty="0">
                <a:latin typeface="+mn-lt"/>
                <a:ea typeface="+mn-ea"/>
                <a:cs typeface="Times New Roman" panose="02020603050405020304" pitchFamily="18" charset="0"/>
                <a:sym typeface="Wingdings" panose="05000000000000000000" pitchFamily="2" charset="2"/>
              </a:rPr>
              <a:t>  </a:t>
            </a:r>
            <a:r>
              <a:rPr lang="en-US" dirty="0" err="1">
                <a:latin typeface="+mn-lt"/>
                <a:ea typeface="+mn-ea"/>
                <a:cs typeface="Times New Roman" panose="02020603050405020304" pitchFamily="18" charset="0"/>
                <a:sym typeface="Wingdings" panose="05000000000000000000" pitchFamily="2" charset="2"/>
              </a:rPr>
              <a:t>clientNo</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rentFinish</a:t>
            </a:r>
            <a:endParaRPr lang="en-US" b="1" dirty="0">
              <a:solidFill>
                <a:srgbClr val="0033CC"/>
              </a:solidFill>
              <a:latin typeface="+mn-lt"/>
              <a:ea typeface="+mn-ea"/>
              <a:cs typeface="Times New Roman" panose="02020603050405020304" pitchFamily="18" charset="0"/>
            </a:endParaRPr>
          </a:p>
          <a:p>
            <a:pPr>
              <a:defRPr/>
            </a:pPr>
            <a:endParaRPr lang="en-US" dirty="0">
              <a:latin typeface="+mn-lt"/>
              <a:ea typeface="+mn-ea"/>
              <a:cs typeface="Times New Roman" panose="02020603050405020304" pitchFamily="18" charset="0"/>
            </a:endParaRPr>
          </a:p>
          <a:p>
            <a:pPr>
              <a:defRPr/>
            </a:pPr>
            <a:r>
              <a:rPr lang="en-US" dirty="0" err="1">
                <a:latin typeface="+mn-lt"/>
                <a:ea typeface="+mn-ea"/>
                <a:cs typeface="Times New Roman" panose="02020603050405020304" pitchFamily="18" charset="0"/>
              </a:rPr>
              <a:t>PropertyOwner</a:t>
            </a:r>
            <a:r>
              <a:rPr lang="en-US" dirty="0">
                <a:latin typeface="+mn-lt"/>
                <a:ea typeface="+mn-ea"/>
                <a:cs typeface="Times New Roman" panose="02020603050405020304" pitchFamily="18" charset="0"/>
              </a:rPr>
              <a:t> (</a:t>
            </a:r>
            <a:r>
              <a:rPr lang="en-US" u="sng" dirty="0" err="1">
                <a:latin typeface="+mn-lt"/>
                <a:ea typeface="+mn-ea"/>
                <a:cs typeface="Times New Roman" panose="02020603050405020304" pitchFamily="18" charset="0"/>
              </a:rPr>
              <a:t>propertyNo</a:t>
            </a:r>
            <a:r>
              <a:rPr lang="en-US" dirty="0">
                <a:latin typeface="+mn-lt"/>
                <a:ea typeface="+mn-ea"/>
                <a:cs typeface="Times New Roman" panose="02020603050405020304" pitchFamily="18" charset="0"/>
              </a:rPr>
              <a:t>, </a:t>
            </a:r>
            <a:r>
              <a:rPr lang="en-US" dirty="0" err="1">
                <a:latin typeface="+mn-lt"/>
                <a:ea typeface="+mn-ea"/>
                <a:cs typeface="Times New Roman" panose="02020603050405020304" pitchFamily="18" charset="0"/>
              </a:rPr>
              <a:t>pAddress</a:t>
            </a:r>
            <a:r>
              <a:rPr lang="en-US" dirty="0">
                <a:latin typeface="+mn-lt"/>
                <a:ea typeface="+mn-ea"/>
                <a:cs typeface="Times New Roman" panose="02020603050405020304" pitchFamily="18" charset="0"/>
              </a:rPr>
              <a:t>, rent, </a:t>
            </a:r>
            <a:r>
              <a:rPr lang="en-US" dirty="0" err="1">
                <a:latin typeface="+mn-lt"/>
                <a:ea typeface="+mn-ea"/>
                <a:cs typeface="Times New Roman" panose="02020603050405020304" pitchFamily="18" charset="0"/>
              </a:rPr>
              <a:t>ownerNo</a:t>
            </a:r>
            <a:r>
              <a:rPr lang="en-US" dirty="0">
                <a:latin typeface="+mn-lt"/>
                <a:ea typeface="+mn-ea"/>
                <a:cs typeface="Times New Roman" panose="02020603050405020304" pitchFamily="18" charset="0"/>
              </a:rPr>
              <a:t>, </a:t>
            </a:r>
            <a:r>
              <a:rPr lang="en-US" dirty="0" err="1">
                <a:latin typeface="+mn-lt"/>
                <a:ea typeface="+mn-ea"/>
                <a:cs typeface="Times New Roman" panose="02020603050405020304" pitchFamily="18" charset="0"/>
              </a:rPr>
              <a:t>oName</a:t>
            </a:r>
            <a:r>
              <a:rPr lang="en-US" dirty="0">
                <a:latin typeface="+mn-lt"/>
                <a:ea typeface="+mn-ea"/>
                <a:cs typeface="Times New Roman" panose="02020603050405020304" pitchFamily="18" charset="0"/>
              </a:rPr>
              <a:t>)</a:t>
            </a:r>
            <a:endParaRPr lang="en-US" dirty="0">
              <a:latin typeface="+mn-lt"/>
              <a:ea typeface="+mn-ea"/>
              <a:cs typeface="Times New Roman" panose="02020603050405020304" pitchFamily="18" charset="0"/>
            </a:endParaRPr>
          </a:p>
          <a:p>
            <a:pPr marL="514350" indent="-514350">
              <a:buFont typeface="+mj-lt"/>
              <a:buAutoNum type="romanLcPeriod"/>
              <a:defRPr/>
            </a:pPr>
            <a:r>
              <a:rPr lang="en-US" dirty="0">
                <a:latin typeface="+mn-lt"/>
                <a:ea typeface="+mn-ea"/>
                <a:cs typeface="Times New Roman" panose="02020603050405020304" pitchFamily="18" charset="0"/>
                <a:sym typeface="Wingdings" panose="05000000000000000000" pitchFamily="2" charset="2"/>
              </a:rPr>
              <a:t>FD3 :  </a:t>
            </a:r>
            <a:r>
              <a:rPr lang="en-US" dirty="0" err="1">
                <a:latin typeface="+mn-lt"/>
                <a:ea typeface="+mn-ea"/>
                <a:cs typeface="Times New Roman" panose="02020603050405020304" pitchFamily="18" charset="0"/>
                <a:sym typeface="Wingdings" panose="05000000000000000000" pitchFamily="2" charset="2"/>
              </a:rPr>
              <a:t>propertyNo</a:t>
            </a:r>
            <a:r>
              <a:rPr lang="en-US" dirty="0">
                <a:latin typeface="+mn-lt"/>
                <a:ea typeface="+mn-ea"/>
                <a:cs typeface="Times New Roman" panose="02020603050405020304" pitchFamily="18" charset="0"/>
                <a:sym typeface="Wingdings" panose="05000000000000000000" pitchFamily="2" charset="2"/>
              </a:rPr>
              <a:t>  </a:t>
            </a:r>
            <a:r>
              <a:rPr lang="en-US" dirty="0" err="1">
                <a:latin typeface="+mn-lt"/>
                <a:ea typeface="+mn-ea"/>
                <a:cs typeface="Times New Roman" panose="02020603050405020304" pitchFamily="18" charset="0"/>
                <a:sym typeface="Wingdings" panose="05000000000000000000" pitchFamily="2" charset="2"/>
              </a:rPr>
              <a:t>pAddress</a:t>
            </a:r>
            <a:r>
              <a:rPr lang="en-US" dirty="0">
                <a:latin typeface="+mn-lt"/>
                <a:ea typeface="+mn-ea"/>
                <a:cs typeface="Times New Roman" panose="02020603050405020304" pitchFamily="18" charset="0"/>
                <a:sym typeface="Wingdings" panose="05000000000000000000" pitchFamily="2" charset="2"/>
              </a:rPr>
              <a:t>, rent, </a:t>
            </a:r>
            <a:r>
              <a:rPr lang="en-US" dirty="0" err="1">
                <a:latin typeface="+mn-lt"/>
                <a:ea typeface="+mn-ea"/>
                <a:cs typeface="Times New Roman" panose="02020603050405020304" pitchFamily="18" charset="0"/>
                <a:sym typeface="Wingdings" panose="05000000000000000000" pitchFamily="2" charset="2"/>
              </a:rPr>
              <a:t>ownerNo</a:t>
            </a:r>
            <a:r>
              <a:rPr lang="en-US" dirty="0">
                <a:latin typeface="+mn-lt"/>
                <a:ea typeface="+mn-ea"/>
                <a:cs typeface="Times New Roman" panose="02020603050405020304" pitchFamily="18" charset="0"/>
                <a:sym typeface="Wingdings" panose="05000000000000000000" pitchFamily="2" charset="2"/>
              </a:rPr>
              <a:t>, </a:t>
            </a:r>
            <a:r>
              <a:rPr lang="en-US" dirty="0" err="1">
                <a:latin typeface="+mn-lt"/>
                <a:ea typeface="+mn-ea"/>
                <a:cs typeface="Times New Roman" panose="02020603050405020304" pitchFamily="18" charset="0"/>
                <a:sym typeface="Wingdings" panose="05000000000000000000" pitchFamily="2" charset="2"/>
              </a:rPr>
              <a:t>oName</a:t>
            </a:r>
            <a:endParaRPr lang="en-US" dirty="0">
              <a:latin typeface="+mn-lt"/>
              <a:ea typeface="+mn-ea"/>
              <a:cs typeface="Times New Roman" panose="02020603050405020304" pitchFamily="18" charset="0"/>
              <a:sym typeface="Wingdings" panose="05000000000000000000" pitchFamily="2" charset="2"/>
            </a:endParaRPr>
          </a:p>
          <a:p>
            <a:pPr marL="514350" indent="-514350">
              <a:buFont typeface="+mj-lt"/>
              <a:buAutoNum type="romanLcPeriod"/>
              <a:defRPr/>
            </a:pPr>
            <a:r>
              <a:rPr lang="en-US" b="1" dirty="0">
                <a:solidFill>
                  <a:srgbClr val="FF0000"/>
                </a:solidFill>
                <a:latin typeface="+mn-lt"/>
                <a:ea typeface="+mn-ea"/>
                <a:cs typeface="Times New Roman" panose="02020603050405020304" pitchFamily="18" charset="0"/>
                <a:sym typeface="Wingdings" panose="05000000000000000000" pitchFamily="2" charset="2"/>
              </a:rPr>
              <a:t>FD4 :  ownerNo  oName  </a:t>
            </a:r>
            <a:r>
              <a:rPr lang="en-US" b="1" i="1" dirty="0">
                <a:solidFill>
                  <a:srgbClr val="FF0000"/>
                </a:solidFill>
                <a:latin typeface="+mn-lt"/>
                <a:ea typeface="+mn-ea"/>
                <a:cs typeface="Times New Roman" panose="02020603050405020304" pitchFamily="18" charset="0"/>
                <a:sym typeface="Wingdings" panose="05000000000000000000" pitchFamily="2" charset="2"/>
              </a:rPr>
              <a:t>(Transitive dependency)</a:t>
            </a:r>
            <a:endParaRPr lang="en-US" b="1" i="1" dirty="0">
              <a:solidFill>
                <a:srgbClr val="FF0000"/>
              </a:solidFill>
              <a:latin typeface="+mn-lt"/>
              <a:ea typeface="+mn-ea"/>
              <a:cs typeface="Times New Roman" panose="02020603050405020304" pitchFamily="18" charset="0"/>
              <a:sym typeface="Wingdings" panose="05000000000000000000" pitchFamily="2" charset="2"/>
            </a:endParaRPr>
          </a:p>
        </p:txBody>
      </p:sp>
      <p:sp>
        <p:nvSpPr>
          <p:cNvPr id="8" name="TextBox 7"/>
          <p:cNvSpPr txBox="1">
            <a:spLocks noChangeArrowheads="1"/>
          </p:cNvSpPr>
          <p:nvPr/>
        </p:nvSpPr>
        <p:spPr bwMode="auto">
          <a:xfrm>
            <a:off x="3352800" y="1295400"/>
            <a:ext cx="24384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mn-lt"/>
                <a:ea typeface="MS PGothic" panose="020B0600070205080204" charset="-128"/>
                <a:cs typeface="Times New Roman" panose="02020603050405020304" pitchFamily="18" charset="0"/>
              </a:rPr>
              <a:t>2NF relations: </a:t>
            </a:r>
            <a:endParaRPr lang="en-US" altLang="en-US" sz="2000" dirty="0">
              <a:latin typeface="+mn-lt"/>
              <a:ea typeface="MS PGothic" panose="020B0600070205080204" charset="-128"/>
              <a:cs typeface="Times New Roman" panose="02020603050405020304" pitchFamily="18" charset="0"/>
            </a:endParaRPr>
          </a:p>
        </p:txBody>
      </p:sp>
      <p:sp>
        <p:nvSpPr>
          <p:cNvPr id="9" name="Text Box 11"/>
          <p:cNvSpPr txBox="1">
            <a:spLocks noChangeArrowheads="1"/>
          </p:cNvSpPr>
          <p:nvPr/>
        </p:nvSpPr>
        <p:spPr bwMode="auto">
          <a:xfrm>
            <a:off x="1371600" y="5101411"/>
            <a:ext cx="6400800" cy="10779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993300"/>
                </a:solidFill>
                <a:latin typeface="+mn-lt"/>
                <a:ea typeface="MS PGothic" panose="020B0600070205080204" charset="-128"/>
                <a:cs typeface="Times New Roman" panose="02020603050405020304" pitchFamily="18" charset="0"/>
                <a:sym typeface="Wingdings" panose="05000000000000000000" pitchFamily="2" charset="2"/>
              </a:rPr>
              <a:t>Look at PropertyOwner relation:</a:t>
            </a:r>
            <a:endParaRPr lang="en-US" altLang="en-US" sz="1600" b="1">
              <a:solidFill>
                <a:srgbClr val="993300"/>
              </a:solidFill>
              <a:latin typeface="+mn-lt"/>
              <a:ea typeface="MS PGothic" panose="020B0600070205080204" charset="-128"/>
              <a:cs typeface="Times New Roman" panose="02020603050405020304" pitchFamily="18" charset="0"/>
              <a:sym typeface="Wingdings" panose="05000000000000000000" pitchFamily="2" charset="2"/>
            </a:endParaRPr>
          </a:p>
          <a:p>
            <a:pPr eaLnBrk="1" hangingPunct="1">
              <a:spcBef>
                <a:spcPct val="0"/>
              </a:spcBef>
              <a:buFontTx/>
              <a:buNone/>
            </a:pPr>
            <a:r>
              <a:rPr lang="en-US" altLang="en-US" sz="1600" b="1">
                <a:solidFill>
                  <a:srgbClr val="0033CC"/>
                </a:solidFill>
                <a:latin typeface="+mn-lt"/>
                <a:ea typeface="MS PGothic" panose="020B0600070205080204" charset="-128"/>
                <a:cs typeface="Times New Roman" panose="02020603050405020304" pitchFamily="18" charset="0"/>
                <a:sym typeface="Wingdings" panose="05000000000000000000" pitchFamily="2" charset="2"/>
              </a:rPr>
              <a:t> In FD3, propertyNo  ownerNo and propertyNooName</a:t>
            </a:r>
            <a:endParaRPr lang="en-US" altLang="en-US" sz="1600" b="1">
              <a:solidFill>
                <a:srgbClr val="0033CC"/>
              </a:solidFill>
              <a:latin typeface="+mn-lt"/>
              <a:ea typeface="MS PGothic" panose="020B0600070205080204" charset="-128"/>
              <a:cs typeface="Times New Roman" panose="02020603050405020304" pitchFamily="18" charset="0"/>
              <a:sym typeface="Wingdings" panose="05000000000000000000" pitchFamily="2" charset="2"/>
            </a:endParaRPr>
          </a:p>
          <a:p>
            <a:pPr eaLnBrk="1" hangingPunct="1">
              <a:spcBef>
                <a:spcPct val="0"/>
              </a:spcBef>
              <a:buFont typeface="Wingdings" panose="05000000000000000000" pitchFamily="2" charset="2"/>
              <a:buChar char="à"/>
            </a:pPr>
            <a:r>
              <a:rPr lang="en-US" altLang="en-US" sz="1600" b="1">
                <a:solidFill>
                  <a:srgbClr val="0033CC"/>
                </a:solidFill>
                <a:latin typeface="+mn-lt"/>
                <a:ea typeface="MS PGothic" panose="020B0600070205080204" charset="-128"/>
                <a:cs typeface="Times New Roman" panose="02020603050405020304" pitchFamily="18" charset="0"/>
                <a:sym typeface="Wingdings" panose="05000000000000000000" pitchFamily="2" charset="2"/>
              </a:rPr>
              <a:t>In FD4, ownerNo  oName </a:t>
            </a:r>
            <a:endParaRPr lang="en-US" altLang="en-US" sz="1600" b="1">
              <a:solidFill>
                <a:srgbClr val="0033CC"/>
              </a:solidFill>
              <a:latin typeface="+mn-lt"/>
              <a:ea typeface="MS PGothic" panose="020B0600070205080204" charset="-128"/>
              <a:cs typeface="Times New Roman" panose="02020603050405020304" pitchFamily="18" charset="0"/>
              <a:sym typeface="Wingdings" panose="05000000000000000000" pitchFamily="2" charset="2"/>
            </a:endParaRPr>
          </a:p>
          <a:p>
            <a:pPr lvl="1" eaLnBrk="1" hangingPunct="1">
              <a:spcBef>
                <a:spcPct val="0"/>
              </a:spcBef>
              <a:buFont typeface="Wingdings" panose="05000000000000000000" pitchFamily="2" charset="2"/>
              <a:buChar char="à"/>
            </a:pPr>
            <a:r>
              <a:rPr lang="en-US" altLang="en-US" sz="1600" b="1">
                <a:solidFill>
                  <a:srgbClr val="0033CC"/>
                </a:solidFill>
                <a:latin typeface="+mn-lt"/>
                <a:ea typeface="MS PGothic" panose="020B0600070205080204" charset="-128"/>
                <a:cs typeface="Times New Roman" panose="02020603050405020304" pitchFamily="18" charset="0"/>
                <a:sym typeface="Wingdings" panose="05000000000000000000" pitchFamily="2" charset="2"/>
              </a:rPr>
              <a:t> oName is TD on propertyNo via ownerNo</a:t>
            </a:r>
            <a:endParaRPr lang="en-US" altLang="en-US" sz="1600" b="1">
              <a:solidFill>
                <a:srgbClr val="0033CC"/>
              </a:solidFill>
              <a:latin typeface="+mn-lt"/>
              <a:ea typeface="MS PGothic" panose="020B0600070205080204" charset="-128"/>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3NF: Example</a:t>
            </a:r>
            <a:endParaRPr lang="en-MY" dirty="0"/>
          </a:p>
        </p:txBody>
      </p:sp>
      <p:sp>
        <p:nvSpPr>
          <p:cNvPr id="3" name="Content Placeholder 2"/>
          <p:cNvSpPr>
            <a:spLocks noGrp="1"/>
          </p:cNvSpPr>
          <p:nvPr>
            <p:ph idx="1"/>
          </p:nvPr>
        </p:nvSpPr>
        <p:spPr/>
        <p:txBody>
          <a:bodyPr/>
          <a:lstStyle/>
          <a:p>
            <a:r>
              <a:rPr lang="en-US" dirty="0"/>
              <a:t>Move transitive dependency attributes from </a:t>
            </a:r>
            <a:r>
              <a:rPr lang="en-US" dirty="0" err="1"/>
              <a:t>PropertyOwner</a:t>
            </a:r>
            <a:r>
              <a:rPr lang="en-US" dirty="0"/>
              <a:t> by placing the attributes in a new relation </a:t>
            </a:r>
            <a:endParaRPr lang="en-US" dirty="0"/>
          </a:p>
          <a:p>
            <a:pPr lvl="1"/>
            <a:r>
              <a:rPr lang="en-US" dirty="0">
                <a:solidFill>
                  <a:srgbClr val="4472C4"/>
                </a:solidFill>
              </a:rPr>
              <a:t>Owner (ownerNo, oName) </a:t>
            </a:r>
            <a:endParaRPr lang="en-US" dirty="0">
              <a:solidFill>
                <a:srgbClr val="4472C4"/>
              </a:solidFill>
            </a:endParaRPr>
          </a:p>
          <a:p>
            <a:r>
              <a:rPr lang="en-US" dirty="0"/>
              <a:t>Rename the original relation (</a:t>
            </a:r>
            <a:r>
              <a:rPr lang="en-US" dirty="0" err="1"/>
              <a:t>PropertyOwner</a:t>
            </a:r>
            <a:r>
              <a:rPr lang="en-US" dirty="0"/>
              <a:t>) appropriately and place the remaining attributes  </a:t>
            </a:r>
            <a:endParaRPr lang="en-US" dirty="0"/>
          </a:p>
          <a:p>
            <a:pPr lvl="1"/>
            <a:r>
              <a:rPr lang="en-US" dirty="0">
                <a:solidFill>
                  <a:srgbClr val="4472C4"/>
                </a:solidFill>
              </a:rPr>
              <a:t>PropertyForRent ( propertyNo, pAddress, rent, ownerNo) </a:t>
            </a:r>
            <a:endParaRPr lang="en-MY" dirty="0">
              <a:solidFill>
                <a:srgbClr val="4472C4"/>
              </a:solidFill>
            </a:endParaRPr>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3NF: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3041650" y="1376294"/>
            <a:ext cx="5935967" cy="2003493"/>
          </a:xfrm>
          <a:prstGeom prst="rect">
            <a:avLst/>
          </a:prstGeom>
        </p:spPr>
      </p:pic>
      <p:pic>
        <p:nvPicPr>
          <p:cNvPr id="8" name="Picture 7"/>
          <p:cNvPicPr>
            <a:picLocks noChangeAspect="1"/>
          </p:cNvPicPr>
          <p:nvPr/>
        </p:nvPicPr>
        <p:blipFill>
          <a:blip r:embed="rId2"/>
          <a:stretch>
            <a:fillRect/>
          </a:stretch>
        </p:blipFill>
        <p:spPr>
          <a:xfrm>
            <a:off x="3041650" y="4390196"/>
            <a:ext cx="5935967" cy="1627373"/>
          </a:xfrm>
          <a:prstGeom prst="rect">
            <a:avLst/>
          </a:prstGeom>
        </p:spPr>
      </p:pic>
      <p:sp>
        <p:nvSpPr>
          <p:cNvPr id="9" name="Down Arrow 9"/>
          <p:cNvSpPr>
            <a:spLocks noChangeArrowheads="1"/>
          </p:cNvSpPr>
          <p:nvPr/>
        </p:nvSpPr>
        <p:spPr bwMode="auto">
          <a:xfrm>
            <a:off x="6009633" y="3429000"/>
            <a:ext cx="762000" cy="762000"/>
          </a:xfrm>
          <a:prstGeom prst="downArrow">
            <a:avLst>
              <a:gd name="adj1" fmla="val 50000"/>
              <a:gd name="adj2" fmla="val 50000"/>
            </a:avLst>
          </a:prstGeom>
          <a:solidFill>
            <a:srgbClr val="FFFF00"/>
          </a:solidFill>
          <a:ln w="9525">
            <a:solidFill>
              <a:schemeClr val="tx1"/>
            </a:solidFill>
            <a:rou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Text Box 9"/>
          <p:cNvSpPr txBox="1">
            <a:spLocks noChangeArrowheads="1"/>
          </p:cNvSpPr>
          <p:nvPr/>
        </p:nvSpPr>
        <p:spPr bwMode="auto">
          <a:xfrm>
            <a:off x="152400" y="2050396"/>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err="1">
                <a:latin typeface="+mn-lt"/>
                <a:ea typeface="MS PGothic" panose="020B0600070205080204" charset="-128"/>
                <a:cs typeface="Times New Roman" panose="02020603050405020304" pitchFamily="18" charset="0"/>
              </a:rPr>
              <a:t>PropertyOwner</a:t>
            </a:r>
            <a:r>
              <a:rPr lang="en-US" altLang="en-US" sz="2000" dirty="0">
                <a:latin typeface="+mn-lt"/>
                <a:ea typeface="MS PGothic" panose="020B0600070205080204" charset="-128"/>
                <a:cs typeface="Times New Roman" panose="02020603050405020304" pitchFamily="18" charset="0"/>
              </a:rPr>
              <a:t> (2NF)</a:t>
            </a:r>
            <a:endParaRPr lang="en-US" altLang="en-US" sz="2000" dirty="0">
              <a:latin typeface="+mn-lt"/>
              <a:ea typeface="MS PGothic" panose="020B0600070205080204" charset="-128"/>
              <a:cs typeface="Times New Roman" panose="02020603050405020304" pitchFamily="18" charset="0"/>
            </a:endParaRPr>
          </a:p>
        </p:txBody>
      </p:sp>
      <p:sp>
        <p:nvSpPr>
          <p:cNvPr id="11" name="Text Box 10"/>
          <p:cNvSpPr txBox="1">
            <a:spLocks noChangeArrowheads="1"/>
          </p:cNvSpPr>
          <p:nvPr/>
        </p:nvSpPr>
        <p:spPr bwMode="auto">
          <a:xfrm>
            <a:off x="152400" y="4849939"/>
            <a:ext cx="25426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n-lt"/>
                <a:ea typeface="MS PGothic" panose="020B0600070205080204" charset="-128"/>
                <a:cs typeface="Times New Roman" panose="02020603050405020304" pitchFamily="18" charset="0"/>
              </a:rPr>
              <a:t>PropertyForRent (3NF)</a:t>
            </a:r>
            <a:endParaRPr lang="en-US" altLang="en-US" sz="2000" dirty="0">
              <a:latin typeface="+mn-lt"/>
              <a:ea typeface="MS PGothic" panose="020B0600070205080204" charset="-128"/>
              <a:cs typeface="Times New Roman" panose="02020603050405020304" pitchFamily="18" charset="0"/>
            </a:endParaRPr>
          </a:p>
          <a:p>
            <a:pPr eaLnBrk="1" hangingPunct="1">
              <a:spcBef>
                <a:spcPct val="0"/>
              </a:spcBef>
              <a:buFontTx/>
              <a:buNone/>
            </a:pPr>
            <a:r>
              <a:rPr lang="en-US" altLang="en-US" sz="2000" dirty="0">
                <a:latin typeface="+mn-lt"/>
                <a:ea typeface="MS PGothic" panose="020B0600070205080204" charset="-128"/>
                <a:cs typeface="Times New Roman" panose="02020603050405020304" pitchFamily="18" charset="0"/>
              </a:rPr>
              <a:t>Owner (3NF)</a:t>
            </a:r>
            <a:endParaRPr lang="en-US" altLang="en-US" sz="2000" dirty="0">
              <a:latin typeface="+mn-lt"/>
              <a:ea typeface="MS PGothic" panose="020B0600070205080204" charset="-128"/>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3NF: Example</a:t>
            </a:r>
            <a:endParaRPr lang="en-MY" dirty="0"/>
          </a:p>
        </p:txBody>
      </p:sp>
      <p:sp>
        <p:nvSpPr>
          <p:cNvPr id="3" name="Content Placeholder 2"/>
          <p:cNvSpPr>
            <a:spLocks noGrp="1"/>
          </p:cNvSpPr>
          <p:nvPr>
            <p:ph idx="1"/>
          </p:nvPr>
        </p:nvSpPr>
        <p:spPr/>
        <p:txBody>
          <a:bodyPr/>
          <a:lstStyle/>
          <a:p>
            <a:r>
              <a:rPr lang="en-US" dirty="0"/>
              <a:t>These are our final set of normalized relations in the 3NF derived from the ClientRental relation.</a:t>
            </a:r>
            <a:endParaRPr lang="en-US" dirty="0"/>
          </a:p>
          <a:p>
            <a:pPr lvl="1"/>
            <a:r>
              <a:rPr lang="en-MY" dirty="0">
                <a:solidFill>
                  <a:srgbClr val="4472C4"/>
                </a:solidFill>
              </a:rPr>
              <a:t>Client (clientNo, cName)</a:t>
            </a:r>
            <a:endParaRPr lang="en-MY" dirty="0">
              <a:solidFill>
                <a:srgbClr val="4472C4"/>
              </a:solidFill>
            </a:endParaRPr>
          </a:p>
          <a:p>
            <a:pPr lvl="1"/>
            <a:r>
              <a:rPr lang="en-MY" dirty="0">
                <a:solidFill>
                  <a:srgbClr val="4472C4"/>
                </a:solidFill>
              </a:rPr>
              <a:t>Rental (clientNo, propertyNo, </a:t>
            </a:r>
            <a:r>
              <a:rPr lang="en-MY" dirty="0" err="1">
                <a:solidFill>
                  <a:srgbClr val="4472C4"/>
                </a:solidFill>
              </a:rPr>
              <a:t>rentstart</a:t>
            </a:r>
            <a:r>
              <a:rPr lang="en-MY" dirty="0">
                <a:solidFill>
                  <a:srgbClr val="4472C4"/>
                </a:solidFill>
              </a:rPr>
              <a:t>, rentFinish)</a:t>
            </a:r>
            <a:endParaRPr lang="en-MY" dirty="0">
              <a:solidFill>
                <a:srgbClr val="4472C4"/>
              </a:solidFill>
            </a:endParaRPr>
          </a:p>
          <a:p>
            <a:pPr lvl="1"/>
            <a:r>
              <a:rPr lang="en-MY" dirty="0">
                <a:solidFill>
                  <a:srgbClr val="4472C4"/>
                </a:solidFill>
              </a:rPr>
              <a:t>PropertyForRent (propertyNo, pAddress, rent, ownerNo)</a:t>
            </a:r>
            <a:endParaRPr lang="en-MY" dirty="0">
              <a:solidFill>
                <a:srgbClr val="4472C4"/>
              </a:solidFill>
            </a:endParaRPr>
          </a:p>
          <a:p>
            <a:pPr lvl="1"/>
            <a:r>
              <a:rPr lang="en-MY" dirty="0">
                <a:solidFill>
                  <a:srgbClr val="4472C4"/>
                </a:solidFill>
              </a:rPr>
              <a:t>Owner (ownerNo, oName)</a:t>
            </a:r>
            <a:endParaRPr lang="en-MY" dirty="0">
              <a:solidFill>
                <a:srgbClr val="4472C4"/>
              </a:solidFill>
            </a:endParaRPr>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8794" y="3087860"/>
            <a:ext cx="7656556" cy="10392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2" name="Title 1"/>
          <p:cNvSpPr>
            <a:spLocks noGrp="1"/>
          </p:cNvSpPr>
          <p:nvPr>
            <p:ph type="title"/>
          </p:nvPr>
        </p:nvSpPr>
        <p:spPr/>
        <p:txBody>
          <a:bodyPr/>
          <a:lstStyle/>
          <a:p>
            <a:r>
              <a:rPr lang="en-MY" dirty="0"/>
              <a:t>Boyce-Codd Normal Form (BCNF)</a:t>
            </a:r>
            <a:endParaRPr lang="en-MY" dirty="0"/>
          </a:p>
        </p:txBody>
      </p:sp>
      <p:sp>
        <p:nvSpPr>
          <p:cNvPr id="3" name="Content Placeholder 2"/>
          <p:cNvSpPr>
            <a:spLocks noGrp="1"/>
          </p:cNvSpPr>
          <p:nvPr>
            <p:ph idx="1"/>
          </p:nvPr>
        </p:nvSpPr>
        <p:spPr/>
        <p:txBody>
          <a:bodyPr/>
          <a:lstStyle/>
          <a:p>
            <a:r>
              <a:rPr lang="en-US" dirty="0"/>
              <a:t>Based on functional dependencies that take into account all candidate keys in a relation, however BCNF also has additional constraints compared with the general definition of 3NF.</a:t>
            </a:r>
            <a:endParaRPr lang="en-US" dirty="0"/>
          </a:p>
          <a:p>
            <a:r>
              <a:rPr lang="en-US" dirty="0"/>
              <a:t>Boyce–Codd normal form (BCNF)</a:t>
            </a:r>
            <a:endParaRPr lang="en-US" dirty="0"/>
          </a:p>
          <a:p>
            <a:pPr lvl="1"/>
            <a:r>
              <a:rPr lang="en-US" dirty="0"/>
              <a:t>A relation is in BCNF if and only if every determinant is a candidate key.</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Boyce-Codd Normal Form (BCNF)</a:t>
            </a:r>
            <a:endParaRPr lang="en-MY" dirty="0"/>
          </a:p>
        </p:txBody>
      </p:sp>
      <p:sp>
        <p:nvSpPr>
          <p:cNvPr id="3" name="Content Placeholder 2"/>
          <p:cNvSpPr>
            <a:spLocks noGrp="1"/>
          </p:cNvSpPr>
          <p:nvPr>
            <p:ph idx="1"/>
          </p:nvPr>
        </p:nvSpPr>
        <p:spPr/>
        <p:txBody>
          <a:bodyPr/>
          <a:lstStyle/>
          <a:p>
            <a:r>
              <a:rPr lang="en-US" dirty="0"/>
              <a:t>Difference between 3NF and BCNF is that for a functional dependency A </a:t>
            </a:r>
            <a:r>
              <a:rPr lang="en-US" dirty="0">
                <a:sym typeface="Wingdings" panose="05000000000000000000" pitchFamily="2" charset="2"/>
              </a:rPr>
              <a:t></a:t>
            </a:r>
            <a:r>
              <a:rPr lang="en-US" dirty="0"/>
              <a:t> B:</a:t>
            </a:r>
            <a:endParaRPr lang="en-US" dirty="0"/>
          </a:p>
          <a:p>
            <a:pPr lvl="1"/>
            <a:r>
              <a:rPr lang="en-US" dirty="0"/>
              <a:t>3NF allows this dependency in a relation if B is a primary-key attribute and A is not a candidate key. </a:t>
            </a:r>
            <a:endParaRPr lang="en-US" dirty="0"/>
          </a:p>
          <a:p>
            <a:pPr lvl="1"/>
            <a:r>
              <a:rPr lang="en-US" dirty="0"/>
              <a:t>Whereas, BCNF insists that for this dependency to remain in a relation, A must be a candidate key. </a:t>
            </a:r>
            <a:endParaRPr lang="en-US" dirty="0"/>
          </a:p>
          <a:p>
            <a:r>
              <a:rPr lang="en-US" dirty="0"/>
              <a:t>Every relation in BCNF is also in 3NF. However, a relation in 3NF is not necessarily in BCNF.</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Normalization Supports Database Design</a:t>
            </a:r>
            <a:endParaRPr lang="en-MY" sz="2400" dirty="0"/>
          </a:p>
        </p:txBody>
      </p:sp>
      <p:sp>
        <p:nvSpPr>
          <p:cNvPr id="3" name="Content Placeholder 2"/>
          <p:cNvSpPr>
            <a:spLocks noGrp="1"/>
          </p:cNvSpPr>
          <p:nvPr>
            <p:ph idx="1"/>
          </p:nvPr>
        </p:nvSpPr>
        <p:spPr/>
        <p:txBody>
          <a:bodyPr/>
          <a:lstStyle/>
          <a:p>
            <a:r>
              <a:rPr lang="en-US" dirty="0"/>
              <a:t>2 approaches for using normalization:</a:t>
            </a:r>
            <a:endParaRPr lang="en-US" dirty="0"/>
          </a:p>
          <a:p>
            <a:pPr lvl="1"/>
            <a:r>
              <a:rPr lang="en-US" dirty="0"/>
              <a:t>Approach 1 – normalization can be used as a </a:t>
            </a:r>
            <a:r>
              <a:rPr lang="en-US" b="1" dirty="0">
                <a:solidFill>
                  <a:srgbClr val="0070C0"/>
                </a:solidFill>
              </a:rPr>
              <a:t>bottom-up</a:t>
            </a:r>
            <a:r>
              <a:rPr lang="en-US" dirty="0"/>
              <a:t> standalone database design technique.</a:t>
            </a:r>
            <a:endParaRPr lang="en-US" dirty="0"/>
          </a:p>
          <a:p>
            <a:pPr lvl="1"/>
            <a:r>
              <a:rPr lang="en-US" dirty="0"/>
              <a:t>Approach 2 – normalization can be used as a </a:t>
            </a:r>
            <a:r>
              <a:rPr lang="en-US" b="1" dirty="0">
                <a:solidFill>
                  <a:srgbClr val="0070C0"/>
                </a:solidFill>
              </a:rPr>
              <a:t>validation</a:t>
            </a:r>
            <a:r>
              <a:rPr lang="en-US" dirty="0"/>
              <a:t> technique to check the structure of relations, using a top-down approach such as ER modeling.</a:t>
            </a:r>
            <a:endParaRPr lang="en-US" dirty="0"/>
          </a:p>
          <a:p>
            <a:r>
              <a:rPr lang="en-US" dirty="0"/>
              <a:t>Goal – creating a set of well-designed relations that meet the data requirements of the enterprise.</a:t>
            </a:r>
            <a:endParaRPr lang="en-US" dirty="0"/>
          </a:p>
          <a:p>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BCNF: Example</a:t>
            </a:r>
            <a:endParaRPr lang="en-MY" dirty="0"/>
          </a:p>
        </p:txBody>
      </p:sp>
      <p:sp>
        <p:nvSpPr>
          <p:cNvPr id="3" name="Content Placeholder 2"/>
          <p:cNvSpPr>
            <a:spLocks noGrp="1"/>
          </p:cNvSpPr>
          <p:nvPr>
            <p:ph idx="1"/>
          </p:nvPr>
        </p:nvSpPr>
        <p:spPr/>
        <p:txBody>
          <a:bodyPr/>
          <a:lstStyle/>
          <a:p>
            <a:r>
              <a:rPr lang="en-US" dirty="0"/>
              <a:t>In this example, we extend the DreamHome case study to include a description of client interviews by members of staff.</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1913316" y="2615499"/>
            <a:ext cx="4475539" cy="1627002"/>
          </a:xfrm>
          <a:prstGeom prst="rect">
            <a:avLst/>
          </a:prstGeom>
        </p:spPr>
      </p:pic>
      <p:pic>
        <p:nvPicPr>
          <p:cNvPr id="8" name="Picture 7"/>
          <p:cNvPicPr>
            <a:picLocks noChangeAspect="1"/>
          </p:cNvPicPr>
          <p:nvPr/>
        </p:nvPicPr>
        <p:blipFill>
          <a:blip r:embed="rId2"/>
          <a:stretch>
            <a:fillRect/>
          </a:stretch>
        </p:blipFill>
        <p:spPr>
          <a:xfrm>
            <a:off x="1098489" y="4379026"/>
            <a:ext cx="6947021" cy="1350056"/>
          </a:xfrm>
          <a:prstGeom prst="rect">
            <a:avLst/>
          </a:prstGeom>
        </p:spPr>
      </p:pic>
      <p:sp>
        <p:nvSpPr>
          <p:cNvPr id="9" name="Rectangle 8"/>
          <p:cNvSpPr/>
          <p:nvPr/>
        </p:nvSpPr>
        <p:spPr>
          <a:xfrm>
            <a:off x="1837038" y="5486400"/>
            <a:ext cx="1729946" cy="242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extBox 9"/>
          <p:cNvSpPr txBox="1"/>
          <p:nvPr/>
        </p:nvSpPr>
        <p:spPr>
          <a:xfrm>
            <a:off x="1209277" y="5717432"/>
            <a:ext cx="3164200" cy="369332"/>
          </a:xfrm>
          <a:prstGeom prst="rect">
            <a:avLst/>
          </a:prstGeom>
          <a:noFill/>
        </p:spPr>
        <p:txBody>
          <a:bodyPr wrap="none" rtlCol="0">
            <a:spAutoFit/>
          </a:bodyPr>
          <a:lstStyle/>
          <a:p>
            <a:r>
              <a:rPr lang="en-MY" dirty="0">
                <a:solidFill>
                  <a:srgbClr val="FF0000"/>
                </a:solidFill>
              </a:rPr>
              <a:t>Non-candidate key determinant</a:t>
            </a:r>
            <a:endParaRPr lang="en-MY" dirty="0">
              <a:solidFill>
                <a:srgbClr val="FF0000"/>
              </a:solidFill>
            </a:endParaRPr>
          </a:p>
        </p:txBody>
      </p:sp>
      <p:sp>
        <p:nvSpPr>
          <p:cNvPr id="11" name="TextBox 10"/>
          <p:cNvSpPr txBox="1"/>
          <p:nvPr/>
        </p:nvSpPr>
        <p:spPr>
          <a:xfrm>
            <a:off x="4571999" y="5763598"/>
            <a:ext cx="4413189" cy="646331"/>
          </a:xfrm>
          <a:prstGeom prst="rect">
            <a:avLst/>
          </a:prstGeom>
          <a:noFill/>
        </p:spPr>
        <p:txBody>
          <a:bodyPr wrap="square" rtlCol="0">
            <a:spAutoFit/>
          </a:bodyPr>
          <a:lstStyle/>
          <a:p>
            <a:r>
              <a:rPr lang="en-MY" dirty="0">
                <a:solidFill>
                  <a:srgbClr val="0070C0"/>
                </a:solidFill>
              </a:rPr>
              <a:t>This relation is in 1NF, 2NF, 3NF, </a:t>
            </a:r>
            <a:r>
              <a:rPr lang="en-MY" b="1" u="sng" dirty="0">
                <a:solidFill>
                  <a:srgbClr val="0070C0"/>
                </a:solidFill>
              </a:rPr>
              <a:t>BUT NOT</a:t>
            </a:r>
            <a:r>
              <a:rPr lang="en-MY" dirty="0">
                <a:solidFill>
                  <a:srgbClr val="0070C0"/>
                </a:solidFill>
              </a:rPr>
              <a:t> BCNF, because fd4 determinant is not a CK</a:t>
            </a:r>
            <a:endParaRPr lang="en-MY" dirty="0">
              <a:solidFill>
                <a:srgbClr val="0070C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BCNF: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1461653" y="2024580"/>
            <a:ext cx="6220693" cy="395342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of </a:t>
            </a:r>
            <a:r>
              <a:rPr lang="en-MY" dirty="0" err="1"/>
              <a:t>dreamhome</a:t>
            </a:r>
            <a:endParaRPr lang="en-MY" dirty="0"/>
          </a:p>
        </p:txBody>
      </p:sp>
      <p:pic>
        <p:nvPicPr>
          <p:cNvPr id="7" name="Content Placeholder 6"/>
          <p:cNvPicPr>
            <a:picLocks noGrp="1" noChangeAspect="1"/>
          </p:cNvPicPr>
          <p:nvPr>
            <p:ph idx="1"/>
          </p:nvPr>
        </p:nvPicPr>
        <p:blipFill>
          <a:blip r:embed="rId1"/>
          <a:stretch>
            <a:fillRect/>
          </a:stretch>
        </p:blipFill>
        <p:spPr>
          <a:xfrm>
            <a:off x="1048071" y="1743014"/>
            <a:ext cx="7047857" cy="3371972"/>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8" name="TextBox 47"/>
          <p:cNvSpPr txBox="1">
            <a:spLocks noChangeArrowheads="1"/>
          </p:cNvSpPr>
          <p:nvPr/>
        </p:nvSpPr>
        <p:spPr bwMode="auto">
          <a:xfrm>
            <a:off x="1327108" y="5424186"/>
            <a:ext cx="707245" cy="338554"/>
          </a:xfrm>
          <a:prstGeom prst="rect">
            <a:avLst/>
          </a:prstGeom>
          <a:solidFill>
            <a:srgbClr val="FFFF00"/>
          </a:solidFill>
          <a:ln w="9525">
            <a:solidFill>
              <a:srgbClr val="FF0000"/>
            </a:solidFill>
            <a:miter lim="800000"/>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ea typeface="MS PGothic" panose="020B0600070205080204" charset="-128"/>
              </a:rPr>
              <a:t>Client</a:t>
            </a:r>
            <a:endParaRPr lang="en-US" altLang="en-US" sz="1600" dirty="0">
              <a:latin typeface="Arial" panose="020B0604020202020204" pitchFamily="34" charset="0"/>
              <a:ea typeface="MS PGothic" panose="020B0600070205080204" charset="-128"/>
            </a:endParaRPr>
          </a:p>
        </p:txBody>
      </p:sp>
      <p:sp>
        <p:nvSpPr>
          <p:cNvPr id="9" name="TextBox 48"/>
          <p:cNvSpPr txBox="1">
            <a:spLocks noChangeArrowheads="1"/>
          </p:cNvSpPr>
          <p:nvPr/>
        </p:nvSpPr>
        <p:spPr bwMode="auto">
          <a:xfrm>
            <a:off x="2858960" y="5424186"/>
            <a:ext cx="776175" cy="338554"/>
          </a:xfrm>
          <a:prstGeom prst="rect">
            <a:avLst/>
          </a:prstGeom>
          <a:solidFill>
            <a:srgbClr val="FFFF00"/>
          </a:solidFill>
          <a:ln w="9525">
            <a:solidFill>
              <a:srgbClr val="FF0000"/>
            </a:solidFill>
            <a:miter lim="800000"/>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ea typeface="MS PGothic" panose="020B0600070205080204" charset="-128"/>
              </a:rPr>
              <a:t>Rental</a:t>
            </a:r>
            <a:endParaRPr lang="en-US" altLang="en-US" sz="1600">
              <a:latin typeface="Arial" panose="020B0604020202020204" pitchFamily="34" charset="0"/>
              <a:ea typeface="MS PGothic" panose="020B0600070205080204" charset="-128"/>
            </a:endParaRPr>
          </a:p>
        </p:txBody>
      </p:sp>
      <p:sp>
        <p:nvSpPr>
          <p:cNvPr id="10" name="TextBox 49"/>
          <p:cNvSpPr txBox="1">
            <a:spLocks noChangeArrowheads="1"/>
          </p:cNvSpPr>
          <p:nvPr/>
        </p:nvSpPr>
        <p:spPr bwMode="auto">
          <a:xfrm>
            <a:off x="3976260" y="5424186"/>
            <a:ext cx="1701107" cy="338554"/>
          </a:xfrm>
          <a:prstGeom prst="rect">
            <a:avLst/>
          </a:prstGeom>
          <a:solidFill>
            <a:srgbClr val="FFFF00"/>
          </a:solidFill>
          <a:ln w="9525">
            <a:solidFill>
              <a:srgbClr val="FF0000"/>
            </a:solidFill>
            <a:miter lim="800000"/>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ea typeface="MS PGothic" panose="020B0600070205080204" charset="-128"/>
              </a:rPr>
              <a:t>PropertyForRent</a:t>
            </a:r>
            <a:endParaRPr lang="en-US" altLang="en-US" sz="1600">
              <a:latin typeface="Arial" panose="020B0604020202020204" pitchFamily="34" charset="0"/>
              <a:ea typeface="MS PGothic" panose="020B0600070205080204" charset="-128"/>
            </a:endParaRPr>
          </a:p>
        </p:txBody>
      </p:sp>
      <p:sp>
        <p:nvSpPr>
          <p:cNvPr id="11" name="TextBox 50"/>
          <p:cNvSpPr txBox="1">
            <a:spLocks noChangeArrowheads="1"/>
          </p:cNvSpPr>
          <p:nvPr/>
        </p:nvSpPr>
        <p:spPr bwMode="auto">
          <a:xfrm>
            <a:off x="6142810" y="5424186"/>
            <a:ext cx="788999" cy="338554"/>
          </a:xfrm>
          <a:prstGeom prst="rect">
            <a:avLst/>
          </a:prstGeom>
          <a:solidFill>
            <a:srgbClr val="FFFF00"/>
          </a:solidFill>
          <a:ln w="9525">
            <a:solidFill>
              <a:srgbClr val="FF0000"/>
            </a:solidFill>
            <a:miter lim="800000"/>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ea typeface="MS PGothic" panose="020B0600070205080204" charset="-128"/>
              </a:rPr>
              <a:t>Owner</a:t>
            </a:r>
            <a:endParaRPr lang="en-US" altLang="en-US" sz="1600">
              <a:latin typeface="Arial" panose="020B0604020202020204" pitchFamily="34" charset="0"/>
              <a:ea typeface="MS PGothic" panose="020B0600070205080204" charset="-128"/>
            </a:endParaRPr>
          </a:p>
        </p:txBody>
      </p:sp>
      <p:cxnSp>
        <p:nvCxnSpPr>
          <p:cNvPr id="13" name="Straight Arrow Connector 12"/>
          <p:cNvCxnSpPr>
            <a:endCxn id="8" idx="0"/>
          </p:cNvCxnSpPr>
          <p:nvPr/>
        </p:nvCxnSpPr>
        <p:spPr>
          <a:xfrm>
            <a:off x="1680730" y="5073796"/>
            <a:ext cx="1" cy="35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47047" y="5067878"/>
            <a:ext cx="1" cy="35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32306" y="5067878"/>
            <a:ext cx="1" cy="35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33412" y="5067878"/>
            <a:ext cx="1" cy="35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22411" y="5418268"/>
            <a:ext cx="688009" cy="369332"/>
          </a:xfrm>
          <a:prstGeom prst="rect">
            <a:avLst/>
          </a:prstGeom>
          <a:noFill/>
        </p:spPr>
        <p:txBody>
          <a:bodyPr wrap="none" rtlCol="0">
            <a:spAutoFit/>
          </a:bodyPr>
          <a:lstStyle/>
          <a:p>
            <a:r>
              <a:rPr lang="en-MY" dirty="0"/>
              <a:t>BCNF</a:t>
            </a:r>
            <a:endParaRPr lang="en-MY"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Another example</a:t>
            </a:r>
            <a:endParaRPr lang="en-MY" dirty="0"/>
          </a:p>
        </p:txBody>
      </p:sp>
      <p:sp>
        <p:nvSpPr>
          <p:cNvPr id="3" name="Content Placeholder 2"/>
          <p:cNvSpPr>
            <a:spLocks noGrp="1"/>
          </p:cNvSpPr>
          <p:nvPr>
            <p:ph idx="1"/>
          </p:nvPr>
        </p:nvSpPr>
        <p:spPr/>
        <p:txBody>
          <a:bodyPr/>
          <a:lstStyle/>
          <a:p>
            <a:r>
              <a:rPr lang="en-MY" dirty="0"/>
              <a:t>Given the following table, normalize up to BCNF.</a:t>
            </a:r>
            <a:endParaRPr lang="en-MY"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889686" y="2338912"/>
            <a:ext cx="7364627" cy="208175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Another example</a:t>
            </a:r>
            <a:endParaRPr lang="en-MY" dirty="0"/>
          </a:p>
        </p:txBody>
      </p:sp>
      <p:sp>
        <p:nvSpPr>
          <p:cNvPr id="3" name="Content Placeholder 2"/>
          <p:cNvSpPr>
            <a:spLocks noGrp="1"/>
          </p:cNvSpPr>
          <p:nvPr>
            <p:ph idx="1"/>
          </p:nvPr>
        </p:nvSpPr>
        <p:spPr/>
        <p:txBody>
          <a:bodyPr/>
          <a:lstStyle/>
          <a:p>
            <a:r>
              <a:rPr lang="en-MY" dirty="0"/>
              <a:t>UNF to 1NF:</a:t>
            </a:r>
            <a:endParaRPr lang="en-MY" dirty="0"/>
          </a:p>
          <a:p>
            <a:pPr lvl="1"/>
            <a:r>
              <a:rPr lang="en-US" dirty="0"/>
              <a:t>StaffPropertylnspection (</a:t>
            </a:r>
            <a:r>
              <a:rPr lang="en-US" b="1" u="sng" dirty="0"/>
              <a:t>propertyNo</a:t>
            </a:r>
            <a:r>
              <a:rPr lang="en-US" dirty="0"/>
              <a:t>, </a:t>
            </a:r>
            <a:r>
              <a:rPr lang="en-US" b="1" u="sng" dirty="0" err="1"/>
              <a:t>iDate</a:t>
            </a:r>
            <a:r>
              <a:rPr lang="en-US" dirty="0"/>
              <a:t>, </a:t>
            </a:r>
            <a:r>
              <a:rPr lang="en-US" dirty="0" err="1"/>
              <a:t>iTime</a:t>
            </a:r>
            <a:r>
              <a:rPr lang="en-US" dirty="0"/>
              <a:t>, pAddress, comments, staffNo, sName, </a:t>
            </a:r>
            <a:r>
              <a:rPr lang="en-US" dirty="0" err="1"/>
              <a:t>carReg</a:t>
            </a:r>
            <a:r>
              <a:rPr lang="en-US" dirty="0"/>
              <a:t>)</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944777" y="2991334"/>
            <a:ext cx="7570573" cy="30184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Another example</a:t>
            </a:r>
            <a:endParaRPr lang="en-MY" dirty="0"/>
          </a:p>
        </p:txBody>
      </p:sp>
      <p:sp>
        <p:nvSpPr>
          <p:cNvPr id="3" name="Content Placeholder 2"/>
          <p:cNvSpPr>
            <a:spLocks noGrp="1"/>
          </p:cNvSpPr>
          <p:nvPr>
            <p:ph idx="1"/>
          </p:nvPr>
        </p:nvSpPr>
        <p:spPr/>
        <p:txBody>
          <a:bodyPr/>
          <a:lstStyle/>
          <a:p>
            <a:r>
              <a:rPr lang="en-MY" dirty="0"/>
              <a:t>Dependency</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2641374" y="2164497"/>
            <a:ext cx="3861251" cy="2079437"/>
          </a:xfrm>
          <a:prstGeom prst="rect">
            <a:avLst/>
          </a:prstGeom>
        </p:spPr>
      </p:pic>
      <p:pic>
        <p:nvPicPr>
          <p:cNvPr id="8" name="Picture 7"/>
          <p:cNvPicPr>
            <a:picLocks noChangeAspect="1"/>
          </p:cNvPicPr>
          <p:nvPr/>
        </p:nvPicPr>
        <p:blipFill>
          <a:blip r:embed="rId2"/>
          <a:stretch>
            <a:fillRect/>
          </a:stretch>
        </p:blipFill>
        <p:spPr>
          <a:xfrm>
            <a:off x="1319670" y="4380459"/>
            <a:ext cx="6504660" cy="173880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Another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2130288" y="2024429"/>
            <a:ext cx="5163509" cy="1380294"/>
          </a:xfrm>
          <a:prstGeom prst="rect">
            <a:avLst/>
          </a:prstGeom>
        </p:spPr>
      </p:pic>
      <p:sp>
        <p:nvSpPr>
          <p:cNvPr id="9" name="Rectangle 8"/>
          <p:cNvSpPr/>
          <p:nvPr/>
        </p:nvSpPr>
        <p:spPr>
          <a:xfrm>
            <a:off x="1058562" y="1353076"/>
            <a:ext cx="7306962" cy="307777"/>
          </a:xfrm>
          <a:prstGeom prst="rect">
            <a:avLst/>
          </a:prstGeom>
        </p:spPr>
        <p:txBody>
          <a:bodyPr wrap="square">
            <a:spAutoFit/>
          </a:bodyPr>
          <a:lstStyle/>
          <a:p>
            <a:pPr marL="0" lvl="1" algn="ctr"/>
            <a:r>
              <a:rPr lang="en-US" sz="1400" dirty="0"/>
              <a:t>1NF:</a:t>
            </a:r>
            <a:endParaRPr lang="en-MY" sz="1400" dirty="0"/>
          </a:p>
        </p:txBody>
      </p:sp>
      <p:sp>
        <p:nvSpPr>
          <p:cNvPr id="10" name="Rectangle 9"/>
          <p:cNvSpPr/>
          <p:nvPr/>
        </p:nvSpPr>
        <p:spPr>
          <a:xfrm>
            <a:off x="2130288" y="2397204"/>
            <a:ext cx="5163509" cy="164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10"/>
          <p:cNvSpPr/>
          <p:nvPr/>
        </p:nvSpPr>
        <p:spPr>
          <a:xfrm>
            <a:off x="1058562" y="1668988"/>
            <a:ext cx="7306962" cy="307777"/>
          </a:xfrm>
          <a:prstGeom prst="rect">
            <a:avLst/>
          </a:prstGeom>
        </p:spPr>
        <p:txBody>
          <a:bodyPr wrap="square">
            <a:spAutoFit/>
          </a:bodyPr>
          <a:lstStyle/>
          <a:p>
            <a:pPr marL="0" lvl="1"/>
            <a:r>
              <a:rPr lang="en-US" sz="1400" dirty="0"/>
              <a:t>StaffPropertylnspection (</a:t>
            </a:r>
            <a:r>
              <a:rPr lang="en-US" sz="1400" b="1" u="sng" dirty="0"/>
              <a:t>propertyNo</a:t>
            </a:r>
            <a:r>
              <a:rPr lang="en-US" sz="1400" dirty="0"/>
              <a:t>, </a:t>
            </a:r>
            <a:r>
              <a:rPr lang="en-US" sz="1400" b="1" u="sng" dirty="0" err="1"/>
              <a:t>iDate</a:t>
            </a:r>
            <a:r>
              <a:rPr lang="en-US" sz="1400" dirty="0"/>
              <a:t>, </a:t>
            </a:r>
            <a:r>
              <a:rPr lang="en-US" sz="1400" dirty="0" err="1"/>
              <a:t>iTime</a:t>
            </a:r>
            <a:r>
              <a:rPr lang="en-US" sz="1400" dirty="0"/>
              <a:t>, pAddress, comments, staffNo, sName, </a:t>
            </a:r>
            <a:r>
              <a:rPr lang="en-US" sz="1400" dirty="0" err="1"/>
              <a:t>carReg</a:t>
            </a:r>
            <a:r>
              <a:rPr lang="en-US" sz="1400" dirty="0"/>
              <a:t>)</a:t>
            </a:r>
            <a:endParaRPr lang="en-MY" sz="1400" dirty="0"/>
          </a:p>
        </p:txBody>
      </p:sp>
      <p:sp>
        <p:nvSpPr>
          <p:cNvPr id="12" name="Rectangle 11"/>
          <p:cNvSpPr/>
          <p:nvPr/>
        </p:nvSpPr>
        <p:spPr>
          <a:xfrm>
            <a:off x="1058562" y="3591692"/>
            <a:ext cx="7306962" cy="307777"/>
          </a:xfrm>
          <a:prstGeom prst="rect">
            <a:avLst/>
          </a:prstGeom>
        </p:spPr>
        <p:txBody>
          <a:bodyPr wrap="square">
            <a:spAutoFit/>
          </a:bodyPr>
          <a:lstStyle/>
          <a:p>
            <a:pPr marL="0" lvl="1" algn="ctr"/>
            <a:r>
              <a:rPr lang="en-US" sz="1400" dirty="0"/>
              <a:t>2NF:</a:t>
            </a:r>
            <a:endParaRPr lang="en-MY" sz="1400" dirty="0"/>
          </a:p>
        </p:txBody>
      </p:sp>
      <p:sp>
        <p:nvSpPr>
          <p:cNvPr id="13" name="Rectangle 12"/>
          <p:cNvSpPr/>
          <p:nvPr/>
        </p:nvSpPr>
        <p:spPr>
          <a:xfrm>
            <a:off x="1058562" y="3907604"/>
            <a:ext cx="7306962" cy="523220"/>
          </a:xfrm>
          <a:prstGeom prst="rect">
            <a:avLst/>
          </a:prstGeom>
        </p:spPr>
        <p:txBody>
          <a:bodyPr wrap="square">
            <a:spAutoFit/>
          </a:bodyPr>
          <a:lstStyle/>
          <a:p>
            <a:pPr marL="0" lvl="1"/>
            <a:r>
              <a:rPr lang="en-US" sz="1400" dirty="0" err="1"/>
              <a:t>Propertylnspection</a:t>
            </a:r>
            <a:r>
              <a:rPr lang="en-US" sz="1400" dirty="0"/>
              <a:t> (</a:t>
            </a:r>
            <a:r>
              <a:rPr lang="en-US" sz="1400" b="1" u="sng" dirty="0"/>
              <a:t>propertyNo</a:t>
            </a:r>
            <a:r>
              <a:rPr lang="en-US" sz="1400" dirty="0"/>
              <a:t>, </a:t>
            </a:r>
            <a:r>
              <a:rPr lang="en-US" sz="1400" b="1" u="sng" dirty="0" err="1"/>
              <a:t>iDate</a:t>
            </a:r>
            <a:r>
              <a:rPr lang="en-US" sz="1400" dirty="0"/>
              <a:t>, </a:t>
            </a:r>
            <a:r>
              <a:rPr lang="en-US" sz="1400" dirty="0" err="1"/>
              <a:t>iTime</a:t>
            </a:r>
            <a:r>
              <a:rPr lang="en-US" sz="1400" dirty="0"/>
              <a:t>, comments, staffNo, sName, </a:t>
            </a:r>
            <a:r>
              <a:rPr lang="en-US" sz="1400" dirty="0" err="1"/>
              <a:t>carReg</a:t>
            </a:r>
            <a:r>
              <a:rPr lang="en-US" sz="1400" dirty="0"/>
              <a:t>)</a:t>
            </a:r>
            <a:endParaRPr lang="en-US" sz="1400" dirty="0"/>
          </a:p>
          <a:p>
            <a:pPr marL="0" lvl="1"/>
            <a:r>
              <a:rPr lang="en-MY" sz="1400" dirty="0"/>
              <a:t>Property (</a:t>
            </a:r>
            <a:r>
              <a:rPr lang="en-MY" sz="1400" b="1" u="sng" dirty="0"/>
              <a:t>propertyNo</a:t>
            </a:r>
            <a:r>
              <a:rPr lang="en-MY" sz="1400" dirty="0"/>
              <a:t>, pAddress)</a:t>
            </a:r>
            <a:endParaRPr lang="en-MY" sz="1400" dirty="0"/>
          </a:p>
        </p:txBody>
      </p:sp>
      <p:pic>
        <p:nvPicPr>
          <p:cNvPr id="14" name="Picture 13"/>
          <p:cNvPicPr>
            <a:picLocks noChangeAspect="1"/>
          </p:cNvPicPr>
          <p:nvPr/>
        </p:nvPicPr>
        <p:blipFill>
          <a:blip r:embed="rId2"/>
          <a:stretch>
            <a:fillRect/>
          </a:stretch>
        </p:blipFill>
        <p:spPr>
          <a:xfrm>
            <a:off x="2075543" y="4624012"/>
            <a:ext cx="3843270" cy="1519883"/>
          </a:xfrm>
          <a:prstGeom prst="rect">
            <a:avLst/>
          </a:prstGeom>
        </p:spPr>
      </p:pic>
      <p:sp>
        <p:nvSpPr>
          <p:cNvPr id="16" name="Rectangle 15"/>
          <p:cNvSpPr/>
          <p:nvPr/>
        </p:nvSpPr>
        <p:spPr>
          <a:xfrm>
            <a:off x="2130288" y="5422545"/>
            <a:ext cx="1494361" cy="179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TextBox 16"/>
          <p:cNvSpPr txBox="1"/>
          <p:nvPr/>
        </p:nvSpPr>
        <p:spPr>
          <a:xfrm>
            <a:off x="3624649" y="5358248"/>
            <a:ext cx="1825628" cy="307777"/>
          </a:xfrm>
          <a:prstGeom prst="rect">
            <a:avLst/>
          </a:prstGeom>
          <a:noFill/>
        </p:spPr>
        <p:txBody>
          <a:bodyPr wrap="none" rtlCol="0">
            <a:spAutoFit/>
          </a:bodyPr>
          <a:lstStyle/>
          <a:p>
            <a:r>
              <a:rPr lang="en-MY" sz="1400" dirty="0">
                <a:solidFill>
                  <a:srgbClr val="FF0000"/>
                </a:solidFill>
              </a:rPr>
              <a:t>Transitive dependency</a:t>
            </a:r>
            <a:endParaRPr lang="en-MY" sz="1400"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Another example</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
        <p:nvSpPr>
          <p:cNvPr id="12" name="Rectangle 11"/>
          <p:cNvSpPr/>
          <p:nvPr/>
        </p:nvSpPr>
        <p:spPr>
          <a:xfrm>
            <a:off x="1058562" y="1326281"/>
            <a:ext cx="7306962" cy="307777"/>
          </a:xfrm>
          <a:prstGeom prst="rect">
            <a:avLst/>
          </a:prstGeom>
        </p:spPr>
        <p:txBody>
          <a:bodyPr wrap="square">
            <a:spAutoFit/>
          </a:bodyPr>
          <a:lstStyle/>
          <a:p>
            <a:pPr marL="0" lvl="1" algn="ctr"/>
            <a:r>
              <a:rPr lang="en-US" sz="1400" dirty="0"/>
              <a:t>3NF:</a:t>
            </a:r>
            <a:endParaRPr lang="en-MY" sz="1400" dirty="0"/>
          </a:p>
        </p:txBody>
      </p:sp>
      <p:sp>
        <p:nvSpPr>
          <p:cNvPr id="13" name="Rectangle 12"/>
          <p:cNvSpPr/>
          <p:nvPr/>
        </p:nvSpPr>
        <p:spPr>
          <a:xfrm>
            <a:off x="1058562" y="1642193"/>
            <a:ext cx="7306962" cy="738664"/>
          </a:xfrm>
          <a:prstGeom prst="rect">
            <a:avLst/>
          </a:prstGeom>
        </p:spPr>
        <p:txBody>
          <a:bodyPr wrap="square">
            <a:spAutoFit/>
          </a:bodyPr>
          <a:lstStyle/>
          <a:p>
            <a:pPr marL="0" lvl="1"/>
            <a:r>
              <a:rPr lang="en-US" sz="1400" dirty="0" err="1"/>
              <a:t>Propertylnspection</a:t>
            </a:r>
            <a:r>
              <a:rPr lang="en-US" sz="1400" dirty="0"/>
              <a:t> (</a:t>
            </a:r>
            <a:r>
              <a:rPr lang="en-US" sz="1400" b="1" u="sng" dirty="0"/>
              <a:t>propertyNo</a:t>
            </a:r>
            <a:r>
              <a:rPr lang="en-US" sz="1400" dirty="0"/>
              <a:t>, </a:t>
            </a:r>
            <a:r>
              <a:rPr lang="en-US" sz="1400" b="1" u="sng" dirty="0" err="1"/>
              <a:t>iDate</a:t>
            </a:r>
            <a:r>
              <a:rPr lang="en-US" sz="1400" dirty="0"/>
              <a:t>, </a:t>
            </a:r>
            <a:r>
              <a:rPr lang="en-US" sz="1400" dirty="0" err="1"/>
              <a:t>iTime</a:t>
            </a:r>
            <a:r>
              <a:rPr lang="en-US" sz="1400" dirty="0"/>
              <a:t>, comments, staffNo, </a:t>
            </a:r>
            <a:r>
              <a:rPr lang="en-US" sz="1400" dirty="0" err="1"/>
              <a:t>carReg</a:t>
            </a:r>
            <a:r>
              <a:rPr lang="en-US" sz="1400" dirty="0"/>
              <a:t>)</a:t>
            </a:r>
            <a:endParaRPr lang="en-US" sz="1400" dirty="0"/>
          </a:p>
          <a:p>
            <a:pPr marL="0" lvl="1"/>
            <a:r>
              <a:rPr lang="en-US" sz="1400" dirty="0"/>
              <a:t>Staff (</a:t>
            </a:r>
            <a:r>
              <a:rPr lang="en-US" sz="1400" b="1" u="sng" dirty="0"/>
              <a:t>staffNo</a:t>
            </a:r>
            <a:r>
              <a:rPr lang="en-US" sz="1400" dirty="0"/>
              <a:t>, sName)</a:t>
            </a:r>
            <a:endParaRPr lang="en-US" sz="1400" dirty="0"/>
          </a:p>
          <a:p>
            <a:pPr marL="0" lvl="1"/>
            <a:r>
              <a:rPr lang="en-MY" sz="1400" dirty="0"/>
              <a:t>Property (</a:t>
            </a:r>
            <a:r>
              <a:rPr lang="en-MY" sz="1400" b="1" u="sng" dirty="0"/>
              <a:t>propertyNo</a:t>
            </a:r>
            <a:r>
              <a:rPr lang="en-MY" sz="1400" dirty="0"/>
              <a:t>, pAddress)</a:t>
            </a:r>
            <a:endParaRPr lang="en-MY" sz="1400" dirty="0"/>
          </a:p>
        </p:txBody>
      </p:sp>
      <p:pic>
        <p:nvPicPr>
          <p:cNvPr id="3" name="Picture 2"/>
          <p:cNvPicPr>
            <a:picLocks noChangeAspect="1"/>
          </p:cNvPicPr>
          <p:nvPr/>
        </p:nvPicPr>
        <p:blipFill>
          <a:blip r:embed="rId1"/>
          <a:stretch>
            <a:fillRect/>
          </a:stretch>
        </p:blipFill>
        <p:spPr>
          <a:xfrm>
            <a:off x="2553928" y="2388992"/>
            <a:ext cx="4316229" cy="1689627"/>
          </a:xfrm>
          <a:prstGeom prst="rect">
            <a:avLst/>
          </a:prstGeom>
        </p:spPr>
      </p:pic>
      <p:sp>
        <p:nvSpPr>
          <p:cNvPr id="18" name="Rectangle 17"/>
          <p:cNvSpPr/>
          <p:nvPr/>
        </p:nvSpPr>
        <p:spPr>
          <a:xfrm>
            <a:off x="2656725" y="3536178"/>
            <a:ext cx="1701876" cy="243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TextBox 18"/>
          <p:cNvSpPr txBox="1"/>
          <p:nvPr/>
        </p:nvSpPr>
        <p:spPr>
          <a:xfrm>
            <a:off x="4358601" y="3478609"/>
            <a:ext cx="1535228" cy="307777"/>
          </a:xfrm>
          <a:prstGeom prst="rect">
            <a:avLst/>
          </a:prstGeom>
          <a:noFill/>
        </p:spPr>
        <p:txBody>
          <a:bodyPr wrap="none" rtlCol="0">
            <a:spAutoFit/>
          </a:bodyPr>
          <a:lstStyle/>
          <a:p>
            <a:r>
              <a:rPr lang="en-MY" sz="1400" dirty="0">
                <a:solidFill>
                  <a:srgbClr val="FF0000"/>
                </a:solidFill>
              </a:rPr>
              <a:t>Non candidate key</a:t>
            </a:r>
            <a:endParaRPr lang="en-MY" sz="1400" dirty="0">
              <a:solidFill>
                <a:srgbClr val="FF0000"/>
              </a:solidFill>
            </a:endParaRPr>
          </a:p>
        </p:txBody>
      </p:sp>
      <p:sp>
        <p:nvSpPr>
          <p:cNvPr id="20" name="Rectangle 19"/>
          <p:cNvSpPr/>
          <p:nvPr/>
        </p:nvSpPr>
        <p:spPr>
          <a:xfrm>
            <a:off x="1058562" y="4161232"/>
            <a:ext cx="7306962" cy="307777"/>
          </a:xfrm>
          <a:prstGeom prst="rect">
            <a:avLst/>
          </a:prstGeom>
        </p:spPr>
        <p:txBody>
          <a:bodyPr wrap="square">
            <a:spAutoFit/>
          </a:bodyPr>
          <a:lstStyle/>
          <a:p>
            <a:pPr marL="0" lvl="1" algn="ctr"/>
            <a:r>
              <a:rPr lang="en-US" sz="1400" dirty="0"/>
              <a:t>BCNF:</a:t>
            </a:r>
            <a:endParaRPr lang="en-MY" sz="1400" dirty="0"/>
          </a:p>
        </p:txBody>
      </p:sp>
      <p:sp>
        <p:nvSpPr>
          <p:cNvPr id="21" name="Rectangle 20"/>
          <p:cNvSpPr/>
          <p:nvPr/>
        </p:nvSpPr>
        <p:spPr>
          <a:xfrm>
            <a:off x="1058562" y="4477144"/>
            <a:ext cx="7306962" cy="954107"/>
          </a:xfrm>
          <a:prstGeom prst="rect">
            <a:avLst/>
          </a:prstGeom>
        </p:spPr>
        <p:txBody>
          <a:bodyPr wrap="square">
            <a:spAutoFit/>
          </a:bodyPr>
          <a:lstStyle/>
          <a:p>
            <a:pPr marL="0" lvl="1"/>
            <a:r>
              <a:rPr lang="en-US" sz="1400" dirty="0" err="1"/>
              <a:t>lnspection</a:t>
            </a:r>
            <a:r>
              <a:rPr lang="en-US" sz="1400" dirty="0"/>
              <a:t> (</a:t>
            </a:r>
            <a:r>
              <a:rPr lang="en-US" sz="1400" b="1" u="sng" dirty="0"/>
              <a:t>propertyNo</a:t>
            </a:r>
            <a:r>
              <a:rPr lang="en-US" sz="1400" dirty="0"/>
              <a:t>, </a:t>
            </a:r>
            <a:r>
              <a:rPr lang="en-US" sz="1400" b="1" u="sng" dirty="0" err="1"/>
              <a:t>iDate</a:t>
            </a:r>
            <a:r>
              <a:rPr lang="en-US" sz="1400" dirty="0"/>
              <a:t>, </a:t>
            </a:r>
            <a:r>
              <a:rPr lang="en-US" sz="1400" dirty="0" err="1"/>
              <a:t>iTime</a:t>
            </a:r>
            <a:r>
              <a:rPr lang="en-US" sz="1400" dirty="0"/>
              <a:t>, comments, staffNo, </a:t>
            </a:r>
            <a:r>
              <a:rPr lang="en-US" sz="1400" dirty="0" err="1"/>
              <a:t>carReg</a:t>
            </a:r>
            <a:r>
              <a:rPr lang="en-US" sz="1400" dirty="0"/>
              <a:t>)</a:t>
            </a:r>
            <a:endParaRPr lang="en-US" sz="1400" dirty="0"/>
          </a:p>
          <a:p>
            <a:pPr marL="0" lvl="1"/>
            <a:r>
              <a:rPr lang="en-US" sz="1400" dirty="0" err="1"/>
              <a:t>StaffCar</a:t>
            </a:r>
            <a:r>
              <a:rPr lang="en-US" sz="1400" dirty="0"/>
              <a:t> (</a:t>
            </a:r>
            <a:r>
              <a:rPr lang="en-US" sz="1400" b="1" u="sng" dirty="0"/>
              <a:t>staffNo</a:t>
            </a:r>
            <a:r>
              <a:rPr lang="en-US" sz="1400" dirty="0"/>
              <a:t>, </a:t>
            </a:r>
            <a:r>
              <a:rPr lang="en-US" sz="1400" b="1" u="sng" dirty="0" err="1"/>
              <a:t>iDate</a:t>
            </a:r>
            <a:r>
              <a:rPr lang="en-US" sz="1400" dirty="0"/>
              <a:t>, </a:t>
            </a:r>
            <a:r>
              <a:rPr lang="en-US" sz="1400" dirty="0" err="1"/>
              <a:t>carReg</a:t>
            </a:r>
            <a:r>
              <a:rPr lang="en-US" sz="1400" dirty="0"/>
              <a:t>)</a:t>
            </a:r>
            <a:endParaRPr lang="en-US" sz="1400" dirty="0"/>
          </a:p>
          <a:p>
            <a:pPr marL="0" lvl="1"/>
            <a:r>
              <a:rPr lang="en-US" sz="1400" dirty="0"/>
              <a:t>Staff (</a:t>
            </a:r>
            <a:r>
              <a:rPr lang="en-US" sz="1400" b="1" u="sng" dirty="0"/>
              <a:t>staffNo</a:t>
            </a:r>
            <a:r>
              <a:rPr lang="en-US" sz="1400" dirty="0"/>
              <a:t>, sName)</a:t>
            </a:r>
            <a:endParaRPr lang="en-US" sz="1400" dirty="0"/>
          </a:p>
          <a:p>
            <a:pPr marL="0" lvl="1"/>
            <a:r>
              <a:rPr lang="en-MY" sz="1400" dirty="0"/>
              <a:t>Property (</a:t>
            </a:r>
            <a:r>
              <a:rPr lang="en-MY" sz="1400" b="1" u="sng" dirty="0"/>
              <a:t>propertyNo</a:t>
            </a:r>
            <a:r>
              <a:rPr lang="en-MY" sz="1400" dirty="0"/>
              <a:t>, pAddress)</a:t>
            </a:r>
            <a:endParaRPr lang="en-MY"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Another Example</a:t>
            </a:r>
            <a:endParaRPr lang="en-MY" dirty="0"/>
          </a:p>
        </p:txBody>
      </p:sp>
      <p:pic>
        <p:nvPicPr>
          <p:cNvPr id="7" name="Content Placeholder 6"/>
          <p:cNvPicPr>
            <a:picLocks noGrp="1" noChangeAspect="1"/>
          </p:cNvPicPr>
          <p:nvPr>
            <p:ph idx="1"/>
          </p:nvPr>
        </p:nvPicPr>
        <p:blipFill>
          <a:blip r:embed="rId1"/>
          <a:stretch>
            <a:fillRect/>
          </a:stretch>
        </p:blipFill>
        <p:spPr>
          <a:xfrm>
            <a:off x="1537864" y="1749123"/>
            <a:ext cx="6068272" cy="4324954"/>
          </a:xfrm>
          <a:prstGeom prst="rect">
            <a:avLst/>
          </a:prstGeom>
        </p:spPr>
      </p:pic>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Summary</a:t>
            </a:r>
            <a:endParaRPr lang="en-MY" dirty="0"/>
          </a:p>
        </p:txBody>
      </p:sp>
      <p:sp>
        <p:nvSpPr>
          <p:cNvPr id="3" name="Content Placeholder 2"/>
          <p:cNvSpPr>
            <a:spLocks noGrp="1"/>
          </p:cNvSpPr>
          <p:nvPr>
            <p:ph idx="1"/>
          </p:nvPr>
        </p:nvSpPr>
        <p:spPr/>
        <p:txBody>
          <a:bodyPr/>
          <a:lstStyle/>
          <a:p>
            <a:r>
              <a:rPr lang="en-MY" dirty="0"/>
              <a:t>1NF: removing repeating group</a:t>
            </a:r>
            <a:endParaRPr lang="en-MY" dirty="0"/>
          </a:p>
          <a:p>
            <a:r>
              <a:rPr lang="en-MY" dirty="0"/>
              <a:t>2NF: removing partial dependency</a:t>
            </a:r>
            <a:endParaRPr lang="en-MY" dirty="0"/>
          </a:p>
          <a:p>
            <a:r>
              <a:rPr lang="en-MY" dirty="0"/>
              <a:t>3NF: removing transitive dependency</a:t>
            </a:r>
            <a:endParaRPr lang="en-MY" dirty="0"/>
          </a:p>
          <a:p>
            <a:r>
              <a:rPr lang="en-MY" dirty="0"/>
              <a:t>BCNF: removing non-candidate key determinant </a:t>
            </a:r>
            <a:endParaRPr lang="en-MY"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637626" y="601751"/>
            <a:ext cx="7859260" cy="56613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Data Redundancy</a:t>
            </a:r>
            <a:endParaRPr lang="en-MY" dirty="0"/>
          </a:p>
        </p:txBody>
      </p:sp>
      <p:sp>
        <p:nvSpPr>
          <p:cNvPr id="3" name="Content Placeholder 2"/>
          <p:cNvSpPr>
            <a:spLocks noGrp="1"/>
          </p:cNvSpPr>
          <p:nvPr>
            <p:ph idx="1"/>
          </p:nvPr>
        </p:nvSpPr>
        <p:spPr/>
        <p:txBody>
          <a:bodyPr/>
          <a:lstStyle/>
          <a:p>
            <a:r>
              <a:rPr lang="en-US" dirty="0"/>
              <a:t>Data redundancy = </a:t>
            </a:r>
            <a:r>
              <a:rPr lang="en-US" b="1" dirty="0">
                <a:solidFill>
                  <a:srgbClr val="0070C0"/>
                </a:solidFill>
              </a:rPr>
              <a:t>repeated details </a:t>
            </a:r>
            <a:r>
              <a:rPr lang="en-US" dirty="0"/>
              <a:t>for the same data</a:t>
            </a:r>
            <a:endParaRPr lang="en-US" dirty="0"/>
          </a:p>
          <a:p>
            <a:r>
              <a:rPr lang="en-US" dirty="0"/>
              <a:t>To </a:t>
            </a:r>
            <a:r>
              <a:rPr lang="en-US" b="1" dirty="0">
                <a:solidFill>
                  <a:srgbClr val="0070C0"/>
                </a:solidFill>
              </a:rPr>
              <a:t>minimize</a:t>
            </a:r>
            <a:r>
              <a:rPr lang="en-US" dirty="0"/>
              <a:t> data redundancy </a:t>
            </a:r>
            <a:r>
              <a:rPr lang="en-US" dirty="0">
                <a:sym typeface="Wingdings" panose="05000000000000000000" pitchFamily="2" charset="2"/>
              </a:rPr>
              <a:t> </a:t>
            </a:r>
            <a:r>
              <a:rPr lang="en-US" dirty="0"/>
              <a:t>group attributes into relations in Relational Database (RD).</a:t>
            </a:r>
            <a:endParaRPr lang="en-US" dirty="0"/>
          </a:p>
          <a:p>
            <a:r>
              <a:rPr lang="en-US" dirty="0"/>
              <a:t>This would give benefits for the implemented database, such as:</a:t>
            </a:r>
            <a:endParaRPr lang="en-US" dirty="0"/>
          </a:p>
          <a:p>
            <a:pPr lvl="1"/>
            <a:r>
              <a:rPr lang="en-US" b="1" dirty="0">
                <a:solidFill>
                  <a:srgbClr val="0070C0"/>
                </a:solidFill>
              </a:rPr>
              <a:t>Minimal</a:t>
            </a:r>
            <a:r>
              <a:rPr lang="en-US" dirty="0"/>
              <a:t> number of operations when update data</a:t>
            </a:r>
            <a:endParaRPr lang="en-US" dirty="0"/>
          </a:p>
          <a:p>
            <a:pPr lvl="1"/>
            <a:r>
              <a:rPr lang="en-US" dirty="0"/>
              <a:t>Reduce the opportunities for data </a:t>
            </a:r>
            <a:r>
              <a:rPr lang="en-US" b="1" dirty="0">
                <a:solidFill>
                  <a:srgbClr val="0070C0"/>
                </a:solidFill>
              </a:rPr>
              <a:t>inconsistencies</a:t>
            </a:r>
            <a:endParaRPr lang="en-US" b="1" dirty="0">
              <a:solidFill>
                <a:srgbClr val="0070C0"/>
              </a:solidFill>
            </a:endParaRPr>
          </a:p>
          <a:p>
            <a:pPr lvl="1"/>
            <a:r>
              <a:rPr lang="en-US" dirty="0"/>
              <a:t>Reduce file storage and minimize </a:t>
            </a:r>
            <a:r>
              <a:rPr lang="en-US" b="1" dirty="0">
                <a:solidFill>
                  <a:srgbClr val="0070C0"/>
                </a:solidFill>
              </a:rPr>
              <a:t>costs</a:t>
            </a:r>
            <a:endParaRPr lang="en-US" b="1" dirty="0">
              <a:solidFill>
                <a:srgbClr val="0070C0"/>
              </a:solidFill>
            </a:endParaRPr>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Data Redundancy</a:t>
            </a:r>
            <a:endParaRPr lang="en-MY" dirty="0"/>
          </a:p>
        </p:txBody>
      </p:sp>
      <p:sp>
        <p:nvSpPr>
          <p:cNvPr id="3" name="Content Placeholder 2"/>
          <p:cNvSpPr>
            <a:spLocks noGrp="1"/>
          </p:cNvSpPr>
          <p:nvPr>
            <p:ph idx="1"/>
          </p:nvPr>
        </p:nvSpPr>
        <p:spPr/>
        <p:txBody>
          <a:bodyPr/>
          <a:lstStyle/>
          <a:p>
            <a:r>
              <a:rPr lang="en-US" dirty="0"/>
              <a:t>However, certain amount of data redundancy is </a:t>
            </a:r>
            <a:r>
              <a:rPr lang="en-US" b="1" dirty="0"/>
              <a:t>required</a:t>
            </a:r>
            <a:r>
              <a:rPr lang="en-US" dirty="0"/>
              <a:t> in Relational Databases</a:t>
            </a:r>
            <a:endParaRPr lang="en-US" dirty="0"/>
          </a:p>
          <a:p>
            <a:pPr lvl="1"/>
            <a:r>
              <a:rPr lang="en-US" dirty="0"/>
              <a:t>copies of Primary Keys (or candidate keys) acting as </a:t>
            </a:r>
            <a:r>
              <a:rPr lang="en-US" b="1" dirty="0">
                <a:solidFill>
                  <a:srgbClr val="0070C0"/>
                </a:solidFill>
              </a:rPr>
              <a:t>Foreign Keys</a:t>
            </a:r>
            <a:r>
              <a:rPr lang="en-US" dirty="0"/>
              <a:t> in related relations to enable the modeling of relationships between data.</a:t>
            </a:r>
            <a:endParaRPr lang="en-US" dirty="0"/>
          </a:p>
          <a:p>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3041650" y="3211512"/>
            <a:ext cx="3309640" cy="3063875"/>
          </a:xfrm>
          <a:prstGeom prst="rect">
            <a:avLst/>
          </a:prstGeom>
        </p:spPr>
      </p:pic>
      <p:sp>
        <p:nvSpPr>
          <p:cNvPr id="8" name="Rectangle 7"/>
          <p:cNvSpPr/>
          <p:nvPr/>
        </p:nvSpPr>
        <p:spPr>
          <a:xfrm>
            <a:off x="3137095" y="5249863"/>
            <a:ext cx="661182" cy="9117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ectangle 8"/>
          <p:cNvSpPr/>
          <p:nvPr/>
        </p:nvSpPr>
        <p:spPr>
          <a:xfrm>
            <a:off x="5568461" y="3428999"/>
            <a:ext cx="661182" cy="1452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1" name="Connector: Elbow 10"/>
          <p:cNvCxnSpPr>
            <a:stCxn id="9" idx="2"/>
            <a:endCxn id="8" idx="2"/>
          </p:cNvCxnSpPr>
          <p:nvPr/>
        </p:nvCxnSpPr>
        <p:spPr>
          <a:xfrm rot="5400000">
            <a:off x="4043289" y="4305885"/>
            <a:ext cx="1280161" cy="2431366"/>
          </a:xfrm>
          <a:prstGeom prst="bentConnector3">
            <a:avLst>
              <a:gd name="adj1" fmla="val 11785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Data Redundancy</a:t>
            </a:r>
            <a:endParaRPr lang="en-MY" dirty="0"/>
          </a:p>
        </p:txBody>
      </p:sp>
      <p:sp>
        <p:nvSpPr>
          <p:cNvPr id="4" name="Date Placeholder 3"/>
          <p:cNvSpPr>
            <a:spLocks noGrp="1"/>
          </p:cNvSpPr>
          <p:nvPr>
            <p:ph type="dt" sz="half" idx="10"/>
          </p:nvPr>
        </p:nvSpPr>
        <p:spPr/>
        <p:txBody>
          <a:bodyPr/>
          <a:lstStyle/>
          <a:p>
            <a:pPr>
              <a:defRPr/>
            </a:pPr>
            <a:fld id="{B873F219-7941-4347-BBBB-C32C6FDE7721}" type="datetime1">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Logical DB Design Part II Normalization</a:t>
            </a:r>
            <a:endParaRPr lang="en-US" dirty="0"/>
          </a:p>
        </p:txBody>
      </p:sp>
      <p:pic>
        <p:nvPicPr>
          <p:cNvPr id="7" name="Picture 6"/>
          <p:cNvPicPr>
            <a:picLocks noChangeAspect="1"/>
          </p:cNvPicPr>
          <p:nvPr/>
        </p:nvPicPr>
        <p:blipFill>
          <a:blip r:embed="rId1"/>
          <a:stretch>
            <a:fillRect/>
          </a:stretch>
        </p:blipFill>
        <p:spPr>
          <a:xfrm>
            <a:off x="728662" y="1336447"/>
            <a:ext cx="3272596" cy="3033137"/>
          </a:xfrm>
          <a:prstGeom prst="rect">
            <a:avLst/>
          </a:prstGeom>
        </p:spPr>
      </p:pic>
      <p:pic>
        <p:nvPicPr>
          <p:cNvPr id="8" name="Picture 7"/>
          <p:cNvPicPr>
            <a:picLocks noChangeAspect="1"/>
          </p:cNvPicPr>
          <p:nvPr/>
        </p:nvPicPr>
        <p:blipFill>
          <a:blip r:embed="rId2"/>
          <a:stretch>
            <a:fillRect/>
          </a:stretch>
        </p:blipFill>
        <p:spPr>
          <a:xfrm>
            <a:off x="4654456" y="1336447"/>
            <a:ext cx="4411323" cy="1767714"/>
          </a:xfrm>
          <a:prstGeom prst="rect">
            <a:avLst/>
          </a:prstGeom>
        </p:spPr>
      </p:pic>
      <p:sp>
        <p:nvSpPr>
          <p:cNvPr id="9" name="Rectangle: Rounded Corners 8"/>
          <p:cNvSpPr/>
          <p:nvPr/>
        </p:nvSpPr>
        <p:spPr>
          <a:xfrm>
            <a:off x="78220" y="4495990"/>
            <a:ext cx="4411323" cy="407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cs typeface="Times New Roman" panose="02020603050405020304" pitchFamily="18" charset="0"/>
              </a:rPr>
              <a:t>Situation 1</a:t>
            </a:r>
            <a:endParaRPr lang="en-MY" sz="2000" dirty="0">
              <a:cs typeface="Times New Roman" panose="02020603050405020304" pitchFamily="18" charset="0"/>
            </a:endParaRPr>
          </a:p>
        </p:txBody>
      </p:sp>
      <p:sp>
        <p:nvSpPr>
          <p:cNvPr id="10" name="Rectangle: Rounded Corners 9"/>
          <p:cNvSpPr/>
          <p:nvPr/>
        </p:nvSpPr>
        <p:spPr>
          <a:xfrm>
            <a:off x="4654457" y="4495990"/>
            <a:ext cx="4411323" cy="407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cs typeface="Times New Roman" panose="02020603050405020304" pitchFamily="18" charset="0"/>
              </a:rPr>
              <a:t>Situation 2</a:t>
            </a:r>
            <a:endParaRPr lang="en-MY" sz="2000" dirty="0">
              <a:cs typeface="Times New Roman" panose="02020603050405020304" pitchFamily="18" charset="0"/>
            </a:endParaRPr>
          </a:p>
        </p:txBody>
      </p:sp>
      <p:sp>
        <p:nvSpPr>
          <p:cNvPr id="11" name="Rectangle: Rounded Corners 10"/>
          <p:cNvSpPr/>
          <p:nvPr/>
        </p:nvSpPr>
        <p:spPr>
          <a:xfrm>
            <a:off x="78220" y="4960063"/>
            <a:ext cx="4411323" cy="1103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2000" dirty="0">
                <a:cs typeface="Times New Roman" panose="02020603050405020304" pitchFamily="18" charset="0"/>
              </a:rPr>
              <a:t>Information of staffs in </a:t>
            </a:r>
            <a:r>
              <a:rPr lang="en-MY" sz="2000" i="1" dirty="0">
                <a:cs typeface="Times New Roman" panose="02020603050405020304" pitchFamily="18" charset="0"/>
              </a:rPr>
              <a:t>Staff </a:t>
            </a:r>
            <a:r>
              <a:rPr lang="en-MY" sz="2000" dirty="0">
                <a:cs typeface="Times New Roman" panose="02020603050405020304" pitchFamily="18" charset="0"/>
              </a:rPr>
              <a:t>relation</a:t>
            </a:r>
            <a:endParaRPr lang="en-MY" sz="2000" dirty="0">
              <a:cs typeface="Times New Roman" panose="02020603050405020304" pitchFamily="18" charset="0"/>
            </a:endParaRPr>
          </a:p>
          <a:p>
            <a:pPr algn="ctr"/>
            <a:r>
              <a:rPr lang="en-MY" sz="2000" dirty="0">
                <a:cs typeface="Times New Roman" panose="02020603050405020304" pitchFamily="18" charset="0"/>
              </a:rPr>
              <a:t>Information of branch in </a:t>
            </a:r>
            <a:r>
              <a:rPr lang="en-MY" sz="2000" i="1" dirty="0">
                <a:cs typeface="Times New Roman" panose="02020603050405020304" pitchFamily="18" charset="0"/>
              </a:rPr>
              <a:t>Branch </a:t>
            </a:r>
            <a:r>
              <a:rPr lang="en-MY" sz="2000" dirty="0">
                <a:cs typeface="Times New Roman" panose="02020603050405020304" pitchFamily="18" charset="0"/>
              </a:rPr>
              <a:t>relation</a:t>
            </a:r>
            <a:endParaRPr lang="en-MY" sz="2000" dirty="0">
              <a:cs typeface="Times New Roman" panose="02020603050405020304" pitchFamily="18" charset="0"/>
            </a:endParaRPr>
          </a:p>
        </p:txBody>
      </p:sp>
      <p:sp>
        <p:nvSpPr>
          <p:cNvPr id="12" name="Rectangle: Rounded Corners 11"/>
          <p:cNvSpPr/>
          <p:nvPr/>
        </p:nvSpPr>
        <p:spPr>
          <a:xfrm>
            <a:off x="4654456" y="4963872"/>
            <a:ext cx="4411323" cy="10993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2000" dirty="0">
                <a:cs typeface="Times New Roman" panose="02020603050405020304" pitchFamily="18" charset="0"/>
              </a:rPr>
              <a:t>Both information of staffs and branch are in </a:t>
            </a:r>
            <a:r>
              <a:rPr lang="en-MY" sz="2000" i="1" dirty="0">
                <a:cs typeface="Times New Roman" panose="02020603050405020304" pitchFamily="18" charset="0"/>
              </a:rPr>
              <a:t>StaffBranch</a:t>
            </a:r>
            <a:r>
              <a:rPr lang="en-MY" sz="2000" dirty="0">
                <a:cs typeface="Times New Roman" panose="02020603050405020304" pitchFamily="18" charset="0"/>
              </a:rPr>
              <a:t> relation</a:t>
            </a:r>
            <a:endParaRPr lang="en-MY" sz="2000" dirty="0">
              <a:cs typeface="Times New Roman" panose="02020603050405020304" pitchFamily="18" charset="0"/>
            </a:endParaRPr>
          </a:p>
        </p:txBody>
      </p:sp>
      <p:sp>
        <p:nvSpPr>
          <p:cNvPr id="13" name="Oval 12"/>
          <p:cNvSpPr/>
          <p:nvPr/>
        </p:nvSpPr>
        <p:spPr>
          <a:xfrm>
            <a:off x="4171070" y="4310501"/>
            <a:ext cx="801859" cy="7789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MY" b="1" dirty="0">
                <a:effectLst>
                  <a:outerShdw blurRad="38100" dist="38100" dir="2700000" algn="tl">
                    <a:srgbClr val="000000">
                      <a:alpha val="43137"/>
                    </a:srgbClr>
                  </a:outerShdw>
                </a:effectLst>
              </a:rPr>
              <a:t>VS</a:t>
            </a:r>
            <a:endParaRPr lang="en-MY" b="1"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23349</Words>
  <Application>WPS Presentation</Application>
  <PresentationFormat>On-screen Show (4:3)</PresentationFormat>
  <Paragraphs>854</Paragraphs>
  <Slides>59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59</vt:i4>
      </vt:variant>
    </vt:vector>
  </HeadingPairs>
  <TitlesOfParts>
    <vt:vector size="71" baseType="lpstr">
      <vt:lpstr>Arial</vt:lpstr>
      <vt:lpstr>SimSun</vt:lpstr>
      <vt:lpstr>Wingdings</vt:lpstr>
      <vt:lpstr>Calibri</vt:lpstr>
      <vt:lpstr>Calibri Light</vt:lpstr>
      <vt:lpstr>Times New Roman</vt:lpstr>
      <vt:lpstr>MS PGothic</vt:lpstr>
      <vt:lpstr>Microsoft YaHei</vt:lpstr>
      <vt:lpstr>Arial Unicode MS</vt:lpstr>
      <vt:lpstr>Wingdings 3</vt:lpstr>
      <vt:lpstr>Symbol</vt:lpstr>
      <vt:lpstr>Office Theme</vt:lpstr>
      <vt:lpstr>Logical Database Design (Part 2) Normalization</vt:lpstr>
      <vt:lpstr>Learning Objective</vt:lpstr>
      <vt:lpstr>Normalization</vt:lpstr>
      <vt:lpstr>Benefit of Normalization</vt:lpstr>
      <vt:lpstr>How Normalization Supports Database Design</vt:lpstr>
      <vt:lpstr>PowerPoint 演示文稿</vt:lpstr>
      <vt:lpstr>Data Redundancy</vt:lpstr>
      <vt:lpstr>Data Redundancy</vt:lpstr>
      <vt:lpstr>Data Redundancy</vt:lpstr>
      <vt:lpstr>Update Anomalies </vt:lpstr>
      <vt:lpstr>Insertion Anomalies</vt:lpstr>
      <vt:lpstr>Insertion Anomalies</vt:lpstr>
      <vt:lpstr>Deletion Anomalies</vt:lpstr>
      <vt:lpstr>Modification Anomalies</vt:lpstr>
      <vt:lpstr>Functional Dependencies (FD)</vt:lpstr>
      <vt:lpstr>FD: Determinant</vt:lpstr>
      <vt:lpstr>Example of a Functional Dependency</vt:lpstr>
      <vt:lpstr>Functional Dependencies</vt:lpstr>
      <vt:lpstr>Functional Dependencies</vt:lpstr>
      <vt:lpstr>Functional Dependencies</vt:lpstr>
      <vt:lpstr>Full Functional Dependency</vt:lpstr>
      <vt:lpstr>Transitive Dependency</vt:lpstr>
      <vt:lpstr>Identifying Functional Dependencies</vt:lpstr>
      <vt:lpstr>Identifying Functional Dependencies</vt:lpstr>
      <vt:lpstr>Identifying Functional Dependency</vt:lpstr>
      <vt:lpstr>The Process of Normalization</vt:lpstr>
      <vt:lpstr>The Process of Normalization</vt:lpstr>
      <vt:lpstr>PowerPoint 演示文稿</vt:lpstr>
      <vt:lpstr>First Normal Form (1NF)</vt:lpstr>
      <vt:lpstr>UNF: Example</vt:lpstr>
      <vt:lpstr>1NF Example: 1st Approach</vt:lpstr>
      <vt:lpstr>1NF Example: 2nd Approach</vt:lpstr>
      <vt:lpstr>1NF: Determine Primary Key (PK)</vt:lpstr>
      <vt:lpstr>First Normal Form (1NF)</vt:lpstr>
      <vt:lpstr>Second Normal Form (2NF)</vt:lpstr>
      <vt:lpstr>1NF to 2NF: What to do?</vt:lpstr>
      <vt:lpstr>2NF Example</vt:lpstr>
      <vt:lpstr>2NF Example</vt:lpstr>
      <vt:lpstr>2NF Example</vt:lpstr>
      <vt:lpstr>2NF Example</vt:lpstr>
      <vt:lpstr>PowerPoint 演示文稿</vt:lpstr>
      <vt:lpstr>Third Normal Form (3NF)</vt:lpstr>
      <vt:lpstr>2NF to 3NF: What to do?</vt:lpstr>
      <vt:lpstr>3NF: Example</vt:lpstr>
      <vt:lpstr>3NF: Example</vt:lpstr>
      <vt:lpstr>3NF: Example</vt:lpstr>
      <vt:lpstr>3NF: Example</vt:lpstr>
      <vt:lpstr>Boyce-Codd Normal Form (BCNF)</vt:lpstr>
      <vt:lpstr>Boyce-Codd Normal Form (BCNF)</vt:lpstr>
      <vt:lpstr>BCNF: Example</vt:lpstr>
      <vt:lpstr>BCNF: Example</vt:lpstr>
      <vt:lpstr>Example of dreamhome</vt:lpstr>
      <vt:lpstr>Another example</vt:lpstr>
      <vt:lpstr>Another example</vt:lpstr>
      <vt:lpstr>Another example</vt:lpstr>
      <vt:lpstr>Another example</vt:lpstr>
      <vt:lpstr>Another example</vt:lpstr>
      <vt:lpstr>Another Example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acidfed</dc:creator>
  <cp:lastModifiedBy>Eyda</cp:lastModifiedBy>
  <cp:revision>141</cp:revision>
  <dcterms:created xsi:type="dcterms:W3CDTF">2019-01-07T08:53:00Z</dcterms:created>
  <dcterms:modified xsi:type="dcterms:W3CDTF">2020-09-30T05:40:54Z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