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layfair Displ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992b1912a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992b1912a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992b1912a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992b1912a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992b1912a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992b1912a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992b1912a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992b1912a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992b1912a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992b1912a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3a458e2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a458e2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9b8ef79f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9b8ef79f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9bb34ae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9bb34ae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9bd6a1c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9bd6a1c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992b1912a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992b1912a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89c5b788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89c5b788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89c5b788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89c5b788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89c5b788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89c5b788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89c5b788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89c5b788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89c5b788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89c5b788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89c5b788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89c5b788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992b1912a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992b1912a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THINKING REPORT</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GROUP 8 (Raihan, Thilak, Dilla, Ong, Sanzid)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
        <p:nvSpPr>
          <p:cNvPr id="125" name="Google Shape;12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2"/>
          <p:cNvPicPr preferRelativeResize="0"/>
          <p:nvPr/>
        </p:nvPicPr>
        <p:blipFill>
          <a:blip r:embed="rId3">
            <a:alphaModFix/>
          </a:blip>
          <a:stretch>
            <a:fillRect/>
          </a:stretch>
        </p:blipFill>
        <p:spPr>
          <a:xfrm>
            <a:off x="8983180" y="0"/>
            <a:ext cx="2523091" cy="5143500"/>
          </a:xfrm>
          <a:prstGeom prst="rect">
            <a:avLst/>
          </a:prstGeom>
          <a:noFill/>
          <a:ln>
            <a:noFill/>
          </a:ln>
        </p:spPr>
      </p:pic>
      <p:sp>
        <p:nvSpPr>
          <p:cNvPr id="127" name="Google Shape;127;p22"/>
          <p:cNvSpPr/>
          <p:nvPr/>
        </p:nvSpPr>
        <p:spPr>
          <a:xfrm>
            <a:off x="449125" y="1295500"/>
            <a:ext cx="2898000" cy="1215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Currently have limited space.</a:t>
            </a:r>
            <a:endParaRPr/>
          </a:p>
          <a:p>
            <a:pPr indent="0" lvl="0" marL="0" rtl="0" algn="l">
              <a:spcBef>
                <a:spcPts val="0"/>
              </a:spcBef>
              <a:spcAft>
                <a:spcPts val="0"/>
              </a:spcAft>
              <a:buNone/>
            </a:pPr>
            <a:r>
              <a:rPr lang="en"/>
              <a:t>Need to make more space available while utilising current land resources.</a:t>
            </a:r>
            <a:endParaRPr/>
          </a:p>
        </p:txBody>
      </p:sp>
      <p:sp>
        <p:nvSpPr>
          <p:cNvPr id="128" name="Google Shape;128;p22"/>
          <p:cNvSpPr/>
          <p:nvPr/>
        </p:nvSpPr>
        <p:spPr>
          <a:xfrm>
            <a:off x="5386850" y="2997500"/>
            <a:ext cx="2898000" cy="1215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Inclement weather causes sports activities to be on hold. Find way to continue activity despite bad weather.</a:t>
            </a:r>
            <a:endParaRPr/>
          </a:p>
        </p:txBody>
      </p:sp>
      <p:sp>
        <p:nvSpPr>
          <p:cNvPr id="129" name="Google Shape;129;p22"/>
          <p:cNvSpPr/>
          <p:nvPr/>
        </p:nvSpPr>
        <p:spPr>
          <a:xfrm>
            <a:off x="449125" y="3193625"/>
            <a:ext cx="2898000" cy="1215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Current situation has only few types of sports . Need to accomodate more types of sports for more variety</a:t>
            </a:r>
            <a:endParaRPr/>
          </a:p>
        </p:txBody>
      </p:sp>
      <p:sp>
        <p:nvSpPr>
          <p:cNvPr id="130" name="Google Shape;130;p22"/>
          <p:cNvSpPr/>
          <p:nvPr/>
        </p:nvSpPr>
        <p:spPr>
          <a:xfrm>
            <a:off x="5386850" y="1399825"/>
            <a:ext cx="2898000" cy="1215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Having different sport types in different areas causing logistics issues. Need to make sure they are near each other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Ideate</a:t>
            </a:r>
            <a:endParaRPr/>
          </a:p>
        </p:txBody>
      </p:sp>
      <p:sp>
        <p:nvSpPr>
          <p:cNvPr id="136" name="Google Shape;13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7" name="Google Shape;137;p23"/>
          <p:cNvSpPr txBox="1"/>
          <p:nvPr/>
        </p:nvSpPr>
        <p:spPr>
          <a:xfrm>
            <a:off x="4724400" y="3040100"/>
            <a:ext cx="5214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nvSpPr>
        <p:spPr>
          <a:xfrm>
            <a:off x="8029075" y="649700"/>
            <a:ext cx="2919900" cy="27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419250" y="1217450"/>
            <a:ext cx="2919900" cy="1407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B26B"/>
              </a:solidFill>
            </a:endParaRPr>
          </a:p>
        </p:txBody>
      </p:sp>
      <p:sp>
        <p:nvSpPr>
          <p:cNvPr id="140" name="Google Shape;140;p23"/>
          <p:cNvSpPr txBox="1"/>
          <p:nvPr/>
        </p:nvSpPr>
        <p:spPr>
          <a:xfrm>
            <a:off x="419250" y="1217450"/>
            <a:ext cx="2919900" cy="14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Need to  </a:t>
            </a:r>
            <a:r>
              <a:rPr lang="en"/>
              <a:t>utilize</a:t>
            </a:r>
            <a:r>
              <a:rPr lang="en"/>
              <a:t> available space.</a:t>
            </a:r>
            <a:endParaRPr/>
          </a:p>
          <a:p>
            <a:pPr indent="0" lvl="0" marL="0" rtl="0" algn="l">
              <a:spcBef>
                <a:spcPts val="0"/>
              </a:spcBef>
              <a:spcAft>
                <a:spcPts val="0"/>
              </a:spcAft>
              <a:buNone/>
            </a:pPr>
            <a:r>
              <a:rPr lang="en"/>
              <a:t>Make a </a:t>
            </a:r>
            <a:r>
              <a:rPr lang="en"/>
              <a:t>building</a:t>
            </a:r>
            <a:r>
              <a:rPr lang="en"/>
              <a:t> which has 2 floors to be able to utilize the remaining space.</a:t>
            </a:r>
            <a:endParaRPr/>
          </a:p>
        </p:txBody>
      </p:sp>
      <p:sp>
        <p:nvSpPr>
          <p:cNvPr id="141" name="Google Shape;141;p23"/>
          <p:cNvSpPr/>
          <p:nvPr/>
        </p:nvSpPr>
        <p:spPr>
          <a:xfrm>
            <a:off x="5121775" y="1217450"/>
            <a:ext cx="2919900" cy="1407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B26B"/>
              </a:solidFill>
            </a:endParaRPr>
          </a:p>
        </p:txBody>
      </p:sp>
      <p:sp>
        <p:nvSpPr>
          <p:cNvPr id="142" name="Google Shape;142;p23"/>
          <p:cNvSpPr/>
          <p:nvPr/>
        </p:nvSpPr>
        <p:spPr>
          <a:xfrm>
            <a:off x="419250" y="3160975"/>
            <a:ext cx="2919900" cy="1407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B26B"/>
              </a:solidFill>
            </a:endParaRPr>
          </a:p>
        </p:txBody>
      </p:sp>
      <p:sp>
        <p:nvSpPr>
          <p:cNvPr id="143" name="Google Shape;143;p23"/>
          <p:cNvSpPr/>
          <p:nvPr/>
        </p:nvSpPr>
        <p:spPr>
          <a:xfrm>
            <a:off x="5121775" y="3160975"/>
            <a:ext cx="2919900" cy="14079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B26B"/>
              </a:solidFill>
            </a:endParaRPr>
          </a:p>
        </p:txBody>
      </p:sp>
      <p:sp>
        <p:nvSpPr>
          <p:cNvPr id="144" name="Google Shape;144;p23"/>
          <p:cNvSpPr txBox="1"/>
          <p:nvPr/>
        </p:nvSpPr>
        <p:spPr>
          <a:xfrm>
            <a:off x="5134375" y="1217450"/>
            <a:ext cx="2894700" cy="14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Sports area have to be close to each other because of logistics issues. Create one large sports complex to </a:t>
            </a:r>
            <a:r>
              <a:rPr lang="en"/>
              <a:t>accommodate all type of sports.</a:t>
            </a:r>
            <a:r>
              <a:rPr lang="en"/>
              <a:t> </a:t>
            </a:r>
            <a:endParaRPr/>
          </a:p>
        </p:txBody>
      </p:sp>
      <p:sp>
        <p:nvSpPr>
          <p:cNvPr id="145" name="Google Shape;145;p23"/>
          <p:cNvSpPr txBox="1"/>
          <p:nvPr/>
        </p:nvSpPr>
        <p:spPr>
          <a:xfrm>
            <a:off x="441900" y="3181400"/>
            <a:ext cx="2894700" cy="14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Variety of new sports are </a:t>
            </a:r>
            <a:r>
              <a:rPr lang="en"/>
              <a:t>needed</a:t>
            </a:r>
            <a:r>
              <a:rPr lang="en"/>
              <a:t>. On the new sports complex, new type sports like squash, ping-pong, cricket, hockey, and many more will be added. </a:t>
            </a:r>
            <a:endParaRPr/>
          </a:p>
        </p:txBody>
      </p:sp>
      <p:sp>
        <p:nvSpPr>
          <p:cNvPr id="146" name="Google Shape;146;p23"/>
          <p:cNvSpPr txBox="1"/>
          <p:nvPr/>
        </p:nvSpPr>
        <p:spPr>
          <a:xfrm>
            <a:off x="5134375" y="3181400"/>
            <a:ext cx="2894700" cy="13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Weather issues need to be tackled since old sports complex is an open area. Make the new sports complex area to a closed-type building, which will protect users from bad weather.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a:t>
            </a:r>
            <a:endParaRPr/>
          </a:p>
        </p:txBody>
      </p:sp>
      <p:sp>
        <p:nvSpPr>
          <p:cNvPr id="152" name="Google Shape;152;p24"/>
          <p:cNvSpPr txBox="1"/>
          <p:nvPr>
            <p:ph idx="1" type="body"/>
          </p:nvPr>
        </p:nvSpPr>
        <p:spPr>
          <a:xfrm>
            <a:off x="4174500" y="1152475"/>
            <a:ext cx="4657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
              <a:t>The hexagons represents tennis court, badminton court , </a:t>
            </a:r>
            <a:endParaRPr/>
          </a:p>
          <a:p>
            <a:pPr indent="-342900" lvl="0" marL="457200" rtl="0" algn="l">
              <a:spcBef>
                <a:spcPts val="0"/>
              </a:spcBef>
              <a:spcAft>
                <a:spcPts val="0"/>
              </a:spcAft>
              <a:buSzPts val="1800"/>
              <a:buAutoNum type="arabicParenR"/>
            </a:pPr>
            <a:r>
              <a:rPr lang="en"/>
              <a:t>The cups represent the pillars that withstand second floor-</a:t>
            </a:r>
            <a:r>
              <a:rPr lang="en"/>
              <a:t>symbolically</a:t>
            </a:r>
            <a:r>
              <a:rPr lang="en"/>
              <a:t> </a:t>
            </a:r>
            <a:r>
              <a:rPr lang="en"/>
              <a:t>representing its a two-floored sports complex</a:t>
            </a:r>
            <a:r>
              <a:rPr lang="en"/>
              <a:t> .</a:t>
            </a:r>
            <a:endParaRPr/>
          </a:p>
        </p:txBody>
      </p:sp>
      <p:pic>
        <p:nvPicPr>
          <p:cNvPr id="153" name="Google Shape;153;p24"/>
          <p:cNvPicPr preferRelativeResize="0"/>
          <p:nvPr/>
        </p:nvPicPr>
        <p:blipFill>
          <a:blip r:embed="rId3">
            <a:alphaModFix/>
          </a:blip>
          <a:stretch>
            <a:fillRect/>
          </a:stretch>
        </p:blipFill>
        <p:spPr>
          <a:xfrm>
            <a:off x="311700" y="1123200"/>
            <a:ext cx="3862801" cy="2897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a:t>
            </a:r>
            <a:endParaRPr/>
          </a:p>
        </p:txBody>
      </p:sp>
      <p:sp>
        <p:nvSpPr>
          <p:cNvPr id="159" name="Google Shape;15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0" name="Google Shape;160;p25"/>
          <p:cNvPicPr preferRelativeResize="0"/>
          <p:nvPr/>
        </p:nvPicPr>
        <p:blipFill>
          <a:blip r:embed="rId3">
            <a:alphaModFix/>
          </a:blip>
          <a:stretch>
            <a:fillRect/>
          </a:stretch>
        </p:blipFill>
        <p:spPr>
          <a:xfrm>
            <a:off x="311700" y="1152475"/>
            <a:ext cx="4260300" cy="3195225"/>
          </a:xfrm>
          <a:prstGeom prst="rect">
            <a:avLst/>
          </a:prstGeom>
          <a:noFill/>
          <a:ln>
            <a:noFill/>
          </a:ln>
        </p:spPr>
      </p:pic>
      <p:sp>
        <p:nvSpPr>
          <p:cNvPr id="161" name="Google Shape;161;p25"/>
          <p:cNvSpPr txBox="1"/>
          <p:nvPr/>
        </p:nvSpPr>
        <p:spPr>
          <a:xfrm>
            <a:off x="4999400" y="1141775"/>
            <a:ext cx="3832800" cy="3416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During the testing process, our sports complex is placed with all the other new </a:t>
            </a:r>
            <a:r>
              <a:rPr lang="en" sz="1600"/>
              <a:t>buildings</a:t>
            </a:r>
            <a:r>
              <a:rPr lang="en" sz="1600"/>
              <a:t> that will also be build. </a:t>
            </a:r>
            <a:endParaRPr sz="1600"/>
          </a:p>
          <a:p>
            <a:pPr indent="-330200" lvl="0" marL="457200" rtl="0" algn="l">
              <a:spcBef>
                <a:spcPts val="0"/>
              </a:spcBef>
              <a:spcAft>
                <a:spcPts val="0"/>
              </a:spcAft>
              <a:buSzPts val="1600"/>
              <a:buAutoNum type="arabicPeriod"/>
            </a:pPr>
            <a:r>
              <a:rPr lang="en" sz="1600"/>
              <a:t>This is needed to check the </a:t>
            </a:r>
            <a:r>
              <a:rPr lang="en" sz="1600"/>
              <a:t>compatibility of the other buildings, and to check for problems.</a:t>
            </a:r>
            <a:endParaRPr sz="1600"/>
          </a:p>
          <a:p>
            <a:pPr indent="-330200" lvl="0" marL="457200" rtl="0" algn="l">
              <a:spcBef>
                <a:spcPts val="0"/>
              </a:spcBef>
              <a:spcAft>
                <a:spcPts val="0"/>
              </a:spcAft>
              <a:buSzPts val="1600"/>
              <a:buAutoNum type="arabicPeriod"/>
            </a:pPr>
            <a:r>
              <a:rPr lang="en" sz="1600"/>
              <a:t>We realized that our sports complex is already a good idea, but needs to be placed close to other sports facility so it will be more approachable to the users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11700" y="12387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a:t>
            </a:r>
            <a:endParaRPr/>
          </a:p>
        </p:txBody>
      </p:sp>
      <p:sp>
        <p:nvSpPr>
          <p:cNvPr id="167" name="Google Shape;167;p26"/>
          <p:cNvSpPr txBox="1"/>
          <p:nvPr>
            <p:ph idx="1" type="body"/>
          </p:nvPr>
        </p:nvSpPr>
        <p:spPr>
          <a:xfrm>
            <a:off x="311700" y="749975"/>
            <a:ext cx="8520600" cy="42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Ong Shi Bing</a:t>
            </a:r>
            <a:endParaRPr/>
          </a:p>
          <a:p>
            <a:pPr indent="-311150" lvl="0" marL="457200" rtl="0" algn="l">
              <a:lnSpc>
                <a:spcPct val="90000"/>
              </a:lnSpc>
              <a:spcBef>
                <a:spcPts val="1600"/>
              </a:spcBef>
              <a:spcAft>
                <a:spcPts val="0"/>
              </a:spcAft>
              <a:buSzPts val="1300"/>
              <a:buAutoNum type="alphaLcPeriod"/>
            </a:pPr>
            <a:r>
              <a:rPr lang="en" sz="1300">
                <a:solidFill>
                  <a:srgbClr val="000000"/>
                </a:solidFill>
                <a:latin typeface="Arial"/>
                <a:ea typeface="Arial"/>
                <a:cs typeface="Arial"/>
                <a:sym typeface="Arial"/>
              </a:rPr>
              <a:t>By taking software engineering as my course in University of Technology Malaysia (UTM), my dream is to become a software developer after I graduate. Not just becoming an ordinary employee, I wish to self-develop some software that can really solve problems people are having nowadays so that our lives can be improved better.</a:t>
            </a:r>
            <a:endParaRPr sz="1300">
              <a:solidFill>
                <a:srgbClr val="000000"/>
              </a:solidFill>
              <a:latin typeface="Arial"/>
              <a:ea typeface="Arial"/>
              <a:cs typeface="Arial"/>
              <a:sym typeface="Arial"/>
            </a:endParaRPr>
          </a:p>
          <a:p>
            <a:pPr indent="-311150" lvl="0" marL="457200" rtl="0" algn="l">
              <a:lnSpc>
                <a:spcPct val="90000"/>
              </a:lnSpc>
              <a:spcBef>
                <a:spcPts val="0"/>
              </a:spcBef>
              <a:spcAft>
                <a:spcPts val="0"/>
              </a:spcAft>
              <a:buSzPts val="1300"/>
              <a:buAutoNum type="alphaLcPeriod"/>
            </a:pPr>
            <a:r>
              <a:rPr lang="en" sz="1300">
                <a:solidFill>
                  <a:srgbClr val="000000"/>
                </a:solidFill>
                <a:latin typeface="Arial"/>
                <a:ea typeface="Arial"/>
                <a:cs typeface="Arial"/>
                <a:sym typeface="Arial"/>
              </a:rPr>
              <a:t>Design thinking is a very important element when we are creating a product physically or even virtually. From this design thinking activity, I learnt that we have to implement design thinking when we are developing a product by following the 5 essential steps of design thinking. This is very important as I will become a programmer or software developer in the future and I have to utilize design thinking so that I can understand what people need develop an application or software that fulfill what people require for and solve their problems.</a:t>
            </a:r>
            <a:endParaRPr sz="1300">
              <a:solidFill>
                <a:srgbClr val="000000"/>
              </a:solidFill>
              <a:latin typeface="Arial"/>
              <a:ea typeface="Arial"/>
              <a:cs typeface="Arial"/>
              <a:sym typeface="Arial"/>
            </a:endParaRPr>
          </a:p>
          <a:p>
            <a:pPr indent="-311150" lvl="0" marL="457200" rtl="0" algn="l">
              <a:lnSpc>
                <a:spcPct val="90000"/>
              </a:lnSpc>
              <a:spcBef>
                <a:spcPts val="0"/>
              </a:spcBef>
              <a:spcAft>
                <a:spcPts val="0"/>
              </a:spcAft>
              <a:buSzPts val="1300"/>
              <a:buAutoNum type="alphaLcPeriod"/>
            </a:pPr>
            <a:r>
              <a:rPr lang="en" sz="1300">
                <a:solidFill>
                  <a:srgbClr val="000000"/>
                </a:solidFill>
                <a:latin typeface="Arial"/>
                <a:ea typeface="Arial"/>
                <a:cs typeface="Arial"/>
                <a:sym typeface="Arial"/>
              </a:rPr>
              <a:t>Firstly, I have to study hard so that I can get good results and hopefully graduate with first class honours. Besides, I cannot only depend on what I am learning inside the course syllabus. On the contrary, I have to learn things that I am not learning inside the class so that I am more capable of doing various things by using my extra knowledges learnt from other sources such as Internet. For an example, I can self-learn other programming languages such as Java and Python other than C++ through the Internet so that I am capable of programming in different kinds of programming languages. Moreover, I will always read articles about new technologies that are developed so that I can keep myself updated about things that are happening all around the world.</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idx="1" type="body"/>
          </p:nvPr>
        </p:nvSpPr>
        <p:spPr>
          <a:xfrm>
            <a:off x="210675" y="301000"/>
            <a:ext cx="8520600" cy="4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1400">
                <a:solidFill>
                  <a:srgbClr val="000000"/>
                </a:solidFill>
                <a:latin typeface="Arial"/>
                <a:ea typeface="Arial"/>
                <a:cs typeface="Arial"/>
                <a:sym typeface="Arial"/>
              </a:rPr>
              <a:t>Thilak</a:t>
            </a:r>
            <a:endParaRPr b="1" sz="14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AutoNum type="alphaUcPeriod"/>
            </a:pPr>
            <a:r>
              <a:rPr lang="en" sz="1300">
                <a:solidFill>
                  <a:srgbClr val="000000"/>
                </a:solidFill>
                <a:latin typeface="Arial"/>
                <a:ea typeface="Arial"/>
                <a:cs typeface="Arial"/>
                <a:sym typeface="Arial"/>
              </a:rPr>
              <a:t>My utmost so called dream would be to be a responsible and a concerned software engineer who is well equipped with the critical thinking skill to find the perfect solution for my future clients’ needs.  So far, I feel blissful being surrounded by group of people who have the mutual field of interest thanks to UTM for giving me such a boon and this has encouraged me to discover the uncovered potentials more deeply in myself.</a:t>
            </a:r>
            <a:endParaRPr sz="1300">
              <a:solidFill>
                <a:srgbClr val="000000"/>
              </a:solidFill>
              <a:latin typeface="Arial"/>
              <a:ea typeface="Arial"/>
              <a:cs typeface="Arial"/>
              <a:sym typeface="Arial"/>
            </a:endParaRPr>
          </a:p>
          <a:p>
            <a:pPr indent="0" lvl="0" marL="457200" rtl="0" algn="l">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AutoNum type="alphaUcPeriod"/>
            </a:pPr>
            <a:r>
              <a:rPr lang="en" sz="1300">
                <a:solidFill>
                  <a:srgbClr val="000000"/>
                </a:solidFill>
                <a:latin typeface="Arial"/>
                <a:ea typeface="Arial"/>
                <a:cs typeface="Arial"/>
                <a:sym typeface="Arial"/>
              </a:rPr>
              <a:t>It’s been a very productive evening gaining numerous knowledge concerning the design thinking. Also, design thinking has been a very efficient way of how people in the contemporary world succeed to provide a satisfactory service to their customers which would meet their exact needs . This method should be implemented in various fields as well as it has been  proven method of improving the current way serving the needs of a customer . Therefore, I believe that this platform of this technology is widely available for any potential underdogs to excel in this field.</a:t>
            </a:r>
            <a:endParaRPr sz="1300">
              <a:solidFill>
                <a:srgbClr val="000000"/>
              </a:solidFill>
              <a:latin typeface="Arial"/>
              <a:ea typeface="Arial"/>
              <a:cs typeface="Arial"/>
              <a:sym typeface="Arial"/>
            </a:endParaRPr>
          </a:p>
          <a:p>
            <a:pPr indent="0" lvl="0" marL="457200" rtl="0" algn="l">
              <a:spcBef>
                <a:spcPts val="0"/>
              </a:spcBef>
              <a:spcAft>
                <a:spcPts val="0"/>
              </a:spcAft>
              <a:buNone/>
            </a:pPr>
            <a:r>
              <a:t/>
            </a:r>
            <a:endParaRPr sz="1300">
              <a:solidFill>
                <a:srgbClr val="000000"/>
              </a:solidFill>
              <a:latin typeface="Arial"/>
              <a:ea typeface="Arial"/>
              <a:cs typeface="Arial"/>
              <a:sym typeface="Arial"/>
            </a:endParaRPr>
          </a:p>
          <a:p>
            <a:pPr indent="0" lvl="0" marL="457200" rtl="0" algn="l">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AutoNum type="alphaUcPeriod"/>
            </a:pPr>
            <a:r>
              <a:rPr lang="en" sz="1300">
                <a:solidFill>
                  <a:srgbClr val="000000"/>
                </a:solidFill>
                <a:latin typeface="Arial"/>
                <a:ea typeface="Arial"/>
                <a:cs typeface="Arial"/>
                <a:sym typeface="Arial"/>
              </a:rPr>
              <a:t>Besides studies ,I’m also very much keen on expanding my horizons in this field by making use of any opportunity that allows me to go for a abroad programme.By doing this I would also be able to widen my knowledge in this field by meeting new peers from abroad and sharing ideas within ourselves.Therefore , I’ll be a more knowledgeable person in this field.</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NURUL ADILA BINTI MOHAMAD KAMIL</a:t>
            </a:r>
            <a:endParaRPr sz="1800">
              <a:solidFill>
                <a:srgbClr val="000000"/>
              </a:solidFill>
            </a:endParaRPr>
          </a:p>
        </p:txBody>
      </p:sp>
      <p:sp>
        <p:nvSpPr>
          <p:cNvPr id="178" name="Google Shape;178;p28"/>
          <p:cNvSpPr txBox="1"/>
          <p:nvPr>
            <p:ph idx="1" type="body"/>
          </p:nvPr>
        </p:nvSpPr>
        <p:spPr>
          <a:xfrm>
            <a:off x="311700" y="1152475"/>
            <a:ext cx="8520600" cy="36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lphaUcPeriod"/>
            </a:pPr>
            <a:r>
              <a:rPr lang="en"/>
              <a:t>After I graduate in Bachelor in Computer Science (Majoring in Software Engineering) I will open my own company that designs software. But before I do it for others I will make a software for my mom’s small catering and sewing business. Hopefully it will make running her business easier for her.</a:t>
            </a:r>
            <a:endParaRPr/>
          </a:p>
          <a:p>
            <a:pPr indent="-342900" lvl="0" marL="457200" rtl="0" algn="l">
              <a:spcBef>
                <a:spcPts val="0"/>
              </a:spcBef>
              <a:spcAft>
                <a:spcPts val="0"/>
              </a:spcAft>
              <a:buSzPts val="1800"/>
              <a:buAutoNum type="alphaUcPeriod"/>
            </a:pPr>
            <a:r>
              <a:rPr lang="en"/>
              <a:t>From the designed thinking element this is important for me to generate idea to overcome my client problem after this. For me design thinking is not the unnecessary  but very important .</a:t>
            </a:r>
            <a:endParaRPr/>
          </a:p>
          <a:p>
            <a:pPr indent="-342900" lvl="0" marL="457200" rtl="0" algn="l">
              <a:spcBef>
                <a:spcPts val="0"/>
              </a:spcBef>
              <a:spcAft>
                <a:spcPts val="0"/>
              </a:spcAft>
              <a:buSzPts val="1800"/>
              <a:buAutoNum type="alphaUcPeriod"/>
            </a:pPr>
            <a:r>
              <a:rPr lang="en"/>
              <a:t>First thing is i must study hard to get the degree but while studying i also need to discover new thing outside the lecture . For example joining MDEC program because it is the platform for me to start my business career.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Syed Sanzid Hasan</a:t>
            </a:r>
            <a:endParaRPr sz="1800">
              <a:solidFill>
                <a:srgbClr val="000000"/>
              </a:solidFill>
            </a:endParaRPr>
          </a:p>
        </p:txBody>
      </p:sp>
      <p:sp>
        <p:nvSpPr>
          <p:cNvPr id="184" name="Google Shape;184;p29"/>
          <p:cNvSpPr txBox="1"/>
          <p:nvPr>
            <p:ph idx="1" type="body"/>
          </p:nvPr>
        </p:nvSpPr>
        <p:spPr>
          <a:xfrm>
            <a:off x="311700" y="1152475"/>
            <a:ext cx="8520600" cy="3678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lphaUcPeriod"/>
            </a:pPr>
            <a:r>
              <a:rPr lang="en" sz="1200"/>
              <a:t>My goal is to Graduate from this program and establish myself as a respected part of the software engineering industry. I plan to start my own company that makes programs that helps and improves other people’s lives. I am greatly inspired by startups such as Tesla, Google and SpaceX and hope to someday join the same ranks as those companies.                            _                                                                                                                           </a:t>
            </a:r>
            <a:endParaRPr sz="1200"/>
          </a:p>
          <a:p>
            <a:pPr indent="-304800" lvl="0" marL="457200" rtl="0" algn="l">
              <a:spcBef>
                <a:spcPts val="0"/>
              </a:spcBef>
              <a:spcAft>
                <a:spcPts val="0"/>
              </a:spcAft>
              <a:buSzPts val="1200"/>
              <a:buAutoNum type="alphaUcPeriod"/>
            </a:pPr>
            <a:r>
              <a:rPr lang="en" sz="1200"/>
              <a:t>Design thinking has taught me the integral process of developing a solution or a product. It has shown me Fundamental steps </a:t>
            </a:r>
            <a:r>
              <a:rPr lang="en" sz="1200"/>
              <a:t>necessary</a:t>
            </a:r>
            <a:r>
              <a:rPr lang="en" sz="1200"/>
              <a:t> to really understand a problem and find a suitable solution to it. This program will teach me the skills necessary to solve those problems but design thinking will help me really understand what the problem is and find the best solution for it. This has given me essential insight into how to work on a problem and will help me in the future when I may have to solve real world problems as a part of my career.                                                                                                                   _</a:t>
            </a:r>
            <a:endParaRPr sz="1200"/>
          </a:p>
          <a:p>
            <a:pPr indent="-304800" lvl="0" marL="457200" rtl="0" algn="l">
              <a:spcBef>
                <a:spcPts val="0"/>
              </a:spcBef>
              <a:spcAft>
                <a:spcPts val="0"/>
              </a:spcAft>
              <a:buSzPts val="1200"/>
              <a:buAutoNum type="alphaUcPeriod"/>
            </a:pPr>
            <a:r>
              <a:rPr lang="en" sz="1200"/>
              <a:t>I need to concentrate on my studies of course as they are the foundation but I also need to build on top of that foundation by </a:t>
            </a:r>
            <a:r>
              <a:rPr lang="en" sz="1200"/>
              <a:t>acquiring skills outside regular curriculum. Skills like Design Thinking which can supplement my foundation and make me a better Engineer. I plan to further study on this and other topics so that I can become a wholesome Software Engineer who can actually solve problems and not just write code. </a:t>
            </a:r>
            <a:r>
              <a:rPr lang="en" sz="1200"/>
              <a:t> </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rPr>
              <a:t>Raihan Muhammad Wilinio</a:t>
            </a:r>
            <a:endParaRPr sz="3000">
              <a:solidFill>
                <a:srgbClr val="000000"/>
              </a:solidFill>
            </a:endParaRPr>
          </a:p>
        </p:txBody>
      </p:sp>
      <p:sp>
        <p:nvSpPr>
          <p:cNvPr id="190" name="Google Shape;19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lphaUcPeriod"/>
            </a:pPr>
            <a:r>
              <a:rPr lang="en" sz="1400"/>
              <a:t>My goal is to be able to develop my own software in the future, so that i can create a variety of applications independently. I also have a dream of helping my mom’s boutique business through technology, so i hope that i could create something useful from this program.</a:t>
            </a:r>
            <a:endParaRPr sz="1400"/>
          </a:p>
          <a:p>
            <a:pPr indent="-317500" lvl="0" marL="457200" rtl="0" algn="l">
              <a:spcBef>
                <a:spcPts val="0"/>
              </a:spcBef>
              <a:spcAft>
                <a:spcPts val="0"/>
              </a:spcAft>
              <a:buSzPts val="1400"/>
              <a:buAutoNum type="alphaUcPeriod"/>
            </a:pPr>
            <a:r>
              <a:rPr lang="en" sz="1400"/>
              <a:t>This design thinking program has helped me realize that there are many effective ways to come up with ideas, but the best to make one is through a </a:t>
            </a:r>
            <a:r>
              <a:rPr lang="en" sz="1400"/>
              <a:t>teamwork</a:t>
            </a:r>
            <a:r>
              <a:rPr lang="en" sz="1400"/>
              <a:t> effort. I also realized that working together is the best way to solve problems efficiently and quickly.</a:t>
            </a:r>
            <a:endParaRPr sz="1400"/>
          </a:p>
          <a:p>
            <a:pPr indent="-317500" lvl="0" marL="457200" rtl="0" algn="l">
              <a:spcBef>
                <a:spcPts val="0"/>
              </a:spcBef>
              <a:spcAft>
                <a:spcPts val="0"/>
              </a:spcAft>
              <a:buSzPts val="1400"/>
              <a:buAutoNum type="alphaUcPeriod"/>
            </a:pPr>
            <a:r>
              <a:rPr lang="en" sz="1400"/>
              <a:t>I believe that i need to be able to program software quickly and efficiently. I also think that making a compact, short, but working program is best to develop a software. Other than my coding skills, i also think that soft-skill, especially communication, is highly needed to be able to work together with other people and come up with great ideas.</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On 24th November 2018, the students of Software Engineering visited One Maker Group at Mall of Medini, Johor Bahru. During the trip, many activities were organized by the people of One Maker Group which were all related to the technologies that people use nowadays.</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t/>
            </a:r>
            <a:endParaRPr>
              <a:solidFill>
                <a:srgbClr val="000000"/>
              </a:solidFill>
              <a:latin typeface="Arial"/>
              <a:ea typeface="Arial"/>
              <a:cs typeface="Arial"/>
              <a:sym typeface="Arial"/>
            </a:endParaRPr>
          </a:p>
          <a:p>
            <a:pPr indent="-342900" lvl="0" marL="457200" rtl="0" algn="l">
              <a:lnSpc>
                <a:spcPct val="90000"/>
              </a:lnSpc>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One of the activities was Design Thinking. During this session, one of the members of One Maker Group hosted this session and told us many important things about design thinking.</a:t>
            </a:r>
            <a:endParaRPr>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67" name="Google Shape;67;p14"/>
          <p:cNvPicPr preferRelativeResize="0"/>
          <p:nvPr/>
        </p:nvPicPr>
        <p:blipFill>
          <a:blip r:embed="rId3">
            <a:alphaModFix/>
          </a:blip>
          <a:stretch>
            <a:fillRect/>
          </a:stretch>
        </p:blipFill>
        <p:spPr>
          <a:xfrm>
            <a:off x="6736475" y="3649825"/>
            <a:ext cx="1719450" cy="140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77100" y="257625"/>
            <a:ext cx="8989800" cy="8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Design Making &amp; Design Thinking??</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Design making is an essential component in the design thinking process. This is because design making makes a person to create a valuable outcomes or prototypes to solve real-world problem. </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Design thinking is a process that utilizes empathetic, creative, innovative and analytical skills to provide solutions to a certain problem.</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Besides, he told us that there are two types of design making that people utilize nowadays.</a:t>
            </a:r>
            <a:br>
              <a:rPr lang="en">
                <a:solidFill>
                  <a:srgbClr val="000000"/>
                </a:solidFill>
                <a:latin typeface="Arial"/>
                <a:ea typeface="Arial"/>
                <a:cs typeface="Arial"/>
                <a:sym typeface="Arial"/>
              </a:rPr>
            </a:br>
            <a:endParaRPr>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Vision-First Product Solution</a:t>
            </a:r>
            <a:endParaRPr/>
          </a:p>
        </p:txBody>
      </p:sp>
      <p:sp>
        <p:nvSpPr>
          <p:cNvPr id="79" name="Google Shape;79;p16"/>
          <p:cNvSpPr txBox="1"/>
          <p:nvPr>
            <p:ph idx="1" type="body"/>
          </p:nvPr>
        </p:nvSpPr>
        <p:spPr>
          <a:xfrm>
            <a:off x="311700" y="1152475"/>
            <a:ext cx="8520600" cy="21888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It can be done by visualizing a future state and create something new that nobody seen or imagine before.</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Eg. Communication (iPhone), Car (Tesla), Transportation (Uber), Information(Google), etc.</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Makers have to think outside of the box and create a groundbreaking solutions to solve the problems.</a:t>
            </a:r>
            <a:endParaRPr>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80" name="Google Shape;80;p16"/>
          <p:cNvPicPr preferRelativeResize="0"/>
          <p:nvPr/>
        </p:nvPicPr>
        <p:blipFill>
          <a:blip r:embed="rId3">
            <a:alphaModFix/>
          </a:blip>
          <a:stretch>
            <a:fillRect/>
          </a:stretch>
        </p:blipFill>
        <p:spPr>
          <a:xfrm>
            <a:off x="126575" y="3366225"/>
            <a:ext cx="2398395" cy="1509799"/>
          </a:xfrm>
          <a:prstGeom prst="rect">
            <a:avLst/>
          </a:prstGeom>
          <a:noFill/>
          <a:ln>
            <a:noFill/>
          </a:ln>
        </p:spPr>
      </p:pic>
      <p:pic>
        <p:nvPicPr>
          <p:cNvPr id="81" name="Google Shape;81;p16"/>
          <p:cNvPicPr preferRelativeResize="0"/>
          <p:nvPr/>
        </p:nvPicPr>
        <p:blipFill>
          <a:blip r:embed="rId4">
            <a:alphaModFix/>
          </a:blip>
          <a:stretch>
            <a:fillRect/>
          </a:stretch>
        </p:blipFill>
        <p:spPr>
          <a:xfrm>
            <a:off x="2641313" y="3366226"/>
            <a:ext cx="2415726" cy="1509800"/>
          </a:xfrm>
          <a:prstGeom prst="rect">
            <a:avLst/>
          </a:prstGeom>
          <a:noFill/>
          <a:ln>
            <a:noFill/>
          </a:ln>
        </p:spPr>
      </p:pic>
      <p:pic>
        <p:nvPicPr>
          <p:cNvPr id="82" name="Google Shape;82;p16"/>
          <p:cNvPicPr preferRelativeResize="0"/>
          <p:nvPr/>
        </p:nvPicPr>
        <p:blipFill>
          <a:blip r:embed="rId5">
            <a:alphaModFix/>
          </a:blip>
          <a:stretch>
            <a:fillRect/>
          </a:stretch>
        </p:blipFill>
        <p:spPr>
          <a:xfrm>
            <a:off x="5218550" y="3476310"/>
            <a:ext cx="2415725" cy="1357926"/>
          </a:xfrm>
          <a:prstGeom prst="rect">
            <a:avLst/>
          </a:prstGeom>
          <a:noFill/>
          <a:ln>
            <a:noFill/>
          </a:ln>
        </p:spPr>
      </p:pic>
      <p:pic>
        <p:nvPicPr>
          <p:cNvPr id="83" name="Google Shape;83;p16"/>
          <p:cNvPicPr preferRelativeResize="0"/>
          <p:nvPr/>
        </p:nvPicPr>
        <p:blipFill>
          <a:blip r:embed="rId6">
            <a:alphaModFix/>
          </a:blip>
          <a:stretch>
            <a:fillRect/>
          </a:stretch>
        </p:blipFill>
        <p:spPr>
          <a:xfrm>
            <a:off x="7723800" y="3573975"/>
            <a:ext cx="1348200" cy="89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User-Centric Solution</a:t>
            </a:r>
            <a:endParaRPr/>
          </a:p>
        </p:txBody>
      </p:sp>
      <p:sp>
        <p:nvSpPr>
          <p:cNvPr id="89" name="Google Shape;89;p17"/>
          <p:cNvSpPr txBox="1"/>
          <p:nvPr>
            <p:ph idx="1" type="body"/>
          </p:nvPr>
        </p:nvSpPr>
        <p:spPr>
          <a:xfrm>
            <a:off x="311700" y="1152475"/>
            <a:ext cx="8520600" cy="23946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This can be done when the makers have a clear understanding regarding the problems people are facing and thus create a solution for them.</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Makers know the the problems by collecting reviews and feedbacks from the users or customers.</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Learn the mistakes and create a solution that fits what users require.</a:t>
            </a:r>
            <a:endParaRPr>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90" name="Google Shape;90;p17"/>
          <p:cNvPicPr preferRelativeResize="0"/>
          <p:nvPr/>
        </p:nvPicPr>
        <p:blipFill>
          <a:blip r:embed="rId3">
            <a:alphaModFix/>
          </a:blip>
          <a:stretch>
            <a:fillRect/>
          </a:stretch>
        </p:blipFill>
        <p:spPr>
          <a:xfrm>
            <a:off x="854975" y="2878324"/>
            <a:ext cx="2512950" cy="1971275"/>
          </a:xfrm>
          <a:prstGeom prst="rect">
            <a:avLst/>
          </a:prstGeom>
          <a:noFill/>
          <a:ln>
            <a:noFill/>
          </a:ln>
        </p:spPr>
      </p:pic>
      <p:pic>
        <p:nvPicPr>
          <p:cNvPr id="91" name="Google Shape;91;p17"/>
          <p:cNvPicPr preferRelativeResize="0"/>
          <p:nvPr/>
        </p:nvPicPr>
        <p:blipFill>
          <a:blip r:embed="rId4">
            <a:alphaModFix/>
          </a:blip>
          <a:stretch>
            <a:fillRect/>
          </a:stretch>
        </p:blipFill>
        <p:spPr>
          <a:xfrm>
            <a:off x="3481075" y="2805000"/>
            <a:ext cx="5252476" cy="211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Essential Steps of Design Thinking</a:t>
            </a:r>
            <a:endParaRPr/>
          </a:p>
        </p:txBody>
      </p:sp>
      <p:sp>
        <p:nvSpPr>
          <p:cNvPr id="97" name="Google Shape;97;p18"/>
          <p:cNvSpPr txBox="1"/>
          <p:nvPr>
            <p:ph idx="1" type="body"/>
          </p:nvPr>
        </p:nvSpPr>
        <p:spPr>
          <a:xfrm>
            <a:off x="311700" y="1017450"/>
            <a:ext cx="8520600" cy="38463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400">
                <a:solidFill>
                  <a:srgbClr val="000000"/>
                </a:solidFill>
                <a:latin typeface="Arial"/>
                <a:ea typeface="Arial"/>
                <a:cs typeface="Arial"/>
                <a:sym typeface="Arial"/>
              </a:rPr>
              <a:t>1</a:t>
            </a:r>
            <a:r>
              <a:rPr b="1" lang="en" sz="1400">
                <a:solidFill>
                  <a:srgbClr val="000000"/>
                </a:solidFill>
                <a:latin typeface="Arial"/>
                <a:ea typeface="Arial"/>
                <a:cs typeface="Arial"/>
                <a:sym typeface="Arial"/>
              </a:rPr>
              <a:t>. </a:t>
            </a:r>
            <a:r>
              <a:rPr b="1" lang="en" sz="1400">
                <a:solidFill>
                  <a:srgbClr val="000000"/>
                </a:solidFill>
                <a:latin typeface="Arial"/>
                <a:ea typeface="Arial"/>
                <a:cs typeface="Arial"/>
                <a:sym typeface="Arial"/>
              </a:rPr>
              <a:t>Empathize</a:t>
            </a:r>
            <a:endParaRPr b="1" sz="1400">
              <a:solidFill>
                <a:srgbClr val="000000"/>
              </a:solidFill>
              <a:latin typeface="Arial"/>
              <a:ea typeface="Arial"/>
              <a:cs typeface="Arial"/>
              <a:sym typeface="Arial"/>
            </a:endParaRPr>
          </a:p>
          <a:p>
            <a:pPr indent="-317500" lvl="0" marL="457200" rtl="0" algn="l">
              <a:lnSpc>
                <a:spcPct val="90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Find out the area or fields of concerns by observing and engaging with people to understand their experiences.</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Immersing the maker himself or herself into the real situations so that he or she can truly understand the issues.</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It is important so that the maker can know what people need aside from the maker’s own assumptions.</a:t>
            </a:r>
            <a:endParaRPr sz="14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sz="14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400">
                <a:solidFill>
                  <a:srgbClr val="000000"/>
                </a:solidFill>
                <a:latin typeface="Arial"/>
                <a:ea typeface="Arial"/>
                <a:cs typeface="Arial"/>
                <a:sym typeface="Arial"/>
              </a:rPr>
              <a:t>2. </a:t>
            </a:r>
            <a:r>
              <a:rPr b="1" lang="en" sz="1400">
                <a:solidFill>
                  <a:srgbClr val="000000"/>
                </a:solidFill>
                <a:latin typeface="Arial"/>
                <a:ea typeface="Arial"/>
                <a:cs typeface="Arial"/>
                <a:sym typeface="Arial"/>
              </a:rPr>
              <a:t>Define</a:t>
            </a:r>
            <a:endParaRPr b="1" sz="1400">
              <a:solidFill>
                <a:srgbClr val="000000"/>
              </a:solidFill>
              <a:latin typeface="Arial"/>
              <a:ea typeface="Arial"/>
              <a:cs typeface="Arial"/>
              <a:sym typeface="Arial"/>
            </a:endParaRPr>
          </a:p>
          <a:p>
            <a:pPr indent="-317500" lvl="0" marL="457200" rtl="0" algn="l">
              <a:lnSpc>
                <a:spcPct val="90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Analyse and synthesis the people’s problems and the maker’s own observations.</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State the problems people are having and things they are requiring and asking for.</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Helps the makers to gather ideas and features to overcome the problems people are having.</a:t>
            </a:r>
            <a:endParaRPr sz="14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1100"/>
              <a:buFont typeface="Arial"/>
              <a:buNone/>
            </a:pPr>
            <a:r>
              <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5 Essential Steps of Design Thinking</a:t>
            </a:r>
            <a:endParaRPr/>
          </a:p>
        </p:txBody>
      </p:sp>
      <p:sp>
        <p:nvSpPr>
          <p:cNvPr id="103" name="Google Shape;10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rgbClr val="000000"/>
              </a:buClr>
              <a:buSzPts val="1100"/>
              <a:buFont typeface="Arial"/>
              <a:buNone/>
            </a:pPr>
            <a:r>
              <a:rPr lang="en" sz="1400">
                <a:solidFill>
                  <a:srgbClr val="000000"/>
                </a:solidFill>
                <a:latin typeface="Arial"/>
                <a:ea typeface="Arial"/>
                <a:cs typeface="Arial"/>
                <a:sym typeface="Arial"/>
              </a:rPr>
              <a:t>3. </a:t>
            </a:r>
            <a:r>
              <a:rPr b="1" lang="en" sz="1400">
                <a:solidFill>
                  <a:srgbClr val="000000"/>
                </a:solidFill>
                <a:latin typeface="Arial"/>
                <a:ea typeface="Arial"/>
                <a:cs typeface="Arial"/>
                <a:sym typeface="Arial"/>
              </a:rPr>
              <a:t>Ideate</a:t>
            </a:r>
            <a:endParaRPr b="1" sz="1400">
              <a:solidFill>
                <a:srgbClr val="000000"/>
              </a:solidFill>
              <a:latin typeface="Arial"/>
              <a:ea typeface="Arial"/>
              <a:cs typeface="Arial"/>
              <a:sym typeface="Arial"/>
            </a:endParaRPr>
          </a:p>
          <a:p>
            <a:pPr indent="-317500" lvl="0" marL="457200" rtl="0" algn="l">
              <a:lnSpc>
                <a:spcPct val="90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Generating ideas and solutions to solve the problems faced by people.</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Not only solve the problems but provide the features that people need and demand for.</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Makers need to think outside of the box to provide the best solution they got to solve the problems.</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lnSpc>
                <a:spcPct val="90000"/>
              </a:lnSpc>
              <a:spcBef>
                <a:spcPts val="1600"/>
              </a:spcBef>
              <a:spcAft>
                <a:spcPts val="0"/>
              </a:spcAft>
              <a:buClr>
                <a:srgbClr val="000000"/>
              </a:buClr>
              <a:buSzPts val="1100"/>
              <a:buFont typeface="Arial"/>
              <a:buNone/>
            </a:pPr>
            <a:r>
              <a:rPr lang="en" sz="1400">
                <a:solidFill>
                  <a:srgbClr val="000000"/>
                </a:solidFill>
                <a:latin typeface="Arial"/>
                <a:ea typeface="Arial"/>
                <a:cs typeface="Arial"/>
                <a:sym typeface="Arial"/>
              </a:rPr>
              <a:t>4. </a:t>
            </a:r>
            <a:r>
              <a:rPr b="1" lang="en" sz="1400">
                <a:solidFill>
                  <a:srgbClr val="000000"/>
                </a:solidFill>
                <a:latin typeface="Arial"/>
                <a:ea typeface="Arial"/>
                <a:cs typeface="Arial"/>
                <a:sym typeface="Arial"/>
              </a:rPr>
              <a:t>Prototype</a:t>
            </a:r>
            <a:endParaRPr b="1" sz="1400">
              <a:solidFill>
                <a:srgbClr val="000000"/>
              </a:solidFill>
              <a:latin typeface="Arial"/>
              <a:ea typeface="Arial"/>
              <a:cs typeface="Arial"/>
              <a:sym typeface="Arial"/>
            </a:endParaRPr>
          </a:p>
          <a:p>
            <a:pPr indent="-317500" lvl="0" marL="457200" rtl="0" algn="l">
              <a:lnSpc>
                <a:spcPct val="90000"/>
              </a:lnSpc>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Create a cheap, scaled down version of the product that can operate like the real product.</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It is a very important step before creating the real product as the maker can investigate the problems or mistakes they are having through the prototype.</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5 Essential Steps of Design Thinking</a:t>
            </a:r>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rgbClr val="000000"/>
              </a:buClr>
              <a:buSzPts val="1100"/>
              <a:buFont typeface="Arial"/>
              <a:buNone/>
            </a:pPr>
            <a:r>
              <a:rPr lang="en" sz="1400">
                <a:solidFill>
                  <a:srgbClr val="000000"/>
                </a:solidFill>
                <a:latin typeface="Arial"/>
                <a:ea typeface="Arial"/>
                <a:cs typeface="Arial"/>
                <a:sym typeface="Arial"/>
              </a:rPr>
              <a:t>5</a:t>
            </a:r>
            <a:r>
              <a:rPr lang="en">
                <a:solidFill>
                  <a:srgbClr val="000000"/>
                </a:solidFill>
                <a:latin typeface="Arial"/>
                <a:ea typeface="Arial"/>
                <a:cs typeface="Arial"/>
                <a:sym typeface="Arial"/>
              </a:rPr>
              <a:t>. </a:t>
            </a:r>
            <a:r>
              <a:rPr b="1" lang="en">
                <a:solidFill>
                  <a:srgbClr val="000000"/>
                </a:solidFill>
                <a:latin typeface="Arial"/>
                <a:ea typeface="Arial"/>
                <a:cs typeface="Arial"/>
                <a:sym typeface="Arial"/>
              </a:rPr>
              <a:t>Test</a:t>
            </a:r>
            <a:endParaRPr b="1">
              <a:solidFill>
                <a:srgbClr val="000000"/>
              </a:solidFill>
              <a:latin typeface="Arial"/>
              <a:ea typeface="Arial"/>
              <a:cs typeface="Arial"/>
              <a:sym typeface="Arial"/>
            </a:endParaRPr>
          </a:p>
          <a:p>
            <a:pPr indent="-342900" lvl="0" marL="457200" rtl="0" algn="l">
              <a:lnSpc>
                <a:spcPct val="90000"/>
              </a:lnSpc>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Getting reviews and feedbacks from a small amount of users to test the prototype that the maker has created.</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Feedbacks collected are used to redefine the problems and understand more regarding what people need and think about the product.</a:t>
            </a:r>
            <a:endParaRPr>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a:t>
            </a:r>
            <a:endParaRPr/>
          </a:p>
        </p:txBody>
      </p:sp>
      <p:sp>
        <p:nvSpPr>
          <p:cNvPr id="115" name="Google Shape;115;p21"/>
          <p:cNvSpPr txBox="1"/>
          <p:nvPr/>
        </p:nvSpPr>
        <p:spPr>
          <a:xfrm>
            <a:off x="5742325" y="1488525"/>
            <a:ext cx="10800" cy="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459825" y="1145775"/>
            <a:ext cx="2898000" cy="121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Limited space for student to play.</a:t>
            </a:r>
            <a:endParaRPr/>
          </a:p>
          <a:p>
            <a:pPr indent="0" lvl="0" marL="0" rtl="0" algn="l">
              <a:spcBef>
                <a:spcPts val="0"/>
              </a:spcBef>
              <a:spcAft>
                <a:spcPts val="0"/>
              </a:spcAft>
              <a:buNone/>
            </a:pPr>
            <a:r>
              <a:rPr lang="en"/>
              <a:t>Usually they get little time as everyone needs their share of the field</a:t>
            </a:r>
            <a:endParaRPr/>
          </a:p>
        </p:txBody>
      </p:sp>
      <p:sp>
        <p:nvSpPr>
          <p:cNvPr id="117" name="Google Shape;117;p21"/>
          <p:cNvSpPr/>
          <p:nvPr/>
        </p:nvSpPr>
        <p:spPr>
          <a:xfrm>
            <a:off x="459825" y="3018775"/>
            <a:ext cx="2855100" cy="121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Not much variety in sports available.</a:t>
            </a:r>
            <a:endParaRPr/>
          </a:p>
          <a:p>
            <a:pPr indent="0" lvl="0" marL="0" rtl="0" algn="l">
              <a:spcBef>
                <a:spcPts val="0"/>
              </a:spcBef>
              <a:spcAft>
                <a:spcPts val="0"/>
              </a:spcAft>
              <a:buNone/>
            </a:pPr>
            <a:r>
              <a:rPr lang="en"/>
              <a:t>Students might get bored</a:t>
            </a:r>
            <a:endParaRPr/>
          </a:p>
        </p:txBody>
      </p:sp>
      <p:sp>
        <p:nvSpPr>
          <p:cNvPr id="118" name="Google Shape;118;p21"/>
          <p:cNvSpPr/>
          <p:nvPr/>
        </p:nvSpPr>
        <p:spPr>
          <a:xfrm>
            <a:off x="5250500" y="3018775"/>
            <a:ext cx="2855100" cy="121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Cannot play during bad weather.</a:t>
            </a:r>
            <a:endParaRPr/>
          </a:p>
          <a:p>
            <a:pPr indent="0" lvl="0" marL="0" rtl="0" algn="l">
              <a:spcBef>
                <a:spcPts val="0"/>
              </a:spcBef>
              <a:spcAft>
                <a:spcPts val="0"/>
              </a:spcAft>
              <a:buNone/>
            </a:pPr>
            <a:r>
              <a:rPr lang="en"/>
              <a:t>Especially</a:t>
            </a:r>
            <a:r>
              <a:rPr lang="en"/>
              <a:t> for rugby and football players</a:t>
            </a:r>
            <a:endParaRPr/>
          </a:p>
        </p:txBody>
      </p:sp>
      <p:sp>
        <p:nvSpPr>
          <p:cNvPr id="119" name="Google Shape;119;p21"/>
          <p:cNvSpPr/>
          <p:nvPr/>
        </p:nvSpPr>
        <p:spPr>
          <a:xfrm>
            <a:off x="5250500" y="1145775"/>
            <a:ext cx="2855100" cy="121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The sport court or field not centralized.It is not applicable for student because they do not prefer to play same sport on the same day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