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66963" autoAdjust="0"/>
  </p:normalViewPr>
  <p:slideViewPr>
    <p:cSldViewPr snapToGrid="0">
      <p:cViewPr>
        <p:scale>
          <a:sx n="66" d="100"/>
          <a:sy n="66" d="100"/>
        </p:scale>
        <p:origin x="-1572" y="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063ABAB-ED24-449E-9FA9-22BAB59C292D}" type="datetimeFigureOut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D6F4BE-1EB6-445E-B259-8DB91EB4A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2872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C143FF-556B-40F4-B5AF-1C55575B0BA6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MIS </a:t>
            </a:r>
            <a:r>
              <a:rPr lang="en-US" altLang="en-US" i="1" smtClean="0"/>
              <a:t>use</a:t>
            </a:r>
            <a:r>
              <a:rPr lang="en-US" altLang="en-US" smtClean="0"/>
              <a:t> databases; DBMS required to integrate the databases of the different departments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A computer-based information system that produces standardized reports in summarized, structured form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Periodic – produced at regular intervals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Exception – call attention to unusual events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Demand – opposite of periodic, is produced only upon request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504B1A-64EC-44F4-9BA3-4FE84D37C2A2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DSS is quite different from transaction processing system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Gives a summary of the data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Helps decision makers analyze unanticipated situations 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Managers often must contend with unanticipated questions; DSS help provide answers to unexpected, non-recurring problems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DSS helps user (management or otherwise) make decisions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For larger problems a group decision support system (GDSS) (Key Term) is used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DF04C4-AD4C-4BFB-8901-B39E9DC1D5AF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DSS consists of four parts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User – someone who has to make decisions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System software – essentially the operating system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Data – stored in a DSS and consists of two kinds: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mtClean="0"/>
              <a:t>Internal data – data from within the organization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mtClean="0"/>
              <a:t>External data – data gathered from outside the organization; Example: marketing research firms; trade associations; U.S. government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Decision model (Key Term) – three types are displayed on next slide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26B936-A218-4F46-8891-22CC4A48EF4A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90A1AD-A6D5-40C6-BB67-9A866294016F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ESS is a like a DSS or MIS that can present, summarize, and analyze data from an organization’s databases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Emphasis on ease of use so that executives may operate without extensive training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Easy, direct access about the company’s performance; highly summarized information to help make decisions; combines internal data from TPS and MIS with external data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A4EA9A-0B48-42C6-8A8F-BA677667B7C3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/>
              <a:t>Information workers create, distribute, and communicate information.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Information workers –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Communication and distribution - data workers; include but not limited to secretaries, clerks,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Creation - knowledge workers; engineers, and scientists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Office automation systems (OASs) support the activities of data workers by managing documents, communications, and scheduling. Secretaries and clerks are data workers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Project Managers – programs designed to schedule, plan, and control project resources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Videoconferencing systems – computer systems using the computer and Internet that allow people located at various geographical locations to communicate and conduct in-person meetings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Knowledge work systems (KWSs)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dirty="0" smtClean="0"/>
              <a:t>CAD/CAM (computer-aided design/computer-aided manufacturing) (Key Term) – used by design and manufacturing engineers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7A56E7-3ACE-466F-BB65-8D4823F64259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Information systems managers create and implement corporate computer policy and systems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Consult with management, staff, and customers to achieve goals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Advancement opportunities typically included leadership in the field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To learn about other careers in information systems, visit www.computing2011.com and enter the keyword careers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AF9CD6-2D37-4662-96B0-D249A71D2B20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85800" lvl="1" indent="-228600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Question the value of technology? Has it helped or just caused more stress?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</a:pPr>
            <a:r>
              <a:rPr lang="en-US" altLang="en-US" smtClean="0"/>
              <a:t>E-mail and cell phones allow communication in nearly any location. Also can be main source of too much information.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Be selective -- With e-mails, look first at the subject line in an e-mail; read only those of direct and immediate interest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Remove – After reading an e-mail, respond if necessary; then either file it or delete it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Protect – Limit your e-mail by giving your address to only those who need it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Be brief – When responding, be concise and direct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Stop spam –</a:t>
            </a:r>
            <a:r>
              <a:rPr lang="en-US" altLang="en-US" smtClean="0">
                <a:latin typeface="RotisSemiSerif"/>
              </a:rPr>
              <a:t>Spam is unwanted email advertisements. Avoid mailing lists, complain to those who send spam, and ask to have your name removed from their mailing list</a:t>
            </a:r>
          </a:p>
          <a:p>
            <a:pPr marL="685800" lvl="1" indent="-228600">
              <a:lnSpc>
                <a:spcPct val="80000"/>
              </a:lnSpc>
              <a:spcBef>
                <a:spcPct val="0"/>
              </a:spcBef>
              <a:buFontTx/>
              <a:buAutoNum type="arabicPeriod"/>
            </a:pPr>
            <a:r>
              <a:rPr lang="en-US" altLang="en-US" smtClean="0"/>
              <a:t>Don’t respond – </a:t>
            </a:r>
            <a:r>
              <a:rPr lang="en-US" altLang="en-US" smtClean="0">
                <a:latin typeface="RotisSemiSerif"/>
              </a:rPr>
              <a:t>You do not have to respond to an e-mail. Be selective; respond only to those worthy of your time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DE979-ADDC-4732-8C65-5C4A2D2467C6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Have students turn to the end of Chapter 11 in their textbooks to view the same “Open-Ended” questions/statements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A4D2391-EC79-4AE2-9CBD-4A1459BD17A9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Have students turn to the end of Chapter 11 in their textbooks to view the same “Open-Ended” questions/statements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8C6F84-E840-4F78-BB62-7D2761790B49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Organizations can be viewed according to how they function: (Diagram with five functions shown on next slide)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Management has three levels : top, middle and supervisors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mtClean="0"/>
              <a:t>Information flows up, down, and across </a:t>
            </a:r>
          </a:p>
          <a:p>
            <a:pPr lvl="1">
              <a:spcBef>
                <a:spcPct val="0"/>
              </a:spcBef>
              <a:buFontTx/>
              <a:buChar char="•"/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A good exercise is to use an order entry company as an example.  Have the students trace how a transaction starts with a telephone or computer order for goods. 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F87BD6C-84BC-4DF0-A7CA-96043039A2F9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Accounting – records all financial activity from billing customers to paying employees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Marketing – plans, prices, promotes, sells, and distributes the organization’s goods and services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Human resources – focuses on people—hiring, training, promoting, and other human-centered activities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Production – actually creates finished goods and services using raw materials and personnel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Research – identifies, investigates, and develops new products and services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CABD38-C012-46F2-915E-EDCC44D33129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Supervisors (Key Term):  Responsible for operational matters; control matters; detailed, day-to-day information</a:t>
            </a:r>
          </a:p>
          <a:p>
            <a:pPr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Middle managers:  Responsible for tactical planning or control planning and decision making; need summarized weekly or monthly information; responsible for long term goal implementation</a:t>
            </a:r>
          </a:p>
          <a:p>
            <a:pPr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Top managers:  Involved with long-range planning; responsible for strategic planning; need highly summarized information; also need information from outside sources 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FB6A57-8446-4AB0-946B-642957824191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Most organizations have three levels of management; may see some overlap between supervisor and middle management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Top management almost always requires information from the “below” and from all departments; therefore, information is vertical; they also need information outside the organization from external sources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Middle Management – the information flow is both vertical and horizontal across functional lines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Supervisors – supervisors communicate mainly with their middle management and the workers they supervise underneath their level of management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88AF12-9E60-4411-B2E5-F04D2903EE00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An example of an information flow pattern within an organization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534226-6091-4C2B-8AB4-EA76FF8C7C0E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Almost all organizations have computer-based information systems</a:t>
            </a:r>
          </a:p>
          <a:p>
            <a:pPr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Four types of computer-based information systems that help track and keep information flowing in the amount and direction organization needs to stay on track: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TPS –Transaction processing system; records day-to-day transactions; foundation for other information systems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MIS – Management information system; summary of detail from TPS; produces standard reports for management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DSS – Decision support system; data source:  flexible analytical tool; assists managers with solutions for a wide range of problems; uses the TPS</a:t>
            </a:r>
          </a:p>
          <a:p>
            <a:pPr lvl="1">
              <a:spcBef>
                <a:spcPct val="5000"/>
              </a:spcBef>
              <a:buFontTx/>
              <a:buChar char="•"/>
            </a:pPr>
            <a:r>
              <a:rPr lang="en-US" altLang="en-US" smtClean="0"/>
              <a:t>ESS – Executive support system is also referred to as the Executive information system (EIS) (Key Term) ; highly summarized information presentations; gives senior management a broad company view, assists with strategic planning; sourced internally from TPS and MIS, and from external sources</a:t>
            </a:r>
          </a:p>
          <a:p>
            <a:pPr>
              <a:spcBef>
                <a:spcPct val="5000"/>
              </a:spcBef>
              <a:buFontTx/>
              <a:buChar char="•"/>
            </a:pPr>
            <a:endParaRPr lang="en-US" altLang="en-US" smtClean="0"/>
          </a:p>
          <a:p>
            <a:pPr>
              <a:spcBef>
                <a:spcPct val="0"/>
              </a:spcBef>
              <a:buFontTx/>
              <a:buChar char="•"/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15DEDC-211C-4FD3-AA19-440499D81526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Records routine, day-to-day operations in a database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Foundation for other information systems within organization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mtClean="0"/>
              <a:t>Associated with sales, order processing, inventory (Key Term), purchasing (Key Term), accounts payable (Key Term), accounts receivable (Key Term), payroll (Key Term) – other accounting functions.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BE6817-1EFB-488E-905C-FD40690F58CB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A transaction processing system helps an organization to keep track of routine operations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Records information in a database to provide users access to the information via queries and/or reports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The accounting area is one of the most essential areas in an organization with six major activities: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Sales order processing – records customer requests—this usually starts the flow of information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Accounts receivables – records money received from or owed by customers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Inventory – parts and finished goods that the company has in stock 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Inventory control system (Key Term) – Keeps record of each kind of part or finished good in the warehouse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Purchasing is the buying of materials and services</a:t>
            </a:r>
          </a:p>
          <a:p>
            <a:pPr lvl="3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Purchase order (Key Term) is a form used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Accounts payables refers to money the company owes its suppliers for materials and services it has received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Payroll – concerned with calculating employee paychecks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General ledger – keeps track of all summaries of all the foregoing transactions and produces…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Income Statements (Key Term) – show a company’s financial performance</a:t>
            </a:r>
          </a:p>
          <a:p>
            <a:pPr lvl="2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Balance sheets (Key Term) – list the overall financial condition of an organization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altLang="en-US" sz="1100" dirty="0" smtClean="0"/>
              <a:t>Other TPS that you might use: ATMs and online student registration systems</a:t>
            </a:r>
          </a:p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936D75-9A79-490A-89F1-99D51AA0EF2D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6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Information Systems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</a:t>
            </a:r>
            <a:r>
              <a:rPr lang="en-US" sz="1200" dirty="0">
                <a:cs typeface="Arial" pitchFamily="34" charset="0"/>
              </a:rPr>
              <a:t>2013 </a:t>
            </a:r>
            <a:r>
              <a:rPr lang="en-US" sz="1200" dirty="0">
                <a:cs typeface="Arial" pitchFamily="34" charset="0"/>
              </a:rPr>
              <a:t>The McGraw-Hill Companies, Inc. All rights reserved.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  <a:endParaRPr lang="en-US" sz="1200" dirty="0">
              <a:cs typeface="Arial" pitchFamily="34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Rectangle 8"/>
          <p:cNvGrpSpPr>
            <a:grpSpLocks/>
          </p:cNvGrpSpPr>
          <p:nvPr userDrawn="1"/>
        </p:nvGrpSpPr>
        <p:grpSpPr bwMode="auto">
          <a:xfrm>
            <a:off x="1328738" y="2097088"/>
            <a:ext cx="7870825" cy="3133725"/>
            <a:chOff x="837" y="1321"/>
            <a:chExt cx="4958" cy="1974"/>
          </a:xfrm>
        </p:grpSpPr>
        <p:pic>
          <p:nvPicPr>
            <p:cNvPr id="13" name="Rectangl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7" y="1321"/>
              <a:ext cx="4958" cy="1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876" y="1344"/>
              <a:ext cx="4884" cy="1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8112" y="2133600"/>
            <a:ext cx="7363967" cy="1898754"/>
          </a:xfrm>
        </p:spPr>
        <p:txBody>
          <a:bodyPr>
            <a:noAutofit/>
          </a:bodyPr>
          <a:lstStyle>
            <a:lvl1pPr algn="l">
              <a:defRPr sz="5400" b="1" cap="none" spc="-15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2021" y="4381925"/>
            <a:ext cx="5869718" cy="734518"/>
          </a:xfrm>
          <a:prstGeom prst="rect">
            <a:avLst/>
          </a:prstGeom>
        </p:spPr>
        <p:txBody>
          <a:bodyPr rtlCol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3600" cap="none" spc="-150" dirty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856038" y="6291263"/>
            <a:ext cx="1431925" cy="277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8188A-2131-4DC6-A8A4-0378F39D1E3C}" type="datetime1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2725" y="62785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65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6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Information Systems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</a:t>
            </a:r>
            <a:r>
              <a:rPr lang="en-US" sz="1200" dirty="0">
                <a:cs typeface="Arial" pitchFamily="34" charset="0"/>
              </a:rPr>
              <a:t>2013 </a:t>
            </a:r>
            <a:r>
              <a:rPr lang="en-US" sz="1200" dirty="0">
                <a:cs typeface="Arial" pitchFamily="34" charset="0"/>
              </a:rPr>
              <a:t>The McGraw-Hill Companies, Inc. All rights reserved.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11" name="TextBox 14"/>
          <p:cNvSpPr txBox="1">
            <a:spLocks noChangeArrowheads="1"/>
          </p:cNvSpPr>
          <p:nvPr userDrawn="1"/>
        </p:nvSpPr>
        <p:spPr bwMode="auto">
          <a:xfrm>
            <a:off x="8302625" y="6288088"/>
            <a:ext cx="7461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r"/>
            <a:r>
              <a:rPr lang="en-US" altLang="en-US" sz="1400">
                <a:latin typeface="Corbel" pitchFamily="34" charset="0"/>
              </a:rPr>
              <a:t>11-</a:t>
            </a:r>
            <a:fld id="{1E11D413-891C-427D-A0E1-9C91EA121FC8}" type="slidenum">
              <a:rPr lang="en-US" altLang="en-US" sz="1400">
                <a:latin typeface="Corbel" pitchFamily="34" charset="0"/>
              </a:rPr>
              <a:pPr algn="r"/>
              <a:t>‹#›</a:t>
            </a:fld>
            <a:endParaRPr lang="en-US" altLang="en-US" sz="1400"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984" y="274638"/>
            <a:ext cx="8274334" cy="1143000"/>
          </a:xfrm>
        </p:spPr>
        <p:txBody>
          <a:bodyPr/>
          <a:lstStyle>
            <a:lvl1pPr>
              <a:defRPr sz="4000" b="1" cap="none" spc="-15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668" y="1600200"/>
            <a:ext cx="7131131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>
                  <a:lumMod val="75000"/>
                </a:schemeClr>
              </a:buClr>
              <a:buSzPct val="110000"/>
              <a:buFont typeface="Wingdings" pitchFamily="2" charset="2"/>
              <a:buChar char="§"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908050" y="6565900"/>
            <a:ext cx="1092200" cy="309563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DA669D-FEAE-4F47-9A00-B0443AB0CC33}" type="datetime1">
              <a:rPr lang="en-US"/>
              <a:pPr>
                <a:defRPr/>
              </a:pPr>
              <a:t>4/18/2017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27238" y="6559550"/>
            <a:ext cx="2895600" cy="298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5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14040" y="1590501"/>
            <a:ext cx="4046537" cy="4522788"/>
          </a:xfrm>
        </p:spPr>
        <p:txBody>
          <a:bodyPr/>
          <a:lstStyle>
            <a:lvl1pPr marL="274320" indent="-274320">
              <a:buFont typeface="Wingdings" pitchFamily="2" charset="2"/>
              <a:buChar char="§"/>
              <a:tabLst>
                <a:tab pos="274320" algn="l"/>
              </a:tabLst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022850" y="1603375"/>
            <a:ext cx="4121150" cy="4533900"/>
          </a:xfrm>
        </p:spPr>
        <p:txBody>
          <a:bodyPr/>
          <a:lstStyle>
            <a:lvl1pPr marL="274320" indent="-274320">
              <a:buFont typeface="Wingdings" pitchFamily="2" charset="2"/>
              <a:buChar char="§"/>
              <a:defRPr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5E11-AC57-4FE7-98E7-AE4FF75CC9C6}" type="datetime1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Connector 5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Information Systems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</a:t>
            </a:r>
            <a:r>
              <a:rPr lang="en-US" sz="1200" dirty="0">
                <a:cs typeface="Arial" pitchFamily="34" charset="0"/>
              </a:rPr>
              <a:t>2013 </a:t>
            </a:r>
            <a:r>
              <a:rPr lang="en-US" sz="1200" dirty="0">
                <a:cs typeface="Arial" pitchFamily="34" charset="0"/>
              </a:rPr>
              <a:t>The McGraw-Hill Companies, Inc. All rights reserved.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10" name="TextBox 14"/>
          <p:cNvSpPr txBox="1">
            <a:spLocks noChangeArrowheads="1"/>
          </p:cNvSpPr>
          <p:nvPr userDrawn="1"/>
        </p:nvSpPr>
        <p:spPr bwMode="auto">
          <a:xfrm>
            <a:off x="8302625" y="6288088"/>
            <a:ext cx="7461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r"/>
            <a:r>
              <a:rPr lang="en-US" altLang="en-US" sz="1400">
                <a:latin typeface="Corbel" pitchFamily="34" charset="0"/>
              </a:rPr>
              <a:t>11-</a:t>
            </a:r>
            <a:fld id="{48129BF8-F4E0-40B1-BF93-FAE6E953AA0B}" type="slidenum">
              <a:rPr lang="en-US" altLang="en-US" sz="1400">
                <a:latin typeface="Corbel" pitchFamily="34" charset="0"/>
              </a:rPr>
              <a:pPr algn="r"/>
              <a:t>‹#›</a:t>
            </a:fld>
            <a:endParaRPr lang="en-US" altLang="en-US" sz="1400"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770" y="368134"/>
            <a:ext cx="8234970" cy="950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F8D9-E71E-4EA4-98C5-4982E36D028E}" type="datetime1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7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639763" y="355600"/>
            <a:ext cx="8504237" cy="9509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0"/>
          <p:cNvGrpSpPr>
            <a:grpSpLocks/>
          </p:cNvGrpSpPr>
          <p:nvPr/>
        </p:nvGrpSpPr>
        <p:grpSpPr bwMode="auto">
          <a:xfrm>
            <a:off x="0" y="3175"/>
            <a:ext cx="663575" cy="6858000"/>
            <a:chOff x="0" y="2597"/>
            <a:chExt cx="664114" cy="6858000"/>
          </a:xfrm>
        </p:grpSpPr>
        <p:pic>
          <p:nvPicPr>
            <p:cNvPr id="1036" name="Picture 14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8"/>
            <a:stretch>
              <a:fillRect/>
            </a:stretch>
          </p:blipFill>
          <p:spPr bwMode="auto">
            <a:xfrm>
              <a:off x="0" y="2598"/>
              <a:ext cx="649224" cy="6855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" name="Straight Connector 23"/>
            <p:cNvCxnSpPr/>
            <p:nvPr userDrawn="1"/>
          </p:nvCxnSpPr>
          <p:spPr>
            <a:xfrm>
              <a:off x="664114" y="2597"/>
              <a:ext cx="0" cy="685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Information Systems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© </a:t>
            </a:r>
            <a:r>
              <a:rPr lang="en-US" sz="1200" dirty="0">
                <a:cs typeface="Arial" pitchFamily="34" charset="0"/>
              </a:rPr>
              <a:t>2013 </a:t>
            </a:r>
            <a:r>
              <a:rPr lang="en-US" sz="1200" dirty="0">
                <a:cs typeface="Arial" pitchFamily="34" charset="0"/>
              </a:rPr>
              <a:t>The McGraw-Hill Companies, Inc. All rights reserved.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8263" y="6289675"/>
            <a:ext cx="1387475" cy="287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fld id="{113DC87E-8A72-4BA7-8F1B-8F1D219104C7}" type="datetime1">
              <a:rPr lang="en-US"/>
              <a:pPr>
                <a:defRPr/>
              </a:pPr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0663" y="63023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ysClr val="windowText" lastClr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4225" y="274638"/>
            <a:ext cx="82470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cs typeface="Arial" pitchFamily="34" charset="0"/>
              </a:rPr>
              <a:t>Computing Essentials 2013</a:t>
            </a:r>
            <a:endParaRPr lang="en-US" sz="1200" dirty="0">
              <a:cs typeface="Arial" pitchFamily="34" charset="0"/>
            </a:endParaRPr>
          </a:p>
        </p:txBody>
      </p:sp>
      <p:sp>
        <p:nvSpPr>
          <p:cNvPr id="1035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1227138" y="1600200"/>
            <a:ext cx="74596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" name="TextBox 14"/>
          <p:cNvSpPr txBox="1">
            <a:spLocks noChangeArrowheads="1"/>
          </p:cNvSpPr>
          <p:nvPr userDrawn="1"/>
        </p:nvSpPr>
        <p:spPr bwMode="auto">
          <a:xfrm>
            <a:off x="8302625" y="6288088"/>
            <a:ext cx="746125" cy="30797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r"/>
            <a:r>
              <a:rPr lang="en-US" altLang="en-US" sz="1400">
                <a:latin typeface="Corbel" pitchFamily="34" charset="0"/>
              </a:rPr>
              <a:t>11-</a:t>
            </a:r>
            <a:fld id="{1685D218-16D8-4B7F-BD50-E6AAE79FAB0C}" type="slidenum">
              <a:rPr lang="en-US" altLang="en-US" sz="1400">
                <a:latin typeface="Corbel" pitchFamily="34" charset="0"/>
              </a:rPr>
              <a:pPr algn="r"/>
              <a:t>‹#›</a:t>
            </a:fld>
            <a:endParaRPr lang="en-US" altLang="en-US" sz="1400">
              <a:latin typeface="Corbe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4" r:id="rId3"/>
    <p:sldLayoutId id="2147483657" r:id="rId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lang="en-US" sz="4000" b="1" kern="1200" spc="-150" dirty="0">
          <a:ln w="11430"/>
          <a:solidFill>
            <a:srgbClr val="376092"/>
          </a:solidFill>
          <a:effectLst>
            <a:outerShdw blurRad="38100" dist="38100" dir="2700000" algn="tl">
              <a:srgbClr val="000000">
                <a:alpha val="84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376092"/>
          </a:solidFill>
          <a:latin typeface="Tw Cen MT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376092"/>
        </a:buClr>
        <a:buFont typeface="Wingdings" pitchFamily="2" charset="2"/>
        <a:buChar char="§"/>
        <a:tabLst>
          <a:tab pos="273050" algn="l"/>
        </a:tabLst>
        <a:defRPr lang="en-US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slide" Target="slide5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ctr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2127250"/>
            <a:ext cx="7729537" cy="1908175"/>
          </a:xfrm>
        </p:spPr>
      </p:pic>
      <p:pic>
        <p:nvPicPr>
          <p:cNvPr id="5" name="Subtitle 4"/>
          <p:cNvPicPr>
            <a:picLocks noGrp="1" noChangeArrowheads="1"/>
          </p:cNvPicPr>
          <p:nvPr>
            <p:ph type="subTitle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3675" y="4267200"/>
            <a:ext cx="6083300" cy="85407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60363"/>
            <a:ext cx="8478838" cy="962025"/>
          </a:xfrm>
        </p:spPr>
      </p:pic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919163" y="1774825"/>
            <a:ext cx="7962900" cy="3981450"/>
            <a:chOff x="723900" y="1533525"/>
            <a:chExt cx="7962900" cy="3981450"/>
          </a:xfrm>
        </p:grpSpPr>
        <p:sp>
          <p:nvSpPr>
            <p:cNvPr id="5" name="Rectangle 4"/>
            <p:cNvSpPr/>
            <p:nvPr/>
          </p:nvSpPr>
          <p:spPr>
            <a:xfrm>
              <a:off x="723900" y="1533525"/>
              <a:ext cx="7962900" cy="398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5605" name="Picture 5" descr="C:\Users\Glen\Documents\McGraw-Hill\OLeary-CE2012\ART\ole16805_ch11\ole16805_110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151" y="1600200"/>
              <a:ext cx="7596570" cy="3819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tle 3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7650" name="Content Placeholder 4"/>
          <p:cNvSpPr>
            <a:spLocks noGrp="1"/>
          </p:cNvSpPr>
          <p:nvPr>
            <p:ph idx="1"/>
          </p:nvPr>
        </p:nvSpPr>
        <p:spPr>
          <a:xfrm>
            <a:off x="1398588" y="12573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Records day-to-day transactions in a database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Also called </a:t>
            </a:r>
            <a:r>
              <a:rPr altLang="en-US" smtClean="0">
                <a:solidFill>
                  <a:schemeClr val="accent1"/>
                </a:solidFill>
              </a:rPr>
              <a:t>data processing systems (DPS)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One of the most essential uses of a </a:t>
            </a:r>
            <a:r>
              <a:rPr altLang="en-US" smtClean="0">
                <a:solidFill>
                  <a:schemeClr val="accent1"/>
                </a:solidFill>
              </a:rPr>
              <a:t>TPS</a:t>
            </a:r>
            <a:r>
              <a:rPr altLang="en-US" smtClean="0"/>
              <a:t> is in </a:t>
            </a:r>
            <a:r>
              <a:rPr altLang="en-US" smtClean="0">
                <a:hlinkClick r:id="rId4" action="ppaction://hlinksldjump"/>
              </a:rPr>
              <a:t>Accounting</a:t>
            </a:r>
            <a:endParaRPr altLang="en-US" smtClean="0"/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27652" name="Picture 6" descr="C:\Users\Glen\Documents\McGraw-Hill\OLeary-CE2012\ART\ole16805_ch11\ole16805_11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4068763"/>
            <a:ext cx="3290888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Sales order processing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Accounts receivable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Inventory and purchasing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grpSp>
        <p:nvGrpSpPr>
          <p:cNvPr id="29700" name="Group 1"/>
          <p:cNvGrpSpPr>
            <a:grpSpLocks noChangeAspect="1"/>
          </p:cNvGrpSpPr>
          <p:nvPr/>
        </p:nvGrpSpPr>
        <p:grpSpPr bwMode="auto">
          <a:xfrm>
            <a:off x="1627188" y="2990850"/>
            <a:ext cx="6583362" cy="3268663"/>
            <a:chOff x="866775" y="2771775"/>
            <a:chExt cx="7000875" cy="3476625"/>
          </a:xfrm>
        </p:grpSpPr>
        <p:sp>
          <p:nvSpPr>
            <p:cNvPr id="6" name="Rectangle 5"/>
            <p:cNvSpPr/>
            <p:nvPr/>
          </p:nvSpPr>
          <p:spPr>
            <a:xfrm>
              <a:off x="866775" y="2771775"/>
              <a:ext cx="7000875" cy="34766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9703" name="Picture 6" descr="C:\Users\Glen\Documents\McGraw-Hill\OLeary-CE2012\ART\ole16805_ch11\ole16805_1108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AFAF2"/>
                </a:clrFrom>
                <a:clrTo>
                  <a:srgbClr val="FAFAF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362" y="2878137"/>
              <a:ext cx="6757988" cy="3281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pitchFamily="34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Produces standardized reports to support decision-making by middle managers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Integrates data and summarizes details from databases in a structured form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Produces predetermined reports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Periodic reports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Exception reports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Demand reports</a:t>
            </a:r>
          </a:p>
        </p:txBody>
      </p:sp>
      <p:pic>
        <p:nvPicPr>
          <p:cNvPr id="31748" name="Picture 2" descr="C:\Users\Zouharis\Documents\Laurie\McGraw Hill Computing Essentials 2013\CE_2013_ArtFiles\ole16821_ch11\ole16821_1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4043363"/>
            <a:ext cx="301625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485900"/>
            <a:ext cx="713105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/>
              <a:t>Flexible tool for analyzing data for decision-making purposes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/>
              <a:t>Enables managers to get answers to unexpected and generally non-recurring problems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Reports do </a:t>
            </a:r>
            <a:r>
              <a:rPr/>
              <a:t>not have a fixed format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/>
              <a:t>Microsoft Access is often</a:t>
            </a:r>
            <a:br>
              <a:rPr dirty="0"/>
            </a:br>
            <a:r>
              <a:rPr dirty="0"/>
              <a:t>used to provide an easy</a:t>
            </a:r>
            <a:br>
              <a:rPr dirty="0"/>
            </a:br>
            <a:r>
              <a:rPr dirty="0"/>
              <a:t>front-end interface for</a:t>
            </a:r>
            <a:br>
              <a:rPr dirty="0"/>
            </a:br>
            <a:r>
              <a:rPr dirty="0"/>
              <a:t>performing SQL decision</a:t>
            </a:r>
            <a:br>
              <a:rPr dirty="0"/>
            </a:br>
            <a:r>
              <a:rPr dirty="0"/>
              <a:t>support queries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dirty="0"/>
          </a:p>
        </p:txBody>
      </p:sp>
      <p:pic>
        <p:nvPicPr>
          <p:cNvPr id="33796" name="Picture 7" descr="C:\Users\Glen\Documents\McGraw-Hill\OLeary-CE2012\ART\ole16805_ch11\ole16805_11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63" y="4051300"/>
            <a:ext cx="32004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User</a:t>
            </a:r>
          </a:p>
          <a:p>
            <a:pPr lvl="1"/>
            <a:r>
              <a:rPr altLang="en-US"/>
              <a:t>A decision-maker, like yourself 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System software</a:t>
            </a:r>
          </a:p>
          <a:p>
            <a:pPr lvl="1"/>
            <a:r>
              <a:rPr altLang="en-US"/>
              <a:t>Operating system</a:t>
            </a:r>
          </a:p>
          <a:p>
            <a:pPr lvl="1"/>
            <a:r>
              <a:rPr altLang="en-US"/>
              <a:t>Easy to learn and use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Data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Internal data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External data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Decision models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35844" name="Picture 8" descr="C:\Users\Glen\Documents\McGraw-Hill\OLeary-CE2012\ART\ole16805_ch11\ole16805_11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2598738"/>
            <a:ext cx="2560637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Strategic models</a:t>
            </a:r>
          </a:p>
          <a:p>
            <a:pPr lvl="1"/>
            <a:r>
              <a:rPr altLang="en-US"/>
              <a:t>Assists top level management in long-range planning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Tactical models</a:t>
            </a:r>
          </a:p>
          <a:p>
            <a:pPr lvl="1"/>
            <a:r>
              <a:rPr altLang="en-US"/>
              <a:t>Assists middle-management control the work</a:t>
            </a:r>
          </a:p>
          <a:p>
            <a:pPr lvl="1"/>
            <a:r>
              <a:rPr altLang="en-US"/>
              <a:t>Financial and sales promotion planning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Operational models</a:t>
            </a:r>
          </a:p>
          <a:p>
            <a:pPr lvl="1"/>
            <a:r>
              <a:rPr altLang="en-US"/>
              <a:t>Assists lower-level managers accomplish the daily activities and objectives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912813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Designed for top management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Sophisticated software for presenting, summarizing, and analyzing data, but specifically designed to be easy-to-use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Provides immediate</a:t>
            </a:r>
            <a:br>
              <a:rPr altLang="en-US" smtClean="0"/>
            </a:br>
            <a:r>
              <a:rPr altLang="en-US" smtClean="0"/>
              <a:t>access to a company's</a:t>
            </a:r>
            <a:br>
              <a:rPr altLang="en-US" smtClean="0"/>
            </a:br>
            <a:r>
              <a:rPr altLang="en-US" smtClean="0"/>
              <a:t>key performance</a:t>
            </a:r>
            <a:br>
              <a:rPr altLang="en-US" smtClean="0"/>
            </a:br>
            <a:r>
              <a:rPr altLang="en-US" smtClean="0"/>
              <a:t>indicators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39940" name="Picture 9" descr="C:\Users\Glen\Documents\McGraw-Hill\OLeary-CE2012\ART\ole16805_ch11\ole16805_11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3532188"/>
            <a:ext cx="356711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950" y="1600200"/>
            <a:ext cx="713105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solidFill>
                  <a:schemeClr val="accent1"/>
                </a:solidFill>
              </a:rPr>
              <a:t>Information workers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solidFill>
                  <a:schemeClr val="accent1"/>
                </a:solidFill>
              </a:rPr>
              <a:t>Data workers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>
                <a:solidFill>
                  <a:schemeClr val="accent1"/>
                </a:solidFill>
              </a:rPr>
              <a:t>Knowledge workers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solidFill>
                  <a:schemeClr val="accent1"/>
                </a:solidFill>
              </a:rPr>
              <a:t>Office automation systems</a:t>
            </a:r>
            <a:r>
              <a:rPr dirty="0"/>
              <a:t/>
            </a:r>
            <a:br>
              <a:rPr dirty="0"/>
            </a:br>
            <a:r>
              <a:rPr dirty="0"/>
              <a:t>(</a:t>
            </a:r>
            <a:r>
              <a:rPr dirty="0">
                <a:solidFill>
                  <a:schemeClr val="accent1"/>
                </a:solidFill>
              </a:rPr>
              <a:t>OASs</a:t>
            </a:r>
            <a:r>
              <a:rPr dirty="0"/>
              <a:t>)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Supports data workers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Project management programs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Videoconferencing systems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>
                <a:solidFill>
                  <a:schemeClr val="accent1"/>
                </a:solidFill>
              </a:rPr>
              <a:t>Knowledge work </a:t>
            </a:r>
            <a:r>
              <a:rPr dirty="0" smtClean="0">
                <a:solidFill>
                  <a:schemeClr val="accent1"/>
                </a:solidFill>
              </a:rPr>
              <a:t>systems</a:t>
            </a:r>
            <a:r>
              <a:rPr dirty="0"/>
              <a:t> </a:t>
            </a:r>
            <a:r>
              <a:rPr dirty="0" smtClean="0"/>
              <a:t>(</a:t>
            </a:r>
            <a:r>
              <a:rPr dirty="0" smtClean="0">
                <a:solidFill>
                  <a:schemeClr val="accent1"/>
                </a:solidFill>
              </a:rPr>
              <a:t>KWSs</a:t>
            </a:r>
            <a:r>
              <a:rPr dirty="0"/>
              <a:t>)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Use specialized systems, such as </a:t>
            </a:r>
            <a:r>
              <a:rPr>
                <a:solidFill>
                  <a:schemeClr val="accent1"/>
                </a:solidFill>
              </a:rPr>
              <a:t>CAD</a:t>
            </a:r>
            <a:r>
              <a:rPr/>
              <a:t>/</a:t>
            </a:r>
            <a:r>
              <a:rPr>
                <a:solidFill>
                  <a:schemeClr val="accent1"/>
                </a:solidFill>
              </a:rPr>
              <a:t>CAM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endParaRPr dirty="0"/>
          </a:p>
        </p:txBody>
      </p:sp>
      <p:pic>
        <p:nvPicPr>
          <p:cNvPr id="41988" name="Picture 9" descr="C:\Users\Glen\Documents\McGraw-Hill\OLeary-CE2012\ART\ole16805_ch11\ole16805_11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263" y="1600200"/>
            <a:ext cx="3200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998538" y="1514475"/>
            <a:ext cx="713105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Information systems managers </a:t>
            </a:r>
            <a:r>
              <a:rPr altLang="en-US" smtClean="0"/>
              <a:t>oversee the work of programmers, computer specialist, systems analysts, and other computer professionals 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Employers look for individuals with strong technical backgrounds, with a Master’s degree</a:t>
            </a:r>
          </a:p>
          <a:p>
            <a:pPr lvl="1">
              <a:lnSpc>
                <a:spcPct val="90000"/>
              </a:lnSpc>
            </a:pPr>
            <a:r>
              <a:rPr altLang="en-US"/>
              <a:t>Strong leadership and</a:t>
            </a:r>
            <a:br>
              <a:rPr altLang="en-US"/>
            </a:br>
            <a:r>
              <a:rPr altLang="en-US"/>
              <a:t>communications skills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Information systems managers </a:t>
            </a:r>
            <a:br>
              <a:rPr altLang="en-US" smtClean="0"/>
            </a:br>
            <a:r>
              <a:rPr altLang="en-US" smtClean="0"/>
              <a:t>can expect to earn from </a:t>
            </a:r>
            <a:br>
              <a:rPr altLang="en-US" smtClean="0"/>
            </a:br>
            <a:r>
              <a:rPr altLang="en-US" smtClean="0"/>
              <a:t>$79,000 to $129,500 annually</a:t>
            </a:r>
            <a:endParaRPr altLang="en-US" sz="2400" smtClean="0"/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44036" name="Picture 2" descr="C:\Users\Zouharis\Documents\Laurie\McGraw Hill Computing Essentials 2013\CE_2013_ArtFiles\ole16821_ch11\ole16821_p11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4195763"/>
            <a:ext cx="21939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127125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Explain the functional view of an organization and describe each function.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Describe the management levels and the informational needs for each level in an organization.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Discuss how information</a:t>
            </a:r>
            <a:br>
              <a:rPr altLang="en-US" smtClean="0"/>
            </a:br>
            <a:r>
              <a:rPr altLang="en-US" smtClean="0"/>
              <a:t>flows within an organization.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Discuss computer-based</a:t>
            </a:r>
            <a:br>
              <a:rPr altLang="en-US" smtClean="0"/>
            </a:br>
            <a:r>
              <a:rPr altLang="en-US" smtClean="0"/>
              <a:t>information systems.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pic>
        <p:nvPicPr>
          <p:cNvPr id="12292" name="Picture 5" descr="C:\Users\Glen\Documents\McGraw-Hill\OLeary-CE2012\ART\ole16805_ch11\ole16805_co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3459163"/>
            <a:ext cx="2566987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497888" cy="1158875"/>
          </a:xfrm>
        </p:spPr>
      </p:pic>
      <p:sp>
        <p:nvSpPr>
          <p:cNvPr id="4608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4388" y="1590675"/>
            <a:ext cx="4046537" cy="4522788"/>
          </a:xfrm>
        </p:spPr>
        <p:txBody>
          <a:bodyPr/>
          <a:lstStyle/>
          <a:p>
            <a:pPr marL="273050" indent="-273050">
              <a:tabLst>
                <a:tab pos="273050" algn="l"/>
              </a:tabLst>
            </a:pPr>
            <a:r>
              <a:rPr altLang="en-US" sz="2400" smtClean="0"/>
              <a:t>Information overload</a:t>
            </a:r>
          </a:p>
          <a:p>
            <a:pPr lvl="1"/>
            <a:r>
              <a:rPr altLang="en-US" sz="2000"/>
              <a:t>May have a negative effect</a:t>
            </a:r>
          </a:p>
          <a:p>
            <a:pPr lvl="1"/>
            <a:r>
              <a:rPr altLang="en-US" sz="2000"/>
              <a:t>E-mail is one of the major sources of overload</a:t>
            </a:r>
          </a:p>
          <a:p>
            <a:pPr marL="273050" indent="-273050">
              <a:tabLst>
                <a:tab pos="273050" algn="l"/>
              </a:tabLst>
            </a:pPr>
            <a:endParaRPr altLang="en-US" smtClean="0"/>
          </a:p>
        </p:txBody>
      </p:sp>
      <p:sp>
        <p:nvSpPr>
          <p:cNvPr id="46084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73050" indent="-273050"/>
            <a:r>
              <a:rPr altLang="en-US" sz="2400" smtClean="0"/>
              <a:t>How to handle e-mail</a:t>
            </a:r>
          </a:p>
          <a:p>
            <a:pPr lvl="1"/>
            <a:r>
              <a:rPr altLang="en-US" sz="2000"/>
              <a:t>Be selective</a:t>
            </a:r>
          </a:p>
          <a:p>
            <a:pPr lvl="1"/>
            <a:r>
              <a:rPr altLang="en-US" sz="2000"/>
              <a:t>Remove</a:t>
            </a:r>
          </a:p>
          <a:p>
            <a:pPr lvl="1"/>
            <a:r>
              <a:rPr altLang="en-US" sz="2000"/>
              <a:t>Protect</a:t>
            </a:r>
          </a:p>
          <a:p>
            <a:pPr lvl="1"/>
            <a:r>
              <a:rPr altLang="en-US" sz="2000"/>
              <a:t>Be brief </a:t>
            </a:r>
          </a:p>
          <a:p>
            <a:pPr lvl="1"/>
            <a:r>
              <a:rPr altLang="en-US" sz="2000"/>
              <a:t>Stop spam</a:t>
            </a:r>
          </a:p>
          <a:p>
            <a:pPr lvl="1"/>
            <a:r>
              <a:rPr altLang="en-US" sz="2000"/>
              <a:t>Don't respond </a:t>
            </a:r>
          </a:p>
        </p:txBody>
      </p:sp>
      <p:pic>
        <p:nvPicPr>
          <p:cNvPr id="46085" name="Picture 2" descr="C:\Users\Zouharis\Documents\Laurie\McGraw Hill Computing Essentials 2013\CE_2013_ArtFiles\ole16821_ch11\ole16821_p1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3429000"/>
            <a:ext cx="3475037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tle 5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Name and discuss the five common functions of most organizations.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endParaRPr altLang="en-US" smtClean="0"/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Discuss the roles of the three kinds of management in a corporation.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endParaRPr altLang="en-US" smtClean="0"/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What are the four most common computer-based information systems?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Describe the different reports and their roles in managerial decision making.</a:t>
            </a:r>
          </a:p>
          <a:p>
            <a:pPr>
              <a:lnSpc>
                <a:spcPct val="90000"/>
              </a:lnSpc>
              <a:buClr>
                <a:srgbClr val="376092"/>
              </a:buClr>
            </a:pPr>
            <a:endParaRPr altLang="en-US" smtClean="0"/>
          </a:p>
          <a:p>
            <a:pPr>
              <a:lnSpc>
                <a:spcPct val="90000"/>
              </a:lnSpc>
              <a:buClr>
                <a:srgbClr val="376092"/>
              </a:buClr>
            </a:pPr>
            <a:r>
              <a:rPr altLang="en-US" smtClean="0"/>
              <a:t>What is the difference between an office automation system and a knowledge work system?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Distinguish among a </a:t>
            </a:r>
            <a:r>
              <a:rPr altLang="en-US" smtClean="0">
                <a:solidFill>
                  <a:schemeClr val="accent1"/>
                </a:solidFill>
              </a:rPr>
              <a:t>transaction processing </a:t>
            </a:r>
            <a:br>
              <a:rPr altLang="en-US" smtClean="0">
                <a:solidFill>
                  <a:schemeClr val="accent1"/>
                </a:solidFill>
              </a:rPr>
            </a:br>
            <a:r>
              <a:rPr altLang="en-US" smtClean="0">
                <a:solidFill>
                  <a:schemeClr val="accent1"/>
                </a:solidFill>
              </a:rPr>
              <a:t>system</a:t>
            </a:r>
            <a:r>
              <a:rPr altLang="en-US" smtClean="0"/>
              <a:t>, a </a:t>
            </a:r>
            <a:r>
              <a:rPr altLang="en-US" smtClean="0">
                <a:solidFill>
                  <a:schemeClr val="accent1"/>
                </a:solidFill>
              </a:rPr>
              <a:t>management information system</a:t>
            </a:r>
            <a:r>
              <a:rPr altLang="en-US" smtClean="0"/>
              <a:t>, a </a:t>
            </a:r>
            <a:br>
              <a:rPr altLang="en-US" smtClean="0"/>
            </a:br>
            <a:r>
              <a:rPr altLang="en-US" smtClean="0">
                <a:solidFill>
                  <a:schemeClr val="accent1"/>
                </a:solidFill>
              </a:rPr>
              <a:t>decision support system</a:t>
            </a:r>
            <a:r>
              <a:rPr altLang="en-US" smtClean="0"/>
              <a:t>, and an </a:t>
            </a:r>
            <a:r>
              <a:rPr altLang="en-US" smtClean="0">
                <a:solidFill>
                  <a:schemeClr val="accent1"/>
                </a:solidFill>
              </a:rPr>
              <a:t>executive support system</a:t>
            </a:r>
            <a:r>
              <a:rPr altLang="en-US" smtClean="0"/>
              <a:t>.</a:t>
            </a:r>
            <a:endParaRPr altLang="en-US" smtClean="0">
              <a:solidFill>
                <a:schemeClr val="accent1"/>
              </a:solidFill>
            </a:endParaRPr>
          </a:p>
          <a:p>
            <a:pPr>
              <a:buClr>
                <a:srgbClr val="376092"/>
              </a:buClr>
            </a:pPr>
            <a:r>
              <a:rPr altLang="en-US" smtClean="0"/>
              <a:t>Distinguish between </a:t>
            </a:r>
            <a:r>
              <a:rPr altLang="en-US" smtClean="0">
                <a:solidFill>
                  <a:schemeClr val="accent1"/>
                </a:solidFill>
              </a:rPr>
              <a:t>office automation systems </a:t>
            </a:r>
            <a:r>
              <a:rPr altLang="en-US" smtClean="0"/>
              <a:t>and </a:t>
            </a:r>
            <a:r>
              <a:rPr altLang="en-US" smtClean="0">
                <a:solidFill>
                  <a:schemeClr val="accent1"/>
                </a:solidFill>
              </a:rPr>
              <a:t>knowledge work systems</a:t>
            </a:r>
            <a:r>
              <a:rPr altLang="en-US" smtClean="0"/>
              <a:t>.</a:t>
            </a:r>
            <a:endParaRPr altLang="en-US" smtClean="0">
              <a:solidFill>
                <a:schemeClr val="accent1"/>
              </a:solidFill>
            </a:endParaRPr>
          </a:p>
          <a:p>
            <a:pPr>
              <a:buClr>
                <a:srgbClr val="376092"/>
              </a:buClr>
            </a:pPr>
            <a:r>
              <a:rPr altLang="en-US" smtClean="0"/>
              <a:t>Explain the difference between </a:t>
            </a:r>
            <a:r>
              <a:rPr altLang="en-US" smtClean="0">
                <a:solidFill>
                  <a:schemeClr val="accent1"/>
                </a:solidFill>
              </a:rPr>
              <a:t>data workers </a:t>
            </a:r>
            <a:r>
              <a:rPr altLang="en-US" smtClean="0"/>
              <a:t>and </a:t>
            </a:r>
            <a:r>
              <a:rPr altLang="en-US" smtClean="0">
                <a:solidFill>
                  <a:schemeClr val="accent1"/>
                </a:solidFill>
              </a:rPr>
              <a:t>knowledge workers</a:t>
            </a:r>
            <a:r>
              <a:rPr altLang="en-US" smtClean="0"/>
              <a:t>.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675" y="1600200"/>
            <a:ext cx="7131050" cy="45259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An information system is a collection of people, procedures, software, hardware, and data 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They all work together to provide</a:t>
            </a:r>
            <a:br/>
            <a:r>
              <a:t>information essential to running</a:t>
            </a:r>
            <a:br/>
            <a:r>
              <a:t>an organization</a:t>
            </a:r>
          </a:p>
          <a:p>
            <a:pPr lvl="1" fontAlgn="auto">
              <a:spcAft>
                <a:spcPts val="0"/>
              </a:spcAft>
              <a:buClr>
                <a:schemeClr val="accent1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t>Computers are used in organizations</a:t>
            </a:r>
            <a:br/>
            <a:r>
              <a:t>to keep records of events </a:t>
            </a:r>
          </a:p>
          <a:p>
            <a:pPr fontAlgn="auto">
              <a:spcAft>
                <a:spcPts val="0"/>
              </a:spcAft>
              <a:tabLst>
                <a:tab pos="274320" algn="l"/>
              </a:tabLst>
              <a:defRPr/>
            </a:pPr>
            <a:r>
              <a:rPr dirty="0" smtClean="0"/>
              <a:t>Competent end users need to </a:t>
            </a:r>
            <a:br>
              <a:rPr dirty="0" smtClean="0"/>
            </a:br>
            <a:r>
              <a:rPr dirty="0" smtClean="0"/>
              <a:t>understand how the information </a:t>
            </a:r>
            <a:br>
              <a:rPr dirty="0" smtClean="0"/>
            </a:br>
            <a:r>
              <a:rPr dirty="0" smtClean="0"/>
              <a:t>flows as it moves through an </a:t>
            </a:r>
            <a:br>
              <a:rPr dirty="0" smtClean="0"/>
            </a:br>
            <a:r>
              <a:rPr dirty="0" smtClean="0"/>
              <a:t>organization</a:t>
            </a:r>
            <a:endParaRPr dirty="0"/>
          </a:p>
        </p:txBody>
      </p:sp>
      <p:pic>
        <p:nvPicPr>
          <p:cNvPr id="14340" name="Picture 5" descr="C:\Users\Glen\Documents\McGraw-Hill\OLeary-CE2012\ART\ole16805_ch11\ole16805_1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2613025"/>
            <a:ext cx="22860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Information flows vertically and horizontally throughout an organization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Information systems </a:t>
            </a:r>
            <a:r>
              <a:rPr altLang="en-US" smtClean="0"/>
              <a:t>support the natural flow of information within an organization’s structure</a:t>
            </a:r>
          </a:p>
          <a:p>
            <a:pPr>
              <a:buClr>
                <a:srgbClr val="376092"/>
              </a:buClr>
            </a:pPr>
            <a:r>
              <a:rPr altLang="en-US" smtClean="0">
                <a:hlinkClick r:id="rId4" action="ppaction://hlinksldjump"/>
              </a:rPr>
              <a:t>5 Functional Areas</a:t>
            </a:r>
            <a:endParaRPr altLang="en-US" smtClean="0"/>
          </a:p>
          <a:p>
            <a:pPr>
              <a:buClr>
                <a:srgbClr val="376092"/>
              </a:buClr>
            </a:pPr>
            <a:r>
              <a:rPr altLang="en-US" smtClean="0">
                <a:hlinkClick r:id="rId5" action="ppaction://hlinksldjump"/>
              </a:rPr>
              <a:t>Management Levels</a:t>
            </a:r>
            <a:endParaRPr altLang="en-US" smtClean="0"/>
          </a:p>
          <a:p>
            <a:pPr>
              <a:buClr>
                <a:srgbClr val="376092"/>
              </a:buClr>
            </a:pPr>
            <a:r>
              <a:rPr altLang="en-US" smtClean="0">
                <a:hlinkClick r:id="rId6" action="ppaction://hlinksldjump"/>
              </a:rPr>
              <a:t>Information Flow</a:t>
            </a:r>
            <a:endParaRPr altLang="en-US" smtClean="0"/>
          </a:p>
        </p:txBody>
      </p:sp>
      <p:pic>
        <p:nvPicPr>
          <p:cNvPr id="15364" name="Picture 5" descr="C:\Users\Glen\Documents\McGraw-Hill\OLeary-CE2012\ART\ole16805_ch11\ole16805_11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3852863"/>
            <a:ext cx="3290888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3"/>
          <p:cNvGrpSpPr>
            <a:grpSpLocks noChangeAspect="1"/>
          </p:cNvGrpSpPr>
          <p:nvPr/>
        </p:nvGrpSpPr>
        <p:grpSpPr bwMode="auto">
          <a:xfrm>
            <a:off x="4303713" y="1501775"/>
            <a:ext cx="4022725" cy="4759325"/>
            <a:chOff x="4610100" y="1314450"/>
            <a:chExt cx="4324350" cy="5114925"/>
          </a:xfrm>
        </p:grpSpPr>
        <p:sp>
          <p:nvSpPr>
            <p:cNvPr id="9" name="Rectangle 8"/>
            <p:cNvSpPr/>
            <p:nvPr/>
          </p:nvSpPr>
          <p:spPr>
            <a:xfrm>
              <a:off x="4610100" y="1314450"/>
              <a:ext cx="4324350" cy="5114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7415" name="Picture 5" descr="C:\Users\Glen\Documents\McGraw-Hill\OLeary-CE2012\ART\ole16805_ch11\ole16805_110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9638" y="1380815"/>
              <a:ext cx="4105274" cy="4982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841375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Accounting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Marketing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Human Resources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Production</a:t>
            </a:r>
          </a:p>
          <a:p>
            <a:pPr>
              <a:buClr>
                <a:srgbClr val="376092"/>
              </a:buClr>
            </a:pPr>
            <a:r>
              <a:rPr altLang="en-US" smtClean="0">
                <a:solidFill>
                  <a:schemeClr val="accent1"/>
                </a:solidFill>
              </a:rPr>
              <a:t>Research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sp>
        <p:nvSpPr>
          <p:cNvPr id="17413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pitchFamily="34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3"/>
          <p:cNvGrpSpPr>
            <a:grpSpLocks noChangeAspect="1"/>
          </p:cNvGrpSpPr>
          <p:nvPr/>
        </p:nvGrpSpPr>
        <p:grpSpPr bwMode="auto">
          <a:xfrm>
            <a:off x="1262063" y="2749550"/>
            <a:ext cx="7315200" cy="3614738"/>
            <a:chOff x="1273556" y="2509836"/>
            <a:chExt cx="6736969" cy="3328989"/>
          </a:xfrm>
        </p:grpSpPr>
        <p:sp>
          <p:nvSpPr>
            <p:cNvPr id="6" name="Rectangle 5"/>
            <p:cNvSpPr/>
            <p:nvPr/>
          </p:nvSpPr>
          <p:spPr>
            <a:xfrm>
              <a:off x="1273556" y="2509836"/>
              <a:ext cx="6736969" cy="33289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9463" name="Picture 6" descr="C:\Users\Glen\Documents\McGraw-Hill\OLeary-CE2012\ART\ole16805_ch11\ole16805_110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756" y="2576511"/>
              <a:ext cx="6596888" cy="3195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Management is usually divided into three levels: </a:t>
            </a:r>
            <a:r>
              <a:rPr altLang="en-US" smtClean="0">
                <a:solidFill>
                  <a:schemeClr val="accent1"/>
                </a:solidFill>
              </a:rPr>
              <a:t>Top</a:t>
            </a:r>
            <a:r>
              <a:rPr altLang="en-US" smtClean="0"/>
              <a:t>, </a:t>
            </a:r>
            <a:r>
              <a:rPr altLang="en-US" smtClean="0">
                <a:solidFill>
                  <a:schemeClr val="accent1"/>
                </a:solidFill>
              </a:rPr>
              <a:t>Middle</a:t>
            </a:r>
            <a:r>
              <a:rPr altLang="en-US" smtClean="0"/>
              <a:t>, and </a:t>
            </a:r>
            <a:r>
              <a:rPr altLang="en-US" smtClean="0">
                <a:solidFill>
                  <a:schemeClr val="accent1"/>
                </a:solidFill>
              </a:rPr>
              <a:t>Supervisors</a:t>
            </a:r>
          </a:p>
          <a:p>
            <a:pPr>
              <a:buClr>
                <a:srgbClr val="376092"/>
              </a:buClr>
            </a:pPr>
            <a:endParaRPr altLang="en-US" smtClean="0"/>
          </a:p>
        </p:txBody>
      </p:sp>
      <p:sp>
        <p:nvSpPr>
          <p:cNvPr id="19461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pitchFamily="34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68288"/>
            <a:ext cx="8521700" cy="1158875"/>
          </a:xfrm>
        </p:spPr>
      </p:pic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555750" y="1600200"/>
            <a:ext cx="7131050" cy="4525963"/>
          </a:xfrm>
        </p:spPr>
        <p:txBody>
          <a:bodyPr/>
          <a:lstStyle/>
          <a:p>
            <a:pPr>
              <a:buClr>
                <a:srgbClr val="376092"/>
              </a:buClr>
            </a:pPr>
            <a:r>
              <a:rPr altLang="en-US" smtClean="0"/>
              <a:t>Each level of management has different information needs </a:t>
            </a:r>
          </a:p>
          <a:p>
            <a:pPr>
              <a:buClr>
                <a:srgbClr val="376092"/>
              </a:buClr>
            </a:pPr>
            <a:r>
              <a:rPr altLang="en-US" smtClean="0"/>
              <a:t>The information flows to support these needs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Top management</a:t>
            </a:r>
          </a:p>
          <a:p>
            <a:pPr lvl="2"/>
            <a:r>
              <a:rPr altLang="en-US"/>
              <a:t>Vertical, horizontal, </a:t>
            </a:r>
            <a:br>
              <a:rPr altLang="en-US"/>
            </a:br>
            <a:r>
              <a:rPr altLang="en-US"/>
              <a:t>and external  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Middle management</a:t>
            </a:r>
          </a:p>
          <a:p>
            <a:pPr lvl="2"/>
            <a:r>
              <a:rPr altLang="en-US"/>
              <a:t>Vertical and horizontal </a:t>
            </a:r>
          </a:p>
          <a:p>
            <a:pPr lvl="1"/>
            <a:r>
              <a:rPr altLang="en-US">
                <a:solidFill>
                  <a:schemeClr val="accent1"/>
                </a:solidFill>
              </a:rPr>
              <a:t>Supervisor</a:t>
            </a:r>
          </a:p>
          <a:p>
            <a:pPr lvl="2"/>
            <a:r>
              <a:rPr altLang="en-US"/>
              <a:t>Primarily vertical</a:t>
            </a:r>
          </a:p>
        </p:txBody>
      </p:sp>
      <p:pic>
        <p:nvPicPr>
          <p:cNvPr id="21508" name="Picture 5" descr="C:\Users\Glen\Documents\McGraw-Hill\OLeary-CE2012\ART\ole16805_ch11\ole16805_1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3197225"/>
            <a:ext cx="3475037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tle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360363"/>
            <a:ext cx="8478838" cy="962025"/>
          </a:xfrm>
        </p:spPr>
      </p:pic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919163" y="1612900"/>
            <a:ext cx="7962900" cy="3981450"/>
            <a:chOff x="838200" y="1533525"/>
            <a:chExt cx="7962900" cy="3981450"/>
          </a:xfrm>
        </p:grpSpPr>
        <p:sp>
          <p:nvSpPr>
            <p:cNvPr id="6" name="Rectangle 5"/>
            <p:cNvSpPr/>
            <p:nvPr/>
          </p:nvSpPr>
          <p:spPr>
            <a:xfrm>
              <a:off x="838200" y="1533525"/>
              <a:ext cx="7962900" cy="39814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3558" name="Picture 5" descr="C:\Users\Glen\Documents\McGraw-Hill\OLeary-CE2012\ART\ole16805_ch11\ole16805_110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942" y="1681163"/>
              <a:ext cx="7674618" cy="3690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6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7772400" y="5761038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" pitchFamily="34" charset="0"/>
                <a:hlinkClick r:id="rId5" action="ppaction://hlinksldjump"/>
              </a:rPr>
              <a:t>Return</a:t>
            </a:r>
            <a:endParaRPr lang="en-US" altLang="en-US" sz="2000" b="1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ing Essentials 2013 Templat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17365D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 Essentials 2013 Template</Template>
  <TotalTime>259</TotalTime>
  <Words>1772</Words>
  <Application>Microsoft Office PowerPoint</Application>
  <PresentationFormat>On-screen Show (4:3)</PresentationFormat>
  <Paragraphs>206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Tw Cen MT</vt:lpstr>
      <vt:lpstr>Arial</vt:lpstr>
      <vt:lpstr>Wingdings</vt:lpstr>
      <vt:lpstr>Calibri</vt:lpstr>
      <vt:lpstr>RotisSemiSerif</vt:lpstr>
      <vt:lpstr>Corbel</vt:lpstr>
      <vt:lpstr>Computing Essentials 2013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Technology, the Internet, and You</dc:title>
  <dc:creator>Zouharis</dc:creator>
  <cp:lastModifiedBy>Nazeem Sabir</cp:lastModifiedBy>
  <cp:revision>55</cp:revision>
  <dcterms:created xsi:type="dcterms:W3CDTF">2011-11-06T13:45:54Z</dcterms:created>
  <dcterms:modified xsi:type="dcterms:W3CDTF">2017-04-18T10:59:00Z</dcterms:modified>
</cp:coreProperties>
</file>