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313" r:id="rId3"/>
    <p:sldId id="328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9" r:id="rId13"/>
    <p:sldId id="330" r:id="rId14"/>
    <p:sldId id="332" r:id="rId15"/>
    <p:sldId id="331" r:id="rId16"/>
    <p:sldId id="333" r:id="rId17"/>
    <p:sldId id="261" r:id="rId18"/>
  </p:sldIdLst>
  <p:sldSz cx="9144000" cy="6858000" type="screen4x3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86D0-00B8-498F-8E4C-219892A27693}" type="datetimeFigureOut">
              <a:rPr lang="en-US"/>
              <a:pPr>
                <a:defRPr/>
              </a:pPr>
              <a:t>11/15/20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45A4-5FC6-4F23-964B-E4A2483D6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2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FE40-C599-4BC6-B3B0-FA1F50923F22}" type="datetimeFigureOut">
              <a:rPr lang="en-US"/>
              <a:pPr>
                <a:defRPr/>
              </a:pPr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599A9-7ABE-4519-B421-755BCB157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8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4E3A-2B95-450C-8127-EF7F819F0C02}" type="datetimeFigureOut">
              <a:rPr lang="en-US"/>
              <a:pPr>
                <a:defRPr/>
              </a:pPr>
              <a:t>11/15/20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CB461-F491-4AB5-AF61-62002CFE3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6D50-1CAF-43F8-B15D-860983980F83}" type="datetimeFigureOut">
              <a:rPr lang="en-US"/>
              <a:pPr>
                <a:defRPr/>
              </a:pPr>
              <a:t>11/15/20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AE67-C5BC-4675-947C-AE2865445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4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3BD9-827F-4896-BBAF-F6EAD087C315}" type="datetimeFigureOut">
              <a:rPr lang="en-US"/>
              <a:pPr>
                <a:defRPr/>
              </a:pPr>
              <a:t>11/15/20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100B7-537A-4DEB-A165-13EF52143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1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0A82-E68E-4439-ABF5-08D920A1C7EF}" type="datetimeFigureOut">
              <a:rPr lang="en-US"/>
              <a:pPr>
                <a:defRPr/>
              </a:pPr>
              <a:t>11/15/20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42E13-D6B2-42DA-99DE-C3263503B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47376-67C2-4F26-BDBA-2E3A71E203DF}" type="datetimeFigureOut">
              <a:rPr lang="en-US"/>
              <a:pPr>
                <a:defRPr/>
              </a:pPr>
              <a:t>11/15/20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398E4-AEB2-4F3B-B7A0-99814170A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0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FCC7-C620-4A76-B7E9-6C8FDAFD3453}" type="datetimeFigureOut">
              <a:rPr lang="en-US"/>
              <a:pPr>
                <a:defRPr/>
              </a:pPr>
              <a:t>11/15/20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20EB4-A26A-4A4E-9D5F-D86396BC7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8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E79E-4B58-47D2-875C-C99B5B8313DA}" type="datetimeFigureOut">
              <a:rPr lang="en-US"/>
              <a:pPr>
                <a:defRPr/>
              </a:pPr>
              <a:t>11/15/20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C389-2280-4B89-8DD4-B6812898F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53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93AC-67DD-4E15-A238-162E949EBB75}" type="datetimeFigureOut">
              <a:rPr lang="en-US"/>
              <a:pPr>
                <a:defRPr/>
              </a:pPr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B6D26-E438-45D9-B6CC-3D287B577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4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E1DF1A-8D18-4534-B472-62FDF777B033}" type="datetimeFigureOut">
              <a:rPr lang="en-US"/>
              <a:pPr>
                <a:defRPr/>
              </a:pPr>
              <a:t>11/15/20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1AB1786-ABDD-49EF-A4B9-4345C4EB55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21" r:id="rId7"/>
    <p:sldLayoutId id="2147483822" r:id="rId8"/>
    <p:sldLayoutId id="2147483823" r:id="rId9"/>
    <p:sldLayoutId id="2147483824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ChangeArrowheads="1"/>
          </p:cNvSpPr>
          <p:nvPr/>
        </p:nvSpPr>
        <p:spPr bwMode="auto">
          <a:xfrm>
            <a:off x="1949450" y="2235200"/>
            <a:ext cx="57721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Britannic Bold" panose="020B0903060703020204" pitchFamily="34" charset="0"/>
              </a:rPr>
              <a:t>Algorithm Efficiency Analysis</a:t>
            </a:r>
          </a:p>
        </p:txBody>
      </p:sp>
    </p:spTree>
    <p:extLst>
      <p:ext uri="{BB962C8B-B14F-4D97-AF65-F5344CB8AC3E}">
        <p14:creationId xmlns:p14="http://schemas.microsoft.com/office/powerpoint/2010/main" val="29617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 noChangeArrowheads="1"/>
          </p:cNvSpPr>
          <p:nvPr/>
        </p:nvSpPr>
        <p:spPr bwMode="auto">
          <a:xfrm>
            <a:off x="2672799" y="479011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Determine the number of steps</a:t>
            </a:r>
          </a:p>
        </p:txBody>
      </p:sp>
      <p:sp>
        <p:nvSpPr>
          <p:cNvPr id="13314" name="Content Placeholder 2"/>
          <p:cNvSpPr txBox="1">
            <a:spLocks noChangeArrowheads="1"/>
          </p:cNvSpPr>
          <p:nvPr/>
        </p:nvSpPr>
        <p:spPr bwMode="auto">
          <a:xfrm>
            <a:off x="4432851" y="1141792"/>
            <a:ext cx="2027582" cy="5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b="1" i="1" dirty="0"/>
              <a:t>Example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499255"/>
                  </p:ext>
                </p:extLst>
              </p:nvPr>
            </p:nvGraphicFramePr>
            <p:xfrm>
              <a:off x="159026" y="1922359"/>
              <a:ext cx="8865704" cy="3931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void sample9 ( 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MY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200" i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0" dirty="0" err="1">
                              <a:latin typeface="+mn-lt"/>
                            </a:rPr>
                            <a:t>int</a:t>
                          </a:r>
                          <a:r>
                            <a:rPr lang="en-MY" sz="2200" b="0" dirty="0">
                              <a:latin typeface="+mn-lt"/>
                            </a:rPr>
                            <a:t> n, x, </a:t>
                          </a:r>
                          <a:r>
                            <a:rPr lang="en-MY" sz="2200" b="0" dirty="0" err="1">
                              <a:latin typeface="+mn-lt"/>
                            </a:rPr>
                            <a:t>i</a:t>
                          </a:r>
                          <a:r>
                            <a:rPr lang="en-MY" sz="2200" b="0" dirty="0">
                              <a:latin typeface="+mn-lt"/>
                            </a:rPr>
                            <a:t>=1;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while (i&lt;=n) </a:t>
                          </a:r>
                          <a:r>
                            <a:rPr lang="pt-BR" sz="2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{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x++;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(1 + log</a:t>
                          </a:r>
                          <a:r>
                            <a:rPr lang="en-MY" sz="2200" b="1" i="0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)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 =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=</a:t>
                          </a:r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*2;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(1 + log</a:t>
                          </a:r>
                          <a:r>
                            <a:rPr lang="en-MY" sz="2200" b="1" i="0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)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 =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</a:t>
                          </a:r>
                          <a:r>
                            <a:rPr lang="en-MY" sz="240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3(</a:t>
                          </a:r>
                          <a:r>
                            <a:rPr lang="en-MY" sz="2400" b="1" i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400" b="1" i="0" baseline="-250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i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n )</a:t>
                          </a:r>
                          <a:endParaRPr lang="en-MY" sz="2400" b="1" baseline="300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O(log</a:t>
                          </a:r>
                          <a:r>
                            <a:rPr lang="en-MY" sz="2400" b="1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499255"/>
                  </p:ext>
                </p:extLst>
              </p:nvPr>
            </p:nvGraphicFramePr>
            <p:xfrm>
              <a:off x="159026" y="1922359"/>
              <a:ext cx="8865704" cy="3931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MY" sz="2400" b="1" dirty="0" smtClean="0">
                              <a:latin typeface="+mn-lt"/>
                            </a:rPr>
                            <a:t>Algorithm</a:t>
                          </a:r>
                          <a:endParaRPr lang="en-MY" sz="24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 smtClean="0">
                              <a:latin typeface="+mn-lt"/>
                            </a:rPr>
                            <a:t>Number of steps</a:t>
                          </a:r>
                          <a:endParaRPr lang="en-MY" sz="24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 smtClean="0">
                              <a:latin typeface="+mn-lt"/>
                            </a:rPr>
                            <a:t>void sample9 ( 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973" t="-118571" r="-411" b="-74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0" dirty="0" err="1" smtClean="0">
                              <a:latin typeface="+mn-lt"/>
                            </a:rPr>
                            <a:t>int</a:t>
                          </a:r>
                          <a:r>
                            <a:rPr lang="en-MY" sz="2200" b="0" dirty="0" smtClean="0">
                              <a:latin typeface="+mn-lt"/>
                            </a:rPr>
                            <a:t> n, x, </a:t>
                          </a:r>
                          <a:r>
                            <a:rPr lang="en-MY" sz="2200" b="0" dirty="0" err="1" smtClean="0">
                              <a:latin typeface="+mn-lt"/>
                            </a:rPr>
                            <a:t>i</a:t>
                          </a:r>
                          <a:r>
                            <a:rPr lang="en-MY" sz="2200" b="0" dirty="0" smtClean="0">
                              <a:latin typeface="+mn-lt"/>
                            </a:rPr>
                            <a:t>=1;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lang="en-MY" sz="2200" b="0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while (i&lt;=n) </a:t>
                          </a:r>
                          <a:r>
                            <a:rPr lang="pt-BR" sz="22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{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</a:t>
                          </a:r>
                          <a:endParaRPr lang="en-MY" sz="2200" b="1" i="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US" sz="2200" b="1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x++;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(1 + log</a:t>
                          </a:r>
                          <a:r>
                            <a:rPr lang="en-MY" sz="2200" b="1" i="0" baseline="-2500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)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 = </a:t>
                          </a:r>
                          <a:r>
                            <a:rPr lang="en-MY" sz="2200" b="1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 err="1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MY" sz="2200" b="1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=</a:t>
                          </a:r>
                          <a:r>
                            <a:rPr lang="en-MY" sz="2200" b="1" dirty="0" err="1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MY" sz="2200" b="1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*2</a:t>
                          </a:r>
                          <a:r>
                            <a:rPr lang="en-MY" sz="2200" b="1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;</a:t>
                          </a:r>
                          <a:endParaRPr lang="en-MY" sz="2200" b="1" dirty="0">
                            <a:solidFill>
                              <a:schemeClr val="accent6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(1 + log</a:t>
                          </a:r>
                          <a:r>
                            <a:rPr lang="en-MY" sz="2200" b="1" i="0" baseline="-2500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)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 = </a:t>
                          </a:r>
                          <a:r>
                            <a:rPr lang="en-MY" sz="2200" b="1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 smtClean="0">
                              <a:latin typeface="+mn-lt"/>
                            </a:rPr>
                            <a:t>0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</a:t>
                          </a:r>
                          <a:r>
                            <a:rPr lang="en-MY" sz="2400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3(</a:t>
                          </a:r>
                          <a:r>
                            <a:rPr lang="en-MY" sz="2400" b="1" i="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400" b="1" i="0" baseline="-2500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i="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n )</a:t>
                          </a:r>
                          <a:endParaRPr lang="en-MY" sz="2400" b="1" baseline="300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O(log</a:t>
                          </a:r>
                          <a:r>
                            <a:rPr lang="en-MY" sz="2400" b="1" baseline="-25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n)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02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 noChangeArrowheads="1"/>
          </p:cNvSpPr>
          <p:nvPr/>
        </p:nvSpPr>
        <p:spPr bwMode="auto">
          <a:xfrm>
            <a:off x="2672799" y="479011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Determine the number of steps</a:t>
            </a:r>
          </a:p>
        </p:txBody>
      </p:sp>
      <p:sp>
        <p:nvSpPr>
          <p:cNvPr id="13314" name="Content Placeholder 2"/>
          <p:cNvSpPr txBox="1">
            <a:spLocks noChangeArrowheads="1"/>
          </p:cNvSpPr>
          <p:nvPr/>
        </p:nvSpPr>
        <p:spPr bwMode="auto">
          <a:xfrm>
            <a:off x="4432851" y="1141792"/>
            <a:ext cx="2027582" cy="5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b="1" i="1" dirty="0"/>
              <a:t>Example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438992"/>
                  </p:ext>
                </p:extLst>
              </p:nvPr>
            </p:nvGraphicFramePr>
            <p:xfrm>
              <a:off x="159026" y="1804574"/>
              <a:ext cx="8865704" cy="3931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void sample9 ( 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MY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200" i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0" dirty="0" err="1">
                              <a:latin typeface="+mn-lt"/>
                            </a:rPr>
                            <a:t>int</a:t>
                          </a:r>
                          <a:r>
                            <a:rPr lang="en-MY" sz="2200" b="0" dirty="0">
                              <a:latin typeface="+mn-lt"/>
                            </a:rPr>
                            <a:t> n, x, </a:t>
                          </a:r>
                          <a:r>
                            <a:rPr lang="en-MY" sz="2200" b="0" dirty="0" err="1">
                              <a:latin typeface="+mn-lt"/>
                            </a:rPr>
                            <a:t>i</a:t>
                          </a:r>
                          <a:r>
                            <a:rPr lang="en-MY" sz="2200" b="0" dirty="0">
                              <a:latin typeface="+mn-lt"/>
                            </a:rPr>
                            <a:t>=1;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while (i&lt;=n) </a:t>
                          </a:r>
                          <a:r>
                            <a:rPr lang="pt-BR" sz="2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{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4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x++;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(1 + log</a:t>
                          </a:r>
                          <a:r>
                            <a:rPr lang="en-MY" sz="2200" b="1" i="0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4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)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 =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=</a:t>
                          </a:r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*4;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(1 + log</a:t>
                          </a:r>
                          <a:r>
                            <a:rPr lang="en-MY" sz="2200" b="1" i="0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4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)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 =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</a:t>
                          </a:r>
                          <a:r>
                            <a:rPr lang="en-MY" sz="240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3(</a:t>
                          </a:r>
                          <a:r>
                            <a:rPr lang="en-MY" sz="2400" b="1" i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400" b="1" i="0" baseline="-250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4</a:t>
                          </a:r>
                          <a:r>
                            <a:rPr lang="en-MY" sz="2400" b="1" i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n )</a:t>
                          </a:r>
                          <a:endParaRPr lang="en-MY" sz="2400" b="1" baseline="300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O(log</a:t>
                          </a:r>
                          <a:r>
                            <a:rPr lang="en-MY" sz="2400" b="1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438992"/>
                  </p:ext>
                </p:extLst>
              </p:nvPr>
            </p:nvGraphicFramePr>
            <p:xfrm>
              <a:off x="159026" y="1804574"/>
              <a:ext cx="8865704" cy="3931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MY" sz="2400" b="1" dirty="0" smtClean="0">
                              <a:latin typeface="+mn-lt"/>
                            </a:rPr>
                            <a:t>Algorithm</a:t>
                          </a:r>
                          <a:endParaRPr lang="en-MY" sz="24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 smtClean="0">
                              <a:latin typeface="+mn-lt"/>
                            </a:rPr>
                            <a:t>Number of steps</a:t>
                          </a:r>
                          <a:endParaRPr lang="en-MY" sz="24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 smtClean="0">
                              <a:latin typeface="+mn-lt"/>
                            </a:rPr>
                            <a:t>void sample9 ( 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973" t="-118571" r="-411" b="-74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0" dirty="0" err="1" smtClean="0">
                              <a:latin typeface="+mn-lt"/>
                            </a:rPr>
                            <a:t>int</a:t>
                          </a:r>
                          <a:r>
                            <a:rPr lang="en-MY" sz="2200" b="0" dirty="0" smtClean="0">
                              <a:latin typeface="+mn-lt"/>
                            </a:rPr>
                            <a:t> n, x, </a:t>
                          </a:r>
                          <a:r>
                            <a:rPr lang="en-MY" sz="2200" b="0" dirty="0" err="1" smtClean="0">
                              <a:latin typeface="+mn-lt"/>
                            </a:rPr>
                            <a:t>i</a:t>
                          </a:r>
                          <a:r>
                            <a:rPr lang="en-MY" sz="2200" b="0" dirty="0" smtClean="0">
                              <a:latin typeface="+mn-lt"/>
                            </a:rPr>
                            <a:t>=1;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lang="en-MY" sz="2200" b="0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while (i&lt;=n) </a:t>
                          </a:r>
                          <a:r>
                            <a:rPr lang="pt-BR" sz="22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{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4</a:t>
                          </a: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</a:t>
                          </a:r>
                          <a:endParaRPr lang="en-MY" sz="2200" b="1" i="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US" sz="2200" b="1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x++;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(1 + log</a:t>
                          </a:r>
                          <a:r>
                            <a:rPr lang="en-MY" sz="2200" b="1" i="0" baseline="-2500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4</a:t>
                          </a: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)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 = </a:t>
                          </a:r>
                          <a:r>
                            <a:rPr lang="en-MY" sz="2200" b="1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  <a:r>
                            <a:rPr lang="en-MY" sz="2200" b="1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 err="1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MY" sz="2200" b="1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=</a:t>
                          </a:r>
                          <a:r>
                            <a:rPr lang="en-MY" sz="2200" b="1" dirty="0" err="1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MY" sz="2200" b="1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*4</a:t>
                          </a:r>
                          <a:r>
                            <a:rPr lang="en-MY" sz="2200" b="1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;</a:t>
                          </a:r>
                          <a:endParaRPr lang="en-MY" sz="2200" b="1" dirty="0">
                            <a:solidFill>
                              <a:schemeClr val="accent6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(1 + log</a:t>
                          </a:r>
                          <a:r>
                            <a:rPr lang="en-MY" sz="2200" b="1" i="0" baseline="-2500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4</a:t>
                          </a: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)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 = </a:t>
                          </a:r>
                          <a:r>
                            <a:rPr lang="en-MY" sz="2200" b="1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  <a:r>
                            <a:rPr lang="en-MY" sz="2200" b="1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 smtClean="0">
                              <a:latin typeface="+mn-lt"/>
                            </a:rPr>
                            <a:t>0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</a:t>
                          </a:r>
                          <a:r>
                            <a:rPr lang="en-MY" sz="2400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3(</a:t>
                          </a:r>
                          <a:r>
                            <a:rPr lang="en-MY" sz="2400" b="1" i="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400" b="1" i="0" baseline="-2500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4</a:t>
                          </a:r>
                          <a:r>
                            <a:rPr lang="en-MY" sz="2400" b="1" i="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n )</a:t>
                          </a:r>
                          <a:endParaRPr lang="en-MY" sz="2400" b="1" baseline="300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O(log</a:t>
                          </a:r>
                          <a:r>
                            <a:rPr lang="en-MY" sz="2400" b="1" baseline="-25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n)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523461" y="5879472"/>
            <a:ext cx="8355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While loop iterate from </a:t>
            </a:r>
            <a:r>
              <a:rPr lang="en-US" sz="2000" i="1" dirty="0" err="1"/>
              <a:t>i</a:t>
            </a:r>
            <a:r>
              <a:rPr lang="en-US" sz="2000" i="1" dirty="0"/>
              <a:t>=1 until </a:t>
            </a:r>
            <a:r>
              <a:rPr lang="en-US" sz="2000" i="1" dirty="0" err="1"/>
              <a:t>i</a:t>
            </a:r>
            <a:r>
              <a:rPr lang="en-US" sz="2000" i="1" dirty="0"/>
              <a:t>=n ; </a:t>
            </a:r>
            <a:r>
              <a:rPr lang="en-US" sz="2000" b="1" i="1" dirty="0" err="1"/>
              <a:t>i</a:t>
            </a:r>
            <a:r>
              <a:rPr lang="en-US" sz="2000" b="1" i="1" dirty="0"/>
              <a:t> increment 4 times at each iteration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Number of iteration for while loop = </a:t>
            </a:r>
            <a:r>
              <a:rPr lang="en-US" sz="2000" b="1" i="1" dirty="0">
                <a:solidFill>
                  <a:srgbClr val="FF0000"/>
                </a:solidFill>
              </a:rPr>
              <a:t>( 1 + log</a:t>
            </a:r>
            <a:r>
              <a:rPr lang="en-US" sz="2000" b="1" i="1" baseline="-25000" dirty="0">
                <a:solidFill>
                  <a:srgbClr val="FF0000"/>
                </a:solidFill>
              </a:rPr>
              <a:t>4</a:t>
            </a:r>
            <a:r>
              <a:rPr lang="en-US" sz="2000" b="1" i="1" dirty="0">
                <a:solidFill>
                  <a:srgbClr val="FF0000"/>
                </a:solidFill>
              </a:rPr>
              <a:t>n )</a:t>
            </a:r>
            <a:endParaRPr lang="en-MY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 noChangeArrowheads="1"/>
          </p:cNvSpPr>
          <p:nvPr/>
        </p:nvSpPr>
        <p:spPr bwMode="auto">
          <a:xfrm>
            <a:off x="2672799" y="479011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Determine the number of steps</a:t>
            </a:r>
          </a:p>
        </p:txBody>
      </p:sp>
      <p:sp>
        <p:nvSpPr>
          <p:cNvPr id="13314" name="Content Placeholder 2"/>
          <p:cNvSpPr txBox="1">
            <a:spLocks noChangeArrowheads="1"/>
          </p:cNvSpPr>
          <p:nvPr/>
        </p:nvSpPr>
        <p:spPr bwMode="auto">
          <a:xfrm>
            <a:off x="4432851" y="1141792"/>
            <a:ext cx="2027582" cy="5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b="1" i="1" dirty="0"/>
              <a:t>Example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1327818"/>
                  </p:ext>
                </p:extLst>
              </p:nvPr>
            </p:nvGraphicFramePr>
            <p:xfrm>
              <a:off x="159026" y="1804574"/>
              <a:ext cx="8865704" cy="4053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//Program 4.2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MY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200" i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nn-NO" sz="24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nn-NO" sz="2400" b="1" u="none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 = 2</a:t>
                          </a:r>
                          <a:r>
                            <a:rPr lang="nn-NO" sz="24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; i &lt;n; </a:t>
                          </a:r>
                          <a:r>
                            <a:rPr lang="nn-NO" sz="2400" b="1" u="none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i++</a:t>
                          </a:r>
                          <a:r>
                            <a:rPr lang="nn-NO" sz="24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) 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US" sz="24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      </a:t>
                          </a:r>
                          <a:r>
                            <a:rPr lang="en-US" sz="24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4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</a:t>
                          </a:r>
                          <a:r>
                            <a:rPr lang="en-US" sz="24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US" sz="24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;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 . n = 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nn-NO" sz="24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nn-NO" sz="2400" b="1" u="none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j=1</a:t>
                          </a:r>
                          <a:r>
                            <a:rPr lang="nn-NO" sz="24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; j&lt;=n; </a:t>
                          </a:r>
                          <a:r>
                            <a:rPr lang="nn-NO" sz="2400" b="1" u="none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j=j*2</a:t>
                          </a:r>
                          <a:r>
                            <a:rPr lang="nn-NO" sz="24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) </a:t>
                          </a:r>
                          <a:endParaRPr lang="en-MY" sz="24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US" sz="24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4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</a:t>
                          </a:r>
                          <a:r>
                            <a:rPr lang="en-US" sz="24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US" sz="24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;</a:t>
                          </a:r>
                          <a:endParaRPr lang="en-MY" sz="2400" b="1" dirty="0">
                            <a:solidFill>
                              <a:schemeClr val="accent6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(1 + log</a:t>
                          </a:r>
                          <a:r>
                            <a:rPr lang="en-MY" sz="2200" b="1" i="0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)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 =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+ n + </a:t>
                          </a:r>
                          <a:r>
                            <a:rPr lang="en-MY" sz="240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2(</a:t>
                          </a:r>
                          <a:r>
                            <a:rPr lang="en-MY" sz="2400" b="1" i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400" b="1" i="0" baseline="-250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i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n )</a:t>
                          </a:r>
                          <a:endParaRPr lang="en-MY" sz="2400" b="1" baseline="300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1327818"/>
                  </p:ext>
                </p:extLst>
              </p:nvPr>
            </p:nvGraphicFramePr>
            <p:xfrm>
              <a:off x="159026" y="1804574"/>
              <a:ext cx="8865704" cy="4053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//Program 4.2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718" t="-117647" r="-427" b="-76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nn-NO" sz="24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nn-NO" sz="2400" b="1" u="none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 = 2</a:t>
                          </a:r>
                          <a:r>
                            <a:rPr lang="nn-NO" sz="24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; i &lt;n; </a:t>
                          </a:r>
                          <a:r>
                            <a:rPr lang="nn-NO" sz="2400" b="1" u="none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i++</a:t>
                          </a:r>
                          <a:r>
                            <a:rPr lang="nn-NO" sz="24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) 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US" sz="24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      </a:t>
                          </a:r>
                          <a:r>
                            <a:rPr lang="en-US" sz="24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4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</a:t>
                          </a:r>
                          <a:r>
                            <a:rPr lang="en-US" sz="24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US" sz="24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;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 . n = 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nn-NO" sz="24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nn-NO" sz="2400" b="1" u="none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j=1</a:t>
                          </a:r>
                          <a:r>
                            <a:rPr lang="nn-NO" sz="24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; j&lt;=n; </a:t>
                          </a:r>
                          <a:r>
                            <a:rPr lang="nn-NO" sz="2400" b="1" u="none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j=j*2</a:t>
                          </a:r>
                          <a:r>
                            <a:rPr lang="nn-NO" sz="24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) </a:t>
                          </a:r>
                          <a:endParaRPr lang="en-MY" sz="24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US" sz="24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4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</a:t>
                          </a:r>
                          <a:r>
                            <a:rPr lang="en-US" sz="24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US" sz="24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;</a:t>
                          </a:r>
                          <a:endParaRPr lang="en-MY" sz="2400" b="1" dirty="0">
                            <a:solidFill>
                              <a:schemeClr val="accent6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(1 + log</a:t>
                          </a:r>
                          <a:r>
                            <a:rPr lang="en-MY" sz="2200" b="1" i="0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)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 =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200" b="1" i="0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+ n + </a:t>
                          </a:r>
                          <a:r>
                            <a:rPr lang="en-MY" sz="240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2(</a:t>
                          </a:r>
                          <a:r>
                            <a:rPr lang="en-MY" sz="2400" b="1" i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1 + log</a:t>
                          </a:r>
                          <a:r>
                            <a:rPr lang="en-MY" sz="2400" b="1" i="0" baseline="-250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i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n )</a:t>
                          </a:r>
                          <a:endParaRPr lang="en-MY" sz="2400" b="1" baseline="300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523461" y="5879472"/>
            <a:ext cx="8355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While loop iterate from j=1 until j=n ; </a:t>
            </a:r>
            <a:r>
              <a:rPr lang="en-US" sz="2000" b="1" i="1" dirty="0"/>
              <a:t>j increment 2 times at each iteration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Number of iteration for while loop = </a:t>
            </a:r>
            <a:r>
              <a:rPr lang="en-US" sz="2000" b="1" i="1" dirty="0">
                <a:solidFill>
                  <a:srgbClr val="FF0000"/>
                </a:solidFill>
              </a:rPr>
              <a:t>( 1 + log</a:t>
            </a:r>
            <a:r>
              <a:rPr lang="en-US" sz="2000" b="1" i="1" baseline="-25000" dirty="0">
                <a:solidFill>
                  <a:srgbClr val="FF0000"/>
                </a:solidFill>
              </a:rPr>
              <a:t>2</a:t>
            </a:r>
            <a:r>
              <a:rPr lang="en-US" sz="2000" b="1" i="1" dirty="0">
                <a:solidFill>
                  <a:srgbClr val="FF0000"/>
                </a:solidFill>
              </a:rPr>
              <a:t>n )</a:t>
            </a:r>
            <a:endParaRPr lang="en-MY" sz="2000" b="1" i="1" dirty="0">
              <a:solidFill>
                <a:srgbClr val="FF0000"/>
              </a:solidFill>
            </a:endParaRP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8FD4C545-CBDF-CE40-B899-26957DEABA61}"/>
              </a:ext>
            </a:extLst>
          </p:cNvPr>
          <p:cNvSpPr/>
          <p:nvPr/>
        </p:nvSpPr>
        <p:spPr>
          <a:xfrm>
            <a:off x="2908850" y="1661596"/>
            <a:ext cx="3048001" cy="171907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just"/>
            <a:r>
              <a:rPr lang="en-US" sz="1600" dirty="0"/>
              <a:t>Assume n=4, </a:t>
            </a:r>
            <a:r>
              <a:rPr lang="en-US" sz="1600" dirty="0" err="1"/>
              <a:t>i</a:t>
            </a:r>
            <a:r>
              <a:rPr lang="en-US" sz="1600" dirty="0"/>
              <a:t>=2</a:t>
            </a:r>
          </a:p>
          <a:p>
            <a:pPr algn="just"/>
            <a:r>
              <a:rPr lang="en-US" sz="1600" dirty="0"/>
              <a:t>The for loop will be execute when </a:t>
            </a:r>
            <a:r>
              <a:rPr lang="en-US" sz="1600" dirty="0" err="1"/>
              <a:t>i</a:t>
            </a:r>
            <a:r>
              <a:rPr lang="en-US" sz="1600" dirty="0"/>
              <a:t> is equal to 2 and 3 because the condition is value of </a:t>
            </a:r>
            <a:r>
              <a:rPr lang="en-US" sz="1600" dirty="0" err="1"/>
              <a:t>i</a:t>
            </a:r>
            <a:r>
              <a:rPr lang="en-US" sz="1600" dirty="0"/>
              <a:t> must be less than 4. If we apply n-2+1, we get 3, which is applicable if the condition is </a:t>
            </a:r>
            <a:r>
              <a:rPr lang="en-US" sz="1600" dirty="0" err="1"/>
              <a:t>i</a:t>
            </a:r>
            <a:r>
              <a:rPr lang="en-US" sz="1600" dirty="0"/>
              <a:t>&lt;=n</a:t>
            </a:r>
          </a:p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3EBA9D-09AD-2845-ACD8-350A2F69FC37}"/>
              </a:ext>
            </a:extLst>
          </p:cNvPr>
          <p:cNvCxnSpPr/>
          <p:nvPr/>
        </p:nvCxnSpPr>
        <p:spPr>
          <a:xfrm>
            <a:off x="5956851" y="2912534"/>
            <a:ext cx="12680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0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 noChangeArrowheads="1"/>
          </p:cNvSpPr>
          <p:nvPr/>
        </p:nvSpPr>
        <p:spPr bwMode="auto">
          <a:xfrm>
            <a:off x="2672799" y="479011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Determine the number of steps</a:t>
            </a:r>
          </a:p>
        </p:txBody>
      </p:sp>
      <p:sp>
        <p:nvSpPr>
          <p:cNvPr id="13314" name="Content Placeholder 2"/>
          <p:cNvSpPr txBox="1">
            <a:spLocks noChangeArrowheads="1"/>
          </p:cNvSpPr>
          <p:nvPr/>
        </p:nvSpPr>
        <p:spPr bwMode="auto">
          <a:xfrm>
            <a:off x="4432851" y="1141792"/>
            <a:ext cx="2027582" cy="5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b="1" i="1" dirty="0"/>
              <a:t>Example 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0677107"/>
                  </p:ext>
                </p:extLst>
              </p:nvPr>
            </p:nvGraphicFramePr>
            <p:xfrm>
              <a:off x="159026" y="1804574"/>
              <a:ext cx="8865704" cy="4358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//Program 4.3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MY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200" i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0" dirty="0">
                              <a:latin typeface="+mn-lt"/>
                            </a:rPr>
                            <a:t>int </a:t>
                          </a:r>
                          <a:r>
                            <a:rPr lang="en-MY" sz="2200" b="0" dirty="0" err="1">
                              <a:latin typeface="+mn-lt"/>
                            </a:rPr>
                            <a:t>i</a:t>
                          </a:r>
                          <a:r>
                            <a:rPr lang="en-MY" sz="2200" b="0" dirty="0">
                              <a:latin typeface="+mn-lt"/>
                            </a:rPr>
                            <a:t> = 1;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while (i&lt;=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)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n-1+1 = 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pt-BR" sz="2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{   </a:t>
                          </a:r>
                          <a:r>
                            <a:rPr lang="nn-NO" sz="2000" b="1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nn-NO" sz="2000" b="1" u="none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j=1</a:t>
                          </a:r>
                          <a:r>
                            <a:rPr lang="nn-NO" sz="2000" b="1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; j&lt;=i; </a:t>
                          </a:r>
                          <a:r>
                            <a:rPr lang="nn-NO" sz="2000" b="1" u="none" dirty="0" err="1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j++</a:t>
                          </a:r>
                          <a:r>
                            <a:rPr lang="nn-NO" sz="2000" b="1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)</a:t>
                          </a:r>
                          <a:endParaRPr lang="en-MY" sz="2200" b="1" dirty="0">
                            <a:solidFill>
                              <a:schemeClr val="accent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i="0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(i-1+1) </a:t>
                          </a:r>
                          <a:r>
                            <a:rPr lang="en-US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. n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= </a:t>
                          </a:r>
                          <a:r>
                            <a:rPr lang="en-MY" sz="2200" b="1" i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 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          </a:t>
                          </a:r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&lt;&lt;</a:t>
                          </a:r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&lt;&lt;j;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 err="1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i.n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 = </a:t>
                          </a:r>
                          <a:r>
                            <a:rPr lang="en-MY" sz="2200" b="1" i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i.n</a:t>
                          </a:r>
                          <a:endParaRPr lang="en-MY" sz="2200" b="1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              </a:t>
                          </a:r>
                          <a:r>
                            <a:rPr lang="en-MY" sz="2200" b="0" i="0" u="none" strike="noStrike" kern="1200" baseline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</a:t>
                          </a:r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++;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200" b="0" dirty="0">
                              <a:latin typeface="+mn-lt"/>
                            </a:rPr>
                            <a:t>.1 = 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           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3752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+ 2n + </a:t>
                          </a:r>
                          <a:r>
                            <a:rPr lang="en-MY" sz="2400" b="1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2n</a:t>
                          </a:r>
                          <a:r>
                            <a:rPr lang="en-MY" sz="2400" b="1" baseline="300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</a:t>
                          </a:r>
                          <a:r>
                            <a:rPr lang="en-MY" sz="24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0677107"/>
                  </p:ext>
                </p:extLst>
              </p:nvPr>
            </p:nvGraphicFramePr>
            <p:xfrm>
              <a:off x="159026" y="1804574"/>
              <a:ext cx="8865704" cy="4358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//Program 4.3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718" t="-117647" r="-427" b="-8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0" dirty="0">
                              <a:latin typeface="+mn-lt"/>
                            </a:rPr>
                            <a:t>int </a:t>
                          </a:r>
                          <a:r>
                            <a:rPr lang="en-MY" sz="2200" b="0" dirty="0" err="1">
                              <a:latin typeface="+mn-lt"/>
                            </a:rPr>
                            <a:t>i</a:t>
                          </a:r>
                          <a:r>
                            <a:rPr lang="en-MY" sz="2200" b="0" dirty="0">
                              <a:latin typeface="+mn-lt"/>
                            </a:rPr>
                            <a:t> = 1;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while (i&lt;=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)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n-1+1 = 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pt-BR" sz="2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{   </a:t>
                          </a:r>
                          <a:r>
                            <a:rPr lang="nn-NO" sz="2000" b="1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nn-NO" sz="2000" b="1" u="none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j=1</a:t>
                          </a:r>
                          <a:r>
                            <a:rPr lang="nn-NO" sz="2000" b="1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; j&lt;=i; </a:t>
                          </a:r>
                          <a:r>
                            <a:rPr lang="nn-NO" sz="2000" b="1" u="none" dirty="0" err="1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j++</a:t>
                          </a:r>
                          <a:r>
                            <a:rPr lang="nn-NO" sz="2000" b="1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)</a:t>
                          </a:r>
                          <a:endParaRPr lang="en-MY" sz="2200" b="1" dirty="0">
                            <a:solidFill>
                              <a:schemeClr val="accent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i="0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(i-1+1) </a:t>
                          </a:r>
                          <a:r>
                            <a:rPr lang="en-US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. n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= </a:t>
                          </a:r>
                          <a:r>
                            <a:rPr lang="en-MY" sz="2200" b="1" i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 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          </a:t>
                          </a:r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&lt;&lt;</a:t>
                          </a:r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&lt;&lt;j;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 err="1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i.n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 = </a:t>
                          </a:r>
                          <a:r>
                            <a:rPr lang="en-MY" sz="2200" b="1" i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i.n</a:t>
                          </a:r>
                          <a:endParaRPr lang="en-MY" sz="2200" b="1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              </a:t>
                          </a:r>
                          <a:r>
                            <a:rPr lang="en-MY" sz="2200" b="0" i="0" u="none" strike="noStrike" kern="1200" baseline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</a:t>
                          </a:r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++;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200" b="0" dirty="0">
                              <a:latin typeface="+mn-lt"/>
                            </a:rPr>
                            <a:t>.1 = 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           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37526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+ 2n + </a:t>
                          </a:r>
                          <a:r>
                            <a:rPr lang="en-MY" sz="2400" b="1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2n</a:t>
                          </a:r>
                          <a:r>
                            <a:rPr lang="en-MY" sz="2400" b="1" baseline="300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</a:t>
                          </a:r>
                          <a:r>
                            <a:rPr lang="en-MY" sz="24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4897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 noChangeArrowheads="1"/>
          </p:cNvSpPr>
          <p:nvPr/>
        </p:nvSpPr>
        <p:spPr bwMode="auto">
          <a:xfrm>
            <a:off x="2672799" y="479011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Determine the number of steps</a:t>
            </a:r>
          </a:p>
        </p:txBody>
      </p:sp>
      <p:sp>
        <p:nvSpPr>
          <p:cNvPr id="13314" name="Content Placeholder 2"/>
          <p:cNvSpPr txBox="1">
            <a:spLocks noChangeArrowheads="1"/>
          </p:cNvSpPr>
          <p:nvPr/>
        </p:nvSpPr>
        <p:spPr bwMode="auto">
          <a:xfrm>
            <a:off x="4432851" y="1141792"/>
            <a:ext cx="2027582" cy="5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b="1" i="1" dirty="0"/>
              <a:t>Example 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59026" y="1804574"/>
              <a:ext cx="8865704" cy="4785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//Program 4.4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MY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200" i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0" dirty="0">
                              <a:latin typeface="+mn-lt"/>
                            </a:rPr>
                            <a:t>int I, j = 1;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=1; 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&lt;=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; 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++) {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n-1+1 = 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j = j * 2;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i="0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1 </a:t>
                          </a:r>
                          <a:r>
                            <a:rPr lang="en-US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. n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=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}</a:t>
                          </a:r>
                          <a:endParaRPr lang="en-MY" sz="2200" b="1" dirty="0">
                            <a:solidFill>
                              <a:schemeClr val="accent6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  <a:endParaRPr lang="en-MY" sz="2200" b="1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=1; 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&lt;=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j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; 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++) {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j-1+1 </a:t>
                          </a:r>
                          <a:r>
                            <a:rPr lang="en-MY" sz="2200" b="0" dirty="0">
                              <a:latin typeface="+mn-lt"/>
                            </a:rPr>
                            <a:t>= j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             </a:t>
                          </a:r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&lt;&lt;j&lt;&lt;”\n”;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j </a:t>
                          </a:r>
                          <a:r>
                            <a:rPr lang="en-MY" sz="2200" b="0" dirty="0">
                              <a:latin typeface="+mn-lt"/>
                            </a:rPr>
                            <a:t>. 1 = j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98029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           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3752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+ 2n + </a:t>
                          </a:r>
                          <a:r>
                            <a:rPr lang="en-MY" sz="24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2j</a:t>
                          </a:r>
                          <a:endParaRPr lang="en-MY" sz="2400" b="1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</a:t>
                          </a:r>
                          <a:r>
                            <a:rPr lang="en-MY" sz="24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59026" y="1804574"/>
              <a:ext cx="8865704" cy="4785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//Program 4.4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718" t="-117647" r="-427" b="-9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0" dirty="0">
                              <a:latin typeface="+mn-lt"/>
                            </a:rPr>
                            <a:t>int I, j = 1;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=1; 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&lt;=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; 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++) {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n-1+1 = 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j = j * 2;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i="0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1 </a:t>
                          </a:r>
                          <a:r>
                            <a:rPr lang="en-US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. n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=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}</a:t>
                          </a:r>
                          <a:endParaRPr lang="en-MY" sz="2200" b="1" dirty="0">
                            <a:solidFill>
                              <a:schemeClr val="accent6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  <a:endParaRPr lang="en-MY" sz="2200" b="1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=1; 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&lt;=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j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; 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++) {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j-1+1 </a:t>
                          </a:r>
                          <a:r>
                            <a:rPr lang="en-MY" sz="2200" b="0" dirty="0">
                              <a:latin typeface="+mn-lt"/>
                            </a:rPr>
                            <a:t>= j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             </a:t>
                          </a:r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&lt;&lt;j&lt;&lt;”\n”;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j </a:t>
                          </a:r>
                          <a:r>
                            <a:rPr lang="en-MY" sz="2200" b="0" dirty="0">
                              <a:latin typeface="+mn-lt"/>
                            </a:rPr>
                            <a:t>. 1 = j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980299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           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37526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+ 2n + </a:t>
                          </a:r>
                          <a:r>
                            <a:rPr lang="en-MY" sz="24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2j</a:t>
                          </a:r>
                          <a:endParaRPr lang="en-MY" sz="2400" b="1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</a:t>
                          </a:r>
                          <a:r>
                            <a:rPr lang="en-MY" sz="24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817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 noChangeArrowheads="1"/>
          </p:cNvSpPr>
          <p:nvPr/>
        </p:nvSpPr>
        <p:spPr bwMode="auto">
          <a:xfrm>
            <a:off x="2672799" y="479011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Determine the number of steps</a:t>
            </a:r>
          </a:p>
        </p:txBody>
      </p:sp>
      <p:sp>
        <p:nvSpPr>
          <p:cNvPr id="13314" name="Content Placeholder 2"/>
          <p:cNvSpPr txBox="1">
            <a:spLocks noChangeArrowheads="1"/>
          </p:cNvSpPr>
          <p:nvPr/>
        </p:nvSpPr>
        <p:spPr bwMode="auto">
          <a:xfrm>
            <a:off x="4432851" y="1141792"/>
            <a:ext cx="2027582" cy="5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b="1" i="1" dirty="0"/>
              <a:t>Example 13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8406315"/>
                  </p:ext>
                </p:extLst>
              </p:nvPr>
            </p:nvGraphicFramePr>
            <p:xfrm>
              <a:off x="159026" y="1804574"/>
              <a:ext cx="8865704" cy="4297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//Program 4.5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MY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200" i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0" dirty="0">
                              <a:latin typeface="+mn-lt"/>
                            </a:rPr>
                            <a:t>void a (int n)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{  for (a=3; a&lt;=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; a++)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n-3+1 = n-2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for (int b=1; b&lt;n; b++)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i="0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n </a:t>
                          </a:r>
                          <a:r>
                            <a:rPr lang="en-US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. (n-2)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=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 (n-2)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&lt;&lt;j&lt;&lt;”\n”;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:r>
                            <a:rPr lang="en-US" sz="2200" b="1" i="0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US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:r>
                            <a:rPr lang="en-US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n-2</a:t>
                          </a:r>
                          <a:r>
                            <a:rPr lang="en-US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)) .</a:t>
                          </a:r>
                          <a:r>
                            <a:rPr lang="en-US" sz="22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lang="en-US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=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 (n-2)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}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(n-2) + </a:t>
                          </a:r>
                          <a:r>
                            <a:rPr lang="en-US" sz="24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(n(n-2)) + (n(n-2)) </a:t>
                          </a:r>
                          <a:endParaRPr lang="en-MY" sz="2400" b="1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</a:t>
                          </a:r>
                          <a:r>
                            <a:rPr lang="en-MY" sz="24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8406315"/>
                  </p:ext>
                </p:extLst>
              </p:nvPr>
            </p:nvGraphicFramePr>
            <p:xfrm>
              <a:off x="159026" y="1804574"/>
              <a:ext cx="8865704" cy="4297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//Program 4.5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718" t="-117647" r="-427" b="-82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0" dirty="0">
                              <a:latin typeface="+mn-lt"/>
                            </a:rPr>
                            <a:t>void a (int n)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{  for (a=3; a&lt;=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; a++)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n-3+1 = n-2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for (int b=1; b&lt;n; b++)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i="0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n </a:t>
                          </a:r>
                          <a:r>
                            <a:rPr lang="en-US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. (n-2)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=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 (n-2)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&lt;&lt;j&lt;&lt;”\n”;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:r>
                            <a:rPr lang="en-US" sz="2200" b="1" i="0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US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:r>
                            <a:rPr lang="en-US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n-2</a:t>
                          </a:r>
                          <a:r>
                            <a:rPr lang="en-US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)) .</a:t>
                          </a:r>
                          <a:r>
                            <a:rPr lang="en-US" sz="22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lang="en-US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=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 (n-2)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}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(n-2) + </a:t>
                          </a:r>
                          <a:r>
                            <a:rPr lang="en-US" sz="24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(n(n-2)) + (n(n-2)) </a:t>
                          </a:r>
                          <a:endParaRPr lang="en-MY" sz="2400" b="1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</a:t>
                          </a:r>
                          <a:r>
                            <a:rPr lang="en-MY" sz="24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3407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 noChangeArrowheads="1"/>
          </p:cNvSpPr>
          <p:nvPr/>
        </p:nvSpPr>
        <p:spPr bwMode="auto">
          <a:xfrm>
            <a:off x="2672799" y="479011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Determine the number of steps</a:t>
            </a:r>
          </a:p>
        </p:txBody>
      </p:sp>
      <p:sp>
        <p:nvSpPr>
          <p:cNvPr id="13314" name="Content Placeholder 2"/>
          <p:cNvSpPr txBox="1">
            <a:spLocks noChangeArrowheads="1"/>
          </p:cNvSpPr>
          <p:nvPr/>
        </p:nvSpPr>
        <p:spPr bwMode="auto">
          <a:xfrm>
            <a:off x="4432851" y="1141792"/>
            <a:ext cx="2027582" cy="5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b="1" i="1" dirty="0"/>
              <a:t>Example 14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3296575"/>
                  </p:ext>
                </p:extLst>
              </p:nvPr>
            </p:nvGraphicFramePr>
            <p:xfrm>
              <a:off x="159026" y="1804574"/>
              <a:ext cx="8865704" cy="454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=2; 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&lt;=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; 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++)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pt-BR" sz="2200" b="1" i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0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{ j=3;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1. 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(n-1)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= n-1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 err="1">
                              <a:solidFill>
                                <a:srgbClr val="7030A0"/>
                              </a:solidFill>
                              <a:latin typeface="+mn-lt"/>
                            </a:rPr>
                            <a:t>While</a:t>
                          </a:r>
                          <a:r>
                            <a:rPr lang="pt-BR" sz="2200" b="1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 (</a:t>
                          </a:r>
                          <a:r>
                            <a:rPr lang="pt-BR" sz="2200" b="1" dirty="0" err="1">
                              <a:solidFill>
                                <a:srgbClr val="7030A0"/>
                              </a:solidFill>
                              <a:latin typeface="+mn-lt"/>
                            </a:rPr>
                            <a:t>j</a:t>
                          </a:r>
                          <a:r>
                            <a:rPr lang="pt-BR" sz="2200" b="1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&lt;=</a:t>
                          </a:r>
                          <a:r>
                            <a:rPr lang="pt-BR" sz="2200" b="1" dirty="0" err="1">
                              <a:solidFill>
                                <a:srgbClr val="7030A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) {</a:t>
                          </a:r>
                          <a:endParaRPr lang="en-MY" sz="2200" b="0" dirty="0">
                            <a:solidFill>
                              <a:srgbClr val="7030A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(n-1).</a:t>
                          </a:r>
                          <a:r>
                            <a:rPr lang="en-MY" sz="2000" b="1" i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000" b="1" i="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log</a:t>
                          </a:r>
                          <a:r>
                            <a:rPr lang="en-MY" sz="2000" b="1" i="0" baseline="-2500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en-MY" sz="2000" b="1" i="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n</a:t>
                          </a:r>
                          <a:endParaRPr lang="en-MY" sz="2200" b="1" i="0" dirty="0">
                            <a:solidFill>
                              <a:srgbClr val="7030A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&lt;&lt;j&lt;&lt;”\n”;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(n-1).</a:t>
                          </a:r>
                          <a:r>
                            <a:rPr lang="en-MY" sz="2000" b="1" i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000" b="1" i="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log</a:t>
                          </a:r>
                          <a:r>
                            <a:rPr lang="en-MY" sz="2000" b="1" i="0" baseline="-2500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en-MY" sz="2000" b="1" i="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n. </a:t>
                          </a:r>
                          <a:r>
                            <a:rPr lang="en-MY" sz="20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1</a:t>
                          </a:r>
                          <a:endParaRPr lang="en-MY" sz="2200" b="1" i="0" dirty="0">
                            <a:solidFill>
                              <a:schemeClr val="accent6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j= j * 3;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(n-1).</a:t>
                          </a:r>
                          <a:r>
                            <a:rPr lang="en-MY" sz="2000" b="1" i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000" b="1" i="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log</a:t>
                          </a:r>
                          <a:r>
                            <a:rPr lang="en-MY" sz="2000" b="1" i="0" baseline="-2500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en-MY" sz="2000" b="1" i="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n. </a:t>
                          </a:r>
                          <a:r>
                            <a:rPr lang="en-MY" sz="2000" b="1" i="0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1</a:t>
                          </a:r>
                          <a:endParaRPr lang="en-MY" sz="2200" b="1" i="0" dirty="0">
                            <a:solidFill>
                              <a:schemeClr val="accent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} }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(n-1)+(n-1)+3(n-1).(</a:t>
                          </a:r>
                          <a:r>
                            <a:rPr lang="en-MY" sz="24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log</a:t>
                          </a:r>
                          <a:r>
                            <a:rPr lang="en-MY" sz="2400" b="1" i="0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en-MY" sz="24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MY" sz="2400" b="1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</a:t>
                          </a:r>
                          <a:r>
                            <a:rPr lang="en-MY" sz="24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4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log</a:t>
                          </a:r>
                          <a:r>
                            <a:rPr lang="en-MY" sz="2400" b="1" i="0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en-MY" sz="24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3296575"/>
                  </p:ext>
                </p:extLst>
              </p:nvPr>
            </p:nvGraphicFramePr>
            <p:xfrm>
              <a:off x="159026" y="1804574"/>
              <a:ext cx="8865704" cy="454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=2; 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&lt;=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; </a:t>
                          </a:r>
                          <a:r>
                            <a:rPr lang="pt-BR" sz="2200" b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++)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718" t="-117647" r="-427" b="-87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0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{ j=3;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1. 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(n-1) 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= n-1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 err="1">
                              <a:solidFill>
                                <a:srgbClr val="7030A0"/>
                              </a:solidFill>
                              <a:latin typeface="+mn-lt"/>
                            </a:rPr>
                            <a:t>While</a:t>
                          </a:r>
                          <a:r>
                            <a:rPr lang="pt-BR" sz="2200" b="1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 (</a:t>
                          </a:r>
                          <a:r>
                            <a:rPr lang="pt-BR" sz="2200" b="1" dirty="0" err="1">
                              <a:solidFill>
                                <a:srgbClr val="7030A0"/>
                              </a:solidFill>
                              <a:latin typeface="+mn-lt"/>
                            </a:rPr>
                            <a:t>j</a:t>
                          </a:r>
                          <a:r>
                            <a:rPr lang="pt-BR" sz="2200" b="1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&lt;=</a:t>
                          </a:r>
                          <a:r>
                            <a:rPr lang="pt-BR" sz="2200" b="1" dirty="0" err="1">
                              <a:solidFill>
                                <a:srgbClr val="7030A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) {</a:t>
                          </a:r>
                          <a:endParaRPr lang="en-MY" sz="2200" b="0" dirty="0">
                            <a:solidFill>
                              <a:srgbClr val="7030A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(n-1).</a:t>
                          </a:r>
                          <a:r>
                            <a:rPr lang="en-MY" sz="2000" b="1" i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000" b="1" i="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log</a:t>
                          </a:r>
                          <a:r>
                            <a:rPr lang="en-MY" sz="2000" b="1" i="0" baseline="-2500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en-MY" sz="2000" b="1" i="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n</a:t>
                          </a:r>
                          <a:endParaRPr lang="en-MY" sz="2200" b="1" i="0" dirty="0">
                            <a:solidFill>
                              <a:srgbClr val="7030A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&lt;&lt;j&lt;&lt;”\n”;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(n-1).</a:t>
                          </a:r>
                          <a:r>
                            <a:rPr lang="en-MY" sz="2000" b="1" i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000" b="1" i="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log</a:t>
                          </a:r>
                          <a:r>
                            <a:rPr lang="en-MY" sz="2000" b="1" i="0" baseline="-2500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en-MY" sz="2000" b="1" i="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n. </a:t>
                          </a:r>
                          <a:r>
                            <a:rPr lang="en-MY" sz="20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1</a:t>
                          </a:r>
                          <a:endParaRPr lang="en-MY" sz="2200" b="1" i="0" dirty="0">
                            <a:solidFill>
                              <a:schemeClr val="accent6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j= j * 3;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(n-1).</a:t>
                          </a:r>
                          <a:r>
                            <a:rPr lang="en-MY" sz="2000" b="1" i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000" b="1" i="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log</a:t>
                          </a:r>
                          <a:r>
                            <a:rPr lang="en-MY" sz="2000" b="1" i="0" baseline="-2500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en-MY" sz="2000" b="1" i="0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n. </a:t>
                          </a:r>
                          <a:r>
                            <a:rPr lang="en-MY" sz="2000" b="1" i="0" dirty="0">
                              <a:solidFill>
                                <a:schemeClr val="accent1"/>
                              </a:solidFill>
                              <a:latin typeface="+mn-lt"/>
                            </a:rPr>
                            <a:t>1</a:t>
                          </a:r>
                          <a:endParaRPr lang="en-MY" sz="2200" b="1" i="0" dirty="0">
                            <a:solidFill>
                              <a:schemeClr val="accent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} }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(n-1)+(n-1)+3(n-1).(</a:t>
                          </a:r>
                          <a:r>
                            <a:rPr lang="en-MY" sz="24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log</a:t>
                          </a:r>
                          <a:r>
                            <a:rPr lang="en-MY" sz="2400" b="1" i="0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en-MY" sz="24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MY" sz="2400" b="1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</a:t>
                          </a:r>
                          <a:r>
                            <a:rPr lang="en-MY" sz="24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4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log</a:t>
                          </a:r>
                          <a:r>
                            <a:rPr lang="en-MY" sz="2400" b="1" i="0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en-MY" sz="24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216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 txBox="1">
            <a:spLocks noChangeArrowheads="1"/>
          </p:cNvSpPr>
          <p:nvPr/>
        </p:nvSpPr>
        <p:spPr bwMode="auto">
          <a:xfrm>
            <a:off x="3943350" y="3219450"/>
            <a:ext cx="4495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7B0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 noChangeArrowheads="1"/>
          </p:cNvSpPr>
          <p:nvPr/>
        </p:nvSpPr>
        <p:spPr bwMode="auto">
          <a:xfrm>
            <a:off x="2672799" y="479011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Determine the number of steps</a:t>
            </a:r>
          </a:p>
        </p:txBody>
      </p:sp>
      <p:sp>
        <p:nvSpPr>
          <p:cNvPr id="13314" name="Content Placeholder 2"/>
          <p:cNvSpPr txBox="1">
            <a:spLocks noChangeArrowheads="1"/>
          </p:cNvSpPr>
          <p:nvPr/>
        </p:nvSpPr>
        <p:spPr bwMode="auto">
          <a:xfrm>
            <a:off x="4591878" y="1097755"/>
            <a:ext cx="2027582" cy="5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b="1" i="1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380213"/>
                  </p:ext>
                </p:extLst>
              </p:nvPr>
            </p:nvGraphicFramePr>
            <p:xfrm>
              <a:off x="159026" y="1617559"/>
              <a:ext cx="8865704" cy="46878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Statements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 err="1">
                              <a:latin typeface="+mn-lt"/>
                            </a:rPr>
                            <a:t>int</a:t>
                          </a:r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 counter = 1;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MY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en-MY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MY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200" dirty="0">
                              <a:latin typeface="+mn-lt"/>
                            </a:rPr>
                            <a:t>= </a:t>
                          </a:r>
                          <a:r>
                            <a:rPr lang="pt-BR" sz="2200" i="1" dirty="0"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dirty="0" err="1">
                              <a:latin typeface="+mn-lt"/>
                            </a:rPr>
                            <a:t>int</a:t>
                          </a:r>
                          <a:r>
                            <a:rPr lang="en-MY" sz="2200" b="0" dirty="0">
                              <a:latin typeface="+mn-lt"/>
                            </a:rPr>
                            <a:t> </a:t>
                          </a:r>
                          <a:r>
                            <a:rPr lang="en-MY" sz="2200" b="0" dirty="0" err="1">
                              <a:latin typeface="+mn-lt"/>
                            </a:rPr>
                            <a:t>i</a:t>
                          </a:r>
                          <a:r>
                            <a:rPr lang="en-MY" sz="2200" b="0" dirty="0">
                              <a:latin typeface="+mn-lt"/>
                            </a:rPr>
                            <a:t> = 0;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MY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en-MY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MY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200" dirty="0">
                              <a:latin typeface="+mn-lt"/>
                            </a:rPr>
                            <a:t>= </a:t>
                          </a:r>
                          <a:r>
                            <a:rPr lang="pt-BR" sz="2200" i="1" dirty="0">
                              <a:latin typeface="+mn-lt"/>
                            </a:rPr>
                            <a:t>1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179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n-NO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(i = 1; i &lt;= n; i++) </a:t>
                          </a:r>
                          <a:r>
                            <a:rPr lang="nn-NO" sz="2200" b="0" dirty="0">
                              <a:latin typeface="+mn-lt"/>
                            </a:rPr>
                            <a:t>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= </a:t>
                          </a:r>
                          <a:r>
                            <a:rPr lang="pt-BR" sz="2200" b="1" i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n-1 + 1 = </a:t>
                          </a:r>
                          <a:r>
                            <a:rPr lang="pt-BR" sz="2200" b="1" i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endParaRPr lang="en-MY" sz="22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65113" indent="0"/>
                          <a:r>
                            <a:rPr lang="en-US" sz="22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 "</a:t>
                          </a:r>
                          <a:r>
                            <a:rPr lang="en-US" sz="22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Arahan</a:t>
                          </a:r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kali </a:t>
                          </a:r>
                          <a:r>
                            <a:rPr lang="en-US" sz="22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ke</a:t>
                          </a:r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" &lt;&lt; counter &lt;&lt; "\n";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pt-BR" sz="2200" b="1" i="1" smtClean="0">
                                      <a:solidFill>
                                        <a:srgbClr val="1103C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200" b="1" i="1" smtClean="0">
                                      <a:solidFill>
                                        <a:srgbClr val="1103CD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200" b="1" i="1" smtClean="0">
                                      <a:solidFill>
                                        <a:srgbClr val="1103CD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200" b="1" i="1" smtClean="0">
                                      <a:solidFill>
                                        <a:srgbClr val="1103CD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MY" sz="2200" b="1" i="1" smtClean="0">
                                      <a:solidFill>
                                        <a:srgbClr val="1103CD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r>
                                    <a:rPr lang="en-MY" sz="2200" b="1" i="1" smtClean="0">
                                      <a:solidFill>
                                        <a:srgbClr val="1103CD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200" b="1" i="1" smtClean="0">
                                          <a:solidFill>
                                            <a:srgbClr val="1103C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200" b="1" i="1" smtClean="0">
                                          <a:solidFill>
                                            <a:srgbClr val="1103C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200" b="1" dirty="0">
                              <a:latin typeface="+mn-lt"/>
                            </a:rPr>
                            <a:t>= </a:t>
                          </a:r>
                          <a:r>
                            <a:rPr lang="pt-BR" sz="2200" b="1" i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i="1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1" dirty="0">
                              <a:latin typeface="+mn-lt"/>
                            </a:rPr>
                            <a:t> = n</a:t>
                          </a:r>
                          <a:endParaRPr lang="en-MY" sz="22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65113" indent="0"/>
                          <a:r>
                            <a:rPr lang="en-MY" sz="2200" b="0" dirty="0">
                              <a:solidFill>
                                <a:srgbClr val="00B050"/>
                              </a:solidFill>
                              <a:latin typeface="+mn-lt"/>
                            </a:rPr>
                            <a:t>counter++;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pt-BR" sz="2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MY" sz="2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r>
                                    <a:rPr lang="en-MY" sz="2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2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2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200" b="1" dirty="0">
                              <a:latin typeface="+mn-lt"/>
                            </a:rPr>
                            <a:t>= </a:t>
                          </a:r>
                          <a:r>
                            <a:rPr lang="pt-BR" sz="2200" b="1" i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i="1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1" dirty="0">
                              <a:solidFill>
                                <a:srgbClr val="00B050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1" dirty="0">
                              <a:latin typeface="+mn-lt"/>
                            </a:rPr>
                            <a:t> = n</a:t>
                          </a:r>
                          <a:endParaRPr lang="en-MY" sz="22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1349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200" b="0" dirty="0"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 + </a:t>
                          </a:r>
                          <a:r>
                            <a:rPr lang="en-MY" sz="240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3n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380213"/>
                  </p:ext>
                </p:extLst>
              </p:nvPr>
            </p:nvGraphicFramePr>
            <p:xfrm>
              <a:off x="159026" y="1617559"/>
              <a:ext cx="8865704" cy="46878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Statements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444246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 err="1">
                              <a:latin typeface="+mn-lt"/>
                            </a:rPr>
                            <a:t>int</a:t>
                          </a:r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 counter = 1;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718" t="-117143" r="-427" b="-88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444246">
                    <a:tc>
                      <a:txBody>
                        <a:bodyPr/>
                        <a:lstStyle/>
                        <a:p>
                          <a:r>
                            <a:rPr lang="en-MY" sz="2200" b="0" dirty="0" err="1">
                              <a:latin typeface="+mn-lt"/>
                            </a:rPr>
                            <a:t>int</a:t>
                          </a:r>
                          <a:r>
                            <a:rPr lang="en-MY" sz="2200" b="0" dirty="0">
                              <a:latin typeface="+mn-lt"/>
                            </a:rPr>
                            <a:t> </a:t>
                          </a:r>
                          <a:r>
                            <a:rPr lang="en-MY" sz="2200" b="0" dirty="0" err="1">
                              <a:latin typeface="+mn-lt"/>
                            </a:rPr>
                            <a:t>i</a:t>
                          </a:r>
                          <a:r>
                            <a:rPr lang="en-MY" sz="2200" b="0" dirty="0">
                              <a:latin typeface="+mn-lt"/>
                            </a:rPr>
                            <a:t> = 0;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718" t="-217143" r="-427" b="-78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179896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nn-NO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(i = 1; i &lt;= n; i++) </a:t>
                          </a:r>
                          <a:r>
                            <a:rPr lang="nn-NO" sz="2200" b="0" dirty="0">
                              <a:latin typeface="+mn-lt"/>
                            </a:rPr>
                            <a:t>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718" t="-326471" r="-427" b="-7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787146">
                    <a:tc>
                      <a:txBody>
                        <a:bodyPr/>
                        <a:lstStyle/>
                        <a:p>
                          <a:pPr marL="265113" indent="0"/>
                          <a:r>
                            <a:rPr lang="en-US" sz="22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 "</a:t>
                          </a:r>
                          <a:r>
                            <a:rPr lang="en-US" sz="22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Arahan</a:t>
                          </a:r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kali </a:t>
                          </a:r>
                          <a:r>
                            <a:rPr lang="en-US" sz="22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ke</a:t>
                          </a:r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" &lt;&lt; counter &lt;&lt; "\n";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718" t="-233871" r="-427" b="-2870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787146">
                    <a:tc>
                      <a:txBody>
                        <a:bodyPr/>
                        <a:lstStyle/>
                        <a:p>
                          <a:pPr marL="265113" indent="0"/>
                          <a:r>
                            <a:rPr lang="en-MY" sz="2200" b="0" dirty="0">
                              <a:solidFill>
                                <a:srgbClr val="00B050"/>
                              </a:solidFill>
                              <a:latin typeface="+mn-lt"/>
                            </a:rPr>
                            <a:t>counter++;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718" t="-333871" r="-427" b="-1870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134924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200" b="0" dirty="0"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 + </a:t>
                          </a:r>
                          <a:r>
                            <a:rPr lang="en-MY" sz="240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3n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76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 noChangeArrowheads="1"/>
          </p:cNvSpPr>
          <p:nvPr/>
        </p:nvSpPr>
        <p:spPr bwMode="auto">
          <a:xfrm>
            <a:off x="2672799" y="479011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Determine the number of steps</a:t>
            </a:r>
          </a:p>
        </p:txBody>
      </p:sp>
      <p:sp>
        <p:nvSpPr>
          <p:cNvPr id="13314" name="Content Placeholder 2"/>
          <p:cNvSpPr txBox="1">
            <a:spLocks noChangeArrowheads="1"/>
          </p:cNvSpPr>
          <p:nvPr/>
        </p:nvSpPr>
        <p:spPr bwMode="auto">
          <a:xfrm>
            <a:off x="5799789" y="881890"/>
            <a:ext cx="2027582" cy="5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b="1" i="1" dirty="0"/>
              <a:t>Example 1.1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9247469"/>
                  </p:ext>
                </p:extLst>
              </p:nvPr>
            </p:nvGraphicFramePr>
            <p:xfrm>
              <a:off x="139148" y="1401694"/>
              <a:ext cx="8865704" cy="5371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Statements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Void sf(int n)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200" i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dirty="0">
                              <a:latin typeface="+mn-lt"/>
                            </a:rPr>
                            <a:t>int </a:t>
                          </a:r>
                          <a:r>
                            <a:rPr lang="en-MY" sz="2200" b="0" dirty="0" err="1">
                              <a:latin typeface="+mn-lt"/>
                            </a:rPr>
                            <a:t>i</a:t>
                          </a:r>
                          <a:r>
                            <a:rPr lang="en-MY" sz="2200" b="0" dirty="0">
                              <a:latin typeface="+mn-lt"/>
                            </a:rPr>
                            <a:t> , j;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MY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en-MY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MY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200" dirty="0">
                              <a:latin typeface="+mn-lt"/>
                            </a:rPr>
                            <a:t>= </a:t>
                          </a:r>
                          <a:r>
                            <a:rPr lang="pt-BR" sz="2200" i="1" dirty="0">
                              <a:latin typeface="+mn-lt"/>
                            </a:rPr>
                            <a:t>1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179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n-NO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(i = 0; i &lt;= n; i++) 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= </a:t>
                          </a:r>
                          <a:r>
                            <a:rPr lang="pt-BR" sz="2200" b="1" i="1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i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– 0 + 1 = n+1</a:t>
                          </a:r>
                          <a:endParaRPr lang="en-MY" sz="22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65113" indent="0"/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&lt;&lt; "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Arahan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kali 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ke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" &lt;&lt; 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&lt;&lt; "\n";</a:t>
                          </a:r>
                          <a:endParaRPr lang="en-MY" sz="2200" b="1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MY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2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pt-BR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MY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MY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4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200" b="1" dirty="0">
                              <a:latin typeface="+mn-lt"/>
                            </a:rPr>
                            <a:t>= </a:t>
                          </a:r>
                          <a:r>
                            <a:rPr lang="pt-BR" sz="2200" b="1" i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n+1</a:t>
                          </a:r>
                          <a:r>
                            <a:rPr lang="pt-BR" sz="2200" b="1" i="1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1" dirty="0">
                              <a:latin typeface="+mn-lt"/>
                            </a:rPr>
                            <a:t> = n+1</a:t>
                          </a:r>
                          <a:endParaRPr lang="en-MY" sz="22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n-NO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(j=n; j&gt;=0; j--) 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pt-BR" sz="2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en-US" sz="2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  <m:e>
                                  <m:r>
                                    <a:rPr lang="en-MY" sz="2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2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2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200" b="1" dirty="0">
                              <a:latin typeface="+mn-lt"/>
                            </a:rPr>
                            <a:t>= </a:t>
                          </a:r>
                          <a:r>
                            <a:rPr lang="pt-BR" sz="2200" b="1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+mn-lt"/>
                            </a:rPr>
                            <a:t>0-n +</a:t>
                          </a:r>
                          <a:r>
                            <a:rPr lang="pt-BR" sz="2200" b="1" i="1" dirty="0">
                              <a:solidFill>
                                <a:srgbClr val="00B050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1" dirty="0">
                              <a:latin typeface="+mn-lt"/>
                            </a:rPr>
                            <a:t> = </a:t>
                          </a:r>
                          <a:r>
                            <a:rPr lang="pt-BR" sz="2200" b="1" i="1" dirty="0" err="1">
                              <a:latin typeface="+mn-lt"/>
                            </a:rPr>
                            <a:t>n</a:t>
                          </a:r>
                          <a:r>
                            <a:rPr lang="pt-BR" sz="2200" b="1" i="1" dirty="0">
                              <a:latin typeface="+mn-lt"/>
                            </a:rPr>
                            <a:t> + 1</a:t>
                          </a:r>
                          <a:endParaRPr lang="en-MY" sz="22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1349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    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&lt;&lt; "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Arahan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kali 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ke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" &lt;&lt; j&lt;&lt; "\n";</a:t>
                          </a:r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pt-BR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  <m:e>
                                  <m:r>
                                    <a:rPr lang="en-MY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0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MY" sz="2000" b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pt-BR" sz="2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  <m:e>
                                  <m:r>
                                    <a:rPr lang="en-MY" sz="2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0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MY" sz="2000" b="0" dirty="0">
                              <a:latin typeface="+mn-lt"/>
                            </a:rPr>
                            <a:t> </a:t>
                          </a:r>
                          <a:r>
                            <a:rPr lang="pt-BR" sz="2000" b="1" dirty="0">
                              <a:latin typeface="+mn-lt"/>
                            </a:rPr>
                            <a:t>= </a:t>
                          </a:r>
                          <a:r>
                            <a:rPr lang="pt-BR" sz="2000" b="1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+mn-lt"/>
                            </a:rPr>
                            <a:t>n+1</a:t>
                          </a:r>
                          <a:r>
                            <a:rPr lang="pt-BR" sz="2000" b="1" i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pt-BR" sz="2000" b="1" i="1" dirty="0">
                              <a:latin typeface="+mn-lt"/>
                            </a:rPr>
                            <a:t>.</a:t>
                          </a:r>
                          <a:r>
                            <a:rPr lang="pt-BR" sz="2000" b="1" i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000" b="1" i="1" dirty="0">
                              <a:latin typeface="+mn-lt"/>
                            </a:rPr>
                            <a:t> = n+1</a:t>
                          </a:r>
                          <a:endParaRPr lang="en-MY" sz="20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</a:t>
                          </a:r>
                          <a:r>
                            <a:rPr lang="en-MY" sz="240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(4n+4)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9247469"/>
                  </p:ext>
                </p:extLst>
              </p:nvPr>
            </p:nvGraphicFramePr>
            <p:xfrm>
              <a:off x="139148" y="1401694"/>
              <a:ext cx="8865704" cy="5371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Statements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Void sf(int n)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145" t="-117647" r="-427" b="-107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444246">
                    <a:tc>
                      <a:txBody>
                        <a:bodyPr/>
                        <a:lstStyle/>
                        <a:p>
                          <a:r>
                            <a:rPr lang="en-MY" sz="2200" b="0" dirty="0">
                              <a:latin typeface="+mn-lt"/>
                            </a:rPr>
                            <a:t>int </a:t>
                          </a:r>
                          <a:r>
                            <a:rPr lang="en-MY" sz="2200" b="0" dirty="0" err="1">
                              <a:latin typeface="+mn-lt"/>
                            </a:rPr>
                            <a:t>i</a:t>
                          </a:r>
                          <a:r>
                            <a:rPr lang="en-MY" sz="2200" b="0" dirty="0">
                              <a:latin typeface="+mn-lt"/>
                            </a:rPr>
                            <a:t> , j;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145" t="-211429" r="-427" b="-9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17989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nn-NO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(i = 0; i &lt;= n; i++) 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145" t="-181667" r="-427" b="-44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772732">
                    <a:tc>
                      <a:txBody>
                        <a:bodyPr/>
                        <a:lstStyle/>
                        <a:p>
                          <a:pPr marL="265113" indent="0"/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&lt;&lt; "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Arahan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kali 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ke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" &lt;&lt; 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&lt;&lt; "\n";</a:t>
                          </a:r>
                          <a:endParaRPr lang="en-MY" sz="2200" b="1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145" t="-277049" r="-427" b="-3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830834">
                    <a:tc>
                      <a:txBody>
                        <a:bodyPr/>
                        <a:lstStyle/>
                        <a:p>
                          <a:r>
                            <a:rPr lang="nn-NO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(j=n; j&gt;=0; j--) 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145" t="-348485" r="-427" b="-2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134924"/>
                      </a:ext>
                    </a:extLst>
                  </a:tr>
                  <a:tr h="763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    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&lt;&lt; "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Arahan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kali </a:t>
                          </a:r>
                          <a:r>
                            <a:rPr lang="en-US" sz="2200" b="1" dirty="0" err="1">
                              <a:solidFill>
                                <a:srgbClr val="0070C0"/>
                              </a:solidFill>
                              <a:latin typeface="+mn-lt"/>
                            </a:rPr>
                            <a:t>ke</a:t>
                          </a:r>
                          <a:r>
                            <a:rPr lang="en-US" sz="22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" &lt;&lt; j&lt;&lt; "\n";</a:t>
                          </a:r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145" t="-493333" r="-427" b="-13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</a:t>
                          </a:r>
                          <a:r>
                            <a:rPr lang="en-MY" sz="240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(4n+4)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11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 noChangeArrowheads="1"/>
          </p:cNvSpPr>
          <p:nvPr/>
        </p:nvSpPr>
        <p:spPr bwMode="auto">
          <a:xfrm>
            <a:off x="2672799" y="479011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Determine the number of steps</a:t>
            </a:r>
          </a:p>
        </p:txBody>
      </p:sp>
      <p:sp>
        <p:nvSpPr>
          <p:cNvPr id="13314" name="Content Placeholder 2"/>
          <p:cNvSpPr txBox="1">
            <a:spLocks noChangeArrowheads="1"/>
          </p:cNvSpPr>
          <p:nvPr/>
        </p:nvSpPr>
        <p:spPr bwMode="auto">
          <a:xfrm>
            <a:off x="4419599" y="1534334"/>
            <a:ext cx="2027582" cy="5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b="1" i="1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3812797"/>
                  </p:ext>
                </p:extLst>
              </p:nvPr>
            </p:nvGraphicFramePr>
            <p:xfrm>
              <a:off x="145774" y="2452446"/>
              <a:ext cx="8865704" cy="3078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void sample4 ( 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MY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200" i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(int a=2; a&lt;=n; a++)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latin typeface="+mn-lt"/>
                            </a:rPr>
                            <a:t>n – 2 + 1 = 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-</a:t>
                          </a:r>
                          <a:r>
                            <a:rPr lang="en-MY" sz="2200" b="1" i="0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622300" indent="0"/>
                          <a:r>
                            <a:rPr lang="en-US" sz="22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 “Example of step calculation”;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(n – 1)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 = n - 1</a:t>
                          </a:r>
                          <a:endParaRPr lang="en-MY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2(n</a:t>
                          </a:r>
                          <a:r>
                            <a:rPr lang="en-MY" sz="2400" b="1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– 1)</a:t>
                          </a:r>
                          <a:endParaRPr lang="en-MY" sz="240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3812797"/>
                  </p:ext>
                </p:extLst>
              </p:nvPr>
            </p:nvGraphicFramePr>
            <p:xfrm>
              <a:off x="145774" y="2452446"/>
              <a:ext cx="8865704" cy="3078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MY" sz="2400" b="1" dirty="0" smtClean="0">
                              <a:latin typeface="+mn-lt"/>
                            </a:rPr>
                            <a:t>Algorithm</a:t>
                          </a:r>
                          <a:endParaRPr lang="en-MY" sz="24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 smtClean="0">
                              <a:latin typeface="+mn-lt"/>
                            </a:rPr>
                            <a:t>Number of steps</a:t>
                          </a:r>
                          <a:endParaRPr lang="en-MY" sz="24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 smtClean="0">
                              <a:latin typeface="+mn-lt"/>
                            </a:rPr>
                            <a:t>void sample4 ( 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566" t="-118571" r="-410" b="-54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(int a=2; a&lt;=n; a++)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 smtClean="0">
                              <a:latin typeface="+mn-lt"/>
                            </a:rPr>
                            <a:t>n – 2 + 1 = </a:t>
                          </a: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-</a:t>
                          </a:r>
                          <a:r>
                            <a:rPr lang="en-MY" sz="2200" b="1" i="0" baseline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</a:t>
                          </a:r>
                          <a:endParaRPr lang="en-MY" sz="2200" b="1" i="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622300" indent="0"/>
                          <a:r>
                            <a:rPr lang="en-US" sz="2200" b="1" dirty="0" err="1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 “Example of step calculation”;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(n – 1)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 = n - 1</a:t>
                          </a:r>
                          <a:endParaRPr lang="en-MY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 smtClean="0">
                              <a:latin typeface="+mn-lt"/>
                            </a:rPr>
                            <a:t>0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2(n</a:t>
                          </a:r>
                          <a:r>
                            <a:rPr lang="en-MY" sz="2400" b="1" baseline="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– 1)</a:t>
                          </a:r>
                          <a:endParaRPr lang="en-MY" sz="240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O(n)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55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 noChangeArrowheads="1"/>
          </p:cNvSpPr>
          <p:nvPr/>
        </p:nvSpPr>
        <p:spPr bwMode="auto">
          <a:xfrm>
            <a:off x="2672799" y="479011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Determine the number of steps</a:t>
            </a:r>
          </a:p>
        </p:txBody>
      </p:sp>
      <p:sp>
        <p:nvSpPr>
          <p:cNvPr id="13314" name="Content Placeholder 2"/>
          <p:cNvSpPr txBox="1">
            <a:spLocks noChangeArrowheads="1"/>
          </p:cNvSpPr>
          <p:nvPr/>
        </p:nvSpPr>
        <p:spPr bwMode="auto">
          <a:xfrm>
            <a:off x="4419599" y="1534334"/>
            <a:ext cx="2027582" cy="5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b="1" i="1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757284"/>
                  </p:ext>
                </p:extLst>
              </p:nvPr>
            </p:nvGraphicFramePr>
            <p:xfrm>
              <a:off x="145774" y="2452446"/>
              <a:ext cx="8865704" cy="3078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void sample5 ( 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MY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200" i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(int a=1; a&lt;=n-1; a++)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latin typeface="+mn-lt"/>
                            </a:rPr>
                            <a:t>n - 1 - 1 + 1 = 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-</a:t>
                          </a:r>
                          <a:r>
                            <a:rPr lang="en-MY" sz="2200" b="1" i="0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622300" indent="0"/>
                          <a:r>
                            <a:rPr lang="en-US" sz="22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 “Example of step calculation”;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(n – 1)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 = n - 1</a:t>
                          </a:r>
                          <a:endParaRPr lang="en-MY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2(n</a:t>
                          </a:r>
                          <a:r>
                            <a:rPr lang="en-MY" sz="2400" b="1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– 1)</a:t>
                          </a:r>
                          <a:endParaRPr lang="en-MY" sz="240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757284"/>
                  </p:ext>
                </p:extLst>
              </p:nvPr>
            </p:nvGraphicFramePr>
            <p:xfrm>
              <a:off x="145774" y="2452446"/>
              <a:ext cx="8865704" cy="3078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MY" sz="2400" b="1" dirty="0" smtClean="0">
                              <a:latin typeface="+mn-lt"/>
                            </a:rPr>
                            <a:t>Algorithm</a:t>
                          </a:r>
                          <a:endParaRPr lang="en-MY" sz="24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 smtClean="0">
                              <a:latin typeface="+mn-lt"/>
                            </a:rPr>
                            <a:t>Number of steps</a:t>
                          </a:r>
                          <a:endParaRPr lang="en-MY" sz="24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 smtClean="0">
                              <a:latin typeface="+mn-lt"/>
                            </a:rPr>
                            <a:t>void sample5 ( 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566" t="-118571" r="-410" b="-54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(int a=1; a&lt;=n-1; a++)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 smtClean="0">
                              <a:latin typeface="+mn-lt"/>
                            </a:rPr>
                            <a:t>n - 1 - 1 + 1 = </a:t>
                          </a: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-</a:t>
                          </a:r>
                          <a:r>
                            <a:rPr lang="en-MY" sz="2200" b="1" i="0" baseline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</a:t>
                          </a:r>
                          <a:endParaRPr lang="en-MY" sz="2200" b="1" i="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622300" indent="0"/>
                          <a:r>
                            <a:rPr lang="en-US" sz="2200" b="1" dirty="0" err="1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 “Example of step calculation”;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(n – 1)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 = n - 1</a:t>
                          </a:r>
                          <a:endParaRPr lang="en-MY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 smtClean="0">
                              <a:latin typeface="+mn-lt"/>
                            </a:rPr>
                            <a:t>0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2(n</a:t>
                          </a:r>
                          <a:r>
                            <a:rPr lang="en-MY" sz="2400" b="1" baseline="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– 1)</a:t>
                          </a:r>
                          <a:endParaRPr lang="en-MY" sz="2400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O(n)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932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 noChangeArrowheads="1"/>
          </p:cNvSpPr>
          <p:nvPr/>
        </p:nvSpPr>
        <p:spPr bwMode="auto">
          <a:xfrm>
            <a:off x="2672799" y="479011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Determine the number of steps</a:t>
            </a:r>
          </a:p>
        </p:txBody>
      </p:sp>
      <p:sp>
        <p:nvSpPr>
          <p:cNvPr id="13314" name="Content Placeholder 2"/>
          <p:cNvSpPr txBox="1">
            <a:spLocks noChangeArrowheads="1"/>
          </p:cNvSpPr>
          <p:nvPr/>
        </p:nvSpPr>
        <p:spPr bwMode="auto">
          <a:xfrm>
            <a:off x="4419599" y="1534334"/>
            <a:ext cx="2027582" cy="5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b="1" i="1" dirty="0"/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7105631"/>
                  </p:ext>
                </p:extLst>
              </p:nvPr>
            </p:nvGraphicFramePr>
            <p:xfrm>
              <a:off x="145774" y="2452446"/>
              <a:ext cx="8865704" cy="3505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void sample6 ( 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MY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200" i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(int a=1; a&lt;=n; a++)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latin typeface="+mn-lt"/>
                            </a:rPr>
                            <a:t>n - 1 + 1 = 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622300" indent="0"/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int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b=1; b&lt;=n; b++)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MY" sz="22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(n - 1 + 1)</a:t>
                          </a:r>
                          <a:r>
                            <a:rPr lang="en-MY" sz="22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200" b="1" i="0" dirty="0">
                              <a:latin typeface="+mn-lt"/>
                            </a:rPr>
                            <a:t>= </a:t>
                          </a:r>
                          <a:r>
                            <a:rPr lang="en-MY" sz="2200" b="1" i="0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200" b="1" i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MY" sz="2200" b="1" i="0" dirty="0" err="1">
                              <a:solidFill>
                                <a:srgbClr val="92D050"/>
                              </a:solidFill>
                              <a:latin typeface="+mn-lt"/>
                            </a:rPr>
                            <a:t>n</a:t>
                          </a:r>
                          <a:endParaRPr lang="en-MY" sz="2200" b="1" i="0" dirty="0">
                            <a:solidFill>
                              <a:srgbClr val="92D05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1641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US" sz="22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 “Example of step calculation”;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 err="1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200" b="1" i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MY" sz="2200" b="1" i="0" dirty="0" err="1">
                              <a:solidFill>
                                <a:srgbClr val="92D05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 = n.n</a:t>
                          </a:r>
                          <a:endParaRPr lang="en-MY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+</a:t>
                          </a:r>
                          <a:r>
                            <a:rPr lang="en-MY" sz="2400" b="1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2n</a:t>
                          </a:r>
                          <a:r>
                            <a:rPr lang="en-MY" sz="2400" b="1" baseline="300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</a:t>
                          </a:r>
                          <a:r>
                            <a:rPr lang="en-MY" sz="24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7105631"/>
                  </p:ext>
                </p:extLst>
              </p:nvPr>
            </p:nvGraphicFramePr>
            <p:xfrm>
              <a:off x="145774" y="2452446"/>
              <a:ext cx="8865704" cy="3505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MY" sz="2400" b="1" dirty="0" smtClean="0">
                              <a:latin typeface="+mn-lt"/>
                            </a:rPr>
                            <a:t>Algorithm</a:t>
                          </a:r>
                          <a:endParaRPr lang="en-MY" sz="24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 smtClean="0">
                              <a:latin typeface="+mn-lt"/>
                            </a:rPr>
                            <a:t>Number of steps</a:t>
                          </a:r>
                          <a:endParaRPr lang="en-MY" sz="24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 smtClean="0">
                              <a:latin typeface="+mn-lt"/>
                            </a:rPr>
                            <a:t>void sample6 ( 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566" t="-118571" r="-410" b="-64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(int a=1; a&lt;=n; a++)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 smtClean="0">
                              <a:latin typeface="+mn-lt"/>
                            </a:rPr>
                            <a:t>n - 1 + 1 = </a:t>
                          </a: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</a:t>
                          </a:r>
                          <a:endParaRPr lang="en-MY" sz="2200" b="1" i="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622300" indent="0"/>
                          <a:r>
                            <a:rPr lang="en-MY" sz="2200" b="1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en-MY" sz="2200" b="1" dirty="0" err="1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int</a:t>
                          </a:r>
                          <a:r>
                            <a:rPr lang="en-MY" sz="2200" b="1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b=1; b&lt;=n; b++)</a:t>
                          </a:r>
                          <a:endParaRPr lang="en-MY" sz="2200" b="1" dirty="0">
                            <a:solidFill>
                              <a:schemeClr val="accent6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200" b="1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MY" sz="2200" b="1" i="0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(n - 1 + 1)</a:t>
                          </a:r>
                          <a:r>
                            <a:rPr lang="en-MY" sz="2200" b="1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MY" sz="2200" b="1" i="0" dirty="0" smtClean="0">
                              <a:latin typeface="+mn-lt"/>
                            </a:rPr>
                            <a:t>= </a:t>
                          </a:r>
                          <a:r>
                            <a:rPr lang="en-MY" sz="2200" b="1" i="0" dirty="0" err="1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200" b="1" i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MY" sz="2200" b="1" i="0" dirty="0" err="1" smtClean="0">
                              <a:solidFill>
                                <a:srgbClr val="92D050"/>
                              </a:solidFill>
                              <a:latin typeface="+mn-lt"/>
                            </a:rPr>
                            <a:t>n</a:t>
                          </a:r>
                          <a:endParaRPr lang="en-MY" sz="2200" b="1" i="0" dirty="0">
                            <a:solidFill>
                              <a:srgbClr val="92D05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16417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US" sz="2200" b="1" dirty="0" err="1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 “Example of step calculation”;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 err="1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200" b="1" i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</a:t>
                          </a:r>
                          <a:r>
                            <a:rPr lang="en-MY" sz="2200" b="1" i="0" dirty="0" err="1" smtClean="0">
                              <a:solidFill>
                                <a:srgbClr val="92D05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 = n.n</a:t>
                          </a:r>
                          <a:endParaRPr lang="en-MY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 smtClean="0">
                              <a:latin typeface="+mn-lt"/>
                            </a:rPr>
                            <a:t>0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+</a:t>
                          </a:r>
                          <a:r>
                            <a:rPr lang="en-MY" sz="2400" b="1" baseline="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2n</a:t>
                          </a:r>
                          <a:r>
                            <a:rPr lang="en-MY" sz="2400" b="1" baseline="3000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</a:t>
                          </a:r>
                          <a:endParaRPr lang="en-MY" sz="2400" b="1" baseline="300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</a:t>
                          </a:r>
                          <a:r>
                            <a:rPr lang="en-MY" sz="2400" b="1" baseline="30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17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 noChangeArrowheads="1"/>
          </p:cNvSpPr>
          <p:nvPr/>
        </p:nvSpPr>
        <p:spPr bwMode="auto">
          <a:xfrm>
            <a:off x="2672799" y="479011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Determine the number of steps</a:t>
            </a:r>
          </a:p>
        </p:txBody>
      </p:sp>
      <p:sp>
        <p:nvSpPr>
          <p:cNvPr id="13314" name="Content Placeholder 2"/>
          <p:cNvSpPr txBox="1">
            <a:spLocks noChangeArrowheads="1"/>
          </p:cNvSpPr>
          <p:nvPr/>
        </p:nvSpPr>
        <p:spPr bwMode="auto">
          <a:xfrm>
            <a:off x="4432851" y="1284770"/>
            <a:ext cx="2027582" cy="5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b="1" i="1" dirty="0"/>
              <a:t>Example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419363"/>
                  </p:ext>
                </p:extLst>
              </p:nvPr>
            </p:nvGraphicFramePr>
            <p:xfrm>
              <a:off x="145774" y="2160898"/>
              <a:ext cx="8865704" cy="3840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void sample6 ( 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MY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200" i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(int a=1; a&lt;=n; a++)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latin typeface="+mn-lt"/>
                            </a:rPr>
                            <a:t>n - 1 + 1 = 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622300" indent="0"/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int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b=1; b&lt;=a; b++)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n(n + 1) / 2 = 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= </a:t>
                          </a:r>
                          <a:r>
                            <a:rPr lang="pt-BR" sz="2200" b="1" i="0" dirty="0" err="1">
                              <a:latin typeface="+mn-lt"/>
                            </a:rPr>
                            <a:t>n</a:t>
                          </a:r>
                          <a:r>
                            <a:rPr lang="pt-BR" sz="2200" b="1" i="0">
                              <a:latin typeface="+mn-lt"/>
                            </a:rPr>
                            <a:t>(n+1)/2</a:t>
                          </a:r>
                          <a:endParaRPr lang="en-MY" sz="2200" b="1" i="0" dirty="0">
                            <a:solidFill>
                              <a:schemeClr val="accent6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1641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US" sz="22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 “Example of step calculation”;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(n(n + 1) / 2)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 = n(n+1)/2</a:t>
                          </a:r>
                          <a:endParaRPr lang="en-MY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+ n</a:t>
                          </a:r>
                          <a:r>
                            <a:rPr lang="en-MY" sz="24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+ n = 2n + </a:t>
                          </a:r>
                          <a:r>
                            <a:rPr lang="en-MY" sz="2400" b="1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baseline="300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</a:t>
                          </a:r>
                          <a:r>
                            <a:rPr lang="en-MY" sz="24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419363"/>
                  </p:ext>
                </p:extLst>
              </p:nvPr>
            </p:nvGraphicFramePr>
            <p:xfrm>
              <a:off x="145774" y="2160898"/>
              <a:ext cx="8865704" cy="3840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void sample6 ( 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145" t="-117647" r="-427" b="-71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(int a=1; a&lt;=n; a++)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latin typeface="+mn-lt"/>
                            </a:rPr>
                            <a:t>n - 1 + 1 = 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622300" indent="0"/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int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 b=1; b&lt;=a; b++)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n(n + 1) / 2 = 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= </a:t>
                          </a:r>
                          <a:r>
                            <a:rPr lang="pt-BR" sz="2200" b="1" i="0" dirty="0" err="1">
                              <a:latin typeface="+mn-lt"/>
                            </a:rPr>
                            <a:t>n</a:t>
                          </a:r>
                          <a:r>
                            <a:rPr lang="pt-BR" sz="2200" b="1" i="0">
                              <a:latin typeface="+mn-lt"/>
                            </a:rPr>
                            <a:t>(n+1)/2</a:t>
                          </a:r>
                          <a:endParaRPr lang="en-MY" sz="2200" b="1" i="0" dirty="0">
                            <a:solidFill>
                              <a:schemeClr val="accent6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164175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US" sz="22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 “Example of step calculation”;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(n(n + 1) / 2)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 = n(n+1)/2</a:t>
                          </a:r>
                          <a:endParaRPr lang="en-MY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+ n</a:t>
                          </a:r>
                          <a:r>
                            <a:rPr lang="en-MY" sz="24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+ n = 2n + </a:t>
                          </a:r>
                          <a:r>
                            <a:rPr lang="en-MY" sz="2400" b="1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baseline="300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</a:t>
                          </a:r>
                          <a:r>
                            <a:rPr lang="en-MY" sz="24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514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 noChangeArrowheads="1"/>
          </p:cNvSpPr>
          <p:nvPr/>
        </p:nvSpPr>
        <p:spPr bwMode="auto">
          <a:xfrm>
            <a:off x="2659547" y="342208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Determine the number of steps</a:t>
            </a:r>
          </a:p>
        </p:txBody>
      </p:sp>
      <p:sp>
        <p:nvSpPr>
          <p:cNvPr id="13314" name="Content Placeholder 2"/>
          <p:cNvSpPr txBox="1">
            <a:spLocks noChangeArrowheads="1"/>
          </p:cNvSpPr>
          <p:nvPr/>
        </p:nvSpPr>
        <p:spPr bwMode="auto">
          <a:xfrm>
            <a:off x="2166731" y="933713"/>
            <a:ext cx="2027582" cy="5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b="1" i="1" dirty="0"/>
              <a:t>Example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212259"/>
                  </p:ext>
                </p:extLst>
              </p:nvPr>
            </p:nvGraphicFramePr>
            <p:xfrm>
              <a:off x="165652" y="1468945"/>
              <a:ext cx="8865704" cy="53357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73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4492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Statements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000" b="0" i="0" u="none" strike="noStrike" baseline="0" dirty="0" err="1">
                              <a:latin typeface="+mn-lt"/>
                            </a:rPr>
                            <a:t>int</a:t>
                          </a:r>
                          <a:r>
                            <a:rPr lang="en-MY" sz="2000" b="0" i="0" u="none" strike="noStrike" baseline="0" dirty="0">
                              <a:latin typeface="+mn-lt"/>
                            </a:rPr>
                            <a:t> counter = 1;</a:t>
                          </a:r>
                          <a:endParaRPr lang="en-MY" sz="20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MY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en-MY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MY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000" dirty="0">
                              <a:latin typeface="+mn-lt"/>
                            </a:rPr>
                            <a:t>= </a:t>
                          </a:r>
                          <a:r>
                            <a:rPr lang="pt-BR" sz="2000" i="1" dirty="0"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000" b="0" dirty="0" err="1">
                              <a:latin typeface="+mn-lt"/>
                            </a:rPr>
                            <a:t>int</a:t>
                          </a:r>
                          <a:r>
                            <a:rPr lang="en-MY" sz="2000" b="0" dirty="0">
                              <a:latin typeface="+mn-lt"/>
                            </a:rPr>
                            <a:t> </a:t>
                          </a:r>
                          <a:r>
                            <a:rPr lang="en-MY" sz="2000" b="0" dirty="0" err="1">
                              <a:latin typeface="+mn-lt"/>
                            </a:rPr>
                            <a:t>i</a:t>
                          </a:r>
                          <a:r>
                            <a:rPr lang="en-MY" sz="2000" b="0" dirty="0">
                              <a:latin typeface="+mn-lt"/>
                            </a:rPr>
                            <a:t> = 0;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MY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en-MY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MY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000" dirty="0">
                              <a:latin typeface="+mn-lt"/>
                            </a:rPr>
                            <a:t>= </a:t>
                          </a:r>
                          <a:r>
                            <a:rPr lang="pt-BR" sz="2000" i="1" dirty="0">
                              <a:latin typeface="+mn-lt"/>
                            </a:rPr>
                            <a:t>1</a:t>
                          </a:r>
                          <a:endParaRPr lang="en-MY" sz="20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179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000" b="0" dirty="0" err="1">
                              <a:latin typeface="+mn-lt"/>
                            </a:rPr>
                            <a:t>int</a:t>
                          </a:r>
                          <a:r>
                            <a:rPr lang="en-MY" sz="2000" b="0" dirty="0">
                              <a:latin typeface="+mn-lt"/>
                            </a:rPr>
                            <a:t> j</a:t>
                          </a:r>
                          <a:r>
                            <a:rPr lang="en-MY" sz="2000" b="0" baseline="0" dirty="0">
                              <a:latin typeface="+mn-lt"/>
                            </a:rPr>
                            <a:t> </a:t>
                          </a:r>
                          <a:r>
                            <a:rPr lang="en-MY" sz="2000" b="0" dirty="0">
                              <a:latin typeface="+mn-lt"/>
                            </a:rPr>
                            <a:t>= 1;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MY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en-MY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MY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000" dirty="0">
                              <a:latin typeface="+mn-lt"/>
                            </a:rPr>
                            <a:t>= </a:t>
                          </a:r>
                          <a:r>
                            <a:rPr lang="pt-BR" sz="2000" i="1" dirty="0">
                              <a:latin typeface="+mn-lt"/>
                            </a:rPr>
                            <a:t>1</a:t>
                          </a:r>
                          <a:endParaRPr lang="en-MY" sz="20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43970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n-NO" sz="20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nn-NO" sz="2000" b="1" u="sng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 = 3</a:t>
                          </a:r>
                          <a:r>
                            <a:rPr lang="nn-NO" sz="20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; i &lt;= n; </a:t>
                          </a:r>
                          <a:r>
                            <a:rPr lang="nn-NO" sz="2000" b="1" u="sng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 = i * 3</a:t>
                          </a:r>
                          <a:r>
                            <a:rPr lang="nn-NO" sz="20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) </a:t>
                          </a:r>
                          <a:r>
                            <a:rPr lang="nn-NO" sz="2000" b="0" dirty="0">
                              <a:latin typeface="+mn-lt"/>
                            </a:rPr>
                            <a:t>{</a:t>
                          </a:r>
                          <a:endParaRPr lang="en-MY" sz="20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0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= </a:t>
                          </a:r>
                          <a:r>
                            <a:rPr lang="pt-BR" sz="2000" b="1" i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f(3)+f(9)+f(27)+...+f(n)</a:t>
                          </a:r>
                          <a:r>
                            <a:rPr lang="pt-BR" sz="2000" b="1" i="1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= log</a:t>
                          </a:r>
                          <a:r>
                            <a:rPr lang="pt-BR" sz="2000" b="1" i="1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pt-BR" sz="2000" b="1" i="1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endParaRPr lang="en-MY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65113" indent="0"/>
                          <a:r>
                            <a:rPr lang="en-MY" sz="2000" b="1" dirty="0">
                              <a:solidFill>
                                <a:schemeClr val="accent5"/>
                              </a:solidFill>
                              <a:latin typeface="+mn-lt"/>
                            </a:rPr>
                            <a:t>while (j &lt;= n) </a:t>
                          </a:r>
                          <a:r>
                            <a:rPr lang="en-MY" sz="2000" b="0" dirty="0">
                              <a:latin typeface="+mn-lt"/>
                            </a:rPr>
                            <a:t>{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pt-BR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000" b="1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1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000" b="1" dirty="0">
                              <a:latin typeface="+mn-lt"/>
                            </a:rPr>
                            <a:t>= </a:t>
                          </a:r>
                          <a:r>
                            <a:rPr lang="pt-BR" sz="2000" b="1" i="1" dirty="0">
                              <a:solidFill>
                                <a:schemeClr val="accent5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000" b="1" i="1" dirty="0">
                              <a:latin typeface="+mn-lt"/>
                            </a:rPr>
                            <a:t>.</a:t>
                          </a:r>
                          <a:r>
                            <a:rPr lang="pt-BR" sz="2000" b="1" i="1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log</a:t>
                          </a:r>
                          <a:r>
                            <a:rPr lang="pt-BR" sz="2000" b="1" i="1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pt-BR" sz="2000" b="1" i="1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endParaRPr lang="en-MY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3905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542925" indent="0"/>
                          <a:r>
                            <a:rPr lang="en-US" sz="20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0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 "</a:t>
                          </a:r>
                          <a:r>
                            <a:rPr lang="en-US" sz="20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Arahan</a:t>
                          </a:r>
                          <a:r>
                            <a:rPr lang="en-US" sz="20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0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0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kali </a:t>
                          </a:r>
                          <a:r>
                            <a:rPr lang="en-US" sz="2000" b="1" dirty="0" err="1">
                              <a:solidFill>
                                <a:srgbClr val="1103CD"/>
                              </a:solidFill>
                              <a:latin typeface="+mn-lt"/>
                            </a:rPr>
                            <a:t>ke</a:t>
                          </a:r>
                          <a:r>
                            <a:rPr lang="en-US" sz="20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" &lt;&lt; counter &lt;&lt; "\n";</a:t>
                          </a:r>
                          <a:endParaRPr lang="en-MY" sz="20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pt-BR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000" b="1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1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pt-BR" sz="2000" b="1" i="1" smtClean="0">
                                      <a:solidFill>
                                        <a:srgbClr val="1103C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000" b="1" i="1" smtClean="0">
                                      <a:solidFill>
                                        <a:srgbClr val="1103CD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000" b="1" i="1" smtClean="0">
                                      <a:solidFill>
                                        <a:srgbClr val="1103CD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000" b="1" i="1" smtClean="0">
                                      <a:solidFill>
                                        <a:srgbClr val="1103CD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MY" sz="2000" b="1" i="1" smtClean="0">
                                      <a:solidFill>
                                        <a:srgbClr val="1103CD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r>
                                    <a:rPr lang="en-MY" sz="2000" b="1" i="1" smtClean="0">
                                      <a:solidFill>
                                        <a:srgbClr val="1103CD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000" b="1" i="1" smtClean="0">
                                          <a:solidFill>
                                            <a:srgbClr val="1103C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1" i="1" smtClean="0">
                                          <a:solidFill>
                                            <a:srgbClr val="1103C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000" b="1" dirty="0">
                              <a:latin typeface="+mn-lt"/>
                            </a:rPr>
                            <a:t>= </a:t>
                          </a:r>
                          <a:r>
                            <a:rPr lang="pt-BR" sz="2000" b="1" i="1" dirty="0">
                              <a:solidFill>
                                <a:schemeClr val="accent5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000" b="1" i="1" dirty="0">
                              <a:latin typeface="+mn-lt"/>
                            </a:rPr>
                            <a:t>.</a:t>
                          </a:r>
                          <a:r>
                            <a:rPr lang="pt-BR" sz="2000" b="1" i="1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log</a:t>
                          </a:r>
                          <a:r>
                            <a:rPr lang="pt-BR" sz="2000" b="1" i="1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pt-BR" sz="2000" b="1" i="1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000" b="1" i="1" dirty="0">
                              <a:latin typeface="+mn-lt"/>
                            </a:rPr>
                            <a:t>.</a:t>
                          </a:r>
                          <a:r>
                            <a:rPr lang="pt-BR" sz="2000" b="1" i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endParaRPr lang="en-MY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542925" indent="0"/>
                          <a:r>
                            <a:rPr lang="en-MY" sz="2000" b="0" dirty="0">
                              <a:solidFill>
                                <a:srgbClr val="00B050"/>
                              </a:solidFill>
                              <a:latin typeface="+mn-lt"/>
                            </a:rPr>
                            <a:t>counter++;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pt-BR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000" b="1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1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pt-BR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MY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r>
                                    <a:rPr lang="en-MY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0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000" b="1" dirty="0">
                              <a:latin typeface="+mn-lt"/>
                            </a:rPr>
                            <a:t>= </a:t>
                          </a:r>
                          <a:r>
                            <a:rPr lang="pt-BR" sz="2000" b="1" i="1" dirty="0">
                              <a:solidFill>
                                <a:schemeClr val="accent5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000" b="1" i="1" dirty="0">
                              <a:latin typeface="+mn-lt"/>
                            </a:rPr>
                            <a:t>.</a:t>
                          </a:r>
                          <a:r>
                            <a:rPr lang="pt-BR" sz="2000" b="1" i="1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log</a:t>
                          </a:r>
                          <a:r>
                            <a:rPr lang="pt-BR" sz="2000" b="1" i="1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pt-BR" sz="2000" b="1" i="1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000" b="1" i="1" dirty="0">
                              <a:latin typeface="+mn-lt"/>
                            </a:rPr>
                            <a:t>.</a:t>
                          </a:r>
                          <a:r>
                            <a:rPr lang="pt-BR" sz="2000" b="1" i="1" dirty="0">
                              <a:solidFill>
                                <a:srgbClr val="00B050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000" b="1" i="1" dirty="0">
                              <a:latin typeface="+mn-lt"/>
                            </a:rPr>
                            <a:t> </a:t>
                          </a:r>
                          <a:endParaRPr lang="en-MY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1349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542925" indent="0"/>
                          <a:r>
                            <a:rPr lang="en-MY" sz="2000" b="1" dirty="0" err="1">
                              <a:solidFill>
                                <a:srgbClr val="7030A0"/>
                              </a:solidFill>
                              <a:latin typeface="+mn-lt"/>
                            </a:rPr>
                            <a:t>j++</a:t>
                          </a:r>
                          <a:r>
                            <a:rPr lang="en-MY" sz="2000" b="1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pt-B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MY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pt-BR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MY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000" b="1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1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pt-BR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MY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pt-BR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MY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MY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r>
                                    <a:rPr lang="en-MY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MY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MY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pt-BR" sz="2000" b="1" dirty="0">
                              <a:latin typeface="+mn-lt"/>
                            </a:rPr>
                            <a:t>= </a:t>
                          </a:r>
                          <a:r>
                            <a:rPr lang="pt-BR" sz="2000" b="1" i="1" dirty="0">
                              <a:solidFill>
                                <a:schemeClr val="accent5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000" b="1" i="1" dirty="0">
                              <a:latin typeface="+mn-lt"/>
                            </a:rPr>
                            <a:t>.</a:t>
                          </a:r>
                          <a:r>
                            <a:rPr lang="pt-BR" sz="2000" b="1" i="1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log</a:t>
                          </a:r>
                          <a:r>
                            <a:rPr lang="pt-BR" sz="2000" b="1" i="1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pt-BR" sz="2000" b="1" i="1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000" b="1" i="1" dirty="0">
                              <a:latin typeface="+mn-lt"/>
                            </a:rPr>
                            <a:t>.</a:t>
                          </a:r>
                          <a:r>
                            <a:rPr lang="pt-BR" sz="2000" b="1" i="1" dirty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000" b="1" i="1" dirty="0">
                              <a:latin typeface="+mn-lt"/>
                            </a:rPr>
                            <a:t> </a:t>
                          </a:r>
                          <a:endParaRPr lang="en-MY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1829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}}</a:t>
                          </a:r>
                          <a:endParaRPr lang="en-MY" sz="20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000" b="0" dirty="0"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2400" b="1" i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 + Log</a:t>
                          </a:r>
                          <a:r>
                            <a:rPr lang="pt-BR" sz="2400" b="1" i="1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pt-BR" sz="2400" b="1" i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+ </a:t>
                          </a:r>
                          <a:r>
                            <a:rPr lang="pt-BR" sz="2400" b="1" i="1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4</a:t>
                          </a:r>
                          <a:r>
                            <a:rPr lang="pt-BR" sz="2400" b="1" i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400" b="1" i="1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log</a:t>
                          </a:r>
                          <a:r>
                            <a:rPr lang="pt-BR" sz="2400" b="1" i="1" baseline="-25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pt-BR" sz="2400" b="1" i="1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endParaRPr lang="en-MY" sz="24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</a:t>
                          </a:r>
                          <a:r>
                            <a:rPr lang="pt-BR" sz="2400" b="1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400" b="1" i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log</a:t>
                          </a:r>
                          <a:r>
                            <a:rPr lang="pt-BR" sz="2400" b="1" i="1" baseline="-2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pt-BR" sz="2400" b="1" i="1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212259"/>
                  </p:ext>
                </p:extLst>
              </p:nvPr>
            </p:nvGraphicFramePr>
            <p:xfrm>
              <a:off x="165652" y="1468945"/>
              <a:ext cx="8865704" cy="53463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73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4492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MY" sz="2400" b="1" dirty="0" smtClean="0">
                              <a:latin typeface="+mn-lt"/>
                            </a:rPr>
                            <a:t>Statements</a:t>
                          </a:r>
                          <a:endParaRPr lang="en-MY" sz="24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 smtClean="0">
                              <a:latin typeface="+mn-lt"/>
                            </a:rPr>
                            <a:t>Number of steps</a:t>
                          </a:r>
                          <a:endParaRPr lang="en-MY" sz="24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417386">
                    <a:tc>
                      <a:txBody>
                        <a:bodyPr/>
                        <a:lstStyle/>
                        <a:p>
                          <a:r>
                            <a:rPr lang="en-MY" sz="2000" b="0" i="0" u="none" strike="noStrike" baseline="0" dirty="0" err="1" smtClean="0">
                              <a:latin typeface="+mn-lt"/>
                            </a:rPr>
                            <a:t>int</a:t>
                          </a:r>
                          <a:r>
                            <a:rPr lang="en-MY" sz="2000" b="0" i="0" u="none" strike="noStrike" baseline="0" dirty="0" smtClean="0">
                              <a:latin typeface="+mn-lt"/>
                            </a:rPr>
                            <a:t> counter = 1;</a:t>
                          </a:r>
                          <a:endParaRPr lang="en-MY" sz="20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558" t="-118841" r="-271" b="-10971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417386">
                    <a:tc>
                      <a:txBody>
                        <a:bodyPr/>
                        <a:lstStyle/>
                        <a:p>
                          <a:r>
                            <a:rPr lang="en-MY" sz="2000" b="0" dirty="0" err="1" smtClean="0">
                              <a:latin typeface="+mn-lt"/>
                            </a:rPr>
                            <a:t>int</a:t>
                          </a:r>
                          <a:r>
                            <a:rPr lang="en-MY" sz="2000" b="0" dirty="0" smtClean="0">
                              <a:latin typeface="+mn-lt"/>
                            </a:rPr>
                            <a:t> </a:t>
                          </a:r>
                          <a:r>
                            <a:rPr lang="en-MY" sz="2000" b="0" dirty="0" err="1" smtClean="0">
                              <a:latin typeface="+mn-lt"/>
                            </a:rPr>
                            <a:t>i</a:t>
                          </a:r>
                          <a:r>
                            <a:rPr lang="en-MY" sz="2000" b="0" dirty="0" smtClean="0">
                              <a:latin typeface="+mn-lt"/>
                            </a:rPr>
                            <a:t> = 0;</a:t>
                          </a:r>
                          <a:endParaRPr lang="en-MY" sz="20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558" t="-222059" r="-271" b="-1013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179896"/>
                      </a:ext>
                    </a:extLst>
                  </a:tr>
                  <a:tr h="412115">
                    <a:tc>
                      <a:txBody>
                        <a:bodyPr/>
                        <a:lstStyle/>
                        <a:p>
                          <a:r>
                            <a:rPr lang="en-MY" sz="2000" b="0" dirty="0" err="1" smtClean="0">
                              <a:latin typeface="+mn-lt"/>
                            </a:rPr>
                            <a:t>int</a:t>
                          </a:r>
                          <a:r>
                            <a:rPr lang="en-MY" sz="2000" b="0" dirty="0" smtClean="0">
                              <a:latin typeface="+mn-lt"/>
                            </a:rPr>
                            <a:t> </a:t>
                          </a:r>
                          <a:r>
                            <a:rPr lang="en-MY" sz="2000" b="0" dirty="0" smtClean="0">
                              <a:latin typeface="+mn-lt"/>
                            </a:rPr>
                            <a:t>j</a:t>
                          </a:r>
                          <a:r>
                            <a:rPr lang="en-MY" sz="2000" b="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MY" sz="2000" b="0" dirty="0" smtClean="0">
                              <a:latin typeface="+mn-lt"/>
                            </a:rPr>
                            <a:t>= 1;</a:t>
                          </a:r>
                          <a:endParaRPr lang="en-MY" sz="20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558" t="-322059" r="-271" b="-913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439708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nn-NO" sz="2000" b="1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for (</a:t>
                          </a:r>
                          <a:r>
                            <a:rPr lang="nn-NO" sz="2000" b="1" u="sng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 = 3</a:t>
                          </a:r>
                          <a:r>
                            <a:rPr lang="nn-NO" sz="2000" b="1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; i &lt;= n; </a:t>
                          </a:r>
                          <a:r>
                            <a:rPr lang="nn-NO" sz="2000" b="1" u="sng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i = i * 3</a:t>
                          </a:r>
                          <a:r>
                            <a:rPr lang="nn-NO" sz="2000" b="1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) </a:t>
                          </a:r>
                          <a:r>
                            <a:rPr lang="nn-NO" sz="2000" b="0" dirty="0" smtClean="0">
                              <a:latin typeface="+mn-lt"/>
                            </a:rPr>
                            <a:t>{</a:t>
                          </a:r>
                          <a:endParaRPr lang="en-MY" sz="20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558" t="-441538" r="-271" b="-85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265113" indent="0"/>
                          <a:r>
                            <a:rPr lang="en-MY" sz="2000" b="1" dirty="0" smtClean="0">
                              <a:solidFill>
                                <a:schemeClr val="accent5"/>
                              </a:solidFill>
                              <a:latin typeface="+mn-lt"/>
                            </a:rPr>
                            <a:t>while (j &lt;= n) </a:t>
                          </a:r>
                          <a:r>
                            <a:rPr lang="en-MY" sz="2000" b="0" dirty="0" smtClean="0">
                              <a:latin typeface="+mn-lt"/>
                            </a:rPr>
                            <a:t>{</a:t>
                          </a:r>
                          <a:endParaRPr lang="en-MY" sz="20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558" t="-541538" r="-271" b="-75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39053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542925" indent="0"/>
                          <a:r>
                            <a:rPr lang="en-US" sz="2000" b="1" dirty="0" err="1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000" b="1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&lt;&lt; "</a:t>
                          </a:r>
                          <a:r>
                            <a:rPr lang="en-US" sz="2000" b="1" dirty="0" err="1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Arahan</a:t>
                          </a:r>
                          <a:r>
                            <a:rPr lang="en-US" sz="2000" b="1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cout</a:t>
                          </a:r>
                          <a:r>
                            <a:rPr lang="en-US" sz="2000" b="1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kali </a:t>
                          </a:r>
                          <a:r>
                            <a:rPr lang="en-US" sz="2000" b="1" dirty="0" err="1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ke</a:t>
                          </a:r>
                          <a:r>
                            <a:rPr lang="en-US" sz="2000" b="1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 " &lt;&lt; counter &lt;&lt; "\n";</a:t>
                          </a:r>
                          <a:endParaRPr lang="en-MY" sz="20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558" t="-362609" r="-271" b="-326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419037">
                    <a:tc>
                      <a:txBody>
                        <a:bodyPr/>
                        <a:lstStyle/>
                        <a:p>
                          <a:pPr marL="542925" indent="0"/>
                          <a:r>
                            <a:rPr lang="en-MY" sz="2000" b="0" dirty="0" smtClean="0">
                              <a:solidFill>
                                <a:srgbClr val="00B050"/>
                              </a:solidFill>
                              <a:latin typeface="+mn-lt"/>
                            </a:rPr>
                            <a:t>counter++;</a:t>
                          </a:r>
                          <a:endParaRPr lang="en-MY" sz="2000" b="0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558" t="-771014" r="-271" b="-4449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134924"/>
                      </a:ext>
                    </a:extLst>
                  </a:tr>
                  <a:tr h="419037">
                    <a:tc>
                      <a:txBody>
                        <a:bodyPr/>
                        <a:lstStyle/>
                        <a:p>
                          <a:pPr marL="542925" indent="0"/>
                          <a:r>
                            <a:rPr lang="en-MY" sz="2000" b="1" dirty="0" err="1" smtClean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j++</a:t>
                          </a:r>
                          <a:r>
                            <a:rPr lang="en-MY" sz="2000" b="1" dirty="0" smtClean="0">
                              <a:solidFill>
                                <a:srgbClr val="7030A0"/>
                              </a:solidFill>
                              <a:latin typeface="+mn-lt"/>
                            </a:rPr>
                            <a:t>;</a:t>
                          </a:r>
                          <a:endParaRPr lang="en-MY" sz="2000" b="1" dirty="0">
                            <a:solidFill>
                              <a:srgbClr val="7030A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558" t="-871014" r="-271" b="-3449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182917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MY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}}</a:t>
                          </a:r>
                          <a:endParaRPr lang="en-MY" sz="20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000" b="0" dirty="0" smtClean="0">
                              <a:latin typeface="+mn-lt"/>
                            </a:rPr>
                            <a:t>0</a:t>
                          </a:r>
                          <a:endParaRPr lang="en-MY" sz="20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2400" b="1" i="1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 + Log</a:t>
                          </a:r>
                          <a:r>
                            <a:rPr lang="pt-BR" sz="2400" b="1" i="1" baseline="-25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pt-BR" sz="2400" b="1" i="1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 + </a:t>
                          </a:r>
                          <a:r>
                            <a:rPr lang="pt-BR" sz="2400" b="1" i="1" baseline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4</a:t>
                          </a:r>
                          <a:r>
                            <a:rPr lang="pt-BR" sz="2400" b="1" i="1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400" b="1" i="1" baseline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log</a:t>
                          </a:r>
                          <a:r>
                            <a:rPr lang="pt-BR" sz="2400" b="1" i="1" baseline="-2500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pt-BR" sz="2400" b="1" i="1" baseline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endParaRPr lang="en-MY" sz="24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</a:t>
                          </a:r>
                          <a:r>
                            <a:rPr lang="pt-BR" sz="2400" b="1" i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400" b="1" i="1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log</a:t>
                          </a:r>
                          <a:r>
                            <a:rPr lang="pt-BR" sz="2400" b="1" i="1" baseline="-25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pt-BR" sz="2400" b="1" i="1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77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 noChangeArrowheads="1"/>
          </p:cNvSpPr>
          <p:nvPr/>
        </p:nvSpPr>
        <p:spPr bwMode="auto">
          <a:xfrm>
            <a:off x="2672799" y="479011"/>
            <a:ext cx="7267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B013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Determine the number of steps</a:t>
            </a:r>
          </a:p>
        </p:txBody>
      </p:sp>
      <p:sp>
        <p:nvSpPr>
          <p:cNvPr id="13314" name="Content Placeholder 2"/>
          <p:cNvSpPr txBox="1">
            <a:spLocks noChangeArrowheads="1"/>
          </p:cNvSpPr>
          <p:nvPr/>
        </p:nvSpPr>
        <p:spPr bwMode="auto">
          <a:xfrm>
            <a:off x="4432851" y="1141792"/>
            <a:ext cx="2027582" cy="5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b="1" i="1" dirty="0"/>
              <a:t>Example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9132642"/>
                  </p:ext>
                </p:extLst>
              </p:nvPr>
            </p:nvGraphicFramePr>
            <p:xfrm>
              <a:off x="159026" y="1922359"/>
              <a:ext cx="8865704" cy="3931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Algorithm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>
                              <a:latin typeface="+mn-lt"/>
                            </a:rPr>
                            <a:t>Number of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>
                              <a:latin typeface="+mn-lt"/>
                            </a:rPr>
                            <a:t>void sample8 ( 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MY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2200" i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0" dirty="0" err="1">
                              <a:latin typeface="+mn-lt"/>
                            </a:rPr>
                            <a:t>int</a:t>
                          </a:r>
                          <a:r>
                            <a:rPr lang="en-MY" sz="2200" b="0" dirty="0">
                              <a:latin typeface="+mn-lt"/>
                            </a:rPr>
                            <a:t> n, x, </a:t>
                          </a:r>
                          <a:r>
                            <a:rPr lang="en-MY" sz="2200" b="0" dirty="0" err="1">
                              <a:latin typeface="+mn-lt"/>
                            </a:rPr>
                            <a:t>i</a:t>
                          </a:r>
                          <a:r>
                            <a:rPr lang="en-MY" sz="2200" b="0" dirty="0">
                              <a:latin typeface="+mn-lt"/>
                            </a:rPr>
                            <a:t>=1;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while (i&lt;=n) </a:t>
                          </a:r>
                          <a:r>
                            <a:rPr lang="pt-BR" sz="2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{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>
                              <a:latin typeface="+mn-lt"/>
                            </a:rPr>
                            <a:t>n - 1 + 1 = </a:t>
                          </a: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US" sz="2200" b="1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x++;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 = n</a:t>
                          </a:r>
                          <a:endParaRPr lang="en-MY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 err="1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MY" sz="2200" b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++;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>
                              <a:latin typeface="+mn-lt"/>
                            </a:rPr>
                            <a:t> = n</a:t>
                          </a:r>
                          <a:endParaRPr lang="en-MY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>
                              <a:latin typeface="+mn-lt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</a:t>
                          </a:r>
                          <a:r>
                            <a:rPr lang="en-MY" sz="2400" b="1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3n</a:t>
                          </a:r>
                          <a:endParaRPr lang="en-MY" sz="2400" b="1" baseline="300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9132642"/>
                  </p:ext>
                </p:extLst>
              </p:nvPr>
            </p:nvGraphicFramePr>
            <p:xfrm>
              <a:off x="159026" y="1922359"/>
              <a:ext cx="8865704" cy="3931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97217">
                      <a:extLst>
                        <a:ext uri="{9D8B030D-6E8A-4147-A177-3AD203B41FA5}">
                          <a16:colId xmlns:a16="http://schemas.microsoft.com/office/drawing/2014/main" val="141870447"/>
                        </a:ext>
                      </a:extLst>
                    </a:gridCol>
                    <a:gridCol w="2968487">
                      <a:extLst>
                        <a:ext uri="{9D8B030D-6E8A-4147-A177-3AD203B41FA5}">
                          <a16:colId xmlns:a16="http://schemas.microsoft.com/office/drawing/2014/main" val="403398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MY" sz="2400" b="1" dirty="0" smtClean="0">
                              <a:latin typeface="+mn-lt"/>
                            </a:rPr>
                            <a:t>Algorithm</a:t>
                          </a:r>
                          <a:endParaRPr lang="en-MY" sz="24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MY" sz="2400" b="1" dirty="0" smtClean="0">
                              <a:latin typeface="+mn-lt"/>
                            </a:rPr>
                            <a:t>Number of steps</a:t>
                          </a:r>
                          <a:endParaRPr lang="en-MY" sz="24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80660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baseline="0" dirty="0" smtClean="0">
                              <a:latin typeface="+mn-lt"/>
                            </a:rPr>
                            <a:t>void sample8 ( ) {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973" t="-118571" r="-411" b="-74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72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en-MY" sz="2200" b="0" dirty="0" err="1" smtClean="0">
                              <a:latin typeface="+mn-lt"/>
                            </a:rPr>
                            <a:t>int</a:t>
                          </a:r>
                          <a:r>
                            <a:rPr lang="en-MY" sz="2200" b="0" dirty="0" smtClean="0">
                              <a:latin typeface="+mn-lt"/>
                            </a:rPr>
                            <a:t> n, x, </a:t>
                          </a:r>
                          <a:r>
                            <a:rPr lang="en-MY" sz="2200" b="0" dirty="0" err="1" smtClean="0">
                              <a:latin typeface="+mn-lt"/>
                            </a:rPr>
                            <a:t>i</a:t>
                          </a:r>
                          <a:r>
                            <a:rPr lang="en-MY" sz="2200" b="0" dirty="0" smtClean="0">
                              <a:latin typeface="+mn-lt"/>
                            </a:rPr>
                            <a:t>=1;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lang="en-MY" sz="2200" b="0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4654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357188" indent="0"/>
                          <a:r>
                            <a:rPr lang="pt-BR" sz="2200" b="1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while (i&lt;=n) </a:t>
                          </a:r>
                          <a:r>
                            <a:rPr lang="pt-BR" sz="22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{</a:t>
                          </a:r>
                          <a:endParaRPr lang="en-MY" sz="2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i="0" dirty="0" smtClean="0">
                              <a:latin typeface="+mn-lt"/>
                            </a:rPr>
                            <a:t>n - 1 + 1 = </a:t>
                          </a: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 </a:t>
                          </a:r>
                          <a:endParaRPr lang="en-MY" sz="2200" b="1" i="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47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US" sz="2200" b="1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x++;</a:t>
                          </a:r>
                          <a:endParaRPr lang="en-MY" sz="2200" b="1" dirty="0">
                            <a:solidFill>
                              <a:srgbClr val="1103CD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 smtClean="0">
                              <a:solidFill>
                                <a:srgbClr val="1103CD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 = n</a:t>
                          </a:r>
                          <a:endParaRPr lang="en-MY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97697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981075" indent="0"/>
                          <a:r>
                            <a:rPr lang="en-MY" sz="2200" b="1" dirty="0" err="1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i</a:t>
                          </a:r>
                          <a:r>
                            <a:rPr lang="en-MY" sz="2200" b="1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++;</a:t>
                          </a:r>
                          <a:endParaRPr lang="en-MY" sz="2200" b="1" dirty="0">
                            <a:solidFill>
                              <a:schemeClr val="accent6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MY" sz="2200" b="1" i="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n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.</a:t>
                          </a:r>
                          <a:r>
                            <a:rPr lang="pt-BR" sz="2200" b="1" i="0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pt-BR" sz="2200" b="1" i="0" dirty="0" smtClean="0">
                              <a:latin typeface="+mn-lt"/>
                            </a:rPr>
                            <a:t> = n</a:t>
                          </a:r>
                          <a:endParaRPr lang="en-MY" sz="22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557104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MY" sz="22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200" b="0" dirty="0" smtClean="0">
                              <a:latin typeface="+mn-lt"/>
                            </a:rPr>
                            <a:t>0</a:t>
                          </a:r>
                          <a:endParaRPr lang="en-MY" sz="2200" b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93798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Total Steps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 + </a:t>
                          </a:r>
                          <a:r>
                            <a:rPr lang="en-MY" sz="2400" b="1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3n</a:t>
                          </a:r>
                          <a:endParaRPr lang="en-MY" sz="2400" b="1" baseline="300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8487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Complexity Time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sz="24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O(n)</a:t>
                          </a:r>
                          <a:endParaRPr lang="en-MY" sz="24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435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120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1285</TotalTime>
  <Words>1572</Words>
  <Application>Microsoft Macintosh PowerPoint</Application>
  <PresentationFormat>On-screen Show (4:3)</PresentationFormat>
  <Paragraphs>309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Britannic Bold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acidfed</dc:creator>
  <cp:lastModifiedBy>anna ahmad</cp:lastModifiedBy>
  <cp:revision>139</cp:revision>
  <cp:lastPrinted>2020-10-10T06:39:21Z</cp:lastPrinted>
  <dcterms:created xsi:type="dcterms:W3CDTF">2019-01-07T08:53:08Z</dcterms:created>
  <dcterms:modified xsi:type="dcterms:W3CDTF">2020-11-15T09:08:37Z</dcterms:modified>
</cp:coreProperties>
</file>