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embedTrueTypeFonts="1" saveSubsetFonts="1" autoCompressPictures="0">
  <p:sldMasterIdLst>
    <p:sldMasterId id="2147483675" r:id="rId1"/>
  </p:sldMasterIdLst>
  <p:notesMasterIdLst>
    <p:notesMasterId r:id="rId7"/>
  </p:notesMasterIdLst>
  <p:sldIdLst>
    <p:sldId id="263" r:id="rId2"/>
    <p:sldId id="276" r:id="rId3"/>
    <p:sldId id="268" r:id="rId4"/>
    <p:sldId id="275" r:id="rId5"/>
    <p:sldId id="277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4296" autoAdjust="0"/>
  </p:normalViewPr>
  <p:slideViewPr>
    <p:cSldViewPr snapToGrid="0">
      <p:cViewPr varScale="1">
        <p:scale>
          <a:sx n="46" d="100"/>
          <a:sy n="46" d="100"/>
        </p:scale>
        <p:origin x="1411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Yang </a:t>
            </a:r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menjana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tunai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Macam</a:t>
            </a:r>
            <a:r>
              <a:rPr lang="en-US" dirty="0"/>
              <a:t> situation yang </a:t>
            </a:r>
            <a:r>
              <a:rPr lang="en-US" dirty="0" err="1"/>
              <a:t>saya</a:t>
            </a:r>
            <a:r>
              <a:rPr lang="en-US" dirty="0"/>
              <a:t> explain </a:t>
            </a:r>
            <a:r>
              <a:rPr lang="en-US" dirty="0" err="1"/>
              <a:t>tadi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berhutang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duit</a:t>
            </a:r>
            <a:r>
              <a:rPr lang="en-US" dirty="0"/>
              <a:t> </a:t>
            </a:r>
            <a:r>
              <a:rPr lang="en-US" dirty="0" err="1"/>
              <a:t>sampingan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Yang </a:t>
            </a:r>
            <a:r>
              <a:rPr lang="en-US" dirty="0" err="1"/>
              <a:t>kedua</a:t>
            </a:r>
            <a:r>
              <a:rPr lang="en-US" dirty="0"/>
              <a:t>,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usahawan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modal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</a:t>
            </a:r>
            <a:r>
              <a:rPr lang="en-US" dirty="0" err="1"/>
              <a:t>berniaga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umat</a:t>
            </a:r>
            <a:r>
              <a:rPr lang="en-US" dirty="0"/>
              <a:t> </a:t>
            </a:r>
            <a:r>
              <a:rPr lang="en-US" dirty="0" err="1"/>
              <a:t>islam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, </a:t>
            </a:r>
            <a:r>
              <a:rPr lang="en-US" dirty="0" err="1"/>
              <a:t>berniaga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sunnah </a:t>
            </a:r>
            <a:r>
              <a:rPr lang="en-US" dirty="0" err="1"/>
              <a:t>nabi</a:t>
            </a:r>
            <a:r>
              <a:rPr lang="en-US" dirty="0"/>
              <a:t> Muhammad SAW. Dan </a:t>
            </a:r>
            <a:r>
              <a:rPr lang="en-US" dirty="0" err="1"/>
              <a:t>baginda</a:t>
            </a:r>
            <a:r>
              <a:rPr lang="en-US" dirty="0"/>
              <a:t> </a:t>
            </a:r>
            <a:r>
              <a:rPr lang="en-US" dirty="0" err="1"/>
              <a:t>berfirman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hadith </a:t>
            </a:r>
            <a:r>
              <a:rPr lang="en-US" dirty="0" err="1"/>
              <a:t>bahawa</a:t>
            </a:r>
            <a:r>
              <a:rPr lang="en-US" dirty="0"/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Hendaklah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kamu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berniaga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kerana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padanya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9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daripada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10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rezeki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Oleh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itu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pengurusan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hutang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bijak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insyallah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rezeki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ada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kat mana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mana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Yang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terakhir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Mengurangkan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kadar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faedah</a:t>
            </a:r>
            <a:endParaRPr lang="en-US" b="0" i="1" dirty="0">
              <a:solidFill>
                <a:srgbClr val="171717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Macam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rakan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saya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explain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tadi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bila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buat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hutang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baik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, dan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bayar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on time,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ganjaran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credit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credit score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akan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bertambah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membolehkan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membuat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hutang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baru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kadar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faedah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lebih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rendah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.</a:t>
            </a:r>
            <a:endParaRPr dirty="0"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351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Yang </a:t>
            </a:r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menjana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tunai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Macam</a:t>
            </a:r>
            <a:r>
              <a:rPr lang="en-US" dirty="0"/>
              <a:t> situation yang </a:t>
            </a:r>
            <a:r>
              <a:rPr lang="en-US" dirty="0" err="1"/>
              <a:t>saya</a:t>
            </a:r>
            <a:r>
              <a:rPr lang="en-US" dirty="0"/>
              <a:t> explain </a:t>
            </a:r>
            <a:r>
              <a:rPr lang="en-US" dirty="0" err="1"/>
              <a:t>tadi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berhutang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duit</a:t>
            </a:r>
            <a:r>
              <a:rPr lang="en-US" dirty="0"/>
              <a:t> </a:t>
            </a:r>
            <a:r>
              <a:rPr lang="en-US" dirty="0" err="1"/>
              <a:t>sampingan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Yang </a:t>
            </a:r>
            <a:r>
              <a:rPr lang="en-US" dirty="0" err="1"/>
              <a:t>kedua</a:t>
            </a:r>
            <a:r>
              <a:rPr lang="en-US" dirty="0"/>
              <a:t>,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usahawan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modal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</a:t>
            </a:r>
            <a:r>
              <a:rPr lang="en-US" dirty="0" err="1"/>
              <a:t>berniaga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umat</a:t>
            </a:r>
            <a:r>
              <a:rPr lang="en-US" dirty="0"/>
              <a:t> </a:t>
            </a:r>
            <a:r>
              <a:rPr lang="en-US" dirty="0" err="1"/>
              <a:t>islam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, </a:t>
            </a:r>
            <a:r>
              <a:rPr lang="en-US" dirty="0" err="1"/>
              <a:t>berniaga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sunnah </a:t>
            </a:r>
            <a:r>
              <a:rPr lang="en-US" dirty="0" err="1"/>
              <a:t>nabi</a:t>
            </a:r>
            <a:r>
              <a:rPr lang="en-US" dirty="0"/>
              <a:t> Muhammad SAW. Dan </a:t>
            </a:r>
            <a:r>
              <a:rPr lang="en-US" dirty="0" err="1"/>
              <a:t>baginda</a:t>
            </a:r>
            <a:r>
              <a:rPr lang="en-US" dirty="0"/>
              <a:t> </a:t>
            </a:r>
            <a:r>
              <a:rPr lang="en-US" dirty="0" err="1"/>
              <a:t>berfirman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hadith </a:t>
            </a:r>
            <a:r>
              <a:rPr lang="en-US" dirty="0" err="1"/>
              <a:t>bahawa</a:t>
            </a:r>
            <a:r>
              <a:rPr lang="en-US" dirty="0"/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Hendaklah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kamu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berniaga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kerana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padanya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9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daripada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10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rezeki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Oleh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itu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pengurusan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hutang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bijak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insyallah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rezeki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ada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kat mana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mana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Yang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terakhir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Mengurangkan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kadar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faedah</a:t>
            </a:r>
            <a:endParaRPr lang="en-US" b="0" i="1" dirty="0">
              <a:solidFill>
                <a:srgbClr val="171717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Macam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rakan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saya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explain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tadi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bila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buat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hutang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baik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, dan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bayar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on time,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ganjaran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credit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credit score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akan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bertambah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membolehkan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membuat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hutang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baru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kadar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faedah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lebih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rendah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.</a:t>
            </a:r>
            <a:endParaRPr dirty="0"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944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Yang </a:t>
            </a:r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menjana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tunai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Macam</a:t>
            </a:r>
            <a:r>
              <a:rPr lang="en-US" dirty="0"/>
              <a:t> situation yang </a:t>
            </a:r>
            <a:r>
              <a:rPr lang="en-US" dirty="0" err="1"/>
              <a:t>saya</a:t>
            </a:r>
            <a:r>
              <a:rPr lang="en-US" dirty="0"/>
              <a:t> explain </a:t>
            </a:r>
            <a:r>
              <a:rPr lang="en-US" dirty="0" err="1"/>
              <a:t>tadi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berhutang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duit</a:t>
            </a:r>
            <a:r>
              <a:rPr lang="en-US" dirty="0"/>
              <a:t> </a:t>
            </a:r>
            <a:r>
              <a:rPr lang="en-US" dirty="0" err="1"/>
              <a:t>sampingan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Yang </a:t>
            </a:r>
            <a:r>
              <a:rPr lang="en-US" dirty="0" err="1"/>
              <a:t>kedua</a:t>
            </a:r>
            <a:r>
              <a:rPr lang="en-US" dirty="0"/>
              <a:t>,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usahawan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modal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</a:t>
            </a:r>
            <a:r>
              <a:rPr lang="en-US" dirty="0" err="1"/>
              <a:t>berniaga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umat</a:t>
            </a:r>
            <a:r>
              <a:rPr lang="en-US" dirty="0"/>
              <a:t> </a:t>
            </a:r>
            <a:r>
              <a:rPr lang="en-US" dirty="0" err="1"/>
              <a:t>islam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, </a:t>
            </a:r>
            <a:r>
              <a:rPr lang="en-US" dirty="0" err="1"/>
              <a:t>berniaga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sunnah </a:t>
            </a:r>
            <a:r>
              <a:rPr lang="en-US" dirty="0" err="1"/>
              <a:t>nabi</a:t>
            </a:r>
            <a:r>
              <a:rPr lang="en-US" dirty="0"/>
              <a:t> Muhammad SAW. Dan </a:t>
            </a:r>
            <a:r>
              <a:rPr lang="en-US" dirty="0" err="1"/>
              <a:t>baginda</a:t>
            </a:r>
            <a:r>
              <a:rPr lang="en-US" dirty="0"/>
              <a:t> </a:t>
            </a:r>
            <a:r>
              <a:rPr lang="en-US" dirty="0" err="1"/>
              <a:t>berfirman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hadith </a:t>
            </a:r>
            <a:r>
              <a:rPr lang="en-US" dirty="0" err="1"/>
              <a:t>bahawa</a:t>
            </a:r>
            <a:r>
              <a:rPr lang="en-US" dirty="0"/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Hendaklah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kamu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berniaga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kerana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padanya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9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daripada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10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rezeki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Oleh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itu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pengurusan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hutang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bijak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insyallah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rezeki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ada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kat mana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mana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Yang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terakhir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Mengurangkan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kadar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faedah</a:t>
            </a:r>
            <a:endParaRPr lang="en-US" b="0" i="1" dirty="0">
              <a:solidFill>
                <a:srgbClr val="171717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Macam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rakan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saya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explain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tadi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bila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buat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hutang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baik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, dan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bayar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on time,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ganjaran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credit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credit score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akan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bertambah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membolehkan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membuat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hutang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baru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kadar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faedah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lebih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rendah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.</a:t>
            </a:r>
            <a:endParaRPr dirty="0"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0954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Yang </a:t>
            </a:r>
            <a:r>
              <a:rPr lang="en-US" dirty="0" err="1"/>
              <a:t>pertama</a:t>
            </a:r>
            <a:r>
              <a:rPr lang="en-US" dirty="0"/>
              <a:t>, </a:t>
            </a:r>
            <a:r>
              <a:rPr lang="en-US" dirty="0" err="1"/>
              <a:t>menjana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tunai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Macam</a:t>
            </a:r>
            <a:r>
              <a:rPr lang="en-US" dirty="0"/>
              <a:t> situation yang </a:t>
            </a:r>
            <a:r>
              <a:rPr lang="en-US" dirty="0" err="1"/>
              <a:t>saya</a:t>
            </a:r>
            <a:r>
              <a:rPr lang="en-US" dirty="0"/>
              <a:t> explain </a:t>
            </a:r>
            <a:r>
              <a:rPr lang="en-US" dirty="0" err="1"/>
              <a:t>tadi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berhutang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duit</a:t>
            </a:r>
            <a:r>
              <a:rPr lang="en-US" dirty="0"/>
              <a:t> </a:t>
            </a:r>
            <a:r>
              <a:rPr lang="en-US" dirty="0" err="1"/>
              <a:t>sampingan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Yang </a:t>
            </a:r>
            <a:r>
              <a:rPr lang="en-US" dirty="0" err="1"/>
              <a:t>kedua</a:t>
            </a:r>
            <a:r>
              <a:rPr lang="en-US" dirty="0"/>
              <a:t>,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usahawan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modal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mula</a:t>
            </a:r>
            <a:r>
              <a:rPr lang="en-US" dirty="0"/>
              <a:t> </a:t>
            </a:r>
            <a:r>
              <a:rPr lang="en-US" dirty="0" err="1"/>
              <a:t>berniaga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umat</a:t>
            </a:r>
            <a:r>
              <a:rPr lang="en-US" dirty="0"/>
              <a:t> </a:t>
            </a:r>
            <a:r>
              <a:rPr lang="en-US" dirty="0" err="1"/>
              <a:t>islam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, </a:t>
            </a:r>
            <a:r>
              <a:rPr lang="en-US" dirty="0" err="1"/>
              <a:t>berniaga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sunnah </a:t>
            </a:r>
            <a:r>
              <a:rPr lang="en-US" dirty="0" err="1"/>
              <a:t>nabi</a:t>
            </a:r>
            <a:r>
              <a:rPr lang="en-US" dirty="0"/>
              <a:t> Muhammad SAW. Dan </a:t>
            </a:r>
            <a:r>
              <a:rPr lang="en-US" dirty="0" err="1"/>
              <a:t>baginda</a:t>
            </a:r>
            <a:r>
              <a:rPr lang="en-US" dirty="0"/>
              <a:t> </a:t>
            </a:r>
            <a:r>
              <a:rPr lang="en-US" dirty="0" err="1"/>
              <a:t>berfirman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hadith </a:t>
            </a:r>
            <a:r>
              <a:rPr lang="en-US" dirty="0" err="1"/>
              <a:t>bahawa</a:t>
            </a:r>
            <a:r>
              <a:rPr lang="en-US" dirty="0"/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Hendaklah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kamu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berniaga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kerana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padanya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9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daripada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10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rezeki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Oleh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itu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pengurusan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hutang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bijak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insyallah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rezeki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ada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kat mana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mana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Yang </a:t>
            </a:r>
            <a:r>
              <a:rPr lang="en-MY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terakhir</a:t>
            </a:r>
            <a:r>
              <a:rPr lang="en-MY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Mengurangkan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kadar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faedah</a:t>
            </a:r>
            <a:endParaRPr lang="en-US" b="0" i="1" dirty="0">
              <a:solidFill>
                <a:srgbClr val="171717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Macam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rakan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saya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explain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tadi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bila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buat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hutang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baik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, dan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bayar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on time,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ganjaran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credit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credit score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akan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bertambah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membolehkan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kita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membuat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hutang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baru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kadar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faedah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lebih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1" dirty="0" err="1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rendah</a:t>
            </a:r>
            <a:r>
              <a:rPr lang="en-US" b="0" i="1" dirty="0">
                <a:solidFill>
                  <a:srgbClr val="171717"/>
                </a:solidFill>
                <a:effectLst/>
                <a:latin typeface="Arial" panose="020B0604020202020204" pitchFamily="34" charset="0"/>
              </a:rPr>
              <a:t>.</a:t>
            </a:r>
            <a:endParaRPr dirty="0"/>
          </a:p>
        </p:txBody>
      </p:sp>
      <p:sp>
        <p:nvSpPr>
          <p:cNvPr id="258" name="Google Shape;2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848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5">
  <p:cSld name="Layout05">
    <p:bg>
      <p:bgPr>
        <a:solidFill>
          <a:srgbClr val="6C1D35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6"/>
          <p:cNvCxnSpPr/>
          <p:nvPr/>
        </p:nvCxnSpPr>
        <p:spPr>
          <a:xfrm>
            <a:off x="480645" y="1172309"/>
            <a:ext cx="11711354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44;p6"/>
          <p:cNvSpPr/>
          <p:nvPr/>
        </p:nvSpPr>
        <p:spPr>
          <a:xfrm>
            <a:off x="0" y="1101927"/>
            <a:ext cx="2128058" cy="16625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14385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2057393" y="188182"/>
            <a:ext cx="7883842" cy="90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386254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3"/>
          </p:nvPr>
        </p:nvSpPr>
        <p:spPr>
          <a:xfrm>
            <a:off x="7929556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7">
  <p:cSld name="Layout17">
    <p:bg>
      <p:bgPr>
        <a:solidFill>
          <a:srgbClr val="F2F2F2">
            <a:alpha val="33725"/>
          </a:srgbClr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8688288" y="253363"/>
            <a:ext cx="1091121" cy="781258"/>
          </a:xfrm>
          <a:custGeom>
            <a:avLst/>
            <a:gdLst/>
            <a:ahLst/>
            <a:cxnLst/>
            <a:rect l="l" t="t" r="r" b="b"/>
            <a:pathLst>
              <a:path w="1110304" h="794993" extrusionOk="0">
                <a:moveTo>
                  <a:pt x="0" y="0"/>
                </a:moveTo>
                <a:lnTo>
                  <a:pt x="668996" y="0"/>
                </a:lnTo>
                <a:lnTo>
                  <a:pt x="1110304" y="794993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139272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948611" y="256369"/>
            <a:ext cx="8704157" cy="791286"/>
          </a:xfrm>
          <a:custGeom>
            <a:avLst/>
            <a:gdLst/>
            <a:ahLst/>
            <a:cxnLst/>
            <a:rect l="l" t="t" r="r" b="b"/>
            <a:pathLst>
              <a:path w="10510654" h="791286" extrusionOk="0">
                <a:moveTo>
                  <a:pt x="0" y="0"/>
                </a:moveTo>
                <a:lnTo>
                  <a:pt x="9998765" y="0"/>
                </a:lnTo>
                <a:lnTo>
                  <a:pt x="10510654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0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0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1391093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8">
  <p:cSld name="Layout18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/>
        </p:nvSpPr>
        <p:spPr>
          <a:xfrm flipH="1">
            <a:off x="0" y="0"/>
            <a:ext cx="12192000" cy="6329548"/>
          </a:xfrm>
          <a:custGeom>
            <a:avLst/>
            <a:gdLst/>
            <a:ahLst/>
            <a:cxnLst/>
            <a:rect l="l" t="t" r="r" b="b"/>
            <a:pathLst>
              <a:path w="10003" h="10000" extrusionOk="0">
                <a:moveTo>
                  <a:pt x="3" y="5641"/>
                </a:moveTo>
                <a:lnTo>
                  <a:pt x="2003" y="0"/>
                </a:ln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-7" y="8290"/>
                  <a:pt x="13" y="7351"/>
                  <a:pt x="3" y="5641"/>
                </a:cubicBezTo>
                <a:close/>
              </a:path>
            </a:pathLst>
          </a:custGeom>
          <a:solidFill>
            <a:srgbClr val="6C1D35"/>
          </a:solidFill>
          <a:ln w="12700" cap="flat" cmpd="sng">
            <a:solidFill>
              <a:srgbClr val="5F19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1804589" y="430242"/>
            <a:ext cx="8686800" cy="96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9">
  <p:cSld name="Layout19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0" y="3049589"/>
            <a:ext cx="12192000" cy="3808412"/>
          </a:xfrm>
          <a:prstGeom prst="rect">
            <a:avLst/>
          </a:prstGeom>
          <a:solidFill>
            <a:schemeClr val="lt1">
              <a:alpha val="6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0"/>
          <p:cNvSpPr>
            <a:spLocks noGrp="1"/>
          </p:cNvSpPr>
          <p:nvPr>
            <p:ph type="pic" idx="2"/>
          </p:nvPr>
        </p:nvSpPr>
        <p:spPr>
          <a:xfrm>
            <a:off x="0" y="-11393"/>
            <a:ext cx="12192000" cy="3060981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0">
  <p:cSld name="Layout20">
    <p:bg>
      <p:bgPr>
        <a:solidFill>
          <a:srgbClr val="4B473E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" name="Google Shape;131;p21"/>
          <p:cNvCxnSpPr/>
          <p:nvPr/>
        </p:nvCxnSpPr>
        <p:spPr>
          <a:xfrm>
            <a:off x="-12700" y="101600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1">
  <p:cSld name="Layout21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2">
  <p:cSld name="Layout2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23"/>
          <p:cNvSpPr/>
          <p:nvPr/>
        </p:nvSpPr>
        <p:spPr>
          <a:xfrm rot="5400000">
            <a:off x="6013275" y="327219"/>
            <a:ext cx="214683" cy="1164747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3">
  <p:cSld name="Layout23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24"/>
          <p:cNvSpPr/>
          <p:nvPr/>
        </p:nvSpPr>
        <p:spPr>
          <a:xfrm rot="5400000">
            <a:off x="6070760" y="476921"/>
            <a:ext cx="45719" cy="1170146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4">
  <p:cSld name="Layout2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0" y="-2845"/>
            <a:ext cx="7528884" cy="6130513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7435"/>
            <a:ext cx="6356825" cy="549738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6705600" y="2239645"/>
            <a:ext cx="4983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25"/>
          <p:cNvSpPr>
            <a:spLocks noGrp="1"/>
          </p:cNvSpPr>
          <p:nvPr>
            <p:ph type="pic" idx="2"/>
          </p:nvPr>
        </p:nvSpPr>
        <p:spPr>
          <a:xfrm>
            <a:off x="270294" y="1112838"/>
            <a:ext cx="5810466" cy="326363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5">
  <p:cSld name="Layout25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/>
          <p:nvPr/>
        </p:nvSpPr>
        <p:spPr>
          <a:xfrm>
            <a:off x="0" y="-2845"/>
            <a:ext cx="7528884" cy="6486772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409" y="2103120"/>
            <a:ext cx="1944123" cy="395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>
            <a:spLocks noGrp="1"/>
          </p:cNvSpPr>
          <p:nvPr>
            <p:ph type="pic" idx="2"/>
          </p:nvPr>
        </p:nvSpPr>
        <p:spPr>
          <a:xfrm>
            <a:off x="824948" y="2225675"/>
            <a:ext cx="1709530" cy="3702050"/>
          </a:xfrm>
          <a:prstGeom prst="roundRect">
            <a:avLst>
              <a:gd name="adj" fmla="val 7790"/>
            </a:avLst>
          </a:prstGeom>
          <a:noFill/>
          <a:ln>
            <a:noFill/>
          </a:ln>
        </p:spPr>
      </p:sp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545" y="1816925"/>
            <a:ext cx="3481374" cy="456744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>
            <a:spLocks noGrp="1"/>
          </p:cNvSpPr>
          <p:nvPr>
            <p:ph type="pic" idx="3"/>
          </p:nvPr>
        </p:nvSpPr>
        <p:spPr>
          <a:xfrm>
            <a:off x="2869284" y="1977842"/>
            <a:ext cx="3185349" cy="4266203"/>
          </a:xfrm>
          <a:prstGeom prst="roundRect">
            <a:avLst>
              <a:gd name="adj" fmla="val 186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720000" y="1371600"/>
            <a:ext cx="10752000" cy="476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600"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63" name="Google Shape;163;p28"/>
          <p:cNvGrpSpPr/>
          <p:nvPr/>
        </p:nvGrpSpPr>
        <p:grpSpPr>
          <a:xfrm flipH="1">
            <a:off x="-172687" y="-155063"/>
            <a:ext cx="3578622" cy="2317493"/>
            <a:chOff x="6654501" y="-116300"/>
            <a:chExt cx="2684034" cy="1738163"/>
          </a:xfrm>
        </p:grpSpPr>
        <p:sp>
          <p:nvSpPr>
            <p:cNvPr id="164" name="Google Shape;164;p28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  <p:grpSp>
        <p:nvGrpSpPr>
          <p:cNvPr id="170" name="Google Shape;170;p28"/>
          <p:cNvGrpSpPr/>
          <p:nvPr/>
        </p:nvGrpSpPr>
        <p:grpSpPr>
          <a:xfrm>
            <a:off x="9075646" y="-155063"/>
            <a:ext cx="3578622" cy="2317493"/>
            <a:chOff x="6654501" y="-116300"/>
            <a:chExt cx="2684034" cy="1738163"/>
          </a:xfrm>
        </p:grpSpPr>
        <p:sp>
          <p:nvSpPr>
            <p:cNvPr id="171" name="Google Shape;171;p28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8">
  <p:cSld name="Layout08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3708" y="-6351"/>
            <a:ext cx="1229395" cy="6458089"/>
          </a:xfrm>
          <a:custGeom>
            <a:avLst/>
            <a:gdLst/>
            <a:ahLst/>
            <a:cxnLst/>
            <a:rect l="l" t="t" r="r" b="b"/>
            <a:pathLst>
              <a:path w="1229395" h="6458089" extrusionOk="0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9"/>
          <p:cNvSpPr/>
          <p:nvPr/>
        </p:nvSpPr>
        <p:spPr>
          <a:xfrm rot="10800000">
            <a:off x="4596135" y="-6351"/>
            <a:ext cx="1229395" cy="6458089"/>
          </a:xfrm>
          <a:custGeom>
            <a:avLst/>
            <a:gdLst/>
            <a:ahLst/>
            <a:cxnLst/>
            <a:rect l="l" t="t" r="r" b="b"/>
            <a:pathLst>
              <a:path w="1229395" h="6458089" extrusionOk="0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9"/>
          <p:cNvCxnSpPr/>
          <p:nvPr/>
        </p:nvCxnSpPr>
        <p:spPr>
          <a:xfrm>
            <a:off x="0" y="6534150"/>
            <a:ext cx="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9"/>
          <p:cNvSpPr>
            <a:spLocks noGrp="1"/>
          </p:cNvSpPr>
          <p:nvPr>
            <p:ph type="pic" idx="2"/>
          </p:nvPr>
        </p:nvSpPr>
        <p:spPr>
          <a:xfrm>
            <a:off x="103240" y="0"/>
            <a:ext cx="5615898" cy="6442797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6201508" y="2686295"/>
            <a:ext cx="5562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9">
  <p:cSld name="Layout09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4778476" y="819148"/>
            <a:ext cx="7413523" cy="4976967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5153891" y="1316968"/>
            <a:ext cx="6480896" cy="113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0" y="0"/>
            <a:ext cx="4763924" cy="635635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5153890" y="2580967"/>
            <a:ext cx="6480897" cy="259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0">
  <p:cSld name="Layout10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0" y="-13856"/>
            <a:ext cx="8423564" cy="6871855"/>
          </a:xfrm>
          <a:custGeom>
            <a:avLst/>
            <a:gdLst/>
            <a:ahLst/>
            <a:cxnLst/>
            <a:rect l="l" t="t" r="r" b="b"/>
            <a:pathLst>
              <a:path w="8423564" h="6871855" extrusionOk="0">
                <a:moveTo>
                  <a:pt x="0" y="13855"/>
                </a:moveTo>
                <a:lnTo>
                  <a:pt x="8423564" y="0"/>
                </a:lnTo>
                <a:lnTo>
                  <a:pt x="6096000" y="6871855"/>
                </a:lnTo>
                <a:lnTo>
                  <a:pt x="0" y="6871855"/>
                </a:lnTo>
                <a:lnTo>
                  <a:pt x="0" y="13855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7120335" y="4237932"/>
            <a:ext cx="4677218" cy="187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>
            <a:spLocks noGrp="1"/>
          </p:cNvSpPr>
          <p:nvPr>
            <p:ph type="pic" idx="2"/>
          </p:nvPr>
        </p:nvSpPr>
        <p:spPr>
          <a:xfrm>
            <a:off x="0" y="-13856"/>
            <a:ext cx="7647882" cy="6871856"/>
          </a:xfrm>
          <a:prstGeom prst="parallelogram">
            <a:avLst>
              <a:gd name="adj" fmla="val 33669"/>
            </a:avLst>
          </a:prstGeom>
          <a:noFill/>
          <a:ln>
            <a:noFill/>
          </a:ln>
        </p:spPr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6513174"/>
            <a:ext cx="2824372" cy="158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1">
  <p:cSld name="Layout11">
    <p:bg>
      <p:bgPr>
        <a:solidFill>
          <a:srgbClr val="6C1D3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2">
  <p:cSld name="Layout1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>
            <a:spLocks noGrp="1"/>
          </p:cNvSpPr>
          <p:nvPr>
            <p:ph type="pic" idx="2"/>
          </p:nvPr>
        </p:nvSpPr>
        <p:spPr>
          <a:xfrm>
            <a:off x="-1" y="-2358"/>
            <a:ext cx="7753847" cy="6863012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9476509" y="1"/>
            <a:ext cx="2715490" cy="6880888"/>
          </a:xfrm>
          <a:prstGeom prst="rect">
            <a:avLst/>
          </a:prstGeom>
          <a:solidFill>
            <a:srgbClr val="4B47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 rot="10800000">
            <a:off x="5250869" y="0"/>
            <a:ext cx="6858001" cy="6885707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5832762" y="1995054"/>
            <a:ext cx="3768438" cy="308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3">
  <p:cSld name="Layout13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6350" y="1"/>
            <a:ext cx="4329113" cy="6880888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-1"/>
            <a:ext cx="43369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>
            <a:off x="1431389" y="0"/>
            <a:ext cx="1662113" cy="68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352821" y="2616709"/>
            <a:ext cx="3523452" cy="105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352821" y="3880241"/>
            <a:ext cx="3523452" cy="116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600"/>
              <a:buNone/>
              <a:defRPr sz="1600" b="0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14"/>
          <p:cNvSpPr>
            <a:spLocks noGrp="1"/>
          </p:cNvSpPr>
          <p:nvPr>
            <p:ph type="pic" idx="2"/>
          </p:nvPr>
        </p:nvSpPr>
        <p:spPr>
          <a:xfrm>
            <a:off x="4322618" y="0"/>
            <a:ext cx="7552707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4">
  <p:cSld name="Layout1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-324" y="-2845"/>
            <a:ext cx="2589145" cy="6130513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>
              <a:alpha val="7686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6">
  <p:cSld name="Layout16">
    <p:bg>
      <p:bgPr>
        <a:solidFill>
          <a:srgbClr val="F2F2F2">
            <a:alpha val="33725"/>
          </a:srgbClr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>
            <a:off x="139272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948611" y="256369"/>
            <a:ext cx="8704157" cy="791286"/>
          </a:xfrm>
          <a:custGeom>
            <a:avLst/>
            <a:gdLst/>
            <a:ahLst/>
            <a:cxnLst/>
            <a:rect l="l" t="t" r="r" b="b"/>
            <a:pathLst>
              <a:path w="10510654" h="791286" extrusionOk="0">
                <a:moveTo>
                  <a:pt x="0" y="0"/>
                </a:moveTo>
                <a:lnTo>
                  <a:pt x="9998765" y="0"/>
                </a:lnTo>
                <a:lnTo>
                  <a:pt x="10510654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0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0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138931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>
            <a:alpha val="33725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628226" y="6484103"/>
            <a:ext cx="3185744" cy="212676"/>
          </a:xfrm>
          <a:prstGeom prst="roundRect">
            <a:avLst>
              <a:gd name="adj" fmla="val 438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0" y="6580451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1"/>
          <p:cNvSpPr/>
          <p:nvPr/>
        </p:nvSpPr>
        <p:spPr>
          <a:xfrm>
            <a:off x="10637134" y="6470465"/>
            <a:ext cx="756421" cy="260177"/>
          </a:xfrm>
          <a:prstGeom prst="roundRect">
            <a:avLst>
              <a:gd name="adj" fmla="val 438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38200" y="6513174"/>
            <a:ext cx="2824372" cy="15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10328961" y="1"/>
            <a:ext cx="1860468" cy="780222"/>
          </a:xfrm>
          <a:custGeom>
            <a:avLst/>
            <a:gdLst/>
            <a:ahLst/>
            <a:cxnLst/>
            <a:rect l="l" t="t" r="r" b="b"/>
            <a:pathLst>
              <a:path w="1860468" h="997527" extrusionOk="0">
                <a:moveTo>
                  <a:pt x="0" y="0"/>
                </a:moveTo>
                <a:lnTo>
                  <a:pt x="1860468" y="0"/>
                </a:lnTo>
                <a:lnTo>
                  <a:pt x="1860468" y="997527"/>
                </a:lnTo>
                <a:lnTo>
                  <a:pt x="521805" y="997527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" descr="Logo&#10;&#10;Description automatically generated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742685" y="161365"/>
            <a:ext cx="1344353" cy="4541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4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/>
          <p:nvPr/>
        </p:nvSpPr>
        <p:spPr>
          <a:xfrm>
            <a:off x="2064000" y="2171699"/>
            <a:ext cx="8111358" cy="1315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Kenal</a:t>
            </a:r>
            <a:r>
              <a:rPr lang="en-US" sz="4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Pasti</a:t>
            </a:r>
            <a:r>
              <a:rPr lang="en-US" sz="4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Hutang</a:t>
            </a:r>
            <a:r>
              <a:rPr lang="en-US" sz="4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Baik</a:t>
            </a:r>
            <a:r>
              <a:rPr lang="en-US" sz="4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atau</a:t>
            </a:r>
            <a:r>
              <a:rPr lang="en-US" sz="4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Hutang</a:t>
            </a:r>
            <a:r>
              <a:rPr lang="en-US" sz="4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Buruk</a:t>
            </a:r>
            <a:endParaRPr sz="40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 spd="slow" advTm="501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/>
        </p:nvSpPr>
        <p:spPr>
          <a:xfrm>
            <a:off x="1813650" y="297700"/>
            <a:ext cx="81093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Situasi</a:t>
            </a:r>
            <a:r>
              <a:rPr lang="en-US" sz="4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7</a:t>
            </a:r>
            <a:endParaRPr sz="40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763028" y="1875450"/>
            <a:ext cx="10665943" cy="31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>
              <a:lnSpc>
                <a:spcPct val="115000"/>
              </a:lnSpc>
              <a:buClr>
                <a:schemeClr val="lt1"/>
              </a:buClr>
              <a:buSzPts val="2200"/>
            </a:pPr>
            <a:r>
              <a:rPr lang="sv-SE" sz="3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Azfar membuat pinjaman Pembiayaan ASB dengan meminjam duit dari bank kemudian meletakkan duit tersebut ke dalam akaun Amanah Saham Bumiputera (ASB) dan menerima dividen setiap tahun.</a:t>
            </a:r>
            <a:endParaRPr sz="1200" dirty="0">
              <a:solidFill>
                <a:srgbClr val="285E8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Google Shape;260;p39">
            <a:extLst>
              <a:ext uri="{FF2B5EF4-FFF2-40B4-BE49-F238E27FC236}">
                <a16:creationId xmlns:a16="http://schemas.microsoft.com/office/drawing/2014/main" id="{D14FDAD0-DE0F-4AFD-A85F-6FA739ED9867}"/>
              </a:ext>
            </a:extLst>
          </p:cNvPr>
          <p:cNvSpPr txBox="1"/>
          <p:nvPr/>
        </p:nvSpPr>
        <p:spPr>
          <a:xfrm>
            <a:off x="1813650" y="4186650"/>
            <a:ext cx="81093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Hutang</a:t>
            </a:r>
            <a:r>
              <a:rPr lang="en-US" sz="4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Baik</a:t>
            </a:r>
            <a:endParaRPr sz="40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73D0C4-AE36-4DBB-96B8-E812EC2D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t="17097" r="53011" b="19203"/>
          <a:stretch/>
        </p:blipFill>
        <p:spPr bwMode="auto">
          <a:xfrm>
            <a:off x="8544392" y="3702569"/>
            <a:ext cx="2001687" cy="22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79910"/>
      </p:ext>
    </p:extLst>
  </p:cSld>
  <p:clrMapOvr>
    <a:masterClrMapping/>
  </p:clrMapOvr>
  <p:transition spd="slow" advTm="5359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/>
        </p:nvSpPr>
        <p:spPr>
          <a:xfrm>
            <a:off x="1813650" y="297700"/>
            <a:ext cx="81093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Situasi</a:t>
            </a:r>
            <a:r>
              <a:rPr lang="en-US" sz="4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5</a:t>
            </a:r>
            <a:endParaRPr sz="40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763028" y="1875450"/>
            <a:ext cx="10665943" cy="31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>
              <a:lnSpc>
                <a:spcPct val="115000"/>
              </a:lnSpc>
              <a:buClr>
                <a:schemeClr val="lt1"/>
              </a:buClr>
              <a:buSzPts val="2200"/>
            </a:pPr>
            <a:r>
              <a:rPr lang="sv-SE" sz="3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Haziq membuat pinjaman kenderaan dengan bank untuk membeli 5 biji kereta dan menyewakan kereta tersebut kepada orang lain.</a:t>
            </a:r>
            <a:endParaRPr sz="1200" dirty="0">
              <a:solidFill>
                <a:srgbClr val="285E8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Google Shape;260;p39">
            <a:extLst>
              <a:ext uri="{FF2B5EF4-FFF2-40B4-BE49-F238E27FC236}">
                <a16:creationId xmlns:a16="http://schemas.microsoft.com/office/drawing/2014/main" id="{D14FDAD0-DE0F-4AFD-A85F-6FA739ED9867}"/>
              </a:ext>
            </a:extLst>
          </p:cNvPr>
          <p:cNvSpPr txBox="1"/>
          <p:nvPr/>
        </p:nvSpPr>
        <p:spPr>
          <a:xfrm>
            <a:off x="1813650" y="4186650"/>
            <a:ext cx="81093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Hutang</a:t>
            </a:r>
            <a:r>
              <a:rPr lang="en-US" sz="4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Baik</a:t>
            </a:r>
            <a:endParaRPr sz="40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73D0C4-AE36-4DBB-96B8-E812EC2D3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t="17097" r="53011" b="19203"/>
          <a:stretch/>
        </p:blipFill>
        <p:spPr bwMode="auto">
          <a:xfrm>
            <a:off x="8544392" y="3702569"/>
            <a:ext cx="2001687" cy="223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5806"/>
      </p:ext>
    </p:extLst>
  </p:cSld>
  <p:clrMapOvr>
    <a:masterClrMapping/>
  </p:clrMapOvr>
  <p:transition spd="slow" advTm="5359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/>
        </p:nvSpPr>
        <p:spPr>
          <a:xfrm>
            <a:off x="1813650" y="297700"/>
            <a:ext cx="81093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Situasi</a:t>
            </a:r>
            <a:r>
              <a:rPr lang="en-US" sz="4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4</a:t>
            </a:r>
            <a:endParaRPr sz="40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763028" y="1875450"/>
            <a:ext cx="10665943" cy="31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</a:pPr>
            <a:r>
              <a:rPr lang="sv-SE" sz="3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Anas membuat pinjaman peribadi bagi menampung perbelanjaan majlis kahwinnya dengan Fatimah.</a:t>
            </a:r>
            <a:endParaRPr sz="1200" dirty="0">
              <a:solidFill>
                <a:srgbClr val="285E8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Google Shape;260;p39">
            <a:extLst>
              <a:ext uri="{FF2B5EF4-FFF2-40B4-BE49-F238E27FC236}">
                <a16:creationId xmlns:a16="http://schemas.microsoft.com/office/drawing/2014/main" id="{D14FDAD0-DE0F-4AFD-A85F-6FA739ED9867}"/>
              </a:ext>
            </a:extLst>
          </p:cNvPr>
          <p:cNvSpPr txBox="1"/>
          <p:nvPr/>
        </p:nvSpPr>
        <p:spPr>
          <a:xfrm>
            <a:off x="1813650" y="4186650"/>
            <a:ext cx="81093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Hutang</a:t>
            </a:r>
            <a:r>
              <a:rPr lang="en-US" sz="4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Buruk</a:t>
            </a:r>
            <a:endParaRPr sz="40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95C0AB2-3AB1-4FB2-AF15-4D67E15CA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372" y="3688776"/>
            <a:ext cx="2236241" cy="179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48549"/>
      </p:ext>
    </p:extLst>
  </p:cSld>
  <p:clrMapOvr>
    <a:masterClrMapping/>
  </p:clrMapOvr>
  <p:transition spd="slow" advTm="5359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/>
        </p:nvSpPr>
        <p:spPr>
          <a:xfrm>
            <a:off x="1813650" y="297700"/>
            <a:ext cx="81093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Situasi</a:t>
            </a:r>
            <a:r>
              <a:rPr lang="en-US" sz="4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6</a:t>
            </a:r>
            <a:endParaRPr sz="40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763028" y="1875450"/>
            <a:ext cx="10665943" cy="31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>
              <a:lnSpc>
                <a:spcPct val="115000"/>
              </a:lnSpc>
              <a:buClr>
                <a:schemeClr val="lt1"/>
              </a:buClr>
              <a:buSzPts val="2200"/>
            </a:pPr>
            <a:r>
              <a:rPr lang="sv-SE" sz="3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Haikal membeli iPhone 15 Pro Max S yang terbaharu menggunakan kredit cardnya walaupun dia baru lagi membeli iPhone 14 Plus dua bulan lepas.</a:t>
            </a:r>
            <a:endParaRPr lang="sv-SE" sz="1200" dirty="0">
              <a:solidFill>
                <a:srgbClr val="285E8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Google Shape;260;p39">
            <a:extLst>
              <a:ext uri="{FF2B5EF4-FFF2-40B4-BE49-F238E27FC236}">
                <a16:creationId xmlns:a16="http://schemas.microsoft.com/office/drawing/2014/main" id="{D14FDAD0-DE0F-4AFD-A85F-6FA739ED9867}"/>
              </a:ext>
            </a:extLst>
          </p:cNvPr>
          <p:cNvSpPr txBox="1"/>
          <p:nvPr/>
        </p:nvSpPr>
        <p:spPr>
          <a:xfrm>
            <a:off x="1813650" y="4186650"/>
            <a:ext cx="81093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Hutang</a:t>
            </a:r>
            <a:r>
              <a:rPr lang="en-US" sz="4000" b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Buruk</a:t>
            </a:r>
            <a:endParaRPr sz="4000" b="1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95C0AB2-3AB1-4FB2-AF15-4D67E15CA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372" y="3688776"/>
            <a:ext cx="2236241" cy="179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842912"/>
      </p:ext>
    </p:extLst>
  </p:cSld>
  <p:clrMapOvr>
    <a:masterClrMapping/>
  </p:clrMapOvr>
  <p:transition spd="slow" advTm="5359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7E2551"/>
      </a:dk2>
      <a:lt2>
        <a:srgbClr val="E7E6E6"/>
      </a:lt2>
      <a:accent1>
        <a:srgbClr val="83233D"/>
      </a:accent1>
      <a:accent2>
        <a:srgbClr val="952C5E"/>
      </a:accent2>
      <a:accent3>
        <a:srgbClr val="BF996E"/>
      </a:accent3>
      <a:accent4>
        <a:srgbClr val="E8B783"/>
      </a:accent4>
      <a:accent5>
        <a:srgbClr val="E1C8B4"/>
      </a:accent5>
      <a:accent6>
        <a:srgbClr val="929292"/>
      </a:accent6>
      <a:hlink>
        <a:srgbClr val="5E5E5E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611</Words>
  <Application>Microsoft Office PowerPoint</Application>
  <PresentationFormat>Widescreen</PresentationFormat>
  <Paragraphs>45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Lato</vt:lpstr>
      <vt:lpstr>Roboto</vt:lpstr>
      <vt:lpstr>Calibri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HUTANG BAIK  VS  HUTANG BURUK</dc:title>
  <cp:lastModifiedBy>Megat Irfan</cp:lastModifiedBy>
  <cp:revision>3</cp:revision>
  <dcterms:modified xsi:type="dcterms:W3CDTF">2022-01-14T23:54:51Z</dcterms:modified>
</cp:coreProperties>
</file>