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4"/>
  </p:notesMasterIdLst>
  <p:sldIdLst>
    <p:sldId id="258" r:id="rId2"/>
    <p:sldId id="261" r:id="rId3"/>
    <p:sldId id="262" r:id="rId4"/>
    <p:sldId id="263" r:id="rId5"/>
    <p:sldId id="264" r:id="rId6"/>
    <p:sldId id="270" r:id="rId7"/>
    <p:sldId id="337" r:id="rId8"/>
    <p:sldId id="265" r:id="rId9"/>
    <p:sldId id="266" r:id="rId10"/>
    <p:sldId id="267" r:id="rId11"/>
    <p:sldId id="269" r:id="rId12"/>
    <p:sldId id="271" r:id="rId13"/>
    <p:sldId id="272" r:id="rId14"/>
    <p:sldId id="273" r:id="rId15"/>
    <p:sldId id="291" r:id="rId16"/>
    <p:sldId id="292" r:id="rId17"/>
    <p:sldId id="296" r:id="rId18"/>
    <p:sldId id="293" r:id="rId19"/>
    <p:sldId id="294" r:id="rId20"/>
    <p:sldId id="295" r:id="rId21"/>
    <p:sldId id="297" r:id="rId22"/>
    <p:sldId id="298" r:id="rId23"/>
    <p:sldId id="299" r:id="rId24"/>
    <p:sldId id="300" r:id="rId25"/>
    <p:sldId id="398" r:id="rId26"/>
    <p:sldId id="301" r:id="rId27"/>
    <p:sldId id="399" r:id="rId28"/>
    <p:sldId id="400" r:id="rId29"/>
    <p:sldId id="404" r:id="rId30"/>
    <p:sldId id="403" r:id="rId31"/>
    <p:sldId id="405" r:id="rId32"/>
    <p:sldId id="401" r:id="rId33"/>
    <p:sldId id="402" r:id="rId34"/>
    <p:sldId id="406" r:id="rId35"/>
    <p:sldId id="407" r:id="rId36"/>
    <p:sldId id="408" r:id="rId37"/>
    <p:sldId id="409" r:id="rId38"/>
    <p:sldId id="576" r:id="rId39"/>
    <p:sldId id="281" r:id="rId40"/>
    <p:sldId id="282" r:id="rId41"/>
    <p:sldId id="283" r:id="rId42"/>
    <p:sldId id="284" r:id="rId43"/>
    <p:sldId id="285" r:id="rId44"/>
    <p:sldId id="286" r:id="rId45"/>
    <p:sldId id="287" r:id="rId46"/>
    <p:sldId id="288" r:id="rId47"/>
    <p:sldId id="289" r:id="rId48"/>
    <p:sldId id="290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39" r:id="rId73"/>
    <p:sldId id="326" r:id="rId74"/>
    <p:sldId id="327" r:id="rId75"/>
    <p:sldId id="328" r:id="rId76"/>
    <p:sldId id="329" r:id="rId77"/>
    <p:sldId id="330" r:id="rId78"/>
    <p:sldId id="341" r:id="rId79"/>
    <p:sldId id="342" r:id="rId80"/>
    <p:sldId id="343" r:id="rId81"/>
    <p:sldId id="345" r:id="rId82"/>
    <p:sldId id="344" r:id="rId83"/>
    <p:sldId id="346" r:id="rId84"/>
    <p:sldId id="347" r:id="rId85"/>
    <p:sldId id="348" r:id="rId86"/>
    <p:sldId id="349" r:id="rId87"/>
    <p:sldId id="350" r:id="rId88"/>
    <p:sldId id="351" r:id="rId89"/>
    <p:sldId id="352" r:id="rId90"/>
    <p:sldId id="353" r:id="rId91"/>
    <p:sldId id="354" r:id="rId92"/>
    <p:sldId id="356" r:id="rId93"/>
    <p:sldId id="355" r:id="rId94"/>
    <p:sldId id="357" r:id="rId95"/>
    <p:sldId id="358" r:id="rId96"/>
    <p:sldId id="359" r:id="rId97"/>
    <p:sldId id="360" r:id="rId98"/>
    <p:sldId id="361" r:id="rId99"/>
    <p:sldId id="362" r:id="rId100"/>
    <p:sldId id="363" r:id="rId101"/>
    <p:sldId id="364" r:id="rId102"/>
    <p:sldId id="365" r:id="rId103"/>
    <p:sldId id="367" r:id="rId104"/>
    <p:sldId id="366" r:id="rId105"/>
    <p:sldId id="369" r:id="rId106"/>
    <p:sldId id="368" r:id="rId107"/>
    <p:sldId id="370" r:id="rId108"/>
    <p:sldId id="371" r:id="rId109"/>
    <p:sldId id="372" r:id="rId110"/>
    <p:sldId id="373" r:id="rId111"/>
    <p:sldId id="374" r:id="rId112"/>
    <p:sldId id="375" r:id="rId113"/>
    <p:sldId id="377" r:id="rId114"/>
    <p:sldId id="376" r:id="rId115"/>
    <p:sldId id="378" r:id="rId116"/>
    <p:sldId id="379" r:id="rId117"/>
    <p:sldId id="331" r:id="rId118"/>
    <p:sldId id="332" r:id="rId119"/>
    <p:sldId id="333" r:id="rId120"/>
    <p:sldId id="334" r:id="rId121"/>
    <p:sldId id="335" r:id="rId122"/>
    <p:sldId id="336" r:id="rId123"/>
    <p:sldId id="259" r:id="rId124"/>
    <p:sldId id="340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5" r:id="rId140"/>
    <p:sldId id="394" r:id="rId141"/>
    <p:sldId id="396" r:id="rId142"/>
    <p:sldId id="397" r:id="rId1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art #1" id="{43690FB1-4097-404E-AEAD-94614DFA9D16}">
          <p14:sldIdLst>
            <p14:sldId id="258"/>
            <p14:sldId id="261"/>
            <p14:sldId id="262"/>
            <p14:sldId id="263"/>
            <p14:sldId id="264"/>
            <p14:sldId id="270"/>
            <p14:sldId id="337"/>
            <p14:sldId id="265"/>
            <p14:sldId id="266"/>
            <p14:sldId id="267"/>
            <p14:sldId id="269"/>
            <p14:sldId id="271"/>
            <p14:sldId id="272"/>
            <p14:sldId id="273"/>
            <p14:sldId id="291"/>
            <p14:sldId id="292"/>
            <p14:sldId id="296"/>
            <p14:sldId id="293"/>
            <p14:sldId id="294"/>
            <p14:sldId id="295"/>
            <p14:sldId id="297"/>
            <p14:sldId id="298"/>
            <p14:sldId id="299"/>
            <p14:sldId id="300"/>
            <p14:sldId id="398"/>
            <p14:sldId id="301"/>
            <p14:sldId id="399"/>
            <p14:sldId id="400"/>
            <p14:sldId id="404"/>
            <p14:sldId id="403"/>
            <p14:sldId id="405"/>
            <p14:sldId id="401"/>
            <p14:sldId id="402"/>
            <p14:sldId id="406"/>
            <p14:sldId id="407"/>
            <p14:sldId id="408"/>
            <p14:sldId id="409"/>
            <p14:sldId id="576"/>
          </p14:sldIdLst>
        </p14:section>
        <p14:section name="Untitled Section" id="{0730FB03-8521-B141-BD2E-B63524CDB163}">
          <p14:sldIdLst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39"/>
            <p14:sldId id="326"/>
            <p14:sldId id="327"/>
            <p14:sldId id="328"/>
            <p14:sldId id="329"/>
            <p14:sldId id="330"/>
            <p14:sldId id="341"/>
            <p14:sldId id="342"/>
            <p14:sldId id="343"/>
            <p14:sldId id="345"/>
            <p14:sldId id="344"/>
            <p14:sldId id="346"/>
            <p14:sldId id="347"/>
            <p14:sldId id="348"/>
            <p14:sldId id="349"/>
            <p14:sldId id="350"/>
            <p14:sldId id="351"/>
            <p14:sldId id="352"/>
            <p14:sldId id="353"/>
            <p14:sldId id="354"/>
            <p14:sldId id="356"/>
            <p14:sldId id="355"/>
            <p14:sldId id="357"/>
            <p14:sldId id="358"/>
            <p14:sldId id="359"/>
            <p14:sldId id="360"/>
            <p14:sldId id="361"/>
            <p14:sldId id="362"/>
            <p14:sldId id="363"/>
            <p14:sldId id="364"/>
            <p14:sldId id="365"/>
            <p14:sldId id="367"/>
            <p14:sldId id="366"/>
            <p14:sldId id="369"/>
            <p14:sldId id="368"/>
            <p14:sldId id="370"/>
            <p14:sldId id="371"/>
            <p14:sldId id="372"/>
            <p14:sldId id="373"/>
            <p14:sldId id="374"/>
            <p14:sldId id="375"/>
            <p14:sldId id="377"/>
            <p14:sldId id="376"/>
            <p14:sldId id="378"/>
            <p14:sldId id="379"/>
            <p14:sldId id="331"/>
            <p14:sldId id="332"/>
            <p14:sldId id="333"/>
            <p14:sldId id="334"/>
            <p14:sldId id="335"/>
            <p14:sldId id="336"/>
            <p14:sldId id="259"/>
            <p14:sldId id="340"/>
            <p14:sldId id="380"/>
            <p14:sldId id="381"/>
            <p14:sldId id="382"/>
            <p14:sldId id="383"/>
            <p14:sldId id="384"/>
            <p14:sldId id="385"/>
            <p14:sldId id="386"/>
            <p14:sldId id="387"/>
            <p14:sldId id="388"/>
            <p14:sldId id="389"/>
            <p14:sldId id="390"/>
            <p14:sldId id="391"/>
            <p14:sldId id="392"/>
            <p14:sldId id="393"/>
            <p14:sldId id="395"/>
            <p14:sldId id="394"/>
            <p14:sldId id="396"/>
            <p14:sldId id="39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86" autoAdjust="0"/>
    <p:restoredTop sz="94643"/>
  </p:normalViewPr>
  <p:slideViewPr>
    <p:cSldViewPr>
      <p:cViewPr varScale="1">
        <p:scale>
          <a:sx n="86" d="100"/>
          <a:sy n="86" d="100"/>
        </p:scale>
        <p:origin x="1392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5F5298-D21C-482F-8870-325A2754A578}" type="datetimeFigureOut">
              <a:rPr lang="en-MY" smtClean="0"/>
              <a:t>3/11/2018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6FE1F-63BD-4AC2-998C-A3D4EF77425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06956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6FE1F-63BD-4AC2-998C-A3D4EF77425E}" type="slidenum">
              <a:rPr lang="en-MY" smtClean="0"/>
              <a:t>15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47280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6FE1F-63BD-4AC2-998C-A3D4EF77425E}" type="slidenum">
              <a:rPr lang="en-MY" smtClean="0"/>
              <a:t>18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218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6FE1F-63BD-4AC2-998C-A3D4EF77425E}" type="slidenum">
              <a:rPr lang="en-MY" smtClean="0"/>
              <a:t>24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40474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F6FE1F-63BD-4AC2-998C-A3D4EF77425E}" type="slidenum">
              <a:rPr lang="en-MY" smtClean="0"/>
              <a:t>84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77083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08106-373D-44D8-9DF1-7A29614D1508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3/11/2018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B955F-9A60-47C8-BC1E-FB0650E4FC8C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250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39DDE-32CE-4792-B6B5-03BDC8F5FBD9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3/11/2018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D95CE-F394-44DB-9B94-AF202EE901F4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525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FD89B-C1BE-43BF-860C-AF41A1E761A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3/11/2018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F27E4-361E-494D-A609-79A602E09EC0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607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274638"/>
            <a:ext cx="6553200" cy="1143000"/>
          </a:xfrm>
        </p:spPr>
        <p:txBody>
          <a:bodyPr/>
          <a:lstStyle>
            <a:lvl1pPr>
              <a:defRPr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158E2-BC13-4F50-8BBE-C7C3A32D147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3/11/2018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39769-412B-442C-8C4E-CB6033C33AD7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955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3200" b="1" cap="all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MY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68A3E-36C9-4752-B577-B62A2CCFF66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3/11/2018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31031-B76B-4A32-BD4A-ABEFECDD148F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573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56E9B-D892-449F-AD2B-C05E8D9CE7F6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3/11/2018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97E55-29D3-458D-8187-25BE8D5275DE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481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0B651-01E2-449E-912B-B1C91B54E74D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3/11/2018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8BFA2-2A9E-4F96-8F69-22415848D6DB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46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A6305-7282-48D7-98F4-4707BCE90B5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3/11/2018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2620F-2723-4C1D-A0D6-2D78DF04BBE5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419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A0E29-0CB6-437B-B927-0738FB0AE31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3/11/2018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368E8-7762-4CC4-9161-103D68C3B527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066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BFA9E-9862-4E23-B972-0B0B2DFE30B3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3/11/2018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DB542-F085-45F1-AF3E-F1AE0F4101E2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389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M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CD48E-6A16-4B08-9BE7-8224E2763E32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3/11/2018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0185E-359C-42B0-B25B-3C3BBD808EE0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592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MY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MY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7EE7152-6909-4618-BDFA-5049A6E696F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3/11/2018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E15C99-C70B-4EFB-91A5-0C57D5B15733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31" name="Picture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5133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MY" dirty="0"/>
              <a:t>04: FUNCTION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MY" dirty="0"/>
              <a:t>Programming Technique I</a:t>
            </a:r>
          </a:p>
          <a:p>
            <a:r>
              <a:rPr lang="en-MY" dirty="0"/>
              <a:t>(SCSJ1013)</a:t>
            </a:r>
          </a:p>
        </p:txBody>
      </p:sp>
      <p:sp>
        <p:nvSpPr>
          <p:cNvPr id="4" name="&quot;No&quot; Symbol 3">
            <a:extLst>
              <a:ext uri="{FF2B5EF4-FFF2-40B4-BE49-F238E27FC236}">
                <a16:creationId xmlns:a16="http://schemas.microsoft.com/office/drawing/2014/main" id="{334B7CD0-2F0E-8F4C-B6C2-B8D66CD4B6C8}"/>
              </a:ext>
            </a:extLst>
          </p:cNvPr>
          <p:cNvSpPr/>
          <p:nvPr/>
        </p:nvSpPr>
        <p:spPr>
          <a:xfrm>
            <a:off x="152400" y="533400"/>
            <a:ext cx="1219200" cy="1066800"/>
          </a:xfrm>
          <a:prstGeom prst="noSmoking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3200">
                <a:solidFill>
                  <a:schemeClr val="tx1"/>
                </a:solidFill>
              </a:rPr>
              <a:t>Sec 04</a:t>
            </a:r>
          </a:p>
        </p:txBody>
      </p:sp>
    </p:spTree>
    <p:extLst>
      <p:ext uri="{BB962C8B-B14F-4D97-AF65-F5344CB8AC3E}">
        <p14:creationId xmlns:p14="http://schemas.microsoft.com/office/powerpoint/2010/main" val="38517176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Library Functions: Example 2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35675" y="1417638"/>
            <a:ext cx="8855925" cy="49737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#include &lt;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iostream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&gt;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B0F0"/>
                </a:solidFill>
                <a:latin typeface="Courier New" pitchFamily="49" charset="0"/>
              </a:rPr>
              <a:t>#include &lt;</a:t>
            </a:r>
            <a:r>
              <a:rPr lang="en-US" sz="2000" b="1" dirty="0" err="1">
                <a:solidFill>
                  <a:srgbClr val="00B0F0"/>
                </a:solidFill>
                <a:latin typeface="Courier New" pitchFamily="49" charset="0"/>
              </a:rPr>
              <a:t>cmath</a:t>
            </a:r>
            <a:r>
              <a:rPr lang="en-US" sz="2000" b="1" dirty="0">
                <a:solidFill>
                  <a:srgbClr val="00B0F0"/>
                </a:solidFill>
                <a:latin typeface="Courier New" pitchFamily="49" charset="0"/>
              </a:rPr>
              <a:t>&gt;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latin typeface="Courier New" pitchFamily="49" charset="0"/>
              </a:rPr>
              <a:t>using namespace </a:t>
            </a:r>
            <a:r>
              <a:rPr lang="en-US" sz="2000" b="1" dirty="0" err="1">
                <a:latin typeface="Courier New" pitchFamily="49" charset="0"/>
              </a:rPr>
              <a:t>std</a:t>
            </a:r>
            <a:r>
              <a:rPr lang="en-US" sz="2000" b="1" dirty="0">
                <a:latin typeface="Courier New" pitchFamily="49" charset="0"/>
              </a:rPr>
              <a:t>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main(){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	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nom1,nom2, result;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  	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&lt;&lt;"Enter two numbers";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	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cin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&gt;&gt;nom1&gt;&gt;nom2;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	if ((nom1&lt;0)||(nom2&lt;0))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	{   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&lt;&lt;"negative number/s";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	}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	else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  	{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     result= </a:t>
            </a:r>
            <a:r>
              <a:rPr lang="en-US" sz="2000" b="1" dirty="0" err="1">
                <a:solidFill>
                  <a:srgbClr val="00B0F0"/>
                </a:solidFill>
                <a:latin typeface="Courier New" pitchFamily="49" charset="0"/>
              </a:rPr>
              <a:t>sqrt</a:t>
            </a:r>
            <a:r>
              <a:rPr lang="en-US" sz="2000" b="1" dirty="0">
                <a:solidFill>
                  <a:srgbClr val="00B0F0"/>
                </a:solidFill>
                <a:latin typeface="Courier New" pitchFamily="49" charset="0"/>
              </a:rPr>
              <a:t>(nom1 + nom2)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     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&lt;&lt;"The square root of "&lt;&lt; nom1+nom2 &lt;&lt; "is"             &lt;&lt; result;}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}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Zapf Dingbats" charset="2"/>
              <a:buAutoNum type="arabicPeriod"/>
            </a:pPr>
            <a:endParaRPr lang="en-US" sz="2000" b="1" dirty="0">
              <a:solidFill>
                <a:srgbClr val="000000"/>
              </a:solidFill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220010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11788-4B74-47D1-BD74-E6AAB5400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Local and Global Variables - Example</a:t>
            </a:r>
            <a:endParaRPr lang="en-MY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14B4C-BEA6-4081-B4FC-E96E4399C5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dirty="0"/>
              <a:t>When the program is executing in </a:t>
            </a:r>
            <a:r>
              <a:rPr lang="en-US" dirty="0">
                <a:latin typeface="Courier New" pitchFamily="49" charset="0"/>
              </a:rPr>
              <a:t>main</a:t>
            </a:r>
            <a:r>
              <a:rPr lang="en-US" dirty="0"/>
              <a:t>, the </a:t>
            </a:r>
            <a:r>
              <a:rPr lang="en-US" dirty="0" err="1">
                <a:latin typeface="Courier New" pitchFamily="49" charset="0"/>
              </a:rPr>
              <a:t>num</a:t>
            </a:r>
            <a:r>
              <a:rPr lang="en-US" dirty="0"/>
              <a:t> variable defined in </a:t>
            </a:r>
            <a:r>
              <a:rPr lang="en-US" dirty="0">
                <a:latin typeface="Courier New" pitchFamily="49" charset="0"/>
              </a:rPr>
              <a:t>main</a:t>
            </a:r>
            <a:r>
              <a:rPr lang="en-US" dirty="0"/>
              <a:t> is visible.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dirty="0"/>
              <a:t>When </a:t>
            </a:r>
            <a:r>
              <a:rPr lang="en-US" dirty="0" err="1">
                <a:latin typeface="Courier New" pitchFamily="49" charset="0"/>
              </a:rPr>
              <a:t>anotherFunction</a:t>
            </a:r>
            <a:r>
              <a:rPr lang="en-US" dirty="0"/>
              <a:t> is called, however, only variables defined inside it are visible, so the </a:t>
            </a:r>
            <a:r>
              <a:rPr lang="en-US" dirty="0" err="1">
                <a:latin typeface="Courier New" pitchFamily="49" charset="0"/>
              </a:rPr>
              <a:t>num</a:t>
            </a:r>
            <a:r>
              <a:rPr lang="en-US" dirty="0"/>
              <a:t> variable in </a:t>
            </a:r>
            <a:r>
              <a:rPr lang="en-US" dirty="0">
                <a:latin typeface="Courier New" pitchFamily="49" charset="0"/>
              </a:rPr>
              <a:t>main</a:t>
            </a:r>
            <a:r>
              <a:rPr lang="en-US" dirty="0"/>
              <a:t> is hidden.</a:t>
            </a:r>
          </a:p>
          <a:p>
            <a:endParaRPr lang="en-MY" dirty="0"/>
          </a:p>
        </p:txBody>
      </p:sp>
      <p:pic>
        <p:nvPicPr>
          <p:cNvPr id="8" name="Picture 3" descr="0613sowc copy">
            <a:extLst>
              <a:ext uri="{FF2B5EF4-FFF2-40B4-BE49-F238E27FC236}">
                <a16:creationId xmlns:a16="http://schemas.microsoft.com/office/drawing/2014/main" id="{F5334F67-CA06-4A71-ABF5-BF40B16C3B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6548" y="4017010"/>
            <a:ext cx="4750904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6659235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7528D-8A98-43BF-A8DD-2588C45E8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Variable Lifetime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72B102-BDD4-47AB-BED9-0AF90506D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A function’s local variables exist only while the </a:t>
            </a:r>
            <a:r>
              <a:rPr lang="en-US" b="1" dirty="0">
                <a:solidFill>
                  <a:srgbClr val="00B0F0"/>
                </a:solidFill>
              </a:rPr>
              <a:t>function is</a:t>
            </a:r>
            <a:r>
              <a:rPr lang="en-US" dirty="0">
                <a:solidFill>
                  <a:srgbClr val="990033"/>
                </a:solidFill>
              </a:rPr>
              <a:t> </a:t>
            </a:r>
            <a:r>
              <a:rPr lang="en-US" b="1" dirty="0">
                <a:solidFill>
                  <a:srgbClr val="00B0F0"/>
                </a:solidFill>
              </a:rPr>
              <a:t>executing</a:t>
            </a:r>
            <a:r>
              <a:rPr lang="en-US" dirty="0"/>
              <a:t>. This is known as the </a:t>
            </a:r>
            <a:r>
              <a:rPr lang="en-US" i="1" dirty="0"/>
              <a:t>lifetime </a:t>
            </a:r>
            <a:r>
              <a:rPr lang="en-US" dirty="0"/>
              <a:t>of a local variable.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When the function begins, its local variables and its parameter variables are </a:t>
            </a:r>
            <a:r>
              <a:rPr lang="en-US" b="1" dirty="0">
                <a:solidFill>
                  <a:srgbClr val="00B0F0"/>
                </a:solidFill>
              </a:rPr>
              <a:t>created</a:t>
            </a:r>
            <a:r>
              <a:rPr lang="en-US" dirty="0"/>
              <a:t> in memory, and when the function ends, the local variables and parameter variables are </a:t>
            </a:r>
            <a:r>
              <a:rPr lang="en-US" b="1" dirty="0">
                <a:solidFill>
                  <a:srgbClr val="00B0F0"/>
                </a:solidFill>
              </a:rPr>
              <a:t>destroyed</a:t>
            </a:r>
            <a:r>
              <a:rPr lang="en-US" dirty="0"/>
              <a:t>.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This means that any value stored in a local variable is lost between calls to the function in which the variable is declared.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78527864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7528D-8A98-43BF-A8DD-2588C45E8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Variables and </a:t>
            </a:r>
            <a:br>
              <a:rPr lang="en-US" dirty="0"/>
            </a:br>
            <a:r>
              <a:rPr lang="en-US" dirty="0"/>
              <a:t>Global Constants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72B102-BDD4-47AB-BED9-0AF90506D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600" dirty="0"/>
              <a:t>A </a:t>
            </a:r>
            <a:r>
              <a:rPr lang="en-US" sz="2600" b="1" dirty="0">
                <a:solidFill>
                  <a:srgbClr val="00B0F0"/>
                </a:solidFill>
              </a:rPr>
              <a:t>global</a:t>
            </a:r>
            <a:r>
              <a:rPr lang="en-US" sz="2600" dirty="0"/>
              <a:t> variable is any variable defined </a:t>
            </a:r>
            <a:r>
              <a:rPr lang="en-US" sz="2600" dirty="0">
                <a:solidFill>
                  <a:srgbClr val="990033"/>
                </a:solidFill>
              </a:rPr>
              <a:t>outside</a:t>
            </a:r>
            <a:r>
              <a:rPr lang="en-US" sz="2600" dirty="0"/>
              <a:t> all the functions in a program. </a:t>
            </a:r>
          </a:p>
          <a:p>
            <a:pPr>
              <a:lnSpc>
                <a:spcPct val="90000"/>
              </a:lnSpc>
            </a:pPr>
            <a:endParaRPr lang="en-US" sz="2600" dirty="0"/>
          </a:p>
          <a:p>
            <a:pPr>
              <a:lnSpc>
                <a:spcPct val="90000"/>
              </a:lnSpc>
            </a:pPr>
            <a:r>
              <a:rPr lang="en-US" sz="2600" dirty="0"/>
              <a:t>The scope of a global variable is the portion of the program from the variable definition to the end. </a:t>
            </a:r>
          </a:p>
          <a:p>
            <a:pPr>
              <a:lnSpc>
                <a:spcPct val="90000"/>
              </a:lnSpc>
            </a:pPr>
            <a:endParaRPr lang="en-US" sz="2600" dirty="0"/>
          </a:p>
          <a:p>
            <a:pPr>
              <a:lnSpc>
                <a:spcPct val="90000"/>
              </a:lnSpc>
            </a:pPr>
            <a:r>
              <a:rPr lang="en-US" sz="2600" dirty="0"/>
              <a:t>This means that a global variable can be accessed by </a:t>
            </a:r>
            <a:r>
              <a:rPr lang="en-US" sz="2600" b="1" i="1" dirty="0">
                <a:solidFill>
                  <a:srgbClr val="00B0F0"/>
                </a:solidFill>
              </a:rPr>
              <a:t>all</a:t>
            </a:r>
            <a:r>
              <a:rPr lang="en-US" sz="2600" dirty="0"/>
              <a:t> functions that are defined after the global variable is defined</a:t>
            </a:r>
            <a:endParaRPr lang="en-MY" sz="2600" dirty="0"/>
          </a:p>
        </p:txBody>
      </p:sp>
    </p:spTree>
    <p:extLst>
      <p:ext uri="{BB962C8B-B14F-4D97-AF65-F5344CB8AC3E}">
        <p14:creationId xmlns:p14="http://schemas.microsoft.com/office/powerpoint/2010/main" val="278380505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7528D-8A98-43BF-A8DD-2588C45E8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Variables and </a:t>
            </a:r>
            <a:br>
              <a:rPr lang="en-US" dirty="0"/>
            </a:br>
            <a:r>
              <a:rPr lang="en-US" dirty="0"/>
              <a:t>Global Constants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72B102-BDD4-47AB-BED9-0AF90506D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You should </a:t>
            </a:r>
            <a:r>
              <a:rPr lang="en-US" sz="2800" b="1" dirty="0">
                <a:solidFill>
                  <a:srgbClr val="00B0F0"/>
                </a:solidFill>
              </a:rPr>
              <a:t>avoid</a:t>
            </a:r>
            <a:r>
              <a:rPr lang="en-US" sz="2800" dirty="0"/>
              <a:t> using global variables because they make programs difficult to debug.</a:t>
            </a:r>
            <a:br>
              <a:rPr lang="en-US" sz="2800" dirty="0"/>
            </a:br>
            <a:endParaRPr lang="en-US" sz="2800" dirty="0"/>
          </a:p>
          <a:p>
            <a:r>
              <a:rPr lang="en-US" sz="2800" dirty="0"/>
              <a:t>Any global that you create should be </a:t>
            </a:r>
            <a:r>
              <a:rPr lang="en-US" sz="2800" b="1" i="1" dirty="0">
                <a:solidFill>
                  <a:srgbClr val="00B0F0"/>
                </a:solidFill>
              </a:rPr>
              <a:t>global constants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989123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9BC7F-6B24-474D-A09E-719FCF023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Constants – Example </a:t>
            </a:r>
            <a:endParaRPr lang="en-MY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61C42D2-EAC8-43D0-9EAA-B228F210F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441450"/>
            <a:ext cx="6919913" cy="472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3">
            <a:extLst>
              <a:ext uri="{FF2B5EF4-FFF2-40B4-BE49-F238E27FC236}">
                <a16:creationId xmlns:a16="http://schemas.microsoft.com/office/drawing/2014/main" id="{F2B25744-21D0-44F3-9F37-9B7680C893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1401661"/>
            <a:ext cx="3429000" cy="144655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>
                <a:solidFill>
                  <a:srgbClr val="FF3300"/>
                </a:solidFill>
              </a:rPr>
              <a:t>Global constants defined for values that do not change throughout the program’s execution.</a:t>
            </a:r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1ABD87E4-A9D3-45C0-9195-4EC87EF95E8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29025" y="2438400"/>
            <a:ext cx="1476375" cy="6731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2965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9BC7F-6B24-474D-A09E-719FCF023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Constants – Example </a:t>
            </a:r>
            <a:endParaRPr lang="en-MY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8D1A5BD2-CE4B-4A9E-82F0-6290057AC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2667000"/>
            <a:ext cx="4876800" cy="6810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3359DC66-3B6E-4CCF-99AB-C8E0CE9BF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581400"/>
            <a:ext cx="4594225" cy="1114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D755E876-440C-4688-B941-309DCA480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9800" y="4906963"/>
            <a:ext cx="5715000" cy="11477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" name="Text Box 5">
            <a:extLst>
              <a:ext uri="{FF2B5EF4-FFF2-40B4-BE49-F238E27FC236}">
                <a16:creationId xmlns:a16="http://schemas.microsoft.com/office/drawing/2014/main" id="{AC0F3429-BBFB-40B8-82B6-E377090B14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524000"/>
            <a:ext cx="3200400" cy="156210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FF3300"/>
                </a:solidFill>
              </a:rPr>
              <a:t>The constants are then used for those values throughout the program.</a:t>
            </a:r>
          </a:p>
        </p:txBody>
      </p:sp>
    </p:spTree>
    <p:extLst>
      <p:ext uri="{BB962C8B-B14F-4D97-AF65-F5344CB8AC3E}">
        <p14:creationId xmlns:p14="http://schemas.microsoft.com/office/powerpoint/2010/main" val="87342617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C23AC-2124-4765-B19A-1233E5851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Initializing Local and Global Variables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2BD38-0357-4406-8B91-46D59F1492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Local variables are not automatically initialized. They must be initialized by programmer.</a:t>
            </a:r>
            <a:br>
              <a:rPr lang="en-US" dirty="0"/>
            </a:br>
            <a:endParaRPr lang="en-US" dirty="0"/>
          </a:p>
          <a:p>
            <a:r>
              <a:rPr lang="en-US" dirty="0"/>
              <a:t>Global variables (not constants) are automatically initialized to </a:t>
            </a:r>
            <a:r>
              <a:rPr lang="en-US" dirty="0">
                <a:latin typeface="Courier New" pitchFamily="49" charset="0"/>
              </a:rPr>
              <a:t>0</a:t>
            </a:r>
            <a:r>
              <a:rPr lang="en-US" dirty="0"/>
              <a:t> (numeric) or </a:t>
            </a:r>
            <a:r>
              <a:rPr lang="en-US" dirty="0">
                <a:latin typeface="Courier New" pitchFamily="49" charset="0"/>
              </a:rPr>
              <a:t>NULL</a:t>
            </a:r>
            <a:r>
              <a:rPr lang="en-US" dirty="0"/>
              <a:t> (character) when the variable is defined.</a:t>
            </a:r>
            <a:endParaRPr lang="en-US" u="sng" dirty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67116990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F1B4A-225D-4CC4-A5DD-F79007624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Exercise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D6E769-17CC-4E06-820C-376A78926E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Lab 11, Exercise 1, No. 17 (pg. 155 -156)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0728971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B99F9-AE8F-496E-96F6-C0A949409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Static Local Variables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15D14-BD5F-40E2-BDBD-9053261EA5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Local variables only exist while the function is executing.  When the function terminates, the contents of local variables are lost.</a:t>
            </a:r>
            <a:br>
              <a:rPr lang="en-US" dirty="0"/>
            </a:br>
            <a:endParaRPr lang="en-US" dirty="0"/>
          </a:p>
          <a:p>
            <a:pPr>
              <a:lnSpc>
                <a:spcPct val="90000"/>
              </a:lnSpc>
            </a:pPr>
            <a:r>
              <a:rPr lang="en-US" dirty="0">
                <a:latin typeface="Courier New" pitchFamily="49" charset="0"/>
              </a:rPr>
              <a:t>static</a:t>
            </a:r>
            <a:r>
              <a:rPr lang="en-US" dirty="0"/>
              <a:t> local variables retain their contents between function calls.</a:t>
            </a:r>
            <a:br>
              <a:rPr lang="en-US" dirty="0"/>
            </a:br>
            <a:endParaRPr lang="en-US" dirty="0"/>
          </a:p>
          <a:p>
            <a:pPr>
              <a:lnSpc>
                <a:spcPct val="90000"/>
              </a:lnSpc>
            </a:pPr>
            <a:r>
              <a:rPr lang="en-US" dirty="0">
                <a:latin typeface="Courier New" pitchFamily="49" charset="0"/>
              </a:rPr>
              <a:t>static</a:t>
            </a:r>
            <a:r>
              <a:rPr lang="en-US" dirty="0"/>
              <a:t> local variables are defined and initialized only the first time the function is executed.  </a:t>
            </a:r>
            <a:r>
              <a:rPr lang="en-US" dirty="0">
                <a:latin typeface="Courier New" pitchFamily="49" charset="0"/>
              </a:rPr>
              <a:t>0</a:t>
            </a:r>
            <a:r>
              <a:rPr lang="en-US" dirty="0"/>
              <a:t> is the default initialization value.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804334281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61842-3C33-4C6E-BDFD-E8259239B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Variables - Example</a:t>
            </a:r>
            <a:endParaRPr lang="en-MY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6BA3672-5CE1-4452-8D60-88CFCEE243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337" y="1600200"/>
            <a:ext cx="856932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88235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More Mathematical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sz="2600" dirty="0"/>
              <a:t>Require </a:t>
            </a:r>
            <a:r>
              <a:rPr lang="en-MY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cmath</a:t>
            </a:r>
            <a:r>
              <a:rPr lang="en-MY" sz="2600" dirty="0"/>
              <a:t> header file</a:t>
            </a:r>
          </a:p>
          <a:p>
            <a:r>
              <a:rPr lang="en-MY" sz="2600" dirty="0"/>
              <a:t>Take </a:t>
            </a:r>
            <a:r>
              <a:rPr lang="en-MY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lang="en-MY" sz="2600" dirty="0"/>
              <a:t> as input, return a </a:t>
            </a:r>
            <a:r>
              <a:rPr lang="en-MY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</a:p>
          <a:p>
            <a:r>
              <a:rPr lang="en-MY" sz="2600" dirty="0"/>
              <a:t>Commonly used functions:</a:t>
            </a:r>
          </a:p>
          <a:p>
            <a:endParaRPr lang="en-MY" sz="2600" dirty="0"/>
          </a:p>
        </p:txBody>
      </p:sp>
      <p:graphicFrame>
        <p:nvGraphicFramePr>
          <p:cNvPr id="4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6592487"/>
              </p:ext>
            </p:extLst>
          </p:nvPr>
        </p:nvGraphicFramePr>
        <p:xfrm>
          <a:off x="1524000" y="3431458"/>
          <a:ext cx="6096000" cy="2413000"/>
        </p:xfrm>
        <a:graphic>
          <a:graphicData uri="http://schemas.openxmlformats.org/drawingml/2006/table">
            <a:tbl>
              <a:tblPr/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00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sin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Sine 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cos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Cosine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tan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Tangent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sqrt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Square root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log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Natural (e) log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abs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Absolute value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(takes and returns an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int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)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5524531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61842-3C33-4C6E-BDFD-E8259239B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Variables - Example</a:t>
            </a:r>
            <a:endParaRPr lang="en-MY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F94C23B-50D4-4DC0-B88F-9BE1B2A9B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057" y="1355122"/>
            <a:ext cx="7984449" cy="4281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6DEA7E50-2500-4E32-BFCD-81919AC680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598" y="5707559"/>
            <a:ext cx="8001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dirty="0"/>
              <a:t>In this program, each time </a:t>
            </a:r>
            <a:r>
              <a:rPr lang="en-US" sz="2200" dirty="0" err="1">
                <a:latin typeface="Courier New" pitchFamily="49" charset="0"/>
              </a:rPr>
              <a:t>showLocal</a:t>
            </a:r>
            <a:r>
              <a:rPr lang="en-US" sz="2200" dirty="0"/>
              <a:t> is called, the </a:t>
            </a:r>
            <a:r>
              <a:rPr lang="en-US" sz="2200" dirty="0" err="1">
                <a:latin typeface="Courier New" pitchFamily="49" charset="0"/>
              </a:rPr>
              <a:t>localNum</a:t>
            </a:r>
            <a:r>
              <a:rPr lang="en-US" sz="2200" dirty="0"/>
              <a:t> variable is re-created and initialized with the value 5.</a:t>
            </a:r>
          </a:p>
        </p:txBody>
      </p:sp>
    </p:spTree>
    <p:extLst>
      <p:ext uri="{BB962C8B-B14F-4D97-AF65-F5344CB8AC3E}">
        <p14:creationId xmlns:p14="http://schemas.microsoft.com/office/powerpoint/2010/main" val="2093579176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9BB01-D47C-45DF-80AA-BA76B4210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Different Approach, Using a Static Variable</a:t>
            </a:r>
            <a:endParaRPr lang="en-MY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8FAF83-E8A5-4AA5-BEED-2F5A1B1A2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628775"/>
            <a:ext cx="806450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44940347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9BB01-D47C-45DF-80AA-BA76B4210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 Static Variable - Example</a:t>
            </a:r>
            <a:endParaRPr lang="en-MY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2110F12-86A2-4CE4-A61F-6C80F6396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444625"/>
            <a:ext cx="7112000" cy="457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7E3DAB70-E27C-4F34-B031-34C4E67B8E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4832350"/>
            <a:ext cx="5181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err="1">
                <a:solidFill>
                  <a:srgbClr val="FF6600"/>
                </a:solidFill>
                <a:latin typeface="Courier New" pitchFamily="49" charset="0"/>
              </a:rPr>
              <a:t>statNum</a:t>
            </a:r>
            <a:r>
              <a:rPr lang="en-US" sz="2400" dirty="0">
                <a:solidFill>
                  <a:srgbClr val="FF6600"/>
                </a:solidFill>
              </a:rPr>
              <a:t> is automatically initialized to 0. Notice that it retains its value between function calls.</a:t>
            </a:r>
          </a:p>
        </p:txBody>
      </p:sp>
      <p:sp>
        <p:nvSpPr>
          <p:cNvPr id="7" name="Line 4">
            <a:extLst>
              <a:ext uri="{FF2B5EF4-FFF2-40B4-BE49-F238E27FC236}">
                <a16:creationId xmlns:a16="http://schemas.microsoft.com/office/drawing/2014/main" id="{D38E54F3-9229-4290-8C3C-7E883480BC3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62200" y="5059363"/>
            <a:ext cx="850900" cy="1587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27381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9BB01-D47C-45DF-80AA-BA76B4210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 Static Variable - Example</a:t>
            </a:r>
            <a:endParaRPr lang="en-MY" dirty="0"/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7F8A3B1F-1842-47E1-B5ED-C1EA89D208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" y="1143000"/>
            <a:ext cx="83058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dirty="0"/>
              <a:t>If you do initialize a local static variable, the initialization only happens once. See Program 6-22…</a:t>
            </a: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9BE605F1-2ECF-4543-BBCD-D15814303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7353" y="2057400"/>
            <a:ext cx="7049294" cy="4319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35219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A1B23-9A7F-489A-8997-77523573D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Exercise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B447A-77A8-4074-8A46-21378E20B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Given the following programs compare the output and reason the output.</a:t>
            </a:r>
          </a:p>
          <a:p>
            <a:endParaRPr lang="en-MY" dirty="0"/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DB463CB4-E88E-46BE-A884-380912290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478" y="2553851"/>
            <a:ext cx="4195762" cy="3754874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182563" algn="l"/>
              </a:tabLst>
            </a:pPr>
            <a:r>
              <a:rPr lang="en-US" sz="1400" dirty="0">
                <a:latin typeface="Courier New" pitchFamily="49" charset="0"/>
              </a:rPr>
              <a:t>#include &lt;iostream&gt;</a:t>
            </a:r>
          </a:p>
          <a:p>
            <a:pPr>
              <a:tabLst>
                <a:tab pos="182563" algn="l"/>
              </a:tabLst>
            </a:pPr>
            <a:r>
              <a:rPr lang="en-US" sz="1400" dirty="0">
                <a:latin typeface="Courier New" pitchFamily="49" charset="0"/>
              </a:rPr>
              <a:t>using namespace std;</a:t>
            </a:r>
          </a:p>
          <a:p>
            <a:pPr>
              <a:tabLst>
                <a:tab pos="182563" algn="l"/>
              </a:tabLst>
            </a:pPr>
            <a:endParaRPr lang="en-US" sz="1400" dirty="0">
              <a:latin typeface="Courier New" pitchFamily="49" charset="0"/>
            </a:endParaRPr>
          </a:p>
          <a:p>
            <a:pPr>
              <a:tabLst>
                <a:tab pos="182563" algn="l"/>
              </a:tabLst>
            </a:pPr>
            <a:r>
              <a:rPr lang="en-US" sz="1400" dirty="0">
                <a:latin typeface="Courier New" pitchFamily="49" charset="0"/>
              </a:rPr>
              <a:t>void </a:t>
            </a:r>
            <a:r>
              <a:rPr lang="en-US" sz="1400" dirty="0" err="1">
                <a:latin typeface="Courier New" pitchFamily="49" charset="0"/>
              </a:rPr>
              <a:t>showVar</a:t>
            </a:r>
            <a:r>
              <a:rPr lang="en-US" sz="1400" dirty="0">
                <a:latin typeface="Courier New" pitchFamily="49" charset="0"/>
              </a:rPr>
              <a:t>(); </a:t>
            </a:r>
          </a:p>
          <a:p>
            <a:pPr>
              <a:tabLst>
                <a:tab pos="182563" algn="l"/>
              </a:tabLst>
            </a:pPr>
            <a:endParaRPr lang="en-US" sz="1400" dirty="0">
              <a:latin typeface="Courier New" pitchFamily="49" charset="0"/>
            </a:endParaRPr>
          </a:p>
          <a:p>
            <a:pPr>
              <a:tabLst>
                <a:tab pos="182563" algn="l"/>
              </a:tabLst>
            </a:pPr>
            <a:r>
              <a:rPr lang="en-US" sz="1400" dirty="0" err="1">
                <a:latin typeface="Courier New" pitchFamily="49" charset="0"/>
              </a:rPr>
              <a:t>int</a:t>
            </a:r>
            <a:r>
              <a:rPr lang="en-US" sz="1400" dirty="0">
                <a:latin typeface="Courier New" pitchFamily="49" charset="0"/>
              </a:rPr>
              <a:t> main ( ) {</a:t>
            </a:r>
          </a:p>
          <a:p>
            <a:pPr>
              <a:tabLst>
                <a:tab pos="182563" algn="l"/>
              </a:tabLst>
            </a:pPr>
            <a:r>
              <a:rPr lang="en-US" sz="1400" dirty="0">
                <a:latin typeface="Courier New" pitchFamily="49" charset="0"/>
              </a:rPr>
              <a:t>	for (</a:t>
            </a:r>
            <a:r>
              <a:rPr lang="en-US" sz="1400" dirty="0" err="1">
                <a:latin typeface="Courier New" pitchFamily="49" charset="0"/>
              </a:rPr>
              <a:t>int</a:t>
            </a:r>
            <a:r>
              <a:rPr lang="en-US" sz="1400" dirty="0">
                <a:latin typeface="Courier New" pitchFamily="49" charset="0"/>
              </a:rPr>
              <a:t> count=0;count&lt;10; count++)</a:t>
            </a:r>
          </a:p>
          <a:p>
            <a:pPr>
              <a:tabLst>
                <a:tab pos="182563" algn="l"/>
              </a:tabLst>
            </a:pPr>
            <a:r>
              <a:rPr lang="en-US" sz="1400" dirty="0">
                <a:latin typeface="Courier New" pitchFamily="49" charset="0"/>
              </a:rPr>
              <a:t> 	</a:t>
            </a:r>
            <a:r>
              <a:rPr lang="en-US" sz="1400" dirty="0" err="1">
                <a:latin typeface="Courier New" pitchFamily="49" charset="0"/>
              </a:rPr>
              <a:t>showVar</a:t>
            </a:r>
            <a:r>
              <a:rPr lang="en-US" sz="1400" dirty="0">
                <a:latin typeface="Courier New" pitchFamily="49" charset="0"/>
              </a:rPr>
              <a:t>();</a:t>
            </a:r>
          </a:p>
          <a:p>
            <a:pPr>
              <a:tabLst>
                <a:tab pos="182563" algn="l"/>
              </a:tabLst>
            </a:pPr>
            <a:r>
              <a:rPr lang="en-US" sz="1400" dirty="0">
                <a:latin typeface="Courier New" pitchFamily="49" charset="0"/>
              </a:rPr>
              <a:t> 	system(“pause”); </a:t>
            </a:r>
          </a:p>
          <a:p>
            <a:pPr>
              <a:tabLst>
                <a:tab pos="182563" algn="l"/>
              </a:tabLst>
            </a:pPr>
            <a:r>
              <a:rPr lang="en-US" sz="1400" dirty="0">
                <a:latin typeface="Courier New" pitchFamily="49" charset="0"/>
              </a:rPr>
              <a:t> 	return 0;</a:t>
            </a:r>
          </a:p>
          <a:p>
            <a:pPr>
              <a:tabLst>
                <a:tab pos="182563" algn="l"/>
              </a:tabLst>
            </a:pPr>
            <a:r>
              <a:rPr lang="en-US" sz="1400" dirty="0">
                <a:latin typeface="Courier New" pitchFamily="49" charset="0"/>
              </a:rPr>
              <a:t>}</a:t>
            </a:r>
          </a:p>
          <a:p>
            <a:pPr>
              <a:tabLst>
                <a:tab pos="182563" algn="l"/>
              </a:tabLst>
            </a:pPr>
            <a:endParaRPr lang="en-US" sz="1400" dirty="0">
              <a:latin typeface="Courier New" pitchFamily="49" charset="0"/>
            </a:endParaRPr>
          </a:p>
          <a:p>
            <a:pPr>
              <a:tabLst>
                <a:tab pos="182563" algn="l"/>
              </a:tabLst>
            </a:pPr>
            <a:r>
              <a:rPr lang="en-US" sz="1400" dirty="0">
                <a:latin typeface="Courier New" pitchFamily="49" charset="0"/>
              </a:rPr>
              <a:t>void </a:t>
            </a:r>
            <a:r>
              <a:rPr lang="en-US" sz="1400" dirty="0" err="1">
                <a:latin typeface="Courier New" pitchFamily="49" charset="0"/>
              </a:rPr>
              <a:t>showVar</a:t>
            </a:r>
            <a:r>
              <a:rPr lang="en-US" sz="1400" dirty="0">
                <a:latin typeface="Courier New" pitchFamily="49" charset="0"/>
              </a:rPr>
              <a:t>() {</a:t>
            </a:r>
          </a:p>
          <a:p>
            <a:pPr>
              <a:tabLst>
                <a:tab pos="182563" algn="l"/>
              </a:tabLst>
            </a:pPr>
            <a:r>
              <a:rPr lang="en-US" sz="1400" dirty="0">
                <a:latin typeface="Courier New" pitchFamily="49" charset="0"/>
              </a:rPr>
              <a:t>	static </a:t>
            </a:r>
            <a:r>
              <a:rPr lang="en-US" sz="1400" dirty="0" err="1">
                <a:latin typeface="Courier New" pitchFamily="49" charset="0"/>
              </a:rPr>
              <a:t>int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 err="1">
                <a:latin typeface="Courier New" pitchFamily="49" charset="0"/>
              </a:rPr>
              <a:t>var</a:t>
            </a:r>
            <a:r>
              <a:rPr lang="en-US" sz="1400" dirty="0">
                <a:latin typeface="Courier New" pitchFamily="49" charset="0"/>
              </a:rPr>
              <a:t> = 10;</a:t>
            </a:r>
          </a:p>
          <a:p>
            <a:pPr>
              <a:tabLst>
                <a:tab pos="182563" algn="l"/>
              </a:tabLst>
            </a:pPr>
            <a:r>
              <a:rPr lang="en-US" sz="1400" dirty="0">
                <a:latin typeface="Courier New" pitchFamily="49" charset="0"/>
              </a:rPr>
              <a:t>  </a:t>
            </a:r>
            <a:r>
              <a:rPr lang="en-US" sz="1400" dirty="0" err="1">
                <a:latin typeface="Courier New" pitchFamily="49" charset="0"/>
              </a:rPr>
              <a:t>cout</a:t>
            </a:r>
            <a:r>
              <a:rPr lang="en-US" sz="1400" dirty="0">
                <a:latin typeface="Courier New" pitchFamily="49" charset="0"/>
              </a:rPr>
              <a:t> &lt;&lt; </a:t>
            </a:r>
            <a:r>
              <a:rPr lang="en-US" sz="1400" dirty="0" err="1">
                <a:latin typeface="Courier New" pitchFamily="49" charset="0"/>
              </a:rPr>
              <a:t>var</a:t>
            </a:r>
            <a:r>
              <a:rPr lang="en-US" sz="1400" dirty="0">
                <a:latin typeface="Courier New" pitchFamily="49" charset="0"/>
              </a:rPr>
              <a:t> &lt;&lt; </a:t>
            </a:r>
            <a:r>
              <a:rPr lang="en-US" sz="1400" dirty="0" err="1">
                <a:latin typeface="Courier New" pitchFamily="49" charset="0"/>
              </a:rPr>
              <a:t>endl</a:t>
            </a:r>
            <a:r>
              <a:rPr lang="en-US" sz="1400" dirty="0">
                <a:latin typeface="Courier New" pitchFamily="49" charset="0"/>
              </a:rPr>
              <a:t>;</a:t>
            </a:r>
          </a:p>
          <a:p>
            <a:pPr>
              <a:tabLst>
                <a:tab pos="182563" algn="l"/>
              </a:tabLst>
            </a:pPr>
            <a:r>
              <a:rPr lang="en-US" sz="1400" dirty="0">
                <a:latin typeface="Courier New" pitchFamily="49" charset="0"/>
              </a:rPr>
              <a:t>  </a:t>
            </a:r>
            <a:r>
              <a:rPr lang="en-US" sz="1400" dirty="0" err="1">
                <a:latin typeface="Courier New" pitchFamily="49" charset="0"/>
              </a:rPr>
              <a:t>var</a:t>
            </a:r>
            <a:r>
              <a:rPr lang="en-US" sz="1400" dirty="0">
                <a:latin typeface="Courier New" pitchFamily="49" charset="0"/>
              </a:rPr>
              <a:t>++;</a:t>
            </a:r>
          </a:p>
          <a:p>
            <a:pPr>
              <a:tabLst>
                <a:tab pos="182563" algn="l"/>
              </a:tabLst>
            </a:pPr>
            <a:r>
              <a:rPr lang="en-US" sz="1400" dirty="0">
                <a:latin typeface="Courier New" pitchFamily="49" charset="0"/>
              </a:rPr>
              <a:t>}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1DE4C7EE-27FD-464B-B1CF-585E48C1F4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2553851"/>
            <a:ext cx="4099560" cy="3754874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182563" algn="l"/>
              </a:tabLst>
            </a:pPr>
            <a:r>
              <a:rPr lang="en-US" sz="1400" dirty="0">
                <a:latin typeface="Courier New" pitchFamily="49" charset="0"/>
              </a:rPr>
              <a:t>#include &lt;iostream&gt;</a:t>
            </a:r>
          </a:p>
          <a:p>
            <a:pPr>
              <a:tabLst>
                <a:tab pos="182563" algn="l"/>
              </a:tabLst>
            </a:pPr>
            <a:r>
              <a:rPr lang="en-US" sz="1400" dirty="0">
                <a:latin typeface="Courier New" pitchFamily="49" charset="0"/>
              </a:rPr>
              <a:t>using namespace std;</a:t>
            </a:r>
          </a:p>
          <a:p>
            <a:pPr>
              <a:tabLst>
                <a:tab pos="182563" algn="l"/>
              </a:tabLst>
            </a:pPr>
            <a:endParaRPr lang="en-US" sz="1400" dirty="0">
              <a:latin typeface="Courier New" pitchFamily="49" charset="0"/>
            </a:endParaRPr>
          </a:p>
          <a:p>
            <a:pPr>
              <a:tabLst>
                <a:tab pos="182563" algn="l"/>
              </a:tabLst>
            </a:pPr>
            <a:r>
              <a:rPr lang="en-US" sz="1400" dirty="0">
                <a:latin typeface="Courier New" pitchFamily="49" charset="0"/>
              </a:rPr>
              <a:t>void </a:t>
            </a:r>
            <a:r>
              <a:rPr lang="en-US" sz="1400" dirty="0" err="1">
                <a:latin typeface="Courier New" pitchFamily="49" charset="0"/>
              </a:rPr>
              <a:t>showVar</a:t>
            </a:r>
            <a:r>
              <a:rPr lang="en-US" sz="1400" dirty="0">
                <a:latin typeface="Courier New" pitchFamily="49" charset="0"/>
              </a:rPr>
              <a:t>();</a:t>
            </a:r>
          </a:p>
          <a:p>
            <a:pPr>
              <a:tabLst>
                <a:tab pos="182563" algn="l"/>
              </a:tabLst>
            </a:pPr>
            <a:r>
              <a:rPr lang="en-US" sz="1400" dirty="0">
                <a:latin typeface="Courier New" pitchFamily="49" charset="0"/>
              </a:rPr>
              <a:t> </a:t>
            </a:r>
          </a:p>
          <a:p>
            <a:pPr>
              <a:tabLst>
                <a:tab pos="182563" algn="l"/>
              </a:tabLst>
            </a:pPr>
            <a:r>
              <a:rPr lang="en-US" sz="1400" dirty="0" err="1">
                <a:latin typeface="Courier New" pitchFamily="49" charset="0"/>
              </a:rPr>
              <a:t>int</a:t>
            </a:r>
            <a:r>
              <a:rPr lang="en-US" sz="1400" dirty="0">
                <a:latin typeface="Courier New" pitchFamily="49" charset="0"/>
              </a:rPr>
              <a:t> main ( ) {</a:t>
            </a:r>
          </a:p>
          <a:p>
            <a:pPr>
              <a:tabLst>
                <a:tab pos="182563" algn="l"/>
              </a:tabLst>
            </a:pPr>
            <a:r>
              <a:rPr lang="en-US" sz="1400" dirty="0">
                <a:latin typeface="Courier New" pitchFamily="49" charset="0"/>
              </a:rPr>
              <a:t>	for(</a:t>
            </a:r>
            <a:r>
              <a:rPr lang="en-US" sz="1400" dirty="0" err="1">
                <a:latin typeface="Courier New" pitchFamily="49" charset="0"/>
              </a:rPr>
              <a:t>int</a:t>
            </a:r>
            <a:r>
              <a:rPr lang="en-US" sz="1400" dirty="0">
                <a:latin typeface="Courier New" pitchFamily="49" charset="0"/>
              </a:rPr>
              <a:t> count=0;count&lt;10; count++)</a:t>
            </a:r>
          </a:p>
          <a:p>
            <a:pPr>
              <a:tabLst>
                <a:tab pos="182563" algn="l"/>
              </a:tabLst>
            </a:pPr>
            <a:r>
              <a:rPr lang="en-US" sz="1400" dirty="0">
                <a:latin typeface="Courier New" pitchFamily="49" charset="0"/>
              </a:rPr>
              <a:t> 	</a:t>
            </a:r>
            <a:r>
              <a:rPr lang="en-US" sz="1400" dirty="0" err="1">
                <a:latin typeface="Courier New" pitchFamily="49" charset="0"/>
              </a:rPr>
              <a:t>showVar</a:t>
            </a:r>
            <a:r>
              <a:rPr lang="en-US" sz="1400" dirty="0">
                <a:latin typeface="Courier New" pitchFamily="49" charset="0"/>
              </a:rPr>
              <a:t>();</a:t>
            </a:r>
          </a:p>
          <a:p>
            <a:pPr>
              <a:tabLst>
                <a:tab pos="182563" algn="l"/>
              </a:tabLst>
            </a:pPr>
            <a:r>
              <a:rPr lang="en-US" sz="1400" dirty="0">
                <a:latin typeface="Courier New" pitchFamily="49" charset="0"/>
              </a:rPr>
              <a:t> 	system(“pause”); </a:t>
            </a:r>
          </a:p>
          <a:p>
            <a:pPr>
              <a:tabLst>
                <a:tab pos="182563" algn="l"/>
              </a:tabLst>
            </a:pPr>
            <a:r>
              <a:rPr lang="en-US" sz="1400" dirty="0">
                <a:latin typeface="Courier New" pitchFamily="49" charset="0"/>
              </a:rPr>
              <a:t> 	return 0;</a:t>
            </a:r>
          </a:p>
          <a:p>
            <a:pPr>
              <a:tabLst>
                <a:tab pos="182563" algn="l"/>
              </a:tabLst>
            </a:pPr>
            <a:r>
              <a:rPr lang="en-US" sz="1400" dirty="0">
                <a:latin typeface="Courier New" pitchFamily="49" charset="0"/>
              </a:rPr>
              <a:t>}</a:t>
            </a:r>
          </a:p>
          <a:p>
            <a:pPr>
              <a:tabLst>
                <a:tab pos="182563" algn="l"/>
              </a:tabLst>
            </a:pPr>
            <a:endParaRPr lang="en-US" sz="1400" dirty="0">
              <a:latin typeface="Courier New" pitchFamily="49" charset="0"/>
            </a:endParaRPr>
          </a:p>
          <a:p>
            <a:pPr>
              <a:tabLst>
                <a:tab pos="182563" algn="l"/>
              </a:tabLst>
            </a:pPr>
            <a:r>
              <a:rPr lang="en-US" sz="1400" dirty="0">
                <a:latin typeface="Courier New" pitchFamily="49" charset="0"/>
              </a:rPr>
              <a:t>void </a:t>
            </a:r>
            <a:r>
              <a:rPr lang="en-US" sz="1400" dirty="0" err="1">
                <a:latin typeface="Courier New" pitchFamily="49" charset="0"/>
              </a:rPr>
              <a:t>showVar</a:t>
            </a:r>
            <a:r>
              <a:rPr lang="en-US" sz="1400" dirty="0">
                <a:latin typeface="Courier New" pitchFamily="49" charset="0"/>
              </a:rPr>
              <a:t>() {</a:t>
            </a:r>
          </a:p>
          <a:p>
            <a:pPr>
              <a:tabLst>
                <a:tab pos="182563" algn="l"/>
              </a:tabLst>
            </a:pPr>
            <a:r>
              <a:rPr lang="en-US" sz="1400" dirty="0">
                <a:latin typeface="Courier New" pitchFamily="49" charset="0"/>
              </a:rPr>
              <a:t>	</a:t>
            </a:r>
            <a:r>
              <a:rPr lang="en-US" sz="1400" dirty="0" err="1">
                <a:latin typeface="Courier New" pitchFamily="49" charset="0"/>
              </a:rPr>
              <a:t>int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 err="1">
                <a:latin typeface="Courier New" pitchFamily="49" charset="0"/>
              </a:rPr>
              <a:t>var</a:t>
            </a:r>
            <a:r>
              <a:rPr lang="en-US" sz="1400" dirty="0">
                <a:latin typeface="Courier New" pitchFamily="49" charset="0"/>
              </a:rPr>
              <a:t> = 10;</a:t>
            </a:r>
          </a:p>
          <a:p>
            <a:pPr>
              <a:tabLst>
                <a:tab pos="182563" algn="l"/>
              </a:tabLst>
            </a:pPr>
            <a:r>
              <a:rPr lang="en-US" sz="1400" dirty="0">
                <a:latin typeface="Courier New" pitchFamily="49" charset="0"/>
              </a:rPr>
              <a:t> 	</a:t>
            </a:r>
            <a:r>
              <a:rPr lang="en-US" sz="1400" dirty="0" err="1">
                <a:latin typeface="Courier New" pitchFamily="49" charset="0"/>
              </a:rPr>
              <a:t>cout</a:t>
            </a:r>
            <a:r>
              <a:rPr lang="en-US" sz="1400" dirty="0">
                <a:latin typeface="Courier New" pitchFamily="49" charset="0"/>
              </a:rPr>
              <a:t> &lt;&lt; </a:t>
            </a:r>
            <a:r>
              <a:rPr lang="en-US" sz="1400" dirty="0" err="1">
                <a:latin typeface="Courier New" pitchFamily="49" charset="0"/>
              </a:rPr>
              <a:t>var</a:t>
            </a:r>
            <a:r>
              <a:rPr lang="en-US" sz="1400" dirty="0">
                <a:latin typeface="Courier New" pitchFamily="49" charset="0"/>
              </a:rPr>
              <a:t> &lt;&lt; </a:t>
            </a:r>
            <a:r>
              <a:rPr lang="en-US" sz="1400" dirty="0" err="1">
                <a:latin typeface="Courier New" pitchFamily="49" charset="0"/>
              </a:rPr>
              <a:t>endl</a:t>
            </a:r>
            <a:r>
              <a:rPr lang="en-US" sz="1400" dirty="0">
                <a:latin typeface="Courier New" pitchFamily="49" charset="0"/>
              </a:rPr>
              <a:t>;</a:t>
            </a:r>
          </a:p>
          <a:p>
            <a:pPr>
              <a:tabLst>
                <a:tab pos="182563" algn="l"/>
              </a:tabLst>
            </a:pPr>
            <a:r>
              <a:rPr lang="en-US" sz="1400" dirty="0">
                <a:latin typeface="Courier New" pitchFamily="49" charset="0"/>
              </a:rPr>
              <a:t> 	</a:t>
            </a:r>
            <a:r>
              <a:rPr lang="en-US" sz="1400" dirty="0" err="1">
                <a:latin typeface="Courier New" pitchFamily="49" charset="0"/>
              </a:rPr>
              <a:t>var</a:t>
            </a:r>
            <a:r>
              <a:rPr lang="en-US" sz="1400" dirty="0">
                <a:latin typeface="Courier New" pitchFamily="49" charset="0"/>
              </a:rPr>
              <a:t>++;</a:t>
            </a:r>
          </a:p>
          <a:p>
            <a:pPr>
              <a:tabLst>
                <a:tab pos="182563" algn="l"/>
              </a:tabLst>
            </a:pPr>
            <a:r>
              <a:rPr lang="en-US" sz="1400" dirty="0">
                <a:latin typeface="Courier New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335417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3543C-080B-4E5E-BC3B-FC45BD0D9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Exercise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6CB811-A560-4612-AAE1-8A69D4BBB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Identify global variables &amp; local variables in the following program. What is the output?</a:t>
            </a:r>
          </a:p>
          <a:p>
            <a:pPr lvl="1">
              <a:buNone/>
            </a:pPr>
            <a:endParaRPr lang="en-US" sz="1800" dirty="0">
              <a:latin typeface="Courier New" pitchFamily="49" charset="0"/>
              <a:cs typeface="Courier New" pitchFamily="49" charset="0"/>
            </a:endParaRPr>
          </a:p>
          <a:p>
            <a:pPr lvl="1">
              <a:buNone/>
            </a:pPr>
            <a:r>
              <a:rPr lang="en-US" sz="1500" dirty="0">
                <a:latin typeface="Courier New" pitchFamily="49" charset="0"/>
                <a:cs typeface="Courier New" pitchFamily="49" charset="0"/>
              </a:rPr>
              <a:t>#include &lt;iostream&gt;</a:t>
            </a:r>
          </a:p>
          <a:p>
            <a:pPr lvl="1">
              <a:buNone/>
            </a:pPr>
            <a:r>
              <a:rPr lang="en-US" sz="1500" dirty="0">
                <a:latin typeface="Courier New" pitchFamily="49" charset="0"/>
                <a:cs typeface="Courier New" pitchFamily="49" charset="0"/>
              </a:rPr>
              <a:t>using namespace std;</a:t>
            </a:r>
          </a:p>
          <a:p>
            <a:pPr lvl="1">
              <a:buNone/>
            </a:pPr>
            <a:r>
              <a:rPr lang="en-US" sz="15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500" dirty="0">
                <a:latin typeface="Courier New" pitchFamily="49" charset="0"/>
                <a:cs typeface="Courier New" pitchFamily="49" charset="0"/>
              </a:rPr>
              <a:t> j = 8;</a:t>
            </a:r>
          </a:p>
          <a:p>
            <a:pPr lvl="1">
              <a:buNone/>
            </a:pPr>
            <a:endParaRPr lang="en-US" sz="1500" dirty="0">
              <a:latin typeface="Courier New" pitchFamily="49" charset="0"/>
              <a:cs typeface="Courier New" pitchFamily="49" charset="0"/>
            </a:endParaRPr>
          </a:p>
          <a:p>
            <a:pPr lvl="1">
              <a:buNone/>
            </a:pPr>
            <a:r>
              <a:rPr lang="en-US" sz="15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500" dirty="0">
                <a:latin typeface="Courier New" pitchFamily="49" charset="0"/>
                <a:cs typeface="Courier New" pitchFamily="49" charset="0"/>
              </a:rPr>
              <a:t> main()</a:t>
            </a:r>
          </a:p>
          <a:p>
            <a:pPr lvl="1">
              <a:buNone/>
            </a:pPr>
            <a:r>
              <a:rPr lang="en-US" sz="1500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lvl="1">
              <a:buNone/>
            </a:pPr>
            <a:r>
              <a:rPr lang="en-US" sz="15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5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500" dirty="0">
                <a:latin typeface="Courier New" pitchFamily="49" charset="0"/>
                <a:cs typeface="Courier New" pitchFamily="49" charset="0"/>
              </a:rPr>
              <a:t> i=0;</a:t>
            </a:r>
          </a:p>
          <a:p>
            <a:pPr lvl="1">
              <a:buNone/>
            </a:pPr>
            <a:r>
              <a:rPr lang="en-US" sz="15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500" dirty="0" err="1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500" dirty="0">
                <a:latin typeface="Courier New" pitchFamily="49" charset="0"/>
                <a:cs typeface="Courier New" pitchFamily="49" charset="0"/>
              </a:rPr>
              <a:t>&lt;&lt;"i: "&lt;&lt;i&lt;&lt;</a:t>
            </a:r>
            <a:r>
              <a:rPr lang="en-US" sz="1500" dirty="0" err="1"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sz="15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lvl="1">
              <a:buNone/>
            </a:pPr>
            <a:r>
              <a:rPr lang="en-US" sz="15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500" dirty="0" err="1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500" dirty="0">
                <a:latin typeface="Courier New" pitchFamily="49" charset="0"/>
                <a:cs typeface="Courier New" pitchFamily="49" charset="0"/>
              </a:rPr>
              <a:t>&lt;&lt;"j: "&lt;&lt;j&lt;&lt;</a:t>
            </a:r>
            <a:r>
              <a:rPr lang="en-US" sz="1500" dirty="0" err="1"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sz="15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lvl="1">
              <a:buNone/>
            </a:pPr>
            <a:r>
              <a:rPr lang="en-US" sz="1500" dirty="0">
                <a:latin typeface="Courier New" pitchFamily="49" charset="0"/>
                <a:cs typeface="Courier New" pitchFamily="49" charset="0"/>
              </a:rPr>
              <a:t>    system("pause");</a:t>
            </a:r>
          </a:p>
          <a:p>
            <a:pPr lvl="1">
              <a:buNone/>
            </a:pPr>
            <a:r>
              <a:rPr lang="en-US" sz="1500" dirty="0">
                <a:latin typeface="Courier New" pitchFamily="49" charset="0"/>
                <a:cs typeface="Courier New" pitchFamily="49" charset="0"/>
              </a:rPr>
              <a:t>    return 0;</a:t>
            </a:r>
          </a:p>
          <a:p>
            <a:pPr lvl="1">
              <a:buNone/>
            </a:pPr>
            <a:r>
              <a:rPr lang="en-US" sz="1500" dirty="0">
                <a:latin typeface="Courier New" pitchFamily="49" charset="0"/>
                <a:cs typeface="Courier New" pitchFamily="49" charset="0"/>
              </a:rPr>
              <a:t>}</a:t>
            </a:r>
            <a:endParaRPr lang="en-MY" sz="1500" dirty="0"/>
          </a:p>
        </p:txBody>
      </p:sp>
    </p:spTree>
    <p:extLst>
      <p:ext uri="{BB962C8B-B14F-4D97-AF65-F5344CB8AC3E}">
        <p14:creationId xmlns:p14="http://schemas.microsoft.com/office/powerpoint/2010/main" val="128251069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BB027-47A4-4928-909A-3C199BDB0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4BB63-62A5-4C92-B9A5-4D1000ACEE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2F017D3-9218-4FCB-81A8-22D57031785F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Identify global variables, local variables and static local variables in the following program. What is the output?</a:t>
            </a:r>
          </a:p>
          <a:p>
            <a:pPr>
              <a:buFont typeface="Arial" charset="0"/>
              <a:buNone/>
            </a:pPr>
            <a:r>
              <a:rPr lang="en-US" sz="2000">
                <a:latin typeface="Courier New" pitchFamily="49" charset="0"/>
                <a:cs typeface="Courier New" pitchFamily="49" charset="0"/>
              </a:rPr>
              <a:t>#include &lt;iostream&gt;</a:t>
            </a:r>
          </a:p>
          <a:p>
            <a:pPr>
              <a:buFont typeface="Arial" charset="0"/>
              <a:buNone/>
            </a:pPr>
            <a:r>
              <a:rPr lang="en-US" sz="2000">
                <a:latin typeface="Courier New" pitchFamily="49" charset="0"/>
                <a:cs typeface="Courier New" pitchFamily="49" charset="0"/>
              </a:rPr>
              <a:t>using namespace std;</a:t>
            </a:r>
          </a:p>
          <a:p>
            <a:pPr>
              <a:buFont typeface="Arial" charset="0"/>
              <a:buNone/>
            </a:pPr>
            <a:r>
              <a:rPr lang="en-US" sz="2000">
                <a:latin typeface="Courier New" pitchFamily="49" charset="0"/>
                <a:cs typeface="Courier New" pitchFamily="49" charset="0"/>
              </a:rPr>
              <a:t>int j = 40;</a:t>
            </a:r>
          </a:p>
          <a:p>
            <a:pPr>
              <a:buFont typeface="Arial" charset="0"/>
              <a:buNone/>
            </a:pPr>
            <a:endParaRPr lang="en-US" sz="2000">
              <a:latin typeface="Courier New" pitchFamily="49" charset="0"/>
              <a:cs typeface="Courier New" pitchFamily="49" charset="0"/>
            </a:endParaRPr>
          </a:p>
          <a:p>
            <a:pPr>
              <a:buFont typeface="Arial" charset="0"/>
              <a:buNone/>
            </a:pPr>
            <a:r>
              <a:rPr lang="en-US" sz="2000">
                <a:latin typeface="Courier New" pitchFamily="49" charset="0"/>
                <a:cs typeface="Courier New" pitchFamily="49" charset="0"/>
              </a:rPr>
              <a:t>void p()</a:t>
            </a:r>
          </a:p>
          <a:p>
            <a:pPr>
              <a:buFont typeface="Arial" charset="0"/>
              <a:buNone/>
            </a:pPr>
            <a:r>
              <a:rPr lang="en-US" sz="2000">
                <a:latin typeface="Courier New" pitchFamily="49" charset="0"/>
                <a:cs typeface="Courier New" pitchFamily="49" charset="0"/>
              </a:rPr>
              <a:t>{    int i=5;</a:t>
            </a:r>
          </a:p>
          <a:p>
            <a:pPr>
              <a:buFont typeface="Arial" charset="0"/>
              <a:buNone/>
            </a:pPr>
            <a:r>
              <a:rPr lang="en-US" sz="2000">
                <a:latin typeface="Courier New" pitchFamily="49" charset="0"/>
                <a:cs typeface="Courier New" pitchFamily="49" charset="0"/>
              </a:rPr>
              <a:t>     static int j=5;</a:t>
            </a:r>
          </a:p>
          <a:p>
            <a:pPr>
              <a:buFont typeface="Arial" charset="0"/>
              <a:buNone/>
            </a:pPr>
            <a:r>
              <a:rPr lang="en-US" sz="2000">
                <a:latin typeface="Courier New" pitchFamily="49" charset="0"/>
                <a:cs typeface="Courier New" pitchFamily="49" charset="0"/>
              </a:rPr>
              <a:t>     i++;</a:t>
            </a:r>
          </a:p>
          <a:p>
            <a:pPr>
              <a:buFont typeface="Arial" charset="0"/>
              <a:buNone/>
            </a:pPr>
            <a:r>
              <a:rPr lang="en-US" sz="2000">
                <a:latin typeface="Courier New" pitchFamily="49" charset="0"/>
                <a:cs typeface="Courier New" pitchFamily="49" charset="0"/>
              </a:rPr>
              <a:t>     j++;</a:t>
            </a:r>
          </a:p>
          <a:p>
            <a:pPr>
              <a:buFont typeface="Arial" charset="0"/>
              <a:buNone/>
            </a:pPr>
            <a:r>
              <a:rPr lang="en-US" sz="2000">
                <a:latin typeface="Courier New" pitchFamily="49" charset="0"/>
                <a:cs typeface="Courier New" pitchFamily="49" charset="0"/>
              </a:rPr>
              <a:t>     cout&lt;&lt;"i: "&lt;&lt;i&lt;&lt;endl;</a:t>
            </a:r>
          </a:p>
          <a:p>
            <a:pPr>
              <a:buFont typeface="Arial" charset="0"/>
              <a:buNone/>
            </a:pPr>
            <a:r>
              <a:rPr lang="en-US" sz="2000">
                <a:latin typeface="Courier New" pitchFamily="49" charset="0"/>
                <a:cs typeface="Courier New" pitchFamily="49" charset="0"/>
              </a:rPr>
              <a:t>     cout&lt;&lt;"j: "&lt;&lt;j&lt;&lt;endl;</a:t>
            </a:r>
          </a:p>
          <a:p>
            <a:pPr>
              <a:buFont typeface="Arial" charset="0"/>
              <a:buNone/>
            </a:pPr>
            <a:r>
              <a:rPr lang="en-US" sz="2000">
                <a:latin typeface="Courier New" pitchFamily="49" charset="0"/>
                <a:cs typeface="Courier New" pitchFamily="49" charset="0"/>
              </a:rPr>
              <a:t>} </a:t>
            </a:r>
          </a:p>
          <a:p>
            <a:pPr>
              <a:buFont typeface="Arial" charset="0"/>
              <a:buNone/>
            </a:pPr>
            <a:r>
              <a:rPr lang="en-US" sz="2000">
                <a:latin typeface="Courier New" pitchFamily="49" charset="0"/>
                <a:cs typeface="Courier New" pitchFamily="49" charset="0"/>
              </a:rPr>
              <a:t>int main()</a:t>
            </a:r>
          </a:p>
          <a:p>
            <a:pPr>
              <a:buFont typeface="Arial" charset="0"/>
              <a:buNone/>
            </a:pPr>
            <a:r>
              <a:rPr lang="en-US" sz="2000">
                <a:latin typeface="Courier New" pitchFamily="49" charset="0"/>
                <a:cs typeface="Courier New" pitchFamily="49" charset="0"/>
              </a:rPr>
              <a:t>{   p();</a:t>
            </a:r>
          </a:p>
          <a:p>
            <a:pPr>
              <a:buFont typeface="Arial" charset="0"/>
              <a:buNone/>
            </a:pPr>
            <a:r>
              <a:rPr lang="en-US" sz="2000">
                <a:latin typeface="Courier New" pitchFamily="49" charset="0"/>
                <a:cs typeface="Courier New" pitchFamily="49" charset="0"/>
              </a:rPr>
              <a:t>    p();</a:t>
            </a:r>
          </a:p>
          <a:p>
            <a:pPr>
              <a:buFont typeface="Arial" charset="0"/>
              <a:buNone/>
            </a:pPr>
            <a:r>
              <a:rPr lang="en-US" sz="2000">
                <a:latin typeface="Courier New" pitchFamily="49" charset="0"/>
                <a:cs typeface="Courier New" pitchFamily="49" charset="0"/>
              </a:rPr>
              <a:t>    return 0;}</a:t>
            </a:r>
            <a:endParaRPr lang="en-US" sz="20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52026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8D010E0-4A7A-4D61-90CD-999002B0D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Reference Variables as Parameters</a:t>
            </a:r>
            <a:endParaRPr lang="en-MY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F246274-D358-4371-8D6D-26FAE9D9EE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/>
              <a:t>A mechanism that allows a function to work with the </a:t>
            </a:r>
            <a:r>
              <a:rPr lang="en-US" sz="2600" b="1" dirty="0">
                <a:solidFill>
                  <a:srgbClr val="00B0F0"/>
                </a:solidFill>
              </a:rPr>
              <a:t>original argument </a:t>
            </a:r>
            <a:r>
              <a:rPr lang="en-US" sz="2600" dirty="0"/>
              <a:t>from the function call, not a copy of the argument</a:t>
            </a:r>
          </a:p>
          <a:p>
            <a:r>
              <a:rPr lang="en-US" sz="2600" dirty="0"/>
              <a:t>Allows the function to </a:t>
            </a:r>
            <a:r>
              <a:rPr lang="en-US" sz="2600" b="1" dirty="0">
                <a:solidFill>
                  <a:srgbClr val="00B0F0"/>
                </a:solidFill>
              </a:rPr>
              <a:t>modify values </a:t>
            </a:r>
            <a:r>
              <a:rPr lang="en-US" sz="2600" dirty="0"/>
              <a:t>stored in the calling environment</a:t>
            </a:r>
          </a:p>
          <a:p>
            <a:r>
              <a:rPr lang="en-US" sz="2600" dirty="0"/>
              <a:t>Provides a way for the function to ‘return’ more than one value</a:t>
            </a:r>
          </a:p>
          <a:p>
            <a:endParaRPr lang="en-MY" sz="2600" dirty="0"/>
          </a:p>
        </p:txBody>
      </p:sp>
    </p:spTree>
    <p:extLst>
      <p:ext uri="{BB962C8B-B14F-4D97-AF65-F5344CB8AC3E}">
        <p14:creationId xmlns:p14="http://schemas.microsoft.com/office/powerpoint/2010/main" val="643282605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1B4E9-DB68-4DD6-89B5-AAE024320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Passing by Reference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1BBF51-D662-4761-8983-C59D16174E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A </a:t>
            </a:r>
            <a:r>
              <a:rPr lang="en-US" sz="2800" u="sng" dirty="0"/>
              <a:t>reference variable</a:t>
            </a:r>
            <a:r>
              <a:rPr lang="en-US" sz="2800" dirty="0"/>
              <a:t> is an alias for another variable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Defined with an ampersand (</a:t>
            </a:r>
            <a:r>
              <a:rPr lang="en-US" sz="2800" dirty="0">
                <a:latin typeface="Courier New" pitchFamily="49" charset="0"/>
              </a:rPr>
              <a:t>&amp;</a:t>
            </a:r>
            <a:r>
              <a:rPr lang="en-US" sz="2800" dirty="0"/>
              <a:t>)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dirty="0">
                <a:ea typeface="ＭＳ Ｐゴシック" pitchFamily="34" charset="-128"/>
              </a:rPr>
              <a:t>	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void 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getDimensions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(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&amp;, 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&amp;);</a:t>
            </a:r>
            <a:endParaRPr lang="en-US" sz="2400" dirty="0">
              <a:ea typeface="ＭＳ Ｐゴシック" pitchFamily="34" charset="-128"/>
            </a:endParaRPr>
          </a:p>
          <a:p>
            <a:pPr>
              <a:lnSpc>
                <a:spcPct val="90000"/>
              </a:lnSpc>
            </a:pPr>
            <a:r>
              <a:rPr lang="en-US" sz="2800" dirty="0"/>
              <a:t>Changes to a reference variable are made to the variable it refers to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Use reference variables to implement passing parameters </a:t>
            </a:r>
            <a:r>
              <a:rPr lang="en-US" sz="2800" i="1" dirty="0"/>
              <a:t>by reference</a:t>
            </a:r>
          </a:p>
          <a:p>
            <a:endParaRPr lang="en-MY" sz="2800" dirty="0"/>
          </a:p>
        </p:txBody>
      </p:sp>
    </p:spTree>
    <p:extLst>
      <p:ext uri="{BB962C8B-B14F-4D97-AF65-F5344CB8AC3E}">
        <p14:creationId xmlns:p14="http://schemas.microsoft.com/office/powerpoint/2010/main" val="1090538656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38A1F-73F0-4933-80E9-9BA8789A1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Passing by Reference – Example</a:t>
            </a:r>
            <a:endParaRPr lang="en-MY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1846952-67C7-4B3F-A2E5-12FBC787C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700213"/>
            <a:ext cx="8280400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3">
            <a:extLst>
              <a:ext uri="{FF2B5EF4-FFF2-40B4-BE49-F238E27FC236}">
                <a16:creationId xmlns:a16="http://schemas.microsoft.com/office/drawing/2014/main" id="{707686E7-BF42-4C3C-AA7B-9F28A19C47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1187414"/>
            <a:ext cx="60737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FF3300"/>
                </a:solidFill>
              </a:rPr>
              <a:t>The &amp; here in the prototype indicates that the parameter is a reference variable.</a:t>
            </a:r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2ED2A44C-1B54-4E09-8FC7-12A9405AB6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08399" y="2051050"/>
            <a:ext cx="939800" cy="145415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FBDA557A-1AB3-4327-A874-F65AD8D0D6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3954462"/>
            <a:ext cx="39814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FF3300"/>
                </a:solidFill>
              </a:rPr>
              <a:t>Here we are passing value by reference.</a:t>
            </a:r>
          </a:p>
        </p:txBody>
      </p:sp>
      <p:sp>
        <p:nvSpPr>
          <p:cNvPr id="8" name="Line 6">
            <a:extLst>
              <a:ext uri="{FF2B5EF4-FFF2-40B4-BE49-F238E27FC236}">
                <a16:creationId xmlns:a16="http://schemas.microsoft.com/office/drawing/2014/main" id="{0046D718-76AC-4D59-A73C-1D44EA3BC49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19475" y="4365625"/>
            <a:ext cx="847725" cy="9017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292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More Mathematical Functions</a:t>
            </a:r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191588" y="-286587"/>
            <a:ext cx="4774727" cy="85483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39899451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0F8C4-B582-4B77-8EDD-458CFD40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Passing by Reference - Example</a:t>
            </a:r>
            <a:endParaRPr lang="en-MY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F3DF260-A9A0-48EF-8228-15609D094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738" y="2362200"/>
            <a:ext cx="7993062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3">
            <a:extLst>
              <a:ext uri="{FF2B5EF4-FFF2-40B4-BE49-F238E27FC236}">
                <a16:creationId xmlns:a16="http://schemas.microsoft.com/office/drawing/2014/main" id="{609BCA77-C20B-4D7D-AF69-4B2B731E7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663" y="1785938"/>
            <a:ext cx="731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FF3300"/>
                </a:solidFill>
              </a:rPr>
              <a:t>The &amp; also appears here in the function header.</a:t>
            </a:r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BCCB4743-AB2E-4DFF-A48F-58E2A24A1CD5}"/>
              </a:ext>
            </a:extLst>
          </p:cNvPr>
          <p:cNvSpPr>
            <a:spLocks noChangeShapeType="1"/>
          </p:cNvSpPr>
          <p:nvPr/>
        </p:nvSpPr>
        <p:spPr bwMode="auto">
          <a:xfrm>
            <a:off x="2493963" y="2144713"/>
            <a:ext cx="1152525" cy="172878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F1009EC5-20F5-4BE6-942E-FCF5CA43E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314450"/>
            <a:ext cx="7086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2400">
                <a:solidFill>
                  <a:srgbClr val="3333CC"/>
                </a:solidFill>
              </a:rPr>
              <a:t>Program 6-24</a:t>
            </a:r>
            <a:r>
              <a:rPr lang="en-US" sz="2400" i="1">
                <a:solidFill>
                  <a:srgbClr val="3333CC"/>
                </a:solidFill>
              </a:rPr>
              <a:t> (Continued)</a:t>
            </a:r>
          </a:p>
        </p:txBody>
      </p:sp>
    </p:spTree>
    <p:extLst>
      <p:ext uri="{BB962C8B-B14F-4D97-AF65-F5344CB8AC3E}">
        <p14:creationId xmlns:p14="http://schemas.microsoft.com/office/powerpoint/2010/main" val="3944500345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AC5D3-A98D-49C2-A0AD-C71EE3428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 Variables Notes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E205B8-FDE0-46C5-BAC0-5C224B0C16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600" dirty="0"/>
              <a:t>Each reference parameter must contain </a:t>
            </a:r>
            <a:r>
              <a:rPr lang="en-US" sz="2600" dirty="0">
                <a:latin typeface="Courier New" pitchFamily="49" charset="0"/>
              </a:rPr>
              <a:t>&amp;</a:t>
            </a:r>
          </a:p>
          <a:p>
            <a:pPr>
              <a:lnSpc>
                <a:spcPct val="90000"/>
              </a:lnSpc>
            </a:pPr>
            <a:r>
              <a:rPr lang="en-US" sz="2600" dirty="0"/>
              <a:t>Space between type and </a:t>
            </a:r>
            <a:r>
              <a:rPr lang="en-US" sz="2600" dirty="0">
                <a:latin typeface="Courier New" pitchFamily="49" charset="0"/>
              </a:rPr>
              <a:t>&amp;</a:t>
            </a:r>
            <a:r>
              <a:rPr lang="en-US" sz="2600" dirty="0"/>
              <a:t> is unimportant</a:t>
            </a:r>
          </a:p>
          <a:p>
            <a:pPr>
              <a:lnSpc>
                <a:spcPct val="90000"/>
              </a:lnSpc>
            </a:pPr>
            <a:r>
              <a:rPr lang="en-US" sz="2600" dirty="0"/>
              <a:t>Must use </a:t>
            </a:r>
            <a:r>
              <a:rPr lang="en-US" sz="2600" dirty="0">
                <a:latin typeface="Courier New" pitchFamily="49" charset="0"/>
              </a:rPr>
              <a:t>&amp;</a:t>
            </a:r>
            <a:r>
              <a:rPr lang="en-US" sz="2600" dirty="0"/>
              <a:t> in both prototype and header</a:t>
            </a:r>
          </a:p>
          <a:p>
            <a:pPr>
              <a:lnSpc>
                <a:spcPct val="90000"/>
              </a:lnSpc>
            </a:pPr>
            <a:r>
              <a:rPr lang="en-US" sz="2600" dirty="0"/>
              <a:t>Argument passed to reference parameter must be a variable – cannot be an expression or constant</a:t>
            </a:r>
          </a:p>
          <a:p>
            <a:pPr>
              <a:lnSpc>
                <a:spcPct val="90000"/>
              </a:lnSpc>
            </a:pPr>
            <a:r>
              <a:rPr lang="en-US" sz="2600" dirty="0"/>
              <a:t>Use when appropriate – don’t use when argument should not be changed by function, or if function needs to return only 1 value</a:t>
            </a:r>
          </a:p>
          <a:p>
            <a:endParaRPr lang="en-MY" sz="2600" dirty="0"/>
          </a:p>
        </p:txBody>
      </p:sp>
    </p:spTree>
    <p:extLst>
      <p:ext uri="{BB962C8B-B14F-4D97-AF65-F5344CB8AC3E}">
        <p14:creationId xmlns:p14="http://schemas.microsoft.com/office/powerpoint/2010/main" val="1001770753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9EA34-43B3-491E-B6A7-D27C0908A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Exercise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FE63A3-2EA9-42A2-A7F1-896BE2E115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dirty="0"/>
              <a:t>Do Lab 11, Exercise 1, No. 19 (pg. 157 – 158)</a:t>
            </a:r>
          </a:p>
          <a:p>
            <a:pPr>
              <a:buFontTx/>
              <a:buChar char="•"/>
            </a:pPr>
            <a:r>
              <a:rPr lang="en-US" dirty="0"/>
              <a:t>Do Lab 11, Exercise 2, No. 2 – Program 11.10 (pg. 159)</a:t>
            </a:r>
          </a:p>
          <a:p>
            <a:pPr>
              <a:buFontTx/>
              <a:buChar char="•"/>
            </a:pPr>
            <a:r>
              <a:rPr lang="en-US" dirty="0"/>
              <a:t>Do Lab 11, Exercise 2, No. 4 (pg. 160)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053004646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ABFEBC7-299F-4921-A168-D2D29C2A21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1000" y="914400"/>
            <a:ext cx="3581400" cy="5562600"/>
          </a:xfrm>
          <a:solidFill>
            <a:schemeClr val="bg1"/>
          </a:solidFill>
        </p:spPr>
        <p:txBody>
          <a:bodyPr/>
          <a:lstStyle/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#include &lt;iostream&gt;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using namespace std;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void test(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&amp;);</a:t>
            </a:r>
          </a:p>
          <a:p>
            <a:pPr>
              <a:buFont typeface="Arial" charset="0"/>
              <a:buNone/>
            </a:pPr>
            <a:endParaRPr lang="en-US" sz="1600" dirty="0">
              <a:latin typeface="Courier New" pitchFamily="49" charset="0"/>
              <a:cs typeface="Courier New" pitchFamily="49" charset="0"/>
            </a:endParaRPr>
          </a:p>
          <a:p>
            <a:pPr>
              <a:buFont typeface="Arial" charset="0"/>
              <a:buNone/>
            </a:pP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main()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num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num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=5;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 test(24,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num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&lt;&lt;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num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&lt;&lt;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 test(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num,num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&lt;&lt;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num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&lt;&lt;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 test(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num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*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num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num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&lt;&lt;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num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&lt;&lt;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 test(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num+num,num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&lt;&lt;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num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&lt;&lt;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 system("pause");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 return 0;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5C5579B-1C1D-43E5-B0C0-B03A73FB87FA}"/>
              </a:ext>
            </a:extLst>
          </p:cNvPr>
          <p:cNvSpPr txBox="1">
            <a:spLocks/>
          </p:cNvSpPr>
          <p:nvPr/>
        </p:nvSpPr>
        <p:spPr>
          <a:xfrm>
            <a:off x="3733800" y="914400"/>
            <a:ext cx="5292725" cy="45259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void test(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first,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&amp; second)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 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third;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  third=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first+second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*second+2;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  first=second-first;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  second=2*second;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 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&lt;&lt;first&lt;&lt;" "&lt;&lt;second&lt;&lt;" "&lt;&lt;third&lt;&lt;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buFont typeface="Arial" charset="0"/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36083056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71CB3F1-4203-4454-B072-7498673DB5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600" y="1143000"/>
            <a:ext cx="4427538" cy="5181600"/>
          </a:xfrm>
          <a:solidFill>
            <a:schemeClr val="bg1"/>
          </a:solidFill>
        </p:spPr>
        <p:txBody>
          <a:bodyPr/>
          <a:lstStyle/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#include &lt;iostream&gt;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using namespace std;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void test(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&amp;,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&amp;,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int,int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&amp;);</a:t>
            </a:r>
          </a:p>
          <a:p>
            <a:pPr>
              <a:buFont typeface="Arial" charset="0"/>
              <a:buNone/>
            </a:pPr>
            <a:endParaRPr lang="en-US" sz="1600" dirty="0">
              <a:latin typeface="Courier New" pitchFamily="49" charset="0"/>
              <a:cs typeface="Courier New" pitchFamily="49" charset="0"/>
            </a:endParaRPr>
          </a:p>
          <a:p>
            <a:pPr>
              <a:buFont typeface="Arial" charset="0"/>
              <a:buNone/>
            </a:pP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main()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{  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a,b,c,d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a=3;  b=4;  c=20;  d=78;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&lt;&lt;a&lt;&lt;" "&lt;&lt;b&lt;&lt;" "&lt;&lt;c&lt;&lt;" "&lt;&lt;d&lt;&lt;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 test(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a,b,c,d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&lt;&lt;a&lt;&lt;" "&lt;&lt;b&lt;&lt;" "&lt;&lt;c&lt;&lt;" "&lt;&lt;d&lt;&lt;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 d=a*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b+c-d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 test(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a,b,c,d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&lt;&lt;a&lt;&lt;" "&lt;&lt;b&lt;&lt;" "&lt;&lt;c&lt;&lt;" "&lt;&lt;d&lt;&lt;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 return 0;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7151FEF5-D7DD-4E59-969D-19458FEE23FB}"/>
              </a:ext>
            </a:extLst>
          </p:cNvPr>
          <p:cNvSpPr txBox="1">
            <a:spLocks/>
          </p:cNvSpPr>
          <p:nvPr/>
        </p:nvSpPr>
        <p:spPr>
          <a:xfrm>
            <a:off x="4427538" y="1143000"/>
            <a:ext cx="4716462" cy="21336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void test(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&amp; a,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&amp; b,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c,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&amp; d)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 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cin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&gt;&gt;a &gt;&gt; b&gt;&gt; c&gt;&gt; d;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  c = a*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b+d-c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  c=2*c;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buFont typeface="Arial" charset="0"/>
              <a:buNone/>
            </a:pPr>
            <a:endParaRPr lang="en-US" sz="1600" dirty="0"/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8DB2839B-4D9F-4452-9D99-4E6B21AA5F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538" y="3581401"/>
            <a:ext cx="193357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/>
              <a:t>The input:</a:t>
            </a:r>
          </a:p>
          <a:p>
            <a:endParaRPr lang="en-US" sz="2400" dirty="0"/>
          </a:p>
          <a:p>
            <a:r>
              <a:rPr lang="en-US" sz="2400" dirty="0"/>
              <a:t>6 8 12 35</a:t>
            </a:r>
          </a:p>
          <a:p>
            <a:r>
              <a:rPr lang="en-US" sz="2400" dirty="0"/>
              <a:t>8 9 30 45</a:t>
            </a:r>
          </a:p>
        </p:txBody>
      </p:sp>
    </p:spTree>
    <p:extLst>
      <p:ext uri="{BB962C8B-B14F-4D97-AF65-F5344CB8AC3E}">
        <p14:creationId xmlns:p14="http://schemas.microsoft.com/office/powerpoint/2010/main" val="2163769052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16B9F-4099-49B0-8EBC-F8594BEA0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Default Arguments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8B1D2-A01B-4CEF-8557-89EEB53DC7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A </a:t>
            </a:r>
            <a:r>
              <a:rPr lang="en-US" u="sng" dirty="0"/>
              <a:t>Default argument</a:t>
            </a:r>
            <a:r>
              <a:rPr lang="en-US" dirty="0"/>
              <a:t>  is an argument that is passed automatically to a parameter if the argument is missing on the function call.</a:t>
            </a:r>
          </a:p>
          <a:p>
            <a:pPr>
              <a:lnSpc>
                <a:spcPct val="90000"/>
              </a:lnSpc>
            </a:pPr>
            <a:r>
              <a:rPr lang="en-US" dirty="0"/>
              <a:t>Must be a constant declared in prototype:</a:t>
            </a:r>
          </a:p>
          <a:p>
            <a:pPr lvl="1">
              <a:lnSpc>
                <a:spcPct val="90000"/>
              </a:lnSpc>
              <a:buClr>
                <a:srgbClr val="3333CC"/>
              </a:buClr>
              <a:buFontTx/>
              <a:buNone/>
            </a:pPr>
            <a:r>
              <a:rPr lang="en-US" dirty="0">
                <a:ea typeface="ＭＳ Ｐゴシック" pitchFamily="34" charset="-128"/>
              </a:rPr>
              <a:t>	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void </a:t>
            </a:r>
            <a:r>
              <a:rPr lang="en-US" dirty="0" err="1">
                <a:latin typeface="Courier New" pitchFamily="49" charset="0"/>
                <a:ea typeface="ＭＳ Ｐゴシック" pitchFamily="34" charset="-128"/>
              </a:rPr>
              <a:t>evenOrOdd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(</a:t>
            </a:r>
            <a:r>
              <a:rPr lang="en-US" dirty="0" err="1"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 = 0);</a:t>
            </a:r>
            <a:endParaRPr lang="en-US" dirty="0">
              <a:ea typeface="ＭＳ Ｐゴシック" pitchFamily="34" charset="-128"/>
            </a:endParaRPr>
          </a:p>
          <a:p>
            <a:pPr>
              <a:lnSpc>
                <a:spcPct val="90000"/>
              </a:lnSpc>
            </a:pPr>
            <a:r>
              <a:rPr lang="en-US" dirty="0"/>
              <a:t>Can be declared in header if no prototype</a:t>
            </a:r>
          </a:p>
          <a:p>
            <a:pPr>
              <a:lnSpc>
                <a:spcPct val="90000"/>
              </a:lnSpc>
            </a:pPr>
            <a:r>
              <a:rPr lang="en-US" dirty="0"/>
              <a:t>Multi-parameter functions may have default arguments for some or all of them:</a:t>
            </a:r>
          </a:p>
          <a:p>
            <a:pPr lvl="1">
              <a:lnSpc>
                <a:spcPct val="90000"/>
              </a:lnSpc>
              <a:buClr>
                <a:srgbClr val="3333CC"/>
              </a:buClr>
              <a:buFontTx/>
              <a:buNone/>
            </a:pPr>
            <a:r>
              <a:rPr lang="en-US" dirty="0">
                <a:ea typeface="ＭＳ Ｐゴシック" pitchFamily="34" charset="-128"/>
              </a:rPr>
              <a:t>	</a:t>
            </a:r>
            <a:r>
              <a:rPr lang="en-US" dirty="0" err="1"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 </a:t>
            </a:r>
            <a:r>
              <a:rPr lang="en-US" dirty="0" err="1">
                <a:latin typeface="Courier New" pitchFamily="49" charset="0"/>
                <a:ea typeface="ＭＳ Ｐゴシック" pitchFamily="34" charset="-128"/>
              </a:rPr>
              <a:t>getSum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(</a:t>
            </a:r>
            <a:r>
              <a:rPr lang="en-US" dirty="0" err="1"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, </a:t>
            </a:r>
            <a:r>
              <a:rPr lang="en-US" dirty="0" err="1"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=0, </a:t>
            </a:r>
            <a:r>
              <a:rPr lang="en-US" dirty="0" err="1"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=0);</a:t>
            </a:r>
            <a:endParaRPr lang="en-MY" sz="1800" dirty="0"/>
          </a:p>
        </p:txBody>
      </p:sp>
    </p:spTree>
    <p:extLst>
      <p:ext uri="{BB962C8B-B14F-4D97-AF65-F5344CB8AC3E}">
        <p14:creationId xmlns:p14="http://schemas.microsoft.com/office/powerpoint/2010/main" val="349150608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B0DF0-7BAA-4E0B-A3F6-BE7DDCE07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Default Arguments – Example </a:t>
            </a:r>
            <a:endParaRPr lang="en-MY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FFB32DE-A4B4-462B-AEC4-13EF49ABA5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8825" y="1982788"/>
            <a:ext cx="7851775" cy="414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3">
            <a:extLst>
              <a:ext uri="{FF2B5EF4-FFF2-40B4-BE49-F238E27FC236}">
                <a16:creationId xmlns:a16="http://schemas.microsoft.com/office/drawing/2014/main" id="{42D51903-A4CA-4730-932B-249A51D07F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1373188"/>
            <a:ext cx="624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FF3300"/>
                </a:solidFill>
              </a:rPr>
              <a:t>Default arguments specified in the prototype</a:t>
            </a:r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9F0279ED-7A5C-408B-8B95-0176FC0D5B2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67200" y="1830388"/>
            <a:ext cx="1065213" cy="177958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" name="Line 5">
            <a:extLst>
              <a:ext uri="{FF2B5EF4-FFF2-40B4-BE49-F238E27FC236}">
                <a16:creationId xmlns:a16="http://schemas.microsoft.com/office/drawing/2014/main" id="{33C13E5E-6D79-43E5-81CD-3547782A93C0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2413" y="1830388"/>
            <a:ext cx="1587" cy="1779587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870AA410-A66E-42E4-BC62-A67C59E452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6051550"/>
            <a:ext cx="360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2400" i="1" dirty="0">
                <a:solidFill>
                  <a:srgbClr val="3333CC"/>
                </a:solidFill>
              </a:rPr>
              <a:t>(Program Continues)</a:t>
            </a:r>
          </a:p>
        </p:txBody>
      </p:sp>
    </p:spTree>
    <p:extLst>
      <p:ext uri="{BB962C8B-B14F-4D97-AF65-F5344CB8AC3E}">
        <p14:creationId xmlns:p14="http://schemas.microsoft.com/office/powerpoint/2010/main" val="3139267652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B0DF0-7BAA-4E0B-A3F6-BE7DDCE07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Default Arguments – Example </a:t>
            </a:r>
            <a:endParaRPr lang="en-MY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535292E3-9502-4874-ACE9-E8BC6B053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8700" y="1860550"/>
            <a:ext cx="7086600" cy="452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3">
            <a:extLst>
              <a:ext uri="{FF2B5EF4-FFF2-40B4-BE49-F238E27FC236}">
                <a16:creationId xmlns:a16="http://schemas.microsoft.com/office/drawing/2014/main" id="{E0ABCC14-E582-4326-B38F-319ECD821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" y="1186657"/>
            <a:ext cx="35591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2400" dirty="0">
                <a:solidFill>
                  <a:srgbClr val="3333CC"/>
                </a:solidFill>
              </a:rPr>
              <a:t>Program 6-23</a:t>
            </a:r>
            <a:r>
              <a:rPr lang="en-US" sz="2400" i="1" dirty="0">
                <a:solidFill>
                  <a:srgbClr val="3333CC"/>
                </a:solidFill>
              </a:rPr>
              <a:t> (Continued)</a:t>
            </a:r>
          </a:p>
        </p:txBody>
      </p:sp>
    </p:spTree>
    <p:extLst>
      <p:ext uri="{BB962C8B-B14F-4D97-AF65-F5344CB8AC3E}">
        <p14:creationId xmlns:p14="http://schemas.microsoft.com/office/powerpoint/2010/main" val="689792598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7C588-E51E-4781-888F-CF6210FE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Default Arguments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3758E-A091-4ECE-832B-079481586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5000"/>
              </a:lnSpc>
            </a:pPr>
            <a:r>
              <a:rPr lang="en-US" sz="2800" dirty="0"/>
              <a:t>If not all parameters to a function have default values, the </a:t>
            </a:r>
            <a:r>
              <a:rPr lang="en-US" sz="2800" dirty="0" err="1"/>
              <a:t>defaultless</a:t>
            </a:r>
            <a:r>
              <a:rPr lang="en-US" sz="2800" dirty="0"/>
              <a:t> ones are declared first in the parameter list:</a:t>
            </a:r>
          </a:p>
          <a:p>
            <a:pPr lvl="1">
              <a:lnSpc>
                <a:spcPct val="85000"/>
              </a:lnSpc>
              <a:buClr>
                <a:srgbClr val="3333CC"/>
              </a:buClr>
              <a:buFontTx/>
              <a:buNone/>
            </a:pP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 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getSum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(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, 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=0, 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=0);// OK</a:t>
            </a:r>
          </a:p>
          <a:p>
            <a:pPr lvl="1">
              <a:lnSpc>
                <a:spcPct val="85000"/>
              </a:lnSpc>
              <a:buClr>
                <a:srgbClr val="3333CC"/>
              </a:buClr>
              <a:buFontTx/>
              <a:buNone/>
            </a:pP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 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getSum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(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, 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=0, 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);  // NO</a:t>
            </a:r>
            <a:endParaRPr lang="en-US" sz="2400" dirty="0">
              <a:ea typeface="ＭＳ Ｐゴシック" pitchFamily="34" charset="-128"/>
            </a:endParaRPr>
          </a:p>
          <a:p>
            <a:pPr>
              <a:lnSpc>
                <a:spcPct val="85000"/>
              </a:lnSpc>
              <a:spcBef>
                <a:spcPct val="30000"/>
              </a:spcBef>
            </a:pPr>
            <a:r>
              <a:rPr lang="en-US" sz="2800" dirty="0"/>
              <a:t>When an argument is omitted from a function call, all arguments after it must also be omitted:</a:t>
            </a:r>
          </a:p>
          <a:p>
            <a:pPr lvl="1">
              <a:lnSpc>
                <a:spcPct val="85000"/>
              </a:lnSpc>
              <a:buClr>
                <a:srgbClr val="3333CC"/>
              </a:buClr>
              <a:buFontTx/>
              <a:buNone/>
            </a:pPr>
            <a:r>
              <a:rPr lang="en-US" sz="2400" dirty="0">
                <a:ea typeface="ＭＳ Ｐゴシック" pitchFamily="34" charset="-128"/>
              </a:rPr>
              <a:t>	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sum = 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getSum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(num1, num2);    // OK</a:t>
            </a:r>
          </a:p>
          <a:p>
            <a:pPr lvl="1">
              <a:lnSpc>
                <a:spcPct val="85000"/>
              </a:lnSpc>
              <a:buClr>
                <a:srgbClr val="3333CC"/>
              </a:buClr>
              <a:buFontTx/>
              <a:buNone/>
            </a:pP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	sum = 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getSum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(num1, , num3);  // NO</a:t>
            </a:r>
          </a:p>
          <a:p>
            <a:endParaRPr lang="en-MY" sz="2800" dirty="0"/>
          </a:p>
        </p:txBody>
      </p:sp>
    </p:spTree>
    <p:extLst>
      <p:ext uri="{BB962C8B-B14F-4D97-AF65-F5344CB8AC3E}">
        <p14:creationId xmlns:p14="http://schemas.microsoft.com/office/powerpoint/2010/main" val="4004567571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7C588-E51E-4781-888F-CF6210FE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Default Arguments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3758E-A091-4ECE-832B-079481586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Consider the following function prototype:</a:t>
            </a:r>
          </a:p>
          <a:p>
            <a:pPr>
              <a:buNone/>
            </a:pPr>
            <a:r>
              <a:rPr lang="en-US" dirty="0">
                <a:latin typeface="Courier New" pitchFamily="49" charset="0"/>
                <a:cs typeface="Courier New" pitchFamily="49" charset="0"/>
              </a:rPr>
              <a:t>void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funcExp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int,int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, double=55.5,char=‘A’);</a:t>
            </a:r>
          </a:p>
          <a:p>
            <a:r>
              <a:rPr lang="en-US" dirty="0"/>
              <a:t>The following function calls are legal:</a:t>
            </a:r>
          </a:p>
          <a:p>
            <a:pPr lvl="1"/>
            <a:r>
              <a:rPr lang="en-US" dirty="0" err="1">
                <a:latin typeface="Courier New" pitchFamily="49" charset="0"/>
                <a:cs typeface="Courier New" pitchFamily="49" charset="0"/>
              </a:rPr>
              <a:t>funcExp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(3,4,45.5, ‘B’);</a:t>
            </a:r>
          </a:p>
          <a:p>
            <a:pPr lvl="1"/>
            <a:r>
              <a:rPr lang="en-US" dirty="0" err="1">
                <a:latin typeface="Courier New" pitchFamily="49" charset="0"/>
                <a:cs typeface="Courier New" pitchFamily="49" charset="0"/>
              </a:rPr>
              <a:t>funcExp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(3,4,45.5);</a:t>
            </a:r>
          </a:p>
          <a:p>
            <a:pPr lvl="1"/>
            <a:r>
              <a:rPr lang="en-US" dirty="0" err="1">
                <a:latin typeface="Courier New" pitchFamily="49" charset="0"/>
                <a:cs typeface="Courier New" pitchFamily="49" charset="0"/>
              </a:rPr>
              <a:t>funcExp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(3,4);</a:t>
            </a:r>
          </a:p>
          <a:p>
            <a:r>
              <a:rPr lang="en-US" dirty="0"/>
              <a:t>The following function calls are illegal:</a:t>
            </a:r>
          </a:p>
          <a:p>
            <a:pPr lvl="1"/>
            <a:r>
              <a:rPr lang="en-US" dirty="0" err="1">
                <a:latin typeface="Courier New" pitchFamily="49" charset="0"/>
                <a:cs typeface="Courier New" pitchFamily="49" charset="0"/>
              </a:rPr>
              <a:t>funcExp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(3,4, ‘C’);</a:t>
            </a:r>
          </a:p>
          <a:p>
            <a:endParaRPr lang="en-MY" sz="2800" dirty="0"/>
          </a:p>
        </p:txBody>
      </p:sp>
    </p:spTree>
    <p:extLst>
      <p:ext uri="{BB962C8B-B14F-4D97-AF65-F5344CB8AC3E}">
        <p14:creationId xmlns:p14="http://schemas.microsoft.com/office/powerpoint/2010/main" val="10164581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More Mathematical Functions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243942" y="-360760"/>
            <a:ext cx="4648201" cy="857012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77317843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CDF15-2120-49E4-BB0A-569034D9C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Default Arguments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6BACA-739F-4875-AED2-0D946AF83E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following are illegal function prototypes with default arguments:</a:t>
            </a:r>
          </a:p>
          <a:p>
            <a:pPr lvl="1"/>
            <a:r>
              <a:rPr lang="en-US" sz="2400" dirty="0">
                <a:latin typeface="Courier New" pitchFamily="49" charset="0"/>
                <a:cs typeface="Courier New" pitchFamily="49" charset="0"/>
              </a:rPr>
              <a:t>void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funcOne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int,double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=23.45,char,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=45);</a:t>
            </a:r>
          </a:p>
          <a:p>
            <a:pPr lvl="1"/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funcTwo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=1,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=1);</a:t>
            </a:r>
          </a:p>
          <a:p>
            <a:pPr lvl="1"/>
            <a:r>
              <a:rPr lang="en-US" sz="2400" dirty="0">
                <a:latin typeface="Courier New" pitchFamily="49" charset="0"/>
                <a:cs typeface="Courier New" pitchFamily="49" charset="0"/>
              </a:rPr>
              <a:t>void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funcThree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&amp;=16,double=34);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678004622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78879-FFD0-4A08-A876-F8753E3E2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Exercise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5873D-274B-4F4F-BBC4-95AB98EDB1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Lab 11, Exercise 2, No. 5 (pg. 160)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487493066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E36B9-6229-4353-AF56-D5F87DD78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02D6E-7F94-4DC4-B162-557BA8CA6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C2E187C-3133-49AF-B38B-7AF78FD0EDEB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latin typeface="Courier New" pitchFamily="49" charset="0"/>
                <a:cs typeface="Courier New" pitchFamily="49" charset="0"/>
              </a:rPr>
              <a:t>Consider the following function prototype &amp; function definition:</a:t>
            </a:r>
          </a:p>
          <a:p>
            <a:pPr>
              <a:buFont typeface="Arial" charset="0"/>
              <a:buNone/>
              <a:defRPr/>
            </a:pPr>
            <a:r>
              <a:rPr lang="en-US" sz="2000">
                <a:latin typeface="Courier New" pitchFamily="49" charset="0"/>
                <a:cs typeface="Courier New" pitchFamily="49" charset="0"/>
              </a:rPr>
              <a:t>void testDefaultParam(int , int=5, double=3.2);</a:t>
            </a:r>
          </a:p>
          <a:p>
            <a:pPr>
              <a:buFont typeface="Arial" charset="0"/>
              <a:buNone/>
              <a:defRPr/>
            </a:pPr>
            <a:endParaRPr lang="en-US" sz="2000">
              <a:latin typeface="Courier New" pitchFamily="49" charset="0"/>
              <a:cs typeface="Courier New" pitchFamily="49" charset="0"/>
            </a:endParaRPr>
          </a:p>
          <a:p>
            <a:pPr>
              <a:buFont typeface="Arial" charset="0"/>
              <a:buNone/>
              <a:defRPr/>
            </a:pPr>
            <a:r>
              <a:rPr lang="en-US" sz="2000">
                <a:latin typeface="Courier New" pitchFamily="49" charset="0"/>
                <a:cs typeface="Courier New" pitchFamily="49" charset="0"/>
              </a:rPr>
              <a:t>void testDefaultParam(int a, int b, double z)</a:t>
            </a:r>
          </a:p>
          <a:p>
            <a:pPr>
              <a:buFont typeface="Arial" charset="0"/>
              <a:buNone/>
              <a:defRPr/>
            </a:pPr>
            <a:r>
              <a:rPr lang="en-US" sz="2000"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Font typeface="Arial" charset="0"/>
              <a:buNone/>
              <a:defRPr/>
            </a:pPr>
            <a:r>
              <a:rPr lang="en-US" sz="2000">
                <a:latin typeface="Courier New" pitchFamily="49" charset="0"/>
                <a:cs typeface="Courier New" pitchFamily="49" charset="0"/>
              </a:rPr>
              <a:t>    int u;</a:t>
            </a:r>
          </a:p>
          <a:p>
            <a:pPr>
              <a:buFont typeface="Arial" charset="0"/>
              <a:buNone/>
              <a:defRPr/>
            </a:pPr>
            <a:r>
              <a:rPr lang="en-US" sz="2000">
                <a:latin typeface="Courier New" pitchFamily="49" charset="0"/>
                <a:cs typeface="Courier New" pitchFamily="49" charset="0"/>
              </a:rPr>
              <a:t>    a=a+static_cast&lt;int&gt;(2*b+z);</a:t>
            </a:r>
          </a:p>
          <a:p>
            <a:pPr>
              <a:buFont typeface="Arial" charset="0"/>
              <a:buNone/>
              <a:defRPr/>
            </a:pPr>
            <a:r>
              <a:rPr lang="en-US" sz="2000">
                <a:latin typeface="Courier New" pitchFamily="49" charset="0"/>
                <a:cs typeface="Courier New" pitchFamily="49" charset="0"/>
              </a:rPr>
              <a:t>    u=a+b*z;</a:t>
            </a:r>
          </a:p>
          <a:p>
            <a:pPr>
              <a:buFont typeface="Arial" charset="0"/>
              <a:buNone/>
              <a:defRPr/>
            </a:pPr>
            <a:r>
              <a:rPr lang="en-US" sz="2000">
                <a:latin typeface="Courier New" pitchFamily="49" charset="0"/>
                <a:cs typeface="Courier New" pitchFamily="49" charset="0"/>
              </a:rPr>
              <a:t>    cout&lt;&lt;"u = "&lt;&lt;a&lt;&lt;endl;</a:t>
            </a:r>
          </a:p>
          <a:p>
            <a:pPr>
              <a:buFont typeface="Arial" charset="0"/>
              <a:buNone/>
              <a:defRPr/>
            </a:pPr>
            <a:r>
              <a:rPr lang="en-US" sz="2000"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buFont typeface="Arial" charset="0"/>
              <a:buNone/>
              <a:defRPr/>
            </a:pPr>
            <a:r>
              <a:rPr lang="en-US" sz="2000">
                <a:latin typeface="Courier New" pitchFamily="49" charset="0"/>
                <a:cs typeface="Courier New" pitchFamily="49" charset="0"/>
              </a:rPr>
              <a:t>What is the output of the following function calls?</a:t>
            </a:r>
          </a:p>
          <a:p>
            <a:pPr>
              <a:buFont typeface="Arial" charset="0"/>
              <a:buNone/>
              <a:defRPr/>
            </a:pPr>
            <a:endParaRPr lang="en-US" sz="2000">
              <a:latin typeface="Courier New" pitchFamily="49" charset="0"/>
              <a:cs typeface="Courier New" pitchFamily="49" charset="0"/>
            </a:endParaRPr>
          </a:p>
          <a:p>
            <a:pPr marL="457200" indent="-457200">
              <a:buFont typeface="Arial" charset="0"/>
              <a:buAutoNum type="alphaLcParenR"/>
              <a:defRPr/>
            </a:pPr>
            <a:r>
              <a:rPr lang="en-US" sz="2000">
                <a:latin typeface="Courier New" pitchFamily="49" charset="0"/>
                <a:cs typeface="Courier New" pitchFamily="49" charset="0"/>
              </a:rPr>
              <a:t>testDefaultParam(6);</a:t>
            </a:r>
          </a:p>
          <a:p>
            <a:pPr marL="457200" indent="-457200">
              <a:buFont typeface="Arial" charset="0"/>
              <a:buAutoNum type="alphaLcParenR"/>
              <a:defRPr/>
            </a:pPr>
            <a:r>
              <a:rPr lang="en-US" sz="2000">
                <a:latin typeface="Courier New" pitchFamily="49" charset="0"/>
                <a:cs typeface="Courier New" pitchFamily="49" charset="0"/>
              </a:rPr>
              <a:t>testDefaultParam(3,4);</a:t>
            </a:r>
          </a:p>
          <a:p>
            <a:pPr marL="457200" indent="-457200">
              <a:buFont typeface="Arial" charset="0"/>
              <a:buAutoNum type="alphaLcParenR"/>
              <a:defRPr/>
            </a:pPr>
            <a:r>
              <a:rPr lang="en-US" sz="2000">
                <a:latin typeface="Courier New" pitchFamily="49" charset="0"/>
                <a:cs typeface="Courier New" pitchFamily="49" charset="0"/>
              </a:rPr>
              <a:t>testDefaultParam(3,4.5);</a:t>
            </a:r>
          </a:p>
          <a:p>
            <a:pPr marL="457200" indent="-457200">
              <a:buFont typeface="Arial" charset="0"/>
              <a:buAutoNum type="alphaLcParenR"/>
              <a:defRPr/>
            </a:pPr>
            <a:r>
              <a:rPr lang="en-US" sz="2000">
                <a:latin typeface="Courier New" pitchFamily="49" charset="0"/>
                <a:cs typeface="Courier New" pitchFamily="49" charset="0"/>
              </a:rPr>
              <a:t>testDefaultParam(3,4, 5.5);</a:t>
            </a:r>
          </a:p>
          <a:p>
            <a:pPr marL="457200" indent="-457200">
              <a:buFont typeface="Arial" charset="0"/>
              <a:buAutoNum type="alphaLcParenR"/>
              <a:defRPr/>
            </a:pPr>
            <a:r>
              <a:rPr lang="en-US" sz="2000">
                <a:latin typeface="Courier New" pitchFamily="49" charset="0"/>
                <a:cs typeface="Courier New" pitchFamily="49" charset="0"/>
              </a:rPr>
              <a:t>testDefaultParam(3.4);</a:t>
            </a:r>
          </a:p>
          <a:p>
            <a:pPr marL="457200" indent="-457200">
              <a:buFont typeface="Arial" charset="0"/>
              <a:buAutoNum type="alphaLcParenR"/>
              <a:defRPr/>
            </a:pPr>
            <a:endParaRPr lang="en-US" sz="2000">
              <a:latin typeface="Courier New" pitchFamily="49" charset="0"/>
              <a:cs typeface="Courier New" pitchFamily="49" charset="0"/>
            </a:endParaRPr>
          </a:p>
          <a:p>
            <a:pPr marL="457200" indent="-457200">
              <a:buFont typeface="Arial" charset="0"/>
              <a:buAutoNum type="alphaLcParenR"/>
              <a:defRPr/>
            </a:pPr>
            <a:endParaRPr lang="en-US" sz="2000">
              <a:latin typeface="Courier New" pitchFamily="49" charset="0"/>
              <a:cs typeface="Courier New" pitchFamily="49" charset="0"/>
            </a:endParaRPr>
          </a:p>
          <a:p>
            <a:pPr marL="457200" indent="-457200">
              <a:buFont typeface="Arial" charset="0"/>
              <a:buAutoNum type="alphaLcParenR"/>
              <a:defRPr/>
            </a:pPr>
            <a:endParaRPr lang="en-US" sz="2000">
              <a:latin typeface="Courier New" pitchFamily="49" charset="0"/>
              <a:cs typeface="Courier New" pitchFamily="49" charset="0"/>
            </a:endParaRPr>
          </a:p>
          <a:p>
            <a:pPr marL="457200" indent="-457200">
              <a:buFont typeface="Arial" charset="0"/>
              <a:buAutoNum type="alphaLcParenR"/>
              <a:defRPr/>
            </a:pPr>
            <a:endParaRPr lang="en-US" sz="20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271435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1BB60-D73F-471C-9F9E-399B51FB6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Exercise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7AE9CE-D923-4D87-BFC2-920FC6064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dirty="0"/>
              <a:t>Write a function prototype and function header for a function called </a:t>
            </a:r>
            <a:r>
              <a:rPr lang="en-US" sz="2200" dirty="0">
                <a:latin typeface="Courier New" pitchFamily="49" charset="0"/>
                <a:cs typeface="Courier New" pitchFamily="49" charset="0"/>
              </a:rPr>
              <a:t>compute</a:t>
            </a:r>
            <a:r>
              <a:rPr lang="en-US" sz="2200" dirty="0"/>
              <a:t>. The function should have 3 parameters: an </a:t>
            </a:r>
            <a:r>
              <a:rPr lang="en-US" sz="22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200" dirty="0"/>
              <a:t>, a </a:t>
            </a:r>
            <a:r>
              <a:rPr lang="en-US" sz="2200" dirty="0">
                <a:latin typeface="Courier New" pitchFamily="49" charset="0"/>
                <a:cs typeface="Courier New" pitchFamily="49" charset="0"/>
              </a:rPr>
              <a:t>double</a:t>
            </a:r>
            <a:r>
              <a:rPr lang="en-US" sz="2200" dirty="0"/>
              <a:t> and a </a:t>
            </a:r>
            <a:r>
              <a:rPr lang="en-US" sz="2200" dirty="0">
                <a:latin typeface="Courier New" pitchFamily="49" charset="0"/>
                <a:cs typeface="Courier New" pitchFamily="49" charset="0"/>
              </a:rPr>
              <a:t>long</a:t>
            </a:r>
            <a:r>
              <a:rPr lang="en-US" sz="2200" dirty="0"/>
              <a:t>. The </a:t>
            </a:r>
            <a:r>
              <a:rPr lang="en-US" sz="22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200" dirty="0"/>
              <a:t> parameter should have a default argument of 5, and the </a:t>
            </a:r>
            <a:r>
              <a:rPr lang="en-US" sz="2200" dirty="0">
                <a:latin typeface="Courier New" pitchFamily="49" charset="0"/>
                <a:cs typeface="Courier New" pitchFamily="49" charset="0"/>
              </a:rPr>
              <a:t>long</a:t>
            </a:r>
            <a:r>
              <a:rPr lang="en-US" sz="2200" dirty="0"/>
              <a:t> parameter should have a default argument of 65536. The </a:t>
            </a:r>
            <a:r>
              <a:rPr lang="en-US" sz="2200" dirty="0">
                <a:latin typeface="Courier New" pitchFamily="49" charset="0"/>
                <a:cs typeface="Courier New" pitchFamily="49" charset="0"/>
              </a:rPr>
              <a:t>double</a:t>
            </a:r>
            <a:r>
              <a:rPr lang="en-US" sz="2200" dirty="0"/>
              <a:t> parameter should have no default arguments. The parameters no necessarily in the order.</a:t>
            </a:r>
          </a:p>
          <a:p>
            <a:pPr>
              <a:buNone/>
            </a:pPr>
            <a:endParaRPr lang="en-US" sz="2200" dirty="0"/>
          </a:p>
          <a:p>
            <a:r>
              <a:rPr lang="en-US" sz="2200" dirty="0"/>
              <a:t>Write a function prototype and function header for a function called </a:t>
            </a:r>
            <a:r>
              <a:rPr lang="en-US" sz="2200" dirty="0">
                <a:latin typeface="Courier New" pitchFamily="49" charset="0"/>
                <a:cs typeface="Courier New" pitchFamily="49" charset="0"/>
              </a:rPr>
              <a:t>calculate</a:t>
            </a:r>
            <a:r>
              <a:rPr lang="en-US" sz="2200" dirty="0"/>
              <a:t>. The function should have 3 parameters: an </a:t>
            </a:r>
            <a:r>
              <a:rPr lang="en-US" sz="22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200" dirty="0"/>
              <a:t>, a reference to a </a:t>
            </a:r>
            <a:r>
              <a:rPr lang="en-US" sz="2200" dirty="0">
                <a:latin typeface="Courier New" pitchFamily="49" charset="0"/>
                <a:cs typeface="Courier New" pitchFamily="49" charset="0"/>
              </a:rPr>
              <a:t>double</a:t>
            </a:r>
            <a:r>
              <a:rPr lang="en-US" sz="2200" dirty="0"/>
              <a:t> and a </a:t>
            </a:r>
            <a:r>
              <a:rPr lang="en-US" sz="2200" dirty="0">
                <a:latin typeface="Courier New" pitchFamily="49" charset="0"/>
                <a:cs typeface="Courier New" pitchFamily="49" charset="0"/>
              </a:rPr>
              <a:t>long</a:t>
            </a:r>
            <a:r>
              <a:rPr lang="en-US" sz="2200" dirty="0"/>
              <a:t>. Only the </a:t>
            </a:r>
            <a:r>
              <a:rPr lang="en-US" sz="22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200" dirty="0"/>
              <a:t> parameter should have a default argument, which is 47. The parameters no necessarily in the order.</a:t>
            </a:r>
          </a:p>
          <a:p>
            <a:endParaRPr lang="en-MY" sz="2200" dirty="0"/>
          </a:p>
        </p:txBody>
      </p:sp>
    </p:spTree>
    <p:extLst>
      <p:ext uri="{BB962C8B-B14F-4D97-AF65-F5344CB8AC3E}">
        <p14:creationId xmlns:p14="http://schemas.microsoft.com/office/powerpoint/2010/main" val="2094049085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FE99D-0BFC-4CC5-9938-BD12F2236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Overloading Functions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6BCD1C-30E0-4705-8634-3281DCD4CB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u="sng" dirty="0"/>
              <a:t>Overloaded functions</a:t>
            </a:r>
            <a:r>
              <a:rPr lang="en-US" dirty="0"/>
              <a:t> have the same name but different parameter lists</a:t>
            </a:r>
          </a:p>
          <a:p>
            <a:pPr>
              <a:lnSpc>
                <a:spcPct val="90000"/>
              </a:lnSpc>
            </a:pPr>
            <a:r>
              <a:rPr lang="en-US" dirty="0"/>
              <a:t>Can be used to create functions that perform the same task but take </a:t>
            </a:r>
            <a:r>
              <a:rPr lang="en-US" b="1" dirty="0">
                <a:solidFill>
                  <a:srgbClr val="00B0F0"/>
                </a:solidFill>
              </a:rPr>
              <a:t>different parameter types or different number of  parameters</a:t>
            </a:r>
          </a:p>
          <a:p>
            <a:pPr>
              <a:lnSpc>
                <a:spcPct val="90000"/>
              </a:lnSpc>
            </a:pPr>
            <a:r>
              <a:rPr lang="en-US" dirty="0"/>
              <a:t>Compiler will determine which version of function to call by argument and parameter lists</a:t>
            </a:r>
            <a:endParaRPr lang="en-US" u="sng" dirty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382248229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FE99D-0BFC-4CC5-9938-BD12F2236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Overloading Examples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6BCD1C-30E0-4705-8634-3281DCD4CB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/>
              <a:t>Using these overloaded functions,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void 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getDimensions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(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);           // 1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void 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getDimensions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(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, 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);      // 2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void 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getDimensions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(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, double);   // 3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void 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getDimensions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(double, double);// 4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the compiler will use them as follows: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 length, width; 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double base, height;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getDimensions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(length);           // 1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getDimensions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(length, width);    // 2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getDimensions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(length, height);   // 3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getDimensions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(height, base);     // 4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873459329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434C0-BD79-4721-B57A-4D3C91E31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Overloading – Example </a:t>
            </a:r>
            <a:endParaRPr lang="en-MY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8EB5FB3-3C8A-4E54-A130-A59FA0C3BC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9760" y="1425668"/>
            <a:ext cx="5864225" cy="47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3">
            <a:extLst>
              <a:ext uri="{FF2B5EF4-FFF2-40B4-BE49-F238E27FC236}">
                <a16:creationId xmlns:a16="http://schemas.microsoft.com/office/drawing/2014/main" id="{9720798F-A8F4-4FC7-8D82-B71DCF3DC2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1362" y="6027219"/>
            <a:ext cx="33226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2400" i="1" dirty="0">
                <a:solidFill>
                  <a:srgbClr val="3333CC"/>
                </a:solidFill>
              </a:rPr>
              <a:t>(Program Continues)</a:t>
            </a:r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B3CAEFC1-7AD2-4F17-93F7-2EEA9009BE45}"/>
              </a:ext>
            </a:extLst>
          </p:cNvPr>
          <p:cNvGrpSpPr>
            <a:grpSpLocks/>
          </p:cNvGrpSpPr>
          <p:nvPr/>
        </p:nvGrpSpPr>
        <p:grpSpPr bwMode="auto">
          <a:xfrm>
            <a:off x="3399631" y="2560638"/>
            <a:ext cx="4645025" cy="1552575"/>
            <a:chOff x="1920" y="1152"/>
            <a:chExt cx="3360" cy="1163"/>
          </a:xfrm>
        </p:grpSpPr>
        <p:sp>
          <p:nvSpPr>
            <p:cNvPr id="7" name="Text Box 5">
              <a:extLst>
                <a:ext uri="{FF2B5EF4-FFF2-40B4-BE49-F238E27FC236}">
                  <a16:creationId xmlns:a16="http://schemas.microsoft.com/office/drawing/2014/main" id="{869CF074-280A-4CB1-B0A8-374C89C4B3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68" y="1152"/>
              <a:ext cx="2312" cy="1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dirty="0">
                  <a:solidFill>
                    <a:srgbClr val="FF3300"/>
                  </a:solidFill>
                </a:rPr>
                <a:t>The overloaded functions have different parameter lists</a:t>
              </a:r>
            </a:p>
          </p:txBody>
        </p:sp>
        <p:sp>
          <p:nvSpPr>
            <p:cNvPr id="8" name="Line 6">
              <a:extLst>
                <a:ext uri="{FF2B5EF4-FFF2-40B4-BE49-F238E27FC236}">
                  <a16:creationId xmlns:a16="http://schemas.microsoft.com/office/drawing/2014/main" id="{666C23E0-2356-40E3-B9B6-7724FB555A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20" y="1440"/>
              <a:ext cx="1056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9" name="Line 7">
              <a:extLst>
                <a:ext uri="{FF2B5EF4-FFF2-40B4-BE49-F238E27FC236}">
                  <a16:creationId xmlns:a16="http://schemas.microsoft.com/office/drawing/2014/main" id="{57E9E270-8C12-4166-85A3-9D4D1B1683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04" y="1584"/>
              <a:ext cx="672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10" name="Group 8">
            <a:extLst>
              <a:ext uri="{FF2B5EF4-FFF2-40B4-BE49-F238E27FC236}">
                <a16:creationId xmlns:a16="http://schemas.microsoft.com/office/drawing/2014/main" id="{8CEC59CA-EC03-425E-AFEC-6BFD66A594C3}"/>
              </a:ext>
            </a:extLst>
          </p:cNvPr>
          <p:cNvGrpSpPr>
            <a:grpSpLocks/>
          </p:cNvGrpSpPr>
          <p:nvPr/>
        </p:nvGrpSpPr>
        <p:grpSpPr bwMode="auto">
          <a:xfrm>
            <a:off x="2920591" y="5751422"/>
            <a:ext cx="2189163" cy="765175"/>
            <a:chOff x="1680" y="3696"/>
            <a:chExt cx="1584" cy="573"/>
          </a:xfrm>
        </p:grpSpPr>
        <p:sp>
          <p:nvSpPr>
            <p:cNvPr id="11" name="Text Box 9">
              <a:extLst>
                <a:ext uri="{FF2B5EF4-FFF2-40B4-BE49-F238E27FC236}">
                  <a16:creationId xmlns:a16="http://schemas.microsoft.com/office/drawing/2014/main" id="{03895518-97D0-49D7-99BA-0A13C275CC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80" y="3926"/>
              <a:ext cx="1584" cy="3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solidFill>
                    <a:srgbClr val="FF3300"/>
                  </a:solidFill>
                </a:rPr>
                <a:t>Passing an int</a:t>
              </a:r>
            </a:p>
          </p:txBody>
        </p:sp>
        <p:sp>
          <p:nvSpPr>
            <p:cNvPr id="12" name="Line 10">
              <a:extLst>
                <a:ext uri="{FF2B5EF4-FFF2-40B4-BE49-F238E27FC236}">
                  <a16:creationId xmlns:a16="http://schemas.microsoft.com/office/drawing/2014/main" id="{76B1A778-A51C-4BC0-908D-995AB76E449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04" y="3696"/>
              <a:ext cx="0" cy="24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13" name="Text Box 11">
            <a:extLst>
              <a:ext uri="{FF2B5EF4-FFF2-40B4-BE49-F238E27FC236}">
                <a16:creationId xmlns:a16="http://schemas.microsoft.com/office/drawing/2014/main" id="{302C034E-3E3B-4FB6-905C-72DAD1654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9675" y="4884319"/>
            <a:ext cx="2624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FF3300"/>
                </a:solidFill>
              </a:rPr>
              <a:t>Passing a double</a:t>
            </a:r>
          </a:p>
        </p:txBody>
      </p:sp>
      <p:sp>
        <p:nvSpPr>
          <p:cNvPr id="14" name="Line 12">
            <a:extLst>
              <a:ext uri="{FF2B5EF4-FFF2-40B4-BE49-F238E27FC236}">
                <a16:creationId xmlns:a16="http://schemas.microsoft.com/office/drawing/2014/main" id="{BCD56E56-4CAD-4A63-B291-C710FD224C9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81800" y="5248183"/>
            <a:ext cx="201613" cy="3810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870535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434C0-BD79-4721-B57A-4D3C91E31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Overloading – Example </a:t>
            </a:r>
            <a:endParaRPr lang="en-MY" dirty="0"/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73A74D9E-7310-41B1-9350-3C33CBCF6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7075" y="1752600"/>
            <a:ext cx="7169849" cy="462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>
            <a:extLst>
              <a:ext uri="{FF2B5EF4-FFF2-40B4-BE49-F238E27FC236}">
                <a16:creationId xmlns:a16="http://schemas.microsoft.com/office/drawing/2014/main" id="{9E423F0D-3E3B-4942-8D5E-C786E02B5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" y="1156028"/>
            <a:ext cx="42062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2800">
                <a:solidFill>
                  <a:srgbClr val="3333CC"/>
                </a:solidFill>
              </a:rPr>
              <a:t>Program 6-26</a:t>
            </a:r>
            <a:r>
              <a:rPr lang="en-US" sz="2800" i="1">
                <a:solidFill>
                  <a:srgbClr val="3333CC"/>
                </a:solidFill>
              </a:rPr>
              <a:t> (Continued)</a:t>
            </a:r>
          </a:p>
        </p:txBody>
      </p:sp>
    </p:spTree>
    <p:extLst>
      <p:ext uri="{BB962C8B-B14F-4D97-AF65-F5344CB8AC3E}">
        <p14:creationId xmlns:p14="http://schemas.microsoft.com/office/powerpoint/2010/main" val="1691952841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F7944-C795-41C8-A875-6BC72BB05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0" dirty="0">
                <a:latin typeface="Courier New" panose="02070309020205020404" pitchFamily="49" charset="0"/>
                <a:cs typeface="Courier New" panose="02070309020205020404" pitchFamily="49" charset="0"/>
              </a:rPr>
              <a:t>exit() </a:t>
            </a:r>
            <a:r>
              <a:rPr lang="en-US" dirty="0"/>
              <a:t>Function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8661B-4A49-4F03-B44D-0358848E46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00B0F0"/>
                </a:solidFill>
              </a:rPr>
              <a:t>Terminates</a:t>
            </a:r>
            <a:r>
              <a:rPr lang="en-US" dirty="0"/>
              <a:t> the execution of a program</a:t>
            </a:r>
          </a:p>
          <a:p>
            <a:pPr>
              <a:lnSpc>
                <a:spcPct val="90000"/>
              </a:lnSpc>
            </a:pPr>
            <a:r>
              <a:rPr lang="en-US" dirty="0"/>
              <a:t>Can be called from any function</a:t>
            </a:r>
          </a:p>
          <a:p>
            <a:pPr>
              <a:lnSpc>
                <a:spcPct val="90000"/>
              </a:lnSpc>
            </a:pPr>
            <a:r>
              <a:rPr lang="en-US" dirty="0"/>
              <a:t>Can pass an </a:t>
            </a:r>
            <a:r>
              <a:rPr lang="en-US" dirty="0" err="1">
                <a:latin typeface="Courier New" pitchFamily="49" charset="0"/>
              </a:rPr>
              <a:t>int</a:t>
            </a:r>
            <a:r>
              <a:rPr lang="en-US" dirty="0"/>
              <a:t> value to operating system to indicate status of program termination</a:t>
            </a:r>
          </a:p>
          <a:p>
            <a:pPr>
              <a:lnSpc>
                <a:spcPct val="90000"/>
              </a:lnSpc>
            </a:pPr>
            <a:r>
              <a:rPr lang="en-US" dirty="0"/>
              <a:t>Usually used for </a:t>
            </a:r>
            <a:r>
              <a:rPr lang="en-US" b="1" dirty="0">
                <a:solidFill>
                  <a:srgbClr val="00B0F0"/>
                </a:solidFill>
              </a:rPr>
              <a:t>abnormal termination </a:t>
            </a:r>
            <a:r>
              <a:rPr lang="en-US" dirty="0"/>
              <a:t>of program</a:t>
            </a:r>
          </a:p>
          <a:p>
            <a:pPr>
              <a:lnSpc>
                <a:spcPct val="90000"/>
              </a:lnSpc>
            </a:pPr>
            <a:r>
              <a:rPr lang="en-US" dirty="0"/>
              <a:t>Requires </a:t>
            </a:r>
            <a:r>
              <a:rPr lang="en-US" dirty="0" err="1">
                <a:latin typeface="Courier New" pitchFamily="49" charset="0"/>
              </a:rPr>
              <a:t>cstdlib</a:t>
            </a:r>
            <a:r>
              <a:rPr lang="en-US" dirty="0"/>
              <a:t> header file (Borland)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407689602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F7944-C795-41C8-A875-6BC72BB05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0" dirty="0">
                <a:latin typeface="Courier New" panose="02070309020205020404" pitchFamily="49" charset="0"/>
                <a:cs typeface="Courier New" panose="02070309020205020404" pitchFamily="49" charset="0"/>
              </a:rPr>
              <a:t>exit() </a:t>
            </a:r>
            <a:r>
              <a:rPr lang="en-US" dirty="0"/>
              <a:t>Function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8661B-4A49-4F03-B44D-0358848E46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Example:</a:t>
            </a:r>
            <a:br>
              <a:rPr lang="en-US" dirty="0"/>
            </a:br>
            <a:r>
              <a:rPr lang="en-US" dirty="0">
                <a:latin typeface="Courier New" pitchFamily="49" charset="0"/>
              </a:rPr>
              <a:t>    exit(0);</a:t>
            </a:r>
            <a:br>
              <a:rPr lang="en-US" dirty="0"/>
            </a:br>
            <a:endParaRPr lang="en-US" dirty="0"/>
          </a:p>
          <a:p>
            <a:r>
              <a:rPr lang="en-US" dirty="0"/>
              <a:t>The </a:t>
            </a:r>
            <a:r>
              <a:rPr lang="en-US" dirty="0" err="1">
                <a:latin typeface="Courier New" pitchFamily="49" charset="0"/>
              </a:rPr>
              <a:t>cstdlib</a:t>
            </a:r>
            <a:r>
              <a:rPr lang="en-US" dirty="0"/>
              <a:t> header defines two constants that are commonly passed, to indicate success or failure:</a:t>
            </a:r>
            <a:br>
              <a:rPr lang="en-US" dirty="0"/>
            </a:br>
            <a:r>
              <a:rPr lang="en-US" dirty="0">
                <a:latin typeface="Courier New" pitchFamily="49" charset="0"/>
              </a:rPr>
              <a:t> exit(EXIT_SUCCESS);</a:t>
            </a:r>
            <a:br>
              <a:rPr lang="en-US" dirty="0">
                <a:latin typeface="Courier New" pitchFamily="49" charset="0"/>
              </a:rPr>
            </a:br>
            <a:r>
              <a:rPr lang="en-US" dirty="0">
                <a:latin typeface="Courier New" pitchFamily="49" charset="0"/>
              </a:rPr>
              <a:t> exit(EXIT_FAILURE);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0239334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More Mathematical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sz="3000" dirty="0"/>
              <a:t>These require </a:t>
            </a:r>
            <a:r>
              <a:rPr lang="en-MY" sz="3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cstdlib</a:t>
            </a:r>
            <a:r>
              <a:rPr lang="en-MY" sz="3000" dirty="0"/>
              <a:t> header file</a:t>
            </a:r>
          </a:p>
          <a:p>
            <a:r>
              <a:rPr lang="en-MY" sz="3000" dirty="0">
                <a:latin typeface="Courier New" panose="02070309020205020404" pitchFamily="49" charset="0"/>
                <a:cs typeface="Courier New" panose="02070309020205020404" pitchFamily="49" charset="0"/>
              </a:rPr>
              <a:t>rand</a:t>
            </a:r>
            <a:r>
              <a:rPr lang="en-MY" sz="3000" dirty="0"/>
              <a:t>(): returns a random number (</a:t>
            </a:r>
            <a:r>
              <a:rPr lang="en-MY" sz="3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MY" sz="3000" dirty="0"/>
              <a:t>) between 0 and the largest </a:t>
            </a:r>
            <a:r>
              <a:rPr lang="en-MY" sz="3000" dirty="0" err="1"/>
              <a:t>int</a:t>
            </a:r>
            <a:r>
              <a:rPr lang="en-MY" sz="3000" dirty="0"/>
              <a:t> the computer holds. Yields same sequence of numbers each time program is run.</a:t>
            </a:r>
          </a:p>
          <a:p>
            <a:r>
              <a:rPr lang="en-MY" sz="3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srand</a:t>
            </a:r>
            <a:r>
              <a:rPr lang="en-MY" sz="3000" dirty="0"/>
              <a:t>(</a:t>
            </a:r>
            <a:r>
              <a:rPr lang="en-MY" sz="3000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MY" sz="3000" dirty="0"/>
              <a:t>): initializes random number generator with </a:t>
            </a:r>
            <a:r>
              <a:rPr lang="en-MY" sz="3000" dirty="0">
                <a:latin typeface="Courier New" panose="02070309020205020404" pitchFamily="49" charset="0"/>
                <a:cs typeface="Courier New" panose="02070309020205020404" pitchFamily="49" charset="0"/>
              </a:rPr>
              <a:t>unsigned </a:t>
            </a:r>
            <a:r>
              <a:rPr lang="en-MY" sz="3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MY" sz="3000" dirty="0"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</a:p>
          <a:p>
            <a:endParaRPr lang="en-MY" sz="3000" dirty="0"/>
          </a:p>
        </p:txBody>
      </p:sp>
    </p:spTree>
    <p:extLst>
      <p:ext uri="{BB962C8B-B14F-4D97-AF65-F5344CB8AC3E}">
        <p14:creationId xmlns:p14="http://schemas.microsoft.com/office/powerpoint/2010/main" val="331101603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6623D-F6C9-40B7-A104-3FF7EE02E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Exercise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28D136-9510-4423-A646-681FCC358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/>
              <a:t>What is the output for the following programs</a:t>
            </a:r>
          </a:p>
          <a:p>
            <a:endParaRPr lang="en-MY" dirty="0"/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7108B02F-4D00-491C-BF72-16A230C15C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426" y="2211807"/>
            <a:ext cx="4045974" cy="3785652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500" dirty="0">
                <a:latin typeface="Courier New" pitchFamily="49" charset="0"/>
              </a:rPr>
              <a:t>#include &lt;iostream&gt;</a:t>
            </a:r>
          </a:p>
          <a:p>
            <a:r>
              <a:rPr lang="en-US" sz="1500" dirty="0">
                <a:latin typeface="Courier New" pitchFamily="49" charset="0"/>
              </a:rPr>
              <a:t>using namespace std;</a:t>
            </a:r>
          </a:p>
          <a:p>
            <a:r>
              <a:rPr lang="en-US" sz="1500" dirty="0">
                <a:latin typeface="Courier New" pitchFamily="49" charset="0"/>
              </a:rPr>
              <a:t>void function();  </a:t>
            </a:r>
          </a:p>
          <a:p>
            <a:r>
              <a:rPr lang="en-US" sz="1500" dirty="0" err="1">
                <a:latin typeface="Courier New" pitchFamily="49" charset="0"/>
              </a:rPr>
              <a:t>int</a:t>
            </a:r>
            <a:r>
              <a:rPr lang="en-US" sz="1500" dirty="0">
                <a:latin typeface="Courier New" pitchFamily="49" charset="0"/>
              </a:rPr>
              <a:t> main(){</a:t>
            </a:r>
          </a:p>
          <a:p>
            <a:r>
              <a:rPr lang="en-US" sz="1500" dirty="0">
                <a:latin typeface="Courier New" pitchFamily="49" charset="0"/>
              </a:rPr>
              <a:t>   function();</a:t>
            </a:r>
          </a:p>
          <a:p>
            <a:r>
              <a:rPr lang="en-US" sz="1500" dirty="0">
                <a:latin typeface="Courier New" pitchFamily="49" charset="0"/>
              </a:rPr>
              <a:t>   </a:t>
            </a:r>
            <a:r>
              <a:rPr lang="en-US" sz="1500" dirty="0" err="1">
                <a:latin typeface="Courier New" pitchFamily="49" charset="0"/>
              </a:rPr>
              <a:t>cout</a:t>
            </a:r>
            <a:r>
              <a:rPr lang="en-US" sz="1500" dirty="0">
                <a:latin typeface="Courier New" pitchFamily="49" charset="0"/>
              </a:rPr>
              <a:t> &lt;&lt; "Bye from main.\n"; </a:t>
            </a:r>
          </a:p>
          <a:p>
            <a:r>
              <a:rPr lang="en-US" sz="1500" dirty="0">
                <a:latin typeface="Courier New" pitchFamily="49" charset="0"/>
              </a:rPr>
              <a:t>   system (“pause”);   return 0;</a:t>
            </a:r>
          </a:p>
          <a:p>
            <a:r>
              <a:rPr lang="en-US" sz="1500" dirty="0">
                <a:latin typeface="Courier New" pitchFamily="49" charset="0"/>
              </a:rPr>
              <a:t>}</a:t>
            </a:r>
          </a:p>
          <a:p>
            <a:endParaRPr lang="en-US" sz="1500" dirty="0">
              <a:latin typeface="Courier New" pitchFamily="49" charset="0"/>
            </a:endParaRPr>
          </a:p>
          <a:p>
            <a:r>
              <a:rPr lang="en-US" sz="1500" dirty="0">
                <a:latin typeface="Courier New" pitchFamily="49" charset="0"/>
              </a:rPr>
              <a:t>void function(){</a:t>
            </a:r>
          </a:p>
          <a:p>
            <a:r>
              <a:rPr lang="en-US" sz="1500" dirty="0">
                <a:latin typeface="Courier New" pitchFamily="49" charset="0"/>
              </a:rPr>
              <a:t>   </a:t>
            </a:r>
            <a:r>
              <a:rPr lang="en-US" sz="1500" dirty="0" err="1">
                <a:latin typeface="Courier New" pitchFamily="49" charset="0"/>
              </a:rPr>
              <a:t>cout</a:t>
            </a:r>
            <a:r>
              <a:rPr lang="en-US" sz="1500" dirty="0">
                <a:latin typeface="Courier New" pitchFamily="49" charset="0"/>
              </a:rPr>
              <a:t> &lt;&lt; "Bye! from function before exit\n"; </a:t>
            </a:r>
          </a:p>
          <a:p>
            <a:r>
              <a:rPr lang="en-US" sz="1500" dirty="0">
                <a:latin typeface="Courier New" pitchFamily="49" charset="0"/>
              </a:rPr>
              <a:t>   exit(0);</a:t>
            </a:r>
          </a:p>
          <a:p>
            <a:r>
              <a:rPr lang="en-US" sz="1500" dirty="0">
                <a:latin typeface="Courier New" pitchFamily="49" charset="0"/>
              </a:rPr>
              <a:t>   </a:t>
            </a:r>
            <a:r>
              <a:rPr lang="en-US" sz="1500" dirty="0" err="1">
                <a:latin typeface="Courier New" pitchFamily="49" charset="0"/>
              </a:rPr>
              <a:t>cout</a:t>
            </a:r>
            <a:r>
              <a:rPr lang="en-US" sz="1500" dirty="0">
                <a:latin typeface="Courier New" pitchFamily="49" charset="0"/>
              </a:rPr>
              <a:t> &lt;&lt; "Bye! from function before exit\n"; </a:t>
            </a:r>
          </a:p>
          <a:p>
            <a:r>
              <a:rPr lang="en-US" sz="1500" dirty="0">
                <a:latin typeface="Courier New" pitchFamily="49" charset="0"/>
              </a:rPr>
              <a:t>}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A5D9EBF8-D782-42E4-8D3D-952248A09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5129" y="2209800"/>
            <a:ext cx="4343400" cy="4016484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176213" algn="l"/>
              </a:tabLst>
            </a:pPr>
            <a:r>
              <a:rPr lang="en-US" sz="1500" dirty="0">
                <a:latin typeface="Courier New" pitchFamily="49" charset="0"/>
              </a:rPr>
              <a:t>#include &lt;iostream&gt;</a:t>
            </a:r>
          </a:p>
          <a:p>
            <a:pPr>
              <a:tabLst>
                <a:tab pos="176213" algn="l"/>
              </a:tabLst>
            </a:pPr>
            <a:r>
              <a:rPr lang="en-US" sz="1500" dirty="0">
                <a:latin typeface="Courier New" pitchFamily="49" charset="0"/>
              </a:rPr>
              <a:t>using namespace std;</a:t>
            </a:r>
          </a:p>
          <a:p>
            <a:pPr>
              <a:tabLst>
                <a:tab pos="176213" algn="l"/>
              </a:tabLst>
            </a:pPr>
            <a:endParaRPr lang="en-US" sz="1500" dirty="0">
              <a:latin typeface="Courier New" pitchFamily="49" charset="0"/>
            </a:endParaRPr>
          </a:p>
          <a:p>
            <a:pPr>
              <a:tabLst>
                <a:tab pos="176213" algn="l"/>
              </a:tabLst>
            </a:pPr>
            <a:r>
              <a:rPr lang="en-US" sz="1500" dirty="0" err="1">
                <a:latin typeface="Courier New" pitchFamily="49" charset="0"/>
              </a:rPr>
              <a:t>int</a:t>
            </a:r>
            <a:r>
              <a:rPr lang="en-US" sz="1500" dirty="0">
                <a:latin typeface="Courier New" pitchFamily="49" charset="0"/>
              </a:rPr>
              <a:t> function();</a:t>
            </a:r>
          </a:p>
          <a:p>
            <a:pPr>
              <a:tabLst>
                <a:tab pos="176213" algn="l"/>
              </a:tabLst>
            </a:pPr>
            <a:r>
              <a:rPr lang="en-US" sz="1500" dirty="0" err="1">
                <a:latin typeface="Courier New" pitchFamily="49" charset="0"/>
              </a:rPr>
              <a:t>int</a:t>
            </a:r>
            <a:r>
              <a:rPr lang="en-US" sz="1500" dirty="0">
                <a:latin typeface="Courier New" pitchFamily="49" charset="0"/>
              </a:rPr>
              <a:t> main(){</a:t>
            </a:r>
          </a:p>
          <a:p>
            <a:pPr>
              <a:tabLst>
                <a:tab pos="176213" algn="l"/>
              </a:tabLst>
            </a:pPr>
            <a:r>
              <a:rPr lang="en-US" sz="1500" dirty="0">
                <a:latin typeface="Courier New" pitchFamily="49" charset="0"/>
              </a:rPr>
              <a:t>   function();</a:t>
            </a:r>
          </a:p>
          <a:p>
            <a:pPr>
              <a:tabLst>
                <a:tab pos="176213" algn="l"/>
              </a:tabLst>
            </a:pPr>
            <a:r>
              <a:rPr lang="en-US" sz="1500" dirty="0">
                <a:latin typeface="Courier New" pitchFamily="49" charset="0"/>
              </a:rPr>
              <a:t>   </a:t>
            </a:r>
            <a:r>
              <a:rPr lang="en-US" sz="1500" dirty="0" err="1">
                <a:latin typeface="Courier New" pitchFamily="49" charset="0"/>
              </a:rPr>
              <a:t>cout</a:t>
            </a:r>
            <a:r>
              <a:rPr lang="en-US" sz="1500" dirty="0">
                <a:latin typeface="Courier New" pitchFamily="49" charset="0"/>
              </a:rPr>
              <a:t> &lt;&lt; "Bye from main.\n";</a:t>
            </a:r>
          </a:p>
          <a:p>
            <a:pPr>
              <a:tabLst>
                <a:tab pos="176213" algn="l"/>
              </a:tabLst>
            </a:pPr>
            <a:r>
              <a:rPr lang="en-US" sz="1500" dirty="0">
                <a:latin typeface="Courier New" pitchFamily="49" charset="0"/>
              </a:rPr>
              <a:t>   system (“pause”); return 0;</a:t>
            </a:r>
          </a:p>
          <a:p>
            <a:pPr>
              <a:tabLst>
                <a:tab pos="176213" algn="l"/>
              </a:tabLst>
            </a:pPr>
            <a:r>
              <a:rPr lang="en-US" sz="1500" dirty="0">
                <a:latin typeface="Courier New" pitchFamily="49" charset="0"/>
              </a:rPr>
              <a:t>}</a:t>
            </a:r>
          </a:p>
          <a:p>
            <a:pPr>
              <a:tabLst>
                <a:tab pos="176213" algn="l"/>
              </a:tabLst>
            </a:pPr>
            <a:endParaRPr lang="en-US" sz="1500" dirty="0">
              <a:latin typeface="Courier New" pitchFamily="49" charset="0"/>
            </a:endParaRPr>
          </a:p>
          <a:p>
            <a:pPr>
              <a:tabLst>
                <a:tab pos="176213" algn="l"/>
              </a:tabLst>
            </a:pPr>
            <a:r>
              <a:rPr lang="en-US" sz="1500" dirty="0" err="1">
                <a:latin typeface="Courier New" pitchFamily="49" charset="0"/>
              </a:rPr>
              <a:t>int</a:t>
            </a:r>
            <a:r>
              <a:rPr lang="en-US" sz="1500" dirty="0">
                <a:latin typeface="Courier New" pitchFamily="49" charset="0"/>
              </a:rPr>
              <a:t> function(){</a:t>
            </a:r>
          </a:p>
          <a:p>
            <a:pPr>
              <a:tabLst>
                <a:tab pos="176213" algn="l"/>
              </a:tabLst>
            </a:pPr>
            <a:r>
              <a:rPr lang="en-US" sz="1500" dirty="0">
                <a:latin typeface="Courier New" pitchFamily="49" charset="0"/>
              </a:rPr>
              <a:t>   </a:t>
            </a:r>
            <a:r>
              <a:rPr lang="en-US" sz="1500" dirty="0" err="1">
                <a:latin typeface="Courier New" pitchFamily="49" charset="0"/>
              </a:rPr>
              <a:t>cout</a:t>
            </a:r>
            <a:r>
              <a:rPr lang="en-US" sz="1500" dirty="0">
                <a:latin typeface="Courier New" pitchFamily="49" charset="0"/>
              </a:rPr>
              <a:t> &lt;&lt; "Bye! from function before return\n"; </a:t>
            </a:r>
          </a:p>
          <a:p>
            <a:pPr>
              <a:tabLst>
                <a:tab pos="176213" algn="l"/>
              </a:tabLst>
            </a:pPr>
            <a:r>
              <a:rPr lang="en-US" sz="1500" dirty="0">
                <a:latin typeface="Courier New" pitchFamily="49" charset="0"/>
              </a:rPr>
              <a:t>   return 0;</a:t>
            </a:r>
          </a:p>
          <a:p>
            <a:pPr>
              <a:tabLst>
                <a:tab pos="176213" algn="l"/>
              </a:tabLst>
            </a:pPr>
            <a:r>
              <a:rPr lang="en-US" sz="1500" dirty="0">
                <a:latin typeface="Courier New" pitchFamily="49" charset="0"/>
              </a:rPr>
              <a:t>   </a:t>
            </a:r>
            <a:r>
              <a:rPr lang="en-US" sz="1500" dirty="0" err="1">
                <a:latin typeface="Courier New" pitchFamily="49" charset="0"/>
              </a:rPr>
              <a:t>cout</a:t>
            </a:r>
            <a:r>
              <a:rPr lang="en-US" sz="1500" dirty="0">
                <a:latin typeface="Courier New" pitchFamily="49" charset="0"/>
              </a:rPr>
              <a:t> &lt;&lt; "Bye! from function before return\n”;</a:t>
            </a:r>
          </a:p>
          <a:p>
            <a:pPr>
              <a:tabLst>
                <a:tab pos="176213" algn="l"/>
              </a:tabLst>
            </a:pPr>
            <a:r>
              <a:rPr lang="en-US" sz="1500" dirty="0">
                <a:latin typeface="Courier New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57771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1BA6E-1A11-4328-B8FF-64B39CAA8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Exercise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3904D-BF56-4A37-A8FD-79CE483599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dirty="0"/>
              <a:t>Do Lab 11, Exercise 2, No. 7 (pg. 162)</a:t>
            </a:r>
          </a:p>
          <a:p>
            <a:pPr>
              <a:buFontTx/>
              <a:buChar char="•"/>
            </a:pPr>
            <a:r>
              <a:rPr lang="en-US" dirty="0"/>
              <a:t>Do Lab 11, Exercise 3, No. 5 (pg. 165)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232829470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BF1C6-03B8-484F-B001-B72BBDABE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Exercise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56BB14-9DC8-485D-AA97-F69A03CCB4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Write a program that calculates the average of a group of test scores, where the lowest score in the group is dropped. It should use the following functions:</a:t>
            </a:r>
          </a:p>
          <a:p>
            <a:pPr lvl="1"/>
            <a:r>
              <a:rPr lang="en-US" dirty="0" err="1">
                <a:latin typeface="Courier New" pitchFamily="49" charset="0"/>
                <a:cs typeface="Courier New" pitchFamily="49" charset="0"/>
              </a:rPr>
              <a:t>getScore</a:t>
            </a:r>
            <a:r>
              <a:rPr lang="en-US" dirty="0"/>
              <a:t> – This function ask the user for a test score, store it in a reference parameter variable, and validate it. For input validation, do not accept test scores lower than 0 or higher than 100. This function should be called by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main() </a:t>
            </a:r>
            <a:r>
              <a:rPr lang="en-US" dirty="0"/>
              <a:t>once for each of the five scores to be entered.</a:t>
            </a:r>
          </a:p>
          <a:p>
            <a:pPr lvl="1"/>
            <a:r>
              <a:rPr lang="en-US" dirty="0" err="1">
                <a:latin typeface="Courier New" pitchFamily="49" charset="0"/>
                <a:cs typeface="Courier New" pitchFamily="49" charset="0"/>
              </a:rPr>
              <a:t>calcAverage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/>
              <a:t>– This function calculates and display the average of the four highest score. This function should be called just once by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main()</a:t>
            </a:r>
            <a:r>
              <a:rPr lang="en-US" dirty="0"/>
              <a:t>, by should be passed the five scores.</a:t>
            </a:r>
          </a:p>
          <a:p>
            <a:pPr lvl="1"/>
            <a:r>
              <a:rPr lang="en-US" dirty="0" err="1">
                <a:latin typeface="Courier New" pitchFamily="49" charset="0"/>
                <a:cs typeface="Courier New" pitchFamily="49" charset="0"/>
              </a:rPr>
              <a:t>findLowest</a:t>
            </a:r>
            <a:r>
              <a:rPr lang="en-US" dirty="0"/>
              <a:t> – This function finds and returns the lowest of the five scores passed to it. It should be called by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calcAverage</a:t>
            </a:r>
            <a:r>
              <a:rPr lang="en-US" dirty="0"/>
              <a:t> function, which uses the function to determine which of the five scores to drop.</a:t>
            </a:r>
          </a:p>
          <a:p>
            <a:endParaRPr lang="en-MY" sz="2000" dirty="0"/>
          </a:p>
        </p:txBody>
      </p:sp>
    </p:spTree>
    <p:extLst>
      <p:ext uri="{BB962C8B-B14F-4D97-AF65-F5344CB8AC3E}">
        <p14:creationId xmlns:p14="http://schemas.microsoft.com/office/powerpoint/2010/main" val="41771429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Character Manipulation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The C++ library provides several functions for testing characters.</a:t>
            </a:r>
          </a:p>
          <a:p>
            <a:r>
              <a:rPr lang="en-US" altLang="en-US" dirty="0"/>
              <a:t>To use these functions, you must include the </a:t>
            </a:r>
            <a:r>
              <a:rPr lang="en-US" altLang="en-US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cctype</a:t>
            </a:r>
            <a:r>
              <a:rPr lang="en-US" altLang="en-US" dirty="0"/>
              <a:t> header file.</a:t>
            </a:r>
          </a:p>
          <a:p>
            <a:endParaRPr lang="en-MY" dirty="0"/>
          </a:p>
        </p:txBody>
      </p:sp>
      <p:graphicFrame>
        <p:nvGraphicFramePr>
          <p:cNvPr id="6" name="Group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8539489"/>
              </p:ext>
            </p:extLst>
          </p:nvPr>
        </p:nvGraphicFramePr>
        <p:xfrm>
          <a:off x="457200" y="3276600"/>
          <a:ext cx="8305800" cy="3209160"/>
        </p:xfrm>
        <a:graphic>
          <a:graphicData uri="http://schemas.openxmlformats.org/drawingml/2006/table">
            <a:tbl>
              <a:tblPr firstRow="1">
                <a:tableStyleId>{284E427A-3D55-4303-BF80-6455036E1DE7}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8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37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FUNCTION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MEANING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223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isalpha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true if arg. is a letter, false otherwise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223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isalnum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true if arg. is a letter or digit, false otherwise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223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isdigit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true if arg. is a digit 0-9, false otherwise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223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islower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true if arg. is lowercase letter, false otherwise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223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isprint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true if arg. is a printable character, false otherwise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223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ispunct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true if arg. is a punctuation character, false otherwise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223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isupper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true if arg. is an uppercase letter, false otherwise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223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isspace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true if arg. is a whitespace character, false otherwise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91732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Example – Character Testing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36478" y="1417638"/>
            <a:ext cx="8855122" cy="49831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#include &lt;</a:t>
            </a:r>
            <a:r>
              <a:rPr lang="en-MY" sz="1700" b="1" dirty="0" err="1">
                <a:solidFill>
                  <a:srgbClr val="000000"/>
                </a:solidFill>
                <a:latin typeface="Courier New" pitchFamily="49" charset="0"/>
              </a:rPr>
              <a:t>iostream</a:t>
            </a: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&gt;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B0F0"/>
                </a:solidFill>
                <a:latin typeface="Courier New" pitchFamily="49" charset="0"/>
              </a:rPr>
              <a:t>#include &lt;</a:t>
            </a:r>
            <a:r>
              <a:rPr lang="en-MY" sz="1700" b="1" dirty="0" err="1">
                <a:solidFill>
                  <a:srgbClr val="00B0F0"/>
                </a:solidFill>
                <a:latin typeface="Courier New" pitchFamily="49" charset="0"/>
              </a:rPr>
              <a:t>cctype</a:t>
            </a:r>
            <a:r>
              <a:rPr lang="en-MY" sz="1700" b="1" dirty="0">
                <a:solidFill>
                  <a:srgbClr val="00B0F0"/>
                </a:solidFill>
                <a:latin typeface="Courier New" pitchFamily="49" charset="0"/>
              </a:rPr>
              <a:t>&gt;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using namespace </a:t>
            </a:r>
            <a:r>
              <a:rPr lang="en-MY" sz="1700" b="1" dirty="0" err="1">
                <a:solidFill>
                  <a:srgbClr val="000000"/>
                </a:solidFill>
                <a:latin typeface="Courier New" pitchFamily="49" charset="0"/>
              </a:rPr>
              <a:t>std</a:t>
            </a: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 main()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{	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	char input;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   	</a:t>
            </a:r>
            <a:r>
              <a:rPr lang="en-MY" sz="1700" b="1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&lt;&lt;"Enter any character: ";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   	</a:t>
            </a:r>
            <a:r>
              <a:rPr lang="en-MY" sz="1700" b="1" dirty="0" err="1">
                <a:solidFill>
                  <a:srgbClr val="000000"/>
                </a:solidFill>
                <a:latin typeface="Courier New" pitchFamily="49" charset="0"/>
              </a:rPr>
              <a:t>cin.get</a:t>
            </a: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(input);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   	if (</a:t>
            </a:r>
            <a:r>
              <a:rPr lang="en-MY" sz="1700" b="1" dirty="0" err="1">
                <a:solidFill>
                  <a:srgbClr val="00B0F0"/>
                </a:solidFill>
                <a:latin typeface="Courier New" pitchFamily="49" charset="0"/>
              </a:rPr>
              <a:t>isalpha</a:t>
            </a:r>
            <a:r>
              <a:rPr lang="en-MY" sz="1700" b="1" dirty="0">
                <a:solidFill>
                  <a:srgbClr val="00B0F0"/>
                </a:solidFill>
                <a:latin typeface="Courier New" pitchFamily="49" charset="0"/>
              </a:rPr>
              <a:t>(input)</a:t>
            </a: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){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		</a:t>
            </a:r>
            <a:r>
              <a:rPr lang="en-MY" sz="1700" b="1" dirty="0" err="1">
                <a:solidFill>
                  <a:srgbClr val="000000"/>
                </a:solidFill>
                <a:latin typeface="Courier New" pitchFamily="49" charset="0"/>
              </a:rPr>
              <a:t>cout.put</a:t>
            </a: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(input);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   		</a:t>
            </a:r>
            <a:r>
              <a:rPr lang="en-MY" sz="1700" b="1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&lt;&lt;"It is an alphabet";}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   	if (</a:t>
            </a:r>
            <a:r>
              <a:rPr lang="en-MY" sz="1700" b="1" dirty="0" err="1">
                <a:solidFill>
                  <a:srgbClr val="00B0F0"/>
                </a:solidFill>
                <a:latin typeface="Courier New" pitchFamily="49" charset="0"/>
              </a:rPr>
              <a:t>isdigit</a:t>
            </a:r>
            <a:r>
              <a:rPr lang="en-MY" sz="1700" b="1" dirty="0">
                <a:solidFill>
                  <a:srgbClr val="00B0F0"/>
                </a:solidFill>
                <a:latin typeface="Courier New" pitchFamily="49" charset="0"/>
              </a:rPr>
              <a:t>(input)</a:t>
            </a: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)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   		</a:t>
            </a:r>
            <a:r>
              <a:rPr lang="en-MY" sz="1700" b="1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&lt;&lt;"It is a digit";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   	if (</a:t>
            </a:r>
            <a:r>
              <a:rPr lang="en-MY" sz="1700" b="1" dirty="0" err="1">
                <a:solidFill>
                  <a:srgbClr val="00B0F0"/>
                </a:solidFill>
                <a:latin typeface="Courier New" pitchFamily="49" charset="0"/>
              </a:rPr>
              <a:t>islower</a:t>
            </a:r>
            <a:r>
              <a:rPr lang="en-MY" sz="1700" b="1" dirty="0">
                <a:solidFill>
                  <a:srgbClr val="00B0F0"/>
                </a:solidFill>
                <a:latin typeface="Courier New" pitchFamily="49" charset="0"/>
              </a:rPr>
              <a:t>(input)</a:t>
            </a: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)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   		</a:t>
            </a:r>
            <a:r>
              <a:rPr lang="en-MY" sz="1700" b="1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&lt;&lt;"The letter entered is lowercase";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   	if (</a:t>
            </a:r>
            <a:r>
              <a:rPr lang="en-MY" sz="1700" b="1" dirty="0" err="1">
                <a:solidFill>
                  <a:srgbClr val="00B0F0"/>
                </a:solidFill>
                <a:latin typeface="Courier New" pitchFamily="49" charset="0"/>
              </a:rPr>
              <a:t>isupper</a:t>
            </a:r>
            <a:r>
              <a:rPr lang="en-MY" sz="1700" b="1" dirty="0">
                <a:solidFill>
                  <a:srgbClr val="00B0F0"/>
                </a:solidFill>
                <a:latin typeface="Courier New" pitchFamily="49" charset="0"/>
              </a:rPr>
              <a:t>(input)</a:t>
            </a: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)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   		</a:t>
            </a:r>
            <a:r>
              <a:rPr lang="en-MY" sz="1700" b="1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&lt;&lt;"The letter entered is uppercase";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   	return 0;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549549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Lab Exercise 4.1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en-US" dirty="0"/>
              <a:t>Write a program with if statements that will display the word “digit” </a:t>
            </a:r>
            <a:r>
              <a:rPr lang="en-US" altLang="en-US" b="1" dirty="0">
                <a:latin typeface="Courier New" panose="02070309020205020404" pitchFamily="49" charset="0"/>
              </a:rPr>
              <a:t>if</a:t>
            </a:r>
            <a:r>
              <a:rPr lang="en-US" altLang="en-US" dirty="0"/>
              <a:t> the variable </a:t>
            </a:r>
            <a:r>
              <a:rPr lang="en-US" altLang="en-US" b="1" dirty="0" err="1">
                <a:latin typeface="Courier New" panose="02070309020205020404" pitchFamily="49" charset="0"/>
              </a:rPr>
              <a:t>ch</a:t>
            </a:r>
            <a:r>
              <a:rPr lang="en-US" altLang="en-US" dirty="0"/>
              <a:t> contains numeric data, or display the word “letter” if the variable </a:t>
            </a:r>
            <a:r>
              <a:rPr lang="en-US" altLang="en-US" b="1" dirty="0" err="1">
                <a:latin typeface="Courier New" panose="02070309020205020404" pitchFamily="49" charset="0"/>
              </a:rPr>
              <a:t>ch</a:t>
            </a:r>
            <a:r>
              <a:rPr lang="en-US" altLang="en-US" dirty="0"/>
              <a:t> contains alphabet data. Otherwise, it should display “special character”</a:t>
            </a:r>
          </a:p>
          <a:p>
            <a:pPr>
              <a:lnSpc>
                <a:spcPct val="150000"/>
              </a:lnSpc>
            </a:pP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799002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Character Case Conversion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1437"/>
            <a:ext cx="8229600" cy="4525963"/>
          </a:xfrm>
        </p:spPr>
        <p:txBody>
          <a:bodyPr/>
          <a:lstStyle/>
          <a:p>
            <a:r>
              <a:rPr lang="en-US" altLang="en-US" sz="2800" dirty="0"/>
              <a:t>Require </a:t>
            </a:r>
            <a:r>
              <a:rPr lang="en-US" altLang="en-US" sz="2800" dirty="0" err="1">
                <a:latin typeface="Courier New" panose="02070309020205020404" pitchFamily="49" charset="0"/>
              </a:rPr>
              <a:t>cctype</a:t>
            </a:r>
            <a:r>
              <a:rPr lang="en-US" altLang="en-US" sz="2800" dirty="0"/>
              <a:t> header file</a:t>
            </a:r>
          </a:p>
          <a:p>
            <a:r>
              <a:rPr lang="en-US" altLang="en-US" sz="2800" dirty="0"/>
              <a:t>Functions:</a:t>
            </a:r>
          </a:p>
          <a:p>
            <a:pPr lvl="1">
              <a:buFontTx/>
              <a:buNone/>
            </a:pPr>
            <a:r>
              <a:rPr lang="en-US" altLang="en-US" sz="2400" dirty="0"/>
              <a:t>	</a:t>
            </a:r>
            <a:r>
              <a:rPr lang="en-US" altLang="en-US" sz="2400" b="1" dirty="0" err="1">
                <a:solidFill>
                  <a:srgbClr val="00B0F0"/>
                </a:solidFill>
                <a:latin typeface="Courier New" panose="02070309020205020404" pitchFamily="49" charset="0"/>
              </a:rPr>
              <a:t>toupper</a:t>
            </a:r>
            <a:r>
              <a:rPr lang="en-US" altLang="en-US" sz="2400" dirty="0"/>
              <a:t>: if  </a:t>
            </a:r>
            <a:r>
              <a:rPr lang="en-US" altLang="en-US" sz="2400" dirty="0">
                <a:latin typeface="Courier New" panose="02070309020205020404" pitchFamily="49" charset="0"/>
              </a:rPr>
              <a:t>char</a:t>
            </a:r>
            <a:r>
              <a:rPr lang="en-US" altLang="en-US" sz="2400" dirty="0"/>
              <a:t> argument is lowercase letter, return uppercase equivalent; otherwise, return input unchanged</a:t>
            </a:r>
          </a:p>
          <a:p>
            <a:pPr>
              <a:buNone/>
            </a:pPr>
            <a:r>
              <a:rPr lang="en-US" altLang="en-US" dirty="0"/>
              <a:t>	</a:t>
            </a:r>
          </a:p>
          <a:p>
            <a:pPr lvl="1">
              <a:buNone/>
            </a:pPr>
            <a:r>
              <a:rPr lang="en-US" altLang="en-US" sz="1800" dirty="0">
                <a:latin typeface="Courier New" panose="02070309020205020404" pitchFamily="49" charset="0"/>
              </a:rPr>
              <a:t> </a:t>
            </a:r>
            <a:r>
              <a:rPr lang="en-US" altLang="en-US" sz="2400" dirty="0">
                <a:latin typeface="Courier New" panose="02070309020205020404" pitchFamily="49" charset="0"/>
              </a:rPr>
              <a:t> char ch1 = 'H';</a:t>
            </a:r>
            <a:br>
              <a:rPr lang="en-US" altLang="en-US" sz="2400" dirty="0">
                <a:latin typeface="Courier New" panose="02070309020205020404" pitchFamily="49" charset="0"/>
              </a:rPr>
            </a:br>
            <a:r>
              <a:rPr lang="en-US" altLang="en-US" sz="2400" dirty="0">
                <a:latin typeface="Courier New" panose="02070309020205020404" pitchFamily="49" charset="0"/>
              </a:rPr>
              <a:t>char ch2 = 'e';</a:t>
            </a:r>
            <a:br>
              <a:rPr lang="en-US" altLang="en-US" sz="2400" dirty="0">
                <a:latin typeface="Courier New" panose="02070309020205020404" pitchFamily="49" charset="0"/>
              </a:rPr>
            </a:br>
            <a:r>
              <a:rPr lang="en-US" altLang="en-US" sz="2400" dirty="0">
                <a:latin typeface="Courier New" panose="02070309020205020404" pitchFamily="49" charset="0"/>
              </a:rPr>
              <a:t>char ch3 = '!';</a:t>
            </a:r>
          </a:p>
          <a:p>
            <a:pPr lvl="1">
              <a:buNone/>
            </a:pPr>
            <a:r>
              <a:rPr lang="en-US" altLang="en-US" sz="2400" dirty="0">
                <a:latin typeface="Courier New" panose="02070309020205020404" pitchFamily="49" charset="0"/>
              </a:rPr>
              <a:t>	</a:t>
            </a:r>
            <a:r>
              <a:rPr lang="en-US" altLang="en-US" sz="2400" dirty="0" err="1">
                <a:latin typeface="Courier New" panose="02070309020205020404" pitchFamily="49" charset="0"/>
              </a:rPr>
              <a:t>cout</a:t>
            </a:r>
            <a:r>
              <a:rPr lang="en-US" altLang="en-US" sz="2400" dirty="0">
                <a:latin typeface="Courier New" panose="02070309020205020404" pitchFamily="49" charset="0"/>
              </a:rPr>
              <a:t> &lt;&lt; </a:t>
            </a:r>
            <a:r>
              <a:rPr lang="en-US" altLang="en-US" sz="2400" dirty="0" err="1">
                <a:latin typeface="Courier New" panose="02070309020205020404" pitchFamily="49" charset="0"/>
              </a:rPr>
              <a:t>toupper</a:t>
            </a:r>
            <a:r>
              <a:rPr lang="en-US" altLang="en-US" sz="2400" dirty="0">
                <a:latin typeface="Courier New" panose="02070309020205020404" pitchFamily="49" charset="0"/>
              </a:rPr>
              <a:t>(ch1);  // displays 'H'</a:t>
            </a:r>
          </a:p>
          <a:p>
            <a:pPr lvl="1">
              <a:buNone/>
            </a:pPr>
            <a:r>
              <a:rPr lang="en-US" altLang="en-US" sz="2400" dirty="0">
                <a:latin typeface="Courier New" panose="02070309020205020404" pitchFamily="49" charset="0"/>
              </a:rPr>
              <a:t>	</a:t>
            </a:r>
            <a:r>
              <a:rPr lang="en-US" altLang="en-US" sz="2400" dirty="0" err="1">
                <a:latin typeface="Courier New" panose="02070309020205020404" pitchFamily="49" charset="0"/>
              </a:rPr>
              <a:t>cout</a:t>
            </a:r>
            <a:r>
              <a:rPr lang="en-US" altLang="en-US" sz="2400" dirty="0">
                <a:latin typeface="Courier New" panose="02070309020205020404" pitchFamily="49" charset="0"/>
              </a:rPr>
              <a:t> &lt;&lt; </a:t>
            </a:r>
            <a:r>
              <a:rPr lang="en-US" altLang="en-US" sz="2400" dirty="0" err="1">
                <a:latin typeface="Courier New" panose="02070309020205020404" pitchFamily="49" charset="0"/>
              </a:rPr>
              <a:t>toupper</a:t>
            </a:r>
            <a:r>
              <a:rPr lang="en-US" altLang="en-US" sz="2400" dirty="0">
                <a:latin typeface="Courier New" panose="02070309020205020404" pitchFamily="49" charset="0"/>
              </a:rPr>
              <a:t>(ch2);  // displays 'E'</a:t>
            </a:r>
          </a:p>
          <a:p>
            <a:pPr lvl="1">
              <a:buNone/>
            </a:pPr>
            <a:r>
              <a:rPr lang="en-US" altLang="en-US" sz="2400" dirty="0">
                <a:latin typeface="Courier New" panose="02070309020205020404" pitchFamily="49" charset="0"/>
              </a:rPr>
              <a:t>	</a:t>
            </a:r>
            <a:r>
              <a:rPr lang="en-US" altLang="en-US" sz="2400" dirty="0" err="1">
                <a:latin typeface="Courier New" panose="02070309020205020404" pitchFamily="49" charset="0"/>
              </a:rPr>
              <a:t>cout</a:t>
            </a:r>
            <a:r>
              <a:rPr lang="en-US" altLang="en-US" sz="2400" dirty="0">
                <a:latin typeface="Courier New" panose="02070309020205020404" pitchFamily="49" charset="0"/>
              </a:rPr>
              <a:t> &lt;&lt; </a:t>
            </a:r>
            <a:r>
              <a:rPr lang="en-US" altLang="en-US" sz="2400" dirty="0" err="1">
                <a:latin typeface="Courier New" panose="02070309020205020404" pitchFamily="49" charset="0"/>
              </a:rPr>
              <a:t>toupper</a:t>
            </a:r>
            <a:r>
              <a:rPr lang="en-US" altLang="en-US" sz="2400" dirty="0">
                <a:latin typeface="Courier New" panose="02070309020205020404" pitchFamily="49" charset="0"/>
              </a:rPr>
              <a:t>(ch3);  // displays '!'</a:t>
            </a:r>
            <a:endParaRPr lang="en-US" altLang="en-US" sz="2400" dirty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3574244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Character Case Conversion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/>
              <a:t>Functions: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en-US" sz="2400" dirty="0"/>
              <a:t>	</a:t>
            </a:r>
            <a:r>
              <a:rPr lang="en-US" altLang="en-US" sz="2400" b="1" dirty="0" err="1">
                <a:solidFill>
                  <a:srgbClr val="00B0F0"/>
                </a:solidFill>
                <a:latin typeface="Courier New" panose="02070309020205020404" pitchFamily="49" charset="0"/>
              </a:rPr>
              <a:t>tolower</a:t>
            </a:r>
            <a:r>
              <a:rPr lang="en-US" altLang="en-US" sz="2400" dirty="0"/>
              <a:t>: if </a:t>
            </a:r>
            <a:r>
              <a:rPr lang="en-US" altLang="en-US" sz="2400" dirty="0">
                <a:latin typeface="Courier New" panose="02070309020205020404" pitchFamily="49" charset="0"/>
              </a:rPr>
              <a:t>char</a:t>
            </a:r>
            <a:r>
              <a:rPr lang="en-US" altLang="en-US" sz="2400" dirty="0"/>
              <a:t> argument is uppercase letter, return lowercase equivalent; otherwise, return input unchanged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en-US" sz="2400" dirty="0"/>
              <a:t>	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en-US" sz="2400" dirty="0">
                <a:latin typeface="Courier New" panose="02070309020205020404" pitchFamily="49" charset="0"/>
              </a:rPr>
              <a:t> char ch1 = 'H';</a:t>
            </a:r>
            <a:br>
              <a:rPr lang="en-US" altLang="en-US" sz="2400" dirty="0">
                <a:latin typeface="Courier New" panose="02070309020205020404" pitchFamily="49" charset="0"/>
              </a:rPr>
            </a:br>
            <a:r>
              <a:rPr lang="en-US" altLang="en-US" sz="2400" dirty="0">
                <a:latin typeface="Courier New" panose="02070309020205020404" pitchFamily="49" charset="0"/>
              </a:rPr>
              <a:t>char ch2 = 'e';</a:t>
            </a:r>
            <a:br>
              <a:rPr lang="en-US" altLang="en-US" sz="2400" dirty="0">
                <a:latin typeface="Courier New" panose="02070309020205020404" pitchFamily="49" charset="0"/>
              </a:rPr>
            </a:br>
            <a:r>
              <a:rPr lang="en-US" altLang="en-US" sz="2400" dirty="0">
                <a:latin typeface="Courier New" panose="02070309020205020404" pitchFamily="49" charset="0"/>
              </a:rPr>
              <a:t>char ch3 = '!';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en-US" sz="2400" dirty="0">
                <a:latin typeface="Courier New" panose="02070309020205020404" pitchFamily="49" charset="0"/>
              </a:rPr>
              <a:t>	</a:t>
            </a:r>
            <a:r>
              <a:rPr lang="en-US" altLang="en-US" sz="2400" dirty="0" err="1">
                <a:latin typeface="Courier New" panose="02070309020205020404" pitchFamily="49" charset="0"/>
              </a:rPr>
              <a:t>cout</a:t>
            </a:r>
            <a:r>
              <a:rPr lang="en-US" altLang="en-US" sz="2400" dirty="0">
                <a:latin typeface="Courier New" panose="02070309020205020404" pitchFamily="49" charset="0"/>
              </a:rPr>
              <a:t> &lt;&lt; </a:t>
            </a:r>
            <a:r>
              <a:rPr lang="en-US" altLang="en-US" sz="2400" dirty="0" err="1">
                <a:latin typeface="Courier New" panose="02070309020205020404" pitchFamily="49" charset="0"/>
              </a:rPr>
              <a:t>tolower</a:t>
            </a:r>
            <a:r>
              <a:rPr lang="en-US" altLang="en-US" sz="2400" dirty="0">
                <a:latin typeface="Courier New" panose="02070309020205020404" pitchFamily="49" charset="0"/>
              </a:rPr>
              <a:t>(ch1);  // displays 'h'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en-US" sz="2400" dirty="0">
                <a:latin typeface="Courier New" panose="02070309020205020404" pitchFamily="49" charset="0"/>
              </a:rPr>
              <a:t>	</a:t>
            </a:r>
            <a:r>
              <a:rPr lang="en-US" altLang="en-US" sz="2400" dirty="0" err="1">
                <a:latin typeface="Courier New" panose="02070309020205020404" pitchFamily="49" charset="0"/>
              </a:rPr>
              <a:t>cout</a:t>
            </a:r>
            <a:r>
              <a:rPr lang="en-US" altLang="en-US" sz="2400" dirty="0">
                <a:latin typeface="Courier New" panose="02070309020205020404" pitchFamily="49" charset="0"/>
              </a:rPr>
              <a:t> &lt;&lt; </a:t>
            </a:r>
            <a:r>
              <a:rPr lang="en-US" altLang="en-US" sz="2400" dirty="0" err="1">
                <a:latin typeface="Courier New" panose="02070309020205020404" pitchFamily="49" charset="0"/>
              </a:rPr>
              <a:t>tolower</a:t>
            </a:r>
            <a:r>
              <a:rPr lang="en-US" altLang="en-US" sz="2400" dirty="0">
                <a:latin typeface="Courier New" panose="02070309020205020404" pitchFamily="49" charset="0"/>
              </a:rPr>
              <a:t>(ch2);  // displays 'e'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en-US" sz="2400" dirty="0">
                <a:latin typeface="Courier New" panose="02070309020205020404" pitchFamily="49" charset="0"/>
              </a:rPr>
              <a:t>	</a:t>
            </a:r>
            <a:r>
              <a:rPr lang="en-US" altLang="en-US" sz="2400" dirty="0" err="1">
                <a:latin typeface="Courier New" panose="02070309020205020404" pitchFamily="49" charset="0"/>
              </a:rPr>
              <a:t>cout</a:t>
            </a:r>
            <a:r>
              <a:rPr lang="en-US" altLang="en-US" sz="2400" dirty="0">
                <a:latin typeface="Courier New" panose="02070309020205020404" pitchFamily="49" charset="0"/>
              </a:rPr>
              <a:t> &lt;&lt; </a:t>
            </a:r>
            <a:r>
              <a:rPr lang="en-US" altLang="en-US" sz="2400" dirty="0" err="1">
                <a:latin typeface="Courier New" panose="02070309020205020404" pitchFamily="49" charset="0"/>
              </a:rPr>
              <a:t>tolower</a:t>
            </a:r>
            <a:r>
              <a:rPr lang="en-US" altLang="en-US" sz="2400" dirty="0">
                <a:latin typeface="Courier New" panose="02070309020205020404" pitchFamily="49" charset="0"/>
              </a:rPr>
              <a:t>(ch3);  // displays '!'</a:t>
            </a:r>
            <a:endParaRPr lang="en-US" altLang="en-US" sz="2400" dirty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403996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Modular Programming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b="1" dirty="0">
                <a:solidFill>
                  <a:srgbClr val="00B0F0"/>
                </a:solidFill>
              </a:rPr>
              <a:t>Modular programming</a:t>
            </a:r>
            <a:r>
              <a:rPr lang="en-MY" dirty="0"/>
              <a:t>: breaking a program up into smaller, manageable functions or modules</a:t>
            </a:r>
          </a:p>
          <a:p>
            <a:r>
              <a:rPr lang="en-MY" b="1" dirty="0">
                <a:solidFill>
                  <a:srgbClr val="00B0F0"/>
                </a:solidFill>
              </a:rPr>
              <a:t>Function</a:t>
            </a:r>
            <a:r>
              <a:rPr lang="en-MY" dirty="0"/>
              <a:t>: a collection of statements to perform a task</a:t>
            </a:r>
          </a:p>
          <a:p>
            <a:r>
              <a:rPr lang="en-MY" dirty="0"/>
              <a:t>Motivation for modular programming:</a:t>
            </a:r>
          </a:p>
          <a:p>
            <a:pPr lvl="1"/>
            <a:r>
              <a:rPr lang="en-MY" dirty="0"/>
              <a:t>Improves maintainability of programs</a:t>
            </a:r>
          </a:p>
          <a:p>
            <a:pPr lvl="1"/>
            <a:r>
              <a:rPr lang="en-MY" dirty="0"/>
              <a:t>Simplifies the process of writing programs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4217035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Example – Character Case Conversion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36478" y="1417638"/>
            <a:ext cx="8855122" cy="49831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#include &lt;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iostream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&gt;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#include &lt;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cctype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&gt;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using namespace 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std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endParaRPr lang="en-US" sz="2000" b="1" dirty="0">
              <a:solidFill>
                <a:srgbClr val="000000"/>
              </a:solidFill>
              <a:latin typeface="Courier New" pitchFamily="49" charset="0"/>
            </a:endParaRP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main()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{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	char input[15];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  	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&lt;&lt;"Enter a name ";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  	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cin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&gt;&gt;input;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  	for(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=0;input[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] != '\0';i++)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 	input[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]=	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toupper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(input[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]);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  	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&lt;&lt;"The name in upper case is:" &lt;&lt; input;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  	return 0;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}</a:t>
            </a:r>
            <a:endParaRPr lang="en-US" sz="2400" b="1" dirty="0">
              <a:solidFill>
                <a:srgbClr val="000000"/>
              </a:solidFill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8174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Character Manipulating Functions</a:t>
            </a:r>
          </a:p>
        </p:txBody>
      </p:sp>
      <p:pic>
        <p:nvPicPr>
          <p:cNvPr id="4" name="Picture 4" descr="D:\gifs\ch09\D09_0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52600"/>
            <a:ext cx="8686800" cy="4574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72346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D:\gifs\ch09\D09_03A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1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58293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Lab Exercise 4.2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en-US" dirty="0"/>
              <a:t>Write a program to toggle the contents of a string character from lower to upper case or vice verse. </a:t>
            </a:r>
          </a:p>
          <a:p>
            <a:pPr>
              <a:lnSpc>
                <a:spcPct val="150000"/>
              </a:lnSpc>
            </a:pP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6472298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Review of the Internal Storage of C-Strings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b="1" dirty="0">
                <a:solidFill>
                  <a:srgbClr val="00B0F0"/>
                </a:solidFill>
              </a:rPr>
              <a:t>C-string</a:t>
            </a:r>
            <a:r>
              <a:rPr lang="en-MY" dirty="0"/>
              <a:t>: sequence of characters stored in adjacent memory locations and terminated by </a:t>
            </a: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lang="en-MY" dirty="0"/>
              <a:t> character</a:t>
            </a:r>
          </a:p>
          <a:p>
            <a:r>
              <a:rPr lang="en-MY" b="1" dirty="0">
                <a:solidFill>
                  <a:srgbClr val="00B0F0"/>
                </a:solidFill>
              </a:rPr>
              <a:t>String literal </a:t>
            </a:r>
            <a:r>
              <a:rPr lang="en-MY" dirty="0"/>
              <a:t>(</a:t>
            </a:r>
            <a:r>
              <a:rPr lang="en-MY" b="1" dirty="0">
                <a:solidFill>
                  <a:srgbClr val="00B0F0"/>
                </a:solidFill>
              </a:rPr>
              <a:t>string constant</a:t>
            </a:r>
            <a:r>
              <a:rPr lang="en-MY" dirty="0"/>
              <a:t>): sequence of characters enclosed in double quotes " " :</a:t>
            </a:r>
          </a:p>
          <a:p>
            <a:pPr marL="0" indent="0" algn="ctr">
              <a:buNone/>
            </a:pPr>
            <a:r>
              <a:rPr lang="en-MY" dirty="0"/>
              <a:t>"</a:t>
            </a: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Hi there!</a:t>
            </a:r>
            <a:r>
              <a:rPr lang="en-MY" dirty="0"/>
              <a:t>" </a:t>
            </a:r>
          </a:p>
          <a:p>
            <a:endParaRPr lang="en-MY" dirty="0"/>
          </a:p>
        </p:txBody>
      </p:sp>
      <p:graphicFrame>
        <p:nvGraphicFramePr>
          <p:cNvPr id="6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2233412"/>
              </p:ext>
            </p:extLst>
          </p:nvPr>
        </p:nvGraphicFramePr>
        <p:xfrm>
          <a:off x="1447800" y="4038600"/>
          <a:ext cx="6096000" cy="518048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Text Box 28"/>
          <p:cNvSpPr txBox="1">
            <a:spLocks noChangeArrowheads="1"/>
          </p:cNvSpPr>
          <p:nvPr/>
        </p:nvSpPr>
        <p:spPr bwMode="auto">
          <a:xfrm>
            <a:off x="1508125" y="4089400"/>
            <a:ext cx="366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2400" b="0">
                <a:solidFill>
                  <a:schemeClr val="tx1"/>
                </a:solidFill>
                <a:latin typeface="Courier New" panose="02070309020205020404" pitchFamily="49" charset="0"/>
              </a:rPr>
              <a:t>H</a:t>
            </a:r>
          </a:p>
        </p:txBody>
      </p:sp>
      <p:sp>
        <p:nvSpPr>
          <p:cNvPr id="8" name="Text Box 29"/>
          <p:cNvSpPr txBox="1">
            <a:spLocks noChangeArrowheads="1"/>
          </p:cNvSpPr>
          <p:nvPr/>
        </p:nvSpPr>
        <p:spPr bwMode="auto">
          <a:xfrm>
            <a:off x="2193925" y="4089400"/>
            <a:ext cx="366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2400" b="0">
                <a:solidFill>
                  <a:schemeClr val="tx1"/>
                </a:solidFill>
                <a:latin typeface="Courier New" panose="02070309020205020404" pitchFamily="49" charset="0"/>
              </a:rPr>
              <a:t>i</a:t>
            </a:r>
          </a:p>
        </p:txBody>
      </p:sp>
      <p:sp>
        <p:nvSpPr>
          <p:cNvPr id="9" name="Text Box 30"/>
          <p:cNvSpPr txBox="1">
            <a:spLocks noChangeArrowheads="1"/>
          </p:cNvSpPr>
          <p:nvPr/>
        </p:nvSpPr>
        <p:spPr bwMode="auto">
          <a:xfrm>
            <a:off x="3429000" y="4098925"/>
            <a:ext cx="366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2400" b="0">
                <a:solidFill>
                  <a:schemeClr val="tx1"/>
                </a:solidFill>
                <a:latin typeface="Courier New" panose="02070309020205020404" pitchFamily="49" charset="0"/>
              </a:rPr>
              <a:t>t</a:t>
            </a:r>
          </a:p>
        </p:txBody>
      </p:sp>
      <p:sp>
        <p:nvSpPr>
          <p:cNvPr id="10" name="Text Box 31"/>
          <p:cNvSpPr txBox="1">
            <a:spLocks noChangeArrowheads="1"/>
          </p:cNvSpPr>
          <p:nvPr/>
        </p:nvSpPr>
        <p:spPr bwMode="auto">
          <a:xfrm>
            <a:off x="4038600" y="4098925"/>
            <a:ext cx="366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2400" b="0">
                <a:solidFill>
                  <a:schemeClr val="tx1"/>
                </a:solidFill>
                <a:latin typeface="Courier New" panose="02070309020205020404" pitchFamily="49" charset="0"/>
              </a:rPr>
              <a:t>h</a:t>
            </a:r>
          </a:p>
        </p:txBody>
      </p:sp>
      <p:sp>
        <p:nvSpPr>
          <p:cNvPr id="11" name="Text Box 32"/>
          <p:cNvSpPr txBox="1">
            <a:spLocks noChangeArrowheads="1"/>
          </p:cNvSpPr>
          <p:nvPr/>
        </p:nvSpPr>
        <p:spPr bwMode="auto">
          <a:xfrm>
            <a:off x="4572000" y="4098925"/>
            <a:ext cx="366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2400" b="0">
                <a:solidFill>
                  <a:schemeClr val="tx1"/>
                </a:solidFill>
                <a:latin typeface="Courier New" panose="02070309020205020404" pitchFamily="49" charset="0"/>
              </a:rPr>
              <a:t>e</a:t>
            </a:r>
          </a:p>
        </p:txBody>
      </p:sp>
      <p:sp>
        <p:nvSpPr>
          <p:cNvPr id="12" name="Text Box 33"/>
          <p:cNvSpPr txBox="1">
            <a:spLocks noChangeArrowheads="1"/>
          </p:cNvSpPr>
          <p:nvPr/>
        </p:nvSpPr>
        <p:spPr bwMode="auto">
          <a:xfrm>
            <a:off x="5165725" y="4089400"/>
            <a:ext cx="366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2400" b="0">
                <a:solidFill>
                  <a:schemeClr val="tx1"/>
                </a:solidFill>
                <a:latin typeface="Courier New" panose="02070309020205020404" pitchFamily="49" charset="0"/>
              </a:rPr>
              <a:t>r</a:t>
            </a:r>
          </a:p>
        </p:txBody>
      </p:sp>
      <p:sp>
        <p:nvSpPr>
          <p:cNvPr id="13" name="Text Box 34"/>
          <p:cNvSpPr txBox="1">
            <a:spLocks noChangeArrowheads="1"/>
          </p:cNvSpPr>
          <p:nvPr/>
        </p:nvSpPr>
        <p:spPr bwMode="auto">
          <a:xfrm>
            <a:off x="5775325" y="4089400"/>
            <a:ext cx="366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2400" b="0" dirty="0">
                <a:solidFill>
                  <a:schemeClr val="tx1"/>
                </a:solidFill>
                <a:latin typeface="Courier New" panose="02070309020205020404" pitchFamily="49" charset="0"/>
              </a:rPr>
              <a:t>e</a:t>
            </a:r>
          </a:p>
        </p:txBody>
      </p:sp>
      <p:sp>
        <p:nvSpPr>
          <p:cNvPr id="14" name="Text Box 35"/>
          <p:cNvSpPr txBox="1">
            <a:spLocks noChangeArrowheads="1"/>
          </p:cNvSpPr>
          <p:nvPr/>
        </p:nvSpPr>
        <p:spPr bwMode="auto">
          <a:xfrm>
            <a:off x="6384925" y="4089400"/>
            <a:ext cx="366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2400" b="0">
                <a:solidFill>
                  <a:schemeClr val="tx1"/>
                </a:solidFill>
                <a:latin typeface="Courier New" panose="02070309020205020404" pitchFamily="49" charset="0"/>
              </a:rPr>
              <a:t>!</a:t>
            </a:r>
          </a:p>
        </p:txBody>
      </p:sp>
      <p:sp>
        <p:nvSpPr>
          <p:cNvPr id="15" name="Text Box 36"/>
          <p:cNvSpPr txBox="1">
            <a:spLocks noChangeArrowheads="1"/>
          </p:cNvSpPr>
          <p:nvPr/>
        </p:nvSpPr>
        <p:spPr bwMode="auto">
          <a:xfrm>
            <a:off x="6934200" y="4098925"/>
            <a:ext cx="549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2400" b="0">
                <a:solidFill>
                  <a:schemeClr val="tx1"/>
                </a:solidFill>
                <a:latin typeface="Courier New" panose="02070309020205020404" pitchFamily="49" charset="0"/>
              </a:rPr>
              <a:t>\0</a:t>
            </a:r>
          </a:p>
        </p:txBody>
      </p:sp>
    </p:spTree>
    <p:extLst>
      <p:ext uri="{BB962C8B-B14F-4D97-AF65-F5344CB8AC3E}">
        <p14:creationId xmlns:p14="http://schemas.microsoft.com/office/powerpoint/2010/main" val="35844591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2CAF7-5C89-4FF7-88E7-D267CD35F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Review of the Internal Storage of C-Strings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E0595-05B1-49CA-B42E-51AFEE2E47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 dirty="0"/>
              <a:t>Array of </a:t>
            </a:r>
            <a:r>
              <a:rPr lang="en-US" altLang="en-US" sz="2800" dirty="0">
                <a:latin typeface="Courier New" panose="02070309020205020404" pitchFamily="49" charset="0"/>
              </a:rPr>
              <a:t>char</a:t>
            </a:r>
            <a:r>
              <a:rPr lang="en-US" altLang="en-US" sz="2800" dirty="0"/>
              <a:t>s can be used to define storage for string:</a:t>
            </a:r>
            <a:br>
              <a:rPr lang="en-US" altLang="en-US" sz="2800" dirty="0"/>
            </a:br>
            <a:r>
              <a:rPr lang="en-US" altLang="en-US" dirty="0" err="1">
                <a:latin typeface="Courier New" panose="02070309020205020404" pitchFamily="49" charset="0"/>
              </a:rPr>
              <a:t>const</a:t>
            </a:r>
            <a:r>
              <a:rPr lang="en-US" altLang="en-US" dirty="0">
                <a:latin typeface="Courier New" panose="02070309020205020404" pitchFamily="49" charset="0"/>
              </a:rPr>
              <a:t> </a:t>
            </a:r>
            <a:r>
              <a:rPr lang="en-US" altLang="en-US" dirty="0" err="1">
                <a:latin typeface="Courier New" panose="02070309020205020404" pitchFamily="49" charset="0"/>
              </a:rPr>
              <a:t>int</a:t>
            </a:r>
            <a:r>
              <a:rPr lang="en-US" altLang="en-US" dirty="0">
                <a:latin typeface="Courier New" panose="02070309020205020404" pitchFamily="49" charset="0"/>
              </a:rPr>
              <a:t> SIZE = 20;</a:t>
            </a:r>
            <a:br>
              <a:rPr lang="en-US" altLang="en-US" dirty="0">
                <a:latin typeface="Courier New" panose="02070309020205020404" pitchFamily="49" charset="0"/>
              </a:rPr>
            </a:br>
            <a:r>
              <a:rPr lang="en-US" altLang="en-US" dirty="0">
                <a:latin typeface="Courier New" panose="02070309020205020404" pitchFamily="49" charset="0"/>
              </a:rPr>
              <a:t>char city[SIZE];</a:t>
            </a:r>
          </a:p>
          <a:p>
            <a:pPr>
              <a:lnSpc>
                <a:spcPct val="80000"/>
              </a:lnSpc>
            </a:pPr>
            <a:r>
              <a:rPr lang="en-US" altLang="en-US" sz="2800" dirty="0"/>
              <a:t>Leave room for </a:t>
            </a:r>
            <a:r>
              <a:rPr lang="en-US" altLang="en-US" dirty="0">
                <a:latin typeface="Courier New" panose="02070309020205020404" pitchFamily="49" charset="0"/>
              </a:rPr>
              <a:t>NULL</a:t>
            </a:r>
            <a:r>
              <a:rPr lang="en-US" altLang="en-US" sz="2800" dirty="0"/>
              <a:t> at end</a:t>
            </a:r>
          </a:p>
          <a:p>
            <a:pPr>
              <a:lnSpc>
                <a:spcPct val="80000"/>
              </a:lnSpc>
            </a:pPr>
            <a:r>
              <a:rPr lang="en-US" altLang="en-US" sz="2800" dirty="0"/>
              <a:t>Can enter a value using </a:t>
            </a:r>
            <a:r>
              <a:rPr lang="en-US" altLang="en-US" dirty="0" err="1">
                <a:latin typeface="Courier New" panose="02070309020205020404" pitchFamily="49" charset="0"/>
              </a:rPr>
              <a:t>cin</a:t>
            </a:r>
            <a:r>
              <a:rPr lang="en-US" altLang="en-US" sz="2800" dirty="0"/>
              <a:t> or </a:t>
            </a:r>
            <a:r>
              <a:rPr lang="en-US" altLang="en-US" dirty="0">
                <a:latin typeface="Courier New" panose="02070309020205020404" pitchFamily="49" charset="0"/>
              </a:rPr>
              <a:t>&gt;&gt;</a:t>
            </a:r>
            <a:r>
              <a:rPr lang="en-US" altLang="en-US" sz="2800" dirty="0"/>
              <a:t>  </a:t>
            </a:r>
          </a:p>
          <a:p>
            <a:pPr lvl="1">
              <a:lnSpc>
                <a:spcPct val="80000"/>
              </a:lnSpc>
            </a:pPr>
            <a:r>
              <a:rPr lang="en-US" altLang="en-US" sz="2400" dirty="0"/>
              <a:t>Input is whitespace-terminated</a:t>
            </a:r>
          </a:p>
          <a:p>
            <a:pPr lvl="1">
              <a:lnSpc>
                <a:spcPct val="80000"/>
              </a:lnSpc>
            </a:pPr>
            <a:r>
              <a:rPr lang="en-US" altLang="en-US" sz="2400" dirty="0"/>
              <a:t>No check to see if enough space </a:t>
            </a:r>
            <a:endParaRPr lang="en-US" altLang="en-US" sz="2800" dirty="0"/>
          </a:p>
          <a:p>
            <a:pPr>
              <a:lnSpc>
                <a:spcPct val="80000"/>
              </a:lnSpc>
            </a:pPr>
            <a:r>
              <a:rPr lang="en-US" altLang="en-US" sz="2800" dirty="0"/>
              <a:t>For input containing whitespace, and to control amount of input, use </a:t>
            </a:r>
            <a:r>
              <a:rPr lang="en-US" altLang="en-US" dirty="0" err="1">
                <a:latin typeface="Courier New" panose="02070309020205020404" pitchFamily="49" charset="0"/>
              </a:rPr>
              <a:t>cin.getline</a:t>
            </a:r>
            <a:r>
              <a:rPr lang="en-US" altLang="en-US" dirty="0">
                <a:latin typeface="Courier New" panose="02070309020205020404" pitchFamily="49" charset="0"/>
              </a:rPr>
              <a:t>()</a:t>
            </a:r>
            <a:endParaRPr lang="en-US" altLang="en-US" dirty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593133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C-Strings Manipulation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The C++ library has numerous functions for handling C-strings.</a:t>
            </a:r>
          </a:p>
          <a:p>
            <a:r>
              <a:rPr lang="en-US" altLang="en-US" dirty="0"/>
              <a:t>Requires </a:t>
            </a:r>
            <a:r>
              <a:rPr lang="en-US" altLang="en-US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cstring</a:t>
            </a:r>
            <a:r>
              <a:rPr lang="en-US" altLang="en-US" dirty="0"/>
              <a:t> header file be included.</a:t>
            </a:r>
          </a:p>
          <a:p>
            <a:r>
              <a:rPr lang="en-US" altLang="en-US" dirty="0"/>
              <a:t>Functions take one or more C-strings as arguments.  Can use:</a:t>
            </a:r>
          </a:p>
          <a:p>
            <a:pPr lvl="1"/>
            <a:r>
              <a:rPr lang="en-US" altLang="en-US" sz="2400" dirty="0"/>
              <a:t>C-string name</a:t>
            </a:r>
          </a:p>
          <a:p>
            <a:pPr lvl="1"/>
            <a:r>
              <a:rPr lang="en-US" altLang="en-US" sz="2400" dirty="0"/>
              <a:t>pointer to C-string</a:t>
            </a:r>
          </a:p>
          <a:p>
            <a:pPr lvl="1"/>
            <a:r>
              <a:rPr lang="en-US" altLang="en-US" sz="2400" dirty="0"/>
              <a:t>literal string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89189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0A4F0-C6E6-4600-BB7C-0F0E099E0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for C-Strings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CC0136-E7C9-45C6-810A-93109FC91F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sz="2800" dirty="0"/>
              <a:t>Functions:</a:t>
            </a:r>
          </a:p>
          <a:p>
            <a:pPr lvl="1"/>
            <a:r>
              <a:rPr lang="en-MY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strlen</a:t>
            </a: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MY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): </a:t>
            </a:r>
            <a:r>
              <a:rPr lang="en-MY" dirty="0">
                <a:cs typeface="Courier New" panose="02070309020205020404" pitchFamily="49" charset="0"/>
              </a:rPr>
              <a:t>returns length of C-string</a:t>
            </a: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MY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b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char city[SIZE] = "Missoula";</a:t>
            </a:r>
            <a:b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MY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MY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strlen</a:t>
            </a: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(city); // prints 8</a:t>
            </a:r>
          </a:p>
          <a:p>
            <a:pPr lvl="1"/>
            <a:endParaRPr lang="en-MY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MY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strcat</a:t>
            </a: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(str1, str2): </a:t>
            </a:r>
            <a:r>
              <a:rPr lang="en-MY" dirty="0">
                <a:cs typeface="Courier New" panose="02070309020205020404" pitchFamily="49" charset="0"/>
              </a:rPr>
              <a:t>appends str2 to the end of str1</a:t>
            </a:r>
            <a:b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char location[SIZE] = "Missoula, ";</a:t>
            </a:r>
            <a:b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char state[3] = "MT";</a:t>
            </a:r>
            <a:b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MY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strcat</a:t>
            </a: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(location, state);</a:t>
            </a:r>
            <a:b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// location now has "Missoula, MT"</a:t>
            </a:r>
          </a:p>
          <a:p>
            <a:endParaRPr lang="en-MY" sz="2800" dirty="0"/>
          </a:p>
        </p:txBody>
      </p:sp>
    </p:spTree>
    <p:extLst>
      <p:ext uri="{BB962C8B-B14F-4D97-AF65-F5344CB8AC3E}">
        <p14:creationId xmlns:p14="http://schemas.microsoft.com/office/powerpoint/2010/main" val="18186483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1F373-56E0-4964-9B80-4A3069703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for C-Strings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8469A-2BB9-4F57-B30B-CBE656F43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rgbClr val="008000"/>
              </a:buClr>
            </a:pPr>
            <a:r>
              <a:rPr lang="en-US" altLang="en-US" sz="2800" dirty="0"/>
              <a:t>Functions:</a:t>
            </a:r>
            <a:endParaRPr lang="en-US" altLang="en-US" sz="2800" dirty="0">
              <a:latin typeface="Courier New" panose="02070309020205020404" pitchFamily="49" charset="0"/>
            </a:endParaRPr>
          </a:p>
          <a:p>
            <a:pPr lvl="1">
              <a:lnSpc>
                <a:spcPct val="90000"/>
              </a:lnSpc>
            </a:pPr>
            <a:r>
              <a:rPr lang="en-US" altLang="en-US" sz="2400" dirty="0" err="1">
                <a:latin typeface="Courier New" panose="02070309020205020404" pitchFamily="49" charset="0"/>
              </a:rPr>
              <a:t>strcpy</a:t>
            </a:r>
            <a:r>
              <a:rPr lang="en-US" altLang="en-US" sz="2400" dirty="0">
                <a:latin typeface="Courier New" panose="02070309020205020404" pitchFamily="49" charset="0"/>
              </a:rPr>
              <a:t>(str1, str2)</a:t>
            </a:r>
            <a:r>
              <a:rPr lang="en-US" altLang="en-US" sz="2400" dirty="0"/>
              <a:t>: copies </a:t>
            </a:r>
            <a:r>
              <a:rPr lang="en-US" altLang="en-US" sz="2400" dirty="0">
                <a:latin typeface="Courier New" panose="02070309020205020404" pitchFamily="49" charset="0"/>
              </a:rPr>
              <a:t>str2</a:t>
            </a:r>
            <a:r>
              <a:rPr lang="en-US" altLang="en-US" sz="2400" dirty="0"/>
              <a:t> to </a:t>
            </a:r>
            <a:r>
              <a:rPr lang="en-US" altLang="en-US" sz="2400" dirty="0">
                <a:latin typeface="Courier New" panose="02070309020205020404" pitchFamily="49" charset="0"/>
              </a:rPr>
              <a:t>str1</a:t>
            </a:r>
            <a:br>
              <a:rPr lang="en-US" altLang="en-US" sz="2400" dirty="0">
                <a:latin typeface="Courier New" panose="02070309020205020404" pitchFamily="49" charset="0"/>
              </a:rPr>
            </a:br>
            <a:br>
              <a:rPr lang="en-US" altLang="en-US" sz="2400" dirty="0">
                <a:latin typeface="Courier New" panose="02070309020205020404" pitchFamily="49" charset="0"/>
              </a:rPr>
            </a:br>
            <a:r>
              <a:rPr lang="en-US" altLang="en-US" sz="2400" dirty="0" err="1">
                <a:latin typeface="Courier New" panose="02070309020205020404" pitchFamily="49" charset="0"/>
              </a:rPr>
              <a:t>const</a:t>
            </a:r>
            <a:r>
              <a:rPr lang="en-US" altLang="en-US" sz="2400" dirty="0">
                <a:latin typeface="Courier New" panose="02070309020205020404" pitchFamily="49" charset="0"/>
              </a:rPr>
              <a:t> </a:t>
            </a:r>
            <a:r>
              <a:rPr lang="en-US" altLang="en-US" sz="2400" dirty="0" err="1">
                <a:latin typeface="Courier New" panose="02070309020205020404" pitchFamily="49" charset="0"/>
              </a:rPr>
              <a:t>int</a:t>
            </a:r>
            <a:r>
              <a:rPr lang="en-US" altLang="en-US" sz="2400" dirty="0">
                <a:latin typeface="Courier New" panose="02070309020205020404" pitchFamily="49" charset="0"/>
              </a:rPr>
              <a:t> SIZE = 20;</a:t>
            </a:r>
            <a:br>
              <a:rPr lang="en-US" altLang="en-US" sz="2400" dirty="0">
                <a:latin typeface="Courier New" panose="02070309020205020404" pitchFamily="49" charset="0"/>
              </a:rPr>
            </a:br>
            <a:r>
              <a:rPr lang="en-US" altLang="en-US" sz="2400" dirty="0">
                <a:latin typeface="Courier New" panose="02070309020205020404" pitchFamily="49" charset="0"/>
              </a:rPr>
              <a:t>char </a:t>
            </a:r>
            <a:r>
              <a:rPr lang="en-US" altLang="en-US" sz="2400" dirty="0" err="1">
                <a:latin typeface="Courier New" panose="02070309020205020404" pitchFamily="49" charset="0"/>
              </a:rPr>
              <a:t>fname</a:t>
            </a:r>
            <a:r>
              <a:rPr lang="en-US" altLang="en-US" sz="2400" dirty="0">
                <a:latin typeface="Courier New" panose="02070309020205020404" pitchFamily="49" charset="0"/>
              </a:rPr>
              <a:t>[SIZE] = "Maureen",name[SIZE];</a:t>
            </a:r>
            <a:br>
              <a:rPr lang="en-US" altLang="en-US" sz="2400" dirty="0">
                <a:latin typeface="Courier New" panose="02070309020205020404" pitchFamily="49" charset="0"/>
              </a:rPr>
            </a:br>
            <a:r>
              <a:rPr lang="en-US" altLang="en-US" sz="2400" dirty="0" err="1">
                <a:latin typeface="Courier New" panose="02070309020205020404" pitchFamily="49" charset="0"/>
              </a:rPr>
              <a:t>strcpy</a:t>
            </a:r>
            <a:r>
              <a:rPr lang="en-US" altLang="en-US" sz="2400" dirty="0">
                <a:latin typeface="Courier New" panose="02070309020205020404" pitchFamily="49" charset="0"/>
              </a:rPr>
              <a:t>(name, </a:t>
            </a:r>
            <a:r>
              <a:rPr lang="en-US" altLang="en-US" sz="2400" dirty="0" err="1">
                <a:latin typeface="Courier New" panose="02070309020205020404" pitchFamily="49" charset="0"/>
              </a:rPr>
              <a:t>fname</a:t>
            </a:r>
            <a:r>
              <a:rPr lang="en-US" altLang="en-US" sz="2400" dirty="0">
                <a:latin typeface="Courier New" panose="02070309020205020404" pitchFamily="49" charset="0"/>
              </a:rPr>
              <a:t>);</a:t>
            </a:r>
            <a:endParaRPr lang="en-US" altLang="en-US" sz="2400" dirty="0"/>
          </a:p>
          <a:p>
            <a:pPr lvl="1">
              <a:lnSpc>
                <a:spcPct val="90000"/>
              </a:lnSpc>
              <a:spcBef>
                <a:spcPct val="50000"/>
              </a:spcBef>
              <a:buFontTx/>
              <a:buNone/>
            </a:pPr>
            <a:br>
              <a:rPr lang="en-US" altLang="en-US" sz="2400" dirty="0"/>
            </a:br>
            <a:r>
              <a:rPr lang="en-US" altLang="en-US" sz="2400" dirty="0"/>
              <a:t>Note: </a:t>
            </a:r>
            <a:r>
              <a:rPr lang="en-US" altLang="en-US" sz="2400" dirty="0" err="1">
                <a:latin typeface="Courier New" panose="02070309020205020404" pitchFamily="49" charset="0"/>
              </a:rPr>
              <a:t>strcat</a:t>
            </a:r>
            <a:r>
              <a:rPr lang="en-US" altLang="en-US" sz="2400" dirty="0"/>
              <a:t> and </a:t>
            </a:r>
            <a:r>
              <a:rPr lang="en-US" altLang="en-US" sz="2400" dirty="0" err="1">
                <a:latin typeface="Courier New" panose="02070309020205020404" pitchFamily="49" charset="0"/>
              </a:rPr>
              <a:t>strcpy</a:t>
            </a:r>
            <a:r>
              <a:rPr lang="en-US" altLang="en-US" sz="2400" dirty="0"/>
              <a:t> perform no bounds checking to determine if there is enough space in receiving character array to hold the string it is being assigned.  </a:t>
            </a:r>
          </a:p>
          <a:p>
            <a:endParaRPr lang="en-MY" sz="2800" dirty="0"/>
          </a:p>
        </p:txBody>
      </p:sp>
    </p:spTree>
    <p:extLst>
      <p:ext uri="{BB962C8B-B14F-4D97-AF65-F5344CB8AC3E}">
        <p14:creationId xmlns:p14="http://schemas.microsoft.com/office/powerpoint/2010/main" val="35636368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1F373-56E0-4964-9B80-4A3069703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for C-Strings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8469A-2BB9-4F57-B30B-CBE656F43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rgbClr val="008000"/>
              </a:buClr>
            </a:pPr>
            <a:r>
              <a:rPr lang="en-US" altLang="en-US" sz="2800" dirty="0"/>
              <a:t>Functions:</a:t>
            </a:r>
            <a:endParaRPr lang="en-US" altLang="en-US" sz="2800" dirty="0">
              <a:latin typeface="Courier New" panose="02070309020205020404" pitchFamily="49" charset="0"/>
            </a:endParaRPr>
          </a:p>
          <a:p>
            <a:pPr lvl="1"/>
            <a:r>
              <a:rPr lang="en-US" altLang="en-US" sz="2400" dirty="0" err="1">
                <a:latin typeface="Courier New" panose="02070309020205020404" pitchFamily="49" charset="0"/>
              </a:rPr>
              <a:t>strstr</a:t>
            </a:r>
            <a:r>
              <a:rPr lang="en-US" altLang="en-US" sz="2400" dirty="0">
                <a:latin typeface="Courier New" panose="02070309020205020404" pitchFamily="49" charset="0"/>
              </a:rPr>
              <a:t>(str1, str2)</a:t>
            </a:r>
            <a:r>
              <a:rPr lang="en-US" altLang="en-US" sz="2400" dirty="0"/>
              <a:t>: finds the first occurrence of </a:t>
            </a:r>
            <a:r>
              <a:rPr lang="en-US" altLang="en-US" sz="2400" dirty="0">
                <a:latin typeface="Courier New" panose="02070309020205020404" pitchFamily="49" charset="0"/>
              </a:rPr>
              <a:t>str2</a:t>
            </a:r>
            <a:r>
              <a:rPr lang="en-US" altLang="en-US" sz="2400" dirty="0"/>
              <a:t> in </a:t>
            </a:r>
            <a:r>
              <a:rPr lang="en-US" altLang="en-US" sz="2400" dirty="0">
                <a:latin typeface="Courier New" panose="02070309020205020404" pitchFamily="49" charset="0"/>
              </a:rPr>
              <a:t>str1</a:t>
            </a:r>
            <a:r>
              <a:rPr lang="en-US" altLang="en-US" sz="2400" dirty="0"/>
              <a:t>. </a:t>
            </a:r>
          </a:p>
          <a:p>
            <a:pPr lvl="1"/>
            <a:r>
              <a:rPr lang="en-US" altLang="en-US" sz="2400" dirty="0"/>
              <a:t>Returns a pointer to match, or </a:t>
            </a:r>
            <a:r>
              <a:rPr lang="en-US" altLang="en-US" sz="2400" dirty="0">
                <a:latin typeface="Courier New" panose="02070309020205020404" pitchFamily="49" charset="0"/>
              </a:rPr>
              <a:t>NULL</a:t>
            </a:r>
            <a:r>
              <a:rPr lang="en-US" altLang="en-US" sz="2400" dirty="0"/>
              <a:t> if no match.</a:t>
            </a:r>
          </a:p>
          <a:p>
            <a:pPr lvl="1"/>
            <a:endParaRPr lang="en-US" altLang="en-US" dirty="0"/>
          </a:p>
          <a:p>
            <a:pPr lvl="2">
              <a:buFontTx/>
              <a:buNone/>
            </a:pPr>
            <a:r>
              <a:rPr lang="en-US" altLang="en-US" sz="2400" dirty="0">
                <a:latin typeface="Courier New" panose="02070309020205020404" pitchFamily="49" charset="0"/>
              </a:rPr>
              <a:t>	char state[] = "Wabash";</a:t>
            </a:r>
          </a:p>
          <a:p>
            <a:pPr lvl="2">
              <a:buFontTx/>
              <a:buNone/>
            </a:pPr>
            <a:r>
              <a:rPr lang="en-US" altLang="en-US" sz="2400" dirty="0">
                <a:latin typeface="Courier New" panose="02070309020205020404" pitchFamily="49" charset="0"/>
              </a:rPr>
              <a:t>	char word[] = "aba";</a:t>
            </a:r>
          </a:p>
          <a:p>
            <a:pPr lvl="2">
              <a:buFontTx/>
              <a:buNone/>
            </a:pPr>
            <a:r>
              <a:rPr lang="en-US" altLang="en-US" sz="2400" dirty="0">
                <a:latin typeface="Courier New" panose="02070309020205020404" pitchFamily="49" charset="0"/>
              </a:rPr>
              <a:t>	</a:t>
            </a:r>
            <a:r>
              <a:rPr lang="en-US" altLang="en-US" sz="2400" dirty="0" err="1">
                <a:latin typeface="Courier New" panose="02070309020205020404" pitchFamily="49" charset="0"/>
              </a:rPr>
              <a:t>cout</a:t>
            </a:r>
            <a:r>
              <a:rPr lang="en-US" altLang="en-US" sz="2400" dirty="0">
                <a:latin typeface="Courier New" panose="02070309020205020404" pitchFamily="49" charset="0"/>
              </a:rPr>
              <a:t> &lt;&lt; </a:t>
            </a:r>
            <a:r>
              <a:rPr lang="en-US" altLang="en-US" sz="2400" dirty="0" err="1">
                <a:latin typeface="Courier New" panose="02070309020205020404" pitchFamily="49" charset="0"/>
              </a:rPr>
              <a:t>strstr</a:t>
            </a:r>
            <a:r>
              <a:rPr lang="en-US" altLang="en-US" sz="2400" dirty="0">
                <a:latin typeface="Courier New" panose="02070309020205020404" pitchFamily="49" charset="0"/>
              </a:rPr>
              <a:t>(state, word);</a:t>
            </a:r>
          </a:p>
          <a:p>
            <a:pPr lvl="2">
              <a:buFontTx/>
              <a:buNone/>
            </a:pPr>
            <a:r>
              <a:rPr lang="en-US" altLang="en-US" sz="2400" dirty="0">
                <a:latin typeface="Courier New" panose="02070309020205020404" pitchFamily="49" charset="0"/>
              </a:rPr>
              <a:t>	// displays "abash"</a:t>
            </a:r>
          </a:p>
          <a:p>
            <a:endParaRPr lang="en-MY" sz="2800" dirty="0"/>
          </a:p>
        </p:txBody>
      </p:sp>
    </p:spTree>
    <p:extLst>
      <p:ext uri="{BB962C8B-B14F-4D97-AF65-F5344CB8AC3E}">
        <p14:creationId xmlns:p14="http://schemas.microsoft.com/office/powerpoint/2010/main" val="1759649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0601sowc cop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1935" y="609600"/>
            <a:ext cx="7168662" cy="582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109686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06852-6EA4-4EAB-A341-E2F0B9ADC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C-Strings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96F64-FB1B-4D07-8BEE-8836E3C31A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354013"/>
            <a:r>
              <a:rPr lang="en-US" altLang="en-US" dirty="0">
                <a:sym typeface="Wingdings" panose="05000000000000000000" pitchFamily="2" charset="2"/>
              </a:rPr>
              <a:t>Also cannot use operator ==</a:t>
            </a:r>
            <a:br>
              <a:rPr lang="en-US" altLang="en-US" dirty="0">
                <a:solidFill>
                  <a:srgbClr val="CC0000"/>
                </a:solidFill>
                <a:sym typeface="Wingdings" panose="05000000000000000000" pitchFamily="2" charset="2"/>
              </a:rPr>
            </a:b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char 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aString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[10] = “Hello”;</a:t>
            </a:r>
            <a:b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</a:b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char 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anotherString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[10] = “Goodbye”;</a:t>
            </a:r>
          </a:p>
          <a:p>
            <a:pPr marL="354013" lvl="1" indent="-354013">
              <a:buClr>
                <a:srgbClr val="CC0000"/>
              </a:buClr>
              <a:buFontTx/>
              <a:buNone/>
            </a:pPr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 	</a:t>
            </a:r>
            <a:r>
              <a:rPr lang="en-US" altLang="en-US" sz="2400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aString</a:t>
            </a:r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 == </a:t>
            </a:r>
            <a:r>
              <a:rPr lang="en-US" altLang="en-US" sz="2400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anotherString</a:t>
            </a:r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; // </a:t>
            </a:r>
            <a:r>
              <a:rPr lang="en-US" alt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NOT allowed!</a:t>
            </a:r>
          </a:p>
          <a:p>
            <a:pPr marL="354013" indent="-354013"/>
            <a:r>
              <a:rPr lang="en-US" altLang="en-US" dirty="0">
                <a:solidFill>
                  <a:srgbClr val="FF000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Must use library function again:</a:t>
            </a:r>
            <a:br>
              <a:rPr lang="en-US" altLang="en-US" dirty="0">
                <a:solidFill>
                  <a:srgbClr val="CC0000"/>
                </a:solidFill>
                <a:sym typeface="Wingdings" panose="05000000000000000000" pitchFamily="2" charset="2"/>
              </a:rPr>
            </a:b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if (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strcmp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(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aString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, 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anotherString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))</a:t>
            </a:r>
            <a:b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</a:b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	 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cout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 &lt;&lt; “Strings NOT same.”;</a:t>
            </a:r>
            <a:b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</a:b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else</a:t>
            </a:r>
            <a:b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</a:b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	 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cout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 &lt;&lt; “Strings are same.”;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1978480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8DD60-1D86-4D56-9E53-0E1EC5E33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Working with C-Strings - Example</a:t>
            </a:r>
            <a:endParaRPr lang="en-MY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3EFB9AD-51FB-42D8-9A88-B1589FACDA90}"/>
              </a:ext>
            </a:extLst>
          </p:cNvPr>
          <p:cNvSpPr txBox="1">
            <a:spLocks/>
          </p:cNvSpPr>
          <p:nvPr/>
        </p:nvSpPr>
        <p:spPr bwMode="auto">
          <a:xfrm>
            <a:off x="457200" y="1447800"/>
            <a:ext cx="8229600" cy="4419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&lt;iostream&gt;</a:t>
            </a:r>
          </a:p>
          <a:p>
            <a:pPr>
              <a:buFontTx/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US" alt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cstring</a:t>
            </a: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>
              <a:buFontTx/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using namespace std;</a:t>
            </a:r>
          </a:p>
          <a:p>
            <a:pPr>
              <a:buFontTx/>
              <a:buNone/>
            </a:pPr>
            <a:r>
              <a:rPr lang="en-US" alt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pPr>
              <a:buFontTx/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{	char reply;</a:t>
            </a:r>
          </a:p>
          <a:p>
            <a:pPr>
              <a:buFontTx/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char garment[]="overcoat";</a:t>
            </a:r>
          </a:p>
          <a:p>
            <a:pPr>
              <a:buFontTx/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alt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&lt;&lt;"Is it raining outside? Answer y/n\n";</a:t>
            </a:r>
          </a:p>
          <a:p>
            <a:pPr>
              <a:buFontTx/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alt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cin</a:t>
            </a: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&gt;&gt;reply;</a:t>
            </a:r>
          </a:p>
          <a:p>
            <a:pPr>
              <a:buFontTx/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if(reply=='y')</a:t>
            </a:r>
          </a:p>
          <a:p>
            <a:pPr>
              <a:buFontTx/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	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strcpy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garment,"raincoat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");</a:t>
            </a:r>
          </a:p>
          <a:p>
            <a:pPr>
              <a:buFontTx/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&lt;&lt;"before you go out today take your "&lt;&lt;garment;</a:t>
            </a:r>
          </a:p>
          <a:p>
            <a:pPr>
              <a:buFontTx/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return 0;</a:t>
            </a:r>
          </a:p>
          <a:p>
            <a:pPr>
              <a:buFontTx/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7509935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51EA7-7CAC-4231-9403-ECE5F2E6A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Predefined C-String Functions</a:t>
            </a:r>
            <a:endParaRPr lang="en-MY" dirty="0"/>
          </a:p>
        </p:txBody>
      </p:sp>
      <p:pic>
        <p:nvPicPr>
          <p:cNvPr id="4" name="Picture 5" descr="D:\gifs\ch09\D09_01.gif">
            <a:extLst>
              <a:ext uri="{FF2B5EF4-FFF2-40B4-BE49-F238E27FC236}">
                <a16:creationId xmlns:a16="http://schemas.microsoft.com/office/drawing/2014/main" id="{A0EF341B-B7E5-4F39-B454-DD8F5A4A0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1295400"/>
            <a:ext cx="7543800" cy="5092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93839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51EA7-7CAC-4231-9403-ECE5F2E6A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Predefined C-String Functions</a:t>
            </a:r>
            <a:endParaRPr lang="en-MY" dirty="0"/>
          </a:p>
        </p:txBody>
      </p:sp>
      <p:pic>
        <p:nvPicPr>
          <p:cNvPr id="6" name="Picture 7" descr="D:\gifs\ch09\D09_01B.gif">
            <a:extLst>
              <a:ext uri="{FF2B5EF4-FFF2-40B4-BE49-F238E27FC236}">
                <a16:creationId xmlns:a16="http://schemas.microsoft.com/office/drawing/2014/main" id="{046ED5B7-2B95-4AE7-B654-91D5C79D34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51" y="1380767"/>
            <a:ext cx="7638098" cy="5092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86746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0BFF8-73EE-4EAC-9966-1C8E2B9C9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String/Numeric </a:t>
            </a:r>
            <a:br>
              <a:rPr lang="en-US" dirty="0"/>
            </a:br>
            <a:r>
              <a:rPr lang="en-US" dirty="0"/>
              <a:t>Conversion Functions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95FE3-431E-4508-B5EC-DB771F5C1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</a:pPr>
            <a:r>
              <a:rPr lang="en-US" altLang="en-US" dirty="0"/>
              <a:t>These functions convert between string and numeric forms of numbers</a:t>
            </a:r>
          </a:p>
          <a:p>
            <a:pPr>
              <a:buClr>
                <a:schemeClr val="tx1"/>
              </a:buClr>
            </a:pPr>
            <a:r>
              <a:rPr lang="en-US" altLang="en-US" dirty="0"/>
              <a:t>Need to include </a:t>
            </a:r>
            <a:r>
              <a:rPr lang="en-US" altLang="en-US" b="1" dirty="0" err="1">
                <a:solidFill>
                  <a:srgbClr val="00B0F0"/>
                </a:solidFill>
                <a:latin typeface="Courier New" panose="02070309020205020404" pitchFamily="49" charset="0"/>
              </a:rPr>
              <a:t>cstdlib</a:t>
            </a:r>
            <a:r>
              <a:rPr lang="en-US" altLang="en-US" dirty="0"/>
              <a:t> header file</a:t>
            </a:r>
          </a:p>
          <a:p>
            <a:endParaRPr lang="en-MY" dirty="0"/>
          </a:p>
        </p:txBody>
      </p:sp>
      <p:graphicFrame>
        <p:nvGraphicFramePr>
          <p:cNvPr id="4" name="Group 4">
            <a:extLst>
              <a:ext uri="{FF2B5EF4-FFF2-40B4-BE49-F238E27FC236}">
                <a16:creationId xmlns:a16="http://schemas.microsoft.com/office/drawing/2014/main" id="{A7D54349-AEEF-472E-B47C-1CDCE5A451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826288"/>
              </p:ext>
            </p:extLst>
          </p:nvPr>
        </p:nvGraphicFramePr>
        <p:xfrm>
          <a:off x="831850" y="3198913"/>
          <a:ext cx="7480300" cy="3087689"/>
        </p:xfrm>
        <a:graphic>
          <a:graphicData uri="http://schemas.openxmlformats.org/drawingml/2006/table">
            <a:tbl>
              <a:tblPr firstRow="1">
                <a:tableStyleId>{284E427A-3D55-4303-BF80-6455036E1DE7}</a:tableStyleId>
              </a:tblPr>
              <a:tblGrid>
                <a:gridCol w="1466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0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844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524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FUNCTION</a:t>
                      </a: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7800" marR="77800" marT="38903" marB="3890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PARAMETER</a:t>
                      </a: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7800" marR="77800" marT="38903" marB="3890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ACTION</a:t>
                      </a: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7800" marR="77800" marT="38903" marB="38903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137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atoi</a:t>
                      </a: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marL="77800" marR="77800" marT="38903" marB="3890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C-string</a:t>
                      </a: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7800" marR="77800" marT="38903" marB="3890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converts C-string to an int value, returns the value</a:t>
                      </a: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7800" marR="77800" marT="38903" marB="38903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27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atol</a:t>
                      </a: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marL="77800" marR="77800" marT="38903" marB="3890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C-string</a:t>
                      </a: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7800" marR="77800" marT="38903" marB="3890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converts C-string to a long value, returns the value</a:t>
                      </a: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7800" marR="77800" marT="38903" marB="38903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137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atof</a:t>
                      </a: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marL="77800" marR="77800" marT="38903" marB="3890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C-string</a:t>
                      </a: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7800" marR="77800" marT="38903" marB="3890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converts C-string to a double value, returns the value</a:t>
                      </a: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7800" marR="77800" marT="38903" marB="38903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697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itoa</a:t>
                      </a: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marL="77800" marR="77800" marT="38903" marB="3890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int,C-string, int</a:t>
                      </a: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marL="77800" marR="77800" marT="38903" marB="3890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converts 1</a:t>
                      </a:r>
                      <a:r>
                        <a:rPr kumimoji="0" lang="en-US" sz="1700" u="none" strike="noStrike" cap="none" normalizeH="0" baseline="30000" dirty="0">
                          <a:ln>
                            <a:noFill/>
                          </a:ln>
                          <a:effectLst/>
                        </a:rPr>
                        <a:t>st</a:t>
                      </a:r>
                      <a:r>
                        <a:rPr kumimoji="0" lang="en-US" sz="17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int</a:t>
                      </a:r>
                      <a:r>
                        <a:rPr kumimoji="0" lang="en-US" sz="17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parameter to a C-string, stores it in 2</a:t>
                      </a:r>
                      <a:r>
                        <a:rPr kumimoji="0" lang="en-US" sz="1700" u="none" strike="noStrike" cap="none" normalizeH="0" baseline="30000" dirty="0">
                          <a:ln>
                            <a:noFill/>
                          </a:ln>
                          <a:effectLst/>
                        </a:rPr>
                        <a:t>nd</a:t>
                      </a:r>
                      <a:r>
                        <a:rPr kumimoji="0" lang="en-US" sz="17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parameter.  3</a:t>
                      </a:r>
                      <a:r>
                        <a:rPr kumimoji="0" lang="en-US" sz="1700" u="none" strike="noStrike" cap="none" normalizeH="0" baseline="30000" dirty="0">
                          <a:ln>
                            <a:noFill/>
                          </a:ln>
                          <a:effectLst/>
                        </a:rPr>
                        <a:t>rd</a:t>
                      </a:r>
                      <a:r>
                        <a:rPr kumimoji="0" lang="en-US" sz="17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parameter is </a:t>
                      </a:r>
                      <a:r>
                        <a:rPr kumimoji="0" lang="en-US" sz="1700" i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base</a:t>
                      </a:r>
                      <a:r>
                        <a:rPr kumimoji="0" lang="en-US" sz="17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(number</a:t>
                      </a:r>
                      <a:r>
                        <a:rPr kumimoji="0" lang="en-US" sz="1700" i="1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base</a:t>
                      </a:r>
                      <a:r>
                        <a:rPr kumimoji="0" lang="en-US" sz="17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) of converted value</a:t>
                      </a: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7800" marR="77800" marT="38903" marB="38903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71564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211D3-9521-4166-9553-B4B84ABF5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String/Numeric </a:t>
            </a:r>
            <a:br>
              <a:rPr lang="en-US" dirty="0"/>
            </a:br>
            <a:r>
              <a:rPr lang="en-US" dirty="0"/>
              <a:t>Conversion Functions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4F62B-924A-4429-B19B-92FDCF7C3A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altLang="en-US" b="1" dirty="0" err="1">
                <a:solidFill>
                  <a:srgbClr val="00B0F0"/>
                </a:solidFill>
                <a:latin typeface="Courier New" panose="02070309020205020404" pitchFamily="49" charset="0"/>
              </a:rPr>
              <a:t>atoi</a:t>
            </a:r>
            <a:r>
              <a:rPr lang="en-US" altLang="en-US" dirty="0"/>
              <a:t> converts </a:t>
            </a:r>
            <a:r>
              <a:rPr lang="en-US" altLang="en-US" b="1" dirty="0">
                <a:solidFill>
                  <a:srgbClr val="00B0F0"/>
                </a:solidFill>
              </a:rPr>
              <a:t>a</a:t>
            </a:r>
            <a:r>
              <a:rPr lang="en-US" altLang="en-US" dirty="0"/>
              <a:t>lphanumeric </a:t>
            </a:r>
            <a:r>
              <a:rPr lang="en-US" altLang="en-US" b="1" dirty="0">
                <a:solidFill>
                  <a:srgbClr val="00B0F0"/>
                </a:solidFill>
              </a:rPr>
              <a:t>to</a:t>
            </a:r>
            <a:r>
              <a:rPr lang="en-US" altLang="en-US" dirty="0"/>
              <a:t> </a:t>
            </a:r>
            <a:r>
              <a:rPr lang="en-US" altLang="en-US" b="1" dirty="0" err="1">
                <a:solidFill>
                  <a:srgbClr val="00B0F0"/>
                </a:solidFill>
              </a:rPr>
              <a:t>i</a:t>
            </a:r>
            <a:r>
              <a:rPr lang="en-US" altLang="en-US" dirty="0" err="1"/>
              <a:t>nt</a:t>
            </a:r>
            <a:r>
              <a:rPr lang="en-US" altLang="en-US" dirty="0"/>
              <a:t> </a:t>
            </a:r>
          </a:p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altLang="en-US" b="1" dirty="0" err="1">
                <a:solidFill>
                  <a:srgbClr val="00B0F0"/>
                </a:solidFill>
                <a:latin typeface="Courier New" panose="02070309020205020404" pitchFamily="49" charset="0"/>
              </a:rPr>
              <a:t>atol</a:t>
            </a:r>
            <a:r>
              <a:rPr lang="en-US" altLang="en-US" dirty="0"/>
              <a:t> converts </a:t>
            </a:r>
            <a:r>
              <a:rPr lang="en-US" altLang="en-US" b="1" dirty="0">
                <a:solidFill>
                  <a:srgbClr val="00B0F0"/>
                </a:solidFill>
              </a:rPr>
              <a:t>a</a:t>
            </a:r>
            <a:r>
              <a:rPr lang="en-US" altLang="en-US" dirty="0"/>
              <a:t>lphanumeric </a:t>
            </a:r>
            <a:r>
              <a:rPr lang="en-US" altLang="en-US" b="1" dirty="0">
                <a:solidFill>
                  <a:srgbClr val="00B0F0"/>
                </a:solidFill>
              </a:rPr>
              <a:t>to</a:t>
            </a:r>
            <a:r>
              <a:rPr lang="en-US" altLang="en-US" dirty="0"/>
              <a:t> </a:t>
            </a:r>
            <a:r>
              <a:rPr lang="en-US" altLang="en-US" b="1" dirty="0">
                <a:solidFill>
                  <a:srgbClr val="00B0F0"/>
                </a:solidFill>
              </a:rPr>
              <a:t>l</a:t>
            </a:r>
            <a:r>
              <a:rPr lang="en-US" altLang="en-US" dirty="0"/>
              <a:t>ong</a:t>
            </a:r>
          </a:p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altLang="en-US" b="1" dirty="0" err="1">
                <a:solidFill>
                  <a:srgbClr val="00B0F0"/>
                </a:solidFill>
                <a:latin typeface="Courier New" panose="02070309020205020404" pitchFamily="49" charset="0"/>
              </a:rPr>
              <a:t>atof</a:t>
            </a:r>
            <a:r>
              <a:rPr lang="en-US" altLang="en-US" dirty="0"/>
              <a:t> converts a numeric string to a double</a:t>
            </a:r>
          </a:p>
          <a:p>
            <a:pPr>
              <a:lnSpc>
                <a:spcPct val="90000"/>
              </a:lnSpc>
              <a:buClr>
                <a:schemeClr val="tx1"/>
              </a:buClr>
            </a:pPr>
            <a:endParaRPr lang="en-US" altLang="en-US" dirty="0"/>
          </a:p>
          <a:p>
            <a:pPr>
              <a:lnSpc>
                <a:spcPct val="90000"/>
              </a:lnSpc>
            </a:pPr>
            <a:r>
              <a:rPr lang="en-US" altLang="en-US" dirty="0"/>
              <a:t>if C-string being converted contains non-digits, results are undefined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function may return result of conversion up to first non-digit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function may return 0</a:t>
            </a:r>
            <a:endParaRPr lang="en-MY" sz="2400" dirty="0"/>
          </a:p>
        </p:txBody>
      </p:sp>
    </p:spTree>
    <p:extLst>
      <p:ext uri="{BB962C8B-B14F-4D97-AF65-F5344CB8AC3E}">
        <p14:creationId xmlns:p14="http://schemas.microsoft.com/office/powerpoint/2010/main" val="16787978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060F7-EC0E-40E4-A741-649B27EF4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String/Numeric </a:t>
            </a:r>
            <a:br>
              <a:rPr lang="en-US" dirty="0"/>
            </a:br>
            <a:r>
              <a:rPr lang="en-US" dirty="0"/>
              <a:t>Conversion Functions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CFE4A-FAB2-442E-AB32-D68DDAEBE1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altLang="en-US" sz="2800" dirty="0"/>
              <a:t>Examples: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altLang="en-US" sz="2400" dirty="0" err="1">
                <a:latin typeface="Courier New" panose="02070309020205020404" pitchFamily="49" charset="0"/>
              </a:rPr>
              <a:t>int</a:t>
            </a:r>
            <a:r>
              <a:rPr lang="en-US" altLang="en-US" sz="2400" dirty="0">
                <a:latin typeface="Courier New" panose="02070309020205020404" pitchFamily="49" charset="0"/>
              </a:rPr>
              <a:t> number; 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altLang="en-US" sz="2400" dirty="0">
                <a:latin typeface="Courier New" panose="02070309020205020404" pitchFamily="49" charset="0"/>
              </a:rPr>
              <a:t>long </a:t>
            </a:r>
            <a:r>
              <a:rPr lang="en-US" altLang="en-US" sz="2400" dirty="0" err="1">
                <a:latin typeface="Courier New" panose="02070309020205020404" pitchFamily="49" charset="0"/>
              </a:rPr>
              <a:t>lnumber</a:t>
            </a:r>
            <a:r>
              <a:rPr lang="en-US" altLang="en-US" sz="2400" dirty="0">
                <a:latin typeface="Courier New" panose="02070309020205020404" pitchFamily="49" charset="0"/>
              </a:rPr>
              <a:t>;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altLang="en-US" sz="2400" dirty="0">
                <a:latin typeface="Courier New" panose="02070309020205020404" pitchFamily="49" charset="0"/>
              </a:rPr>
              <a:t>double </a:t>
            </a:r>
            <a:r>
              <a:rPr lang="en-US" altLang="en-US" sz="2400" dirty="0" err="1">
                <a:latin typeface="Courier New" panose="02070309020205020404" pitchFamily="49" charset="0"/>
              </a:rPr>
              <a:t>dnumber</a:t>
            </a:r>
            <a:r>
              <a:rPr lang="en-US" altLang="en-US" sz="2400" dirty="0">
                <a:latin typeface="Courier New" panose="02070309020205020404" pitchFamily="49" charset="0"/>
              </a:rPr>
              <a:t>;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altLang="en-US" sz="2400" dirty="0">
                <a:latin typeface="Courier New" panose="02070309020205020404" pitchFamily="49" charset="0"/>
              </a:rPr>
              <a:t>number = </a:t>
            </a:r>
            <a:r>
              <a:rPr lang="en-US" altLang="en-US" sz="2400" dirty="0" err="1">
                <a:latin typeface="Courier New" panose="02070309020205020404" pitchFamily="49" charset="0"/>
              </a:rPr>
              <a:t>atoi</a:t>
            </a:r>
            <a:r>
              <a:rPr lang="en-US" altLang="en-US" sz="2400" dirty="0">
                <a:latin typeface="Courier New" panose="02070309020205020404" pitchFamily="49" charset="0"/>
              </a:rPr>
              <a:t>("57");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altLang="en-US" sz="2400" dirty="0" err="1">
                <a:latin typeface="Courier New" panose="02070309020205020404" pitchFamily="49" charset="0"/>
              </a:rPr>
              <a:t>lnumber</a:t>
            </a:r>
            <a:r>
              <a:rPr lang="en-US" altLang="en-US" sz="2400" dirty="0">
                <a:latin typeface="Courier New" panose="02070309020205020404" pitchFamily="49" charset="0"/>
              </a:rPr>
              <a:t> = </a:t>
            </a:r>
            <a:r>
              <a:rPr lang="en-US" altLang="en-US" sz="2400" dirty="0" err="1">
                <a:latin typeface="Courier New" panose="02070309020205020404" pitchFamily="49" charset="0"/>
              </a:rPr>
              <a:t>atol</a:t>
            </a:r>
            <a:r>
              <a:rPr lang="en-US" altLang="en-US" sz="2400" dirty="0">
                <a:latin typeface="Courier New" panose="02070309020205020404" pitchFamily="49" charset="0"/>
              </a:rPr>
              <a:t>("50000");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altLang="en-US" sz="2400" dirty="0" err="1">
                <a:latin typeface="Courier New" panose="02070309020205020404" pitchFamily="49" charset="0"/>
              </a:rPr>
              <a:t>dnumber</a:t>
            </a:r>
            <a:r>
              <a:rPr lang="en-US" altLang="en-US" sz="2400" dirty="0">
                <a:latin typeface="Courier New" panose="02070309020205020404" pitchFamily="49" charset="0"/>
              </a:rPr>
              <a:t> = </a:t>
            </a:r>
            <a:r>
              <a:rPr lang="en-US" altLang="en-US" sz="2400" dirty="0" err="1">
                <a:latin typeface="Courier New" panose="02070309020205020404" pitchFamily="49" charset="0"/>
              </a:rPr>
              <a:t>atof</a:t>
            </a:r>
            <a:r>
              <a:rPr lang="en-US" altLang="en-US" sz="2400" dirty="0">
                <a:latin typeface="Courier New" panose="02070309020205020404" pitchFamily="49" charset="0"/>
              </a:rPr>
              <a:t>(“590.55”);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2914900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EA34B-83AE-46BF-AE30-2FBA652EB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String/Numeric </a:t>
            </a:r>
            <a:br>
              <a:rPr lang="en-US" dirty="0"/>
            </a:br>
            <a:r>
              <a:rPr lang="en-US" dirty="0"/>
              <a:t>Conversion Functions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D70A55-9ADA-4FDA-B80A-5AC49D6148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altLang="en-US" b="1" dirty="0" err="1">
                <a:solidFill>
                  <a:srgbClr val="00B0F0"/>
                </a:solidFill>
                <a:latin typeface="Courier New" panose="02070309020205020404" pitchFamily="49" charset="0"/>
              </a:rPr>
              <a:t>itoa</a:t>
            </a:r>
            <a:r>
              <a:rPr lang="en-US" altLang="en-US" dirty="0"/>
              <a:t> converts an </a:t>
            </a:r>
            <a:r>
              <a:rPr lang="en-US" altLang="en-US" b="1" dirty="0" err="1">
                <a:solidFill>
                  <a:srgbClr val="00B0F0"/>
                </a:solidFill>
              </a:rPr>
              <a:t>i</a:t>
            </a:r>
            <a:r>
              <a:rPr lang="en-US" altLang="en-US" dirty="0" err="1"/>
              <a:t>nt</a:t>
            </a:r>
            <a:r>
              <a:rPr lang="en-US" altLang="en-US" dirty="0"/>
              <a:t> </a:t>
            </a:r>
            <a:r>
              <a:rPr lang="en-US" altLang="en-US" b="1" dirty="0">
                <a:solidFill>
                  <a:srgbClr val="00B0F0"/>
                </a:solidFill>
              </a:rPr>
              <a:t>to</a:t>
            </a:r>
            <a:r>
              <a:rPr lang="en-US" altLang="en-US" dirty="0"/>
              <a:t> an </a:t>
            </a:r>
            <a:r>
              <a:rPr lang="en-US" altLang="en-US" b="1" dirty="0">
                <a:solidFill>
                  <a:srgbClr val="00B0F0"/>
                </a:solidFill>
              </a:rPr>
              <a:t>a</a:t>
            </a:r>
            <a:r>
              <a:rPr lang="en-US" altLang="en-US" dirty="0"/>
              <a:t>lphanumeric string</a:t>
            </a:r>
          </a:p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altLang="en-US" dirty="0"/>
              <a:t>Allows user to specify the base of conversion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en-US" altLang="en-US" dirty="0"/>
              <a:t>		</a:t>
            </a:r>
            <a:r>
              <a:rPr lang="en-US" altLang="en-US" dirty="0" err="1">
                <a:latin typeface="Courier New" panose="02070309020205020404" pitchFamily="49" charset="0"/>
              </a:rPr>
              <a:t>itoa</a:t>
            </a:r>
            <a:r>
              <a:rPr lang="en-US" altLang="en-US" dirty="0">
                <a:latin typeface="Courier New" panose="02070309020205020404" pitchFamily="49" charset="0"/>
              </a:rPr>
              <a:t>(</a:t>
            </a:r>
            <a:r>
              <a:rPr lang="en-US" altLang="en-US" dirty="0" err="1">
                <a:latin typeface="Courier New" panose="02070309020205020404" pitchFamily="49" charset="0"/>
              </a:rPr>
              <a:t>int</a:t>
            </a:r>
            <a:r>
              <a:rPr lang="en-US" altLang="en-US" dirty="0">
                <a:latin typeface="Courier New" panose="02070309020205020404" pitchFamily="49" charset="0"/>
              </a:rPr>
              <a:t> </a:t>
            </a:r>
            <a:r>
              <a:rPr lang="en-US" altLang="en-US" dirty="0" err="1">
                <a:latin typeface="Courier New" panose="02070309020205020404" pitchFamily="49" charset="0"/>
              </a:rPr>
              <a:t>num</a:t>
            </a:r>
            <a:r>
              <a:rPr lang="en-US" altLang="en-US" dirty="0">
                <a:latin typeface="Courier New" panose="02070309020205020404" pitchFamily="49" charset="0"/>
              </a:rPr>
              <a:t>,</a:t>
            </a:r>
            <a:r>
              <a:rPr lang="en-US" altLang="en-US" dirty="0"/>
              <a:t> </a:t>
            </a:r>
            <a:r>
              <a:rPr lang="en-US" altLang="en-US" dirty="0">
                <a:latin typeface="Courier New" panose="02070309020205020404" pitchFamily="49" charset="0"/>
              </a:rPr>
              <a:t>char</a:t>
            </a:r>
            <a:r>
              <a:rPr lang="en-US" altLang="en-US" dirty="0"/>
              <a:t>  </a:t>
            </a:r>
            <a:r>
              <a:rPr lang="en-US" altLang="en-US" dirty="0" err="1">
                <a:latin typeface="Courier New" panose="02070309020205020404" pitchFamily="49" charset="0"/>
              </a:rPr>
              <a:t>numStr</a:t>
            </a:r>
            <a:r>
              <a:rPr lang="en-US" altLang="en-US" dirty="0">
                <a:latin typeface="Courier New" panose="02070309020205020404" pitchFamily="49" charset="0"/>
              </a:rPr>
              <a:t>,</a:t>
            </a:r>
            <a:r>
              <a:rPr lang="en-US" altLang="en-US" dirty="0"/>
              <a:t> </a:t>
            </a:r>
            <a:r>
              <a:rPr lang="en-US" altLang="en-US" dirty="0" err="1">
                <a:latin typeface="Courier New" panose="02070309020205020404" pitchFamily="49" charset="0"/>
              </a:rPr>
              <a:t>int</a:t>
            </a:r>
            <a:r>
              <a:rPr lang="en-US" altLang="en-US" dirty="0">
                <a:latin typeface="Courier New" panose="02070309020205020404" pitchFamily="49" charset="0"/>
              </a:rPr>
              <a:t> base)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altLang="en-US" sz="2400" b="1" dirty="0" err="1">
                <a:latin typeface="Courier New" panose="02070309020205020404" pitchFamily="49" charset="0"/>
              </a:rPr>
              <a:t>num</a:t>
            </a:r>
            <a:r>
              <a:rPr lang="en-US" altLang="en-US" sz="2400" dirty="0"/>
              <a:t> : number to convert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altLang="en-US" sz="2400" b="1" dirty="0" err="1">
                <a:latin typeface="Courier New" panose="02070309020205020404" pitchFamily="49" charset="0"/>
              </a:rPr>
              <a:t>numStr</a:t>
            </a:r>
            <a:r>
              <a:rPr lang="en-US" altLang="en-US" sz="2400" dirty="0"/>
              <a:t>: array to hold resulting string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altLang="en-US" sz="2400" b="1" dirty="0">
                <a:latin typeface="Courier New" panose="02070309020205020404" pitchFamily="49" charset="0"/>
              </a:rPr>
              <a:t>base</a:t>
            </a:r>
            <a:r>
              <a:rPr lang="en-US" altLang="en-US" sz="2400" dirty="0"/>
              <a:t>: base of conversion</a:t>
            </a:r>
          </a:p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altLang="en-US" dirty="0"/>
              <a:t>Example: To convert the number 1200 to a hexadecimal string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altLang="en-US" sz="2400" dirty="0">
                <a:latin typeface="Courier New" panose="02070309020205020404" pitchFamily="49" charset="0"/>
              </a:rPr>
              <a:t>char </a:t>
            </a:r>
            <a:r>
              <a:rPr lang="en-US" altLang="en-US" sz="2400" dirty="0" err="1">
                <a:latin typeface="Courier New" panose="02070309020205020404" pitchFamily="49" charset="0"/>
              </a:rPr>
              <a:t>numStr</a:t>
            </a:r>
            <a:r>
              <a:rPr lang="en-US" altLang="en-US" sz="2400" dirty="0">
                <a:latin typeface="Courier New" panose="02070309020205020404" pitchFamily="49" charset="0"/>
              </a:rPr>
              <a:t>[10];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altLang="en-US" sz="2400" dirty="0" err="1">
                <a:latin typeface="Courier New" panose="02070309020205020404" pitchFamily="49" charset="0"/>
              </a:rPr>
              <a:t>itoa</a:t>
            </a:r>
            <a:r>
              <a:rPr lang="en-US" altLang="en-US" sz="2400" dirty="0">
                <a:latin typeface="Courier New" panose="02070309020205020404" pitchFamily="49" charset="0"/>
              </a:rPr>
              <a:t>(1200, </a:t>
            </a:r>
            <a:r>
              <a:rPr lang="en-US" altLang="en-US" sz="2400" dirty="0" err="1">
                <a:latin typeface="Courier New" panose="02070309020205020404" pitchFamily="49" charset="0"/>
              </a:rPr>
              <a:t>numStr</a:t>
            </a:r>
            <a:r>
              <a:rPr lang="en-US" altLang="en-US" sz="2400" dirty="0">
                <a:latin typeface="Courier New" panose="02070309020205020404" pitchFamily="49" charset="0"/>
              </a:rPr>
              <a:t>, 16);</a:t>
            </a:r>
            <a:endParaRPr lang="en-US" altLang="en-US" sz="2400" dirty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1009609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Pause :: part #2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2-</a:t>
            </a:r>
            <a:fld id="{41A57D6F-2FEF-451A-992E-1DFCD199FC5B}" type="slidenum">
              <a:rPr lang="en-US" altLang="en-US" smtClean="0"/>
              <a:pPr>
                <a:defRPr/>
              </a:pPr>
              <a:t>38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452" y="901521"/>
            <a:ext cx="4933324" cy="469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3427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User-Defined Functions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/>
              <a:t>User-defined functions are created by you, the programmer.</a:t>
            </a:r>
          </a:p>
          <a:p>
            <a:r>
              <a:rPr lang="en-MY" dirty="0"/>
              <a:t>Commonly used to break a problem down into small </a:t>
            </a:r>
            <a:r>
              <a:rPr lang="en-MY" b="1" dirty="0">
                <a:solidFill>
                  <a:srgbClr val="00B0F0"/>
                </a:solidFill>
              </a:rPr>
              <a:t>manageable</a:t>
            </a:r>
            <a:r>
              <a:rPr lang="en-MY" dirty="0"/>
              <a:t> pieces.</a:t>
            </a:r>
          </a:p>
          <a:p>
            <a:r>
              <a:rPr lang="en-MY" dirty="0"/>
              <a:t>You are already familiar with the one function that every C++ program possesses: </a:t>
            </a:r>
            <a:r>
              <a:rPr lang="en-MY" b="1" dirty="0"/>
              <a:t> </a:t>
            </a:r>
            <a:r>
              <a:rPr lang="en-MY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</a:p>
          <a:p>
            <a:pPr lvl="1"/>
            <a:r>
              <a:rPr lang="en-MY" dirty="0"/>
              <a:t>Ideally, your </a:t>
            </a: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main() </a:t>
            </a:r>
            <a:r>
              <a:rPr lang="en-MY" dirty="0"/>
              <a:t>function should be very short and should consist primarily of function calls.  </a:t>
            </a:r>
          </a:p>
          <a:p>
            <a:endParaRPr lang="en-MY" dirty="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733800" y="4559300"/>
            <a:ext cx="2057400" cy="4699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dirty="0">
                <a:solidFill>
                  <a:srgbClr val="000000"/>
                </a:solidFill>
                <a:latin typeface="Times" charset="0"/>
              </a:rPr>
              <a:t>Main Program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219200" y="5702300"/>
            <a:ext cx="2057400" cy="4699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rgbClr val="000000"/>
                </a:solidFill>
                <a:latin typeface="Times" charset="0"/>
              </a:rPr>
              <a:t>Function 1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6324600" y="5702300"/>
            <a:ext cx="2057400" cy="4699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rgbClr val="000000"/>
                </a:solidFill>
                <a:latin typeface="Times" charset="0"/>
              </a:rPr>
              <a:t>Function 3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733800" y="5702300"/>
            <a:ext cx="2057400" cy="4699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rgbClr val="000000"/>
                </a:solidFill>
                <a:latin typeface="Times" charset="0"/>
              </a:rPr>
              <a:t>Function 2</a:t>
            </a:r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>
            <a:off x="4648200" y="5016500"/>
            <a:ext cx="0" cy="30480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en-US"/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>
            <a:off x="2133600" y="5321300"/>
            <a:ext cx="5105400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en-US"/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>
            <a:off x="2133600" y="5321300"/>
            <a:ext cx="0" cy="38100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en-US"/>
          </a:p>
        </p:txBody>
      </p:sp>
      <p:sp>
        <p:nvSpPr>
          <p:cNvPr id="13" name="Line 11"/>
          <p:cNvSpPr>
            <a:spLocks noChangeShapeType="1"/>
          </p:cNvSpPr>
          <p:nvPr/>
        </p:nvSpPr>
        <p:spPr bwMode="auto">
          <a:xfrm>
            <a:off x="4648200" y="5321300"/>
            <a:ext cx="0" cy="38100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en-US"/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>
            <a:off x="7239000" y="5321300"/>
            <a:ext cx="0" cy="38100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246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/>
              <a:t>A </a:t>
            </a:r>
            <a:r>
              <a:rPr lang="en-MY" b="1" dirty="0">
                <a:solidFill>
                  <a:srgbClr val="00B0F0"/>
                </a:solidFill>
              </a:rPr>
              <a:t>collection of statements </a:t>
            </a:r>
            <a:r>
              <a:rPr lang="en-MY" dirty="0"/>
              <a:t>that performs a specific task.</a:t>
            </a:r>
          </a:p>
          <a:p>
            <a:r>
              <a:rPr lang="en-MY" dirty="0"/>
              <a:t>Commonly used to </a:t>
            </a:r>
            <a:r>
              <a:rPr lang="en-MY" b="1" dirty="0">
                <a:solidFill>
                  <a:srgbClr val="00B0F0"/>
                </a:solidFill>
              </a:rPr>
              <a:t>break a problem </a:t>
            </a:r>
            <a:r>
              <a:rPr lang="en-MY" dirty="0"/>
              <a:t>down into small manageable pieces.</a:t>
            </a:r>
          </a:p>
          <a:p>
            <a:r>
              <a:rPr lang="en-MY" dirty="0"/>
              <a:t>In C++, there are 2 types of function:</a:t>
            </a:r>
          </a:p>
          <a:p>
            <a:pPr lvl="1"/>
            <a:r>
              <a:rPr lang="en-MY" sz="2400" dirty="0"/>
              <a:t>Library functions (Predefined Functions)</a:t>
            </a:r>
          </a:p>
          <a:p>
            <a:pPr lvl="1"/>
            <a:r>
              <a:rPr lang="en-MY" sz="2400" dirty="0"/>
              <a:t>User-defined functions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7813931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Defining and Calling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>
                <a:solidFill>
                  <a:sysClr val="windowText" lastClr="000000"/>
                </a:solidFill>
              </a:rPr>
              <a:t>Every functions must have:</a:t>
            </a:r>
          </a:p>
          <a:p>
            <a:pPr lvl="1"/>
            <a:r>
              <a:rPr lang="en-MY" b="1" dirty="0">
                <a:solidFill>
                  <a:srgbClr val="00B0F0"/>
                </a:solidFill>
              </a:rPr>
              <a:t>Function call: </a:t>
            </a:r>
            <a:r>
              <a:rPr lang="en-MY" dirty="0"/>
              <a:t>statement causes a function to execute</a:t>
            </a:r>
          </a:p>
          <a:p>
            <a:pPr lvl="1"/>
            <a:r>
              <a:rPr lang="en-MY" b="1" dirty="0">
                <a:solidFill>
                  <a:srgbClr val="00B0F0"/>
                </a:solidFill>
              </a:rPr>
              <a:t>Function definition: </a:t>
            </a:r>
            <a:r>
              <a:rPr lang="en-MY" dirty="0"/>
              <a:t>statements that make up a function</a:t>
            </a:r>
          </a:p>
          <a:p>
            <a:endParaRPr lang="en-MY" dirty="0"/>
          </a:p>
        </p:txBody>
      </p:sp>
      <p:pic>
        <p:nvPicPr>
          <p:cNvPr id="4" name="Picture 5" descr="funcarrow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133600" y="3151414"/>
            <a:ext cx="4876800" cy="2543175"/>
          </a:xfrm>
          <a:prstGeom prst="rect">
            <a:avLst/>
          </a:prstGeom>
          <a:noFill/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685799" y="3851048"/>
            <a:ext cx="1455057" cy="3693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>
                <a:solidFill>
                  <a:sysClr val="windowText" lastClr="000000"/>
                </a:solidFill>
              </a:rPr>
              <a:t>Function call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814457" y="3151414"/>
            <a:ext cx="1828800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dirty="0">
                <a:solidFill>
                  <a:sysClr val="windowText" lastClr="000000"/>
                </a:solidFill>
              </a:rPr>
              <a:t>Function definition</a:t>
            </a:r>
          </a:p>
        </p:txBody>
      </p:sp>
      <p:cxnSp>
        <p:nvCxnSpPr>
          <p:cNvPr id="10" name="Straight Arrow Connector 9"/>
          <p:cNvCxnSpPr>
            <a:stCxn id="5" idx="3"/>
          </p:cNvCxnSpPr>
          <p:nvPr/>
        </p:nvCxnSpPr>
        <p:spPr>
          <a:xfrm>
            <a:off x="2140856" y="4035714"/>
            <a:ext cx="449944" cy="184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7" idx="1"/>
          </p:cNvCxnSpPr>
          <p:nvPr/>
        </p:nvCxnSpPr>
        <p:spPr>
          <a:xfrm flipH="1" flipV="1">
            <a:off x="5867400" y="3474579"/>
            <a:ext cx="947057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53201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Function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sz="2800" dirty="0"/>
              <a:t>Definition includes:</a:t>
            </a:r>
          </a:p>
          <a:p>
            <a:pPr lvl="1"/>
            <a:r>
              <a:rPr lang="en-MY" sz="2400" u="sng" dirty="0">
                <a:solidFill>
                  <a:srgbClr val="00B0F0"/>
                </a:solidFill>
              </a:rPr>
              <a:t>return type:</a:t>
            </a:r>
            <a:r>
              <a:rPr lang="en-MY" sz="2400" dirty="0"/>
              <a:t> data type of the value that function returns to the part of the program that calls it</a:t>
            </a:r>
          </a:p>
          <a:p>
            <a:pPr lvl="1"/>
            <a:r>
              <a:rPr lang="en-MY" sz="2400" u="sng" dirty="0">
                <a:solidFill>
                  <a:srgbClr val="00B0F0"/>
                </a:solidFill>
              </a:rPr>
              <a:t>name:</a:t>
            </a:r>
            <a:r>
              <a:rPr lang="en-MY" sz="2400" dirty="0"/>
              <a:t> name of the function.  Function names follow same rules as variables</a:t>
            </a:r>
          </a:p>
          <a:p>
            <a:pPr lvl="1"/>
            <a:r>
              <a:rPr lang="en-MY" sz="2400" u="sng" dirty="0">
                <a:solidFill>
                  <a:srgbClr val="00B0F0"/>
                </a:solidFill>
              </a:rPr>
              <a:t>parameter list:</a:t>
            </a:r>
            <a:r>
              <a:rPr lang="en-MY" sz="2400" dirty="0"/>
              <a:t> variables containing values passed to the function</a:t>
            </a:r>
          </a:p>
          <a:p>
            <a:pPr lvl="1"/>
            <a:r>
              <a:rPr lang="en-MY" sz="2400" u="sng" dirty="0">
                <a:solidFill>
                  <a:srgbClr val="00B0F0"/>
                </a:solidFill>
              </a:rPr>
              <a:t>body:</a:t>
            </a:r>
            <a:r>
              <a:rPr lang="en-MY" sz="2400" dirty="0"/>
              <a:t> statements that perform the function’s task, enclosed in </a:t>
            </a:r>
            <a:r>
              <a:rPr lang="en-MY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{}</a:t>
            </a:r>
          </a:p>
          <a:p>
            <a:endParaRPr lang="en-MY" sz="2800" dirty="0"/>
          </a:p>
        </p:txBody>
      </p:sp>
    </p:spTree>
    <p:extLst>
      <p:ext uri="{BB962C8B-B14F-4D97-AF65-F5344CB8AC3E}">
        <p14:creationId xmlns:p14="http://schemas.microsoft.com/office/powerpoint/2010/main" val="18342608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Function Definition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/>
              <a:t>The general form of a function definition in C++ is as follows: </a:t>
            </a:r>
          </a:p>
          <a:p>
            <a:endParaRPr lang="en-MY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57200" y="2209800"/>
            <a:ext cx="8229600" cy="1477328"/>
          </a:xfrm>
          <a:prstGeom prst="rect">
            <a:avLst/>
          </a:prstGeom>
          <a:noFill/>
          <a:ln w="28575">
            <a:solidFill>
              <a:srgbClr val="00336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50000"/>
              <a:buFont typeface="Zapf Dingbats" charset="2"/>
              <a:buNone/>
            </a:pPr>
            <a:r>
              <a:rPr lang="en-US" i="1" dirty="0">
                <a:latin typeface="Courier New" pitchFamily="49" charset="0"/>
                <a:cs typeface="Courier New" pitchFamily="49" charset="0"/>
              </a:rPr>
              <a:t>function-</a:t>
            </a:r>
            <a:r>
              <a:rPr lang="en-US" i="1" dirty="0" err="1">
                <a:latin typeface="Courier New" pitchFamily="49" charset="0"/>
                <a:cs typeface="Courier New" pitchFamily="49" charset="0"/>
              </a:rPr>
              <a:t>returntype</a:t>
            </a:r>
            <a:r>
              <a:rPr lang="en-US" i="1" dirty="0">
                <a:latin typeface="Courier New" pitchFamily="49" charset="0"/>
                <a:cs typeface="Courier New" pitchFamily="49" charset="0"/>
              </a:rPr>
              <a:t> function-name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( </a:t>
            </a:r>
            <a:r>
              <a:rPr lang="en-US" i="1" dirty="0">
                <a:latin typeface="Courier New" pitchFamily="49" charset="0"/>
                <a:cs typeface="Courier New" pitchFamily="49" charset="0"/>
              </a:rPr>
              <a:t>parameter-list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) </a:t>
            </a:r>
            <a:br>
              <a:rPr lang="en-US" dirty="0">
                <a:latin typeface="Courier New" pitchFamily="49" charset="0"/>
                <a:cs typeface="Courier New" pitchFamily="49" charset="0"/>
              </a:rPr>
            </a:br>
            <a:r>
              <a:rPr lang="en-US" dirty="0">
                <a:latin typeface="Courier New" pitchFamily="49" charset="0"/>
                <a:cs typeface="Courier New" pitchFamily="49" charset="0"/>
              </a:rPr>
              <a:t>{ </a:t>
            </a:r>
            <a:br>
              <a:rPr lang="en-US" dirty="0">
                <a:latin typeface="Courier New" pitchFamily="49" charset="0"/>
                <a:cs typeface="Courier New" pitchFamily="49" charset="0"/>
              </a:rPr>
            </a:br>
            <a:r>
              <a:rPr lang="en-US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i="1" dirty="0">
                <a:latin typeface="Courier New" pitchFamily="49" charset="0"/>
                <a:cs typeface="Courier New" pitchFamily="49" charset="0"/>
              </a:rPr>
              <a:t>local-definitions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; </a:t>
            </a:r>
            <a:br>
              <a:rPr lang="en-US" dirty="0">
                <a:latin typeface="Courier New" pitchFamily="49" charset="0"/>
                <a:cs typeface="Courier New" pitchFamily="49" charset="0"/>
              </a:rPr>
            </a:br>
            <a:r>
              <a:rPr lang="en-US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i="1" dirty="0">
                <a:latin typeface="Courier New" pitchFamily="49" charset="0"/>
                <a:cs typeface="Courier New" pitchFamily="49" charset="0"/>
              </a:rPr>
              <a:t>function-implementation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; </a:t>
            </a:r>
            <a:br>
              <a:rPr lang="en-US" dirty="0">
                <a:latin typeface="Courier New" pitchFamily="49" charset="0"/>
                <a:cs typeface="Courier New" pitchFamily="49" charset="0"/>
              </a:rPr>
            </a:br>
            <a:r>
              <a:rPr lang="en-US" dirty="0">
                <a:latin typeface="Courier New" pitchFamily="49" charset="0"/>
                <a:cs typeface="Courier New" pitchFamily="49" charset="0"/>
              </a:rPr>
              <a:t>} </a:t>
            </a:r>
          </a:p>
        </p:txBody>
      </p:sp>
      <p:pic>
        <p:nvPicPr>
          <p:cNvPr id="5" name="Picture 3" descr="0602sowc cop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3800" y="3992076"/>
            <a:ext cx="6756400" cy="1894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103086" y="6056811"/>
            <a:ext cx="6858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2000" dirty="0"/>
              <a:t>Note: The line that reads </a:t>
            </a:r>
            <a:r>
              <a:rPr lang="en-US" sz="2000" dirty="0" err="1">
                <a:latin typeface="Courier New" pitchFamily="49" charset="0"/>
              </a:rPr>
              <a:t>int</a:t>
            </a:r>
            <a:r>
              <a:rPr lang="en-US" sz="2000" dirty="0">
                <a:latin typeface="Courier New" pitchFamily="49" charset="0"/>
              </a:rPr>
              <a:t> main()</a:t>
            </a:r>
            <a:r>
              <a:rPr lang="en-US" sz="2000" dirty="0"/>
              <a:t> is the function header.</a:t>
            </a:r>
          </a:p>
        </p:txBody>
      </p:sp>
    </p:spTree>
    <p:extLst>
      <p:ext uri="{BB962C8B-B14F-4D97-AF65-F5344CB8AC3E}">
        <p14:creationId xmlns:p14="http://schemas.microsoft.com/office/powerpoint/2010/main" val="42430485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Function Return Type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sz="2600" dirty="0"/>
              <a:t>If a function returns a value, the type of the value must be indicated:</a:t>
            </a:r>
          </a:p>
          <a:p>
            <a:pPr marL="0" indent="0">
              <a:buNone/>
            </a:pPr>
            <a:r>
              <a:rPr lang="en-MY" sz="2600" dirty="0"/>
              <a:t>	</a:t>
            </a:r>
            <a:r>
              <a:rPr lang="en-MY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MY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MY" sz="2600" dirty="0"/>
              <a:t>If a function does not return a value, its return type is </a:t>
            </a: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MY" dirty="0"/>
              <a:t>:</a:t>
            </a:r>
          </a:p>
          <a:p>
            <a:pPr marL="0" indent="0">
              <a:buNone/>
            </a:pPr>
            <a:r>
              <a:rPr lang="en-MY" dirty="0"/>
              <a:t>	</a:t>
            </a: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void printHeading()</a:t>
            </a:r>
          </a:p>
          <a:p>
            <a:pPr marL="0" indent="0">
              <a:buNone/>
            </a:pP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	{	</a:t>
            </a:r>
          </a:p>
          <a:p>
            <a:pPr marL="0" indent="0">
              <a:buNone/>
            </a:pP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MY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"Monthly Sales\n";</a:t>
            </a:r>
          </a:p>
          <a:p>
            <a:pPr marL="0" indent="0">
              <a:buNone/>
            </a:pP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	}</a:t>
            </a:r>
          </a:p>
          <a:p>
            <a:endParaRPr lang="en-MY" sz="2600" dirty="0"/>
          </a:p>
        </p:txBody>
      </p:sp>
    </p:spTree>
    <p:extLst>
      <p:ext uri="{BB962C8B-B14F-4D97-AF65-F5344CB8AC3E}">
        <p14:creationId xmlns:p14="http://schemas.microsoft.com/office/powerpoint/2010/main" val="27565579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Calling a 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sz="2600" dirty="0"/>
              <a:t>To call a function, use the function name followed by </a:t>
            </a:r>
            <a:r>
              <a:rPr lang="en-MY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MY" sz="2600" dirty="0"/>
              <a:t>and ;</a:t>
            </a:r>
          </a:p>
          <a:p>
            <a:pPr marL="0" indent="0">
              <a:buNone/>
            </a:pPr>
            <a:r>
              <a:rPr lang="en-MY" sz="2600" dirty="0"/>
              <a:t>	</a:t>
            </a:r>
            <a:r>
              <a:rPr lang="en-MY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printHeading();</a:t>
            </a:r>
          </a:p>
          <a:p>
            <a:r>
              <a:rPr lang="en-MY" sz="2600" dirty="0"/>
              <a:t>When called, program executes the body of the called function</a:t>
            </a:r>
          </a:p>
          <a:p>
            <a:r>
              <a:rPr lang="en-MY" sz="2600" dirty="0"/>
              <a:t>After the function terminates, execution resumes in the calling function at point of call.</a:t>
            </a:r>
          </a:p>
          <a:p>
            <a:endParaRPr lang="en-MY" sz="2600" dirty="0"/>
          </a:p>
        </p:txBody>
      </p:sp>
    </p:spTree>
    <p:extLst>
      <p:ext uri="{BB962C8B-B14F-4D97-AF65-F5344CB8AC3E}">
        <p14:creationId xmlns:p14="http://schemas.microsoft.com/office/powerpoint/2010/main" val="36171340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The Flowchart</a:t>
            </a:r>
          </a:p>
        </p:txBody>
      </p:sp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3744800" y="1723231"/>
            <a:ext cx="1628775" cy="390525"/>
          </a:xfrm>
          <a:prstGeom prst="flowChartTerminator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600" dirty="0">
                <a:latin typeface="Calibri" pitchFamily="34" charset="0"/>
              </a:rPr>
              <a:t>Start</a:t>
            </a:r>
            <a:endParaRPr lang="en-US" sz="1600" dirty="0"/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2735943" y="2528093"/>
            <a:ext cx="3646488" cy="542925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Aft>
                <a:spcPts val="1000"/>
              </a:spcAft>
            </a:pPr>
            <a:r>
              <a:rPr lang="en-US" sz="1600">
                <a:latin typeface="Calibri" pitchFamily="34" charset="0"/>
              </a:rPr>
              <a:t>print “Hello from main”</a:t>
            </a:r>
            <a:endParaRPr lang="en-US" sz="1600"/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2913742" y="3583384"/>
            <a:ext cx="3290888" cy="400050"/>
          </a:xfrm>
          <a:prstGeom prst="flowChartPredefined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Aft>
                <a:spcPts val="1000"/>
              </a:spcAft>
            </a:pPr>
            <a:r>
              <a:rPr lang="en-US" sz="1600" dirty="0">
                <a:latin typeface="Calibri" pitchFamily="34" charset="0"/>
              </a:rPr>
              <a:t>displayMessage</a:t>
            </a:r>
            <a:endParaRPr lang="en-US" sz="1600" dirty="0"/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2743200" y="4495800"/>
            <a:ext cx="3639231" cy="542925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600">
                <a:latin typeface="Calibri" pitchFamily="34" charset="0"/>
              </a:rPr>
              <a:t>print “Back in function main again”</a:t>
            </a:r>
            <a:endParaRPr lang="en-US" sz="1600"/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3744798" y="5551091"/>
            <a:ext cx="1628775" cy="390525"/>
          </a:xfrm>
          <a:prstGeom prst="flowChartTerminator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600">
                <a:latin typeface="Calibri" pitchFamily="34" charset="0"/>
              </a:rPr>
              <a:t>End</a:t>
            </a:r>
            <a:endParaRPr lang="en-US" sz="1600"/>
          </a:p>
        </p:txBody>
      </p:sp>
      <p:cxnSp>
        <p:nvCxnSpPr>
          <p:cNvPr id="14" name="Straight Arrow Connector 13"/>
          <p:cNvCxnSpPr>
            <a:stCxn id="4" idx="2"/>
            <a:endCxn id="5" idx="1"/>
          </p:cNvCxnSpPr>
          <p:nvPr/>
        </p:nvCxnSpPr>
        <p:spPr>
          <a:xfrm flipH="1">
            <a:off x="4559187" y="2113756"/>
            <a:ext cx="1" cy="4143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5" idx="4"/>
            <a:endCxn id="6" idx="0"/>
          </p:cNvCxnSpPr>
          <p:nvPr/>
        </p:nvCxnSpPr>
        <p:spPr>
          <a:xfrm flipH="1">
            <a:off x="4559186" y="3071018"/>
            <a:ext cx="1" cy="5123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2"/>
            <a:endCxn id="7" idx="1"/>
          </p:cNvCxnSpPr>
          <p:nvPr/>
        </p:nvCxnSpPr>
        <p:spPr>
          <a:xfrm>
            <a:off x="4559186" y="3983434"/>
            <a:ext cx="3630" cy="5123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7" idx="4"/>
            <a:endCxn id="8" idx="0"/>
          </p:cNvCxnSpPr>
          <p:nvPr/>
        </p:nvCxnSpPr>
        <p:spPr>
          <a:xfrm flipH="1">
            <a:off x="4559186" y="5038725"/>
            <a:ext cx="3630" cy="5123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34833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The Pseudo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r>
              <a:rPr lang="en-US" dirty="0"/>
              <a:t>Start</a:t>
            </a:r>
          </a:p>
          <a:p>
            <a:r>
              <a:rPr lang="en-US" dirty="0"/>
              <a:t>Print “Hello from main”</a:t>
            </a:r>
          </a:p>
          <a:p>
            <a:r>
              <a:rPr lang="en-US" dirty="0"/>
              <a:t>call displayMessage</a:t>
            </a:r>
          </a:p>
          <a:p>
            <a:r>
              <a:rPr lang="en-US" dirty="0"/>
              <a:t>Print “Back in function main again”</a:t>
            </a:r>
          </a:p>
          <a:p>
            <a:r>
              <a:rPr lang="en-US" dirty="0"/>
              <a:t>End</a:t>
            </a:r>
          </a:p>
          <a:p>
            <a:endParaRPr lang="en-MY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651829" y="1600199"/>
            <a:ext cx="4038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displayMessage:</a:t>
            </a:r>
          </a:p>
          <a:p>
            <a:pPr lvl="1"/>
            <a:r>
              <a:rPr lang="en-US" dirty="0"/>
              <a:t>Print “Hello from the function displayMessage”</a:t>
            </a:r>
          </a:p>
        </p:txBody>
      </p:sp>
    </p:spTree>
    <p:extLst>
      <p:ext uri="{BB962C8B-B14F-4D97-AF65-F5344CB8AC3E}">
        <p14:creationId xmlns:p14="http://schemas.microsoft.com/office/powerpoint/2010/main" val="29596653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The Structure Chart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239843" y="2209800"/>
            <a:ext cx="2664316" cy="609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Aft>
                <a:spcPts val="1000"/>
              </a:spcAft>
            </a:pPr>
            <a:r>
              <a:rPr lang="en-US" sz="2400" dirty="0" err="1">
                <a:latin typeface="Calibri" pitchFamily="34" charset="0"/>
              </a:rPr>
              <a:t>main_program</a:t>
            </a:r>
            <a:endParaRPr lang="en-US" sz="2400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239842" y="3433762"/>
            <a:ext cx="2664316" cy="609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Aft>
                <a:spcPts val="1000"/>
              </a:spcAft>
            </a:pPr>
            <a:r>
              <a:rPr lang="en-US" sz="2400" dirty="0">
                <a:latin typeface="Calibri" pitchFamily="34" charset="0"/>
              </a:rPr>
              <a:t>displayMessage</a:t>
            </a:r>
            <a:endParaRPr lang="en-US" sz="2400" dirty="0"/>
          </a:p>
        </p:txBody>
      </p:sp>
      <p:cxnSp>
        <p:nvCxnSpPr>
          <p:cNvPr id="6" name="AutoShape 4"/>
          <p:cNvCxnSpPr>
            <a:cxnSpLocks noChangeShapeType="1"/>
            <a:stCxn id="4" idx="2"/>
            <a:endCxn id="5" idx="0"/>
          </p:cNvCxnSpPr>
          <p:nvPr/>
        </p:nvCxnSpPr>
        <p:spPr bwMode="auto">
          <a:xfrm flipH="1">
            <a:off x="4572000" y="2819400"/>
            <a:ext cx="1" cy="614362"/>
          </a:xfrm>
          <a:prstGeom prst="straightConnector1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</p:spTree>
    <p:extLst>
      <p:ext uri="{BB962C8B-B14F-4D97-AF65-F5344CB8AC3E}">
        <p14:creationId xmlns:p14="http://schemas.microsoft.com/office/powerpoint/2010/main" val="20517300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Calling a Function - Example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1417638"/>
            <a:ext cx="5410200" cy="4946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23850" y="3048000"/>
            <a:ext cx="8153400" cy="762000"/>
          </a:xfrm>
          <a:prstGeom prst="rect">
            <a:avLst/>
          </a:prstGeom>
          <a:noFill/>
          <a:ln w="19050">
            <a:solidFill>
              <a:srgbClr val="9933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400" dirty="0">
                <a:solidFill>
                  <a:srgbClr val="990033"/>
                </a:solidFill>
              </a:rPr>
              <a:t>Function </a:t>
            </a:r>
          </a:p>
          <a:p>
            <a:r>
              <a:rPr lang="en-US" sz="2400" dirty="0">
                <a:solidFill>
                  <a:srgbClr val="990033"/>
                </a:solidFill>
              </a:rPr>
              <a:t>definition</a:t>
            </a:r>
          </a:p>
        </p:txBody>
      </p:sp>
      <p:sp>
        <p:nvSpPr>
          <p:cNvPr id="6" name="AutoShape 5"/>
          <p:cNvSpPr>
            <a:spLocks/>
          </p:cNvSpPr>
          <p:nvPr/>
        </p:nvSpPr>
        <p:spPr bwMode="auto">
          <a:xfrm>
            <a:off x="381000" y="4830762"/>
            <a:ext cx="1752600" cy="609600"/>
          </a:xfrm>
          <a:prstGeom prst="borderCallout2">
            <a:avLst>
              <a:gd name="adj1" fmla="val 13634"/>
              <a:gd name="adj2" fmla="val 105000"/>
              <a:gd name="adj3" fmla="val 13634"/>
              <a:gd name="adj4" fmla="val 145940"/>
              <a:gd name="adj5" fmla="val 25870"/>
              <a:gd name="adj6" fmla="val 202932"/>
            </a:avLst>
          </a:prstGeom>
          <a:noFill/>
          <a:ln w="19050">
            <a:solidFill>
              <a:srgbClr val="990033"/>
            </a:solidFill>
            <a:miter lim="800000"/>
            <a:headEnd/>
            <a:tailEnd/>
          </a:ln>
        </p:spPr>
        <p:txBody>
          <a:bodyPr anchor="ctr"/>
          <a:lstStyle/>
          <a:p>
            <a:r>
              <a:rPr lang="en-US" sz="2400">
                <a:solidFill>
                  <a:srgbClr val="990033"/>
                </a:solidFill>
              </a:rPr>
              <a:t>Function call</a:t>
            </a:r>
          </a:p>
        </p:txBody>
      </p:sp>
    </p:spTree>
    <p:extLst>
      <p:ext uri="{BB962C8B-B14F-4D97-AF65-F5344CB8AC3E}">
        <p14:creationId xmlns:p14="http://schemas.microsoft.com/office/powerpoint/2010/main" val="925357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002BF-6A74-45F6-9552-EAF20B0E8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Flow of Control in Program 6-1</a:t>
            </a:r>
            <a:endParaRPr lang="en-MY" dirty="0"/>
          </a:p>
        </p:txBody>
      </p:sp>
      <p:pic>
        <p:nvPicPr>
          <p:cNvPr id="4" name="Picture 3" descr="0603sowc copy">
            <a:extLst>
              <a:ext uri="{FF2B5EF4-FFF2-40B4-BE49-F238E27FC236}">
                <a16:creationId xmlns:a16="http://schemas.microsoft.com/office/drawing/2014/main" id="{07409591-CB18-471C-80EC-A1330B144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773238"/>
            <a:ext cx="8351838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75030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Library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/>
              <a:t>“Built-in" functions that </a:t>
            </a:r>
            <a:r>
              <a:rPr lang="en-MY" b="1" dirty="0">
                <a:solidFill>
                  <a:srgbClr val="00B0F0"/>
                </a:solidFill>
              </a:rPr>
              <a:t>come with the compiler</a:t>
            </a:r>
            <a:r>
              <a:rPr lang="en-MY" dirty="0"/>
              <a:t>.</a:t>
            </a:r>
          </a:p>
          <a:p>
            <a:r>
              <a:rPr lang="en-MY" dirty="0"/>
              <a:t>The source code (definition) for library functions does NOT appear in your program.</a:t>
            </a:r>
          </a:p>
          <a:p>
            <a:r>
              <a:rPr lang="en-MY" dirty="0"/>
              <a:t>To use a library function, you simply need to </a:t>
            </a:r>
            <a:r>
              <a:rPr lang="en-MY" b="1" dirty="0">
                <a:solidFill>
                  <a:srgbClr val="00B0F0"/>
                </a:solidFill>
              </a:rPr>
              <a:t>include the proper header file </a:t>
            </a:r>
            <a:r>
              <a:rPr lang="en-MY" dirty="0"/>
              <a:t>and know the name of the function that you wish to use. </a:t>
            </a:r>
          </a:p>
          <a:p>
            <a:pPr lvl="1"/>
            <a:r>
              <a:rPr lang="en-MY" sz="2400" b="1" dirty="0"/>
              <a:t>#include </a:t>
            </a:r>
            <a:r>
              <a:rPr lang="en-MY" sz="2400" i="1" dirty="0"/>
              <a:t>compiler directive </a:t>
            </a:r>
          </a:p>
        </p:txBody>
      </p:sp>
    </p:spTree>
    <p:extLst>
      <p:ext uri="{BB962C8B-B14F-4D97-AF65-F5344CB8AC3E}">
        <p14:creationId xmlns:p14="http://schemas.microsoft.com/office/powerpoint/2010/main" val="114578540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053D4-6F99-4985-B6BF-B6FD2E96C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User-Defined Functions: </a:t>
            </a:r>
            <a:br>
              <a:rPr lang="en-US" dirty="0"/>
            </a:br>
            <a:r>
              <a:rPr lang="en-US" dirty="0"/>
              <a:t>Example 2</a:t>
            </a:r>
            <a:endParaRPr lang="en-MY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E4A888-6DF7-470B-A46F-E71BB4EF15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478" y="1417638"/>
            <a:ext cx="8855122" cy="49831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62025">
              <a:lnSpc>
                <a:spcPct val="80000"/>
              </a:lnSpc>
              <a:buClr>
                <a:srgbClr val="000000"/>
              </a:buClr>
              <a:buSzPct val="50000"/>
              <a:buNone/>
              <a:tabLst>
                <a:tab pos="446088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01	#include &lt;iostream&gt;</a:t>
            </a:r>
          </a:p>
          <a:p>
            <a:pPr marL="0" indent="0" defTabSz="962025">
              <a:lnSpc>
                <a:spcPct val="80000"/>
              </a:lnSpc>
              <a:buClr>
                <a:srgbClr val="000000"/>
              </a:buClr>
              <a:buSzPct val="50000"/>
              <a:buNone/>
              <a:tabLst>
                <a:tab pos="446088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02	#include &lt;</a:t>
            </a:r>
            <a:r>
              <a:rPr lang="en-US" sz="1600" dirty="0" err="1">
                <a:solidFill>
                  <a:srgbClr val="000000"/>
                </a:solidFill>
                <a:latin typeface="Courier New" pitchFamily="49" charset="0"/>
              </a:rPr>
              <a:t>cmath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&gt;</a:t>
            </a:r>
          </a:p>
          <a:p>
            <a:pPr marL="0" indent="0" defTabSz="962025">
              <a:lnSpc>
                <a:spcPct val="80000"/>
              </a:lnSpc>
              <a:buClr>
                <a:srgbClr val="000000"/>
              </a:buClr>
              <a:buSzPct val="50000"/>
              <a:buNone/>
              <a:tabLst>
                <a:tab pos="446088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03	using namespace std;</a:t>
            </a:r>
          </a:p>
          <a:p>
            <a:pPr marL="0" indent="0" defTabSz="962025">
              <a:lnSpc>
                <a:spcPct val="80000"/>
              </a:lnSpc>
              <a:buClr>
                <a:srgbClr val="000000"/>
              </a:buClr>
              <a:buSzPct val="50000"/>
              <a:buNone/>
              <a:tabLst>
                <a:tab pos="446088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04</a:t>
            </a:r>
          </a:p>
          <a:p>
            <a:pPr marL="0" indent="0" defTabSz="962025">
              <a:lnSpc>
                <a:spcPct val="80000"/>
              </a:lnSpc>
              <a:buClr>
                <a:srgbClr val="000000"/>
              </a:buClr>
              <a:buSzPct val="50000"/>
              <a:buNone/>
              <a:tabLst>
                <a:tab pos="446088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05	float distance(float x, float y) </a:t>
            </a:r>
          </a:p>
          <a:p>
            <a:pPr marL="0" indent="0" defTabSz="962025">
              <a:lnSpc>
                <a:spcPct val="80000"/>
              </a:lnSpc>
              <a:buClr>
                <a:srgbClr val="000000"/>
              </a:buClr>
              <a:buSzPct val="50000"/>
              <a:buNone/>
              <a:tabLst>
                <a:tab pos="446088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06	{   	float </a:t>
            </a:r>
            <a:r>
              <a:rPr lang="en-US" sz="1600" dirty="0" err="1">
                <a:solidFill>
                  <a:srgbClr val="000000"/>
                </a:solidFill>
                <a:latin typeface="Courier New" pitchFamily="49" charset="0"/>
              </a:rPr>
              <a:t>dist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; </a:t>
            </a:r>
          </a:p>
          <a:p>
            <a:pPr marL="0" indent="0" defTabSz="962025">
              <a:lnSpc>
                <a:spcPct val="80000"/>
              </a:lnSpc>
              <a:buClr>
                <a:srgbClr val="000000"/>
              </a:buClr>
              <a:buSzPct val="50000"/>
              <a:buNone/>
              <a:tabLst>
                <a:tab pos="446088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07     	</a:t>
            </a:r>
            <a:r>
              <a:rPr lang="en-US" sz="1600" dirty="0" err="1">
                <a:solidFill>
                  <a:srgbClr val="000000"/>
                </a:solidFill>
                <a:latin typeface="Courier New" pitchFamily="49" charset="0"/>
              </a:rPr>
              <a:t>dist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 = sqrt(x * x + y * y);    </a:t>
            </a:r>
          </a:p>
          <a:p>
            <a:pPr marL="0" indent="0" defTabSz="962025">
              <a:lnSpc>
                <a:spcPct val="80000"/>
              </a:lnSpc>
              <a:buClr>
                <a:srgbClr val="000000"/>
              </a:buClr>
              <a:buSzPct val="50000"/>
              <a:buNone/>
              <a:tabLst>
                <a:tab pos="446088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08		return </a:t>
            </a:r>
            <a:r>
              <a:rPr lang="en-US" sz="1600" dirty="0" err="1">
                <a:solidFill>
                  <a:srgbClr val="000000"/>
                </a:solidFill>
                <a:latin typeface="Courier New" pitchFamily="49" charset="0"/>
              </a:rPr>
              <a:t>dist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; </a:t>
            </a:r>
          </a:p>
          <a:p>
            <a:pPr marL="0" indent="0" defTabSz="962025">
              <a:lnSpc>
                <a:spcPct val="80000"/>
              </a:lnSpc>
              <a:buClr>
                <a:srgbClr val="000000"/>
              </a:buClr>
              <a:buSzPct val="50000"/>
              <a:buNone/>
              <a:tabLst>
                <a:tab pos="446088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09	}</a:t>
            </a:r>
          </a:p>
          <a:p>
            <a:pPr marL="0" indent="0" defTabSz="962025">
              <a:lnSpc>
                <a:spcPct val="80000"/>
              </a:lnSpc>
              <a:buClr>
                <a:srgbClr val="000000"/>
              </a:buClr>
              <a:buSzPct val="50000"/>
              <a:buNone/>
              <a:tabLst>
                <a:tab pos="446088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10</a:t>
            </a:r>
          </a:p>
          <a:p>
            <a:pPr marL="0" indent="0" defTabSz="962025">
              <a:lnSpc>
                <a:spcPct val="80000"/>
              </a:lnSpc>
              <a:buClr>
                <a:srgbClr val="000000"/>
              </a:buClr>
              <a:buSzPct val="50000"/>
              <a:buNone/>
              <a:tabLst>
                <a:tab pos="446088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11	void main()</a:t>
            </a:r>
          </a:p>
          <a:p>
            <a:pPr marL="0" indent="0" defTabSz="962025">
              <a:lnSpc>
                <a:spcPct val="80000"/>
              </a:lnSpc>
              <a:buClr>
                <a:srgbClr val="000000"/>
              </a:buClr>
              <a:buSzPct val="50000"/>
              <a:buNone/>
              <a:tabLst>
                <a:tab pos="446088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12	{</a:t>
            </a:r>
          </a:p>
          <a:p>
            <a:pPr marL="0" indent="0" defTabSz="962025">
              <a:lnSpc>
                <a:spcPct val="80000"/>
              </a:lnSpc>
              <a:buClr>
                <a:srgbClr val="000000"/>
              </a:buClr>
              <a:buSzPct val="50000"/>
              <a:buNone/>
              <a:tabLst>
                <a:tab pos="446088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13    	float </a:t>
            </a:r>
            <a:r>
              <a:rPr lang="en-US" sz="1600" dirty="0" err="1">
                <a:solidFill>
                  <a:srgbClr val="000000"/>
                </a:solidFill>
                <a:latin typeface="Courier New" pitchFamily="49" charset="0"/>
              </a:rPr>
              <a:t>x,y,dist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; </a:t>
            </a:r>
          </a:p>
          <a:p>
            <a:pPr marL="0" indent="0" defTabSz="962025">
              <a:lnSpc>
                <a:spcPct val="80000"/>
              </a:lnSpc>
              <a:buClr>
                <a:srgbClr val="000000"/>
              </a:buClr>
              <a:buSzPct val="50000"/>
              <a:buNone/>
              <a:tabLst>
                <a:tab pos="446088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14		</a:t>
            </a:r>
            <a:r>
              <a:rPr lang="en-US" sz="1600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 &lt;&lt; "Testing function distance(</a:t>
            </a:r>
            <a:r>
              <a:rPr lang="en-US" sz="1600" dirty="0" err="1">
                <a:solidFill>
                  <a:srgbClr val="000000"/>
                </a:solidFill>
                <a:latin typeface="Courier New" pitchFamily="49" charset="0"/>
              </a:rPr>
              <a:t>x,y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)"  &lt;&lt; </a:t>
            </a:r>
            <a:r>
              <a:rPr lang="en-US" sz="1600" dirty="0" err="1">
                <a:solidFill>
                  <a:srgbClr val="000000"/>
                </a:solidFill>
                <a:latin typeface="Courier New" pitchFamily="49" charset="0"/>
              </a:rPr>
              <a:t>endl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;  </a:t>
            </a:r>
          </a:p>
          <a:p>
            <a:pPr marL="0" indent="0" defTabSz="962025">
              <a:lnSpc>
                <a:spcPct val="80000"/>
              </a:lnSpc>
              <a:buClr>
                <a:srgbClr val="000000"/>
              </a:buClr>
              <a:buSzPct val="50000"/>
              <a:buNone/>
              <a:tabLst>
                <a:tab pos="446088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15		</a:t>
            </a:r>
            <a:r>
              <a:rPr lang="en-US" sz="1600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 &lt;&lt; "Enter values for x and y: ";  </a:t>
            </a:r>
          </a:p>
          <a:p>
            <a:pPr marL="0" indent="0" defTabSz="962025">
              <a:lnSpc>
                <a:spcPct val="80000"/>
              </a:lnSpc>
              <a:buClr>
                <a:srgbClr val="000000"/>
              </a:buClr>
              <a:buSzPct val="50000"/>
              <a:buNone/>
              <a:tabLst>
                <a:tab pos="446088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16		</a:t>
            </a:r>
            <a:r>
              <a:rPr lang="en-US" sz="1600" dirty="0" err="1">
                <a:solidFill>
                  <a:srgbClr val="000000"/>
                </a:solidFill>
                <a:latin typeface="Courier New" pitchFamily="49" charset="0"/>
              </a:rPr>
              <a:t>cin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 &gt;&gt; x &gt;&gt; y;  </a:t>
            </a:r>
          </a:p>
          <a:p>
            <a:pPr marL="0" indent="0" defTabSz="962025">
              <a:lnSpc>
                <a:spcPct val="80000"/>
              </a:lnSpc>
              <a:buClr>
                <a:srgbClr val="000000"/>
              </a:buClr>
              <a:buSzPct val="50000"/>
              <a:buNone/>
              <a:tabLst>
                <a:tab pos="446088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17		</a:t>
            </a:r>
            <a:r>
              <a:rPr lang="en-US" sz="1600" dirty="0" err="1">
                <a:solidFill>
                  <a:srgbClr val="000000"/>
                </a:solidFill>
                <a:latin typeface="Courier New" pitchFamily="49" charset="0"/>
              </a:rPr>
              <a:t>dist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 = distance(</a:t>
            </a:r>
            <a:r>
              <a:rPr lang="en-US" sz="1600" dirty="0" err="1">
                <a:solidFill>
                  <a:srgbClr val="000000"/>
                </a:solidFill>
                <a:latin typeface="Courier New" pitchFamily="49" charset="0"/>
              </a:rPr>
              <a:t>x,y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);  </a:t>
            </a:r>
          </a:p>
          <a:p>
            <a:pPr marL="977900" indent="-977900" defTabSz="962025">
              <a:lnSpc>
                <a:spcPct val="80000"/>
              </a:lnSpc>
              <a:buClr>
                <a:srgbClr val="000000"/>
              </a:buClr>
              <a:buSzPct val="50000"/>
              <a:buNone/>
              <a:tabLst>
                <a:tab pos="446088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18		</a:t>
            </a:r>
            <a:r>
              <a:rPr lang="en-US" sz="1600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 &lt;&lt; "Distance of (" &lt;&lt; x &lt;&lt; ',' &lt;&lt; y &lt;&lt; ") from origin is " &lt;&lt; </a:t>
            </a:r>
            <a:r>
              <a:rPr lang="en-US" sz="1600" dirty="0" err="1">
                <a:solidFill>
                  <a:srgbClr val="000000"/>
                </a:solidFill>
                <a:latin typeface="Courier New" pitchFamily="49" charset="0"/>
              </a:rPr>
              <a:t>dist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 &lt;&lt; </a:t>
            </a:r>
            <a:r>
              <a:rPr lang="en-US" sz="1600" dirty="0" err="1">
                <a:solidFill>
                  <a:srgbClr val="000000"/>
                </a:solidFill>
                <a:latin typeface="Courier New" pitchFamily="49" charset="0"/>
              </a:rPr>
              <a:t>endl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 &lt;&lt; "Tested" &lt;&lt; </a:t>
            </a:r>
            <a:r>
              <a:rPr lang="en-US" sz="1600" dirty="0" err="1">
                <a:solidFill>
                  <a:srgbClr val="000000"/>
                </a:solidFill>
                <a:latin typeface="Courier New" pitchFamily="49" charset="0"/>
              </a:rPr>
              <a:t>endl</a:t>
            </a: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;  </a:t>
            </a:r>
          </a:p>
          <a:p>
            <a:pPr marL="0" indent="0" defTabSz="962025">
              <a:lnSpc>
                <a:spcPct val="80000"/>
              </a:lnSpc>
              <a:buClr>
                <a:srgbClr val="000000"/>
              </a:buClr>
              <a:buSzPct val="50000"/>
              <a:buNone/>
              <a:tabLst>
                <a:tab pos="446088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itchFamily="49" charset="0"/>
              </a:rPr>
              <a:t>19	}</a:t>
            </a:r>
          </a:p>
        </p:txBody>
      </p:sp>
    </p:spTree>
    <p:extLst>
      <p:ext uri="{BB962C8B-B14F-4D97-AF65-F5344CB8AC3E}">
        <p14:creationId xmlns:p14="http://schemas.microsoft.com/office/powerpoint/2010/main" val="34466734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75B9D-5A56-4277-8B13-D932606AC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Calling Functions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FF956C-A29F-468E-96FD-840E74E1B1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Courier New" pitchFamily="49" charset="0"/>
              </a:rPr>
              <a:t>main</a:t>
            </a:r>
            <a:r>
              <a:rPr lang="en-US" dirty="0"/>
              <a:t> can call any number of functions</a:t>
            </a:r>
          </a:p>
          <a:p>
            <a:pPr>
              <a:lnSpc>
                <a:spcPct val="90000"/>
              </a:lnSpc>
            </a:pPr>
            <a:r>
              <a:rPr lang="en-US" dirty="0"/>
              <a:t>Functions can call other functions</a:t>
            </a:r>
          </a:p>
          <a:p>
            <a:pPr>
              <a:lnSpc>
                <a:spcPct val="90000"/>
              </a:lnSpc>
            </a:pPr>
            <a:r>
              <a:rPr lang="en-US" dirty="0"/>
              <a:t>Compiler </a:t>
            </a:r>
            <a:r>
              <a:rPr lang="en-US" b="1" dirty="0">
                <a:solidFill>
                  <a:srgbClr val="00B0F0"/>
                </a:solidFill>
              </a:rPr>
              <a:t>must</a:t>
            </a:r>
            <a:r>
              <a:rPr lang="en-US" dirty="0"/>
              <a:t> know the following about  a function before it is called:</a:t>
            </a:r>
          </a:p>
          <a:p>
            <a:pPr lvl="1">
              <a:lnSpc>
                <a:spcPct val="90000"/>
              </a:lnSpc>
            </a:pPr>
            <a:r>
              <a:rPr lang="en-US" dirty="0">
                <a:ea typeface="ＭＳ Ｐゴシック" pitchFamily="34" charset="-128"/>
              </a:rPr>
              <a:t>name</a:t>
            </a:r>
          </a:p>
          <a:p>
            <a:pPr lvl="1">
              <a:lnSpc>
                <a:spcPct val="90000"/>
              </a:lnSpc>
            </a:pPr>
            <a:r>
              <a:rPr lang="en-US" dirty="0">
                <a:ea typeface="ＭＳ Ｐゴシック" pitchFamily="34" charset="-128"/>
              </a:rPr>
              <a:t>return type</a:t>
            </a:r>
          </a:p>
          <a:p>
            <a:pPr lvl="1">
              <a:lnSpc>
                <a:spcPct val="90000"/>
              </a:lnSpc>
            </a:pPr>
            <a:r>
              <a:rPr lang="en-US" dirty="0">
                <a:ea typeface="ＭＳ Ｐゴシック" pitchFamily="34" charset="-128"/>
              </a:rPr>
              <a:t>number of parameters</a:t>
            </a:r>
          </a:p>
          <a:p>
            <a:pPr lvl="1">
              <a:lnSpc>
                <a:spcPct val="90000"/>
              </a:lnSpc>
            </a:pPr>
            <a:r>
              <a:rPr lang="en-US" dirty="0">
                <a:ea typeface="ＭＳ Ｐゴシック" pitchFamily="34" charset="-128"/>
              </a:rPr>
              <a:t>data type of each parameter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3553658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2819D-C7BA-4E69-A4BE-7F0C92FB1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Exercise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F91221-9C3F-449E-9116-740AA43915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Lab 11, Exercise 1, No 1 (pg. 147-149)</a:t>
            </a:r>
          </a:p>
          <a:p>
            <a:r>
              <a:rPr lang="en-US" dirty="0"/>
              <a:t>Which of the following function headers are valid? If they are invalid, explain why.</a:t>
            </a:r>
          </a:p>
          <a:p>
            <a:pPr lvl="1"/>
            <a:r>
              <a:rPr lang="en-US" dirty="0">
                <a:latin typeface="Courier New" pitchFamily="49" charset="0"/>
                <a:cs typeface="Courier New" pitchFamily="49" charset="0"/>
              </a:rPr>
              <a:t>one (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a,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b)</a:t>
            </a:r>
          </a:p>
          <a:p>
            <a:pPr lvl="1"/>
            <a:r>
              <a:rPr lang="en-US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thisone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(char x)</a:t>
            </a:r>
          </a:p>
          <a:p>
            <a:pPr lvl="1"/>
            <a:r>
              <a:rPr lang="en-US" dirty="0">
                <a:latin typeface="Courier New" pitchFamily="49" charset="0"/>
                <a:cs typeface="Courier New" pitchFamily="49" charset="0"/>
              </a:rPr>
              <a:t>char another (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a, b)</a:t>
            </a:r>
          </a:p>
          <a:p>
            <a:pPr lvl="1"/>
            <a:r>
              <a:rPr lang="en-US" dirty="0">
                <a:latin typeface="Courier New" pitchFamily="49" charset="0"/>
                <a:cs typeface="Courier New" pitchFamily="49" charset="0"/>
              </a:rPr>
              <a:t>double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yetanother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5928912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F3018-671E-4ABA-A785-58014EAF9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Prototypes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5A0582-2978-47F7-8C03-B01BD3C0C7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Ways to </a:t>
            </a:r>
            <a:r>
              <a:rPr lang="en-US" b="1" dirty="0">
                <a:solidFill>
                  <a:srgbClr val="00B0F0"/>
                </a:solidFill>
              </a:rPr>
              <a:t>notify the compiler </a:t>
            </a:r>
            <a:r>
              <a:rPr lang="en-US" dirty="0"/>
              <a:t>about a function before a call to the function:</a:t>
            </a:r>
          </a:p>
          <a:p>
            <a:pPr lvl="1">
              <a:lnSpc>
                <a:spcPct val="90000"/>
              </a:lnSpc>
            </a:pPr>
            <a:r>
              <a:rPr lang="en-US" dirty="0">
                <a:ea typeface="ＭＳ Ｐゴシック" pitchFamily="34" charset="-128"/>
              </a:rPr>
              <a:t>Place function definition before calling function’s definition</a:t>
            </a:r>
          </a:p>
          <a:p>
            <a:pPr lvl="1">
              <a:lnSpc>
                <a:spcPct val="90000"/>
              </a:lnSpc>
            </a:pPr>
            <a:r>
              <a:rPr lang="en-US" dirty="0">
                <a:ea typeface="ＭＳ Ｐゴシック" pitchFamily="34" charset="-128"/>
              </a:rPr>
              <a:t>Use a </a:t>
            </a:r>
            <a:r>
              <a:rPr lang="en-US" u="sng" dirty="0">
                <a:ea typeface="ＭＳ Ｐゴシック" pitchFamily="34" charset="-128"/>
              </a:rPr>
              <a:t>function prototype</a:t>
            </a:r>
            <a:r>
              <a:rPr lang="en-US" dirty="0">
                <a:ea typeface="ＭＳ Ｐゴシック" pitchFamily="34" charset="-128"/>
              </a:rPr>
              <a:t> (</a:t>
            </a:r>
            <a:r>
              <a:rPr lang="en-US" u="sng" dirty="0">
                <a:ea typeface="ＭＳ Ｐゴシック" pitchFamily="34" charset="-128"/>
              </a:rPr>
              <a:t>function declaration</a:t>
            </a:r>
            <a:r>
              <a:rPr lang="en-US" dirty="0">
                <a:ea typeface="ＭＳ Ｐゴシック" pitchFamily="34" charset="-128"/>
              </a:rPr>
              <a:t>) – like the function definition without the body</a:t>
            </a:r>
          </a:p>
          <a:p>
            <a:pPr lvl="2">
              <a:lnSpc>
                <a:spcPct val="90000"/>
              </a:lnSpc>
            </a:pPr>
            <a:r>
              <a:rPr lang="en-US" dirty="0">
                <a:ea typeface="ＭＳ Ｐゴシック" pitchFamily="34" charset="-128"/>
              </a:rPr>
              <a:t>Header: 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void printHeading()</a:t>
            </a:r>
            <a:endParaRPr lang="en-US" dirty="0">
              <a:ea typeface="ＭＳ Ｐゴシック" pitchFamily="34" charset="-128"/>
            </a:endParaRPr>
          </a:p>
          <a:p>
            <a:pPr lvl="2">
              <a:lnSpc>
                <a:spcPct val="90000"/>
              </a:lnSpc>
            </a:pPr>
            <a:r>
              <a:rPr lang="en-US" dirty="0">
                <a:ea typeface="ＭＳ Ｐゴシック" pitchFamily="34" charset="-128"/>
              </a:rPr>
              <a:t>Prototype: 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void printHeading();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69374187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BFF2-C4AE-4E0A-8C32-FA8D3853F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User-Defined Functions:</a:t>
            </a:r>
            <a:br>
              <a:rPr lang="en-US" dirty="0"/>
            </a:br>
            <a:r>
              <a:rPr lang="en-US" dirty="0"/>
              <a:t>Function Prototypes</a:t>
            </a:r>
            <a:endParaRPr lang="en-MY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9F58C2-FAC8-40DB-B8EF-775B0DCFF1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478" y="1417638"/>
            <a:ext cx="8855122" cy="49831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800" dirty="0">
                <a:solidFill>
                  <a:srgbClr val="000000"/>
                </a:solidFill>
                <a:latin typeface="Courier New" pitchFamily="49" charset="0"/>
              </a:rPr>
              <a:t>01	#include &lt;iostream&gt;</a:t>
            </a:r>
          </a:p>
          <a:p>
            <a:pPr marL="0" indent="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800" dirty="0">
                <a:solidFill>
                  <a:srgbClr val="000000"/>
                </a:solidFill>
                <a:latin typeface="Courier New" pitchFamily="49" charset="0"/>
              </a:rPr>
              <a:t>02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800" dirty="0">
                <a:solidFill>
                  <a:srgbClr val="000000"/>
                </a:solidFill>
                <a:latin typeface="Courier New" pitchFamily="49" charset="0"/>
              </a:rPr>
              <a:t>03	void first();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800" dirty="0">
                <a:solidFill>
                  <a:srgbClr val="000000"/>
                </a:solidFill>
                <a:latin typeface="Courier New" pitchFamily="49" charset="0"/>
              </a:rPr>
              <a:t>04	void second();</a:t>
            </a:r>
          </a:p>
          <a:p>
            <a:pPr marL="0" indent="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800" dirty="0">
                <a:solidFill>
                  <a:srgbClr val="000000"/>
                </a:solidFill>
                <a:latin typeface="Courier New" pitchFamily="49" charset="0"/>
              </a:rPr>
              <a:t>05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800" dirty="0">
                <a:solidFill>
                  <a:srgbClr val="000000"/>
                </a:solidFill>
                <a:latin typeface="Courier New" pitchFamily="49" charset="0"/>
              </a:rPr>
              <a:t>06	void main()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800" dirty="0">
                <a:solidFill>
                  <a:srgbClr val="000000"/>
                </a:solidFill>
                <a:latin typeface="Courier New" pitchFamily="49" charset="0"/>
              </a:rPr>
              <a:t>07	{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800" dirty="0">
                <a:solidFill>
                  <a:srgbClr val="000000"/>
                </a:solidFill>
                <a:latin typeface="Courier New" pitchFamily="49" charset="0"/>
              </a:rPr>
              <a:t>08		</a:t>
            </a:r>
            <a:r>
              <a:rPr lang="en-US" sz="1800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1800" dirty="0">
                <a:solidFill>
                  <a:srgbClr val="000000"/>
                </a:solidFill>
                <a:latin typeface="Courier New" pitchFamily="49" charset="0"/>
              </a:rPr>
              <a:t>&lt;&lt; "Starting in main function \n";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800" dirty="0">
                <a:solidFill>
                  <a:srgbClr val="000000"/>
                </a:solidFill>
                <a:latin typeface="Courier New" pitchFamily="49" charset="0"/>
              </a:rPr>
              <a:t>09	   first();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800" dirty="0">
                <a:solidFill>
                  <a:srgbClr val="000000"/>
                </a:solidFill>
                <a:latin typeface="Courier New" pitchFamily="49" charset="0"/>
              </a:rPr>
              <a:t>10	   second();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800" dirty="0">
                <a:solidFill>
                  <a:srgbClr val="000000"/>
                </a:solidFill>
                <a:latin typeface="Courier New" pitchFamily="49" charset="0"/>
              </a:rPr>
              <a:t>11	   </a:t>
            </a:r>
            <a:r>
              <a:rPr lang="en-US" sz="1800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1800" dirty="0">
                <a:solidFill>
                  <a:srgbClr val="000000"/>
                </a:solidFill>
                <a:latin typeface="Courier New" pitchFamily="49" charset="0"/>
              </a:rPr>
              <a:t>&lt;&lt;"Control back to main\n";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800" dirty="0">
                <a:solidFill>
                  <a:srgbClr val="000000"/>
                </a:solidFill>
                <a:latin typeface="Courier New" pitchFamily="49" charset="0"/>
              </a:rPr>
              <a:t>12	}</a:t>
            </a:r>
          </a:p>
          <a:p>
            <a:pPr marL="0" indent="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800" dirty="0">
                <a:solidFill>
                  <a:srgbClr val="000000"/>
                </a:solidFill>
                <a:latin typeface="Courier New" pitchFamily="49" charset="0"/>
              </a:rPr>
              <a:t>13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800" dirty="0">
                <a:solidFill>
                  <a:srgbClr val="000000"/>
                </a:solidFill>
                <a:latin typeface="Courier New" pitchFamily="49" charset="0"/>
              </a:rPr>
              <a:t>14	void first()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800" dirty="0">
                <a:solidFill>
                  <a:srgbClr val="000000"/>
                </a:solidFill>
                <a:latin typeface="Courier New" pitchFamily="49" charset="0"/>
              </a:rPr>
              <a:t>15	{	</a:t>
            </a:r>
            <a:r>
              <a:rPr lang="en-US" sz="1800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1800" dirty="0">
                <a:solidFill>
                  <a:srgbClr val="000000"/>
                </a:solidFill>
                <a:latin typeface="Courier New" pitchFamily="49" charset="0"/>
              </a:rPr>
              <a:t>&lt;&lt;"Inside the first function\n";}</a:t>
            </a:r>
          </a:p>
          <a:p>
            <a:pPr marL="0" indent="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800" dirty="0">
                <a:solidFill>
                  <a:srgbClr val="000000"/>
                </a:solidFill>
                <a:latin typeface="Courier New" pitchFamily="49" charset="0"/>
              </a:rPr>
              <a:t>16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800" dirty="0">
                <a:solidFill>
                  <a:srgbClr val="000000"/>
                </a:solidFill>
                <a:latin typeface="Courier New" pitchFamily="49" charset="0"/>
              </a:rPr>
              <a:t>17	void second()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800" dirty="0">
                <a:solidFill>
                  <a:srgbClr val="000000"/>
                </a:solidFill>
                <a:latin typeface="Courier New" pitchFamily="49" charset="0"/>
              </a:rPr>
              <a:t>18	{	</a:t>
            </a:r>
            <a:r>
              <a:rPr lang="en-US" sz="1800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1800" dirty="0">
                <a:solidFill>
                  <a:srgbClr val="000000"/>
                </a:solidFill>
                <a:latin typeface="Courier New" pitchFamily="49" charset="0"/>
              </a:rPr>
              <a:t>&lt;&lt;"Inside the second function\n";}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A43314-5265-488F-BCA5-BB6A9B56B99F}"/>
              </a:ext>
            </a:extLst>
          </p:cNvPr>
          <p:cNvSpPr/>
          <p:nvPr/>
        </p:nvSpPr>
        <p:spPr>
          <a:xfrm>
            <a:off x="136478" y="1905000"/>
            <a:ext cx="8855122" cy="6556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D55AADB-E3BB-482C-9851-9E1947807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5517" y="2048153"/>
            <a:ext cx="22806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Function  prototypes</a:t>
            </a:r>
          </a:p>
        </p:txBody>
      </p:sp>
    </p:spTree>
    <p:extLst>
      <p:ext uri="{BB962C8B-B14F-4D97-AF65-F5344CB8AC3E}">
        <p14:creationId xmlns:p14="http://schemas.microsoft.com/office/powerpoint/2010/main" val="159148329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BB3B8-0101-46E2-966B-A9939A16E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Structured Chart</a:t>
            </a:r>
            <a:endParaRPr lang="en-MY" dirty="0"/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81F08EB3-E53E-45E6-A6FB-E14F2E0B2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2060575"/>
            <a:ext cx="2057400" cy="4699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rgbClr val="000000"/>
                </a:solidFill>
                <a:latin typeface="Times" charset="0"/>
              </a:rPr>
              <a:t>Main Program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E7773C64-404E-4365-850B-163D06DC9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203575"/>
            <a:ext cx="2057400" cy="4699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rgbClr val="000000"/>
                </a:solidFill>
                <a:latin typeface="Times" charset="0"/>
              </a:rPr>
              <a:t>first()</a:t>
            </a: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CC7C576F-3900-4B1B-A13F-25D8E28AD2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3203575"/>
            <a:ext cx="2057400" cy="4699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rgbClr val="000000"/>
                </a:solidFill>
                <a:latin typeface="Times" charset="0"/>
              </a:rPr>
              <a:t>second()</a:t>
            </a:r>
          </a:p>
        </p:txBody>
      </p:sp>
      <p:sp>
        <p:nvSpPr>
          <p:cNvPr id="7" name="Line 8">
            <a:extLst>
              <a:ext uri="{FF2B5EF4-FFF2-40B4-BE49-F238E27FC236}">
                <a16:creationId xmlns:a16="http://schemas.microsoft.com/office/drawing/2014/main" id="{C998AE9F-D3AB-4D0D-B4EB-CE6F9C2F5721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1000" y="2517775"/>
            <a:ext cx="0" cy="30480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en-US"/>
          </a:p>
        </p:txBody>
      </p:sp>
      <p:sp>
        <p:nvSpPr>
          <p:cNvPr id="8" name="Line 9">
            <a:extLst>
              <a:ext uri="{FF2B5EF4-FFF2-40B4-BE49-F238E27FC236}">
                <a16:creationId xmlns:a16="http://schemas.microsoft.com/office/drawing/2014/main" id="{94F6B1D9-B08D-464C-BE09-C688B6BE467A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6400" y="2822575"/>
            <a:ext cx="5105400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en-US"/>
          </a:p>
        </p:txBody>
      </p:sp>
      <p:sp>
        <p:nvSpPr>
          <p:cNvPr id="9" name="Line 10">
            <a:extLst>
              <a:ext uri="{FF2B5EF4-FFF2-40B4-BE49-F238E27FC236}">
                <a16:creationId xmlns:a16="http://schemas.microsoft.com/office/drawing/2014/main" id="{CD55833B-2356-4314-8D3E-66493B0CCBE4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6400" y="2822575"/>
            <a:ext cx="0" cy="38100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en-US"/>
          </a:p>
        </p:txBody>
      </p:sp>
      <p:sp>
        <p:nvSpPr>
          <p:cNvPr id="10" name="Line 12">
            <a:extLst>
              <a:ext uri="{FF2B5EF4-FFF2-40B4-BE49-F238E27FC236}">
                <a16:creationId xmlns:a16="http://schemas.microsoft.com/office/drawing/2014/main" id="{A41EDDA6-8C1E-4AB3-9306-830F7A078BA2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1800" y="2822575"/>
            <a:ext cx="0" cy="38100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5842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57AAD-8296-4A6D-AC56-E22BD454C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Prototype Notes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1FFD1-FAF6-4ED7-A8FC-714F491778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Place prototypes near </a:t>
            </a:r>
            <a:r>
              <a:rPr lang="en-US" sz="2800" b="1" dirty="0">
                <a:solidFill>
                  <a:srgbClr val="00B0F0"/>
                </a:solidFill>
              </a:rPr>
              <a:t>top</a:t>
            </a:r>
            <a:r>
              <a:rPr lang="en-US" sz="2800" dirty="0"/>
              <a:t> of program </a:t>
            </a:r>
          </a:p>
          <a:p>
            <a:r>
              <a:rPr lang="en-US" sz="2800" dirty="0"/>
              <a:t>Program must include either prototype </a:t>
            </a:r>
            <a:r>
              <a:rPr lang="en-US" sz="2800" b="1" dirty="0">
                <a:solidFill>
                  <a:srgbClr val="00B0F0"/>
                </a:solidFill>
              </a:rPr>
              <a:t>or</a:t>
            </a:r>
            <a:r>
              <a:rPr lang="en-US" sz="2800" dirty="0"/>
              <a:t> full function definition before any call to the function – compiler error otherwise</a:t>
            </a:r>
          </a:p>
          <a:p>
            <a:r>
              <a:rPr lang="en-US" sz="2800" dirty="0"/>
              <a:t>When using prototypes, can place function definitions in any order in source file</a:t>
            </a:r>
            <a:endParaRPr lang="en-US" sz="2800" dirty="0">
              <a:latin typeface="Courier New" pitchFamily="49" charset="0"/>
            </a:endParaRPr>
          </a:p>
          <a:p>
            <a:endParaRPr lang="en-MY" sz="2800" dirty="0"/>
          </a:p>
        </p:txBody>
      </p:sp>
    </p:spTree>
    <p:extLst>
      <p:ext uri="{BB962C8B-B14F-4D97-AF65-F5344CB8AC3E}">
        <p14:creationId xmlns:p14="http://schemas.microsoft.com/office/powerpoint/2010/main" val="241567544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8FE2A-1D22-452B-B1AA-372EB90CF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User-Defined Functions:</a:t>
            </a:r>
            <a:br>
              <a:rPr lang="en-US" dirty="0"/>
            </a:br>
            <a:r>
              <a:rPr lang="en-US" dirty="0"/>
              <a:t>Functions with No Parameters</a:t>
            </a:r>
            <a:endParaRPr lang="en-MY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9FA02F5-BCA4-4B71-92E5-BD7F46A4B0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478" y="1417638"/>
            <a:ext cx="8855122" cy="49831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01	#include &lt;iostream&gt;</a:t>
            </a:r>
          </a:p>
          <a:p>
            <a:pPr marL="0" indent="0">
              <a:lnSpc>
                <a:spcPct val="9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02	void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printhi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();</a:t>
            </a:r>
          </a:p>
          <a:p>
            <a:pPr marL="0" indent="0">
              <a:lnSpc>
                <a:spcPct val="9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03</a:t>
            </a:r>
          </a:p>
          <a:p>
            <a:pPr marL="0" indent="0">
              <a:lnSpc>
                <a:spcPct val="9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04	void main(){</a:t>
            </a:r>
          </a:p>
          <a:p>
            <a:pPr marL="0" indent="0">
              <a:lnSpc>
                <a:spcPct val="9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05		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 &lt;&lt; "Testing function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printhi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()" &lt;&lt;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endl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  	</a:t>
            </a:r>
          </a:p>
          <a:p>
            <a:pPr marL="0" indent="0">
              <a:lnSpc>
                <a:spcPct val="9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06		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printhi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();  </a:t>
            </a:r>
          </a:p>
          <a:p>
            <a:pPr marL="0" indent="0">
              <a:lnSpc>
                <a:spcPct val="9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07		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 &lt;&lt; "Tested" &lt;&lt;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endl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  </a:t>
            </a:r>
          </a:p>
          <a:p>
            <a:pPr marL="0" indent="0">
              <a:lnSpc>
                <a:spcPct val="9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08	} // End of main</a:t>
            </a:r>
          </a:p>
          <a:p>
            <a:pPr marL="0" indent="0">
              <a:lnSpc>
                <a:spcPct val="9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09</a:t>
            </a:r>
          </a:p>
          <a:p>
            <a:pPr marL="0" indent="0">
              <a:lnSpc>
                <a:spcPct val="9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10	// Function Definitions</a:t>
            </a:r>
          </a:p>
          <a:p>
            <a:pPr marL="0" indent="0">
              <a:lnSpc>
                <a:spcPct val="9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11	void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printhi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()  </a:t>
            </a:r>
          </a:p>
          <a:p>
            <a:pPr marL="0" indent="0">
              <a:lnSpc>
                <a:spcPct val="9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12	{    </a:t>
            </a:r>
          </a:p>
          <a:p>
            <a:pPr marL="0" indent="0">
              <a:lnSpc>
                <a:spcPct val="9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13		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 &lt;&lt; "Hi \n";  </a:t>
            </a:r>
          </a:p>
          <a:p>
            <a:pPr marL="0" indent="0">
              <a:lnSpc>
                <a:spcPct val="9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14	}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endParaRPr lang="en-US" sz="2000" dirty="0">
              <a:solidFill>
                <a:srgbClr val="000000"/>
              </a:solidFill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98965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28329-E10C-4137-ADB7-4FBFA917B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Exercise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4AD904-8987-40AD-A286-4A8B99F970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Lab 11, Exercise 3, No. 1 (pg. 163)</a:t>
            </a:r>
          </a:p>
          <a:p>
            <a:pPr marL="0" indent="0">
              <a:buNone/>
            </a:pP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07620742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59B8A4-9D62-4E10-920A-60254BCBE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Sending Data into a Function</a:t>
            </a:r>
            <a:endParaRPr lang="en-MY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CCB842-8896-460A-8E84-9A4DC3DEC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Can </a:t>
            </a:r>
            <a:r>
              <a:rPr lang="en-US" sz="2800" b="1" dirty="0">
                <a:solidFill>
                  <a:srgbClr val="00B0F0"/>
                </a:solidFill>
              </a:rPr>
              <a:t>pass values </a:t>
            </a:r>
            <a:r>
              <a:rPr lang="en-US" sz="2800" dirty="0"/>
              <a:t>into a function at time of call:</a:t>
            </a:r>
          </a:p>
          <a:p>
            <a:pPr lvl="1">
              <a:buClr>
                <a:srgbClr val="3333CC"/>
              </a:buClr>
              <a:buFontTx/>
              <a:buNone/>
            </a:pP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	c = pow(a, b);</a:t>
            </a:r>
          </a:p>
          <a:p>
            <a:r>
              <a:rPr lang="en-US" sz="2800" dirty="0"/>
              <a:t>Values passed to function are </a:t>
            </a:r>
            <a:r>
              <a:rPr lang="en-US" sz="2800" u="sng" dirty="0"/>
              <a:t>arguments</a:t>
            </a:r>
            <a:endParaRPr lang="en-US" sz="2800" dirty="0"/>
          </a:p>
          <a:p>
            <a:r>
              <a:rPr lang="en-US" sz="2800" dirty="0"/>
              <a:t>Variables in a function that </a:t>
            </a:r>
            <a:r>
              <a:rPr lang="en-US" sz="2800" b="1" dirty="0">
                <a:solidFill>
                  <a:srgbClr val="00B0F0"/>
                </a:solidFill>
              </a:rPr>
              <a:t>hold the values passed </a:t>
            </a:r>
            <a:r>
              <a:rPr lang="en-US" sz="2800" dirty="0"/>
              <a:t>as arguments are </a:t>
            </a:r>
            <a:r>
              <a:rPr lang="en-US" sz="2800" u="sng" dirty="0"/>
              <a:t>parameters</a:t>
            </a:r>
            <a:endParaRPr lang="en-US" sz="2800" dirty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814223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Library Functions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52600"/>
          </a:xfrm>
        </p:spPr>
        <p:txBody>
          <a:bodyPr/>
          <a:lstStyle/>
          <a:p>
            <a:r>
              <a:rPr lang="en-MY" dirty="0"/>
              <a:t>A collection of specialized functions.</a:t>
            </a:r>
          </a:p>
          <a:p>
            <a:r>
              <a:rPr lang="en-MY" dirty="0"/>
              <a:t>C++ promotes code reuse with predefined classes and functions in the standard library </a:t>
            </a:r>
          </a:p>
          <a:p>
            <a:r>
              <a:rPr lang="en-MY" dirty="0"/>
              <a:t>The functions work as a black box: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971800" y="3733800"/>
            <a:ext cx="1752600" cy="10668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400" b="1">
                <a:solidFill>
                  <a:schemeClr val="bg1"/>
                </a:solidFill>
                <a:latin typeface="Courier New" pitchFamily="49" charset="0"/>
              </a:rPr>
              <a:t> sqrt(x)</a:t>
            </a: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1182914" y="3733800"/>
            <a:ext cx="1676400" cy="914400"/>
          </a:xfrm>
          <a:prstGeom prst="rightArrow">
            <a:avLst>
              <a:gd name="adj1" fmla="val 50000"/>
              <a:gd name="adj2" fmla="val 4583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chemeClr val="tx2"/>
                </a:solidFill>
              </a:rPr>
              <a:t>x=4</a:t>
            </a: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4840514" y="3733800"/>
            <a:ext cx="1676400" cy="914400"/>
          </a:xfrm>
          <a:prstGeom prst="rightArrow">
            <a:avLst>
              <a:gd name="adj1" fmla="val 50000"/>
              <a:gd name="adj2" fmla="val 4583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/>
            <a:r>
              <a:rPr lang="en-US">
                <a:solidFill>
                  <a:schemeClr val="tx2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496713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3E89F-78A6-49E0-8908-2F88C085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Function with a </a:t>
            </a:r>
            <a:br>
              <a:rPr lang="en-US" dirty="0"/>
            </a:br>
            <a:r>
              <a:rPr lang="en-US" dirty="0"/>
              <a:t>Parameter Variable</a:t>
            </a:r>
            <a:endParaRPr lang="en-MY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2B994D6-8397-4C7C-A0CF-4D6DC709F9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478" y="1874838"/>
            <a:ext cx="8855122" cy="19351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50000"/>
              </a:spcBef>
              <a:buNone/>
              <a:tabLst>
                <a:tab pos="531813" algn="l"/>
              </a:tabLst>
            </a:pPr>
            <a:r>
              <a:rPr lang="en-US" sz="2000" dirty="0">
                <a:latin typeface="Courier New" pitchFamily="49" charset="0"/>
              </a:rPr>
              <a:t>01	void </a:t>
            </a:r>
            <a:r>
              <a:rPr lang="en-US" sz="2000" dirty="0" err="1">
                <a:latin typeface="Courier New" pitchFamily="49" charset="0"/>
              </a:rPr>
              <a:t>displayValue</a:t>
            </a:r>
            <a:r>
              <a:rPr lang="en-US" sz="2000" dirty="0">
                <a:latin typeface="Courier New" pitchFamily="49" charset="0"/>
              </a:rPr>
              <a:t>(</a:t>
            </a:r>
            <a:r>
              <a:rPr lang="en-US" sz="2000" dirty="0" err="1">
                <a:latin typeface="Courier New" pitchFamily="49" charset="0"/>
              </a:rPr>
              <a:t>int</a:t>
            </a:r>
            <a:r>
              <a:rPr lang="en-US" sz="2000" dirty="0">
                <a:latin typeface="Courier New" pitchFamily="49" charset="0"/>
              </a:rPr>
              <a:t> </a:t>
            </a:r>
            <a:r>
              <a:rPr lang="en-US" sz="2000" dirty="0" err="1">
                <a:latin typeface="Courier New" pitchFamily="49" charset="0"/>
              </a:rPr>
              <a:t>num</a:t>
            </a:r>
            <a:r>
              <a:rPr lang="en-US" sz="2000" dirty="0">
                <a:latin typeface="Courier New" pitchFamily="49" charset="0"/>
              </a:rPr>
              <a:t>)</a:t>
            </a:r>
          </a:p>
          <a:p>
            <a:pPr marL="0" indent="0">
              <a:spcBef>
                <a:spcPct val="50000"/>
              </a:spcBef>
              <a:buNone/>
              <a:tabLst>
                <a:tab pos="531813" algn="l"/>
              </a:tabLst>
            </a:pPr>
            <a:r>
              <a:rPr lang="en-US" sz="2000" dirty="0">
                <a:latin typeface="Courier New" pitchFamily="49" charset="0"/>
              </a:rPr>
              <a:t>02	{</a:t>
            </a:r>
          </a:p>
          <a:p>
            <a:pPr marL="0" indent="0">
              <a:spcBef>
                <a:spcPct val="50000"/>
              </a:spcBef>
              <a:buNone/>
              <a:tabLst>
                <a:tab pos="531813" algn="l"/>
              </a:tabLst>
            </a:pPr>
            <a:r>
              <a:rPr lang="en-US" sz="2000" dirty="0">
                <a:latin typeface="Courier New" pitchFamily="49" charset="0"/>
              </a:rPr>
              <a:t>03	   </a:t>
            </a:r>
            <a:r>
              <a:rPr lang="en-US" sz="2000" dirty="0" err="1">
                <a:latin typeface="Courier New" pitchFamily="49" charset="0"/>
              </a:rPr>
              <a:t>cout</a:t>
            </a:r>
            <a:r>
              <a:rPr lang="en-US" sz="2000" dirty="0">
                <a:latin typeface="Courier New" pitchFamily="49" charset="0"/>
              </a:rPr>
              <a:t> &lt;&lt; "The value is " &lt;&lt; </a:t>
            </a:r>
            <a:r>
              <a:rPr lang="en-US" sz="2000" dirty="0" err="1">
                <a:latin typeface="Courier New" pitchFamily="49" charset="0"/>
              </a:rPr>
              <a:t>num</a:t>
            </a:r>
            <a:r>
              <a:rPr lang="en-US" sz="2000" dirty="0">
                <a:latin typeface="Courier New" pitchFamily="49" charset="0"/>
              </a:rPr>
              <a:t> &lt;&lt; </a:t>
            </a:r>
            <a:r>
              <a:rPr lang="en-US" sz="2000" dirty="0" err="1">
                <a:latin typeface="Courier New" pitchFamily="49" charset="0"/>
              </a:rPr>
              <a:t>endl</a:t>
            </a:r>
            <a:r>
              <a:rPr lang="en-US" sz="2000" dirty="0">
                <a:latin typeface="Courier New" pitchFamily="49" charset="0"/>
              </a:rPr>
              <a:t>;</a:t>
            </a:r>
          </a:p>
          <a:p>
            <a:pPr marL="0" indent="0">
              <a:spcBef>
                <a:spcPct val="50000"/>
              </a:spcBef>
              <a:buNone/>
              <a:tabLst>
                <a:tab pos="531813" algn="l"/>
              </a:tabLst>
            </a:pPr>
            <a:r>
              <a:rPr lang="en-US" sz="2000" dirty="0">
                <a:latin typeface="Courier New" pitchFamily="49" charset="0"/>
              </a:rPr>
              <a:t>04	}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000ED506-D79E-4B22-B5A1-E44A23513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739" y="4114800"/>
            <a:ext cx="86106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r>
              <a:rPr lang="en-US" sz="2800" dirty="0"/>
              <a:t>The integer variable </a:t>
            </a:r>
            <a:r>
              <a:rPr lang="en-US" sz="2800" dirty="0" err="1">
                <a:latin typeface="Courier New" pitchFamily="49" charset="0"/>
              </a:rPr>
              <a:t>num</a:t>
            </a:r>
            <a:r>
              <a:rPr lang="en-US" sz="2800" dirty="0"/>
              <a:t> is a </a:t>
            </a:r>
            <a:r>
              <a:rPr lang="en-US" sz="2800" b="1" dirty="0">
                <a:solidFill>
                  <a:srgbClr val="00B0F0"/>
                </a:solidFill>
              </a:rPr>
              <a:t>parameter</a:t>
            </a:r>
            <a:r>
              <a:rPr lang="en-US" sz="2800" dirty="0"/>
              <a:t>.                             </a:t>
            </a:r>
          </a:p>
          <a:p>
            <a:r>
              <a:rPr lang="en-US" sz="2800" dirty="0"/>
              <a:t>It accepts any integer value passed to the function.</a:t>
            </a:r>
          </a:p>
        </p:txBody>
      </p:sp>
    </p:spTree>
    <p:extLst>
      <p:ext uri="{BB962C8B-B14F-4D97-AF65-F5344CB8AC3E}">
        <p14:creationId xmlns:p14="http://schemas.microsoft.com/office/powerpoint/2010/main" val="238459327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76E31-A9F8-4E43-9A28-0F1C2D13C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User-Defined Functions: Functions with Parameter and No Return Values (1)</a:t>
            </a:r>
            <a:endParaRPr lang="en-MY" sz="3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78CA34B-0184-470E-AFF6-B3C24A0602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478" y="1417638"/>
            <a:ext cx="8855122" cy="49831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01	#include &lt;iostream&gt;</a:t>
            </a:r>
          </a:p>
          <a:p>
            <a:pPr marL="0" indent="0">
              <a:lnSpc>
                <a:spcPct val="9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02	using namespace std;</a:t>
            </a:r>
          </a:p>
          <a:p>
            <a:pPr marL="0" indent="0">
              <a:lnSpc>
                <a:spcPct val="9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03	void 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printhi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);</a:t>
            </a:r>
          </a:p>
          <a:p>
            <a:pPr marL="0" indent="0">
              <a:lnSpc>
                <a:spcPct val="9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04</a:t>
            </a:r>
          </a:p>
          <a:p>
            <a:pPr marL="0" indent="0">
              <a:lnSpc>
                <a:spcPct val="9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05	void main(){    </a:t>
            </a:r>
          </a:p>
          <a:p>
            <a:pPr marL="0" indent="0">
              <a:lnSpc>
                <a:spcPct val="9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06		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 n; </a:t>
            </a:r>
          </a:p>
          <a:p>
            <a:pPr marL="0" indent="0">
              <a:lnSpc>
                <a:spcPct val="9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07		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 &lt;&lt;"Enter a value for n: "; </a:t>
            </a:r>
          </a:p>
          <a:p>
            <a:pPr marL="0" indent="0">
              <a:lnSpc>
                <a:spcPct val="9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08		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cin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 &gt;&gt; n; </a:t>
            </a:r>
          </a:p>
          <a:p>
            <a:pPr marL="0" indent="0">
              <a:lnSpc>
                <a:spcPct val="9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09		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printhi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(n); </a:t>
            </a:r>
          </a:p>
          <a:p>
            <a:pPr marL="0" indent="0">
              <a:lnSpc>
                <a:spcPct val="9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10		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 &lt;&lt; "Tested \n";}</a:t>
            </a:r>
          </a:p>
          <a:p>
            <a:pPr marL="0" indent="0">
              <a:lnSpc>
                <a:spcPct val="9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11</a:t>
            </a:r>
          </a:p>
          <a:p>
            <a:pPr marL="0" indent="0">
              <a:lnSpc>
                <a:spcPct val="9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12	void 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printhi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 n)</a:t>
            </a:r>
          </a:p>
          <a:p>
            <a:pPr marL="0" indent="0">
              <a:lnSpc>
                <a:spcPct val="9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13	{   </a:t>
            </a:r>
          </a:p>
          <a:p>
            <a:pPr marL="0" indent="0">
              <a:lnSpc>
                <a:spcPct val="9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14		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 i;    </a:t>
            </a:r>
          </a:p>
          <a:p>
            <a:pPr marL="0" indent="0">
              <a:lnSpc>
                <a:spcPct val="9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14		for (i = 0; i &lt; n; i++)      </a:t>
            </a:r>
          </a:p>
          <a:p>
            <a:pPr marL="0" indent="0">
              <a:lnSpc>
                <a:spcPct val="9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15    	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 &lt;&lt; "Hi \n";</a:t>
            </a:r>
          </a:p>
          <a:p>
            <a:pPr marL="0" indent="0">
              <a:lnSpc>
                <a:spcPct val="9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16	}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endParaRPr lang="en-US" sz="1600" dirty="0">
              <a:solidFill>
                <a:srgbClr val="000000"/>
              </a:solidFill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48946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64B38-4348-4C4C-B6FF-5CBE3690E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274638"/>
            <a:ext cx="6553200" cy="1143000"/>
          </a:xfrm>
        </p:spPr>
        <p:txBody>
          <a:bodyPr/>
          <a:lstStyle/>
          <a:p>
            <a:r>
              <a:rPr lang="en-US" dirty="0"/>
              <a:t>The Structure Chart</a:t>
            </a:r>
            <a:endParaRPr lang="en-MY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27B470E-26DC-4143-8F25-43D845C441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575" y="2060574"/>
            <a:ext cx="2587625" cy="8350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Aft>
                <a:spcPts val="1000"/>
              </a:spcAft>
            </a:pPr>
            <a:r>
              <a:rPr lang="en-US" sz="2400">
                <a:latin typeface="Calibri" pitchFamily="34" charset="0"/>
              </a:rPr>
              <a:t>main_program</a:t>
            </a:r>
            <a:endParaRPr lang="en-US" sz="240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4DC13CC-6522-4A02-BA28-EDB3F7CDF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574" y="4019589"/>
            <a:ext cx="2587625" cy="8350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Aft>
                <a:spcPts val="1000"/>
              </a:spcAft>
            </a:pPr>
            <a:r>
              <a:rPr lang="en-US" sz="2400">
                <a:latin typeface="Calibri" pitchFamily="34" charset="0"/>
              </a:rPr>
              <a:t>printHi</a:t>
            </a:r>
            <a:endParaRPr lang="en-US" sz="2400"/>
          </a:p>
        </p:txBody>
      </p:sp>
      <p:cxnSp>
        <p:nvCxnSpPr>
          <p:cNvPr id="6" name="AutoShape 4">
            <a:extLst>
              <a:ext uri="{FF2B5EF4-FFF2-40B4-BE49-F238E27FC236}">
                <a16:creationId xmlns:a16="http://schemas.microsoft.com/office/drawing/2014/main" id="{8462EFF9-2123-497C-B338-D6BEF6ACA2D0}"/>
              </a:ext>
            </a:extLst>
          </p:cNvPr>
          <p:cNvCxnSpPr>
            <a:cxnSpLocks noChangeShapeType="1"/>
            <a:stCxn id="4" idx="2"/>
            <a:endCxn id="5" idx="0"/>
          </p:cNvCxnSpPr>
          <p:nvPr/>
        </p:nvCxnSpPr>
        <p:spPr bwMode="auto">
          <a:xfrm flipH="1">
            <a:off x="4497387" y="2895599"/>
            <a:ext cx="1" cy="1123990"/>
          </a:xfrm>
          <a:prstGeom prst="straightConnector1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  <p:cxnSp>
        <p:nvCxnSpPr>
          <p:cNvPr id="7" name="AutoShape 5">
            <a:extLst>
              <a:ext uri="{FF2B5EF4-FFF2-40B4-BE49-F238E27FC236}">
                <a16:creationId xmlns:a16="http://schemas.microsoft.com/office/drawing/2014/main" id="{BA780ED0-521B-42C5-9357-5581B130E09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191000" y="3008452"/>
            <a:ext cx="0" cy="898284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  <p:sp>
        <p:nvSpPr>
          <p:cNvPr id="8" name="Text Box 6">
            <a:extLst>
              <a:ext uri="{FF2B5EF4-FFF2-40B4-BE49-F238E27FC236}">
                <a16:creationId xmlns:a16="http://schemas.microsoft.com/office/drawing/2014/main" id="{2849B1BB-E0EF-41AC-A857-54200BDD17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3532" y="3165154"/>
            <a:ext cx="591082" cy="58488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Aft>
                <a:spcPts val="1000"/>
              </a:spcAft>
            </a:pPr>
            <a:r>
              <a:rPr lang="en-US" sz="2400">
                <a:latin typeface="Calibri" pitchFamily="34" charset="0"/>
              </a:rPr>
              <a:t>n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65337597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76E31-A9F8-4E43-9A28-0F1C2D13C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User-Defined Functions: Functions with Parameter and No Return Values (2)</a:t>
            </a:r>
            <a:endParaRPr lang="en-MY" sz="3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78CA34B-0184-470E-AFF6-B3C24A0602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478" y="1417638"/>
            <a:ext cx="8855122" cy="49831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01	#include &lt;iostream&gt;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02	using namespace std;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03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04	void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displayValue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);</a:t>
            </a:r>
          </a:p>
          <a:p>
            <a:pPr marL="0" indent="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05	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06	void main()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07	{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08		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&lt;&lt;"Passing number 5 to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displayValue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\n";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09	  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displayValue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(5);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10	  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&lt;&lt;"Back in main\n";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11	}</a:t>
            </a:r>
          </a:p>
          <a:p>
            <a:pPr marL="0" indent="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12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13	void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displayValue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 n)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14	{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15		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&lt;&lt;"The value is " &lt;&lt; n &lt;&lt;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endl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16	}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endParaRPr lang="en-US" sz="2000" dirty="0">
              <a:solidFill>
                <a:srgbClr val="000000"/>
              </a:solidFill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12316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E92CE-449F-4A0C-91EC-3FEB00311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Parameter Terminology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AAF2D-44A5-445D-8613-8E6013A12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A parameter can also be called a </a:t>
            </a:r>
            <a:r>
              <a:rPr lang="en-US" sz="2800" u="sng" dirty="0"/>
              <a:t>formal parameter</a:t>
            </a:r>
            <a:r>
              <a:rPr lang="en-US" sz="2800" dirty="0"/>
              <a:t> or a </a:t>
            </a:r>
            <a:r>
              <a:rPr lang="en-US" sz="2800" u="sng" dirty="0"/>
              <a:t>formal argument</a:t>
            </a:r>
            <a:endParaRPr lang="en-US" sz="2800" dirty="0"/>
          </a:p>
          <a:p>
            <a:r>
              <a:rPr lang="en-US" sz="2800" dirty="0"/>
              <a:t>An argument can also be called an </a:t>
            </a:r>
            <a:r>
              <a:rPr lang="en-US" sz="2800" u="sng" dirty="0"/>
              <a:t>actual parameter</a:t>
            </a:r>
            <a:r>
              <a:rPr lang="en-US" sz="2800" dirty="0"/>
              <a:t> or an </a:t>
            </a:r>
            <a:r>
              <a:rPr lang="en-US" sz="2800" u="sng" dirty="0"/>
              <a:t>actual argument</a:t>
            </a:r>
            <a:endParaRPr lang="en-US" sz="2800" dirty="0"/>
          </a:p>
          <a:p>
            <a:endParaRPr lang="en-MY" sz="2800" dirty="0"/>
          </a:p>
        </p:txBody>
      </p:sp>
    </p:spTree>
    <p:extLst>
      <p:ext uri="{BB962C8B-B14F-4D97-AF65-F5344CB8AC3E}">
        <p14:creationId xmlns:p14="http://schemas.microsoft.com/office/powerpoint/2010/main" val="121543262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FA364-F4B4-404F-8C82-D9043982C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Parameters, Prototypes, and Function Headers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49776-F5A6-4B57-91FE-77118052BF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For each function argument,</a:t>
            </a:r>
          </a:p>
          <a:p>
            <a:pPr lvl="1"/>
            <a:r>
              <a:rPr lang="en-US" sz="2400" dirty="0">
                <a:ea typeface="ＭＳ Ｐゴシック" pitchFamily="34" charset="-128"/>
              </a:rPr>
              <a:t>the </a:t>
            </a:r>
            <a:r>
              <a:rPr lang="en-US" sz="2400" b="1" dirty="0">
                <a:solidFill>
                  <a:srgbClr val="00B0F0"/>
                </a:solidFill>
                <a:ea typeface="ＭＳ Ｐゴシック" pitchFamily="34" charset="-128"/>
              </a:rPr>
              <a:t>prototype</a:t>
            </a:r>
            <a:r>
              <a:rPr lang="en-US" sz="2400" dirty="0">
                <a:ea typeface="ＭＳ Ｐゴシック" pitchFamily="34" charset="-128"/>
              </a:rPr>
              <a:t> must include the </a:t>
            </a:r>
            <a:r>
              <a:rPr lang="en-US" sz="2400" b="1" dirty="0">
                <a:solidFill>
                  <a:srgbClr val="00B0F0"/>
                </a:solidFill>
                <a:ea typeface="ＭＳ Ｐゴシック" pitchFamily="34" charset="-128"/>
              </a:rPr>
              <a:t>data type </a:t>
            </a:r>
            <a:r>
              <a:rPr lang="en-US" sz="2400" dirty="0">
                <a:ea typeface="ＭＳ Ｐゴシック" pitchFamily="34" charset="-128"/>
              </a:rPr>
              <a:t>of each parameter inside its parentheses</a:t>
            </a:r>
          </a:p>
          <a:p>
            <a:pPr lvl="1"/>
            <a:r>
              <a:rPr lang="en-US" sz="2400" dirty="0">
                <a:ea typeface="ＭＳ Ｐゴシック" pitchFamily="34" charset="-128"/>
              </a:rPr>
              <a:t>the </a:t>
            </a:r>
            <a:r>
              <a:rPr lang="en-US" sz="2400" b="1" dirty="0">
                <a:solidFill>
                  <a:srgbClr val="00B0F0"/>
                </a:solidFill>
                <a:ea typeface="ＭＳ Ｐゴシック" pitchFamily="34" charset="-128"/>
              </a:rPr>
              <a:t>header</a:t>
            </a:r>
            <a:r>
              <a:rPr lang="en-US" sz="2400" dirty="0">
                <a:ea typeface="ＭＳ Ｐゴシック" pitchFamily="34" charset="-128"/>
              </a:rPr>
              <a:t> must include a </a:t>
            </a:r>
            <a:r>
              <a:rPr lang="en-US" sz="2400" b="1" dirty="0">
                <a:solidFill>
                  <a:srgbClr val="00B0F0"/>
                </a:solidFill>
                <a:ea typeface="ＭＳ Ｐゴシック" pitchFamily="34" charset="-128"/>
              </a:rPr>
              <a:t>declaration</a:t>
            </a:r>
            <a:r>
              <a:rPr lang="en-US" sz="2400" dirty="0">
                <a:ea typeface="ＭＳ Ｐゴシック" pitchFamily="34" charset="-128"/>
              </a:rPr>
              <a:t> for each parameter in its 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()</a:t>
            </a:r>
            <a:endParaRPr lang="en-US" sz="2400" dirty="0">
              <a:ea typeface="ＭＳ Ｐゴシック" pitchFamily="34" charset="-128"/>
            </a:endParaRPr>
          </a:p>
          <a:p>
            <a:pPr lvl="1">
              <a:buFontTx/>
              <a:buNone/>
            </a:pPr>
            <a:r>
              <a:rPr lang="en-US" sz="2400" dirty="0">
                <a:ea typeface="ＭＳ Ｐゴシック" pitchFamily="34" charset="-128"/>
              </a:rPr>
              <a:t>	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void 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evenOrOdd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(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);  //prototype</a:t>
            </a:r>
          </a:p>
          <a:p>
            <a:pPr lvl="1">
              <a:buFontTx/>
              <a:buNone/>
            </a:pP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	void 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evenOrOdd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(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 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num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) //header</a:t>
            </a:r>
          </a:p>
          <a:p>
            <a:pPr lvl="1">
              <a:buFontTx/>
              <a:buNone/>
            </a:pP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	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evenOrOdd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(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val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);       //call</a:t>
            </a:r>
            <a:endParaRPr lang="en-US" sz="2400" dirty="0">
              <a:ea typeface="ＭＳ Ｐゴシック" pitchFamily="34" charset="-128"/>
            </a:endParaRPr>
          </a:p>
          <a:p>
            <a:endParaRPr lang="en-MY" sz="2800" dirty="0"/>
          </a:p>
        </p:txBody>
      </p:sp>
    </p:spTree>
    <p:extLst>
      <p:ext uri="{BB962C8B-B14F-4D97-AF65-F5344CB8AC3E}">
        <p14:creationId xmlns:p14="http://schemas.microsoft.com/office/powerpoint/2010/main" val="29097523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44C78-093F-4215-AFA7-CD4CDC7E6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Call Notes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0688D-8278-4F2B-B702-0699ED01A2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5000"/>
              </a:lnSpc>
              <a:spcBef>
                <a:spcPct val="30000"/>
              </a:spcBef>
            </a:pPr>
            <a:r>
              <a:rPr lang="en-US" sz="2600" dirty="0"/>
              <a:t>Value of argument is </a:t>
            </a:r>
            <a:r>
              <a:rPr lang="en-US" sz="2600" b="1" dirty="0">
                <a:solidFill>
                  <a:srgbClr val="00B0F0"/>
                </a:solidFill>
              </a:rPr>
              <a:t>copied</a:t>
            </a:r>
            <a:r>
              <a:rPr lang="en-US" sz="2600" dirty="0"/>
              <a:t> into parameter when the function is called</a:t>
            </a:r>
          </a:p>
          <a:p>
            <a:pPr>
              <a:lnSpc>
                <a:spcPct val="85000"/>
              </a:lnSpc>
              <a:spcBef>
                <a:spcPct val="30000"/>
              </a:spcBef>
            </a:pPr>
            <a:r>
              <a:rPr lang="en-US" sz="2600" dirty="0"/>
              <a:t>A parameter’s scope is the function which uses it</a:t>
            </a:r>
          </a:p>
          <a:p>
            <a:pPr>
              <a:lnSpc>
                <a:spcPct val="85000"/>
              </a:lnSpc>
              <a:spcBef>
                <a:spcPct val="30000"/>
              </a:spcBef>
            </a:pPr>
            <a:r>
              <a:rPr lang="en-US" sz="2600" dirty="0"/>
              <a:t>Function can have </a:t>
            </a:r>
            <a:r>
              <a:rPr lang="en-US" sz="2600" b="1" dirty="0">
                <a:solidFill>
                  <a:srgbClr val="00B0F0"/>
                </a:solidFill>
              </a:rPr>
              <a:t>multiple</a:t>
            </a:r>
            <a:r>
              <a:rPr lang="en-US" sz="2600" dirty="0"/>
              <a:t> parameters</a:t>
            </a:r>
          </a:p>
          <a:p>
            <a:pPr>
              <a:lnSpc>
                <a:spcPct val="85000"/>
              </a:lnSpc>
              <a:spcBef>
                <a:spcPct val="30000"/>
              </a:spcBef>
            </a:pPr>
            <a:r>
              <a:rPr lang="en-US" sz="2600" dirty="0"/>
              <a:t>There </a:t>
            </a:r>
            <a:r>
              <a:rPr lang="en-US" sz="2600" b="1" dirty="0">
                <a:solidFill>
                  <a:srgbClr val="00B0F0"/>
                </a:solidFill>
              </a:rPr>
              <a:t>must</a:t>
            </a:r>
            <a:r>
              <a:rPr lang="en-US" sz="2600" dirty="0"/>
              <a:t> be a </a:t>
            </a:r>
            <a:r>
              <a:rPr lang="en-US" sz="2600" b="1" dirty="0">
                <a:solidFill>
                  <a:srgbClr val="00B0F0"/>
                </a:solidFill>
              </a:rPr>
              <a:t>data type</a:t>
            </a:r>
            <a:r>
              <a:rPr lang="en-US" sz="2600" dirty="0">
                <a:solidFill>
                  <a:srgbClr val="00B0F0"/>
                </a:solidFill>
              </a:rPr>
              <a:t> </a:t>
            </a:r>
            <a:r>
              <a:rPr lang="en-US" sz="2600" dirty="0"/>
              <a:t>listed in the prototype </a:t>
            </a:r>
            <a:r>
              <a:rPr lang="en-US" sz="2600" dirty="0">
                <a:latin typeface="Courier New" pitchFamily="49" charset="0"/>
              </a:rPr>
              <a:t>()</a:t>
            </a:r>
            <a:r>
              <a:rPr lang="en-US" sz="2600" dirty="0"/>
              <a:t> and an </a:t>
            </a:r>
            <a:r>
              <a:rPr lang="en-US" sz="2600" b="1" dirty="0">
                <a:solidFill>
                  <a:srgbClr val="00B0F0"/>
                </a:solidFill>
              </a:rPr>
              <a:t>argument</a:t>
            </a:r>
            <a:r>
              <a:rPr lang="en-US" sz="2600" dirty="0">
                <a:solidFill>
                  <a:srgbClr val="D60093"/>
                </a:solidFill>
              </a:rPr>
              <a:t> </a:t>
            </a:r>
            <a:r>
              <a:rPr lang="en-US" sz="2600" b="1" dirty="0">
                <a:solidFill>
                  <a:srgbClr val="00B0F0"/>
                </a:solidFill>
              </a:rPr>
              <a:t>declaration</a:t>
            </a:r>
            <a:r>
              <a:rPr lang="en-US" sz="2600" dirty="0"/>
              <a:t> in the function header </a:t>
            </a:r>
            <a:r>
              <a:rPr lang="en-US" sz="2600" dirty="0">
                <a:latin typeface="Courier New" pitchFamily="49" charset="0"/>
              </a:rPr>
              <a:t>()</a:t>
            </a:r>
            <a:r>
              <a:rPr lang="en-US" sz="2600" dirty="0"/>
              <a:t> for each parameter</a:t>
            </a:r>
          </a:p>
          <a:p>
            <a:pPr>
              <a:lnSpc>
                <a:spcPct val="85000"/>
              </a:lnSpc>
              <a:spcBef>
                <a:spcPct val="30000"/>
              </a:spcBef>
            </a:pPr>
            <a:r>
              <a:rPr lang="en-US" sz="2600" dirty="0"/>
              <a:t>Arguments will be promoted/demoted as necessary to </a:t>
            </a:r>
            <a:r>
              <a:rPr lang="en-US" sz="2600" b="1" dirty="0">
                <a:solidFill>
                  <a:srgbClr val="00B0F0"/>
                </a:solidFill>
              </a:rPr>
              <a:t>match</a:t>
            </a:r>
            <a:r>
              <a:rPr lang="en-US" sz="2600" dirty="0"/>
              <a:t> parameters</a:t>
            </a:r>
          </a:p>
          <a:p>
            <a:endParaRPr lang="en-MY" sz="2600" dirty="0"/>
          </a:p>
        </p:txBody>
      </p:sp>
    </p:spTree>
    <p:extLst>
      <p:ext uri="{BB962C8B-B14F-4D97-AF65-F5344CB8AC3E}">
        <p14:creationId xmlns:p14="http://schemas.microsoft.com/office/powerpoint/2010/main" val="253396154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7829A-182A-48E0-A088-3CB842DCD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Exercise</a:t>
            </a:r>
            <a:endParaRPr lang="en-MY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E5B381A-984C-4F43-B7E0-935CFD81544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335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Ins="0"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800" dirty="0"/>
              <a:t>What is the output of this program? 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133FB29-712C-4DEB-AF57-390FAD9263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600200"/>
            <a:ext cx="4876800" cy="4800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solidFill>
                  <a:srgbClr val="000000"/>
                </a:solidFill>
                <a:latin typeface="Courier New" pitchFamily="49" charset="0"/>
              </a:rPr>
              <a:t>01	#</a:t>
            </a:r>
            <a:r>
              <a:rPr lang="en-US" sz="1400" dirty="0">
                <a:latin typeface="Courier New" pitchFamily="49" charset="0"/>
              </a:rPr>
              <a:t>include &lt;iostream&gt;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latin typeface="Courier New" pitchFamily="49" charset="0"/>
              </a:rPr>
              <a:t>02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latin typeface="Courier New" pitchFamily="49" charset="0"/>
              </a:rPr>
              <a:t>03	// Function prototype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latin typeface="Courier New" pitchFamily="49" charset="0"/>
              </a:rPr>
              <a:t>04	void </a:t>
            </a:r>
            <a:r>
              <a:rPr lang="en-US" sz="1400" dirty="0" err="1">
                <a:latin typeface="Courier New" pitchFamily="49" charset="0"/>
              </a:rPr>
              <a:t>showDouble</a:t>
            </a:r>
            <a:r>
              <a:rPr lang="en-US" sz="1400" dirty="0">
                <a:latin typeface="Courier New" pitchFamily="49" charset="0"/>
              </a:rPr>
              <a:t>(</a:t>
            </a:r>
            <a:r>
              <a:rPr lang="en-US" sz="1400" dirty="0" err="1">
                <a:latin typeface="Courier New" pitchFamily="49" charset="0"/>
              </a:rPr>
              <a:t>int</a:t>
            </a:r>
            <a:r>
              <a:rPr lang="en-US" sz="1400" dirty="0">
                <a:latin typeface="Courier New" pitchFamily="49" charset="0"/>
              </a:rPr>
              <a:t>); 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latin typeface="Courier New" pitchFamily="49" charset="0"/>
              </a:rPr>
              <a:t>05	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latin typeface="Courier New" pitchFamily="49" charset="0"/>
              </a:rPr>
              <a:t>06	</a:t>
            </a:r>
            <a:r>
              <a:rPr lang="en-US" sz="1400" dirty="0" err="1">
                <a:latin typeface="Courier New" pitchFamily="49" charset="0"/>
              </a:rPr>
              <a:t>int</a:t>
            </a:r>
            <a:r>
              <a:rPr lang="en-US" sz="1400" dirty="0">
                <a:latin typeface="Courier New" pitchFamily="49" charset="0"/>
              </a:rPr>
              <a:t> main(){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latin typeface="Courier New" pitchFamily="49" charset="0"/>
              </a:rPr>
              <a:t>07 		</a:t>
            </a:r>
            <a:r>
              <a:rPr lang="en-US" sz="1400" dirty="0" err="1">
                <a:latin typeface="Courier New" pitchFamily="49" charset="0"/>
              </a:rPr>
              <a:t>int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 err="1">
                <a:latin typeface="Courier New" pitchFamily="49" charset="0"/>
              </a:rPr>
              <a:t>num</a:t>
            </a:r>
            <a:r>
              <a:rPr lang="en-US" sz="1400" dirty="0">
                <a:latin typeface="Courier New" pitchFamily="49" charset="0"/>
              </a:rPr>
              <a:t>;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latin typeface="Courier New" pitchFamily="49" charset="0"/>
              </a:rPr>
              <a:t>08		for (</a:t>
            </a:r>
            <a:r>
              <a:rPr lang="en-US" sz="1400" dirty="0" err="1">
                <a:latin typeface="Courier New" pitchFamily="49" charset="0"/>
              </a:rPr>
              <a:t>num</a:t>
            </a:r>
            <a:r>
              <a:rPr lang="en-US" sz="1400" dirty="0">
                <a:latin typeface="Courier New" pitchFamily="49" charset="0"/>
              </a:rPr>
              <a:t> = 0; </a:t>
            </a:r>
            <a:r>
              <a:rPr lang="en-US" sz="1400" dirty="0" err="1">
                <a:latin typeface="Courier New" pitchFamily="49" charset="0"/>
              </a:rPr>
              <a:t>num</a:t>
            </a:r>
            <a:r>
              <a:rPr lang="en-US" sz="1400" dirty="0">
                <a:latin typeface="Courier New" pitchFamily="49" charset="0"/>
              </a:rPr>
              <a:t> &lt; 10; </a:t>
            </a:r>
            <a:r>
              <a:rPr lang="en-US" sz="1400" dirty="0" err="1">
                <a:latin typeface="Courier New" pitchFamily="49" charset="0"/>
              </a:rPr>
              <a:t>num</a:t>
            </a:r>
            <a:r>
              <a:rPr lang="en-US" sz="1400" dirty="0">
                <a:latin typeface="Courier New" pitchFamily="49" charset="0"/>
              </a:rPr>
              <a:t>++)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latin typeface="Courier New" pitchFamily="49" charset="0"/>
              </a:rPr>
              <a:t>09		</a:t>
            </a:r>
            <a:r>
              <a:rPr lang="en-US" sz="1400" dirty="0" err="1">
                <a:latin typeface="Courier New" pitchFamily="49" charset="0"/>
              </a:rPr>
              <a:t>showDouble</a:t>
            </a:r>
            <a:r>
              <a:rPr lang="en-US" sz="1400" dirty="0">
                <a:latin typeface="Courier New" pitchFamily="49" charset="0"/>
              </a:rPr>
              <a:t>(</a:t>
            </a:r>
            <a:r>
              <a:rPr lang="en-US" sz="1400" dirty="0" err="1">
                <a:latin typeface="Courier New" pitchFamily="49" charset="0"/>
              </a:rPr>
              <a:t>num</a:t>
            </a:r>
            <a:r>
              <a:rPr lang="en-US" sz="1400" dirty="0">
                <a:latin typeface="Courier New" pitchFamily="49" charset="0"/>
              </a:rPr>
              <a:t>);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latin typeface="Courier New" pitchFamily="49" charset="0"/>
              </a:rPr>
              <a:t>10		system(“pause”); 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latin typeface="Courier New" pitchFamily="49" charset="0"/>
              </a:rPr>
              <a:t>11		return 0;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latin typeface="Courier New" pitchFamily="49" charset="0"/>
              </a:rPr>
              <a:t>12	}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latin typeface="Courier New" pitchFamily="49" charset="0"/>
              </a:rPr>
              <a:t>13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latin typeface="Courier New" pitchFamily="49" charset="0"/>
              </a:rPr>
              <a:t>14	//Definition of function 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latin typeface="Courier New" pitchFamily="49" charset="0"/>
              </a:rPr>
              <a:t>15	void </a:t>
            </a:r>
            <a:r>
              <a:rPr lang="en-US" sz="1400" dirty="0" err="1">
                <a:latin typeface="Courier New" pitchFamily="49" charset="0"/>
              </a:rPr>
              <a:t>showDouble</a:t>
            </a:r>
            <a:r>
              <a:rPr lang="en-US" sz="1400" dirty="0">
                <a:latin typeface="Courier New" pitchFamily="49" charset="0"/>
              </a:rPr>
              <a:t>(</a:t>
            </a:r>
            <a:r>
              <a:rPr lang="en-US" sz="1400" dirty="0" err="1">
                <a:latin typeface="Courier New" pitchFamily="49" charset="0"/>
              </a:rPr>
              <a:t>int</a:t>
            </a:r>
            <a:r>
              <a:rPr lang="en-US" sz="1400" dirty="0">
                <a:latin typeface="Courier New" pitchFamily="49" charset="0"/>
              </a:rPr>
              <a:t> value) {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latin typeface="Courier New" pitchFamily="49" charset="0"/>
              </a:rPr>
              <a:t>16		</a:t>
            </a:r>
            <a:r>
              <a:rPr lang="en-US" sz="1400" dirty="0" err="1">
                <a:latin typeface="Courier New" pitchFamily="49" charset="0"/>
              </a:rPr>
              <a:t>cout</a:t>
            </a:r>
            <a:r>
              <a:rPr lang="en-US" sz="1400" dirty="0">
                <a:latin typeface="Courier New" pitchFamily="49" charset="0"/>
              </a:rPr>
              <a:t>&lt;&lt;value &lt;&lt;"\t“;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latin typeface="Courier New" pitchFamily="49" charset="0"/>
              </a:rPr>
              <a:t>17		</a:t>
            </a:r>
            <a:r>
              <a:rPr lang="en-US" sz="1400" dirty="0" err="1">
                <a:latin typeface="Courier New" pitchFamily="49" charset="0"/>
              </a:rPr>
              <a:t>cout</a:t>
            </a:r>
            <a:r>
              <a:rPr lang="en-US" sz="1400" dirty="0">
                <a:latin typeface="Courier New" pitchFamily="49" charset="0"/>
              </a:rPr>
              <a:t> &lt;&lt; (value * 2)&lt;&lt; </a:t>
            </a:r>
            <a:r>
              <a:rPr lang="en-US" sz="1400" dirty="0" err="1">
                <a:latin typeface="Courier New" pitchFamily="49" charset="0"/>
              </a:rPr>
              <a:t>endl</a:t>
            </a:r>
            <a:r>
              <a:rPr lang="en-US" sz="1400" dirty="0">
                <a:latin typeface="Courier New" pitchFamily="49" charset="0"/>
              </a:rPr>
              <a:t>;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latin typeface="Courier New" pitchFamily="49" charset="0"/>
              </a:rPr>
              <a:t>18	} 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endParaRPr lang="en-US" sz="1400" dirty="0">
              <a:solidFill>
                <a:srgbClr val="000000"/>
              </a:solidFill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48247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F5A77-2B0B-4E89-A121-9276DA5D5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 Defined Functions: Passing Multiple Arguments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D295F-7B03-4A17-9379-FE8DCE9677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/>
              <a:t>When calling a function and passing multiple arguments:</a:t>
            </a:r>
          </a:p>
          <a:p>
            <a:pPr lvl="1"/>
            <a:r>
              <a:rPr lang="en-MY" dirty="0"/>
              <a:t>the number of arguments in the call must match the prototype and definition</a:t>
            </a:r>
          </a:p>
          <a:p>
            <a:pPr lvl="1"/>
            <a:r>
              <a:rPr lang="en-MY" dirty="0"/>
              <a:t>the first argument will be used to initialize the first parameter, the second argument to initialize the second parameter, etc.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67883411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C3B06-6E1C-4E07-9AC9-462DDDC91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User-Defined Functions: Passing Multiple Arguments (cont.)</a:t>
            </a:r>
            <a:endParaRPr lang="en-MY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9136C4B-C39A-4B24-9141-959E7427B3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478" y="1417638"/>
            <a:ext cx="8855122" cy="49831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01	#include &lt;iostream&gt;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02	using namespace std;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03	void 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showSum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, 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, 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);</a:t>
            </a:r>
          </a:p>
          <a:p>
            <a:pPr marL="0" indent="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04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05	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 main()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06	{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07		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 value1, value2, value3;</a:t>
            </a:r>
          </a:p>
          <a:p>
            <a:pPr marL="0" indent="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08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09		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&lt;&lt;"Enter 3 integers: ";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10		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cin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&gt;&gt; value1 &gt;&gt; value2 &gt;&gt; value3;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11		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showSum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(value1, value2, value3);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12 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13		return 0;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14	}</a:t>
            </a:r>
          </a:p>
          <a:p>
            <a:pPr marL="0" indent="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15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16	void 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showSum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 a, 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 b, 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 c)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17	{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18		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&lt;&lt;"The sum: "&lt;&lt;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a+b+c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19	}</a:t>
            </a:r>
          </a:p>
          <a:p>
            <a:pPr marL="533400" indent="-533400">
              <a:lnSpc>
                <a:spcPct val="80000"/>
              </a:lnSpc>
              <a:buClr>
                <a:srgbClr val="000000"/>
              </a:buClr>
              <a:buNone/>
            </a:pPr>
            <a:endParaRPr lang="en-US" sz="1700" dirty="0">
              <a:solidFill>
                <a:srgbClr val="000000"/>
              </a:solidFill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881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ADA19-6B15-420D-BE08-32D04E0EA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Library Functions (cont.)</a:t>
            </a:r>
            <a:endParaRPr lang="en-MY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B3240D-F225-492A-82CF-6A6EE45FF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7392988" cy="75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/>
              <a:t>Libraries under discussion:</a:t>
            </a:r>
          </a:p>
          <a:p>
            <a:pPr lvl="1">
              <a:buFontTx/>
              <a:buNone/>
            </a:pPr>
            <a:endParaRPr lang="en-US" sz="2400" dirty="0">
              <a:ea typeface="ＭＳ Ｐゴシック" pitchFamily="34" charset="-128"/>
            </a:endParaRPr>
          </a:p>
        </p:txBody>
      </p:sp>
      <p:graphicFrame>
        <p:nvGraphicFramePr>
          <p:cNvPr id="5" name="Group 4">
            <a:extLst>
              <a:ext uri="{FF2B5EF4-FFF2-40B4-BE49-F238E27FC236}">
                <a16:creationId xmlns:a16="http://schemas.microsoft.com/office/drawing/2014/main" id="{1BCFE75B-4B16-4D46-9FF4-791A40807A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8021213"/>
              </p:ext>
            </p:extLst>
          </p:nvPr>
        </p:nvGraphicFramePr>
        <p:xfrm>
          <a:off x="533400" y="2351088"/>
          <a:ext cx="8153400" cy="3517037"/>
        </p:xfrm>
        <a:graphic>
          <a:graphicData uri="http://schemas.openxmlformats.org/drawingml/2006/table">
            <a:tbl>
              <a:tblPr firstRow="1">
                <a:tableStyleId>{284E427A-3D55-4303-BF80-6455036E1DE7}</a:tableStyleId>
              </a:tblPr>
              <a:tblGrid>
                <a:gridCol w="289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9596">
                <a:tc>
                  <a:txBody>
                    <a:bodyPr/>
                    <a:lstStyle/>
                    <a:p>
                      <a:pPr marL="0" marR="0" lvl="0" indent="0" algn="ctr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Compiler directive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D60093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Purpose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D60093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7327">
                <a:tc>
                  <a:txBody>
                    <a:bodyPr/>
                    <a:lstStyle/>
                    <a:p>
                      <a:pPr marL="0" marR="0" lvl="0" indent="0" algn="ctr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&lt;</a:t>
                      </a:r>
                      <a:r>
                        <a:rPr kumimoji="0" lang="en-US" sz="24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ctype</a:t>
                      </a: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&gt;  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Character classification and conversion 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9596">
                <a:tc>
                  <a:txBody>
                    <a:bodyPr/>
                    <a:lstStyle/>
                    <a:p>
                      <a:pPr marL="0" marR="0" lvl="0" indent="0" algn="ctr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&lt;cmath&gt; 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Math functions 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0922">
                <a:tc>
                  <a:txBody>
                    <a:bodyPr/>
                    <a:lstStyle/>
                    <a:p>
                      <a:pPr marL="0" marR="0" lvl="0" indent="0" algn="ctr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&lt;stdlib&gt; 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Data conversion 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9596">
                <a:tc>
                  <a:txBody>
                    <a:bodyPr/>
                    <a:lstStyle/>
                    <a:p>
                      <a:pPr marL="0" marR="0" lvl="0" indent="0" algn="ctr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&lt;time&gt; 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Time functions 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389835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5875B-5782-4077-83FE-660212A14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Passing Multiple </a:t>
            </a:r>
            <a:br>
              <a:rPr lang="en-US" dirty="0"/>
            </a:br>
            <a:r>
              <a:rPr lang="en-US" dirty="0"/>
              <a:t>Arguments (cont.)</a:t>
            </a:r>
            <a:endParaRPr lang="en-MY" dirty="0"/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F7D0953C-2382-48BE-A6CE-BEDBE5C0A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800600"/>
            <a:ext cx="8305800" cy="1348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en-US" sz="2400" dirty="0"/>
              <a:t>The function call in line 18 passes value1,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US" sz="2400" dirty="0"/>
              <a:t>value2, and value3 as a arguments to the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US" sz="2400" dirty="0"/>
              <a:t>function.</a:t>
            </a:r>
          </a:p>
        </p:txBody>
      </p:sp>
      <p:pic>
        <p:nvPicPr>
          <p:cNvPr id="5" name="Picture 3" descr="0607sowc copy">
            <a:extLst>
              <a:ext uri="{FF2B5EF4-FFF2-40B4-BE49-F238E27FC236}">
                <a16:creationId xmlns:a16="http://schemas.microsoft.com/office/drawing/2014/main" id="{9B92A496-F2BE-43C8-ACCA-749C82B95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6300" y="1858906"/>
            <a:ext cx="7315200" cy="2557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8529296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7829A-182A-48E0-A088-3CB842DCD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Exercise</a:t>
            </a:r>
            <a:endParaRPr lang="en-MY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E5B381A-984C-4F43-B7E0-935CFD81544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335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Ins="0"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800" dirty="0"/>
              <a:t>What is the output of this program? 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133FB29-712C-4DEB-AF57-390FAD9263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594884"/>
            <a:ext cx="4876800" cy="4882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solidFill>
                  <a:srgbClr val="000000"/>
                </a:solidFill>
                <a:latin typeface="Courier New" pitchFamily="49" charset="0"/>
              </a:rPr>
              <a:t>01	#include &lt;iostream&gt;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solidFill>
                  <a:srgbClr val="000000"/>
                </a:solidFill>
                <a:latin typeface="Courier New" pitchFamily="49" charset="0"/>
              </a:rPr>
              <a:t>02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solidFill>
                  <a:srgbClr val="000000"/>
                </a:solidFill>
                <a:latin typeface="Courier New" pitchFamily="49" charset="0"/>
              </a:rPr>
              <a:t>03	// Function prototype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solidFill>
                  <a:srgbClr val="000000"/>
                </a:solidFill>
                <a:latin typeface="Courier New" pitchFamily="49" charset="0"/>
              </a:rPr>
              <a:t>04	void func1(double, </a:t>
            </a:r>
            <a:r>
              <a:rPr lang="en-US" sz="1400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US" sz="1400" dirty="0">
                <a:solidFill>
                  <a:srgbClr val="000000"/>
                </a:solidFill>
                <a:latin typeface="Courier New" pitchFamily="49" charset="0"/>
              </a:rPr>
              <a:t>);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solidFill>
                  <a:srgbClr val="000000"/>
                </a:solidFill>
                <a:latin typeface="Courier New" pitchFamily="49" charset="0"/>
              </a:rPr>
              <a:t>05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solidFill>
                  <a:srgbClr val="000000"/>
                </a:solidFill>
                <a:latin typeface="Courier New" pitchFamily="49" charset="0"/>
              </a:rPr>
              <a:t>06	</a:t>
            </a:r>
            <a:r>
              <a:rPr lang="en-US" sz="1400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US" sz="1400" dirty="0">
                <a:solidFill>
                  <a:srgbClr val="000000"/>
                </a:solidFill>
                <a:latin typeface="Courier New" pitchFamily="49" charset="0"/>
              </a:rPr>
              <a:t> main(){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solidFill>
                  <a:srgbClr val="000000"/>
                </a:solidFill>
                <a:latin typeface="Courier New" pitchFamily="49" charset="0"/>
              </a:rPr>
              <a:t>07		</a:t>
            </a:r>
            <a:r>
              <a:rPr lang="en-US" sz="1400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US" sz="1400" dirty="0">
                <a:solidFill>
                  <a:srgbClr val="000000"/>
                </a:solidFill>
                <a:latin typeface="Courier New" pitchFamily="49" charset="0"/>
              </a:rPr>
              <a:t> x = 0; double y = 1.5;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solidFill>
                  <a:srgbClr val="000000"/>
                </a:solidFill>
                <a:latin typeface="Courier New" pitchFamily="49" charset="0"/>
              </a:rPr>
              <a:t>08		</a:t>
            </a:r>
            <a:r>
              <a:rPr lang="en-US" sz="1400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1400" dirty="0">
                <a:solidFill>
                  <a:srgbClr val="000000"/>
                </a:solidFill>
                <a:latin typeface="Courier New" pitchFamily="49" charset="0"/>
              </a:rPr>
              <a:t> &lt;&lt; x &lt;&lt; " " &lt;&lt;y&lt;&lt; </a:t>
            </a:r>
            <a:r>
              <a:rPr lang="en-US" sz="1400" dirty="0" err="1">
                <a:solidFill>
                  <a:srgbClr val="000000"/>
                </a:solidFill>
                <a:latin typeface="Courier New" pitchFamily="49" charset="0"/>
              </a:rPr>
              <a:t>endl</a:t>
            </a:r>
            <a:r>
              <a:rPr lang="en-US" sz="14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solidFill>
                  <a:srgbClr val="000000"/>
                </a:solidFill>
                <a:latin typeface="Courier New" pitchFamily="49" charset="0"/>
              </a:rPr>
              <a:t>09		func1 (y, x);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solidFill>
                  <a:srgbClr val="000000"/>
                </a:solidFill>
                <a:latin typeface="Courier New" pitchFamily="49" charset="0"/>
              </a:rPr>
              <a:t>10		</a:t>
            </a:r>
            <a:r>
              <a:rPr lang="en-US" sz="1400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1400" dirty="0">
                <a:solidFill>
                  <a:srgbClr val="000000"/>
                </a:solidFill>
                <a:latin typeface="Courier New" pitchFamily="49" charset="0"/>
              </a:rPr>
              <a:t> &lt;&lt; x &lt;&lt; " " &lt;&lt;y&lt;&lt; </a:t>
            </a:r>
            <a:r>
              <a:rPr lang="en-US" sz="1400" dirty="0" err="1">
                <a:solidFill>
                  <a:srgbClr val="000000"/>
                </a:solidFill>
                <a:latin typeface="Courier New" pitchFamily="49" charset="0"/>
              </a:rPr>
              <a:t>endl</a:t>
            </a:r>
            <a:r>
              <a:rPr lang="en-US" sz="14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solidFill>
                  <a:srgbClr val="000000"/>
                </a:solidFill>
                <a:latin typeface="Courier New" pitchFamily="49" charset="0"/>
              </a:rPr>
              <a:t>11		system (“pause”);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solidFill>
                  <a:srgbClr val="000000"/>
                </a:solidFill>
                <a:latin typeface="Courier New" pitchFamily="49" charset="0"/>
              </a:rPr>
              <a:t>12		return 0;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solidFill>
                  <a:srgbClr val="000000"/>
                </a:solidFill>
                <a:latin typeface="Courier New" pitchFamily="49" charset="0"/>
              </a:rPr>
              <a:t>13	}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solidFill>
                  <a:srgbClr val="000000"/>
                </a:solidFill>
                <a:latin typeface="Courier New" pitchFamily="49" charset="0"/>
              </a:rPr>
              <a:t>14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solidFill>
                  <a:srgbClr val="000000"/>
                </a:solidFill>
                <a:latin typeface="Courier New" pitchFamily="49" charset="0"/>
              </a:rPr>
              <a:t>15	void func1(double a, </a:t>
            </a:r>
            <a:r>
              <a:rPr lang="en-US" sz="1400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US" sz="1400" dirty="0">
                <a:solidFill>
                  <a:srgbClr val="000000"/>
                </a:solidFill>
                <a:latin typeface="Courier New" pitchFamily="49" charset="0"/>
              </a:rPr>
              <a:t> b){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solidFill>
                  <a:srgbClr val="000000"/>
                </a:solidFill>
                <a:latin typeface="Courier New" pitchFamily="49" charset="0"/>
              </a:rPr>
              <a:t>16		</a:t>
            </a:r>
            <a:r>
              <a:rPr lang="en-US" sz="1400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1400" dirty="0">
                <a:solidFill>
                  <a:srgbClr val="000000"/>
                </a:solidFill>
                <a:latin typeface="Courier New" pitchFamily="49" charset="0"/>
              </a:rPr>
              <a:t> &lt;&lt; a &lt;&lt; " " &lt;&lt;b&lt;&lt; </a:t>
            </a:r>
            <a:r>
              <a:rPr lang="en-US" sz="1400" dirty="0" err="1">
                <a:solidFill>
                  <a:srgbClr val="000000"/>
                </a:solidFill>
                <a:latin typeface="Courier New" pitchFamily="49" charset="0"/>
              </a:rPr>
              <a:t>endl</a:t>
            </a:r>
            <a:r>
              <a:rPr lang="en-US" sz="14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solidFill>
                  <a:srgbClr val="000000"/>
                </a:solidFill>
                <a:latin typeface="Courier New" pitchFamily="49" charset="0"/>
              </a:rPr>
              <a:t>17		a=0.0; b=10;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solidFill>
                  <a:srgbClr val="000000"/>
                </a:solidFill>
                <a:latin typeface="Courier New" pitchFamily="49" charset="0"/>
              </a:rPr>
              <a:t>18		</a:t>
            </a:r>
            <a:r>
              <a:rPr lang="en-US" sz="1400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1400" dirty="0">
                <a:solidFill>
                  <a:srgbClr val="000000"/>
                </a:solidFill>
                <a:latin typeface="Courier New" pitchFamily="49" charset="0"/>
              </a:rPr>
              <a:t> &lt;&lt; a &lt;&lt; " " &lt;&lt;b&lt;&lt; </a:t>
            </a:r>
            <a:r>
              <a:rPr lang="en-US" sz="1400" dirty="0" err="1">
                <a:solidFill>
                  <a:srgbClr val="000000"/>
                </a:solidFill>
                <a:latin typeface="Courier New" pitchFamily="49" charset="0"/>
              </a:rPr>
              <a:t>endl</a:t>
            </a:r>
            <a:r>
              <a:rPr lang="en-US" sz="14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 marL="0" indent="0">
              <a:buNone/>
              <a:tabLst>
                <a:tab pos="531813" algn="l"/>
              </a:tabLst>
            </a:pPr>
            <a:r>
              <a:rPr lang="en-US" sz="1400" dirty="0">
                <a:solidFill>
                  <a:srgbClr val="000000"/>
                </a:solidFill>
                <a:latin typeface="Courier New" pitchFamily="49" charset="0"/>
              </a:rPr>
              <a:t>19	}</a:t>
            </a:r>
          </a:p>
        </p:txBody>
      </p:sp>
    </p:spTree>
    <p:extLst>
      <p:ext uri="{BB962C8B-B14F-4D97-AF65-F5344CB8AC3E}">
        <p14:creationId xmlns:p14="http://schemas.microsoft.com/office/powerpoint/2010/main" val="269439523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F7669-2C16-49A3-AC11-90A9E3133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User-Defined Functions: </a:t>
            </a:r>
            <a:br>
              <a:rPr lang="en-US" dirty="0"/>
            </a:br>
            <a:r>
              <a:rPr lang="en-US" dirty="0"/>
              <a:t>Passing Data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DDA2B9-D2E3-4A4D-A7AB-FC4064C4D6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 dirty="0"/>
              <a:t>Passing by Value</a:t>
            </a:r>
          </a:p>
          <a:p>
            <a:r>
              <a:rPr lang="en-US" sz="3000" dirty="0"/>
              <a:t>Passing by Reference</a:t>
            </a:r>
          </a:p>
          <a:p>
            <a:endParaRPr lang="en-MY" sz="3000" dirty="0"/>
          </a:p>
        </p:txBody>
      </p:sp>
    </p:spTree>
    <p:extLst>
      <p:ext uri="{BB962C8B-B14F-4D97-AF65-F5344CB8AC3E}">
        <p14:creationId xmlns:p14="http://schemas.microsoft.com/office/powerpoint/2010/main" val="38258048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149896-8FF5-4D7E-9C10-135F2396C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Passing Data by Value</a:t>
            </a:r>
            <a:endParaRPr lang="en-MY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A8A7357-2D12-4294-846D-FCBCC37D1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u="sng" dirty="0"/>
              <a:t>Pass by value</a:t>
            </a:r>
            <a:r>
              <a:rPr lang="en-US" sz="2600" dirty="0"/>
              <a:t>: when an argument is passed to a function, its value is </a:t>
            </a:r>
            <a:r>
              <a:rPr lang="en-US" sz="2600" b="1" dirty="0">
                <a:solidFill>
                  <a:srgbClr val="00B0F0"/>
                </a:solidFill>
              </a:rPr>
              <a:t>copied</a:t>
            </a:r>
            <a:r>
              <a:rPr lang="en-US" sz="2600" dirty="0"/>
              <a:t> into the parameter.  </a:t>
            </a:r>
          </a:p>
          <a:p>
            <a:r>
              <a:rPr lang="en-US" sz="2600" dirty="0"/>
              <a:t>Changes to the parameter in the function do not affect the value of the argument </a:t>
            </a:r>
            <a:endParaRPr lang="en-US" sz="2600" u="sng" dirty="0"/>
          </a:p>
          <a:p>
            <a:endParaRPr lang="en-MY" sz="2600" dirty="0"/>
          </a:p>
        </p:txBody>
      </p:sp>
    </p:spTree>
    <p:extLst>
      <p:ext uri="{BB962C8B-B14F-4D97-AF65-F5344CB8AC3E}">
        <p14:creationId xmlns:p14="http://schemas.microsoft.com/office/powerpoint/2010/main" val="234777445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20150-D13A-45A1-953F-7568A15FB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User-Defined Functions: Passing Data by Value (cont.)</a:t>
            </a:r>
            <a:endParaRPr lang="en-MY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E7B268-4334-4DCB-AC09-74CC31F8A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478" y="1417638"/>
            <a:ext cx="8855122" cy="49831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1813" indent="-531813">
              <a:lnSpc>
                <a:spcPct val="8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01	#include &lt;iostream&gt;</a:t>
            </a:r>
          </a:p>
          <a:p>
            <a:pPr marL="531813" indent="-531813">
              <a:lnSpc>
                <a:spcPct val="8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02	using namespace std;</a:t>
            </a:r>
          </a:p>
          <a:p>
            <a:pPr marL="531813" indent="-531813">
              <a:lnSpc>
                <a:spcPct val="8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03</a:t>
            </a:r>
          </a:p>
          <a:p>
            <a:pPr marL="531813" indent="-531813">
              <a:lnSpc>
                <a:spcPct val="8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04	void f( 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 n ) {</a:t>
            </a:r>
          </a:p>
          <a:p>
            <a:pPr marL="893763" indent="-893763">
              <a:lnSpc>
                <a:spcPct val="8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05		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 &lt;&lt; "Inside f( 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 ), the value of the parameter is " &lt;&lt; n &lt;&lt; 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endl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 marL="531813" indent="-531813">
              <a:lnSpc>
                <a:spcPct val="8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06		n += 37;</a:t>
            </a:r>
          </a:p>
          <a:p>
            <a:pPr marL="893763" indent="-893763">
              <a:lnSpc>
                <a:spcPct val="8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07		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 &lt;&lt; "Inside f( 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 ), the modified parameter is now " &lt;&lt; n &lt;&lt; 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endl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;}</a:t>
            </a:r>
          </a:p>
          <a:p>
            <a:pPr marL="531813" indent="-531813">
              <a:lnSpc>
                <a:spcPct val="8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08</a:t>
            </a:r>
          </a:p>
          <a:p>
            <a:pPr marL="531813" indent="-531813">
              <a:lnSpc>
                <a:spcPct val="8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09	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 main() {</a:t>
            </a:r>
          </a:p>
          <a:p>
            <a:pPr marL="531813" indent="-531813">
              <a:lnSpc>
                <a:spcPct val="8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10		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 m = 612;</a:t>
            </a:r>
          </a:p>
          <a:p>
            <a:pPr marL="531813" indent="-531813">
              <a:lnSpc>
                <a:spcPct val="8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11</a:t>
            </a:r>
          </a:p>
          <a:p>
            <a:pPr marL="531813" indent="-531813">
              <a:lnSpc>
                <a:spcPct val="8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12		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 &lt;&lt; "The integer m = " &lt;&lt; m &lt;&lt; 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endl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 marL="531813" indent="-531813">
              <a:lnSpc>
                <a:spcPct val="8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13		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 &lt;&lt; "Calling f( m )..." &lt;&lt; 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endl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 marL="531813" indent="-531813">
              <a:lnSpc>
                <a:spcPct val="8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14		f( m );</a:t>
            </a:r>
          </a:p>
          <a:p>
            <a:pPr marL="531813" indent="-531813">
              <a:lnSpc>
                <a:spcPct val="8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15		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 &lt;&lt; "The integer m = " &lt;&lt; m &lt;&lt; </a:t>
            </a:r>
            <a:r>
              <a:rPr lang="en-US" sz="1700" dirty="0" err="1">
                <a:solidFill>
                  <a:srgbClr val="000000"/>
                </a:solidFill>
                <a:latin typeface="Courier New" pitchFamily="49" charset="0"/>
              </a:rPr>
              <a:t>endl</a:t>
            </a: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 marL="531813" indent="-531813">
              <a:lnSpc>
                <a:spcPct val="8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16		return 0;</a:t>
            </a:r>
          </a:p>
          <a:p>
            <a:pPr marL="531813" indent="-531813">
              <a:lnSpc>
                <a:spcPct val="80000"/>
              </a:lnSpc>
              <a:buClr>
                <a:srgbClr val="000000"/>
              </a:buClr>
              <a:buNone/>
              <a:tabLst>
                <a:tab pos="531813" algn="l"/>
              </a:tabLst>
            </a:pPr>
            <a:r>
              <a:rPr lang="en-US" sz="1700" dirty="0">
                <a:solidFill>
                  <a:srgbClr val="000000"/>
                </a:solidFill>
                <a:latin typeface="Courier New" pitchFamily="49" charset="0"/>
              </a:rPr>
              <a:t>17	}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F66173-994F-4594-A23D-06CF5CBEBF7F}"/>
              </a:ext>
            </a:extLst>
          </p:cNvPr>
          <p:cNvSpPr txBox="1"/>
          <p:nvPr/>
        </p:nvSpPr>
        <p:spPr>
          <a:xfrm>
            <a:off x="2819400" y="4111387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>
                <a:highlight>
                  <a:srgbClr val="FFFF00"/>
                </a:highlight>
              </a:rPr>
              <a:t>argument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F79DE2-67CB-444A-B525-EAF18F847CEB}"/>
              </a:ext>
            </a:extLst>
          </p:cNvPr>
          <p:cNvSpPr txBox="1"/>
          <p:nvPr/>
        </p:nvSpPr>
        <p:spPr>
          <a:xfrm>
            <a:off x="3048000" y="2179638"/>
            <a:ext cx="2133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>
                <a:highlight>
                  <a:srgbClr val="FFFF00"/>
                </a:highlight>
              </a:rPr>
              <a:t>parameter</a:t>
            </a:r>
          </a:p>
        </p:txBody>
      </p:sp>
    </p:spTree>
    <p:extLst>
      <p:ext uri="{BB962C8B-B14F-4D97-AF65-F5344CB8AC3E}">
        <p14:creationId xmlns:p14="http://schemas.microsoft.com/office/powerpoint/2010/main" val="21946733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571E1-92B9-4EF0-9B7C-E3B263A2C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User-Defined Functions: Passing Data by Value (cont.)</a:t>
            </a:r>
            <a:endParaRPr lang="en-MY" dirty="0"/>
          </a:p>
        </p:txBody>
      </p:sp>
      <p:pic>
        <p:nvPicPr>
          <p:cNvPr id="4" name="Picture 5" descr="flow01">
            <a:extLst>
              <a:ext uri="{FF2B5EF4-FFF2-40B4-BE49-F238E27FC236}">
                <a16:creationId xmlns:a16="http://schemas.microsoft.com/office/drawing/2014/main" id="{B1FDFEC7-2AE3-4BFF-82D1-B844FCD3DFD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95400" y="1752600"/>
            <a:ext cx="6477000" cy="4572000"/>
          </a:xfrm>
          <a:noFill/>
        </p:spPr>
      </p:pic>
    </p:spTree>
    <p:extLst>
      <p:ext uri="{BB962C8B-B14F-4D97-AF65-F5344CB8AC3E}">
        <p14:creationId xmlns:p14="http://schemas.microsoft.com/office/powerpoint/2010/main" val="78072535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4DFB1-D967-4A68-95AF-E1295D2D0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Passing Information to Parameters by Value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F93DB-01DE-40DA-9A32-E29ABE4827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Example:  </a:t>
            </a:r>
            <a:r>
              <a:rPr lang="en-US" dirty="0" err="1">
                <a:latin typeface="Courier New" pitchFamily="49" charset="0"/>
              </a:rPr>
              <a:t>int</a:t>
            </a:r>
            <a:r>
              <a:rPr lang="en-US" dirty="0">
                <a:latin typeface="Courier New" pitchFamily="49" charset="0"/>
              </a:rPr>
              <a:t> </a:t>
            </a:r>
            <a:r>
              <a:rPr lang="en-US" dirty="0" err="1">
                <a:latin typeface="Courier New" pitchFamily="49" charset="0"/>
              </a:rPr>
              <a:t>val</a:t>
            </a:r>
            <a:r>
              <a:rPr lang="en-US" dirty="0">
                <a:latin typeface="Courier New" pitchFamily="49" charset="0"/>
              </a:rPr>
              <a:t>=5;</a:t>
            </a:r>
          </a:p>
          <a:p>
            <a:pPr lvl="1">
              <a:buFontTx/>
              <a:buNone/>
            </a:pPr>
            <a:r>
              <a:rPr lang="en-US" dirty="0">
                <a:latin typeface="Courier New" pitchFamily="49" charset="0"/>
                <a:ea typeface="ＭＳ Ｐゴシック" pitchFamily="34" charset="-128"/>
              </a:rPr>
              <a:t>			  </a:t>
            </a:r>
            <a:r>
              <a:rPr lang="en-US" dirty="0" err="1">
                <a:latin typeface="Courier New" pitchFamily="49" charset="0"/>
                <a:ea typeface="ＭＳ Ｐゴシック" pitchFamily="34" charset="-128"/>
              </a:rPr>
              <a:t>evenOrOdd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(</a:t>
            </a:r>
            <a:r>
              <a:rPr lang="en-US" dirty="0" err="1">
                <a:latin typeface="Courier New" pitchFamily="49" charset="0"/>
                <a:ea typeface="ＭＳ Ｐゴシック" pitchFamily="34" charset="-128"/>
              </a:rPr>
              <a:t>val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);</a:t>
            </a:r>
            <a:endParaRPr lang="en-US" dirty="0">
              <a:ea typeface="ＭＳ Ｐゴシック" pitchFamily="34" charset="-128"/>
            </a:endParaRPr>
          </a:p>
          <a:p>
            <a:pPr>
              <a:buFontTx/>
              <a:buNone/>
            </a:pPr>
            <a:endParaRPr lang="en-US" dirty="0"/>
          </a:p>
          <a:p>
            <a:pPr>
              <a:buFontTx/>
              <a:buNone/>
            </a:pPr>
            <a:endParaRPr lang="en-US" dirty="0"/>
          </a:p>
          <a:p>
            <a:pPr>
              <a:buFontTx/>
              <a:buNone/>
            </a:pPr>
            <a:br>
              <a:rPr lang="en-US" dirty="0"/>
            </a:br>
            <a:endParaRPr lang="en-US" dirty="0"/>
          </a:p>
          <a:p>
            <a:pPr>
              <a:buFontTx/>
              <a:buNone/>
            </a:pPr>
            <a:endParaRPr lang="en-US" dirty="0"/>
          </a:p>
          <a:p>
            <a:pPr>
              <a:buFontTx/>
              <a:buNone/>
            </a:pPr>
            <a:endParaRPr lang="en-US" dirty="0"/>
          </a:p>
          <a:p>
            <a:r>
              <a:rPr lang="en-US" dirty="0" err="1">
                <a:latin typeface="Courier New" pitchFamily="49" charset="0"/>
              </a:rPr>
              <a:t>evenOrOdd</a:t>
            </a:r>
            <a:r>
              <a:rPr lang="en-US" dirty="0"/>
              <a:t> can change variable </a:t>
            </a:r>
            <a:r>
              <a:rPr lang="en-US" dirty="0" err="1">
                <a:latin typeface="Courier New" pitchFamily="49" charset="0"/>
              </a:rPr>
              <a:t>num</a:t>
            </a:r>
            <a:r>
              <a:rPr lang="en-US" dirty="0"/>
              <a:t>, but it will have no effect on variable </a:t>
            </a:r>
            <a:r>
              <a:rPr lang="en-US" dirty="0" err="1">
                <a:latin typeface="Courier New" pitchFamily="49" charset="0"/>
              </a:rPr>
              <a:t>val</a:t>
            </a:r>
            <a:endParaRPr lang="en-US" dirty="0">
              <a:latin typeface="Courier New" pitchFamily="49" charset="0"/>
            </a:endParaRPr>
          </a:p>
          <a:p>
            <a:endParaRPr lang="en-MY" dirty="0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C30F45C1-0DD8-43E4-9118-7D595158D008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2590801"/>
            <a:ext cx="7734300" cy="1811338"/>
            <a:chOff x="504" y="1920"/>
            <a:chExt cx="4872" cy="1141"/>
          </a:xfrm>
        </p:grpSpPr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22A7CFB5-9EA9-42DF-95EE-DAF2E896D1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" y="2256"/>
              <a:ext cx="768" cy="2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20000"/>
                </a:spcBef>
              </a:pPr>
              <a:r>
                <a:rPr lang="en-US">
                  <a:latin typeface="Courier New" pitchFamily="49" charset="0"/>
                </a:rPr>
                <a:t>5</a:t>
              </a:r>
            </a:p>
          </p:txBody>
        </p:sp>
        <p:sp>
          <p:nvSpPr>
            <p:cNvPr id="6" name="Text Box 6">
              <a:extLst>
                <a:ext uri="{FF2B5EF4-FFF2-40B4-BE49-F238E27FC236}">
                  <a16:creationId xmlns:a16="http://schemas.microsoft.com/office/drawing/2014/main" id="{8ABBCC85-3EAC-47AD-BD6C-8182B9E4FE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2" y="1920"/>
              <a:ext cx="76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en-US">
                  <a:latin typeface="Courier New" pitchFamily="49" charset="0"/>
                </a:rPr>
                <a:t>val</a:t>
              </a:r>
            </a:p>
          </p:txBody>
        </p:sp>
        <p:sp>
          <p:nvSpPr>
            <p:cNvPr id="7" name="Text Box 7">
              <a:extLst>
                <a:ext uri="{FF2B5EF4-FFF2-40B4-BE49-F238E27FC236}">
                  <a16:creationId xmlns:a16="http://schemas.microsoft.com/office/drawing/2014/main" id="{F45A638A-E2F0-4E6F-BC40-5F05D51D91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4" y="2566"/>
              <a:ext cx="1584" cy="4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</a:pPr>
              <a:r>
                <a:rPr lang="en-US" sz="2400" dirty="0"/>
                <a:t>argument in</a:t>
              </a:r>
            </a:p>
            <a:p>
              <a:pPr algn="ctr">
                <a:lnSpc>
                  <a:spcPct val="80000"/>
                </a:lnSpc>
                <a:spcBef>
                  <a:spcPct val="20000"/>
                </a:spcBef>
              </a:pPr>
              <a:r>
                <a:rPr lang="en-US" sz="2400" dirty="0"/>
                <a:t>calling function</a:t>
              </a:r>
            </a:p>
          </p:txBody>
        </p:sp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397EB898-91B6-4625-AF92-C8F22D6039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2256"/>
              <a:ext cx="768" cy="2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20000"/>
                </a:spcBef>
              </a:pPr>
              <a:r>
                <a:rPr lang="en-US">
                  <a:latin typeface="Courier New" pitchFamily="49" charset="0"/>
                </a:rPr>
                <a:t>5</a:t>
              </a:r>
            </a:p>
          </p:txBody>
        </p:sp>
        <p:sp>
          <p:nvSpPr>
            <p:cNvPr id="9" name="Text Box 9">
              <a:extLst>
                <a:ext uri="{FF2B5EF4-FFF2-40B4-BE49-F238E27FC236}">
                  <a16:creationId xmlns:a16="http://schemas.microsoft.com/office/drawing/2014/main" id="{1B956E4F-8B75-4ACA-B159-B919E98589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2" y="1920"/>
              <a:ext cx="76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en-US">
                  <a:latin typeface="Courier New" pitchFamily="49" charset="0"/>
                </a:rPr>
                <a:t>num</a:t>
              </a:r>
            </a:p>
          </p:txBody>
        </p:sp>
        <p:sp>
          <p:nvSpPr>
            <p:cNvPr id="10" name="Text Box 10">
              <a:extLst>
                <a:ext uri="{FF2B5EF4-FFF2-40B4-BE49-F238E27FC236}">
                  <a16:creationId xmlns:a16="http://schemas.microsoft.com/office/drawing/2014/main" id="{42306A09-CD3A-4AF7-89EB-172622B329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56" y="2593"/>
              <a:ext cx="1920" cy="4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75000"/>
                </a:lnSpc>
                <a:spcBef>
                  <a:spcPct val="20000"/>
                </a:spcBef>
              </a:pPr>
              <a:r>
                <a:rPr lang="en-US" sz="2400" dirty="0"/>
                <a:t>parameter in</a:t>
              </a:r>
            </a:p>
            <a:p>
              <a:pPr algn="ctr">
                <a:lnSpc>
                  <a:spcPct val="75000"/>
                </a:lnSpc>
                <a:spcBef>
                  <a:spcPct val="20000"/>
                </a:spcBef>
              </a:pPr>
              <a:r>
                <a:rPr lang="en-US" sz="2400" dirty="0" err="1">
                  <a:latin typeface="Courier New" pitchFamily="49" charset="0"/>
                </a:rPr>
                <a:t>evenOrOdd</a:t>
              </a:r>
              <a:r>
                <a:rPr lang="en-US" sz="2400" dirty="0"/>
                <a:t> function</a:t>
              </a:r>
            </a:p>
          </p:txBody>
        </p:sp>
        <p:sp>
          <p:nvSpPr>
            <p:cNvPr id="11" name="Line 11">
              <a:extLst>
                <a:ext uri="{FF2B5EF4-FFF2-40B4-BE49-F238E27FC236}">
                  <a16:creationId xmlns:a16="http://schemas.microsoft.com/office/drawing/2014/main" id="{67831024-1875-4680-8A71-9791E757AE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2400"/>
              <a:ext cx="23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9117836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D4F70-1A94-476E-934D-A98A3B6D0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Exercise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6D2F3-BCE4-4750-9879-1743882FD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dirty="0"/>
              <a:t>Do Lab 11, Exercise 1, No. 12 (pg. 152)</a:t>
            </a:r>
          </a:p>
          <a:p>
            <a:pPr>
              <a:buFontTx/>
              <a:buChar char="•"/>
            </a:pPr>
            <a:r>
              <a:rPr lang="en-US" dirty="0"/>
              <a:t>Do Lab 11, Exercise 3, No. 3 (pg. 164)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02834361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B2EFC-2686-49E5-89BA-088C52F2F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Functions in </a:t>
            </a:r>
            <a:br>
              <a:rPr lang="en-US" dirty="0"/>
            </a:br>
            <a:r>
              <a:rPr lang="en-US" dirty="0"/>
              <a:t>Menu-Driven Programs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55AC7-9A58-4FA4-8285-78772111ED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sz="2800" dirty="0"/>
              <a:t>Functions can be used </a:t>
            </a:r>
          </a:p>
          <a:p>
            <a:pPr lvl="1"/>
            <a:r>
              <a:rPr lang="en-MY" sz="2400" dirty="0"/>
              <a:t>to implement user choices from menu</a:t>
            </a:r>
          </a:p>
          <a:p>
            <a:pPr lvl="1"/>
            <a:r>
              <a:rPr lang="en-MY" sz="2400" dirty="0"/>
              <a:t>to implement general-purpose tasks:</a:t>
            </a:r>
          </a:p>
          <a:p>
            <a:pPr lvl="2"/>
            <a:r>
              <a:rPr lang="en-MY" sz="2000" dirty="0"/>
              <a:t>Higher-level  functions can call general-purpose functions, minimizing the total number of functions and speeding program development time</a:t>
            </a:r>
          </a:p>
          <a:p>
            <a:r>
              <a:rPr lang="en-MY" sz="2800" b="1" dirty="0">
                <a:solidFill>
                  <a:srgbClr val="00B0F0"/>
                </a:solidFill>
              </a:rPr>
              <a:t>See Program 6-10 in the text book (pg. 310-311)</a:t>
            </a:r>
          </a:p>
        </p:txBody>
      </p:sp>
    </p:spTree>
    <p:extLst>
      <p:ext uri="{BB962C8B-B14F-4D97-AF65-F5344CB8AC3E}">
        <p14:creationId xmlns:p14="http://schemas.microsoft.com/office/powerpoint/2010/main" val="373796703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88608-28F3-4817-AEF3-EBED2E2AE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0" dirty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dirty="0"/>
              <a:t> Statement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7B1F-0355-49D8-B183-DCD38F3F46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sz="2800" dirty="0"/>
              <a:t>Used to end execution of a function</a:t>
            </a:r>
          </a:p>
          <a:p>
            <a:r>
              <a:rPr lang="en-MY" sz="2800" dirty="0"/>
              <a:t>Can be placed anywhere in a function</a:t>
            </a:r>
          </a:p>
          <a:p>
            <a:pPr lvl="1"/>
            <a:r>
              <a:rPr lang="en-MY" sz="2400" dirty="0"/>
              <a:t>Statements that follow the </a:t>
            </a:r>
            <a:r>
              <a:rPr lang="en-MY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MY" sz="2400" dirty="0"/>
              <a:t> statement will not be executed</a:t>
            </a:r>
          </a:p>
          <a:p>
            <a:r>
              <a:rPr lang="en-MY" sz="2800" dirty="0"/>
              <a:t>Can be used to prevent abnormal termination of program </a:t>
            </a:r>
          </a:p>
          <a:p>
            <a:r>
              <a:rPr lang="en-MY" sz="2800" dirty="0"/>
              <a:t>In a </a:t>
            </a:r>
            <a:r>
              <a:rPr lang="en-MY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MY" sz="2800" dirty="0"/>
              <a:t> function without a </a:t>
            </a:r>
            <a:r>
              <a:rPr lang="en-MY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MY" sz="2800" dirty="0"/>
              <a:t> statement, the function ends at its last }</a:t>
            </a:r>
          </a:p>
          <a:p>
            <a:endParaRPr lang="en-MY" sz="2800" dirty="0"/>
          </a:p>
        </p:txBody>
      </p:sp>
    </p:spTree>
    <p:extLst>
      <p:ext uri="{BB962C8B-B14F-4D97-AF65-F5344CB8AC3E}">
        <p14:creationId xmlns:p14="http://schemas.microsoft.com/office/powerpoint/2010/main" val="1676564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Math Functions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/>
              <a:t>Required header:  #include &lt;</a:t>
            </a:r>
            <a:r>
              <a:rPr lang="en-MY" dirty="0" err="1"/>
              <a:t>cmath</a:t>
            </a:r>
            <a:r>
              <a:rPr lang="en-MY" dirty="0"/>
              <a:t>&gt;</a:t>
            </a:r>
          </a:p>
          <a:p>
            <a:r>
              <a:rPr lang="en-MY" dirty="0"/>
              <a:t>Example functions</a:t>
            </a:r>
          </a:p>
          <a:p>
            <a:endParaRPr lang="en-MY" dirty="0"/>
          </a:p>
        </p:txBody>
      </p:sp>
      <p:graphicFrame>
        <p:nvGraphicFramePr>
          <p:cNvPr id="6" name="Group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7413684"/>
              </p:ext>
            </p:extLst>
          </p:nvPr>
        </p:nvGraphicFramePr>
        <p:xfrm>
          <a:off x="457200" y="2775522"/>
          <a:ext cx="8229600" cy="3056914"/>
        </p:xfrm>
        <a:graphic>
          <a:graphicData uri="http://schemas.openxmlformats.org/drawingml/2006/table">
            <a:tbl>
              <a:tblPr firstRow="1">
                <a:tableStyleId>{9DCAF9ED-07DC-4A11-8D7F-57B35C25682E}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7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8956">
                <a:tc>
                  <a:txBody>
                    <a:bodyPr/>
                    <a:lstStyle/>
                    <a:p>
                      <a:pPr marL="0" marR="0" lvl="0" indent="0" algn="ctr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Function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0010" marR="80010" marT="40005" marB="4000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Purpose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0010" marR="80010" marT="40005" marB="40005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346">
                <a:tc>
                  <a:txBody>
                    <a:bodyPr/>
                    <a:lstStyle/>
                    <a:p>
                      <a:pPr marL="0" marR="0" lvl="0" indent="0" algn="ctr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abs(x) 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0010" marR="80010" marT="40005" marB="4000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returns the absolute value of an integer. 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0010" marR="80010" marT="40005" marB="40005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7176">
                <a:tc>
                  <a:txBody>
                    <a:bodyPr/>
                    <a:lstStyle/>
                    <a:p>
                      <a:pPr marL="0" marR="0" lvl="0" indent="0" algn="ctr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pow(</a:t>
                      </a:r>
                      <a:r>
                        <a:rPr kumimoji="0" lang="en-US" sz="20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x,y</a:t>
                      </a: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) 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0010" marR="80010" marT="40005" marB="4000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calculates x to the power of y.  If x is negative, y must be an integer.  If x is zero, y must be a positive integer. 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0010" marR="80010" marT="40005" marB="40005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346">
                <a:tc>
                  <a:txBody>
                    <a:bodyPr/>
                    <a:lstStyle/>
                    <a:p>
                      <a:pPr marL="0" marR="0" lvl="0" indent="0" algn="ctr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pow(10,x) 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0010" marR="80010" marT="40005" marB="4000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calculates 10 to the power of x. 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0010" marR="80010" marT="40005" marB="40005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0090">
                <a:tc>
                  <a:txBody>
                    <a:bodyPr/>
                    <a:lstStyle/>
                    <a:p>
                      <a:pPr marL="0" marR="0" lvl="0" indent="0" algn="ctr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sqrt(x) 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0010" marR="80010" marT="40005" marB="4000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calculates the positive square root of x.</a:t>
                      </a:r>
                      <a:b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</a:b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(x is &gt;=0) 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0010" marR="80010" marT="40005" marB="40005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323725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29DDC-6723-4CE4-8617-EB84277ED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/>
              <a:t>Returning a Value from a Function</a:t>
            </a:r>
            <a:endParaRPr lang="en-MY" sz="3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2326E-BC6B-4D29-86A7-9310409D43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600" dirty="0"/>
              <a:t>A function can return a value back to the statement that called the function.</a:t>
            </a:r>
          </a:p>
          <a:p>
            <a:pPr>
              <a:lnSpc>
                <a:spcPct val="90000"/>
              </a:lnSpc>
            </a:pPr>
            <a:r>
              <a:rPr lang="en-US" sz="2600" dirty="0"/>
              <a:t>You've already seen the </a:t>
            </a:r>
            <a:r>
              <a:rPr lang="en-US" sz="2600" dirty="0">
                <a:latin typeface="Courier New" pitchFamily="49" charset="0"/>
              </a:rPr>
              <a:t>pow</a:t>
            </a:r>
            <a:r>
              <a:rPr lang="en-US" sz="2600" dirty="0"/>
              <a:t> function, which returns a value:</a:t>
            </a:r>
            <a:br>
              <a:rPr lang="en-US" sz="2600" dirty="0"/>
            </a:br>
            <a:br>
              <a:rPr lang="en-US" sz="2600" dirty="0"/>
            </a:br>
            <a:r>
              <a:rPr lang="en-US" sz="2600" dirty="0">
                <a:latin typeface="Courier New" pitchFamily="49" charset="0"/>
              </a:rPr>
              <a:t>double x;</a:t>
            </a:r>
            <a:br>
              <a:rPr lang="en-US" sz="2600" dirty="0">
                <a:latin typeface="Courier New" pitchFamily="49" charset="0"/>
              </a:rPr>
            </a:br>
            <a:r>
              <a:rPr lang="en-US" sz="2600" dirty="0">
                <a:latin typeface="Courier New" pitchFamily="49" charset="0"/>
              </a:rPr>
              <a:t>x = pow(2.0, 10.0);</a:t>
            </a:r>
          </a:p>
          <a:p>
            <a:endParaRPr lang="en-MY" sz="2600" dirty="0"/>
          </a:p>
        </p:txBody>
      </p:sp>
    </p:spTree>
    <p:extLst>
      <p:ext uri="{BB962C8B-B14F-4D97-AF65-F5344CB8AC3E}">
        <p14:creationId xmlns:p14="http://schemas.microsoft.com/office/powerpoint/2010/main" val="403992753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29DDC-6723-4CE4-8617-EB84277ED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/>
              <a:t>Returning a Value from a Function</a:t>
            </a:r>
            <a:endParaRPr lang="en-MY" sz="3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2326E-BC6B-4D29-86A7-9310409D43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a value-returning function, the </a:t>
            </a:r>
            <a:r>
              <a:rPr lang="en-US" dirty="0">
                <a:latin typeface="Courier New" pitchFamily="49" charset="0"/>
              </a:rPr>
              <a:t>return</a:t>
            </a:r>
            <a:r>
              <a:rPr lang="en-US" dirty="0"/>
              <a:t> statement can be used to return a value from function to the point of call. Example:</a:t>
            </a:r>
            <a:br>
              <a:rPr lang="en-US" dirty="0"/>
            </a:br>
            <a:br>
              <a:rPr lang="en-US" dirty="0"/>
            </a:br>
            <a:r>
              <a:rPr lang="en-US" dirty="0" err="1">
                <a:latin typeface="Courier New" pitchFamily="49" charset="0"/>
              </a:rPr>
              <a:t>int</a:t>
            </a:r>
            <a:r>
              <a:rPr lang="en-US" dirty="0">
                <a:latin typeface="Courier New" pitchFamily="49" charset="0"/>
              </a:rPr>
              <a:t> sum(</a:t>
            </a:r>
            <a:r>
              <a:rPr lang="en-US" dirty="0" err="1">
                <a:latin typeface="Courier New" pitchFamily="49" charset="0"/>
              </a:rPr>
              <a:t>int</a:t>
            </a:r>
            <a:r>
              <a:rPr lang="en-US" dirty="0">
                <a:latin typeface="Courier New" pitchFamily="49" charset="0"/>
              </a:rPr>
              <a:t> num1, </a:t>
            </a:r>
            <a:r>
              <a:rPr lang="en-US" dirty="0" err="1">
                <a:latin typeface="Courier New" pitchFamily="49" charset="0"/>
              </a:rPr>
              <a:t>int</a:t>
            </a:r>
            <a:r>
              <a:rPr lang="en-US" dirty="0">
                <a:latin typeface="Courier New" pitchFamily="49" charset="0"/>
              </a:rPr>
              <a:t> num2)</a:t>
            </a:r>
            <a:br>
              <a:rPr lang="en-US" dirty="0">
                <a:latin typeface="Courier New" pitchFamily="49" charset="0"/>
              </a:rPr>
            </a:br>
            <a:r>
              <a:rPr lang="en-US" dirty="0">
                <a:latin typeface="Courier New" pitchFamily="49" charset="0"/>
              </a:rPr>
              <a:t>{</a:t>
            </a:r>
            <a:br>
              <a:rPr lang="en-US" dirty="0">
                <a:latin typeface="Courier New" pitchFamily="49" charset="0"/>
              </a:rPr>
            </a:br>
            <a:r>
              <a:rPr lang="en-US" dirty="0">
                <a:latin typeface="Courier New" pitchFamily="49" charset="0"/>
              </a:rPr>
              <a:t>  double result;</a:t>
            </a:r>
            <a:br>
              <a:rPr lang="en-US" dirty="0">
                <a:latin typeface="Courier New" pitchFamily="49" charset="0"/>
              </a:rPr>
            </a:br>
            <a:r>
              <a:rPr lang="en-US" dirty="0">
                <a:latin typeface="Courier New" pitchFamily="49" charset="0"/>
              </a:rPr>
              <a:t>  result = num1 + num2;</a:t>
            </a:r>
            <a:br>
              <a:rPr lang="en-US" dirty="0">
                <a:latin typeface="Courier New" pitchFamily="49" charset="0"/>
              </a:rPr>
            </a:br>
            <a:r>
              <a:rPr lang="en-US" dirty="0">
                <a:latin typeface="Courier New" pitchFamily="49" charset="0"/>
              </a:rPr>
              <a:t>  return result;</a:t>
            </a:r>
            <a:br>
              <a:rPr lang="en-US" dirty="0">
                <a:latin typeface="Courier New" pitchFamily="49" charset="0"/>
              </a:rPr>
            </a:br>
            <a:r>
              <a:rPr lang="en-US" dirty="0">
                <a:latin typeface="Courier New" pitchFamily="49" charset="0"/>
              </a:rPr>
              <a:t>}</a:t>
            </a:r>
          </a:p>
          <a:p>
            <a:endParaRPr lang="en-MY" sz="2600" dirty="0"/>
          </a:p>
        </p:txBody>
      </p:sp>
    </p:spTree>
    <p:extLst>
      <p:ext uri="{BB962C8B-B14F-4D97-AF65-F5344CB8AC3E}">
        <p14:creationId xmlns:p14="http://schemas.microsoft.com/office/powerpoint/2010/main" val="324179553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1CECA-A447-4F07-A9B7-9736169CF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Value-Returning Function</a:t>
            </a:r>
            <a:endParaRPr lang="en-MY" dirty="0"/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776D866F-9745-4FB2-AD2B-C1B5DEFDC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2819400"/>
            <a:ext cx="6553200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2800" dirty="0">
                <a:latin typeface="Courier New" pitchFamily="49" charset="0"/>
              </a:rPr>
              <a:t>	</a:t>
            </a:r>
            <a:r>
              <a:rPr lang="en-US" sz="2800" dirty="0" err="1">
                <a:latin typeface="Courier New" pitchFamily="49" charset="0"/>
              </a:rPr>
              <a:t>int</a:t>
            </a:r>
            <a:r>
              <a:rPr lang="en-US" sz="2800" dirty="0">
                <a:latin typeface="Courier New" pitchFamily="49" charset="0"/>
              </a:rPr>
              <a:t> sum(</a:t>
            </a:r>
            <a:r>
              <a:rPr lang="en-US" sz="2800" dirty="0" err="1">
                <a:latin typeface="Courier New" pitchFamily="49" charset="0"/>
              </a:rPr>
              <a:t>int</a:t>
            </a:r>
            <a:r>
              <a:rPr lang="en-US" sz="2800" dirty="0">
                <a:latin typeface="Courier New" pitchFamily="49" charset="0"/>
              </a:rPr>
              <a:t> num1, </a:t>
            </a:r>
            <a:r>
              <a:rPr lang="en-US" sz="2800" dirty="0" err="1">
                <a:latin typeface="Courier New" pitchFamily="49" charset="0"/>
              </a:rPr>
              <a:t>int</a:t>
            </a:r>
            <a:r>
              <a:rPr lang="en-US" sz="2800" dirty="0">
                <a:latin typeface="Courier New" pitchFamily="49" charset="0"/>
              </a:rPr>
              <a:t> num2)</a:t>
            </a:r>
            <a:br>
              <a:rPr lang="en-US" sz="2800" dirty="0">
                <a:latin typeface="Courier New" pitchFamily="49" charset="0"/>
              </a:rPr>
            </a:br>
            <a:r>
              <a:rPr lang="en-US" sz="2800" dirty="0">
                <a:latin typeface="Courier New" pitchFamily="49" charset="0"/>
              </a:rPr>
              <a:t>{</a:t>
            </a:r>
            <a:br>
              <a:rPr lang="en-US" sz="2800" dirty="0">
                <a:latin typeface="Courier New" pitchFamily="49" charset="0"/>
              </a:rPr>
            </a:br>
            <a:r>
              <a:rPr lang="en-US" sz="2800" dirty="0">
                <a:latin typeface="Courier New" pitchFamily="49" charset="0"/>
              </a:rPr>
              <a:t>   double result;</a:t>
            </a:r>
            <a:br>
              <a:rPr lang="en-US" sz="2800" dirty="0">
                <a:latin typeface="Courier New" pitchFamily="49" charset="0"/>
              </a:rPr>
            </a:br>
            <a:r>
              <a:rPr lang="en-US" sz="2800" dirty="0">
                <a:latin typeface="Courier New" pitchFamily="49" charset="0"/>
              </a:rPr>
              <a:t>   result = num1 + num2;</a:t>
            </a:r>
            <a:br>
              <a:rPr lang="en-US" sz="2800" dirty="0">
                <a:latin typeface="Courier New" pitchFamily="49" charset="0"/>
              </a:rPr>
            </a:br>
            <a:r>
              <a:rPr lang="en-US" sz="2800" dirty="0">
                <a:latin typeface="Courier New" pitchFamily="49" charset="0"/>
              </a:rPr>
              <a:t>   return result;</a:t>
            </a:r>
            <a:br>
              <a:rPr lang="en-US" sz="2800" dirty="0">
                <a:latin typeface="Courier New" pitchFamily="49" charset="0"/>
              </a:rPr>
            </a:br>
            <a:r>
              <a:rPr lang="en-US" sz="2800" dirty="0">
                <a:latin typeface="Courier New" pitchFamily="49" charset="0"/>
              </a:rPr>
              <a:t>}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0E704771-40B2-4EDB-AC16-3FE3F5FB53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4750" y="1674168"/>
            <a:ext cx="16928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en-US" sz="2400" dirty="0">
                <a:solidFill>
                  <a:srgbClr val="FF6600"/>
                </a:solidFill>
              </a:rPr>
              <a:t>Return Type</a:t>
            </a:r>
          </a:p>
        </p:txBody>
      </p:sp>
      <p:sp>
        <p:nvSpPr>
          <p:cNvPr id="6" name="Line 5">
            <a:extLst>
              <a:ext uri="{FF2B5EF4-FFF2-40B4-BE49-F238E27FC236}">
                <a16:creationId xmlns:a16="http://schemas.microsoft.com/office/drawing/2014/main" id="{89CBB720-5BAC-4C8E-9CCB-8755E6D8D44D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2209800"/>
            <a:ext cx="304800" cy="6858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759097A0-1CF1-4B85-8879-064B69605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621635"/>
            <a:ext cx="4419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2400" dirty="0">
                <a:solidFill>
                  <a:srgbClr val="FF6600"/>
                </a:solidFill>
              </a:rPr>
              <a:t>Value Being Returned</a:t>
            </a:r>
          </a:p>
        </p:txBody>
      </p:sp>
      <p:sp>
        <p:nvSpPr>
          <p:cNvPr id="8" name="Line 7">
            <a:extLst>
              <a:ext uri="{FF2B5EF4-FFF2-40B4-BE49-F238E27FC236}">
                <a16:creationId xmlns:a16="http://schemas.microsoft.com/office/drawing/2014/main" id="{40CE4CD9-AEBA-4B14-A1AA-1B9D404141C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67200" y="4953000"/>
            <a:ext cx="304800" cy="6858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56928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1CECA-A447-4F07-A9B7-9736169CF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Value-Returning Function</a:t>
            </a:r>
            <a:endParaRPr lang="en-MY" dirty="0"/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6224E31B-5EAB-47C5-B3BE-781F5C6721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209800"/>
            <a:ext cx="65532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2800" dirty="0">
                <a:latin typeface="Courier New" pitchFamily="49" charset="0"/>
              </a:rPr>
              <a:t>	</a:t>
            </a:r>
            <a:r>
              <a:rPr lang="en-US" sz="2800" dirty="0" err="1">
                <a:latin typeface="Courier New" pitchFamily="49" charset="0"/>
              </a:rPr>
              <a:t>int</a:t>
            </a:r>
            <a:r>
              <a:rPr lang="en-US" sz="2800" dirty="0">
                <a:latin typeface="Courier New" pitchFamily="49" charset="0"/>
              </a:rPr>
              <a:t> sum(</a:t>
            </a:r>
            <a:r>
              <a:rPr lang="en-US" sz="2800" dirty="0" err="1">
                <a:latin typeface="Courier New" pitchFamily="49" charset="0"/>
              </a:rPr>
              <a:t>int</a:t>
            </a:r>
            <a:r>
              <a:rPr lang="en-US" sz="2800" dirty="0">
                <a:latin typeface="Courier New" pitchFamily="49" charset="0"/>
              </a:rPr>
              <a:t> num1, </a:t>
            </a:r>
            <a:r>
              <a:rPr lang="en-US" sz="2800" dirty="0" err="1">
                <a:latin typeface="Courier New" pitchFamily="49" charset="0"/>
              </a:rPr>
              <a:t>int</a:t>
            </a:r>
            <a:r>
              <a:rPr lang="en-US" sz="2800" dirty="0">
                <a:latin typeface="Courier New" pitchFamily="49" charset="0"/>
              </a:rPr>
              <a:t> num2)</a:t>
            </a:r>
            <a:br>
              <a:rPr lang="en-US" sz="2800" dirty="0">
                <a:latin typeface="Courier New" pitchFamily="49" charset="0"/>
              </a:rPr>
            </a:br>
            <a:r>
              <a:rPr lang="en-US" sz="2800" dirty="0">
                <a:latin typeface="Courier New" pitchFamily="49" charset="0"/>
              </a:rPr>
              <a:t>{</a:t>
            </a:r>
            <a:br>
              <a:rPr lang="en-US" sz="2800" dirty="0">
                <a:latin typeface="Courier New" pitchFamily="49" charset="0"/>
              </a:rPr>
            </a:br>
            <a:r>
              <a:rPr lang="en-US" sz="2800" dirty="0">
                <a:latin typeface="Courier New" pitchFamily="49" charset="0"/>
              </a:rPr>
              <a:t>   return num1 + num2;</a:t>
            </a:r>
            <a:br>
              <a:rPr lang="en-US" sz="2800" dirty="0">
                <a:latin typeface="Courier New" pitchFamily="49" charset="0"/>
              </a:rPr>
            </a:br>
            <a:r>
              <a:rPr lang="en-US" sz="2800" dirty="0">
                <a:latin typeface="Courier New" pitchFamily="49" charset="0"/>
              </a:rPr>
              <a:t>}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BE498BAB-AF78-4E92-B2F6-C7AD8B03DE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495800"/>
            <a:ext cx="7391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/>
              <a:t>Functions can return the values of expressions, such as </a:t>
            </a:r>
            <a:r>
              <a:rPr lang="en-US" sz="2800" dirty="0">
                <a:latin typeface="Courier New" pitchFamily="49" charset="0"/>
              </a:rPr>
              <a:t>num1 + num2</a:t>
            </a:r>
          </a:p>
        </p:txBody>
      </p:sp>
    </p:spTree>
    <p:extLst>
      <p:ext uri="{BB962C8B-B14F-4D97-AF65-F5344CB8AC3E}">
        <p14:creationId xmlns:p14="http://schemas.microsoft.com/office/powerpoint/2010/main" val="420447530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E128C-C412-4477-87AC-E26AE4E4A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/>
              <a:t>The </a:t>
            </a:r>
            <a:r>
              <a:rPr lang="en-US" sz="3400" b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3400" dirty="0"/>
              <a:t> Statement - Example</a:t>
            </a:r>
            <a:endParaRPr lang="en-MY" sz="34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C140EF4-B3BF-4A80-BDAE-0D6843C63F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484313"/>
            <a:ext cx="8064500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4732380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E128C-C412-4477-87AC-E26AE4E4A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/>
              <a:t>The </a:t>
            </a:r>
            <a:r>
              <a:rPr lang="en-US" sz="3400" b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3400" dirty="0"/>
              <a:t> Statement - Example</a:t>
            </a:r>
            <a:endParaRPr lang="en-MY" sz="34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0F2B4283-BC13-491D-AE2D-C14A82BCC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360612"/>
            <a:ext cx="6554787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1C13F47E-A632-4488-8AAB-C956634256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568450"/>
            <a:ext cx="4419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2800" i="1" dirty="0">
                <a:solidFill>
                  <a:srgbClr val="3333CC"/>
                </a:solidFill>
              </a:rPr>
              <a:t>Program 6-11(Continued)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501C3897-FFEB-48FA-BFE6-2FFED266A2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4038600"/>
            <a:ext cx="11588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000" dirty="0"/>
              <a:t>Return to called function</a:t>
            </a:r>
          </a:p>
        </p:txBody>
      </p:sp>
      <p:sp>
        <p:nvSpPr>
          <p:cNvPr id="8" name="Line 4">
            <a:extLst>
              <a:ext uri="{FF2B5EF4-FFF2-40B4-BE49-F238E27FC236}">
                <a16:creationId xmlns:a16="http://schemas.microsoft.com/office/drawing/2014/main" id="{AC5DF43A-5910-4E96-B8FE-DCC8F92969A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311274" y="4572000"/>
            <a:ext cx="1203324" cy="762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39013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A8EA1-30FE-48A5-AC97-EEBD69FD6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/>
              <a:t>Returning a Value From a Function</a:t>
            </a:r>
            <a:endParaRPr lang="en-MY" sz="34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F20751A-E2F9-4A58-941B-A092D0923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693" y="1295400"/>
            <a:ext cx="7694613" cy="503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9042086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A8EA1-30FE-48A5-AC97-EEBD69FD6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/>
              <a:t>Returning a Value From a Function</a:t>
            </a:r>
            <a:endParaRPr lang="en-MY" sz="34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872CA19-F796-4C10-A96E-6A5B93EEDC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418" y="2514600"/>
            <a:ext cx="7777163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5F1C115B-0C0A-44CA-8664-630ECF060B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704509"/>
            <a:ext cx="4114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2800" i="1" dirty="0">
                <a:solidFill>
                  <a:srgbClr val="3333CC"/>
                </a:solidFill>
              </a:rPr>
              <a:t>Program 6-12 (Continued)</a:t>
            </a:r>
          </a:p>
        </p:txBody>
      </p:sp>
    </p:spTree>
    <p:extLst>
      <p:ext uri="{BB962C8B-B14F-4D97-AF65-F5344CB8AC3E}">
        <p14:creationId xmlns:p14="http://schemas.microsoft.com/office/powerpoint/2010/main" val="419994182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E2D9F-8E14-4CD9-A582-0043960B4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Structure Chart</a:t>
            </a:r>
            <a:endParaRPr lang="en-MY" dirty="0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EB633AB0-F5D6-4AAF-A784-1C21AB33D4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7037" y="1706563"/>
            <a:ext cx="3203573" cy="915987"/>
          </a:xfrm>
          <a:prstGeom prst="flowChartProcess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Aft>
                <a:spcPts val="1000"/>
              </a:spcAft>
            </a:pPr>
            <a:r>
              <a:rPr lang="en-US" sz="2800">
                <a:latin typeface="Courier New" pitchFamily="49" charset="0"/>
              </a:rPr>
              <a:t>main_program</a:t>
            </a:r>
            <a:endParaRPr lang="en-US" sz="2800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0899FD41-5197-4F4C-8590-90AFA9A8FF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7037" y="4431788"/>
            <a:ext cx="3203573" cy="915987"/>
          </a:xfrm>
          <a:prstGeom prst="flowChartProcess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Aft>
                <a:spcPts val="1000"/>
              </a:spcAft>
            </a:pPr>
            <a:r>
              <a:rPr lang="en-US" sz="2800">
                <a:latin typeface="Courier New" pitchFamily="49" charset="0"/>
              </a:rPr>
              <a:t>sum</a:t>
            </a:r>
            <a:endParaRPr lang="en-US" sz="2800"/>
          </a:p>
        </p:txBody>
      </p:sp>
      <p:cxnSp>
        <p:nvCxnSpPr>
          <p:cNvPr id="6" name="AutoShape 4">
            <a:extLst>
              <a:ext uri="{FF2B5EF4-FFF2-40B4-BE49-F238E27FC236}">
                <a16:creationId xmlns:a16="http://schemas.microsoft.com/office/drawing/2014/main" id="{BEABA054-6FB8-4458-874B-288663DF2DB6}"/>
              </a:ext>
            </a:extLst>
          </p:cNvPr>
          <p:cNvCxnSpPr>
            <a:cxnSpLocks noChangeShapeType="1"/>
            <a:stCxn id="4" idx="2"/>
            <a:endCxn id="5" idx="0"/>
          </p:cNvCxnSpPr>
          <p:nvPr/>
        </p:nvCxnSpPr>
        <p:spPr bwMode="auto">
          <a:xfrm>
            <a:off x="4568824" y="2622550"/>
            <a:ext cx="0" cy="1809238"/>
          </a:xfrm>
          <a:prstGeom prst="straightConnector1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  <p:sp>
        <p:nvSpPr>
          <p:cNvPr id="8" name="Text Box 6">
            <a:extLst>
              <a:ext uri="{FF2B5EF4-FFF2-40B4-BE49-F238E27FC236}">
                <a16:creationId xmlns:a16="http://schemas.microsoft.com/office/drawing/2014/main" id="{615CBBCC-37E6-4975-8FE5-52BE112561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4928" y="2971338"/>
            <a:ext cx="1452562" cy="523876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2800" dirty="0">
                <a:latin typeface="Calibri" pitchFamily="34" charset="0"/>
              </a:rPr>
              <a:t>value1</a:t>
            </a:r>
            <a:endParaRPr lang="en-US" sz="2800" dirty="0"/>
          </a:p>
        </p:txBody>
      </p:sp>
      <p:cxnSp>
        <p:nvCxnSpPr>
          <p:cNvPr id="9" name="AutoShape 7">
            <a:extLst>
              <a:ext uri="{FF2B5EF4-FFF2-40B4-BE49-F238E27FC236}">
                <a16:creationId xmlns:a16="http://schemas.microsoft.com/office/drawing/2014/main" id="{A06681B7-5F5E-4376-847D-C22C4EABC4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191000" y="2803423"/>
            <a:ext cx="0" cy="1485900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  <p:sp>
        <p:nvSpPr>
          <p:cNvPr id="10" name="Text Box 8">
            <a:extLst>
              <a:ext uri="{FF2B5EF4-FFF2-40B4-BE49-F238E27FC236}">
                <a16:creationId xmlns:a16="http://schemas.microsoft.com/office/drawing/2014/main" id="{F4EFBDFC-F7FA-4D58-BE33-47C9361473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4928" y="3495214"/>
            <a:ext cx="1452558" cy="523876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2800" dirty="0">
                <a:latin typeface="Calibri" pitchFamily="34" charset="0"/>
              </a:rPr>
              <a:t>value2</a:t>
            </a:r>
            <a:endParaRPr lang="en-US" sz="2800" dirty="0"/>
          </a:p>
        </p:txBody>
      </p:sp>
      <p:cxnSp>
        <p:nvCxnSpPr>
          <p:cNvPr id="11" name="AutoShape 9">
            <a:extLst>
              <a:ext uri="{FF2B5EF4-FFF2-40B4-BE49-F238E27FC236}">
                <a16:creationId xmlns:a16="http://schemas.microsoft.com/office/drawing/2014/main" id="{B242DDD8-AD6C-4FC9-B326-5A491B0C8EE5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948237" y="2798097"/>
            <a:ext cx="0" cy="1437354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  <p:sp>
        <p:nvSpPr>
          <p:cNvPr id="12" name="Text Box 10">
            <a:extLst>
              <a:ext uri="{FF2B5EF4-FFF2-40B4-BE49-F238E27FC236}">
                <a16:creationId xmlns:a16="http://schemas.microsoft.com/office/drawing/2014/main" id="{857032CE-7F1D-4E8B-B048-8487387A1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4460" y="3183757"/>
            <a:ext cx="1165225" cy="490486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2800" dirty="0">
                <a:latin typeface="Calibri" pitchFamily="34" charset="0"/>
              </a:rPr>
              <a:t>total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541912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38C1D-C425-4791-A016-03D64DDDE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/>
              <a:t>Returning a Value From a Function</a:t>
            </a:r>
            <a:endParaRPr lang="en-MY" sz="3400" dirty="0"/>
          </a:p>
        </p:txBody>
      </p:sp>
      <p:pic>
        <p:nvPicPr>
          <p:cNvPr id="4" name="Picture 2" descr="0611sowc copy">
            <a:extLst>
              <a:ext uri="{FF2B5EF4-FFF2-40B4-BE49-F238E27FC236}">
                <a16:creationId xmlns:a16="http://schemas.microsoft.com/office/drawing/2014/main" id="{58F32664-FDCD-4947-9172-120D1BFF9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004" y="1701006"/>
            <a:ext cx="7011992" cy="238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3">
            <a:extLst>
              <a:ext uri="{FF2B5EF4-FFF2-40B4-BE49-F238E27FC236}">
                <a16:creationId xmlns:a16="http://schemas.microsoft.com/office/drawing/2014/main" id="{E681E784-D554-4AFB-BE30-78E7D3A337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419600"/>
            <a:ext cx="85344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/>
              <a:t>The statement in line 17 calls the sum function, passing </a:t>
            </a:r>
            <a:r>
              <a:rPr lang="en-US" sz="2800" dirty="0">
                <a:latin typeface="Courier New" pitchFamily="49" charset="0"/>
              </a:rPr>
              <a:t>value1</a:t>
            </a:r>
            <a:r>
              <a:rPr lang="en-US" sz="2800" dirty="0"/>
              <a:t> and </a:t>
            </a:r>
            <a:r>
              <a:rPr lang="en-US" sz="2800" dirty="0">
                <a:latin typeface="Courier New" pitchFamily="49" charset="0"/>
              </a:rPr>
              <a:t>value2</a:t>
            </a:r>
            <a:r>
              <a:rPr lang="en-US" sz="2800" dirty="0"/>
              <a:t> as arguments.        The return value is assigned to the </a:t>
            </a:r>
            <a:r>
              <a:rPr lang="en-US" sz="2800" dirty="0">
                <a:latin typeface="Courier New" pitchFamily="49" charset="0"/>
              </a:rPr>
              <a:t>total</a:t>
            </a:r>
            <a:r>
              <a:rPr lang="en-US" sz="2800" dirty="0"/>
              <a:t> variable.</a:t>
            </a:r>
          </a:p>
        </p:txBody>
      </p:sp>
    </p:spTree>
    <p:extLst>
      <p:ext uri="{BB962C8B-B14F-4D97-AF65-F5344CB8AC3E}">
        <p14:creationId xmlns:p14="http://schemas.microsoft.com/office/powerpoint/2010/main" val="2370071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Library Functions: Example 1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36478" y="1417638"/>
            <a:ext cx="8855122" cy="49831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#include &lt;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iostream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&gt;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B0F0"/>
                </a:solidFill>
                <a:latin typeface="Courier New" pitchFamily="49" charset="0"/>
              </a:rPr>
              <a:t>#include &lt;</a:t>
            </a:r>
            <a:r>
              <a:rPr lang="en-US" sz="2000" b="1" dirty="0" err="1">
                <a:solidFill>
                  <a:srgbClr val="00B0F0"/>
                </a:solidFill>
                <a:latin typeface="Courier New" pitchFamily="49" charset="0"/>
              </a:rPr>
              <a:t>cmath</a:t>
            </a:r>
            <a:r>
              <a:rPr lang="en-US" sz="2000" b="1" dirty="0">
                <a:solidFill>
                  <a:srgbClr val="00B0F0"/>
                </a:solidFill>
                <a:latin typeface="Courier New" pitchFamily="49" charset="0"/>
              </a:rPr>
              <a:t>&gt;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using namespace 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std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main()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{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	double area, radius;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Zapf Dingbats" charset="2"/>
              <a:buAutoNum type="arabicPeriod"/>
            </a:pPr>
            <a:endParaRPr lang="en-US" sz="2000" b="1" dirty="0">
              <a:solidFill>
                <a:srgbClr val="000000"/>
              </a:solidFill>
              <a:latin typeface="Courier New" pitchFamily="49" charset="0"/>
            </a:endParaRP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	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&lt;&lt; "This program calculates the area of a circle.\n";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  	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&lt;&lt;"What is the radius of the circle? ";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  	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cin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&gt;&gt;radius;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  	area=3.14159 * </a:t>
            </a:r>
            <a:r>
              <a:rPr lang="en-US" sz="2000" b="1" dirty="0">
                <a:solidFill>
                  <a:srgbClr val="00B0F0"/>
                </a:solidFill>
                <a:latin typeface="Courier New" pitchFamily="49" charset="0"/>
              </a:rPr>
              <a:t>pow(radius,2.0)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  	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&lt;&lt;"The area is " &lt;&lt; area &lt;&lt;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endl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	return 0;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12683736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38C1D-C425-4791-A016-03D64DDDE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/>
              <a:t>Returning a Value From a Function</a:t>
            </a:r>
            <a:endParaRPr lang="en-MY" sz="3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28B54B-871A-4723-961D-E096A2FE0A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The prototype and the definition must indicate the data type of return value (not </a:t>
            </a:r>
            <a:r>
              <a:rPr lang="en-US" sz="2800" dirty="0">
                <a:latin typeface="Courier New" pitchFamily="49" charset="0"/>
              </a:rPr>
              <a:t>void</a:t>
            </a:r>
            <a:r>
              <a:rPr lang="en-US" sz="2800" dirty="0"/>
              <a:t>)</a:t>
            </a:r>
            <a:br>
              <a:rPr lang="en-US" sz="2800" dirty="0"/>
            </a:b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/>
              <a:t>Calling function should use return value: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ea typeface="ＭＳ Ｐゴシック" pitchFamily="34" charset="-128"/>
              </a:rPr>
              <a:t>assign it to a variable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ea typeface="ＭＳ Ｐゴシック" pitchFamily="34" charset="-128"/>
              </a:rPr>
              <a:t>send it to 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cout</a:t>
            </a:r>
            <a:endParaRPr lang="en-US" sz="2400" dirty="0">
              <a:ea typeface="ＭＳ Ｐゴシック" pitchFamily="34" charset="-128"/>
            </a:endParaRPr>
          </a:p>
          <a:p>
            <a:pPr lvl="1">
              <a:lnSpc>
                <a:spcPct val="90000"/>
              </a:lnSpc>
            </a:pPr>
            <a:r>
              <a:rPr lang="en-US" sz="2400" dirty="0">
                <a:ea typeface="ＭＳ Ｐゴシック" pitchFamily="34" charset="-128"/>
              </a:rPr>
              <a:t>use it in an expression</a:t>
            </a:r>
            <a:endParaRPr lang="en-MY" sz="2400" dirty="0"/>
          </a:p>
        </p:txBody>
      </p:sp>
    </p:spTree>
    <p:extLst>
      <p:ext uri="{BB962C8B-B14F-4D97-AF65-F5344CB8AC3E}">
        <p14:creationId xmlns:p14="http://schemas.microsoft.com/office/powerpoint/2010/main" val="297620524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8920F-D5A7-4711-92D1-3408B08A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Returning a Boolean Value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977CD-B1F4-431B-8A90-01E4676776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/>
              <a:t>Function can return </a:t>
            </a:r>
            <a:r>
              <a:rPr lang="en-US" sz="2600" dirty="0">
                <a:latin typeface="Courier New" pitchFamily="49" charset="0"/>
              </a:rPr>
              <a:t>true</a:t>
            </a:r>
            <a:r>
              <a:rPr lang="en-US" sz="2600" dirty="0"/>
              <a:t> or </a:t>
            </a:r>
            <a:r>
              <a:rPr lang="en-US" sz="2600" dirty="0">
                <a:latin typeface="Courier New" pitchFamily="49" charset="0"/>
              </a:rPr>
              <a:t>false</a:t>
            </a:r>
            <a:endParaRPr lang="en-US" sz="2600" dirty="0"/>
          </a:p>
          <a:p>
            <a:r>
              <a:rPr lang="en-US" sz="2600" dirty="0"/>
              <a:t>Declare return type in function prototype and heading as </a:t>
            </a:r>
            <a:r>
              <a:rPr lang="en-US" sz="2600" dirty="0">
                <a:latin typeface="Courier New" pitchFamily="49" charset="0"/>
              </a:rPr>
              <a:t>bool</a:t>
            </a:r>
            <a:r>
              <a:rPr lang="en-US" sz="2600" dirty="0"/>
              <a:t> </a:t>
            </a:r>
          </a:p>
          <a:p>
            <a:r>
              <a:rPr lang="en-US" sz="2600" dirty="0"/>
              <a:t>Function body must contain </a:t>
            </a:r>
            <a:r>
              <a:rPr lang="en-US" sz="2600" dirty="0">
                <a:latin typeface="Courier New" pitchFamily="49" charset="0"/>
              </a:rPr>
              <a:t>return</a:t>
            </a:r>
            <a:r>
              <a:rPr lang="en-US" sz="2600" dirty="0"/>
              <a:t> statement(s) that return </a:t>
            </a:r>
            <a:r>
              <a:rPr lang="en-US" sz="2600" dirty="0">
                <a:latin typeface="Courier New" pitchFamily="49" charset="0"/>
              </a:rPr>
              <a:t>true</a:t>
            </a:r>
            <a:r>
              <a:rPr lang="en-US" sz="2600" dirty="0"/>
              <a:t> or </a:t>
            </a:r>
            <a:r>
              <a:rPr lang="en-US" sz="2600" dirty="0">
                <a:latin typeface="Courier New" pitchFamily="49" charset="0"/>
              </a:rPr>
              <a:t>false</a:t>
            </a:r>
            <a:endParaRPr lang="en-US" sz="2600" dirty="0"/>
          </a:p>
          <a:p>
            <a:r>
              <a:rPr lang="en-US" sz="2600" dirty="0"/>
              <a:t>Calling function can use return value in a relational expression</a:t>
            </a:r>
          </a:p>
          <a:p>
            <a:endParaRPr lang="en-MY" sz="2600" dirty="0"/>
          </a:p>
        </p:txBody>
      </p:sp>
    </p:spTree>
    <p:extLst>
      <p:ext uri="{BB962C8B-B14F-4D97-AF65-F5344CB8AC3E}">
        <p14:creationId xmlns:p14="http://schemas.microsoft.com/office/powerpoint/2010/main" val="317964064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41B7A-BF9B-4FA6-A91E-59C545981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Returning a Boolean Value</a:t>
            </a:r>
            <a:endParaRPr lang="en-MY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843FED7-4DC0-4BE9-A817-90B4F90CF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237" y="1417638"/>
            <a:ext cx="8137525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2984870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41B7A-BF9B-4FA6-A91E-59C545981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Returning a Boolean Value</a:t>
            </a:r>
            <a:endParaRPr lang="en-MY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00467C2-2075-4C16-8631-1B557CF821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3319" y="1417638"/>
            <a:ext cx="6837362" cy="4908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5966817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C6C0A-6E03-48D1-BBBC-EF96DA7ED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Exercise</a:t>
            </a:r>
            <a:endParaRPr lang="en-MY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D9D6770-125E-46AA-AD76-D22E829080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600" y="1143000"/>
            <a:ext cx="4038600" cy="5272087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sz="1500" dirty="0">
                <a:latin typeface="Courier New" pitchFamily="49" charset="0"/>
                <a:cs typeface="Courier New" pitchFamily="49" charset="0"/>
              </a:rPr>
              <a:t>#include &lt;iostream&gt;</a:t>
            </a:r>
          </a:p>
          <a:p>
            <a:pPr>
              <a:buFont typeface="Arial" charset="0"/>
              <a:buNone/>
            </a:pPr>
            <a:r>
              <a:rPr lang="en-US" sz="1500" dirty="0">
                <a:latin typeface="Courier New" pitchFamily="49" charset="0"/>
                <a:cs typeface="Courier New" pitchFamily="49" charset="0"/>
              </a:rPr>
              <a:t>using namespace std;</a:t>
            </a:r>
          </a:p>
          <a:p>
            <a:pPr>
              <a:buFont typeface="Arial" charset="0"/>
              <a:buNone/>
            </a:pPr>
            <a:r>
              <a:rPr lang="en-US" sz="1500" dirty="0">
                <a:latin typeface="Courier New" pitchFamily="49" charset="0"/>
                <a:cs typeface="Courier New" pitchFamily="49" charset="0"/>
              </a:rPr>
              <a:t>void try1(</a:t>
            </a:r>
            <a:r>
              <a:rPr lang="en-US" sz="15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500" dirty="0">
                <a:latin typeface="Courier New" pitchFamily="49" charset="0"/>
                <a:cs typeface="Courier New" pitchFamily="49" charset="0"/>
              </a:rPr>
              <a:t> p);</a:t>
            </a:r>
          </a:p>
          <a:p>
            <a:pPr>
              <a:buFont typeface="Arial" charset="0"/>
              <a:buNone/>
            </a:pPr>
            <a:r>
              <a:rPr lang="en-US" sz="15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500" dirty="0">
                <a:latin typeface="Courier New" pitchFamily="49" charset="0"/>
                <a:cs typeface="Courier New" pitchFamily="49" charset="0"/>
              </a:rPr>
              <a:t> try3(</a:t>
            </a:r>
            <a:r>
              <a:rPr lang="en-US" sz="15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500" dirty="0">
                <a:latin typeface="Courier New" pitchFamily="49" charset="0"/>
                <a:cs typeface="Courier New" pitchFamily="49" charset="0"/>
              </a:rPr>
              <a:t> r);</a:t>
            </a:r>
          </a:p>
          <a:p>
            <a:pPr>
              <a:buFont typeface="Arial" charset="0"/>
              <a:buNone/>
            </a:pPr>
            <a:endParaRPr lang="en-US" sz="1500" dirty="0">
              <a:latin typeface="Courier New" pitchFamily="49" charset="0"/>
              <a:cs typeface="Courier New" pitchFamily="49" charset="0"/>
            </a:endParaRPr>
          </a:p>
          <a:p>
            <a:pPr>
              <a:buFont typeface="Arial" charset="0"/>
              <a:buNone/>
            </a:pPr>
            <a:r>
              <a:rPr lang="en-US" sz="15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500" dirty="0">
                <a:latin typeface="Courier New" pitchFamily="49" charset="0"/>
                <a:cs typeface="Courier New" pitchFamily="49" charset="0"/>
              </a:rPr>
              <a:t> main()</a:t>
            </a:r>
          </a:p>
          <a:p>
            <a:pPr>
              <a:buFont typeface="Arial" charset="0"/>
              <a:buNone/>
            </a:pPr>
            <a:r>
              <a:rPr lang="en-US" sz="1500" dirty="0">
                <a:latin typeface="Courier New" pitchFamily="49" charset="0"/>
                <a:cs typeface="Courier New" pitchFamily="49" charset="0"/>
              </a:rPr>
              <a:t>{ </a:t>
            </a:r>
            <a:r>
              <a:rPr lang="en-US" sz="15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500" dirty="0">
                <a:latin typeface="Courier New" pitchFamily="49" charset="0"/>
                <a:cs typeface="Courier New" pitchFamily="49" charset="0"/>
              </a:rPr>
              <a:t> a=2;</a:t>
            </a:r>
          </a:p>
          <a:p>
            <a:pPr>
              <a:buFont typeface="Arial" charset="0"/>
              <a:buNone/>
            </a:pPr>
            <a:r>
              <a:rPr lang="en-US" sz="15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500" dirty="0" err="1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500" dirty="0">
                <a:latin typeface="Courier New" pitchFamily="49" charset="0"/>
                <a:cs typeface="Courier New" pitchFamily="49" charset="0"/>
              </a:rPr>
              <a:t> &lt;&lt; a &lt;&lt;</a:t>
            </a:r>
            <a:r>
              <a:rPr lang="en-US" sz="1500" dirty="0" err="1"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sz="1500" dirty="0">
                <a:latin typeface="Courier New" pitchFamily="49" charset="0"/>
                <a:cs typeface="Courier New" pitchFamily="49" charset="0"/>
              </a:rPr>
              <a:t>;  </a:t>
            </a:r>
          </a:p>
          <a:p>
            <a:pPr>
              <a:buFont typeface="Arial" charset="0"/>
              <a:buNone/>
            </a:pPr>
            <a:r>
              <a:rPr lang="en-US" sz="1500" dirty="0">
                <a:latin typeface="Courier New" pitchFamily="49" charset="0"/>
                <a:cs typeface="Courier New" pitchFamily="49" charset="0"/>
              </a:rPr>
              <a:t> try1(a);</a:t>
            </a:r>
          </a:p>
          <a:p>
            <a:pPr>
              <a:buFont typeface="Arial" charset="0"/>
              <a:buNone/>
            </a:pPr>
            <a:r>
              <a:rPr lang="en-US" sz="15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500" dirty="0" err="1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500" dirty="0">
                <a:latin typeface="Courier New" pitchFamily="49" charset="0"/>
                <a:cs typeface="Courier New" pitchFamily="49" charset="0"/>
              </a:rPr>
              <a:t> &lt;&lt; a &lt;&lt;</a:t>
            </a:r>
            <a:r>
              <a:rPr lang="en-US" sz="1500" dirty="0" err="1"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sz="1500" dirty="0">
                <a:latin typeface="Courier New" pitchFamily="49" charset="0"/>
                <a:cs typeface="Courier New" pitchFamily="49" charset="0"/>
              </a:rPr>
              <a:t>; </a:t>
            </a:r>
          </a:p>
          <a:p>
            <a:pPr>
              <a:buFont typeface="Arial" charset="0"/>
              <a:buNone/>
            </a:pPr>
            <a:r>
              <a:rPr lang="en-US" sz="15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5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500" dirty="0">
                <a:latin typeface="Courier New" pitchFamily="49" charset="0"/>
                <a:cs typeface="Courier New" pitchFamily="49" charset="0"/>
              </a:rPr>
              <a:t> b=3;</a:t>
            </a:r>
          </a:p>
          <a:p>
            <a:pPr>
              <a:buFont typeface="Arial" charset="0"/>
              <a:buNone/>
            </a:pPr>
            <a:r>
              <a:rPr lang="en-US" sz="15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500" dirty="0" err="1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500" dirty="0">
                <a:latin typeface="Courier New" pitchFamily="49" charset="0"/>
                <a:cs typeface="Courier New" pitchFamily="49" charset="0"/>
              </a:rPr>
              <a:t> &lt;&lt; b &lt;&lt;</a:t>
            </a:r>
            <a:r>
              <a:rPr lang="en-US" sz="1500" dirty="0" err="1"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sz="1500" dirty="0">
                <a:latin typeface="Courier New" pitchFamily="49" charset="0"/>
                <a:cs typeface="Courier New" pitchFamily="49" charset="0"/>
              </a:rPr>
              <a:t>;  </a:t>
            </a:r>
          </a:p>
          <a:p>
            <a:pPr>
              <a:buFont typeface="Arial" charset="0"/>
              <a:buNone/>
            </a:pPr>
            <a:r>
              <a:rPr lang="en-US" sz="15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5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500" dirty="0">
                <a:latin typeface="Courier New" pitchFamily="49" charset="0"/>
                <a:cs typeface="Courier New" pitchFamily="49" charset="0"/>
              </a:rPr>
              <a:t> c=4;</a:t>
            </a:r>
          </a:p>
          <a:p>
            <a:pPr>
              <a:buFont typeface="Arial" charset="0"/>
              <a:buNone/>
            </a:pPr>
            <a:r>
              <a:rPr lang="en-US" sz="1500" dirty="0">
                <a:latin typeface="Courier New" pitchFamily="49" charset="0"/>
                <a:cs typeface="Courier New" pitchFamily="49" charset="0"/>
              </a:rPr>
              <a:t> try3(c);</a:t>
            </a:r>
          </a:p>
          <a:p>
            <a:pPr>
              <a:buFont typeface="Arial" charset="0"/>
              <a:buNone/>
            </a:pPr>
            <a:r>
              <a:rPr lang="en-US" sz="15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500" dirty="0" err="1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500" dirty="0">
                <a:latin typeface="Courier New" pitchFamily="49" charset="0"/>
                <a:cs typeface="Courier New" pitchFamily="49" charset="0"/>
              </a:rPr>
              <a:t> &lt;&lt; c &lt;&lt;</a:t>
            </a:r>
            <a:r>
              <a:rPr lang="en-US" sz="1500" dirty="0" err="1"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sz="1500" dirty="0">
                <a:latin typeface="Courier New" pitchFamily="49" charset="0"/>
                <a:cs typeface="Courier New" pitchFamily="49" charset="0"/>
              </a:rPr>
              <a:t>;  </a:t>
            </a:r>
          </a:p>
          <a:p>
            <a:pPr>
              <a:buFont typeface="Arial" charset="0"/>
              <a:buNone/>
            </a:pPr>
            <a:r>
              <a:rPr lang="en-US" sz="1500" dirty="0">
                <a:latin typeface="Courier New" pitchFamily="49" charset="0"/>
                <a:cs typeface="Courier New" pitchFamily="49" charset="0"/>
              </a:rPr>
              <a:t> c=try3(c);</a:t>
            </a:r>
          </a:p>
          <a:p>
            <a:pPr>
              <a:buFont typeface="Arial" charset="0"/>
              <a:buNone/>
            </a:pPr>
            <a:r>
              <a:rPr lang="en-US" sz="15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500" dirty="0" err="1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500" dirty="0">
                <a:latin typeface="Courier New" pitchFamily="49" charset="0"/>
                <a:cs typeface="Courier New" pitchFamily="49" charset="0"/>
              </a:rPr>
              <a:t> &lt;&lt; c &lt;&lt;</a:t>
            </a:r>
            <a:r>
              <a:rPr lang="en-US" sz="1500" dirty="0" err="1"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sz="1500" dirty="0">
                <a:latin typeface="Courier New" pitchFamily="49" charset="0"/>
                <a:cs typeface="Courier New" pitchFamily="49" charset="0"/>
              </a:rPr>
              <a:t>;  </a:t>
            </a:r>
          </a:p>
          <a:p>
            <a:pPr>
              <a:buFont typeface="Arial" charset="0"/>
              <a:buNone/>
            </a:pPr>
            <a:r>
              <a:rPr lang="en-US" sz="15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500" dirty="0" err="1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500" dirty="0">
                <a:latin typeface="Courier New" pitchFamily="49" charset="0"/>
                <a:cs typeface="Courier New" pitchFamily="49" charset="0"/>
              </a:rPr>
              <a:t> &lt;&lt; try3(5) &lt;&lt;</a:t>
            </a:r>
            <a:r>
              <a:rPr lang="en-US" sz="1500" dirty="0" err="1"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sz="1500" dirty="0">
                <a:latin typeface="Courier New" pitchFamily="49" charset="0"/>
                <a:cs typeface="Courier New" pitchFamily="49" charset="0"/>
              </a:rPr>
              <a:t>;   </a:t>
            </a:r>
          </a:p>
          <a:p>
            <a:pPr>
              <a:buFont typeface="Arial" charset="0"/>
              <a:buNone/>
            </a:pPr>
            <a:r>
              <a:rPr lang="en-US" sz="1500" dirty="0">
                <a:latin typeface="Courier New" pitchFamily="49" charset="0"/>
                <a:cs typeface="Courier New" pitchFamily="49" charset="0"/>
              </a:rPr>
              <a:t>  return 0;}</a:t>
            </a:r>
          </a:p>
          <a:p>
            <a:pPr>
              <a:buFont typeface="Arial" charset="0"/>
              <a:buNone/>
            </a:pPr>
            <a:endParaRPr lang="en-US" sz="1500" dirty="0">
              <a:latin typeface="Courier New" pitchFamily="49" charset="0"/>
              <a:cs typeface="Courier New" pitchFamily="49" charset="0"/>
            </a:endParaRPr>
          </a:p>
          <a:p>
            <a:pPr>
              <a:buFont typeface="Arial" charset="0"/>
              <a:buNone/>
            </a:pPr>
            <a:endParaRPr lang="en-US" sz="1500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AD5EC9D-302E-4F40-A4F8-579BF9F6A947}"/>
              </a:ext>
            </a:extLst>
          </p:cNvPr>
          <p:cNvSpPr txBox="1">
            <a:spLocks/>
          </p:cNvSpPr>
          <p:nvPr/>
        </p:nvSpPr>
        <p:spPr>
          <a:xfrm>
            <a:off x="3562352" y="1524000"/>
            <a:ext cx="2628900" cy="299878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void try1(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p)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p++;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&lt;&lt; p &lt;&lt;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;  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buFont typeface="Arial" charset="0"/>
              <a:buNone/>
            </a:pPr>
            <a:endParaRPr lang="en-US" sz="1600" dirty="0">
              <a:latin typeface="Courier New" pitchFamily="49" charset="0"/>
              <a:cs typeface="Courier New" pitchFamily="49" charset="0"/>
            </a:endParaRPr>
          </a:p>
          <a:p>
            <a:pPr>
              <a:buFont typeface="Arial" charset="0"/>
              <a:buNone/>
            </a:pP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try3(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r)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return r*r;</a:t>
            </a:r>
          </a:p>
          <a:p>
            <a:pPr>
              <a:buFont typeface="Arial" charset="0"/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358462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C0D95-F3B2-41C8-8F7A-BD9197D5B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Exercise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9663A-5FC9-44B9-8509-4017594517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dirty="0"/>
              <a:t>Do Lab 11, Exercise 2, No. 2 – Program 11.9  (pg. 159)</a:t>
            </a:r>
          </a:p>
          <a:p>
            <a:pPr>
              <a:buFontTx/>
              <a:buChar char="•"/>
            </a:pPr>
            <a:r>
              <a:rPr lang="en-US" dirty="0"/>
              <a:t>Do Lab 11, Exercise 2, No. 3 (pg. 164)</a:t>
            </a:r>
          </a:p>
          <a:p>
            <a:pPr>
              <a:buFontTx/>
              <a:buChar char="•"/>
            </a:pPr>
            <a:r>
              <a:rPr lang="en-US" dirty="0"/>
              <a:t>Write a function prototype and header for a function named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distance</a:t>
            </a:r>
            <a:r>
              <a:rPr lang="en-US" dirty="0"/>
              <a:t>. The function should return a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double</a:t>
            </a:r>
            <a:r>
              <a:rPr lang="en-US" dirty="0"/>
              <a:t> and have a two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double</a:t>
            </a:r>
            <a:r>
              <a:rPr lang="en-US" dirty="0"/>
              <a:t> parameters: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rate</a:t>
            </a:r>
            <a:r>
              <a:rPr lang="en-US" dirty="0"/>
              <a:t> and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time</a:t>
            </a:r>
            <a:r>
              <a:rPr lang="en-US" dirty="0"/>
              <a:t>.</a:t>
            </a:r>
          </a:p>
          <a:p>
            <a:pPr>
              <a:buFontTx/>
              <a:buChar char="•"/>
            </a:pPr>
            <a:r>
              <a:rPr lang="en-US" dirty="0"/>
              <a:t>Write a function prototype and header for a function named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days</a:t>
            </a:r>
            <a:r>
              <a:rPr lang="en-US" dirty="0"/>
              <a:t>. The function should return an integer and have three integer parameters: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years</a:t>
            </a:r>
            <a:r>
              <a:rPr lang="en-US" dirty="0"/>
              <a:t>,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months</a:t>
            </a:r>
            <a:r>
              <a:rPr lang="en-US" dirty="0"/>
              <a:t> and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weeks</a:t>
            </a:r>
            <a:r>
              <a:rPr lang="en-US" dirty="0"/>
              <a:t>.</a:t>
            </a:r>
          </a:p>
          <a:p>
            <a:pPr>
              <a:buFontTx/>
              <a:buChar char="•"/>
            </a:pPr>
            <a:r>
              <a:rPr lang="en-US" dirty="0"/>
              <a:t>Examine the following function header, then write an example call to the function.</a:t>
            </a:r>
          </a:p>
          <a:p>
            <a:pPr marL="800100" lvl="1" indent="-342900"/>
            <a:r>
              <a:rPr lang="en-US" sz="2400" dirty="0"/>
              <a:t>	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void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showValue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quantity)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40471707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18854-E470-43E4-8507-FC7C512C1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Exercise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E5E581-EAF9-4B78-9625-337AAACB2A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following statement calls a function named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half</a:t>
            </a:r>
            <a:r>
              <a:rPr lang="en-US" dirty="0"/>
              <a:t>. The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half</a:t>
            </a:r>
            <a:r>
              <a:rPr lang="en-US" dirty="0"/>
              <a:t> function returns a value that is half that of the argument. Write the function.</a:t>
            </a:r>
          </a:p>
          <a:p>
            <a:pPr lvl="1">
              <a:buNone/>
            </a:pPr>
            <a:r>
              <a:rPr lang="en-US" sz="2400" dirty="0"/>
              <a:t>	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result = half(number);</a:t>
            </a:r>
          </a:p>
          <a:p>
            <a:r>
              <a:rPr lang="en-US" dirty="0">
                <a:cs typeface="Arial" charset="0"/>
              </a:rPr>
              <a:t>A program contains the following function:</a:t>
            </a:r>
          </a:p>
          <a:p>
            <a:pPr lvl="1">
              <a:buNone/>
            </a:pPr>
            <a:r>
              <a:rPr lang="pt-BR" dirty="0">
                <a:latin typeface="Courier New" pitchFamily="49" charset="0"/>
                <a:cs typeface="Courier New" pitchFamily="49" charset="0"/>
              </a:rPr>
              <a:t>int cube (int num)</a:t>
            </a:r>
          </a:p>
          <a:p>
            <a:pPr lvl="1">
              <a:buNone/>
            </a:pPr>
            <a:r>
              <a:rPr lang="pt-BR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lvl="1">
              <a:buNone/>
            </a:pPr>
            <a:r>
              <a:rPr lang="pt-BR" dirty="0">
                <a:latin typeface="Courier New" pitchFamily="49" charset="0"/>
                <a:cs typeface="Courier New" pitchFamily="49" charset="0"/>
              </a:rPr>
              <a:t>    return num*num*num;</a:t>
            </a:r>
          </a:p>
          <a:p>
            <a:pPr lvl="1">
              <a:buNone/>
            </a:pPr>
            <a:r>
              <a:rPr lang="pt-BR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lvl="1">
              <a:buNone/>
            </a:pPr>
            <a:r>
              <a:rPr lang="pt-BR" dirty="0">
                <a:latin typeface="Arial" charset="0"/>
                <a:cs typeface="Arial" charset="0"/>
              </a:rPr>
              <a:t>Write a statement that passes the value 4 to this function and assigns its return value to the variable</a:t>
            </a:r>
            <a:r>
              <a:rPr lang="pt-BR" dirty="0">
                <a:latin typeface="Courier New" pitchFamily="49" charset="0"/>
                <a:cs typeface="Courier New" pitchFamily="49" charset="0"/>
              </a:rPr>
              <a:t> result.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09214589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67DA1-1D3F-4557-8F8F-2C3A5C221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Exercise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C8D0A-CC89-4302-BF28-0BDCDA1E3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Write a C++ program to calculate a rectangle’s area. The program consists of the following functions:</a:t>
            </a:r>
          </a:p>
          <a:p>
            <a:pPr lvl="1"/>
            <a:r>
              <a:rPr lang="en-US" b="1" dirty="0" err="1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getLength</a:t>
            </a:r>
            <a:r>
              <a:rPr lang="en-US" dirty="0"/>
              <a:t> – This function should ask the user to enter the rectangle’s length, and then returns that value as a double.</a:t>
            </a:r>
          </a:p>
          <a:p>
            <a:pPr lvl="1"/>
            <a:r>
              <a:rPr lang="en-US" b="1" dirty="0" err="1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getWidth</a:t>
            </a:r>
            <a:r>
              <a:rPr lang="en-US" dirty="0"/>
              <a:t> – This function should ask the user to enter the rectangle’s width, and then returns that value as a double.</a:t>
            </a:r>
          </a:p>
          <a:p>
            <a:pPr lvl="1"/>
            <a:r>
              <a:rPr lang="en-US" b="1" dirty="0" err="1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getArea</a:t>
            </a:r>
            <a:r>
              <a:rPr lang="en-US" dirty="0"/>
              <a:t> – This function should accept the rectangle’s length and width as arguments and return the rectangle’s area. </a:t>
            </a:r>
          </a:p>
          <a:p>
            <a:pPr lvl="1"/>
            <a:r>
              <a:rPr lang="en-US" b="1" dirty="0" err="1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displayData</a:t>
            </a:r>
            <a:r>
              <a:rPr lang="en-US" dirty="0"/>
              <a:t> – This function should accept the rectangle’s length, width and area as arguments, and display them in an appropriate message on the screen.</a:t>
            </a:r>
          </a:p>
          <a:p>
            <a:pPr lvl="1"/>
            <a:r>
              <a:rPr lang="en-US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main</a:t>
            </a:r>
            <a:r>
              <a:rPr lang="en-US" dirty="0"/>
              <a:t> – This function consists of calls to the above functions.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725723007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11788-4B74-47D1-BD74-E6AAB5400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and Global Variables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2D75F-1567-40CE-97C4-8CFF0FD004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/>
              <a:t>Variables defined inside a function are </a:t>
            </a:r>
            <a:r>
              <a:rPr lang="en-US" sz="2600" i="1" dirty="0">
                <a:solidFill>
                  <a:srgbClr val="990033"/>
                </a:solidFill>
              </a:rPr>
              <a:t>local</a:t>
            </a:r>
            <a:r>
              <a:rPr lang="en-US" sz="2600" i="1" dirty="0"/>
              <a:t> </a:t>
            </a:r>
            <a:r>
              <a:rPr lang="en-US" sz="2600" dirty="0"/>
              <a:t>to that function. They are hidden from the statements in other functions, which normally cannot access them.</a:t>
            </a:r>
          </a:p>
          <a:p>
            <a:r>
              <a:rPr lang="en-US" sz="2600" dirty="0"/>
              <a:t>Because the variables defined in a function are hidden, other functions may have separate, distinct variables with the same name.</a:t>
            </a:r>
          </a:p>
          <a:p>
            <a:pPr marL="0" indent="0">
              <a:buNone/>
            </a:pPr>
            <a:endParaRPr lang="en-MY" sz="2600" dirty="0"/>
          </a:p>
        </p:txBody>
      </p:sp>
    </p:spTree>
    <p:extLst>
      <p:ext uri="{BB962C8B-B14F-4D97-AF65-F5344CB8AC3E}">
        <p14:creationId xmlns:p14="http://schemas.microsoft.com/office/powerpoint/2010/main" val="283281077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11788-4B74-47D1-BD74-E6AAB5400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Local and Global Variables - Example</a:t>
            </a:r>
            <a:endParaRPr lang="en-MY" sz="3200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014F1125-F8A6-441E-B2F9-171685CEE618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936" y="1295400"/>
            <a:ext cx="5174264" cy="5052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D3680D20-2494-49E1-AF85-8DD4B6B8AC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r="36585"/>
          <a:stretch/>
        </p:blipFill>
        <p:spPr bwMode="auto">
          <a:xfrm>
            <a:off x="5402826" y="5060156"/>
            <a:ext cx="39624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8310713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2234</TotalTime>
  <Words>5076</Words>
  <Application>Microsoft Office PowerPoint</Application>
  <PresentationFormat>On-screen Show (4:3)</PresentationFormat>
  <Paragraphs>1053</Paragraphs>
  <Slides>142</Slides>
  <Notes>4</Notes>
  <HiddenSlides>10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142</vt:i4>
      </vt:variant>
    </vt:vector>
  </HeadingPairs>
  <TitlesOfParts>
    <vt:vector size="150" baseType="lpstr">
      <vt:lpstr>ＭＳ Ｐゴシック</vt:lpstr>
      <vt:lpstr>Zapf Dingbats</vt:lpstr>
      <vt:lpstr>Arial</vt:lpstr>
      <vt:lpstr>Calibri</vt:lpstr>
      <vt:lpstr>Courier New</vt:lpstr>
      <vt:lpstr>Times</vt:lpstr>
      <vt:lpstr>Wingdings</vt:lpstr>
      <vt:lpstr>1_Office Theme</vt:lpstr>
      <vt:lpstr>04: FUNCTION</vt:lpstr>
      <vt:lpstr>Modular Programming</vt:lpstr>
      <vt:lpstr>PowerPoint Presentation</vt:lpstr>
      <vt:lpstr>Function</vt:lpstr>
      <vt:lpstr>Library Functions</vt:lpstr>
      <vt:lpstr>Library Functions (cont.)</vt:lpstr>
      <vt:lpstr>Library Functions (cont.)</vt:lpstr>
      <vt:lpstr>Math Functions</vt:lpstr>
      <vt:lpstr>Library Functions: Example 1</vt:lpstr>
      <vt:lpstr>Library Functions: Example 2</vt:lpstr>
      <vt:lpstr>More Mathematical Functions</vt:lpstr>
      <vt:lpstr>More Mathematical Functions</vt:lpstr>
      <vt:lpstr>More Mathematical Functions</vt:lpstr>
      <vt:lpstr>More Mathematical Functions</vt:lpstr>
      <vt:lpstr>Character Manipulation</vt:lpstr>
      <vt:lpstr>Example – Character Testing</vt:lpstr>
      <vt:lpstr>Lab Exercise 4.1</vt:lpstr>
      <vt:lpstr>Character Case Conversion</vt:lpstr>
      <vt:lpstr>Character Case Conversion</vt:lpstr>
      <vt:lpstr>Example – Character Case Conversion</vt:lpstr>
      <vt:lpstr>Character Manipulating Functions</vt:lpstr>
      <vt:lpstr>PowerPoint Presentation</vt:lpstr>
      <vt:lpstr>Lab Exercise 4.2</vt:lpstr>
      <vt:lpstr>Review of the Internal Storage of C-Strings</vt:lpstr>
      <vt:lpstr>Review of the Internal Storage of C-Strings</vt:lpstr>
      <vt:lpstr>C-Strings Manipulation Functions</vt:lpstr>
      <vt:lpstr>Functions for C-Strings</vt:lpstr>
      <vt:lpstr>Function for C-Strings</vt:lpstr>
      <vt:lpstr>Function for C-Strings</vt:lpstr>
      <vt:lpstr>Comparing C-Strings</vt:lpstr>
      <vt:lpstr>Working with C-Strings - Example</vt:lpstr>
      <vt:lpstr>Predefined C-String Functions</vt:lpstr>
      <vt:lpstr>Predefined C-String Functions</vt:lpstr>
      <vt:lpstr>String/Numeric  Conversion Functions</vt:lpstr>
      <vt:lpstr>String/Numeric  Conversion Functions</vt:lpstr>
      <vt:lpstr>String/Numeric  Conversion Functions</vt:lpstr>
      <vt:lpstr>String/Numeric  Conversion Functions</vt:lpstr>
      <vt:lpstr>Pause :: part #2</vt:lpstr>
      <vt:lpstr>User-Defined Functions</vt:lpstr>
      <vt:lpstr>Defining and Calling Functions</vt:lpstr>
      <vt:lpstr>Function Definition</vt:lpstr>
      <vt:lpstr>Function Definition (cont.)</vt:lpstr>
      <vt:lpstr>Function Return Type</vt:lpstr>
      <vt:lpstr>Calling a Function</vt:lpstr>
      <vt:lpstr>The Flowchart</vt:lpstr>
      <vt:lpstr>The Pseudo Code</vt:lpstr>
      <vt:lpstr>The Structure Chart</vt:lpstr>
      <vt:lpstr>Calling a Function - Example</vt:lpstr>
      <vt:lpstr>Flow of Control in Program 6-1</vt:lpstr>
      <vt:lpstr>User-Defined Functions:  Example 2</vt:lpstr>
      <vt:lpstr>Calling Functions</vt:lpstr>
      <vt:lpstr>In-Class Exercise</vt:lpstr>
      <vt:lpstr>Function Prototypes</vt:lpstr>
      <vt:lpstr>User-Defined Functions: Function Prototypes</vt:lpstr>
      <vt:lpstr>Structured Chart</vt:lpstr>
      <vt:lpstr>Prototype Notes</vt:lpstr>
      <vt:lpstr>User-Defined Functions: Functions with No Parameters</vt:lpstr>
      <vt:lpstr>In-Class Exercise</vt:lpstr>
      <vt:lpstr>Sending Data into a Function</vt:lpstr>
      <vt:lpstr>A Function with a  Parameter Variable</vt:lpstr>
      <vt:lpstr>User-Defined Functions: Functions with Parameter and No Return Values (1)</vt:lpstr>
      <vt:lpstr>The Structure Chart</vt:lpstr>
      <vt:lpstr>User-Defined Functions: Functions with Parameter and No Return Values (2)</vt:lpstr>
      <vt:lpstr>Other Parameter Terminology</vt:lpstr>
      <vt:lpstr>Parameters, Prototypes, and Function Headers</vt:lpstr>
      <vt:lpstr>Function Call Notes</vt:lpstr>
      <vt:lpstr>In-Class Exercise</vt:lpstr>
      <vt:lpstr>User Defined Functions: Passing Multiple Arguments</vt:lpstr>
      <vt:lpstr>User-Defined Functions: Passing Multiple Arguments (cont.)</vt:lpstr>
      <vt:lpstr>Passing Multiple  Arguments (cont.)</vt:lpstr>
      <vt:lpstr>In-Class Exercise</vt:lpstr>
      <vt:lpstr>User-Defined Functions:  Passing Data</vt:lpstr>
      <vt:lpstr>Passing Data by Value</vt:lpstr>
      <vt:lpstr>User-Defined Functions: Passing Data by Value (cont.)</vt:lpstr>
      <vt:lpstr>User-Defined Functions: Passing Data by Value (cont.)</vt:lpstr>
      <vt:lpstr>Passing Information to Parameters by Value</vt:lpstr>
      <vt:lpstr>In-Class Exercise</vt:lpstr>
      <vt:lpstr>Using Functions in  Menu-Driven Programs</vt:lpstr>
      <vt:lpstr>The return Statement</vt:lpstr>
      <vt:lpstr>Returning a Value from a Function</vt:lpstr>
      <vt:lpstr>Returning a Value from a Function</vt:lpstr>
      <vt:lpstr>A Value-Returning Function</vt:lpstr>
      <vt:lpstr>A Value-Returning Function</vt:lpstr>
      <vt:lpstr>The return Statement - Example</vt:lpstr>
      <vt:lpstr>The return Statement - Example</vt:lpstr>
      <vt:lpstr>Returning a Value From a Function</vt:lpstr>
      <vt:lpstr>Returning a Value From a Function</vt:lpstr>
      <vt:lpstr>The Structure Chart</vt:lpstr>
      <vt:lpstr>Returning a Value From a Function</vt:lpstr>
      <vt:lpstr>Returning a Value From a Function</vt:lpstr>
      <vt:lpstr>Returning a Boolean Value</vt:lpstr>
      <vt:lpstr>Returning a Boolean Value</vt:lpstr>
      <vt:lpstr>Returning a Boolean Value</vt:lpstr>
      <vt:lpstr>In-Class Exercise</vt:lpstr>
      <vt:lpstr>In-Class Exercise</vt:lpstr>
      <vt:lpstr>In-Class Exercise</vt:lpstr>
      <vt:lpstr>In-Class Exercise</vt:lpstr>
      <vt:lpstr>Local and Global Variables</vt:lpstr>
      <vt:lpstr>Local and Global Variables - Example</vt:lpstr>
      <vt:lpstr>Local and Global Variables - Example</vt:lpstr>
      <vt:lpstr>Local Variable Lifetime</vt:lpstr>
      <vt:lpstr>Global Variables and  Global Constants</vt:lpstr>
      <vt:lpstr>Global Variables and  Global Constants</vt:lpstr>
      <vt:lpstr>Global Constants – Example </vt:lpstr>
      <vt:lpstr>Global Constants – Example </vt:lpstr>
      <vt:lpstr>Initializing Local and Global Variables</vt:lpstr>
      <vt:lpstr>In-Class Exercise</vt:lpstr>
      <vt:lpstr>Static Local Variables</vt:lpstr>
      <vt:lpstr>Local Variables - Example</vt:lpstr>
      <vt:lpstr>Local Variables - Example</vt:lpstr>
      <vt:lpstr>A Different Approach, Using a Static Variable</vt:lpstr>
      <vt:lpstr>Using a Static Variable - Example</vt:lpstr>
      <vt:lpstr>Using a Static Variable - Example</vt:lpstr>
      <vt:lpstr>In-Class Exercise</vt:lpstr>
      <vt:lpstr>In-Class Exercise</vt:lpstr>
      <vt:lpstr>PowerPoint Presentation</vt:lpstr>
      <vt:lpstr>Using Reference Variables as Parameters</vt:lpstr>
      <vt:lpstr>Passing by Reference</vt:lpstr>
      <vt:lpstr>Passing by Reference – Example</vt:lpstr>
      <vt:lpstr>Passing by Reference - Example</vt:lpstr>
      <vt:lpstr>Reference Variables Notes</vt:lpstr>
      <vt:lpstr>In-Class Exercise</vt:lpstr>
      <vt:lpstr>PowerPoint Presentation</vt:lpstr>
      <vt:lpstr>PowerPoint Presentation</vt:lpstr>
      <vt:lpstr>Default Arguments</vt:lpstr>
      <vt:lpstr>Default Arguments – Example </vt:lpstr>
      <vt:lpstr>Default Arguments – Example </vt:lpstr>
      <vt:lpstr>Default Arguments</vt:lpstr>
      <vt:lpstr>Default Arguments</vt:lpstr>
      <vt:lpstr>Default Arguments</vt:lpstr>
      <vt:lpstr>In-Class Exercise</vt:lpstr>
      <vt:lpstr>PowerPoint Presentation</vt:lpstr>
      <vt:lpstr>In-Class Exercise</vt:lpstr>
      <vt:lpstr>Overloading Functions</vt:lpstr>
      <vt:lpstr>Function Overloading Examples</vt:lpstr>
      <vt:lpstr>Function Overloading – Example </vt:lpstr>
      <vt:lpstr>Function Overloading – Example </vt:lpstr>
      <vt:lpstr>The exit() Function</vt:lpstr>
      <vt:lpstr>The exit() Function</vt:lpstr>
      <vt:lpstr>In-Class Exercise</vt:lpstr>
      <vt:lpstr>In-Class Exercise</vt:lpstr>
      <vt:lpstr>In-Class Exercise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Janelle</cp:lastModifiedBy>
  <cp:revision>38</cp:revision>
  <dcterms:created xsi:type="dcterms:W3CDTF">2014-02-24T04:16:52Z</dcterms:created>
  <dcterms:modified xsi:type="dcterms:W3CDTF">2018-11-03T12:05:41Z</dcterms:modified>
</cp:coreProperties>
</file>