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0" r:id="rId3"/>
    <p:sldId id="264" r:id="rId4"/>
    <p:sldId id="258" r:id="rId5"/>
    <p:sldId id="268" r:id="rId6"/>
    <p:sldId id="269" r:id="rId7"/>
    <p:sldId id="270" r:id="rId8"/>
    <p:sldId id="271" r:id="rId9"/>
    <p:sldId id="272" r:id="rId10"/>
    <p:sldId id="267" r:id="rId11"/>
    <p:sldId id="261" r:id="rId12"/>
    <p:sldId id="262"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914" autoAdjust="0"/>
    <p:restoredTop sz="94660"/>
  </p:normalViewPr>
  <p:slideViewPr>
    <p:cSldViewPr snapToGrid="0">
      <p:cViewPr varScale="1">
        <p:scale>
          <a:sx n="32" d="100"/>
          <a:sy n="32" d="100"/>
        </p:scale>
        <p:origin x="90" y="34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5D978F37-5EB5-4DC6-9227-D16F3AB9B70A}" type="datetimeFigureOut">
              <a:rPr lang="en-ID" smtClean="0"/>
              <a:t>22/12/2019</a:t>
            </a:fld>
            <a:endParaRPr lang="en-ID"/>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ID"/>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E0607B18-B6F7-4BB0-97A7-E7F24F02E182}" type="slidenum">
              <a:rPr lang="en-ID" smtClean="0"/>
              <a:t>‹#›</a:t>
            </a:fld>
            <a:endParaRPr lang="en-ID"/>
          </a:p>
        </p:txBody>
      </p:sp>
    </p:spTree>
    <p:extLst>
      <p:ext uri="{BB962C8B-B14F-4D97-AF65-F5344CB8AC3E}">
        <p14:creationId xmlns:p14="http://schemas.microsoft.com/office/powerpoint/2010/main" val="1582881326"/>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D978F37-5EB5-4DC6-9227-D16F3AB9B70A}" type="datetimeFigureOut">
              <a:rPr lang="en-ID" smtClean="0"/>
              <a:t>22/12/2019</a:t>
            </a:fld>
            <a:endParaRPr lang="en-ID"/>
          </a:p>
        </p:txBody>
      </p:sp>
      <p:sp>
        <p:nvSpPr>
          <p:cNvPr id="5" name="Footer Placeholder 4"/>
          <p:cNvSpPr>
            <a:spLocks noGrp="1"/>
          </p:cNvSpPr>
          <p:nvPr>
            <p:ph type="ftr" sz="quarter" idx="11"/>
          </p:nvPr>
        </p:nvSpPr>
        <p:spPr/>
        <p:txBody>
          <a:bodyPr/>
          <a:lstStyle/>
          <a:p>
            <a:endParaRPr lang="en-ID"/>
          </a:p>
        </p:txBody>
      </p:sp>
      <p:sp>
        <p:nvSpPr>
          <p:cNvPr id="6" name="Slide Number Placeholder 5"/>
          <p:cNvSpPr>
            <a:spLocks noGrp="1"/>
          </p:cNvSpPr>
          <p:nvPr>
            <p:ph type="sldNum" sz="quarter" idx="12"/>
          </p:nvPr>
        </p:nvSpPr>
        <p:spPr/>
        <p:txBody>
          <a:bodyPr/>
          <a:lstStyle/>
          <a:p>
            <a:fld id="{E0607B18-B6F7-4BB0-97A7-E7F24F02E182}" type="slidenum">
              <a:rPr lang="en-ID" smtClean="0"/>
              <a:t>‹#›</a:t>
            </a:fld>
            <a:endParaRPr lang="en-ID"/>
          </a:p>
        </p:txBody>
      </p:sp>
    </p:spTree>
    <p:extLst>
      <p:ext uri="{BB962C8B-B14F-4D97-AF65-F5344CB8AC3E}">
        <p14:creationId xmlns:p14="http://schemas.microsoft.com/office/powerpoint/2010/main" val="23954882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D978F37-5EB5-4DC6-9227-D16F3AB9B70A}" type="datetimeFigureOut">
              <a:rPr lang="en-ID" smtClean="0"/>
              <a:t>22/12/2019</a:t>
            </a:fld>
            <a:endParaRPr lang="en-ID"/>
          </a:p>
        </p:txBody>
      </p:sp>
      <p:sp>
        <p:nvSpPr>
          <p:cNvPr id="5" name="Footer Placeholder 4"/>
          <p:cNvSpPr>
            <a:spLocks noGrp="1"/>
          </p:cNvSpPr>
          <p:nvPr>
            <p:ph type="ftr" sz="quarter" idx="11"/>
          </p:nvPr>
        </p:nvSpPr>
        <p:spPr/>
        <p:txBody>
          <a:bodyPr/>
          <a:lstStyle/>
          <a:p>
            <a:endParaRPr lang="en-ID"/>
          </a:p>
        </p:txBody>
      </p:sp>
      <p:sp>
        <p:nvSpPr>
          <p:cNvPr id="6" name="Slide Number Placeholder 5"/>
          <p:cNvSpPr>
            <a:spLocks noGrp="1"/>
          </p:cNvSpPr>
          <p:nvPr>
            <p:ph type="sldNum" sz="quarter" idx="12"/>
          </p:nvPr>
        </p:nvSpPr>
        <p:spPr/>
        <p:txBody>
          <a:bodyPr/>
          <a:lstStyle/>
          <a:p>
            <a:fld id="{E0607B18-B6F7-4BB0-97A7-E7F24F02E182}" type="slidenum">
              <a:rPr lang="en-ID" smtClean="0"/>
              <a:t>‹#›</a:t>
            </a:fld>
            <a:endParaRPr lang="en-ID"/>
          </a:p>
        </p:txBody>
      </p:sp>
    </p:spTree>
    <p:extLst>
      <p:ext uri="{BB962C8B-B14F-4D97-AF65-F5344CB8AC3E}">
        <p14:creationId xmlns:p14="http://schemas.microsoft.com/office/powerpoint/2010/main" val="14002634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D978F37-5EB5-4DC6-9227-D16F3AB9B70A}" type="datetimeFigureOut">
              <a:rPr lang="en-ID" smtClean="0"/>
              <a:t>22/12/2019</a:t>
            </a:fld>
            <a:endParaRPr lang="en-ID"/>
          </a:p>
        </p:txBody>
      </p:sp>
      <p:sp>
        <p:nvSpPr>
          <p:cNvPr id="8" name="Footer Placeholder 7"/>
          <p:cNvSpPr>
            <a:spLocks noGrp="1"/>
          </p:cNvSpPr>
          <p:nvPr>
            <p:ph type="ftr" sz="quarter" idx="11"/>
          </p:nvPr>
        </p:nvSpPr>
        <p:spPr/>
        <p:txBody>
          <a:bodyPr/>
          <a:lstStyle/>
          <a:p>
            <a:endParaRPr lang="en-ID"/>
          </a:p>
        </p:txBody>
      </p:sp>
      <p:sp>
        <p:nvSpPr>
          <p:cNvPr id="9" name="Slide Number Placeholder 8"/>
          <p:cNvSpPr>
            <a:spLocks noGrp="1"/>
          </p:cNvSpPr>
          <p:nvPr>
            <p:ph type="sldNum" sz="quarter" idx="12"/>
          </p:nvPr>
        </p:nvSpPr>
        <p:spPr/>
        <p:txBody>
          <a:bodyPr/>
          <a:lstStyle/>
          <a:p>
            <a:fld id="{E0607B18-B6F7-4BB0-97A7-E7F24F02E182}" type="slidenum">
              <a:rPr lang="en-ID" smtClean="0"/>
              <a:t>‹#›</a:t>
            </a:fld>
            <a:endParaRPr lang="en-ID"/>
          </a:p>
        </p:txBody>
      </p:sp>
    </p:spTree>
    <p:extLst>
      <p:ext uri="{BB962C8B-B14F-4D97-AF65-F5344CB8AC3E}">
        <p14:creationId xmlns:p14="http://schemas.microsoft.com/office/powerpoint/2010/main" val="41745762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5D978F37-5EB5-4DC6-9227-D16F3AB9B70A}" type="datetimeFigureOut">
              <a:rPr lang="en-ID" smtClean="0"/>
              <a:t>22/12/2019</a:t>
            </a:fld>
            <a:endParaRPr lang="en-ID"/>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ID"/>
          </a:p>
        </p:txBody>
      </p:sp>
      <p:sp>
        <p:nvSpPr>
          <p:cNvPr id="6" name="Slide Number Placeholder 5"/>
          <p:cNvSpPr>
            <a:spLocks noGrp="1"/>
          </p:cNvSpPr>
          <p:nvPr>
            <p:ph type="sldNum" sz="quarter" idx="12"/>
          </p:nvPr>
        </p:nvSpPr>
        <p:spPr>
          <a:xfrm>
            <a:off x="8604504" y="5211060"/>
            <a:ext cx="2112264" cy="228600"/>
          </a:xfrm>
        </p:spPr>
        <p:txBody>
          <a:bodyPr/>
          <a:lstStyle/>
          <a:p>
            <a:fld id="{E0607B18-B6F7-4BB0-97A7-E7F24F02E182}" type="slidenum">
              <a:rPr lang="en-ID" smtClean="0"/>
              <a:t>‹#›</a:t>
            </a:fld>
            <a:endParaRPr lang="en-ID"/>
          </a:p>
        </p:txBody>
      </p:sp>
    </p:spTree>
    <p:extLst>
      <p:ext uri="{BB962C8B-B14F-4D97-AF65-F5344CB8AC3E}">
        <p14:creationId xmlns:p14="http://schemas.microsoft.com/office/powerpoint/2010/main" val="371204775"/>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D978F37-5EB5-4DC6-9227-D16F3AB9B70A}" type="datetimeFigureOut">
              <a:rPr lang="en-ID" smtClean="0"/>
              <a:t>22/12/2019</a:t>
            </a:fld>
            <a:endParaRPr lang="en-ID"/>
          </a:p>
        </p:txBody>
      </p:sp>
      <p:sp>
        <p:nvSpPr>
          <p:cNvPr id="6" name="Footer Placeholder 5"/>
          <p:cNvSpPr>
            <a:spLocks noGrp="1"/>
          </p:cNvSpPr>
          <p:nvPr>
            <p:ph type="ftr" sz="quarter" idx="11"/>
          </p:nvPr>
        </p:nvSpPr>
        <p:spPr/>
        <p:txBody>
          <a:bodyPr/>
          <a:lstStyle/>
          <a:p>
            <a:endParaRPr lang="en-ID"/>
          </a:p>
        </p:txBody>
      </p:sp>
      <p:sp>
        <p:nvSpPr>
          <p:cNvPr id="7" name="Slide Number Placeholder 6"/>
          <p:cNvSpPr>
            <a:spLocks noGrp="1"/>
          </p:cNvSpPr>
          <p:nvPr>
            <p:ph type="sldNum" sz="quarter" idx="12"/>
          </p:nvPr>
        </p:nvSpPr>
        <p:spPr/>
        <p:txBody>
          <a:bodyPr/>
          <a:lstStyle/>
          <a:p>
            <a:fld id="{E0607B18-B6F7-4BB0-97A7-E7F24F02E182}" type="slidenum">
              <a:rPr lang="en-ID" smtClean="0"/>
              <a:t>‹#›</a:t>
            </a:fld>
            <a:endParaRPr lang="en-ID"/>
          </a:p>
        </p:txBody>
      </p:sp>
    </p:spTree>
    <p:extLst>
      <p:ext uri="{BB962C8B-B14F-4D97-AF65-F5344CB8AC3E}">
        <p14:creationId xmlns:p14="http://schemas.microsoft.com/office/powerpoint/2010/main" val="12285277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D978F37-5EB5-4DC6-9227-D16F3AB9B70A}" type="datetimeFigureOut">
              <a:rPr lang="en-ID" smtClean="0"/>
              <a:t>22/12/2019</a:t>
            </a:fld>
            <a:endParaRPr lang="en-ID"/>
          </a:p>
        </p:txBody>
      </p:sp>
      <p:sp>
        <p:nvSpPr>
          <p:cNvPr id="8" name="Footer Placeholder 7"/>
          <p:cNvSpPr>
            <a:spLocks noGrp="1"/>
          </p:cNvSpPr>
          <p:nvPr>
            <p:ph type="ftr" sz="quarter" idx="11"/>
          </p:nvPr>
        </p:nvSpPr>
        <p:spPr/>
        <p:txBody>
          <a:bodyPr/>
          <a:lstStyle/>
          <a:p>
            <a:endParaRPr lang="en-ID"/>
          </a:p>
        </p:txBody>
      </p:sp>
      <p:sp>
        <p:nvSpPr>
          <p:cNvPr id="9" name="Slide Number Placeholder 8"/>
          <p:cNvSpPr>
            <a:spLocks noGrp="1"/>
          </p:cNvSpPr>
          <p:nvPr>
            <p:ph type="sldNum" sz="quarter" idx="12"/>
          </p:nvPr>
        </p:nvSpPr>
        <p:spPr/>
        <p:txBody>
          <a:bodyPr/>
          <a:lstStyle/>
          <a:p>
            <a:fld id="{E0607B18-B6F7-4BB0-97A7-E7F24F02E182}" type="slidenum">
              <a:rPr lang="en-ID" smtClean="0"/>
              <a:t>‹#›</a:t>
            </a:fld>
            <a:endParaRPr lang="en-ID"/>
          </a:p>
        </p:txBody>
      </p:sp>
    </p:spTree>
    <p:extLst>
      <p:ext uri="{BB962C8B-B14F-4D97-AF65-F5344CB8AC3E}">
        <p14:creationId xmlns:p14="http://schemas.microsoft.com/office/powerpoint/2010/main" val="13595987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5D978F37-5EB5-4DC6-9227-D16F3AB9B70A}" type="datetimeFigureOut">
              <a:rPr lang="en-ID" smtClean="0"/>
              <a:t>22/12/2019</a:t>
            </a:fld>
            <a:endParaRPr lang="en-ID"/>
          </a:p>
        </p:txBody>
      </p:sp>
      <p:sp>
        <p:nvSpPr>
          <p:cNvPr id="4" name="Footer Placeholder 3"/>
          <p:cNvSpPr>
            <a:spLocks noGrp="1"/>
          </p:cNvSpPr>
          <p:nvPr>
            <p:ph type="ftr" sz="quarter" idx="11"/>
          </p:nvPr>
        </p:nvSpPr>
        <p:spPr/>
        <p:txBody>
          <a:bodyPr/>
          <a:lstStyle/>
          <a:p>
            <a:endParaRPr lang="en-ID"/>
          </a:p>
        </p:txBody>
      </p:sp>
      <p:sp>
        <p:nvSpPr>
          <p:cNvPr id="5" name="Slide Number Placeholder 4"/>
          <p:cNvSpPr>
            <a:spLocks noGrp="1"/>
          </p:cNvSpPr>
          <p:nvPr>
            <p:ph type="sldNum" sz="quarter" idx="12"/>
          </p:nvPr>
        </p:nvSpPr>
        <p:spPr/>
        <p:txBody>
          <a:bodyPr/>
          <a:lstStyle/>
          <a:p>
            <a:fld id="{E0607B18-B6F7-4BB0-97A7-E7F24F02E182}" type="slidenum">
              <a:rPr lang="en-ID" smtClean="0"/>
              <a:t>‹#›</a:t>
            </a:fld>
            <a:endParaRPr lang="en-ID"/>
          </a:p>
        </p:txBody>
      </p:sp>
    </p:spTree>
    <p:extLst>
      <p:ext uri="{BB962C8B-B14F-4D97-AF65-F5344CB8AC3E}">
        <p14:creationId xmlns:p14="http://schemas.microsoft.com/office/powerpoint/2010/main" val="30405897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D978F37-5EB5-4DC6-9227-D16F3AB9B70A}" type="datetimeFigureOut">
              <a:rPr lang="en-ID" smtClean="0"/>
              <a:t>22/12/2019</a:t>
            </a:fld>
            <a:endParaRPr lang="en-ID"/>
          </a:p>
        </p:txBody>
      </p:sp>
      <p:sp>
        <p:nvSpPr>
          <p:cNvPr id="3" name="Footer Placeholder 2"/>
          <p:cNvSpPr>
            <a:spLocks noGrp="1"/>
          </p:cNvSpPr>
          <p:nvPr>
            <p:ph type="ftr" sz="quarter" idx="11"/>
          </p:nvPr>
        </p:nvSpPr>
        <p:spPr/>
        <p:txBody>
          <a:bodyPr/>
          <a:lstStyle/>
          <a:p>
            <a:endParaRPr lang="en-ID"/>
          </a:p>
        </p:txBody>
      </p:sp>
      <p:sp>
        <p:nvSpPr>
          <p:cNvPr id="4" name="Slide Number Placeholder 3"/>
          <p:cNvSpPr>
            <a:spLocks noGrp="1"/>
          </p:cNvSpPr>
          <p:nvPr>
            <p:ph type="sldNum" sz="quarter" idx="12"/>
          </p:nvPr>
        </p:nvSpPr>
        <p:spPr/>
        <p:txBody>
          <a:bodyPr/>
          <a:lstStyle/>
          <a:p>
            <a:fld id="{E0607B18-B6F7-4BB0-97A7-E7F24F02E182}" type="slidenum">
              <a:rPr lang="en-ID" smtClean="0"/>
              <a:t>‹#›</a:t>
            </a:fld>
            <a:endParaRPr lang="en-ID"/>
          </a:p>
        </p:txBody>
      </p:sp>
    </p:spTree>
    <p:extLst>
      <p:ext uri="{BB962C8B-B14F-4D97-AF65-F5344CB8AC3E}">
        <p14:creationId xmlns:p14="http://schemas.microsoft.com/office/powerpoint/2010/main" val="2614788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p:cNvSpPr>
            <a:spLocks noGrp="1"/>
          </p:cNvSpPr>
          <p:nvPr>
            <p:ph type="dt" sz="half" idx="10"/>
          </p:nvPr>
        </p:nvSpPr>
        <p:spPr/>
        <p:txBody>
          <a:bodyPr/>
          <a:lstStyle/>
          <a:p>
            <a:fld id="{5D978F37-5EB5-4DC6-9227-D16F3AB9B70A}" type="datetimeFigureOut">
              <a:rPr lang="en-ID" smtClean="0"/>
              <a:t>22/12/2019</a:t>
            </a:fld>
            <a:endParaRPr lang="en-ID"/>
          </a:p>
        </p:txBody>
      </p:sp>
      <p:sp>
        <p:nvSpPr>
          <p:cNvPr id="9" name="Footer Placeholder 8"/>
          <p:cNvSpPr>
            <a:spLocks noGrp="1"/>
          </p:cNvSpPr>
          <p:nvPr>
            <p:ph type="ftr" sz="quarter" idx="11"/>
          </p:nvPr>
        </p:nvSpPr>
        <p:spPr/>
        <p:txBody>
          <a:bodyPr/>
          <a:lstStyle>
            <a:lvl1pPr algn="r">
              <a:defRPr/>
            </a:lvl1pPr>
          </a:lstStyle>
          <a:p>
            <a:endParaRPr lang="en-ID"/>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E0607B18-B6F7-4BB0-97A7-E7F24F02E182}" type="slidenum">
              <a:rPr lang="en-ID" smtClean="0"/>
              <a:t>‹#›</a:t>
            </a:fld>
            <a:endParaRPr lang="en-ID"/>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390937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5D978F37-5EB5-4DC6-9227-D16F3AB9B70A}" type="datetimeFigureOut">
              <a:rPr lang="en-ID" smtClean="0"/>
              <a:t>22/12/2019</a:t>
            </a:fld>
            <a:endParaRPr lang="en-ID"/>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ID"/>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E0607B18-B6F7-4BB0-97A7-E7F24F02E182}" type="slidenum">
              <a:rPr lang="en-ID" smtClean="0"/>
              <a:t>‹#›</a:t>
            </a:fld>
            <a:endParaRPr lang="en-ID"/>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726129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5D978F37-5EB5-4DC6-9227-D16F3AB9B70A}" type="datetimeFigureOut">
              <a:rPr lang="en-ID" smtClean="0"/>
              <a:t>22/12/2019</a:t>
            </a:fld>
            <a:endParaRPr lang="en-ID"/>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ID"/>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E0607B18-B6F7-4BB0-97A7-E7F24F02E182}" type="slidenum">
              <a:rPr lang="en-ID" smtClean="0"/>
              <a:t>‹#›</a:t>
            </a:fld>
            <a:endParaRPr lang="en-ID"/>
          </a:p>
        </p:txBody>
      </p:sp>
    </p:spTree>
    <p:extLst>
      <p:ext uri="{BB962C8B-B14F-4D97-AF65-F5344CB8AC3E}">
        <p14:creationId xmlns:p14="http://schemas.microsoft.com/office/powerpoint/2010/main" val="36575886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www.quora.com/What-are-some-examples-of-databases-we-interact-with-every-day" TargetMode="External"/><Relationship Id="rId2" Type="http://schemas.openxmlformats.org/officeDocument/2006/relationships/hyperlink" Target="https://techterms.com/definition/database"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F10B22-6B18-46E9-A271-F32208D13F2F}"/>
              </a:ext>
            </a:extLst>
          </p:cNvPr>
          <p:cNvSpPr>
            <a:spLocks noGrp="1"/>
          </p:cNvSpPr>
          <p:nvPr>
            <p:ph type="ctrTitle"/>
          </p:nvPr>
        </p:nvSpPr>
        <p:spPr/>
        <p:txBody>
          <a:bodyPr/>
          <a:lstStyle/>
          <a:p>
            <a:r>
              <a:rPr lang="en-US" sz="5400" dirty="0"/>
              <a:t>Design thinking : </a:t>
            </a:r>
            <a:r>
              <a:rPr lang="en-US" sz="5400" cap="none" dirty="0" err="1"/>
              <a:t>i</a:t>
            </a:r>
            <a:r>
              <a:rPr lang="en-US" sz="5400" dirty="0" err="1"/>
              <a:t>order</a:t>
            </a:r>
            <a:br>
              <a:rPr lang="en-US" sz="5400" dirty="0"/>
            </a:br>
            <a:r>
              <a:rPr lang="en-US" sz="5400" dirty="0"/>
              <a:t>topic : database </a:t>
            </a:r>
            <a:endParaRPr lang="en-ID" sz="5400" dirty="0"/>
          </a:p>
        </p:txBody>
      </p:sp>
      <p:sp>
        <p:nvSpPr>
          <p:cNvPr id="3" name="Subtitle 2">
            <a:extLst>
              <a:ext uri="{FF2B5EF4-FFF2-40B4-BE49-F238E27FC236}">
                <a16:creationId xmlns:a16="http://schemas.microsoft.com/office/drawing/2014/main" id="{F665C304-E376-437A-8DC6-B043E3B05BC4}"/>
              </a:ext>
            </a:extLst>
          </p:cNvPr>
          <p:cNvSpPr>
            <a:spLocks noGrp="1"/>
          </p:cNvSpPr>
          <p:nvPr>
            <p:ph type="subTitle" idx="1"/>
          </p:nvPr>
        </p:nvSpPr>
        <p:spPr>
          <a:xfrm>
            <a:off x="1562100" y="4093828"/>
            <a:ext cx="9070848" cy="1426128"/>
          </a:xfrm>
        </p:spPr>
        <p:txBody>
          <a:bodyPr>
            <a:normAutofit/>
          </a:bodyPr>
          <a:lstStyle/>
          <a:p>
            <a:r>
              <a:rPr lang="en-US" sz="2000" dirty="0" err="1"/>
              <a:t>Atifah</a:t>
            </a:r>
            <a:r>
              <a:rPr lang="en-US" sz="2000" dirty="0"/>
              <a:t> </a:t>
            </a:r>
            <a:r>
              <a:rPr lang="en-US" sz="2000" dirty="0" err="1"/>
              <a:t>Qothrunnada</a:t>
            </a:r>
            <a:r>
              <a:rPr lang="en-US" sz="2000" dirty="0"/>
              <a:t> </a:t>
            </a:r>
            <a:r>
              <a:rPr lang="en-US" sz="2000" dirty="0" err="1"/>
              <a:t>Supianto</a:t>
            </a:r>
            <a:endParaRPr lang="en-US" sz="2000" dirty="0"/>
          </a:p>
          <a:p>
            <a:r>
              <a:rPr lang="en-US" sz="2000" dirty="0"/>
              <a:t>Nur </a:t>
            </a:r>
            <a:r>
              <a:rPr lang="en-US" sz="2000" dirty="0" err="1"/>
              <a:t>Minhalina</a:t>
            </a:r>
            <a:r>
              <a:rPr lang="en-US" sz="2000" dirty="0"/>
              <a:t> </a:t>
            </a:r>
            <a:r>
              <a:rPr lang="en-US" sz="2000" dirty="0" err="1"/>
              <a:t>binti</a:t>
            </a:r>
            <a:r>
              <a:rPr lang="en-US" sz="2000" dirty="0"/>
              <a:t> Abdul Razak</a:t>
            </a:r>
          </a:p>
          <a:p>
            <a:r>
              <a:rPr lang="en-US" sz="2000" dirty="0"/>
              <a:t>Muhammad </a:t>
            </a:r>
            <a:r>
              <a:rPr lang="en-US" sz="2000" dirty="0" err="1"/>
              <a:t>Haziq</a:t>
            </a:r>
            <a:r>
              <a:rPr lang="en-US" sz="2000" dirty="0"/>
              <a:t> bin </a:t>
            </a:r>
            <a:r>
              <a:rPr lang="en-US" sz="2000" dirty="0" err="1"/>
              <a:t>Sulaiman</a:t>
            </a:r>
            <a:endParaRPr lang="en-ID" sz="2000" dirty="0"/>
          </a:p>
        </p:txBody>
      </p:sp>
    </p:spTree>
    <p:extLst>
      <p:ext uri="{BB962C8B-B14F-4D97-AF65-F5344CB8AC3E}">
        <p14:creationId xmlns:p14="http://schemas.microsoft.com/office/powerpoint/2010/main" val="428074492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238B47-6BF1-4457-ACD6-07D3F0A92B82}"/>
              </a:ext>
            </a:extLst>
          </p:cNvPr>
          <p:cNvSpPr>
            <a:spLocks noGrp="1"/>
          </p:cNvSpPr>
          <p:nvPr>
            <p:ph type="title"/>
          </p:nvPr>
        </p:nvSpPr>
        <p:spPr/>
        <p:txBody>
          <a:bodyPr/>
          <a:lstStyle/>
          <a:p>
            <a:r>
              <a:rPr lang="en-US" dirty="0"/>
              <a:t>How </a:t>
            </a:r>
            <a:r>
              <a:rPr lang="en-US" dirty="0" err="1"/>
              <a:t>iOrder</a:t>
            </a:r>
            <a:r>
              <a:rPr lang="en-US" dirty="0"/>
              <a:t> works with database</a:t>
            </a:r>
            <a:endParaRPr lang="en-ID" dirty="0"/>
          </a:p>
        </p:txBody>
      </p:sp>
      <p:sp>
        <p:nvSpPr>
          <p:cNvPr id="3" name="Content Placeholder 2">
            <a:extLst>
              <a:ext uri="{FF2B5EF4-FFF2-40B4-BE49-F238E27FC236}">
                <a16:creationId xmlns:a16="http://schemas.microsoft.com/office/drawing/2014/main" id="{9D21E849-EE6C-419E-933D-815F2D2C9F01}"/>
              </a:ext>
            </a:extLst>
          </p:cNvPr>
          <p:cNvSpPr>
            <a:spLocks noGrp="1"/>
          </p:cNvSpPr>
          <p:nvPr>
            <p:ph idx="1"/>
          </p:nvPr>
        </p:nvSpPr>
        <p:spPr/>
        <p:txBody>
          <a:bodyPr/>
          <a:lstStyle/>
          <a:p>
            <a:r>
              <a:rPr lang="en-US" dirty="0"/>
              <a:t>First, users can place their orders by selecting the restaurant's menu. This steps will stored information from user’s device using database system and send it to chef’s device then orders will be delivered to the chef’s device. When all of the information has arrived at chef’s device then chef will read the order on the chef's monitor provided in the kitchen area and then start making the food. After the food is done,  the chef will print a receipt from the chef's monitor and the waiter will give the user along with the food ordered.  </a:t>
            </a:r>
            <a:endParaRPr lang="en-ID" dirty="0"/>
          </a:p>
          <a:p>
            <a:endParaRPr lang="en-ID" dirty="0"/>
          </a:p>
        </p:txBody>
      </p:sp>
    </p:spTree>
    <p:extLst>
      <p:ext uri="{BB962C8B-B14F-4D97-AF65-F5344CB8AC3E}">
        <p14:creationId xmlns:p14="http://schemas.microsoft.com/office/powerpoint/2010/main" val="393730834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05513E-F4DB-4677-BD74-A6F195DB5F3E}"/>
              </a:ext>
            </a:extLst>
          </p:cNvPr>
          <p:cNvSpPr>
            <a:spLocks noGrp="1"/>
          </p:cNvSpPr>
          <p:nvPr>
            <p:ph type="title"/>
          </p:nvPr>
        </p:nvSpPr>
        <p:spPr>
          <a:xfrm>
            <a:off x="4605866" y="2743200"/>
            <a:ext cx="2980267" cy="1371600"/>
          </a:xfrm>
        </p:spPr>
        <p:txBody>
          <a:bodyPr/>
          <a:lstStyle/>
          <a:p>
            <a:r>
              <a:rPr lang="en-US" dirty="0"/>
              <a:t>The end</a:t>
            </a:r>
            <a:endParaRPr lang="en-ID" dirty="0"/>
          </a:p>
        </p:txBody>
      </p:sp>
    </p:spTree>
    <p:extLst>
      <p:ext uri="{BB962C8B-B14F-4D97-AF65-F5344CB8AC3E}">
        <p14:creationId xmlns:p14="http://schemas.microsoft.com/office/powerpoint/2010/main" val="162982388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B19253-140C-46B3-93EC-195099328FA5}"/>
              </a:ext>
            </a:extLst>
          </p:cNvPr>
          <p:cNvSpPr>
            <a:spLocks noGrp="1"/>
          </p:cNvSpPr>
          <p:nvPr>
            <p:ph type="title"/>
          </p:nvPr>
        </p:nvSpPr>
        <p:spPr/>
        <p:txBody>
          <a:bodyPr/>
          <a:lstStyle/>
          <a:p>
            <a:endParaRPr lang="en-ID"/>
          </a:p>
        </p:txBody>
      </p:sp>
      <p:sp>
        <p:nvSpPr>
          <p:cNvPr id="3" name="Content Placeholder 2">
            <a:extLst>
              <a:ext uri="{FF2B5EF4-FFF2-40B4-BE49-F238E27FC236}">
                <a16:creationId xmlns:a16="http://schemas.microsoft.com/office/drawing/2014/main" id="{A0545429-F73F-4533-95DB-6C6FFE949C56}"/>
              </a:ext>
            </a:extLst>
          </p:cNvPr>
          <p:cNvSpPr>
            <a:spLocks noGrp="1"/>
          </p:cNvSpPr>
          <p:nvPr>
            <p:ph idx="1"/>
          </p:nvPr>
        </p:nvSpPr>
        <p:spPr/>
        <p:txBody>
          <a:bodyPr/>
          <a:lstStyle/>
          <a:p>
            <a:r>
              <a:rPr lang="en-ID" dirty="0">
                <a:hlinkClick r:id="rId2"/>
              </a:rPr>
              <a:t>https://techterms.com/definition/database</a:t>
            </a:r>
            <a:endParaRPr lang="en-ID" dirty="0"/>
          </a:p>
          <a:p>
            <a:r>
              <a:rPr lang="en-ID" dirty="0">
                <a:hlinkClick r:id="rId3"/>
              </a:rPr>
              <a:t>https://www.quora.com/What-are-some-examples-of-databases-we-interact-with-every-day</a:t>
            </a:r>
            <a:endParaRPr lang="en-ID" dirty="0"/>
          </a:p>
        </p:txBody>
      </p:sp>
    </p:spTree>
    <p:extLst>
      <p:ext uri="{BB962C8B-B14F-4D97-AF65-F5344CB8AC3E}">
        <p14:creationId xmlns:p14="http://schemas.microsoft.com/office/powerpoint/2010/main" val="31414557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3DCC9D-7CAF-4DDC-A2D8-7E8F03DC5BCD}"/>
              </a:ext>
            </a:extLst>
          </p:cNvPr>
          <p:cNvSpPr>
            <a:spLocks noGrp="1"/>
          </p:cNvSpPr>
          <p:nvPr>
            <p:ph type="title"/>
          </p:nvPr>
        </p:nvSpPr>
        <p:spPr/>
        <p:txBody>
          <a:bodyPr/>
          <a:lstStyle/>
          <a:p>
            <a:r>
              <a:rPr lang="en-US" dirty="0"/>
              <a:t>What is database?</a:t>
            </a:r>
            <a:endParaRPr lang="en-ID" dirty="0"/>
          </a:p>
        </p:txBody>
      </p:sp>
      <p:sp>
        <p:nvSpPr>
          <p:cNvPr id="3" name="Content Placeholder 2">
            <a:extLst>
              <a:ext uri="{FF2B5EF4-FFF2-40B4-BE49-F238E27FC236}">
                <a16:creationId xmlns:a16="http://schemas.microsoft.com/office/drawing/2014/main" id="{B2FA7EB2-6CA8-4803-B4A8-2DA251D40363}"/>
              </a:ext>
            </a:extLst>
          </p:cNvPr>
          <p:cNvSpPr>
            <a:spLocks noGrp="1"/>
          </p:cNvSpPr>
          <p:nvPr>
            <p:ph idx="1"/>
          </p:nvPr>
        </p:nvSpPr>
        <p:spPr/>
        <p:txBody>
          <a:bodyPr/>
          <a:lstStyle/>
          <a:p>
            <a:r>
              <a:rPr lang="en-US" dirty="0"/>
              <a:t>A database is a data structure that stores organized information. Most databases contain multiple tables, which may each include several different fields. </a:t>
            </a:r>
          </a:p>
        </p:txBody>
      </p:sp>
    </p:spTree>
    <p:extLst>
      <p:ext uri="{BB962C8B-B14F-4D97-AF65-F5344CB8AC3E}">
        <p14:creationId xmlns:p14="http://schemas.microsoft.com/office/powerpoint/2010/main" val="41883985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03DC3E-C1F6-4FA4-B162-5188130299B6}"/>
              </a:ext>
            </a:extLst>
          </p:cNvPr>
          <p:cNvSpPr>
            <a:spLocks noGrp="1"/>
          </p:cNvSpPr>
          <p:nvPr>
            <p:ph type="title"/>
          </p:nvPr>
        </p:nvSpPr>
        <p:spPr/>
        <p:txBody>
          <a:bodyPr/>
          <a:lstStyle/>
          <a:p>
            <a:r>
              <a:rPr lang="en-US" dirty="0"/>
              <a:t>Example of database</a:t>
            </a:r>
            <a:endParaRPr lang="en-ID" dirty="0"/>
          </a:p>
        </p:txBody>
      </p:sp>
      <p:sp>
        <p:nvSpPr>
          <p:cNvPr id="3" name="Content Placeholder 2">
            <a:extLst>
              <a:ext uri="{FF2B5EF4-FFF2-40B4-BE49-F238E27FC236}">
                <a16:creationId xmlns:a16="http://schemas.microsoft.com/office/drawing/2014/main" id="{796CED3E-0D2C-455D-82D1-9BD6EA7C6F88}"/>
              </a:ext>
            </a:extLst>
          </p:cNvPr>
          <p:cNvSpPr>
            <a:spLocks noGrp="1"/>
          </p:cNvSpPr>
          <p:nvPr>
            <p:ph idx="1"/>
          </p:nvPr>
        </p:nvSpPr>
        <p:spPr/>
        <p:txBody>
          <a:bodyPr/>
          <a:lstStyle/>
          <a:p>
            <a:r>
              <a:rPr lang="en-US" b="1" dirty="0"/>
              <a:t>Smartphone apps</a:t>
            </a:r>
            <a:endParaRPr lang="en-US" dirty="0"/>
          </a:p>
          <a:p>
            <a:r>
              <a:rPr lang="en-US" dirty="0"/>
              <a:t>Geolocation data - Almost every social media app and messaging app will capture location data and add it to your social media posts and messages</a:t>
            </a:r>
          </a:p>
          <a:p>
            <a:r>
              <a:rPr lang="en-US" dirty="0"/>
              <a:t>Sentiment analysis - Everything you post on public-facing social media sites like Facebook, Twitter, Instagram, etc., is consumed an analyzed by many data aggregators and analysis companies, starting with the social media network itself</a:t>
            </a:r>
          </a:p>
          <a:p>
            <a:r>
              <a:rPr lang="en-US" b="1" dirty="0"/>
              <a:t>Automated Teller Machines</a:t>
            </a:r>
            <a:endParaRPr lang="en-US" dirty="0"/>
          </a:p>
          <a:p>
            <a:r>
              <a:rPr lang="en-US" dirty="0"/>
              <a:t>Deposits, withdrawals, and balance inquiries all create records in databases of the financial institutions involved.  Participants include your bank or credit union, your credit care company, the bank or credit union whose ATM you're using, and interchange/communication networks routing the request for account balance information.</a:t>
            </a:r>
          </a:p>
          <a:p>
            <a:endParaRPr lang="en-ID" dirty="0"/>
          </a:p>
        </p:txBody>
      </p:sp>
    </p:spTree>
    <p:extLst>
      <p:ext uri="{BB962C8B-B14F-4D97-AF65-F5344CB8AC3E}">
        <p14:creationId xmlns:p14="http://schemas.microsoft.com/office/powerpoint/2010/main" val="37749880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85A88A-2E5D-47E7-A3DD-8362B57973F4}"/>
              </a:ext>
            </a:extLst>
          </p:cNvPr>
          <p:cNvSpPr>
            <a:spLocks noGrp="1"/>
          </p:cNvSpPr>
          <p:nvPr>
            <p:ph type="title"/>
          </p:nvPr>
        </p:nvSpPr>
        <p:spPr/>
        <p:txBody>
          <a:bodyPr/>
          <a:lstStyle/>
          <a:p>
            <a:r>
              <a:rPr lang="en-US" dirty="0"/>
              <a:t>Introduction Design Thinking </a:t>
            </a:r>
            <a:endParaRPr lang="en-ID" dirty="0"/>
          </a:p>
        </p:txBody>
      </p:sp>
      <p:sp>
        <p:nvSpPr>
          <p:cNvPr id="3" name="Content Placeholder 2">
            <a:extLst>
              <a:ext uri="{FF2B5EF4-FFF2-40B4-BE49-F238E27FC236}">
                <a16:creationId xmlns:a16="http://schemas.microsoft.com/office/drawing/2014/main" id="{FC4507AC-F8B6-4733-8088-451043A621F2}"/>
              </a:ext>
            </a:extLst>
          </p:cNvPr>
          <p:cNvSpPr>
            <a:spLocks noGrp="1"/>
          </p:cNvSpPr>
          <p:nvPr>
            <p:ph idx="1"/>
          </p:nvPr>
        </p:nvSpPr>
        <p:spPr/>
        <p:txBody>
          <a:bodyPr/>
          <a:lstStyle/>
          <a:p>
            <a:r>
              <a:rPr lang="en-US" dirty="0"/>
              <a:t>Design thinking is the main process of creating innovation that can help to solve many problems. Design thinking requires teamwork, critical thinking and innovative thinking. It is a must to create useful inventions and to advance in technologies. Design thinking consists of five different phases. </a:t>
            </a:r>
          </a:p>
          <a:p>
            <a:r>
              <a:rPr lang="en-US" dirty="0"/>
              <a:t>Those phases are : </a:t>
            </a:r>
          </a:p>
          <a:p>
            <a:pPr lvl="1"/>
            <a:r>
              <a:rPr lang="en-US" dirty="0"/>
              <a:t>Empathy, </a:t>
            </a:r>
          </a:p>
          <a:p>
            <a:pPr lvl="1"/>
            <a:r>
              <a:rPr lang="en-US" dirty="0"/>
              <a:t>Define, </a:t>
            </a:r>
          </a:p>
          <a:p>
            <a:pPr lvl="1"/>
            <a:r>
              <a:rPr lang="en-US" dirty="0"/>
              <a:t>Ideate, </a:t>
            </a:r>
          </a:p>
          <a:p>
            <a:pPr lvl="1"/>
            <a:r>
              <a:rPr lang="en-US" dirty="0"/>
              <a:t>Prototype,</a:t>
            </a:r>
          </a:p>
          <a:p>
            <a:pPr lvl="1"/>
            <a:r>
              <a:rPr lang="en-US" dirty="0"/>
              <a:t>Test.</a:t>
            </a:r>
            <a:endParaRPr lang="en-ID" dirty="0"/>
          </a:p>
          <a:p>
            <a:endParaRPr lang="en-ID" dirty="0"/>
          </a:p>
        </p:txBody>
      </p:sp>
    </p:spTree>
    <p:extLst>
      <p:ext uri="{BB962C8B-B14F-4D97-AF65-F5344CB8AC3E}">
        <p14:creationId xmlns:p14="http://schemas.microsoft.com/office/powerpoint/2010/main" val="36714475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8CF245-C05F-444C-B411-957942486F57}"/>
              </a:ext>
            </a:extLst>
          </p:cNvPr>
          <p:cNvSpPr>
            <a:spLocks noGrp="1"/>
          </p:cNvSpPr>
          <p:nvPr>
            <p:ph type="title"/>
          </p:nvPr>
        </p:nvSpPr>
        <p:spPr/>
        <p:txBody>
          <a:bodyPr/>
          <a:lstStyle/>
          <a:p>
            <a:r>
              <a:rPr lang="en-US" dirty="0"/>
              <a:t>Empathy </a:t>
            </a:r>
            <a:endParaRPr lang="en-ID" dirty="0"/>
          </a:p>
        </p:txBody>
      </p:sp>
      <p:sp>
        <p:nvSpPr>
          <p:cNvPr id="3" name="Content Placeholder 2">
            <a:extLst>
              <a:ext uri="{FF2B5EF4-FFF2-40B4-BE49-F238E27FC236}">
                <a16:creationId xmlns:a16="http://schemas.microsoft.com/office/drawing/2014/main" id="{1EE85DB7-A6BB-4775-8ABB-8BBA7E61B08A}"/>
              </a:ext>
            </a:extLst>
          </p:cNvPr>
          <p:cNvSpPr>
            <a:spLocks noGrp="1"/>
          </p:cNvSpPr>
          <p:nvPr>
            <p:ph idx="1"/>
          </p:nvPr>
        </p:nvSpPr>
        <p:spPr/>
        <p:txBody>
          <a:bodyPr/>
          <a:lstStyle/>
          <a:p>
            <a:r>
              <a:rPr lang="en-US" dirty="0"/>
              <a:t>Empathy is the phase where designers understand the problems, motivation, and the need of the users. The empathy phase is very important for gathering information related to the problem that the designer are trying to solve. This phase can help designer create the perfect tool to solve the users’ problems.</a:t>
            </a:r>
          </a:p>
          <a:p>
            <a:r>
              <a:rPr lang="en-US" dirty="0"/>
              <a:t>In this case, there are several problem that user have while they order food or beverage in a restaurant. </a:t>
            </a:r>
          </a:p>
          <a:p>
            <a:r>
              <a:rPr lang="en-US" dirty="0"/>
              <a:t>Those problem is order was not taken by the waiter when he went to the restaurant, got the wrong food after she had ordered at the restaurant, felt discriminate and angry as the chef made the food for those who ordered later than her</a:t>
            </a:r>
            <a:endParaRPr lang="en-ID" dirty="0"/>
          </a:p>
          <a:p>
            <a:endParaRPr lang="en-ID" dirty="0"/>
          </a:p>
        </p:txBody>
      </p:sp>
    </p:spTree>
    <p:extLst>
      <p:ext uri="{BB962C8B-B14F-4D97-AF65-F5344CB8AC3E}">
        <p14:creationId xmlns:p14="http://schemas.microsoft.com/office/powerpoint/2010/main" val="22068440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89C61F-9D3D-48BD-A932-F3BD86969F2C}"/>
              </a:ext>
            </a:extLst>
          </p:cNvPr>
          <p:cNvSpPr>
            <a:spLocks noGrp="1"/>
          </p:cNvSpPr>
          <p:nvPr>
            <p:ph type="title"/>
          </p:nvPr>
        </p:nvSpPr>
        <p:spPr/>
        <p:txBody>
          <a:bodyPr/>
          <a:lstStyle/>
          <a:p>
            <a:r>
              <a:rPr lang="en-US" dirty="0"/>
              <a:t>Define </a:t>
            </a:r>
            <a:endParaRPr lang="en-ID" dirty="0"/>
          </a:p>
        </p:txBody>
      </p:sp>
      <p:sp>
        <p:nvSpPr>
          <p:cNvPr id="3" name="Content Placeholder 2">
            <a:extLst>
              <a:ext uri="{FF2B5EF4-FFF2-40B4-BE49-F238E27FC236}">
                <a16:creationId xmlns:a16="http://schemas.microsoft.com/office/drawing/2014/main" id="{3E2848CD-A447-4534-86AC-06C873CEDC27}"/>
              </a:ext>
            </a:extLst>
          </p:cNvPr>
          <p:cNvSpPr>
            <a:spLocks noGrp="1"/>
          </p:cNvSpPr>
          <p:nvPr>
            <p:ph idx="1"/>
          </p:nvPr>
        </p:nvSpPr>
        <p:spPr/>
        <p:txBody>
          <a:bodyPr/>
          <a:lstStyle/>
          <a:p>
            <a:r>
              <a:rPr lang="en-US" dirty="0"/>
              <a:t> The define phase is where designers analyze the problems and information that had been gathered during the empathy phase. This is to refine the problems to create a single problem statement that covers all the problems listed during the empathy phase. The define phase helps designers in creating features and functions that can solve the problem of the users.</a:t>
            </a:r>
          </a:p>
          <a:p>
            <a:r>
              <a:rPr lang="en-US" dirty="0"/>
              <a:t>From those cases we made analysis first problem happened because the waiters were too busy and cannot handle the restaurant, second problem usually occurred when the customer speaks too slow and the waiter misheard the order, third problem service at the restaurants was not as systematic as they do not have order numbers when taking the order</a:t>
            </a:r>
            <a:endParaRPr lang="en-ID" dirty="0"/>
          </a:p>
        </p:txBody>
      </p:sp>
    </p:spTree>
    <p:extLst>
      <p:ext uri="{BB962C8B-B14F-4D97-AF65-F5344CB8AC3E}">
        <p14:creationId xmlns:p14="http://schemas.microsoft.com/office/powerpoint/2010/main" val="16655810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61CD21-6C61-48A4-B965-0512E3E083B1}"/>
              </a:ext>
            </a:extLst>
          </p:cNvPr>
          <p:cNvSpPr>
            <a:spLocks noGrp="1"/>
          </p:cNvSpPr>
          <p:nvPr>
            <p:ph type="title"/>
          </p:nvPr>
        </p:nvSpPr>
        <p:spPr/>
        <p:txBody>
          <a:bodyPr/>
          <a:lstStyle/>
          <a:p>
            <a:r>
              <a:rPr lang="en-US" dirty="0"/>
              <a:t>Ideate </a:t>
            </a:r>
            <a:endParaRPr lang="en-ID" dirty="0"/>
          </a:p>
        </p:txBody>
      </p:sp>
      <p:sp>
        <p:nvSpPr>
          <p:cNvPr id="3" name="Content Placeholder 2">
            <a:extLst>
              <a:ext uri="{FF2B5EF4-FFF2-40B4-BE49-F238E27FC236}">
                <a16:creationId xmlns:a16="http://schemas.microsoft.com/office/drawing/2014/main" id="{44B82C6F-8563-462E-975D-99CEC3EF6B8B}"/>
              </a:ext>
            </a:extLst>
          </p:cNvPr>
          <p:cNvSpPr>
            <a:spLocks noGrp="1"/>
          </p:cNvSpPr>
          <p:nvPr>
            <p:ph idx="1"/>
          </p:nvPr>
        </p:nvSpPr>
        <p:spPr/>
        <p:txBody>
          <a:bodyPr>
            <a:normAutofit lnSpcReduction="10000"/>
          </a:bodyPr>
          <a:lstStyle/>
          <a:p>
            <a:r>
              <a:rPr lang="en-US" dirty="0"/>
              <a:t> During the ideate phase, designers generate ideas to identify a new solution to the problems that the users face. The most common technique in the ideate phase is to brainstorm with the designers team. Other techniques can also be used during this phase in order to find the solution to the problem.</a:t>
            </a:r>
          </a:p>
          <a:p>
            <a:r>
              <a:rPr lang="en-US" dirty="0"/>
              <a:t>We have already discuss some problem solver. The first idea was to create a kiosk at the side of the restaurant for the user to place their order. But the idea was rejected because it required high cost and did not user-friendly. </a:t>
            </a:r>
          </a:p>
          <a:p>
            <a:r>
              <a:rPr lang="en-US" dirty="0"/>
              <a:t>The second idea was to make voice recognition where the user can input their order through a voice recognition device. This idea was rejected as the process is not very accurate as they are some error during the process.</a:t>
            </a:r>
          </a:p>
          <a:p>
            <a:r>
              <a:rPr lang="en-US" dirty="0"/>
              <a:t> Last but not least, the idea that we were using was to make a device that can input orders from users at each table at a particular restaurant. The advantages are it is more efficient, user-friendly and saving more time.</a:t>
            </a:r>
            <a:endParaRPr lang="en-ID" dirty="0"/>
          </a:p>
          <a:p>
            <a:endParaRPr lang="en-ID" dirty="0"/>
          </a:p>
        </p:txBody>
      </p:sp>
    </p:spTree>
    <p:extLst>
      <p:ext uri="{BB962C8B-B14F-4D97-AF65-F5344CB8AC3E}">
        <p14:creationId xmlns:p14="http://schemas.microsoft.com/office/powerpoint/2010/main" val="28382098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0FB96D-39A6-4060-A008-62A9B1D09AF0}"/>
              </a:ext>
            </a:extLst>
          </p:cNvPr>
          <p:cNvSpPr>
            <a:spLocks noGrp="1"/>
          </p:cNvSpPr>
          <p:nvPr>
            <p:ph type="title"/>
          </p:nvPr>
        </p:nvSpPr>
        <p:spPr/>
        <p:txBody>
          <a:bodyPr/>
          <a:lstStyle/>
          <a:p>
            <a:r>
              <a:rPr lang="en-US" dirty="0"/>
              <a:t>Prototype </a:t>
            </a:r>
            <a:endParaRPr lang="en-ID" dirty="0"/>
          </a:p>
        </p:txBody>
      </p:sp>
      <p:sp>
        <p:nvSpPr>
          <p:cNvPr id="3" name="Content Placeholder 2">
            <a:extLst>
              <a:ext uri="{FF2B5EF4-FFF2-40B4-BE49-F238E27FC236}">
                <a16:creationId xmlns:a16="http://schemas.microsoft.com/office/drawing/2014/main" id="{08DD7E74-07F4-485B-A996-5358A8F2663F}"/>
              </a:ext>
            </a:extLst>
          </p:cNvPr>
          <p:cNvSpPr>
            <a:spLocks noGrp="1"/>
          </p:cNvSpPr>
          <p:nvPr>
            <p:ph idx="1"/>
          </p:nvPr>
        </p:nvSpPr>
        <p:spPr>
          <a:xfrm>
            <a:off x="1066800" y="2103120"/>
            <a:ext cx="7354186" cy="3931920"/>
          </a:xfrm>
        </p:spPr>
        <p:txBody>
          <a:bodyPr/>
          <a:lstStyle/>
          <a:p>
            <a:r>
              <a:rPr lang="en-US" dirty="0"/>
              <a:t>During this phase, designers will start creating a small and inexpensive version of the product with the same functionality as the original. The solution found from the ideate phase is implemented on the product and tested among the designers and some features can be added or rejected to produce the best invention.</a:t>
            </a:r>
          </a:p>
          <a:p>
            <a:r>
              <a:rPr lang="en-US" dirty="0"/>
              <a:t>The prototype that we were creating is called </a:t>
            </a:r>
            <a:r>
              <a:rPr lang="en-US" dirty="0" err="1"/>
              <a:t>iOrder</a:t>
            </a:r>
            <a:r>
              <a:rPr lang="en-US" dirty="0"/>
              <a:t>. This prototype is a device that will allow users to select a variety of food from the menu provided in the system before placing their order. This prototype is attachable on the table and users can easily access the prototype without having any difficulties. </a:t>
            </a:r>
            <a:endParaRPr lang="en-ID" dirty="0"/>
          </a:p>
          <a:p>
            <a:endParaRPr lang="en-ID" dirty="0"/>
          </a:p>
        </p:txBody>
      </p:sp>
      <p:pic>
        <p:nvPicPr>
          <p:cNvPr id="4" name="Picture 3">
            <a:extLst>
              <a:ext uri="{FF2B5EF4-FFF2-40B4-BE49-F238E27FC236}">
                <a16:creationId xmlns:a16="http://schemas.microsoft.com/office/drawing/2014/main" id="{CA0ACBC9-6968-428E-AC22-3ABFB2F16F42}"/>
              </a:ext>
            </a:extLst>
          </p:cNvPr>
          <p:cNvPicPr/>
          <p:nvPr/>
        </p:nvPicPr>
        <p:blipFill rotWithShape="1">
          <a:blip r:embed="rId2" cstate="print">
            <a:extLst>
              <a:ext uri="{28A0092B-C50C-407E-A947-70E740481C1C}">
                <a14:useLocalDpi xmlns:a14="http://schemas.microsoft.com/office/drawing/2010/main" val="0"/>
              </a:ext>
            </a:extLst>
          </a:blip>
          <a:srcRect l="11143" r="12691" b="2418"/>
          <a:stretch/>
        </p:blipFill>
        <p:spPr bwMode="auto">
          <a:xfrm rot="10800000">
            <a:off x="9122735" y="830175"/>
            <a:ext cx="2530564" cy="2806159"/>
          </a:xfrm>
          <a:prstGeom prst="rect">
            <a:avLst/>
          </a:prstGeom>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40420912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BAED96-3995-4555-89C7-43058E575F8A}"/>
              </a:ext>
            </a:extLst>
          </p:cNvPr>
          <p:cNvSpPr>
            <a:spLocks noGrp="1"/>
          </p:cNvSpPr>
          <p:nvPr>
            <p:ph type="title"/>
          </p:nvPr>
        </p:nvSpPr>
        <p:spPr/>
        <p:txBody>
          <a:bodyPr/>
          <a:lstStyle/>
          <a:p>
            <a:r>
              <a:rPr lang="en-US" dirty="0"/>
              <a:t>Testing</a:t>
            </a:r>
            <a:endParaRPr lang="en-ID" dirty="0"/>
          </a:p>
        </p:txBody>
      </p:sp>
      <p:sp>
        <p:nvSpPr>
          <p:cNvPr id="3" name="Content Placeholder 2">
            <a:extLst>
              <a:ext uri="{FF2B5EF4-FFF2-40B4-BE49-F238E27FC236}">
                <a16:creationId xmlns:a16="http://schemas.microsoft.com/office/drawing/2014/main" id="{DC6069B8-31E7-450F-A92E-23DA3BE36725}"/>
              </a:ext>
            </a:extLst>
          </p:cNvPr>
          <p:cNvSpPr>
            <a:spLocks noGrp="1"/>
          </p:cNvSpPr>
          <p:nvPr>
            <p:ph idx="1"/>
          </p:nvPr>
        </p:nvSpPr>
        <p:spPr/>
        <p:txBody>
          <a:bodyPr/>
          <a:lstStyle/>
          <a:p>
            <a:r>
              <a:rPr lang="en-US" dirty="0"/>
              <a:t>During this stage, the prototype of the final product is tested by the users. The users will then give feedback to the designers for room of improvement on the product. Some features will be added or removed from the product based on the feedback from the users. The prototype is perfected during this process and the real product can be created.</a:t>
            </a:r>
          </a:p>
          <a:p>
            <a:r>
              <a:rPr lang="en-US" dirty="0"/>
              <a:t>After finishing our prototype, we went to interview the user from the empathy step to give their opinions. A user suggested that we should add one more feature, for example, a notification. Users will be informed by the notification whenever the food is ready or being delivered. Other than that, all the users give positive feedback.</a:t>
            </a:r>
            <a:endParaRPr lang="en-ID" dirty="0"/>
          </a:p>
          <a:p>
            <a:endParaRPr lang="en-ID" dirty="0"/>
          </a:p>
        </p:txBody>
      </p:sp>
    </p:spTree>
    <p:extLst>
      <p:ext uri="{BB962C8B-B14F-4D97-AF65-F5344CB8AC3E}">
        <p14:creationId xmlns:p14="http://schemas.microsoft.com/office/powerpoint/2010/main" val="244277609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TM03457510[[fn=Savon]]</Template>
  <TotalTime>203</TotalTime>
  <Words>1047</Words>
  <Application>Microsoft Office PowerPoint</Application>
  <PresentationFormat>Widescreen</PresentationFormat>
  <Paragraphs>43</Paragraphs>
  <Slides>12</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12</vt:i4>
      </vt:variant>
    </vt:vector>
  </HeadingPairs>
  <TitlesOfParts>
    <vt:vector size="15" baseType="lpstr">
      <vt:lpstr>Century Gothic</vt:lpstr>
      <vt:lpstr>Garamond</vt:lpstr>
      <vt:lpstr>Savon</vt:lpstr>
      <vt:lpstr>Design thinking : iorder topic : database </vt:lpstr>
      <vt:lpstr>What is database?</vt:lpstr>
      <vt:lpstr>Example of database</vt:lpstr>
      <vt:lpstr>Introduction Design Thinking </vt:lpstr>
      <vt:lpstr>Empathy </vt:lpstr>
      <vt:lpstr>Define </vt:lpstr>
      <vt:lpstr>Ideate </vt:lpstr>
      <vt:lpstr>Prototype </vt:lpstr>
      <vt:lpstr>Testing</vt:lpstr>
      <vt:lpstr>How iOrder works with database</vt:lpstr>
      <vt:lpstr>The end</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Database</dc:title>
  <dc:creator>atifa</dc:creator>
  <cp:lastModifiedBy>alientaetae00@gmail.com</cp:lastModifiedBy>
  <cp:revision>15</cp:revision>
  <dcterms:created xsi:type="dcterms:W3CDTF">2019-11-22T06:23:14Z</dcterms:created>
  <dcterms:modified xsi:type="dcterms:W3CDTF">2019-12-22T10:46:22Z</dcterms:modified>
</cp:coreProperties>
</file>