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70" r:id="rId9"/>
    <p:sldId id="264" r:id="rId10"/>
    <p:sldId id="265" r:id="rId11"/>
    <p:sldId id="266" r:id="rId12"/>
    <p:sldId id="267" r:id="rId13"/>
    <p:sldId id="271" r:id="rId14"/>
    <p:sldId id="272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DAB669F-DB7A-415A-B81C-7286FB54DA00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A9D30C8-A281-41FA-A590-4B58830B4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u="sng" dirty="0" smtClean="0"/>
              <a:t>PROGRAM</a:t>
            </a:r>
            <a:r>
              <a:rPr lang="en-US" dirty="0" smtClean="0"/>
              <a:t> Euclidean</a:t>
            </a:r>
          </a:p>
          <a:p>
            <a:pPr>
              <a:buNone/>
            </a:pP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bilang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tak-negatif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 (m ≥ n). </a:t>
            </a:r>
            <a:r>
              <a:rPr lang="en-US" dirty="0" err="1" smtClean="0"/>
              <a:t>Algoritma</a:t>
            </a:r>
            <a:r>
              <a:rPr lang="en-US" dirty="0" smtClean="0"/>
              <a:t> Euclidean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pembagi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, </a:t>
            </a:r>
            <a:r>
              <a:rPr lang="en-US" dirty="0" err="1" smtClean="0"/>
              <a:t>gcd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yang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ALGORITMA 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 = 0 </a:t>
            </a:r>
            <a:r>
              <a:rPr lang="en-US" dirty="0" err="1" smtClean="0"/>
              <a:t>maka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		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jawabannya</a:t>
            </a:r>
            <a:r>
              <a:rPr lang="en-US" dirty="0" smtClean="0"/>
              <a:t>;</a:t>
            </a:r>
          </a:p>
          <a:p>
            <a:pPr marL="457200" indent="-457200">
              <a:buNone/>
            </a:pPr>
            <a:r>
              <a:rPr lang="en-US" dirty="0" smtClean="0"/>
              <a:t>		stop.</a:t>
            </a:r>
          </a:p>
          <a:p>
            <a:pPr marL="457200" indent="-457200">
              <a:buNone/>
            </a:pPr>
            <a:r>
              <a:rPr lang="en-US" dirty="0" smtClean="0"/>
              <a:t>	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 ≠ 0,</a:t>
            </a:r>
          </a:p>
          <a:p>
            <a:pPr marL="457200" indent="-457200">
              <a:buNone/>
            </a:pPr>
            <a:r>
              <a:rPr lang="en-US" dirty="0" smtClean="0"/>
              <a:t>		</a:t>
            </a:r>
            <a:r>
              <a:rPr lang="en-US" dirty="0" err="1" smtClean="0"/>
              <a:t>lanjutkan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2.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Bagilah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i="1" dirty="0" smtClean="0"/>
              <a:t>r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1.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Flowchart</a:t>
            </a:r>
            <a:endParaRPr lang="en-US" dirty="0"/>
          </a:p>
        </p:txBody>
      </p:sp>
      <p:sp>
        <p:nvSpPr>
          <p:cNvPr id="6" name="Flowchart: Terminator 5"/>
          <p:cNvSpPr/>
          <p:nvPr/>
        </p:nvSpPr>
        <p:spPr>
          <a:xfrm>
            <a:off x="3200400" y="1143000"/>
            <a:ext cx="1828800" cy="381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mulai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00400" y="18288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baca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</a:t>
            </a:r>
            <a:endParaRPr lang="en-US" dirty="0"/>
          </a:p>
        </p:txBody>
      </p:sp>
      <p:sp>
        <p:nvSpPr>
          <p:cNvPr id="8" name="Diamond 7"/>
          <p:cNvSpPr/>
          <p:nvPr/>
        </p:nvSpPr>
        <p:spPr>
          <a:xfrm>
            <a:off x="3352800" y="2438400"/>
            <a:ext cx="1524000" cy="6858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 = 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00400" y="4114800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= m MOD n</a:t>
            </a:r>
          </a:p>
          <a:p>
            <a:pPr algn="ctr"/>
            <a:r>
              <a:rPr lang="en-US" dirty="0" smtClean="0"/>
              <a:t>m = n</a:t>
            </a:r>
          </a:p>
          <a:p>
            <a:pPr algn="ctr"/>
            <a:r>
              <a:rPr lang="en-US" dirty="0" smtClean="0"/>
              <a:t>n = 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00400" y="52578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tulis</a:t>
            </a:r>
            <a:r>
              <a:rPr lang="en-US" dirty="0" smtClean="0"/>
              <a:t> m</a:t>
            </a:r>
            <a:endParaRPr lang="en-US" dirty="0"/>
          </a:p>
        </p:txBody>
      </p:sp>
      <p:sp>
        <p:nvSpPr>
          <p:cNvPr id="11" name="Flowchart: Terminator 10"/>
          <p:cNvSpPr/>
          <p:nvPr/>
        </p:nvSpPr>
        <p:spPr>
          <a:xfrm>
            <a:off x="3200400" y="5943600"/>
            <a:ext cx="1828800" cy="381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6" idx="2"/>
            <a:endCxn id="7" idx="0"/>
          </p:cNvCxnSpPr>
          <p:nvPr/>
        </p:nvCxnSpPr>
        <p:spPr>
          <a:xfrm rot="5400000">
            <a:off x="3962400" y="1676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2"/>
            <a:endCxn id="8" idx="0"/>
          </p:cNvCxnSpPr>
          <p:nvPr/>
        </p:nvCxnSpPr>
        <p:spPr>
          <a:xfrm rot="5400000">
            <a:off x="4000500" y="23241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35" idx="2"/>
            <a:endCxn id="9" idx="0"/>
          </p:cNvCxnSpPr>
          <p:nvPr/>
        </p:nvCxnSpPr>
        <p:spPr>
          <a:xfrm rot="5400000">
            <a:off x="3964633" y="3964632"/>
            <a:ext cx="3003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11" idx="0"/>
          </p:cNvCxnSpPr>
          <p:nvPr/>
        </p:nvCxnSpPr>
        <p:spPr>
          <a:xfrm rot="5400000">
            <a:off x="3962400" y="5791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29" idx="2"/>
            <a:endCxn id="10" idx="1"/>
          </p:cNvCxnSpPr>
          <p:nvPr/>
        </p:nvCxnSpPr>
        <p:spPr>
          <a:xfrm rot="16200000" flipH="1">
            <a:off x="2430710" y="4678609"/>
            <a:ext cx="719435" cy="81994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9" idx="3"/>
            <a:endCxn id="8" idx="3"/>
          </p:cNvCxnSpPr>
          <p:nvPr/>
        </p:nvCxnSpPr>
        <p:spPr>
          <a:xfrm flipH="1" flipV="1">
            <a:off x="4876800" y="2781300"/>
            <a:ext cx="152400" cy="1752600"/>
          </a:xfrm>
          <a:prstGeom prst="bentConnector3">
            <a:avLst>
              <a:gd name="adj1" fmla="val -4634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905000" y="4267200"/>
            <a:ext cx="9509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Ya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2" name="Shape 31"/>
          <p:cNvCxnSpPr>
            <a:stCxn id="8" idx="1"/>
            <a:endCxn id="29" idx="0"/>
          </p:cNvCxnSpPr>
          <p:nvPr/>
        </p:nvCxnSpPr>
        <p:spPr>
          <a:xfrm rot="10800000" flipV="1">
            <a:off x="2380456" y="2781300"/>
            <a:ext cx="972345" cy="1485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352800" y="3352800"/>
            <a:ext cx="152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Tidak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4" name="Straight Connector 43"/>
          <p:cNvCxnSpPr>
            <a:stCxn id="8" idx="2"/>
            <a:endCxn id="35" idx="0"/>
          </p:cNvCxnSpPr>
          <p:nvPr/>
        </p:nvCxnSpPr>
        <p:spPr>
          <a:xfrm rot="5400000">
            <a:off x="4000500" y="32385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Pseudo-code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u="sng" dirty="0" smtClean="0"/>
              <a:t>PROGRAM</a:t>
            </a:r>
            <a:r>
              <a:rPr lang="en-US" dirty="0" smtClean="0"/>
              <a:t> Euclidean</a:t>
            </a:r>
          </a:p>
          <a:p>
            <a:pPr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gcd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tak-negatif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 (m ≥ n). </a:t>
            </a:r>
            <a:r>
              <a:rPr lang="en-US" dirty="0" err="1" smtClean="0"/>
              <a:t>Gcd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yang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m </a:t>
            </a:r>
            <a:r>
              <a:rPr lang="en-US" dirty="0" err="1" smtClean="0"/>
              <a:t>dan</a:t>
            </a:r>
            <a:r>
              <a:rPr lang="en-US" dirty="0" smtClean="0"/>
              <a:t> 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DEKLARASI :</a:t>
            </a:r>
          </a:p>
          <a:p>
            <a:pPr>
              <a:buNone/>
            </a:pPr>
            <a:r>
              <a:rPr lang="en-US" dirty="0" smtClean="0"/>
              <a:t>	m, n : </a:t>
            </a:r>
            <a:r>
              <a:rPr lang="en-US" u="sng" dirty="0" smtClean="0"/>
              <a:t>integer</a:t>
            </a:r>
            <a:r>
              <a:rPr lang="en-US" dirty="0" smtClean="0"/>
              <a:t>		{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dicari</a:t>
            </a:r>
            <a:r>
              <a:rPr lang="en-US" dirty="0" smtClean="0"/>
              <a:t> </a:t>
            </a:r>
            <a:r>
              <a:rPr lang="en-US" dirty="0" err="1" smtClean="0"/>
              <a:t>pbt-nya</a:t>
            </a:r>
            <a:r>
              <a:rPr lang="en-US" dirty="0" smtClean="0"/>
              <a:t> }</a:t>
            </a:r>
          </a:p>
          <a:p>
            <a:pPr>
              <a:buNone/>
            </a:pPr>
            <a:r>
              <a:rPr lang="en-US" dirty="0" smtClean="0"/>
              <a:t>	r       : </a:t>
            </a:r>
            <a:r>
              <a:rPr lang="en-US" u="sng" dirty="0" smtClean="0"/>
              <a:t>integer</a:t>
            </a:r>
            <a:r>
              <a:rPr lang="en-US" dirty="0" smtClean="0"/>
              <a:t>		{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ALGORITMA 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read</a:t>
            </a:r>
            <a:r>
              <a:rPr lang="en-US" dirty="0" smtClean="0"/>
              <a:t> (</a:t>
            </a:r>
            <a:r>
              <a:rPr lang="en-US" dirty="0" err="1" smtClean="0"/>
              <a:t>m,n</a:t>
            </a:r>
            <a:r>
              <a:rPr lang="en-US" dirty="0" smtClean="0"/>
              <a:t>)		{ m ≥ n 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while</a:t>
            </a:r>
            <a:r>
              <a:rPr lang="en-US" dirty="0" smtClean="0"/>
              <a:t> n ≠ 0 </a:t>
            </a:r>
            <a:r>
              <a:rPr lang="en-US" u="sng" dirty="0" smtClean="0"/>
              <a:t>do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   r ← m </a:t>
            </a:r>
            <a:r>
              <a:rPr lang="en-US" u="sng" dirty="0" smtClean="0"/>
              <a:t>MOD</a:t>
            </a:r>
            <a:r>
              <a:rPr lang="en-US" dirty="0" smtClean="0"/>
              <a:t> n		{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}</a:t>
            </a:r>
          </a:p>
          <a:p>
            <a:pPr>
              <a:buNone/>
            </a:pPr>
            <a:r>
              <a:rPr lang="en-US" dirty="0" smtClean="0"/>
              <a:t>	    m ← n</a:t>
            </a:r>
          </a:p>
          <a:p>
            <a:pPr>
              <a:buNone/>
            </a:pPr>
            <a:r>
              <a:rPr lang="en-US" dirty="0" smtClean="0"/>
              <a:t>	    n ← 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err="1" smtClean="0"/>
              <a:t>endwhile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{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: n = 0,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 = m 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write</a:t>
            </a:r>
            <a:r>
              <a:rPr lang="en-US" dirty="0" smtClean="0"/>
              <a:t> (m)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Prosedural</a:t>
            </a:r>
            <a:r>
              <a:rPr lang="en-US" dirty="0" smtClean="0"/>
              <a:t> /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pPr lvl="1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urutan-urutan</a:t>
            </a:r>
            <a:r>
              <a:rPr lang="en-US" dirty="0" smtClean="0"/>
              <a:t>, </a:t>
            </a:r>
            <a:r>
              <a:rPr lang="en-US" dirty="0" err="1" smtClean="0"/>
              <a:t>sekuensial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memanipulasi</a:t>
            </a:r>
            <a:r>
              <a:rPr lang="en-US" dirty="0" smtClean="0"/>
              <a:t> data.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dipanggil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dibagi-bagi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: PASCAL </a:t>
            </a:r>
            <a:r>
              <a:rPr lang="en-US" dirty="0" err="1" smtClean="0"/>
              <a:t>dan</a:t>
            </a:r>
            <a:r>
              <a:rPr lang="en-US" dirty="0" smtClean="0"/>
              <a:t> C.</a:t>
            </a:r>
          </a:p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lvl="1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program.</a:t>
            </a:r>
          </a:p>
          <a:p>
            <a:r>
              <a:rPr lang="en-US" dirty="0" err="1" smtClean="0"/>
              <a:t>Pemrograman</a:t>
            </a:r>
            <a:r>
              <a:rPr lang="en-US" dirty="0" smtClean="0"/>
              <a:t> Modular</a:t>
            </a:r>
          </a:p>
          <a:p>
            <a:pPr lvl="1"/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Sebuah</a:t>
            </a:r>
            <a:r>
              <a:rPr lang="en-US" dirty="0" smtClean="0"/>
              <a:t>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modul-modul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: MODULA-2 </a:t>
            </a:r>
            <a:r>
              <a:rPr lang="en-US" dirty="0" err="1" smtClean="0"/>
              <a:t>atau</a:t>
            </a:r>
            <a:r>
              <a:rPr lang="en-US" dirty="0" smtClean="0"/>
              <a:t> ADA.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pPr lvl="1"/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i="1" dirty="0" smtClean="0"/>
              <a:t>data</a:t>
            </a:r>
            <a:r>
              <a:rPr lang="en-US" dirty="0" smtClean="0"/>
              <a:t> / </a:t>
            </a:r>
            <a:r>
              <a:rPr lang="en-US" i="1" dirty="0" smtClean="0"/>
              <a:t>variable</a:t>
            </a:r>
            <a:r>
              <a:rPr lang="en-US" dirty="0" smtClean="0"/>
              <a:t> / </a:t>
            </a:r>
            <a:r>
              <a:rPr lang="en-US" i="1" dirty="0" smtClean="0"/>
              <a:t>property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method</a:t>
            </a:r>
            <a:r>
              <a:rPr lang="en-US" dirty="0" smtClean="0"/>
              <a:t> / </a:t>
            </a:r>
            <a:r>
              <a:rPr lang="en-US" i="1" dirty="0" smtClean="0"/>
              <a:t>event</a:t>
            </a:r>
            <a:r>
              <a:rPr lang="en-US" dirty="0" smtClean="0"/>
              <a:t> / </a:t>
            </a:r>
            <a:r>
              <a:rPr lang="en-US" i="1" dirty="0" smtClean="0"/>
              <a:t>procedure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dimanipulasi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: C++, Object Pascal, Java,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 smtClean="0"/>
          </a:p>
          <a:p>
            <a:pPr lvl="1"/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: SQL, HTML, XML,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Deklaratif</a:t>
            </a:r>
            <a:endParaRPr lang="en-US" dirty="0" smtClean="0"/>
          </a:p>
          <a:p>
            <a:pPr lvl="1"/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: PROLOG.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Tuliskan</a:t>
            </a:r>
            <a:r>
              <a:rPr lang="en-US" dirty="0" smtClean="0"/>
              <a:t> 3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langkah-langkahnya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ember,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volume 5 liter </a:t>
            </a:r>
            <a:r>
              <a:rPr lang="en-US" dirty="0" err="1" smtClean="0"/>
              <a:t>dan</a:t>
            </a:r>
            <a:r>
              <a:rPr lang="en-US" dirty="0" smtClean="0"/>
              <a:t> 3 liter. </a:t>
            </a:r>
            <a:r>
              <a:rPr lang="en-US" dirty="0" err="1" smtClean="0"/>
              <a:t>Tuliskan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air </a:t>
            </a:r>
            <a:r>
              <a:rPr lang="en-US" dirty="0" err="1" smtClean="0"/>
              <a:t>sebanyak</a:t>
            </a:r>
            <a:r>
              <a:rPr lang="en-US" dirty="0" smtClean="0"/>
              <a:t> 1 liter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ember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jawabannya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parameter yang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parameter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endParaRPr lang="en-US" dirty="0"/>
          </a:p>
          <a:p>
            <a:pPr lvl="1"/>
            <a:r>
              <a:rPr lang="en-US" dirty="0" err="1" smtClean="0"/>
              <a:t>Deretan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komputasi</a:t>
            </a:r>
            <a:r>
              <a:rPr lang="en-US" dirty="0" smtClean="0"/>
              <a:t> yang </a:t>
            </a:r>
            <a:r>
              <a:rPr lang="en-US" dirty="0" err="1" smtClean="0"/>
              <a:t>mentransformasikan</a:t>
            </a:r>
            <a:r>
              <a:rPr lang="en-US" dirty="0" smtClean="0"/>
              <a:t> data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Deretan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komputasi</a:t>
            </a:r>
            <a:r>
              <a:rPr lang="en-US" dirty="0" smtClean="0"/>
              <a:t> yang </a:t>
            </a:r>
            <a:r>
              <a:rPr lang="en-US" dirty="0" err="1" smtClean="0"/>
              <a:t>terdefenisi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deretan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komputasi</a:t>
            </a:r>
            <a:r>
              <a:rPr lang="en-US" dirty="0" smtClean="0"/>
              <a:t> yang </a:t>
            </a:r>
            <a:r>
              <a:rPr lang="en-US" dirty="0" err="1" smtClean="0"/>
              <a:t>mentransformasikan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Contoh-contoh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en-US" dirty="0" smtClean="0"/>
          </a:p>
          <a:p>
            <a:pPr lvl="1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memasak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resep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pengerjaan</a:t>
            </a:r>
            <a:r>
              <a:rPr lang="en-US" dirty="0" smtClean="0"/>
              <a:t> </a:t>
            </a:r>
            <a:r>
              <a:rPr lang="en-US" dirty="0" err="1" smtClean="0"/>
              <a:t>pratikum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pengisian</a:t>
            </a:r>
            <a:r>
              <a:rPr lang="en-US" dirty="0" smtClean="0"/>
              <a:t> </a:t>
            </a:r>
            <a:r>
              <a:rPr lang="en-US" dirty="0" err="1" smtClean="0"/>
              <a:t>pulsa</a:t>
            </a:r>
            <a:r>
              <a:rPr lang="en-US" dirty="0" smtClean="0"/>
              <a:t> </a:t>
            </a:r>
            <a:r>
              <a:rPr lang="en-US" dirty="0" err="1" smtClean="0"/>
              <a:t>prabayar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Problem – Problem Solver – Processor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Lima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dirty="0" err="1" smtClean="0"/>
              <a:t>lgoritma</a:t>
            </a:r>
            <a:endParaRPr lang="en-US" dirty="0" smtClean="0"/>
          </a:p>
          <a:p>
            <a:pPr lvl="1"/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input.</a:t>
            </a:r>
          </a:p>
          <a:p>
            <a:pPr lvl="1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output.</a:t>
            </a:r>
          </a:p>
          <a:p>
            <a:pPr lvl="1"/>
            <a:r>
              <a:rPr lang="en-US" dirty="0" err="1" smtClean="0"/>
              <a:t>Efektif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Algorism.</a:t>
            </a:r>
          </a:p>
          <a:p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penulis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Arab yang </a:t>
            </a:r>
            <a:r>
              <a:rPr lang="en-US" dirty="0" err="1" smtClean="0"/>
              <a:t>terkenal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Abu </a:t>
            </a:r>
            <a:r>
              <a:rPr lang="en-US" dirty="0" err="1" smtClean="0"/>
              <a:t>Ja’far</a:t>
            </a:r>
            <a:r>
              <a:rPr lang="en-US" dirty="0" smtClean="0"/>
              <a:t> Muhammad </a:t>
            </a:r>
            <a:r>
              <a:rPr lang="en-US" dirty="0" err="1" smtClean="0"/>
              <a:t>Ibnu</a:t>
            </a:r>
            <a:r>
              <a:rPr lang="en-US" dirty="0" smtClean="0"/>
              <a:t> Musa al-</a:t>
            </a:r>
            <a:r>
              <a:rPr lang="en-US" dirty="0" err="1" smtClean="0"/>
              <a:t>Khuwarizmi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al-</a:t>
            </a:r>
            <a:r>
              <a:rPr lang="en-US" dirty="0" err="1" smtClean="0"/>
              <a:t>Khuwarizmi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Barat </a:t>
            </a:r>
            <a:r>
              <a:rPr lang="en-US" dirty="0" err="1" smtClean="0"/>
              <a:t>menjadi</a:t>
            </a:r>
            <a:r>
              <a:rPr lang="en-US" dirty="0" smtClean="0"/>
              <a:t> algorism.</a:t>
            </a:r>
          </a:p>
          <a:p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dikelirukannya</a:t>
            </a:r>
            <a:r>
              <a:rPr lang="en-US" dirty="0" smtClean="0"/>
              <a:t> algorism </a:t>
            </a:r>
            <a:r>
              <a:rPr lang="en-US" dirty="0" err="1" smtClean="0"/>
              <a:t>dengan</a:t>
            </a:r>
            <a:r>
              <a:rPr lang="en-US" dirty="0" smtClean="0"/>
              <a:t> arithmetic,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akhiran</a:t>
            </a:r>
            <a:r>
              <a:rPr lang="en-US" dirty="0" smtClean="0"/>
              <a:t> -</a:t>
            </a:r>
            <a:r>
              <a:rPr lang="en-US" dirty="0" err="1" smtClean="0"/>
              <a:t>sm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-</a:t>
            </a:r>
            <a:r>
              <a:rPr lang="en-US" dirty="0" err="1" smtClean="0"/>
              <a:t>thm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Algorithm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berangsur-angsur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(</a:t>
            </a:r>
            <a:r>
              <a:rPr lang="en-US" dirty="0" err="1" smtClean="0"/>
              <a:t>komputasi</a:t>
            </a:r>
            <a:r>
              <a:rPr lang="en-US" dirty="0" smtClean="0"/>
              <a:t>)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sebuat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(processor),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bersesuaian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Algoritma</a:t>
            </a:r>
            <a:r>
              <a:rPr lang="en-US" dirty="0" smtClean="0"/>
              <a:t> yang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= </a:t>
            </a:r>
            <a:r>
              <a:rPr lang="en-US" b="1" dirty="0" smtClean="0"/>
              <a:t>program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program = </a:t>
            </a:r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pemrograman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program = </a:t>
            </a:r>
            <a:r>
              <a:rPr lang="en-US" b="1" dirty="0" err="1" smtClean="0"/>
              <a:t>pemrogram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program </a:t>
            </a:r>
            <a:r>
              <a:rPr lang="en-US" dirty="0" err="1" smtClean="0"/>
              <a:t>disebut</a:t>
            </a:r>
            <a:r>
              <a:rPr lang="en-US" dirty="0" smtClean="0"/>
              <a:t> = </a:t>
            </a:r>
            <a:r>
              <a:rPr lang="en-US" b="1" dirty="0" err="1" smtClean="0"/>
              <a:t>pemrograman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memprogram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perbedaannya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memprogram</a:t>
            </a:r>
            <a:r>
              <a:rPr lang="en-US" dirty="0" smtClean="0"/>
              <a:t>: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bahasanya</a:t>
            </a:r>
            <a:r>
              <a:rPr lang="en-US" dirty="0" smtClean="0"/>
              <a:t>,</a:t>
            </a:r>
          </a:p>
          <a:p>
            <a:pPr lvl="2"/>
            <a:r>
              <a:rPr lang="en-US" dirty="0" err="1" smtClean="0"/>
              <a:t>Instruksi-instruksinya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Tata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pengoperasian</a:t>
            </a:r>
            <a:r>
              <a:rPr lang="en-US" dirty="0" smtClean="0"/>
              <a:t> compiler-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Dan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program yang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447800" y="2438400"/>
            <a:ext cx="4360863" cy="1006475"/>
            <a:chOff x="2400" y="2064"/>
            <a:chExt cx="2747" cy="634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00" y="2064"/>
              <a:ext cx="1104" cy="6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dirty="0" err="1"/>
                <a:t>Pemecahan</a:t>
              </a:r>
              <a:r>
                <a:rPr lang="en-US" sz="1200" dirty="0"/>
                <a:t> </a:t>
              </a:r>
              <a:r>
                <a:rPr lang="en-US" sz="1200" dirty="0" err="1"/>
                <a:t>Masalah</a:t>
              </a:r>
              <a:endParaRPr lang="en-US" dirty="0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448" y="2237"/>
              <a:ext cx="1008" cy="403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lvl="1">
                <a:buFontTx/>
                <a:buChar char="-"/>
              </a:pPr>
              <a:r>
                <a:rPr lang="en-US" sz="1200" dirty="0" err="1"/>
                <a:t>Strategi</a:t>
              </a:r>
              <a:endParaRPr lang="en-US" sz="1200" dirty="0"/>
            </a:p>
            <a:p>
              <a:pPr lvl="1">
                <a:buFontTx/>
                <a:buChar char="-"/>
              </a:pPr>
              <a:r>
                <a:rPr lang="en-US" sz="1200" dirty="0" err="1"/>
                <a:t>Metodologi</a:t>
              </a:r>
              <a:endParaRPr lang="en-US" sz="1200" dirty="0"/>
            </a:p>
            <a:p>
              <a:pPr lvl="1">
                <a:buFontTx/>
                <a:buChar char="-"/>
              </a:pPr>
              <a:r>
                <a:rPr lang="en-US" sz="1200" dirty="0" err="1"/>
                <a:t>Sistematika</a:t>
              </a:r>
              <a:endParaRPr lang="en-US" dirty="0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504" y="2352"/>
              <a:ext cx="5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032" y="2208"/>
              <a:ext cx="1115" cy="28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Notasi yang telah disepakati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aplikasinya</a:t>
            </a:r>
            <a:endParaRPr lang="en-US" dirty="0" smtClean="0"/>
          </a:p>
          <a:p>
            <a:pPr lvl="1"/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(specific purpose PL)</a:t>
            </a:r>
          </a:p>
          <a:p>
            <a:pPr lvl="2"/>
            <a:r>
              <a:rPr lang="en-US" dirty="0" smtClean="0"/>
              <a:t>Cobol, Fortran, Assembly, Prolog, </a:t>
            </a:r>
            <a:r>
              <a:rPr lang="en-US" dirty="0" err="1" smtClean="0"/>
              <a:t>Simscript</a:t>
            </a:r>
            <a:r>
              <a:rPr lang="en-US" dirty="0" smtClean="0"/>
              <a:t>, etc</a:t>
            </a:r>
          </a:p>
          <a:p>
            <a:pPr lvl="1"/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(general purpose PL)</a:t>
            </a:r>
          </a:p>
          <a:p>
            <a:pPr lvl="2"/>
            <a:r>
              <a:rPr lang="en-US" dirty="0" smtClean="0"/>
              <a:t>Pascal, Basic, C, C++, etc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kemiripan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lvl="1"/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lvl="2"/>
            <a:r>
              <a:rPr lang="en-US" dirty="0" err="1" smtClean="0"/>
              <a:t>Bentuk</a:t>
            </a:r>
            <a:r>
              <a:rPr lang="en-US" dirty="0" smtClean="0"/>
              <a:t> “</a:t>
            </a:r>
            <a:r>
              <a:rPr lang="en-US" dirty="0" err="1" smtClean="0"/>
              <a:t>manusiawi</a:t>
            </a:r>
            <a:r>
              <a:rPr lang="en-US" dirty="0" smtClean="0"/>
              <a:t>”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endParaRPr lang="en-US" dirty="0" smtClean="0"/>
          </a:p>
          <a:p>
            <a:pPr lvl="1"/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lvl="2"/>
            <a:r>
              <a:rPr lang="en-US" dirty="0" err="1" smtClean="0"/>
              <a:t>Lebih</a:t>
            </a:r>
            <a:r>
              <a:rPr lang="en-US" dirty="0" smtClean="0"/>
              <a:t> “</a:t>
            </a:r>
            <a:r>
              <a:rPr lang="en-US" dirty="0" err="1" smtClean="0"/>
              <a:t>manusiawi</a:t>
            </a:r>
            <a:r>
              <a:rPr lang="en-US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Algoritmik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3</a:t>
            </a:r>
          </a:p>
          <a:p>
            <a:pPr lvl="1"/>
            <a:r>
              <a:rPr lang="en-US" dirty="0" err="1" smtClean="0"/>
              <a:t>Notasi</a:t>
            </a:r>
            <a:r>
              <a:rPr lang="en-US" dirty="0" smtClean="0"/>
              <a:t> I :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untaian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Notasi</a:t>
            </a:r>
            <a:r>
              <a:rPr lang="en-US" dirty="0" smtClean="0"/>
              <a:t> II :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alir</a:t>
            </a:r>
            <a:r>
              <a:rPr lang="en-US" dirty="0" smtClean="0"/>
              <a:t> (flowchart).</a:t>
            </a:r>
          </a:p>
          <a:p>
            <a:pPr lvl="1"/>
            <a:r>
              <a:rPr lang="en-US" dirty="0" err="1" smtClean="0"/>
              <a:t>Notasi</a:t>
            </a:r>
            <a:r>
              <a:rPr lang="en-US" dirty="0" smtClean="0"/>
              <a:t> III :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i="1" dirty="0" smtClean="0"/>
              <a:t>pseudo-code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231</TotalTime>
  <Words>809</Words>
  <Application>Microsoft Office PowerPoint</Application>
  <PresentationFormat>On-screen Show (4:3)</PresentationFormat>
  <Paragraphs>149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Pengenalan Algoritma dan Pemrograman</vt:lpstr>
      <vt:lpstr>Masalah</vt:lpstr>
      <vt:lpstr>Algoritma</vt:lpstr>
      <vt:lpstr>Algoritma</vt:lpstr>
      <vt:lpstr>Sejarah Algoritma</vt:lpstr>
      <vt:lpstr>Program dan Pemrograman</vt:lpstr>
      <vt:lpstr>Belajar memprogram dan belajar bahasa pemrograman</vt:lpstr>
      <vt:lpstr>Penggolongan Bahasa Pemrograman</vt:lpstr>
      <vt:lpstr>Notasi Algoritmik</vt:lpstr>
      <vt:lpstr>Kalimat Deskriptif</vt:lpstr>
      <vt:lpstr>Flowchart</vt:lpstr>
      <vt:lpstr>Pseudo-code</vt:lpstr>
      <vt:lpstr>Paradigma Pemrograman</vt:lpstr>
      <vt:lpstr>Paradigma pemrograman</vt:lpstr>
      <vt:lpstr>Soal Latihan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32</cp:revision>
  <dcterms:created xsi:type="dcterms:W3CDTF">2011-09-27T18:22:00Z</dcterms:created>
  <dcterms:modified xsi:type="dcterms:W3CDTF">2011-10-05T00:50:04Z</dcterms:modified>
</cp:coreProperties>
</file>