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4" r:id="rId5"/>
    <p:sldId id="259" r:id="rId6"/>
    <p:sldId id="260" r:id="rId7"/>
    <p:sldId id="263" r:id="rId8"/>
    <p:sldId id="258" r:id="rId9"/>
    <p:sldId id="261" r:id="rId10"/>
    <p:sldId id="265" r:id="rId11"/>
    <p:sldId id="266" r:id="rId12"/>
    <p:sldId id="267" r:id="rId13"/>
    <p:sldId id="268" r:id="rId14"/>
    <p:sldId id="272" r:id="rId15"/>
    <p:sldId id="273" r:id="rId16"/>
    <p:sldId id="277" r:id="rId17"/>
    <p:sldId id="278" r:id="rId18"/>
    <p:sldId id="279" r:id="rId19"/>
    <p:sldId id="276" r:id="rId20"/>
    <p:sldId id="274" r:id="rId21"/>
    <p:sldId id="275" r:id="rId22"/>
    <p:sldId id="269" r:id="rId23"/>
    <p:sldId id="271" r:id="rId24"/>
    <p:sldId id="270"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6" autoAdjust="0"/>
    <p:restoredTop sz="94660"/>
  </p:normalViewPr>
  <p:slideViewPr>
    <p:cSldViewPr snapToGrid="0">
      <p:cViewPr>
        <p:scale>
          <a:sx n="75" d="100"/>
          <a:sy n="75" d="100"/>
        </p:scale>
        <p:origin x="654"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D7988F4-BF11-44DB-B9BF-989726059F78}" type="datetimeFigureOut">
              <a:rPr lang="en-MY" smtClean="0"/>
              <a:t>29/4/2018</a:t>
            </a:fld>
            <a:endParaRPr lang="en-MY"/>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MY"/>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ABF87FA-0F98-447A-9453-F25BD266562F}" type="slidenum">
              <a:rPr lang="en-MY" smtClean="0"/>
              <a:t>‹#›</a:t>
            </a:fld>
            <a:endParaRPr lang="en-MY"/>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5511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31443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10664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29242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201862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7988F4-BF11-44DB-B9BF-989726059F78}" type="datetimeFigureOut">
              <a:rPr lang="en-MY" smtClean="0"/>
              <a:t>29/4/2018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423060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7988F4-BF11-44DB-B9BF-989726059F78}" type="datetimeFigureOut">
              <a:rPr lang="en-MY" smtClean="0"/>
              <a:t>29/4/2018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2093687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988F4-BF11-44DB-B9BF-989726059F78}" type="datetimeFigureOut">
              <a:rPr lang="en-MY" smtClean="0"/>
              <a:t>29/4/2018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876725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988F4-BF11-44DB-B9BF-989726059F78}" type="datetimeFigureOut">
              <a:rPr lang="en-MY" smtClean="0"/>
              <a:t>29/4/2018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376156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988F4-BF11-44DB-B9BF-989726059F78}" type="datetimeFigureOut">
              <a:rPr lang="en-MY" smtClean="0"/>
              <a:t>29/4/2018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377991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7988F4-BF11-44DB-B9BF-989726059F78}" type="datetimeFigureOut">
              <a:rPr lang="en-MY" smtClean="0"/>
              <a:t>29/4/2018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26091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05862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7988F4-BF11-44DB-B9BF-989726059F78}" type="datetimeFigureOut">
              <a:rPr lang="en-MY" smtClean="0"/>
              <a:t>29/4/2018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292377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7988F4-BF11-44DB-B9BF-989726059F78}" type="datetimeFigureOut">
              <a:rPr lang="en-MY" smtClean="0"/>
              <a:t>29/4/2018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247329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988F4-BF11-44DB-B9BF-989726059F78}" type="datetimeFigureOut">
              <a:rPr lang="en-MY" smtClean="0"/>
              <a:t>29/4/2018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01709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94939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7988F4-BF11-44DB-B9BF-989726059F78}" type="datetimeFigureOut">
              <a:rPr lang="en-MY" smtClean="0"/>
              <a:t>29/4/2018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ABF87FA-0F98-447A-9453-F25BD266562F}" type="slidenum">
              <a:rPr lang="en-MY" smtClean="0"/>
              <a:t>‹#›</a:t>
            </a:fld>
            <a:endParaRPr lang="en-MY"/>
          </a:p>
        </p:txBody>
      </p:sp>
    </p:spTree>
    <p:extLst>
      <p:ext uri="{BB962C8B-B14F-4D97-AF65-F5344CB8AC3E}">
        <p14:creationId xmlns:p14="http://schemas.microsoft.com/office/powerpoint/2010/main" val="153423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D7988F4-BF11-44DB-B9BF-989726059F78}" type="datetimeFigureOut">
              <a:rPr lang="en-MY" smtClean="0"/>
              <a:t>29/4/2018</a:t>
            </a:fld>
            <a:endParaRPr lang="en-MY"/>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MY"/>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ABF87FA-0F98-447A-9453-F25BD266562F}" type="slidenum">
              <a:rPr lang="en-MY" smtClean="0"/>
              <a:t>‹#›</a:t>
            </a:fld>
            <a:endParaRPr lang="en-MY"/>
          </a:p>
        </p:txBody>
      </p:sp>
    </p:spTree>
    <p:extLst>
      <p:ext uri="{BB962C8B-B14F-4D97-AF65-F5344CB8AC3E}">
        <p14:creationId xmlns:p14="http://schemas.microsoft.com/office/powerpoint/2010/main" val="3111218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C04CF-52DB-4558-A656-869230DF87F6}"/>
              </a:ext>
            </a:extLst>
          </p:cNvPr>
          <p:cNvSpPr>
            <a:spLocks noGrp="1"/>
          </p:cNvSpPr>
          <p:nvPr>
            <p:ph type="ctrTitle"/>
          </p:nvPr>
        </p:nvSpPr>
        <p:spPr>
          <a:xfrm rot="21420000">
            <a:off x="828576" y="254500"/>
            <a:ext cx="9755187" cy="1127847"/>
          </a:xfrm>
        </p:spPr>
        <p:txBody>
          <a:bodyPr>
            <a:normAutofit/>
          </a:bodyPr>
          <a:lstStyle/>
          <a:p>
            <a:r>
              <a:rPr lang="en-MY" sz="6600" dirty="0"/>
              <a:t>Engineers VS technologist</a:t>
            </a:r>
          </a:p>
        </p:txBody>
      </p:sp>
      <p:sp>
        <p:nvSpPr>
          <p:cNvPr id="3" name="Subtitle 2">
            <a:extLst>
              <a:ext uri="{FF2B5EF4-FFF2-40B4-BE49-F238E27FC236}">
                <a16:creationId xmlns="" xmlns:a16="http://schemas.microsoft.com/office/drawing/2014/main" id="{8204CBEE-9318-43EF-A1BA-279D745B8893}"/>
              </a:ext>
            </a:extLst>
          </p:cNvPr>
          <p:cNvSpPr>
            <a:spLocks noGrp="1"/>
          </p:cNvSpPr>
          <p:nvPr>
            <p:ph type="subTitle" idx="1"/>
          </p:nvPr>
        </p:nvSpPr>
        <p:spPr>
          <a:xfrm rot="21420000">
            <a:off x="1141324" y="1891744"/>
            <a:ext cx="9755187" cy="550333"/>
          </a:xfrm>
        </p:spPr>
        <p:txBody>
          <a:bodyPr/>
          <a:lstStyle/>
          <a:p>
            <a:r>
              <a:rPr lang="en-MY" dirty="0"/>
              <a:t>Ng </a:t>
            </a:r>
            <a:r>
              <a:rPr lang="en-MY" dirty="0" err="1"/>
              <a:t>lik</a:t>
            </a:r>
            <a:r>
              <a:rPr lang="en-MY" dirty="0"/>
              <a:t> </a:t>
            </a:r>
            <a:r>
              <a:rPr lang="en-MY" dirty="0" err="1"/>
              <a:t>hong</a:t>
            </a:r>
            <a:endParaRPr lang="en-MY" dirty="0"/>
          </a:p>
        </p:txBody>
      </p:sp>
    </p:spTree>
    <p:extLst>
      <p:ext uri="{BB962C8B-B14F-4D97-AF65-F5344CB8AC3E}">
        <p14:creationId xmlns:p14="http://schemas.microsoft.com/office/powerpoint/2010/main" val="22121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0182EEC-2412-4669-B86B-902B09C6C9D6}"/>
              </a:ext>
            </a:extLst>
          </p:cNvPr>
          <p:cNvGraphicFramePr>
            <a:graphicFrameLocks noGrp="1"/>
          </p:cNvGraphicFramePr>
          <p:nvPr>
            <p:extLst>
              <p:ext uri="{D42A27DB-BD31-4B8C-83A1-F6EECF244321}">
                <p14:modId xmlns:p14="http://schemas.microsoft.com/office/powerpoint/2010/main" val="1986864615"/>
              </p:ext>
            </p:extLst>
          </p:nvPr>
        </p:nvGraphicFramePr>
        <p:xfrm>
          <a:off x="0" y="-1"/>
          <a:ext cx="11711354" cy="5574323"/>
        </p:xfrm>
        <a:graphic>
          <a:graphicData uri="http://schemas.openxmlformats.org/drawingml/2006/table">
            <a:tbl>
              <a:tblPr firstRow="1" bandRow="1">
                <a:tableStyleId>{5C22544A-7EE6-4342-B048-85BDC9FD1C3A}</a:tableStyleId>
              </a:tblPr>
              <a:tblGrid>
                <a:gridCol w="5855677">
                  <a:extLst>
                    <a:ext uri="{9D8B030D-6E8A-4147-A177-3AD203B41FA5}">
                      <a16:colId xmlns="" xmlns:a16="http://schemas.microsoft.com/office/drawing/2014/main" val="3762813658"/>
                    </a:ext>
                  </a:extLst>
                </a:gridCol>
                <a:gridCol w="5855677">
                  <a:extLst>
                    <a:ext uri="{9D8B030D-6E8A-4147-A177-3AD203B41FA5}">
                      <a16:colId xmlns="" xmlns:a16="http://schemas.microsoft.com/office/drawing/2014/main" val="2670884798"/>
                    </a:ext>
                  </a:extLst>
                </a:gridCol>
              </a:tblGrid>
              <a:tr h="1562128">
                <a:tc>
                  <a:txBody>
                    <a:bodyPr/>
                    <a:lstStyle/>
                    <a:p>
                      <a:pPr algn="ctr"/>
                      <a:r>
                        <a:rPr lang="en-MY" sz="4800" dirty="0"/>
                        <a:t>Field</a:t>
                      </a:r>
                    </a:p>
                  </a:txBody>
                  <a:tcPr anchor="ctr"/>
                </a:tc>
                <a:tc>
                  <a:txBody>
                    <a:bodyPr/>
                    <a:lstStyle/>
                    <a:p>
                      <a:pPr algn="ctr"/>
                      <a:r>
                        <a:rPr lang="en-MY" sz="4800" dirty="0"/>
                        <a:t>Career Options</a:t>
                      </a:r>
                    </a:p>
                  </a:txBody>
                  <a:tcPr anchor="ctr"/>
                </a:tc>
                <a:extLst>
                  <a:ext uri="{0D108BD9-81ED-4DB2-BD59-A6C34878D82A}">
                    <a16:rowId xmlns="" xmlns:a16="http://schemas.microsoft.com/office/drawing/2014/main" val="4192453134"/>
                  </a:ext>
                </a:extLst>
              </a:tr>
              <a:tr h="4012195">
                <a:tc>
                  <a:txBody>
                    <a:bodyPr/>
                    <a:lstStyle/>
                    <a:p>
                      <a:pPr algn="ctr"/>
                      <a:r>
                        <a:rPr lang="en-MY" sz="2400" b="0" i="0" kern="1200" dirty="0">
                          <a:solidFill>
                            <a:schemeClr val="dk1"/>
                          </a:solidFill>
                          <a:effectLst/>
                          <a:latin typeface="+mn-lt"/>
                          <a:ea typeface="+mn-ea"/>
                          <a:cs typeface="+mn-cs"/>
                        </a:rPr>
                        <a:t>Electrical &amp; Electronic Engineering</a:t>
                      </a:r>
                      <a:endParaRPr lang="en-MY" sz="2400" dirty="0"/>
                    </a:p>
                  </a:txBody>
                  <a:tcPr anchor="ctr"/>
                </a:tc>
                <a:tc>
                  <a:txBody>
                    <a:bodyPr/>
                    <a:lstStyle/>
                    <a:p>
                      <a:pPr marL="342900" indent="-342900" algn="ctr">
                        <a:buFont typeface="Wingdings" panose="05000000000000000000" pitchFamily="2" charset="2"/>
                        <a:buChar char="v"/>
                      </a:pPr>
                      <a:r>
                        <a:rPr lang="en-MY" sz="2400" dirty="0"/>
                        <a:t> Communication Engineer</a:t>
                      </a:r>
                    </a:p>
                    <a:p>
                      <a:pPr marL="342900" indent="-342900" algn="ctr">
                        <a:buFont typeface="Wingdings" panose="05000000000000000000" pitchFamily="2" charset="2"/>
                        <a:buChar char="v"/>
                      </a:pPr>
                      <a:r>
                        <a:rPr lang="en-MY" sz="2400" dirty="0"/>
                        <a:t>Computer Engineer</a:t>
                      </a:r>
                    </a:p>
                    <a:p>
                      <a:pPr marL="342900" indent="-342900" algn="ctr">
                        <a:buFont typeface="Wingdings" panose="05000000000000000000" pitchFamily="2" charset="2"/>
                        <a:buChar char="v"/>
                      </a:pPr>
                      <a:r>
                        <a:rPr lang="en-MY" sz="2400" dirty="0"/>
                        <a:t>Control Engineer</a:t>
                      </a:r>
                    </a:p>
                    <a:p>
                      <a:pPr marL="342900" indent="-342900" algn="ctr">
                        <a:buFont typeface="Wingdings" panose="05000000000000000000" pitchFamily="2" charset="2"/>
                        <a:buChar char="v"/>
                      </a:pPr>
                      <a:r>
                        <a:rPr lang="en-MY" sz="2400" dirty="0"/>
                        <a:t>Mechatronic Engineer</a:t>
                      </a:r>
                    </a:p>
                    <a:p>
                      <a:pPr marL="342900" indent="-342900" algn="ctr">
                        <a:buFont typeface="Wingdings" panose="05000000000000000000" pitchFamily="2" charset="2"/>
                        <a:buChar char="v"/>
                      </a:pPr>
                      <a:r>
                        <a:rPr lang="en-MY" sz="2400" dirty="0"/>
                        <a:t>Power Engineer</a:t>
                      </a:r>
                    </a:p>
                    <a:p>
                      <a:pPr marL="342900" indent="-342900" algn="ctr">
                        <a:buFont typeface="Wingdings" panose="05000000000000000000" pitchFamily="2" charset="2"/>
                        <a:buChar char="v"/>
                      </a:pPr>
                      <a:r>
                        <a:rPr lang="en-MY" sz="2400" dirty="0"/>
                        <a:t>Signal Processing Engineer</a:t>
                      </a:r>
                    </a:p>
                    <a:p>
                      <a:pPr marL="342900" indent="-342900" algn="ctr">
                        <a:buFont typeface="Wingdings" panose="05000000000000000000" pitchFamily="2" charset="2"/>
                        <a:buChar char="v"/>
                      </a:pPr>
                      <a:r>
                        <a:rPr lang="en-MY" sz="2400" dirty="0"/>
                        <a:t>Software Engineer</a:t>
                      </a:r>
                    </a:p>
                    <a:p>
                      <a:pPr marL="342900" indent="-342900" algn="ctr">
                        <a:buFont typeface="Wingdings" panose="05000000000000000000" pitchFamily="2" charset="2"/>
                        <a:buChar char="v"/>
                      </a:pPr>
                      <a:r>
                        <a:rPr lang="en-MY" sz="2400" dirty="0"/>
                        <a:t>Telecommunications Engineer</a:t>
                      </a:r>
                    </a:p>
                  </a:txBody>
                  <a:tcPr anchor="ctr"/>
                </a:tc>
                <a:extLst>
                  <a:ext uri="{0D108BD9-81ED-4DB2-BD59-A6C34878D82A}">
                    <a16:rowId xmlns="" xmlns:a16="http://schemas.microsoft.com/office/drawing/2014/main" val="479264305"/>
                  </a:ext>
                </a:extLst>
              </a:tr>
            </a:tbl>
          </a:graphicData>
        </a:graphic>
      </p:graphicFrame>
    </p:spTree>
    <p:extLst>
      <p:ext uri="{BB962C8B-B14F-4D97-AF65-F5344CB8AC3E}">
        <p14:creationId xmlns:p14="http://schemas.microsoft.com/office/powerpoint/2010/main" val="147399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054A2-BA06-4355-9404-69F14EDF4310}"/>
              </a:ext>
            </a:extLst>
          </p:cNvPr>
          <p:cNvSpPr>
            <a:spLocks noGrp="1"/>
          </p:cNvSpPr>
          <p:nvPr>
            <p:ph type="title"/>
          </p:nvPr>
        </p:nvSpPr>
        <p:spPr>
          <a:xfrm>
            <a:off x="0" y="175846"/>
            <a:ext cx="12001500" cy="1151965"/>
          </a:xfrm>
        </p:spPr>
        <p:txBody>
          <a:bodyPr/>
          <a:lstStyle/>
          <a:p>
            <a:pPr algn="ctr"/>
            <a:r>
              <a:rPr lang="en-MY" dirty="0"/>
              <a:t>Function of an engineer</a:t>
            </a:r>
          </a:p>
        </p:txBody>
      </p:sp>
      <p:sp>
        <p:nvSpPr>
          <p:cNvPr id="3" name="TextBox 2">
            <a:extLst>
              <a:ext uri="{FF2B5EF4-FFF2-40B4-BE49-F238E27FC236}">
                <a16:creationId xmlns="" xmlns:a16="http://schemas.microsoft.com/office/drawing/2014/main" id="{6228EA92-D92C-4AC8-A879-863934B33631}"/>
              </a:ext>
            </a:extLst>
          </p:cNvPr>
          <p:cNvSpPr txBox="1"/>
          <p:nvPr/>
        </p:nvSpPr>
        <p:spPr>
          <a:xfrm>
            <a:off x="0" y="1459522"/>
            <a:ext cx="12001500" cy="3970318"/>
          </a:xfrm>
          <a:prstGeom prst="rect">
            <a:avLst/>
          </a:prstGeom>
          <a:noFill/>
        </p:spPr>
        <p:txBody>
          <a:bodyPr wrap="square" rtlCol="0">
            <a:spAutoFit/>
          </a:bodyPr>
          <a:lstStyle/>
          <a:p>
            <a:pPr marL="285750" indent="-285750" algn="ctr">
              <a:buFont typeface="Wingdings" panose="05000000000000000000" pitchFamily="2" charset="2"/>
              <a:buChar char="v"/>
            </a:pPr>
            <a:r>
              <a:rPr lang="en-MY" sz="3600" dirty="0"/>
              <a:t>Research</a:t>
            </a:r>
          </a:p>
          <a:p>
            <a:pPr marL="285750" indent="-285750" algn="ctr">
              <a:buFont typeface="Wingdings" panose="05000000000000000000" pitchFamily="2" charset="2"/>
              <a:buChar char="v"/>
            </a:pPr>
            <a:r>
              <a:rPr lang="en-MY" sz="3600" dirty="0"/>
              <a:t>Development</a:t>
            </a:r>
          </a:p>
          <a:p>
            <a:pPr marL="285750" indent="-285750" algn="ctr">
              <a:buFont typeface="Wingdings" panose="05000000000000000000" pitchFamily="2" charset="2"/>
              <a:buChar char="v"/>
            </a:pPr>
            <a:r>
              <a:rPr lang="en-MY" sz="3600" dirty="0"/>
              <a:t>Design</a:t>
            </a:r>
          </a:p>
          <a:p>
            <a:pPr marL="285750" indent="-285750" algn="ctr">
              <a:buFont typeface="Wingdings" panose="05000000000000000000" pitchFamily="2" charset="2"/>
              <a:buChar char="v"/>
            </a:pPr>
            <a:r>
              <a:rPr lang="en-MY" sz="3600" dirty="0"/>
              <a:t>Construction</a:t>
            </a:r>
          </a:p>
          <a:p>
            <a:pPr marL="285750" indent="-285750" algn="ctr">
              <a:buFont typeface="Wingdings" panose="05000000000000000000" pitchFamily="2" charset="2"/>
              <a:buChar char="v"/>
            </a:pPr>
            <a:r>
              <a:rPr lang="en-MY" sz="3600" dirty="0"/>
              <a:t>Production</a:t>
            </a:r>
          </a:p>
          <a:p>
            <a:pPr marL="285750" indent="-285750" algn="ctr">
              <a:buFont typeface="Wingdings" panose="05000000000000000000" pitchFamily="2" charset="2"/>
              <a:buChar char="v"/>
            </a:pPr>
            <a:r>
              <a:rPr lang="en-MY" sz="3600" dirty="0"/>
              <a:t>Operation</a:t>
            </a:r>
          </a:p>
          <a:p>
            <a:pPr marL="285750" indent="-285750" algn="ctr">
              <a:buFont typeface="Wingdings" panose="05000000000000000000" pitchFamily="2" charset="2"/>
              <a:buChar char="v"/>
            </a:pPr>
            <a:r>
              <a:rPr lang="en-MY" sz="3600" dirty="0"/>
              <a:t>Management</a:t>
            </a:r>
          </a:p>
        </p:txBody>
      </p:sp>
    </p:spTree>
    <p:extLst>
      <p:ext uri="{BB962C8B-B14F-4D97-AF65-F5344CB8AC3E}">
        <p14:creationId xmlns:p14="http://schemas.microsoft.com/office/powerpoint/2010/main" val="393656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A6A42-5D25-4B86-8CFA-6DD53D998BDC}"/>
              </a:ext>
            </a:extLst>
          </p:cNvPr>
          <p:cNvSpPr>
            <a:spLocks noGrp="1"/>
          </p:cNvSpPr>
          <p:nvPr>
            <p:ph type="title"/>
          </p:nvPr>
        </p:nvSpPr>
        <p:spPr>
          <a:xfrm>
            <a:off x="0" y="0"/>
            <a:ext cx="10396882" cy="1151965"/>
          </a:xfrm>
        </p:spPr>
        <p:txBody>
          <a:bodyPr/>
          <a:lstStyle/>
          <a:p>
            <a:r>
              <a:rPr lang="en-MY" dirty="0"/>
              <a:t>Engineers responsibilities</a:t>
            </a:r>
          </a:p>
        </p:txBody>
      </p:sp>
      <p:sp>
        <p:nvSpPr>
          <p:cNvPr id="3" name="TextBox 2">
            <a:extLst>
              <a:ext uri="{FF2B5EF4-FFF2-40B4-BE49-F238E27FC236}">
                <a16:creationId xmlns="" xmlns:a16="http://schemas.microsoft.com/office/drawing/2014/main" id="{DBA01E2C-7A48-480F-9507-A94DC46502D7}"/>
              </a:ext>
            </a:extLst>
          </p:cNvPr>
          <p:cNvSpPr txBox="1"/>
          <p:nvPr/>
        </p:nvSpPr>
        <p:spPr>
          <a:xfrm>
            <a:off x="-1" y="1063870"/>
            <a:ext cx="12192001" cy="4524315"/>
          </a:xfrm>
          <a:prstGeom prst="rect">
            <a:avLst/>
          </a:prstGeom>
          <a:noFill/>
        </p:spPr>
        <p:txBody>
          <a:bodyPr wrap="square" rtlCol="0">
            <a:spAutoFit/>
          </a:bodyPr>
          <a:lstStyle/>
          <a:p>
            <a:r>
              <a:rPr lang="en-MY" sz="3200" i="1" u="sng" dirty="0">
                <a:effectLst>
                  <a:outerShdw blurRad="38100" dist="38100" dir="2700000" algn="tl">
                    <a:srgbClr val="000000">
                      <a:alpha val="43137"/>
                    </a:srgbClr>
                  </a:outerShdw>
                </a:effectLst>
                <a:highlight>
                  <a:srgbClr val="00FF00"/>
                </a:highlight>
              </a:rPr>
              <a:t>Problem Solution</a:t>
            </a:r>
          </a:p>
          <a:p>
            <a:endParaRPr lang="en-MY" sz="3200" dirty="0"/>
          </a:p>
          <a:p>
            <a:pPr marL="285750" indent="-285750">
              <a:buFont typeface="Wingdings" panose="05000000000000000000" pitchFamily="2" charset="2"/>
              <a:buChar char="v"/>
            </a:pPr>
            <a:r>
              <a:rPr lang="en-MY" sz="3200" dirty="0"/>
              <a:t>Analysis of the overall situation and a preliminary decision on a plan of attack.</a:t>
            </a:r>
          </a:p>
          <a:p>
            <a:pPr marL="285750" indent="-285750">
              <a:buFont typeface="Wingdings" panose="05000000000000000000" pitchFamily="2" charset="2"/>
              <a:buChar char="v"/>
            </a:pPr>
            <a:endParaRPr lang="en-MY" sz="3200" dirty="0"/>
          </a:p>
          <a:p>
            <a:pPr marL="285750" indent="-285750">
              <a:buFont typeface="Wingdings" panose="05000000000000000000" pitchFamily="2" charset="2"/>
              <a:buChar char="v"/>
            </a:pPr>
            <a:r>
              <a:rPr lang="en-MY" sz="3200" dirty="0"/>
              <a:t>Answer or design is always checked for accuracy and adequacy.</a:t>
            </a:r>
          </a:p>
          <a:p>
            <a:pPr marL="285750" indent="-285750">
              <a:buFont typeface="Wingdings" panose="05000000000000000000" pitchFamily="2" charset="2"/>
              <a:buChar char="v"/>
            </a:pPr>
            <a:endParaRPr lang="en-MY" sz="3200" dirty="0"/>
          </a:p>
          <a:p>
            <a:pPr marL="285750" indent="-285750">
              <a:buFont typeface="Wingdings" panose="05000000000000000000" pitchFamily="2" charset="2"/>
              <a:buChar char="v"/>
            </a:pPr>
            <a:r>
              <a:rPr lang="en-MY" sz="3200" dirty="0"/>
              <a:t>Ability to create a new idea, a new device, a new process, or a new material. </a:t>
            </a:r>
          </a:p>
        </p:txBody>
      </p:sp>
    </p:spTree>
    <p:extLst>
      <p:ext uri="{BB962C8B-B14F-4D97-AF65-F5344CB8AC3E}">
        <p14:creationId xmlns:p14="http://schemas.microsoft.com/office/powerpoint/2010/main" val="192271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A6A42-5D25-4B86-8CFA-6DD53D998BDC}"/>
              </a:ext>
            </a:extLst>
          </p:cNvPr>
          <p:cNvSpPr>
            <a:spLocks noGrp="1"/>
          </p:cNvSpPr>
          <p:nvPr>
            <p:ph type="title"/>
          </p:nvPr>
        </p:nvSpPr>
        <p:spPr>
          <a:xfrm>
            <a:off x="0" y="0"/>
            <a:ext cx="10396882" cy="1151965"/>
          </a:xfrm>
        </p:spPr>
        <p:txBody>
          <a:bodyPr/>
          <a:lstStyle/>
          <a:p>
            <a:r>
              <a:rPr lang="en-MY" dirty="0"/>
              <a:t>Engineers responsibilities</a:t>
            </a:r>
          </a:p>
        </p:txBody>
      </p:sp>
      <p:sp>
        <p:nvSpPr>
          <p:cNvPr id="3" name="TextBox 2">
            <a:extLst>
              <a:ext uri="{FF2B5EF4-FFF2-40B4-BE49-F238E27FC236}">
                <a16:creationId xmlns="" xmlns:a16="http://schemas.microsoft.com/office/drawing/2014/main" id="{DBA01E2C-7A48-480F-9507-A94DC46502D7}"/>
              </a:ext>
            </a:extLst>
          </p:cNvPr>
          <p:cNvSpPr txBox="1"/>
          <p:nvPr/>
        </p:nvSpPr>
        <p:spPr>
          <a:xfrm>
            <a:off x="-1" y="1063870"/>
            <a:ext cx="12192001" cy="4524315"/>
          </a:xfrm>
          <a:prstGeom prst="rect">
            <a:avLst/>
          </a:prstGeom>
          <a:noFill/>
        </p:spPr>
        <p:txBody>
          <a:bodyPr wrap="square" rtlCol="0">
            <a:spAutoFit/>
          </a:bodyPr>
          <a:lstStyle/>
          <a:p>
            <a:r>
              <a:rPr lang="en-MY" sz="3200" i="1" u="sng" dirty="0">
                <a:effectLst>
                  <a:outerShdw blurRad="38100" dist="38100" dir="2700000" algn="tl">
                    <a:srgbClr val="000000">
                      <a:alpha val="43137"/>
                    </a:srgbClr>
                  </a:outerShdw>
                </a:effectLst>
                <a:highlight>
                  <a:srgbClr val="00FF00"/>
                </a:highlight>
              </a:rPr>
              <a:t>Decision Making</a:t>
            </a:r>
          </a:p>
          <a:p>
            <a:endParaRPr lang="en-MY" sz="3200" dirty="0"/>
          </a:p>
          <a:p>
            <a:pPr marL="285750" indent="-285750">
              <a:buFont typeface="Wingdings" panose="05000000000000000000" pitchFamily="2" charset="2"/>
              <a:buChar char="v"/>
            </a:pPr>
            <a:r>
              <a:rPr lang="en-MY" sz="3200" dirty="0"/>
              <a:t>Effect on the physical environment and its social and economic impact.</a:t>
            </a:r>
          </a:p>
          <a:p>
            <a:pPr marL="285750" indent="-285750">
              <a:buFont typeface="Wingdings" panose="05000000000000000000" pitchFamily="2" charset="2"/>
              <a:buChar char="v"/>
            </a:pPr>
            <a:endParaRPr lang="en-MY" sz="3200" dirty="0"/>
          </a:p>
          <a:p>
            <a:pPr marL="285750" indent="-285750">
              <a:buFont typeface="Wingdings" panose="05000000000000000000" pitchFamily="2" charset="2"/>
              <a:buChar char="v"/>
            </a:pPr>
            <a:r>
              <a:rPr lang="en-MY" sz="3200" dirty="0"/>
              <a:t>Prepared for decision making on complex problems in broad areas.</a:t>
            </a:r>
          </a:p>
          <a:p>
            <a:pPr marL="285750" indent="-285750">
              <a:buFont typeface="Wingdings" panose="05000000000000000000" pitchFamily="2" charset="2"/>
              <a:buChar char="v"/>
            </a:pPr>
            <a:endParaRPr lang="en-MY" sz="3200" dirty="0"/>
          </a:p>
          <a:p>
            <a:pPr marL="285750" indent="-285750">
              <a:buFont typeface="Wingdings" panose="05000000000000000000" pitchFamily="2" charset="2"/>
              <a:buChar char="v"/>
            </a:pPr>
            <a:r>
              <a:rPr lang="en-MY" sz="3200" dirty="0"/>
              <a:t>Ability to predict their technical performance and their human </a:t>
            </a:r>
          </a:p>
          <a:p>
            <a:r>
              <a:rPr lang="en-MY" sz="3200" dirty="0"/>
              <a:t>	impact.</a:t>
            </a:r>
          </a:p>
        </p:txBody>
      </p:sp>
    </p:spTree>
    <p:extLst>
      <p:ext uri="{BB962C8B-B14F-4D97-AF65-F5344CB8AC3E}">
        <p14:creationId xmlns:p14="http://schemas.microsoft.com/office/powerpoint/2010/main" val="850200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980" y="530080"/>
            <a:ext cx="10396882" cy="1151965"/>
          </a:xfrm>
        </p:spPr>
        <p:txBody>
          <a:bodyPr/>
          <a:lstStyle/>
          <a:p>
            <a:r>
              <a:rPr lang="en-US" dirty="0" smtClean="0"/>
              <a:t>What is a technology?</a:t>
            </a:r>
            <a:endParaRPr lang="en-MY" dirty="0"/>
          </a:p>
        </p:txBody>
      </p:sp>
      <p:sp>
        <p:nvSpPr>
          <p:cNvPr id="3" name="TextBox 2"/>
          <p:cNvSpPr txBox="1"/>
          <p:nvPr/>
        </p:nvSpPr>
        <p:spPr>
          <a:xfrm>
            <a:off x="635002" y="1365956"/>
            <a:ext cx="8590845" cy="1077218"/>
          </a:xfrm>
          <a:prstGeom prst="rect">
            <a:avLst/>
          </a:prstGeom>
          <a:noFill/>
        </p:spPr>
        <p:txBody>
          <a:bodyPr wrap="square" rtlCol="0">
            <a:spAutoFit/>
          </a:bodyPr>
          <a:lstStyle/>
          <a:p>
            <a:r>
              <a:rPr lang="en-US" sz="3200" dirty="0" smtClean="0"/>
              <a:t>The use of science in industry, engineering, etc., to invent useful thing or to solve problem</a:t>
            </a:r>
            <a:endParaRPr lang="en-MY" sz="3200" dirty="0"/>
          </a:p>
        </p:txBody>
      </p:sp>
      <p:sp>
        <p:nvSpPr>
          <p:cNvPr id="4" name="Title 1"/>
          <p:cNvSpPr txBox="1">
            <a:spLocks/>
          </p:cNvSpPr>
          <p:nvPr/>
        </p:nvSpPr>
        <p:spPr>
          <a:xfrm>
            <a:off x="555980" y="2759263"/>
            <a:ext cx="10396882" cy="115196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US" dirty="0" smtClean="0"/>
              <a:t>What is engineering technologist?</a:t>
            </a:r>
            <a:endParaRPr lang="en-MY" dirty="0"/>
          </a:p>
        </p:txBody>
      </p:sp>
      <p:sp>
        <p:nvSpPr>
          <p:cNvPr id="5" name="TextBox 4"/>
          <p:cNvSpPr txBox="1"/>
          <p:nvPr/>
        </p:nvSpPr>
        <p:spPr>
          <a:xfrm>
            <a:off x="635002" y="3668888"/>
            <a:ext cx="9877778" cy="1569660"/>
          </a:xfrm>
          <a:prstGeom prst="rect">
            <a:avLst/>
          </a:prstGeom>
          <a:noFill/>
        </p:spPr>
        <p:txBody>
          <a:bodyPr wrap="square" rtlCol="0">
            <a:spAutoFit/>
          </a:bodyPr>
          <a:lstStyle/>
          <a:p>
            <a:r>
              <a:rPr lang="en-US" sz="3200" dirty="0" smtClean="0"/>
              <a:t>A professional trained in a certain aspects of development and implementation of a respective area of technology</a:t>
            </a:r>
            <a:endParaRPr lang="en-MY" sz="3200" dirty="0"/>
          </a:p>
        </p:txBody>
      </p:sp>
    </p:spTree>
    <p:extLst>
      <p:ext uri="{BB962C8B-B14F-4D97-AF65-F5344CB8AC3E}">
        <p14:creationId xmlns:p14="http://schemas.microsoft.com/office/powerpoint/2010/main" val="275742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4" y="143934"/>
            <a:ext cx="10396882" cy="1151965"/>
          </a:xfrm>
        </p:spPr>
        <p:txBody>
          <a:bodyPr/>
          <a:lstStyle/>
          <a:p>
            <a:r>
              <a:rPr lang="en-US" dirty="0" smtClean="0"/>
              <a:t>Requirement to be technologist </a:t>
            </a:r>
            <a:endParaRPr lang="en-MY" dirty="0"/>
          </a:p>
        </p:txBody>
      </p:sp>
      <p:sp>
        <p:nvSpPr>
          <p:cNvPr id="3" name="TextBox 2"/>
          <p:cNvSpPr txBox="1"/>
          <p:nvPr/>
        </p:nvSpPr>
        <p:spPr>
          <a:xfrm>
            <a:off x="338666" y="1140178"/>
            <a:ext cx="10634134" cy="4524315"/>
          </a:xfrm>
          <a:prstGeom prst="rect">
            <a:avLst/>
          </a:prstGeom>
          <a:noFill/>
        </p:spPr>
        <p:txBody>
          <a:bodyPr wrap="square" rtlCol="0">
            <a:spAutoFit/>
          </a:bodyPr>
          <a:lstStyle/>
          <a:p>
            <a:pPr marL="457200" indent="-457200">
              <a:lnSpc>
                <a:spcPct val="150000"/>
              </a:lnSpc>
              <a:buFont typeface="Wingdings" pitchFamily="2" charset="2"/>
              <a:buChar char="Ø"/>
            </a:pPr>
            <a:r>
              <a:rPr lang="en-MY" sz="2800" dirty="0"/>
              <a:t>It is </a:t>
            </a:r>
            <a:r>
              <a:rPr lang="en-MY" sz="2800" dirty="0">
                <a:solidFill>
                  <a:srgbClr val="FF0000"/>
                </a:solidFill>
              </a:rPr>
              <a:t>mandatory</a:t>
            </a:r>
            <a:r>
              <a:rPr lang="en-MY" sz="2800" dirty="0"/>
              <a:t> for university graduate to register as Engineering Technologist if he/she wants to take up employment as an Engineering Technologist. This is in accordance with section 7(2)(</a:t>
            </a:r>
            <a:r>
              <a:rPr lang="en-MY" sz="2800" dirty="0" err="1"/>
              <a:t>aa</a:t>
            </a:r>
            <a:r>
              <a:rPr lang="en-MY" sz="2800" dirty="0"/>
              <a:t>) which specified that “An Engineering Technologist who is registered with the Board may, subject to Section 8, take up employment which requires him to perform professional engineering services.”</a:t>
            </a:r>
          </a:p>
          <a:p>
            <a:r>
              <a:rPr lang="en-MY" dirty="0"/>
              <a:t/>
            </a:r>
            <a:br>
              <a:rPr lang="en-MY" dirty="0"/>
            </a:br>
            <a:endParaRPr lang="en-MY" dirty="0"/>
          </a:p>
        </p:txBody>
      </p:sp>
    </p:spTree>
    <p:extLst>
      <p:ext uri="{BB962C8B-B14F-4D97-AF65-F5344CB8AC3E}">
        <p14:creationId xmlns:p14="http://schemas.microsoft.com/office/powerpoint/2010/main" val="3513065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688" y="361244"/>
            <a:ext cx="10679289" cy="4893647"/>
          </a:xfrm>
          <a:prstGeom prst="rect">
            <a:avLst/>
          </a:prstGeom>
          <a:noFill/>
        </p:spPr>
        <p:txBody>
          <a:bodyPr wrap="square" rtlCol="0">
            <a:spAutoFit/>
          </a:bodyPr>
          <a:lstStyle/>
          <a:p>
            <a:pPr marL="457200" indent="-457200">
              <a:lnSpc>
                <a:spcPct val="150000"/>
              </a:lnSpc>
              <a:buFont typeface="Wingdings" pitchFamily="2" charset="2"/>
              <a:buChar char="Ø"/>
            </a:pPr>
            <a:r>
              <a:rPr lang="en-MY" sz="2800" dirty="0"/>
              <a:t>An Engineering Technologist is a person registered under Section 10(C) of the Registration of Engineers Act 1967 (Revised 2015</a:t>
            </a:r>
            <a:r>
              <a:rPr lang="en-MY" sz="2800" dirty="0" smtClean="0"/>
              <a:t>).</a:t>
            </a:r>
          </a:p>
          <a:p>
            <a:pPr>
              <a:lnSpc>
                <a:spcPct val="150000"/>
              </a:lnSpc>
            </a:pPr>
            <a:endParaRPr lang="en-MY" sz="2800" dirty="0"/>
          </a:p>
          <a:p>
            <a:pPr marL="457200" indent="-457200">
              <a:lnSpc>
                <a:spcPct val="150000"/>
              </a:lnSpc>
              <a:buFont typeface="Wingdings" pitchFamily="2" charset="2"/>
              <a:buChar char="Ø"/>
            </a:pPr>
            <a:r>
              <a:rPr lang="en-MY" sz="2800" dirty="0"/>
              <a:t>According to Section 7 (1B) of the Act, an Engineering Technologist will be entitled to describe himself or hold himself out under any name, style or title using the abbreviation “</a:t>
            </a:r>
            <a:r>
              <a:rPr lang="en-MY" sz="2800" b="1" dirty="0" err="1"/>
              <a:t>Eng.Tech</a:t>
            </a:r>
            <a:r>
              <a:rPr lang="en-MY" sz="2800" b="1" dirty="0"/>
              <a:t>.</a:t>
            </a:r>
            <a:r>
              <a:rPr lang="en-MY" sz="2800" dirty="0"/>
              <a:t>” after his name or in any way associate with his name.</a:t>
            </a:r>
          </a:p>
          <a:p>
            <a:endParaRPr lang="en-MY" dirty="0"/>
          </a:p>
        </p:txBody>
      </p:sp>
    </p:spTree>
    <p:extLst>
      <p:ext uri="{BB962C8B-B14F-4D97-AF65-F5344CB8AC3E}">
        <p14:creationId xmlns:p14="http://schemas.microsoft.com/office/powerpoint/2010/main" val="3874872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601" y="0"/>
            <a:ext cx="11164710" cy="6124754"/>
          </a:xfrm>
          <a:prstGeom prst="rect">
            <a:avLst/>
          </a:prstGeom>
          <a:noFill/>
        </p:spPr>
        <p:txBody>
          <a:bodyPr wrap="square" rtlCol="0">
            <a:spAutoFit/>
          </a:bodyPr>
          <a:lstStyle/>
          <a:p>
            <a:pPr marL="457200" indent="-457200">
              <a:buFont typeface="Wingdings" pitchFamily="2" charset="2"/>
              <a:buChar char="Ø"/>
            </a:pPr>
            <a:r>
              <a:rPr lang="en-MY" sz="2800" dirty="0"/>
              <a:t>The recognised academic qualification for registration as an Engineering Technologist with BEM includes the following</a:t>
            </a:r>
            <a:r>
              <a:rPr lang="en-MY" sz="2800" dirty="0" smtClean="0"/>
              <a:t>:</a:t>
            </a:r>
          </a:p>
          <a:p>
            <a:pPr marL="457200" indent="-457200">
              <a:buFont typeface="Wingdings" pitchFamily="2" charset="2"/>
              <a:buChar char="Ø"/>
            </a:pPr>
            <a:endParaRPr lang="en-MY" sz="2800" dirty="0"/>
          </a:p>
          <a:p>
            <a:pPr marL="1428750" lvl="2" indent="-514350">
              <a:buFont typeface="+mj-lt"/>
              <a:buAutoNum type="arabicPeriod"/>
            </a:pPr>
            <a:r>
              <a:rPr lang="en-MY" sz="2800" b="1" dirty="0"/>
              <a:t>Engineering Degree awarded by Malaysia:</a:t>
            </a:r>
            <a:endParaRPr lang="en-MY" sz="2800" dirty="0"/>
          </a:p>
          <a:p>
            <a:pPr marL="914400" lvl="1" indent="-457200">
              <a:buFont typeface="Wingdings" pitchFamily="2" charset="2"/>
              <a:buChar char="ü"/>
            </a:pPr>
            <a:r>
              <a:rPr lang="en-MY" sz="2800" dirty="0" smtClean="0"/>
              <a:t>	Bachelor </a:t>
            </a:r>
            <a:r>
              <a:rPr lang="en-MY" sz="2800" dirty="0"/>
              <a:t>Degree in Engineering Technology accredited by the </a:t>
            </a:r>
            <a:r>
              <a:rPr lang="en-MY" sz="2800" dirty="0" smtClean="0"/>
              <a:t>		Board’s </a:t>
            </a:r>
            <a:r>
              <a:rPr lang="en-MY" sz="2800" dirty="0"/>
              <a:t>Engineering Technology Accreditation Council </a:t>
            </a:r>
            <a:r>
              <a:rPr lang="en-MY" sz="2800" dirty="0" smtClean="0"/>
              <a:t>			(</a:t>
            </a:r>
            <a:r>
              <a:rPr lang="en-MY" sz="2800" dirty="0"/>
              <a:t>ETAC).</a:t>
            </a:r>
          </a:p>
          <a:p>
            <a:pPr marL="914400" lvl="1" indent="-457200">
              <a:buFont typeface="Wingdings" pitchFamily="2" charset="2"/>
              <a:buChar char="ü"/>
            </a:pPr>
            <a:r>
              <a:rPr lang="en-MY" sz="2800" dirty="0" smtClean="0"/>
              <a:t>	For </a:t>
            </a:r>
            <a:r>
              <a:rPr lang="en-MY" sz="2800" dirty="0"/>
              <a:t>applicants graduating before 1st January 2017, degrees </a:t>
            </a:r>
            <a:r>
              <a:rPr lang="en-MY" sz="2800" dirty="0" smtClean="0"/>
              <a:t>				accredited </a:t>
            </a:r>
            <a:r>
              <a:rPr lang="en-MY" sz="2800" dirty="0"/>
              <a:t>by Malaysian Qualifications Agency (MQA) are </a:t>
            </a:r>
            <a:r>
              <a:rPr lang="en-MY" sz="2800" dirty="0" smtClean="0"/>
              <a:t>				accepted</a:t>
            </a:r>
            <a:r>
              <a:rPr lang="en-MY" sz="2800" dirty="0"/>
              <a:t>.</a:t>
            </a:r>
          </a:p>
          <a:p>
            <a:pPr marL="914400" lvl="1" indent="-457200">
              <a:buFont typeface="Wingdings" pitchFamily="2" charset="2"/>
              <a:buChar char="ü"/>
            </a:pPr>
            <a:r>
              <a:rPr lang="en-MY" sz="2800" dirty="0" smtClean="0"/>
              <a:t>	For </a:t>
            </a:r>
            <a:r>
              <a:rPr lang="en-MY" sz="2800" dirty="0"/>
              <a:t>applicants graduating after 1st January 2017, degrees </a:t>
            </a:r>
            <a:r>
              <a:rPr lang="en-MY" sz="2800" dirty="0" smtClean="0"/>
              <a:t>				accredited </a:t>
            </a:r>
            <a:r>
              <a:rPr lang="en-MY" sz="2800" dirty="0"/>
              <a:t>by Malaysian Qualifications Agency (MQA) within the </a:t>
            </a:r>
            <a:r>
              <a:rPr lang="en-MY" sz="2800" dirty="0" smtClean="0"/>
              <a:t>		six </a:t>
            </a:r>
            <a:r>
              <a:rPr lang="en-MY" sz="2800" dirty="0"/>
              <a:t>(6) years maximum from the date of accreditation prior to 1st </a:t>
            </a:r>
            <a:r>
              <a:rPr lang="en-MY" sz="2800" dirty="0" smtClean="0"/>
              <a:t>		January </a:t>
            </a:r>
            <a:r>
              <a:rPr lang="en-MY" sz="2800" dirty="0"/>
              <a:t>2017 are accepted</a:t>
            </a:r>
            <a:r>
              <a:rPr lang="en-MY" sz="2800" dirty="0" smtClean="0"/>
              <a:t>.</a:t>
            </a:r>
            <a:endParaRPr lang="en-MY" sz="2800" dirty="0"/>
          </a:p>
        </p:txBody>
      </p:sp>
    </p:spTree>
    <p:extLst>
      <p:ext uri="{BB962C8B-B14F-4D97-AF65-F5344CB8AC3E}">
        <p14:creationId xmlns:p14="http://schemas.microsoft.com/office/powerpoint/2010/main" val="3376141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34" y="572911"/>
            <a:ext cx="10396882" cy="2339622"/>
          </a:xfrm>
        </p:spPr>
        <p:txBody>
          <a:bodyPr>
            <a:normAutofit fontScale="90000"/>
          </a:bodyPr>
          <a:lstStyle/>
          <a:p>
            <a:pPr marL="1428750" marR="0" lvl="2" indent="-514350" defTabSz="457200" rtl="0" eaLnBrk="1" fontAlgn="auto" latinLnBrk="0" hangingPunct="1">
              <a:lnSpc>
                <a:spcPct val="100000"/>
              </a:lnSpc>
              <a:spcBef>
                <a:spcPts val="0"/>
              </a:spcBef>
              <a:spcAft>
                <a:spcPts val="0"/>
              </a:spcAft>
              <a:buFont typeface="+mj-lt"/>
              <a:buAutoNum type="arabicPeriod" startAt="2"/>
              <a:tabLst/>
              <a:defRPr/>
            </a:pPr>
            <a:r>
              <a:rPr kumimoji="0" lang="en-MY" sz="3100" b="1" i="0" u="none" strike="noStrike" kern="1200" cap="none" spc="0" normalizeH="0" baseline="0" noProof="0" dirty="0" smtClean="0">
                <a:ln>
                  <a:noFill/>
                </a:ln>
                <a:solidFill>
                  <a:prstClr val="black"/>
                </a:solidFill>
                <a:effectLst/>
                <a:uLnTx/>
                <a:uFillTx/>
                <a:latin typeface="Impact"/>
                <a:ea typeface="+mn-ea"/>
                <a:cs typeface="+mn-cs"/>
              </a:rPr>
              <a:t>Engineering Degree awarded by Other Country</a:t>
            </a:r>
            <a:r>
              <a:rPr kumimoji="0" lang="en-MY" sz="3100" b="0" i="0" u="none" strike="noStrike" kern="1200" cap="none" spc="0" normalizeH="0" baseline="0" noProof="0" dirty="0" smtClean="0">
                <a:ln>
                  <a:noFill/>
                </a:ln>
                <a:solidFill>
                  <a:prstClr val="black"/>
                </a:solidFill>
                <a:effectLst/>
                <a:uLnTx/>
                <a:uFillTx/>
                <a:latin typeface="Impact"/>
                <a:ea typeface="+mn-ea"/>
                <a:cs typeface="+mn-cs"/>
              </a:rPr>
              <a:t/>
            </a:r>
            <a:br>
              <a:rPr kumimoji="0" lang="en-MY" sz="3100" b="0" i="0" u="none" strike="noStrike" kern="1200" cap="none" spc="0" normalizeH="0" baseline="0" noProof="0" dirty="0" smtClean="0">
                <a:ln>
                  <a:noFill/>
                </a:ln>
                <a:solidFill>
                  <a:prstClr val="black"/>
                </a:solidFill>
                <a:effectLst/>
                <a:uLnTx/>
                <a:uFillTx/>
                <a:latin typeface="Impact"/>
                <a:ea typeface="+mn-ea"/>
                <a:cs typeface="+mn-cs"/>
              </a:rPr>
            </a:br>
            <a:r>
              <a:rPr kumimoji="0" lang="en-MY" sz="3100" b="0" i="0" u="none" strike="noStrike" kern="1200" cap="none" spc="0" normalizeH="0" baseline="0" noProof="0" dirty="0" smtClean="0">
                <a:ln>
                  <a:noFill/>
                </a:ln>
                <a:solidFill>
                  <a:prstClr val="black"/>
                </a:solidFill>
                <a:effectLst/>
                <a:uLnTx/>
                <a:uFillTx/>
                <a:latin typeface="Impact"/>
                <a:ea typeface="+mn-ea"/>
                <a:cs typeface="+mn-cs"/>
              </a:rPr>
              <a:t/>
            </a:r>
            <a:br>
              <a:rPr kumimoji="0" lang="en-MY" sz="3100" b="0" i="0" u="none" strike="noStrike" kern="1200" cap="none" spc="0" normalizeH="0" baseline="0" noProof="0" dirty="0" smtClean="0">
                <a:ln>
                  <a:noFill/>
                </a:ln>
                <a:solidFill>
                  <a:prstClr val="black"/>
                </a:solidFill>
                <a:effectLst/>
                <a:uLnTx/>
                <a:uFillTx/>
                <a:latin typeface="Impact"/>
                <a:ea typeface="+mn-ea"/>
                <a:cs typeface="+mn-cs"/>
              </a:rPr>
            </a:br>
            <a:r>
              <a:rPr kumimoji="0" lang="en-MY" sz="3100" b="0" i="0" u="none" strike="noStrike" kern="1200" cap="none" spc="0" normalizeH="0" baseline="0" noProof="0" dirty="0" smtClean="0">
                <a:ln>
                  <a:noFill/>
                </a:ln>
                <a:solidFill>
                  <a:prstClr val="black"/>
                </a:solidFill>
                <a:effectLst/>
                <a:uLnTx/>
                <a:uFillTx/>
                <a:latin typeface="Impact"/>
                <a:ea typeface="+mn-ea"/>
                <a:cs typeface="+mn-cs"/>
              </a:rPr>
              <a:t>An engineering technology degree accredited by professional body who is a signatory of Sydney Accord (SA).</a:t>
            </a:r>
            <a:br>
              <a:rPr kumimoji="0" lang="en-MY" sz="3100" b="0" i="0" u="none" strike="noStrike" kern="1200" cap="none" spc="0" normalizeH="0" baseline="0" noProof="0" dirty="0" smtClean="0">
                <a:ln>
                  <a:noFill/>
                </a:ln>
                <a:solidFill>
                  <a:prstClr val="black"/>
                </a:solidFill>
                <a:effectLst/>
                <a:uLnTx/>
                <a:uFillTx/>
                <a:latin typeface="Impact"/>
                <a:ea typeface="+mn-ea"/>
                <a:cs typeface="+mn-cs"/>
              </a:rPr>
            </a:br>
            <a:r>
              <a:rPr lang="en-MY" sz="2800" dirty="0" smtClean="0"/>
              <a:t/>
            </a:r>
            <a:br>
              <a:rPr lang="en-MY" sz="2800" dirty="0" smtClean="0"/>
            </a:br>
            <a:endParaRPr lang="en-MY" dirty="0"/>
          </a:p>
        </p:txBody>
      </p:sp>
    </p:spTree>
    <p:extLst>
      <p:ext uri="{BB962C8B-B14F-4D97-AF65-F5344CB8AC3E}">
        <p14:creationId xmlns:p14="http://schemas.microsoft.com/office/powerpoint/2010/main" val="3998079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0182EEC-2412-4669-B86B-902B09C6C9D6}"/>
              </a:ext>
            </a:extLst>
          </p:cNvPr>
          <p:cNvGraphicFramePr>
            <a:graphicFrameLocks noGrp="1"/>
          </p:cNvGraphicFramePr>
          <p:nvPr>
            <p:extLst>
              <p:ext uri="{D42A27DB-BD31-4B8C-83A1-F6EECF244321}">
                <p14:modId xmlns:p14="http://schemas.microsoft.com/office/powerpoint/2010/main" val="4208818737"/>
              </p:ext>
            </p:extLst>
          </p:nvPr>
        </p:nvGraphicFramePr>
        <p:xfrm>
          <a:off x="0" y="-1"/>
          <a:ext cx="11711354" cy="6042688"/>
        </p:xfrm>
        <a:graphic>
          <a:graphicData uri="http://schemas.openxmlformats.org/drawingml/2006/table">
            <a:tbl>
              <a:tblPr firstRow="1" bandRow="1">
                <a:tableStyleId>{5C22544A-7EE6-4342-B048-85BDC9FD1C3A}</a:tableStyleId>
              </a:tblPr>
              <a:tblGrid>
                <a:gridCol w="5855677">
                  <a:extLst>
                    <a:ext uri="{9D8B030D-6E8A-4147-A177-3AD203B41FA5}">
                      <a16:colId xmlns="" xmlns:a16="http://schemas.microsoft.com/office/drawing/2014/main" val="3762813658"/>
                    </a:ext>
                  </a:extLst>
                </a:gridCol>
                <a:gridCol w="5855677">
                  <a:extLst>
                    <a:ext uri="{9D8B030D-6E8A-4147-A177-3AD203B41FA5}">
                      <a16:colId xmlns="" xmlns:a16="http://schemas.microsoft.com/office/drawing/2014/main" val="2670884798"/>
                    </a:ext>
                  </a:extLst>
                </a:gridCol>
              </a:tblGrid>
              <a:tr h="1562128">
                <a:tc>
                  <a:txBody>
                    <a:bodyPr/>
                    <a:lstStyle/>
                    <a:p>
                      <a:pPr algn="ctr"/>
                      <a:r>
                        <a:rPr lang="en-US" sz="4800" dirty="0" smtClean="0"/>
                        <a:t>TECHNICIAN</a:t>
                      </a:r>
                      <a:endParaRPr lang="en-MY" sz="4800" dirty="0"/>
                    </a:p>
                  </a:txBody>
                  <a:tcPr anchor="ctr"/>
                </a:tc>
                <a:tc>
                  <a:txBody>
                    <a:bodyPr/>
                    <a:lstStyle/>
                    <a:p>
                      <a:pPr algn="ctr"/>
                      <a:r>
                        <a:rPr lang="en-MY" sz="4800" dirty="0" smtClean="0"/>
                        <a:t>TECHNOLOGISTS</a:t>
                      </a:r>
                      <a:endParaRPr lang="en-MY" sz="4800" dirty="0"/>
                    </a:p>
                  </a:txBody>
                  <a:tcPr anchor="ctr"/>
                </a:tc>
                <a:extLst>
                  <a:ext uri="{0D108BD9-81ED-4DB2-BD59-A6C34878D82A}">
                    <a16:rowId xmlns="" xmlns:a16="http://schemas.microsoft.com/office/drawing/2014/main" val="4192453134"/>
                  </a:ext>
                </a:extLst>
              </a:tr>
              <a:tr h="4012195">
                <a:tc>
                  <a:txBody>
                    <a:bodyPr/>
                    <a:lstStyle/>
                    <a:p>
                      <a:pPr marL="342900" indent="-342900" algn="l">
                        <a:lnSpc>
                          <a:spcPct val="100000"/>
                        </a:lnSpc>
                        <a:buFont typeface="Wingdings" panose="05000000000000000000" pitchFamily="2" charset="2"/>
                        <a:buChar char="v"/>
                      </a:pPr>
                      <a:r>
                        <a:rPr lang="en-MY" sz="3200" b="0" i="0" kern="1200" dirty="0" smtClean="0">
                          <a:solidFill>
                            <a:schemeClr val="dk1"/>
                          </a:solidFill>
                          <a:effectLst/>
                          <a:latin typeface="+mn-lt"/>
                          <a:ea typeface="+mn-ea"/>
                          <a:cs typeface="+mn-cs"/>
                        </a:rPr>
                        <a:t>Technician is just a person with a practical understanding of technology</a:t>
                      </a:r>
                    </a:p>
                    <a:p>
                      <a:pPr marL="342900" indent="-342900" algn="l">
                        <a:lnSpc>
                          <a:spcPct val="100000"/>
                        </a:lnSpc>
                        <a:buFont typeface="Wingdings" panose="05000000000000000000" pitchFamily="2" charset="2"/>
                        <a:buChar char="v"/>
                      </a:pPr>
                      <a:r>
                        <a:rPr lang="en-MY" sz="3200" b="0" i="0" kern="1200" dirty="0" smtClean="0">
                          <a:solidFill>
                            <a:schemeClr val="dk1"/>
                          </a:solidFill>
                          <a:effectLst/>
                          <a:latin typeface="+mn-lt"/>
                          <a:ea typeface="+mn-ea"/>
                          <a:cs typeface="+mn-cs"/>
                        </a:rPr>
                        <a:t>Technician works under a technologist</a:t>
                      </a:r>
                    </a:p>
                    <a:p>
                      <a:pPr marL="342900" indent="-342900" algn="l">
                        <a:lnSpc>
                          <a:spcPct val="100000"/>
                        </a:lnSpc>
                        <a:buFont typeface="Wingdings" panose="05000000000000000000" pitchFamily="2" charset="2"/>
                        <a:buChar char="v"/>
                      </a:pPr>
                      <a:r>
                        <a:rPr lang="en-MY" sz="3200" b="0" i="0" kern="1200" dirty="0" smtClean="0">
                          <a:solidFill>
                            <a:schemeClr val="dk1"/>
                          </a:solidFill>
                          <a:effectLst/>
                          <a:latin typeface="+mn-lt"/>
                          <a:ea typeface="+mn-ea"/>
                          <a:cs typeface="+mn-cs"/>
                        </a:rPr>
                        <a:t>technician is responsible for the application of those ideas.</a:t>
                      </a:r>
                      <a:br>
                        <a:rPr lang="en-MY" sz="3200" b="0" i="0" kern="1200" dirty="0" smtClean="0">
                          <a:solidFill>
                            <a:schemeClr val="dk1"/>
                          </a:solidFill>
                          <a:effectLst/>
                          <a:latin typeface="+mn-lt"/>
                          <a:ea typeface="+mn-ea"/>
                          <a:cs typeface="+mn-cs"/>
                        </a:rPr>
                      </a:br>
                      <a:r>
                        <a:rPr lang="en-MY" sz="3200" b="0" i="0" kern="1200" dirty="0" smtClean="0">
                          <a:solidFill>
                            <a:schemeClr val="dk1"/>
                          </a:solidFill>
                          <a:effectLst/>
                          <a:latin typeface="+mn-lt"/>
                          <a:ea typeface="+mn-ea"/>
                          <a:cs typeface="+mn-cs"/>
                        </a:rPr>
                        <a:t/>
                      </a:r>
                      <a:br>
                        <a:rPr lang="en-MY" sz="3200" b="0" i="0" kern="1200" dirty="0" smtClean="0">
                          <a:solidFill>
                            <a:schemeClr val="dk1"/>
                          </a:solidFill>
                          <a:effectLst/>
                          <a:latin typeface="+mn-lt"/>
                          <a:ea typeface="+mn-ea"/>
                          <a:cs typeface="+mn-cs"/>
                        </a:rPr>
                      </a:br>
                      <a:endParaRPr lang="en-MY" sz="3200" dirty="0"/>
                    </a:p>
                  </a:txBody>
                  <a:tcPr anchor="ctr"/>
                </a:tc>
                <a:tc>
                  <a:txBody>
                    <a:bodyPr/>
                    <a:lstStyle/>
                    <a:p>
                      <a:pPr marL="342900" indent="-342900" algn="l">
                        <a:buFont typeface="Wingdings" panose="05000000000000000000" pitchFamily="2" charset="2"/>
                        <a:buChar char="v"/>
                      </a:pPr>
                      <a:r>
                        <a:rPr lang="en-MY" sz="2400" dirty="0"/>
                        <a:t> </a:t>
                      </a:r>
                      <a:r>
                        <a:rPr lang="en-MY" sz="3200" b="0" i="0" kern="1200" dirty="0" smtClean="0">
                          <a:solidFill>
                            <a:schemeClr val="dk1"/>
                          </a:solidFill>
                          <a:effectLst/>
                          <a:latin typeface="+mn-lt"/>
                          <a:ea typeface="+mn-ea"/>
                          <a:cs typeface="+mn-cs"/>
                        </a:rPr>
                        <a:t>Technologist is a person who is completely aware of various technologies</a:t>
                      </a:r>
                    </a:p>
                    <a:p>
                      <a:pPr marL="342900" indent="-342900" algn="l">
                        <a:buFont typeface="Wingdings" panose="05000000000000000000" pitchFamily="2" charset="2"/>
                        <a:buChar char="v"/>
                      </a:pPr>
                      <a:r>
                        <a:rPr lang="en-MY" sz="3200" b="0" i="0" kern="1200" dirty="0" smtClean="0">
                          <a:solidFill>
                            <a:schemeClr val="dk1"/>
                          </a:solidFill>
                          <a:effectLst/>
                          <a:latin typeface="+mn-lt"/>
                          <a:ea typeface="+mn-ea"/>
                          <a:cs typeface="+mn-cs"/>
                        </a:rPr>
                        <a:t>Technologists handle most of the more complex work</a:t>
                      </a:r>
                    </a:p>
                    <a:p>
                      <a:pPr marL="342900" indent="-342900" algn="l">
                        <a:buFont typeface="Wingdings" panose="05000000000000000000" pitchFamily="2" charset="2"/>
                        <a:buChar char="v"/>
                      </a:pPr>
                      <a:r>
                        <a:rPr lang="en-MY" sz="3200" b="0" i="0" kern="1200" dirty="0" smtClean="0">
                          <a:solidFill>
                            <a:schemeClr val="dk1"/>
                          </a:solidFill>
                          <a:effectLst/>
                          <a:latin typeface="+mn-lt"/>
                          <a:ea typeface="+mn-ea"/>
                          <a:cs typeface="+mn-cs"/>
                        </a:rPr>
                        <a:t>Technologist is solely responsible for innovative ideas</a:t>
                      </a:r>
                      <a:br>
                        <a:rPr lang="en-MY" sz="3200" b="0" i="0" kern="1200" dirty="0" smtClean="0">
                          <a:solidFill>
                            <a:schemeClr val="dk1"/>
                          </a:solidFill>
                          <a:effectLst/>
                          <a:latin typeface="+mn-lt"/>
                          <a:ea typeface="+mn-ea"/>
                          <a:cs typeface="+mn-cs"/>
                        </a:rPr>
                      </a:br>
                      <a:endParaRPr lang="en-US" sz="3200" dirty="0" smtClean="0"/>
                    </a:p>
                  </a:txBody>
                  <a:tcPr anchor="ctr"/>
                </a:tc>
                <a:extLst>
                  <a:ext uri="{0D108BD9-81ED-4DB2-BD59-A6C34878D82A}">
                    <a16:rowId xmlns="" xmlns:a16="http://schemas.microsoft.com/office/drawing/2014/main" val="479264305"/>
                  </a:ext>
                </a:extLst>
              </a:tr>
            </a:tbl>
          </a:graphicData>
        </a:graphic>
      </p:graphicFrame>
    </p:spTree>
    <p:extLst>
      <p:ext uri="{BB962C8B-B14F-4D97-AF65-F5344CB8AC3E}">
        <p14:creationId xmlns:p14="http://schemas.microsoft.com/office/powerpoint/2010/main" val="520140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393835C-26AF-47E0-9AE1-3704BE3B7521}"/>
              </a:ext>
            </a:extLst>
          </p:cNvPr>
          <p:cNvPicPr>
            <a:picLocks noChangeAspect="1"/>
          </p:cNvPicPr>
          <p:nvPr/>
        </p:nvPicPr>
        <p:blipFill>
          <a:blip r:embed="rId2"/>
          <a:stretch>
            <a:fillRect/>
          </a:stretch>
        </p:blipFill>
        <p:spPr>
          <a:xfrm>
            <a:off x="865704" y="0"/>
            <a:ext cx="10460591" cy="5609492"/>
          </a:xfrm>
          <a:prstGeom prst="rect">
            <a:avLst/>
          </a:prstGeom>
        </p:spPr>
      </p:pic>
    </p:spTree>
    <p:extLst>
      <p:ext uri="{BB962C8B-B14F-4D97-AF65-F5344CB8AC3E}">
        <p14:creationId xmlns:p14="http://schemas.microsoft.com/office/powerpoint/2010/main" val="147794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1" y="143933"/>
            <a:ext cx="10682110" cy="1357489"/>
          </a:xfrm>
        </p:spPr>
        <p:txBody>
          <a:bodyPr>
            <a:normAutofit fontScale="90000"/>
          </a:bodyPr>
          <a:lstStyle/>
          <a:p>
            <a:r>
              <a:rPr lang="en-MY" b="1" dirty="0"/>
              <a:t>What types of </a:t>
            </a:r>
            <a:r>
              <a:rPr lang="en-MY" b="1" dirty="0" smtClean="0"/>
              <a:t>technologist  are </a:t>
            </a:r>
            <a:r>
              <a:rPr lang="en-MY" b="1" dirty="0"/>
              <a:t>there?</a:t>
            </a:r>
            <a:r>
              <a:rPr lang="en-MY" dirty="0"/>
              <a:t/>
            </a:r>
            <a:br>
              <a:rPr lang="en-MY" dirty="0"/>
            </a:br>
            <a:endParaRPr lang="en-MY" dirty="0"/>
          </a:p>
        </p:txBody>
      </p:sp>
      <p:sp>
        <p:nvSpPr>
          <p:cNvPr id="3" name="TextBox 2"/>
          <p:cNvSpPr txBox="1"/>
          <p:nvPr/>
        </p:nvSpPr>
        <p:spPr>
          <a:xfrm>
            <a:off x="733776" y="677333"/>
            <a:ext cx="10103555" cy="5016758"/>
          </a:xfrm>
          <a:prstGeom prst="rect">
            <a:avLst/>
          </a:prstGeom>
          <a:noFill/>
        </p:spPr>
        <p:txBody>
          <a:bodyPr wrap="square" rtlCol="0">
            <a:spAutoFit/>
          </a:bodyPr>
          <a:lstStyle/>
          <a:p>
            <a:pPr marL="285750" indent="-285750">
              <a:buFont typeface="Wingdings" pitchFamily="2" charset="2"/>
              <a:buChar char="Ø"/>
            </a:pPr>
            <a:r>
              <a:rPr lang="en-US" sz="3200" dirty="0" smtClean="0"/>
              <a:t>Food Technologist</a:t>
            </a:r>
          </a:p>
          <a:p>
            <a:pPr marL="285750" indent="-285750">
              <a:buFont typeface="Wingdings" pitchFamily="2" charset="2"/>
              <a:buChar char="Ø"/>
            </a:pPr>
            <a:r>
              <a:rPr lang="en-US" sz="3200" dirty="0" smtClean="0"/>
              <a:t>Medical Technologist</a:t>
            </a:r>
          </a:p>
          <a:p>
            <a:pPr marL="285750" indent="-285750">
              <a:buFont typeface="Wingdings" pitchFamily="2" charset="2"/>
              <a:buChar char="Ø"/>
            </a:pPr>
            <a:r>
              <a:rPr lang="en-US" sz="3200" dirty="0" smtClean="0"/>
              <a:t>Surgical Technologist</a:t>
            </a:r>
            <a:endParaRPr lang="en-MY" sz="3200" dirty="0" smtClean="0"/>
          </a:p>
          <a:p>
            <a:pPr marL="285750" indent="-285750">
              <a:buFont typeface="Wingdings" pitchFamily="2" charset="2"/>
              <a:buChar char="Ø"/>
            </a:pPr>
            <a:r>
              <a:rPr lang="en-MY" sz="3200" dirty="0" smtClean="0"/>
              <a:t>Nuclear </a:t>
            </a:r>
            <a:r>
              <a:rPr lang="en-MY" sz="3200" dirty="0"/>
              <a:t>Medicine </a:t>
            </a:r>
            <a:r>
              <a:rPr lang="en-MY" sz="3200" b="1" dirty="0" smtClean="0"/>
              <a:t>Technologist</a:t>
            </a:r>
          </a:p>
          <a:p>
            <a:pPr marL="285750" indent="-285750">
              <a:buFont typeface="Wingdings" pitchFamily="2" charset="2"/>
              <a:buChar char="Ø"/>
            </a:pPr>
            <a:r>
              <a:rPr lang="en-MY" sz="3200" dirty="0"/>
              <a:t>Cardiovascular </a:t>
            </a:r>
            <a:r>
              <a:rPr lang="en-MY" sz="3200" b="1" dirty="0" smtClean="0"/>
              <a:t>Technologist</a:t>
            </a:r>
          </a:p>
          <a:p>
            <a:pPr marL="285750" indent="-285750">
              <a:buFont typeface="Wingdings" pitchFamily="2" charset="2"/>
              <a:buChar char="Ø"/>
            </a:pPr>
            <a:r>
              <a:rPr lang="en-MY" sz="3200" dirty="0"/>
              <a:t> Electrical </a:t>
            </a:r>
            <a:r>
              <a:rPr lang="en-MY" sz="3200" dirty="0" smtClean="0"/>
              <a:t>Engineering </a:t>
            </a:r>
            <a:r>
              <a:rPr lang="en-MY" sz="3200" b="1" dirty="0" smtClean="0"/>
              <a:t>Technologists</a:t>
            </a:r>
          </a:p>
          <a:p>
            <a:pPr marL="285750" indent="-285750">
              <a:buFont typeface="Wingdings" pitchFamily="2" charset="2"/>
              <a:buChar char="Ø"/>
            </a:pPr>
            <a:r>
              <a:rPr lang="en-MY" sz="3200" b="1" dirty="0" smtClean="0"/>
              <a:t>Radiologic </a:t>
            </a:r>
            <a:r>
              <a:rPr lang="en-MY" sz="3200" b="1" dirty="0"/>
              <a:t>Technologist</a:t>
            </a:r>
          </a:p>
          <a:p>
            <a:pPr marL="285750" indent="-285750">
              <a:buFont typeface="Wingdings" pitchFamily="2" charset="2"/>
              <a:buChar char="Ø"/>
            </a:pPr>
            <a:r>
              <a:rPr lang="en-MY" sz="3200" b="1" dirty="0"/>
              <a:t>Nuclear Medicine Technologist</a:t>
            </a:r>
          </a:p>
          <a:p>
            <a:pPr marL="285750" indent="-285750">
              <a:buFont typeface="Wingdings" pitchFamily="2" charset="2"/>
              <a:buChar char="Ø"/>
            </a:pPr>
            <a:r>
              <a:rPr lang="en-MY" sz="3200" b="1" dirty="0"/>
              <a:t>CT </a:t>
            </a:r>
            <a:r>
              <a:rPr lang="en-MY" sz="3200" b="1" dirty="0" smtClean="0"/>
              <a:t>Technologist</a:t>
            </a:r>
          </a:p>
          <a:p>
            <a:pPr marL="285750" indent="-285750">
              <a:buFont typeface="Wingdings" pitchFamily="2" charset="2"/>
              <a:buChar char="Ø"/>
            </a:pPr>
            <a:r>
              <a:rPr lang="en-US" sz="3200" b="1" dirty="0" smtClean="0"/>
              <a:t>Many More !!!</a:t>
            </a:r>
            <a:endParaRPr lang="en-MY" sz="3200" b="1" dirty="0"/>
          </a:p>
        </p:txBody>
      </p:sp>
    </p:spTree>
    <p:extLst>
      <p:ext uri="{BB962C8B-B14F-4D97-AF65-F5344CB8AC3E}">
        <p14:creationId xmlns:p14="http://schemas.microsoft.com/office/powerpoint/2010/main" val="3383625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8" y="166511"/>
            <a:ext cx="10396882" cy="1151965"/>
          </a:xfrm>
        </p:spPr>
        <p:txBody>
          <a:bodyPr/>
          <a:lstStyle/>
          <a:p>
            <a:r>
              <a:rPr lang="en-US" dirty="0" smtClean="0"/>
              <a:t>technologist responsibilities</a:t>
            </a:r>
            <a:endParaRPr lang="en-MY" dirty="0"/>
          </a:p>
        </p:txBody>
      </p:sp>
      <p:sp>
        <p:nvSpPr>
          <p:cNvPr id="3" name="TextBox 2"/>
          <p:cNvSpPr txBox="1"/>
          <p:nvPr/>
        </p:nvSpPr>
        <p:spPr>
          <a:xfrm>
            <a:off x="541867" y="1083734"/>
            <a:ext cx="8929511" cy="4893647"/>
          </a:xfrm>
          <a:prstGeom prst="rect">
            <a:avLst/>
          </a:prstGeom>
          <a:noFill/>
        </p:spPr>
        <p:txBody>
          <a:bodyPr wrap="square" rtlCol="0">
            <a:spAutoFit/>
          </a:bodyPr>
          <a:lstStyle/>
          <a:p>
            <a:pPr marL="285750" indent="-285750">
              <a:lnSpc>
                <a:spcPct val="150000"/>
              </a:lnSpc>
              <a:buFont typeface="Wingdings" pitchFamily="2" charset="2"/>
              <a:buChar char="ü"/>
            </a:pPr>
            <a:r>
              <a:rPr lang="en-MY" sz="2400" dirty="0"/>
              <a:t>Interpret schematics and specifications for work crews</a:t>
            </a:r>
          </a:p>
          <a:p>
            <a:pPr marL="285750" indent="-285750">
              <a:lnSpc>
                <a:spcPct val="150000"/>
              </a:lnSpc>
              <a:buFont typeface="Wingdings" pitchFamily="2" charset="2"/>
              <a:buChar char="ü"/>
            </a:pPr>
            <a:r>
              <a:rPr lang="en-MY" sz="2400" dirty="0"/>
              <a:t>Assist engineers in the creation and testing of manufacturing products or machines</a:t>
            </a:r>
          </a:p>
          <a:p>
            <a:pPr marL="285750" indent="-285750">
              <a:lnSpc>
                <a:spcPct val="150000"/>
              </a:lnSpc>
              <a:buFont typeface="Wingdings" pitchFamily="2" charset="2"/>
              <a:buChar char="ü"/>
            </a:pPr>
            <a:r>
              <a:rPr lang="en-MY" sz="2400" dirty="0"/>
              <a:t>Design and help produce specialized equipment</a:t>
            </a:r>
          </a:p>
          <a:p>
            <a:pPr marL="285750" indent="-285750">
              <a:lnSpc>
                <a:spcPct val="150000"/>
              </a:lnSpc>
              <a:buFont typeface="Wingdings" pitchFamily="2" charset="2"/>
              <a:buChar char="ü"/>
            </a:pPr>
            <a:r>
              <a:rPr lang="en-MY" sz="2400" dirty="0"/>
              <a:t>Use computer drafting software to create blueprints or drafts for tools or machines</a:t>
            </a:r>
          </a:p>
          <a:p>
            <a:pPr marL="285750" indent="-285750">
              <a:lnSpc>
                <a:spcPct val="150000"/>
              </a:lnSpc>
              <a:buFont typeface="Wingdings" pitchFamily="2" charset="2"/>
              <a:buChar char="ü"/>
            </a:pPr>
            <a:r>
              <a:rPr lang="en-MY" sz="2400" dirty="0"/>
              <a:t>Work with crews providing technical support or construction instructions</a:t>
            </a:r>
          </a:p>
          <a:p>
            <a:endParaRPr lang="en-MY" sz="2400" dirty="0"/>
          </a:p>
        </p:txBody>
      </p:sp>
    </p:spTree>
    <p:extLst>
      <p:ext uri="{BB962C8B-B14F-4D97-AF65-F5344CB8AC3E}">
        <p14:creationId xmlns:p14="http://schemas.microsoft.com/office/powerpoint/2010/main" val="2679798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434483" cy="346587"/>
          </a:xfrm>
        </p:spPr>
        <p:txBody>
          <a:bodyPr>
            <a:normAutofit fontScale="90000"/>
          </a:bodyPr>
          <a:lstStyle/>
          <a:p>
            <a:r>
              <a:rPr lang="en-US" dirty="0"/>
              <a:t>Compare and contrast between engineers and technologists</a:t>
            </a:r>
          </a:p>
        </p:txBody>
      </p:sp>
      <p:sp>
        <p:nvSpPr>
          <p:cNvPr id="5" name="Content Placeholder 4"/>
          <p:cNvSpPr>
            <a:spLocks noGrp="1"/>
          </p:cNvSpPr>
          <p:nvPr>
            <p:ph sz="quarter" idx="13"/>
          </p:nvPr>
        </p:nvSpPr>
        <p:spPr>
          <a:xfrm>
            <a:off x="685800" y="1533832"/>
            <a:ext cx="10699955" cy="4109885"/>
          </a:xfrm>
        </p:spPr>
        <p:txBody>
          <a:bodyPr>
            <a:normAutofit fontScale="92500" lnSpcReduction="20000"/>
          </a:bodyPr>
          <a:lstStyle/>
          <a:p>
            <a:pPr marL="0" indent="0">
              <a:buNone/>
            </a:pPr>
            <a:r>
              <a:rPr lang="en-US" dirty="0"/>
              <a:t>The </a:t>
            </a:r>
            <a:r>
              <a:rPr lang="en-US" dirty="0">
                <a:solidFill>
                  <a:srgbClr val="FF0000"/>
                </a:solidFill>
              </a:rPr>
              <a:t>National Society of Professional Engineers </a:t>
            </a:r>
            <a:r>
              <a:rPr lang="en-US" dirty="0"/>
              <a:t>describes the difference between engineering and engineering technology</a:t>
            </a:r>
            <a:r>
              <a:rPr lang="en-US" dirty="0" smtClean="0"/>
              <a:t>:</a:t>
            </a:r>
          </a:p>
          <a:p>
            <a:r>
              <a:rPr lang="en-US" dirty="0"/>
              <a:t>"The distinction between engineering and engineering technology emanates primarily from differences in their educational programs. Engineering programs are geared toward development of conceptual skills, and consist of a sequence of engineering fundamentals and design courses, built on a foundation of complex mathematics and science courses</a:t>
            </a:r>
            <a:r>
              <a:rPr lang="en-US" dirty="0" smtClean="0"/>
              <a:t>.</a:t>
            </a:r>
          </a:p>
          <a:p>
            <a:r>
              <a:rPr lang="en-US" dirty="0" smtClean="0"/>
              <a:t>Engineering </a:t>
            </a:r>
            <a:r>
              <a:rPr lang="en-US" dirty="0"/>
              <a:t>technology programs are oriented toward application, and provide their students introductory mathematics and science courses, and only a qualitative introduction to engineering fundamentals. </a:t>
            </a:r>
            <a:endParaRPr lang="en-US" dirty="0" smtClean="0"/>
          </a:p>
          <a:p>
            <a:r>
              <a:rPr lang="en-US" dirty="0" smtClean="0"/>
              <a:t>Thus</a:t>
            </a:r>
            <a:r>
              <a:rPr lang="en-US" dirty="0"/>
              <a:t>, engineering programs provide their graduates a breadth and depth of knowledge that allows them to function as designers. </a:t>
            </a:r>
            <a:endParaRPr lang="en-US" dirty="0" smtClean="0"/>
          </a:p>
          <a:p>
            <a:r>
              <a:rPr lang="en-US" dirty="0" smtClean="0"/>
              <a:t>Engineering </a:t>
            </a:r>
            <a:r>
              <a:rPr lang="en-US" dirty="0"/>
              <a:t>technology programs prepare their graduates to apply others' designs."</a:t>
            </a:r>
          </a:p>
        </p:txBody>
      </p:sp>
    </p:spTree>
    <p:extLst>
      <p:ext uri="{BB962C8B-B14F-4D97-AF65-F5344CB8AC3E}">
        <p14:creationId xmlns:p14="http://schemas.microsoft.com/office/powerpoint/2010/main" val="217087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85800" y="285135"/>
            <a:ext cx="10896600" cy="5830529"/>
          </a:xfrm>
        </p:spPr>
        <p:txBody>
          <a:bodyPr>
            <a:normAutofit lnSpcReduction="10000"/>
          </a:bodyPr>
          <a:lstStyle/>
          <a:p>
            <a:pPr marL="0" indent="0">
              <a:buNone/>
            </a:pPr>
            <a:r>
              <a:rPr lang="en-US" dirty="0"/>
              <a:t>The </a:t>
            </a:r>
            <a:r>
              <a:rPr lang="en-US" dirty="0">
                <a:solidFill>
                  <a:srgbClr val="FF0000"/>
                </a:solidFill>
              </a:rPr>
              <a:t>Accreditation Board for Engineering and Technology </a:t>
            </a:r>
            <a:r>
              <a:rPr lang="en-US" dirty="0"/>
              <a:t>describes the difference between engineering and engineering technology as: "Engineering and technology are separate, but intimately related professions. Here are some of the ways they differ</a:t>
            </a:r>
            <a:r>
              <a:rPr lang="en-US" dirty="0" smtClean="0"/>
              <a:t>:</a:t>
            </a:r>
          </a:p>
          <a:p>
            <a:pPr fontAlgn="base"/>
            <a:r>
              <a:rPr lang="en-US" dirty="0"/>
              <a:t>Engineering undergraduate programs include more mathematics work and higher level mathematics than technology programs.</a:t>
            </a:r>
          </a:p>
          <a:p>
            <a:pPr fontAlgn="base"/>
            <a:r>
              <a:rPr lang="en-US" dirty="0"/>
              <a:t>Engineering undergraduate programs often focus on theory, while technology programs usually focus on application.</a:t>
            </a:r>
          </a:p>
          <a:p>
            <a:pPr fontAlgn="base"/>
            <a:r>
              <a:rPr lang="en-US" dirty="0"/>
              <a:t>Once they enter the workforce, engineering graduates typically spend their time planning, while engineering technology graduates spend their time making plans work.</a:t>
            </a:r>
          </a:p>
          <a:p>
            <a:pPr fontAlgn="base"/>
            <a:r>
              <a:rPr lang="en-US" dirty="0"/>
              <a:t>At ABET, engineering and engineering technology programs are evaluated and accredited by two separate accreditation commissions using two separate sets of accreditation criteria.</a:t>
            </a:r>
          </a:p>
          <a:p>
            <a:pPr fontAlgn="base"/>
            <a:r>
              <a:rPr lang="en-US" dirty="0"/>
              <a:t>Graduates from engineering programs are called engineers, while graduates of technology programs are often called technologists.</a:t>
            </a:r>
          </a:p>
          <a:p>
            <a:pPr fontAlgn="base"/>
            <a:r>
              <a:rPr lang="en-US" dirty="0"/>
              <a:t>Graduates from engineering technology programs are often hired as engineers.</a:t>
            </a:r>
          </a:p>
          <a:p>
            <a:endParaRPr lang="en-US" dirty="0"/>
          </a:p>
        </p:txBody>
      </p:sp>
    </p:spTree>
    <p:extLst>
      <p:ext uri="{BB962C8B-B14F-4D97-AF65-F5344CB8AC3E}">
        <p14:creationId xmlns:p14="http://schemas.microsoft.com/office/powerpoint/2010/main" val="3032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00182EEC-2412-4669-B86B-902B09C6C9D6}"/>
              </a:ext>
            </a:extLst>
          </p:cNvPr>
          <p:cNvGraphicFramePr>
            <a:graphicFrameLocks noGrp="1"/>
          </p:cNvGraphicFramePr>
          <p:nvPr>
            <p:extLst>
              <p:ext uri="{D42A27DB-BD31-4B8C-83A1-F6EECF244321}">
                <p14:modId xmlns:p14="http://schemas.microsoft.com/office/powerpoint/2010/main" val="239457099"/>
              </p:ext>
            </p:extLst>
          </p:nvPr>
        </p:nvGraphicFramePr>
        <p:xfrm>
          <a:off x="0" y="-1"/>
          <a:ext cx="11711354" cy="5574323"/>
        </p:xfrm>
        <a:graphic>
          <a:graphicData uri="http://schemas.openxmlformats.org/drawingml/2006/table">
            <a:tbl>
              <a:tblPr firstRow="1" bandRow="1">
                <a:tableStyleId>{5C22544A-7EE6-4342-B048-85BDC9FD1C3A}</a:tableStyleId>
              </a:tblPr>
              <a:tblGrid>
                <a:gridCol w="5855677">
                  <a:extLst>
                    <a:ext uri="{9D8B030D-6E8A-4147-A177-3AD203B41FA5}">
                      <a16:colId xmlns="" xmlns:a16="http://schemas.microsoft.com/office/drawing/2014/main" val="3762813658"/>
                    </a:ext>
                  </a:extLst>
                </a:gridCol>
                <a:gridCol w="5855677">
                  <a:extLst>
                    <a:ext uri="{9D8B030D-6E8A-4147-A177-3AD203B41FA5}">
                      <a16:colId xmlns="" xmlns:a16="http://schemas.microsoft.com/office/drawing/2014/main" val="2670884798"/>
                    </a:ext>
                  </a:extLst>
                </a:gridCol>
              </a:tblGrid>
              <a:tr h="1562128">
                <a:tc>
                  <a:txBody>
                    <a:bodyPr/>
                    <a:lstStyle/>
                    <a:p>
                      <a:pPr algn="ctr"/>
                      <a:r>
                        <a:rPr lang="en-MY" sz="4800" dirty="0" smtClean="0"/>
                        <a:t>ENGINEERS</a:t>
                      </a:r>
                      <a:endParaRPr lang="en-MY" sz="4800" dirty="0"/>
                    </a:p>
                  </a:txBody>
                  <a:tcPr anchor="ctr"/>
                </a:tc>
                <a:tc>
                  <a:txBody>
                    <a:bodyPr/>
                    <a:lstStyle/>
                    <a:p>
                      <a:pPr algn="ctr"/>
                      <a:r>
                        <a:rPr lang="en-MY" sz="4800" dirty="0" smtClean="0"/>
                        <a:t>TECHNOLOGISTS</a:t>
                      </a:r>
                      <a:endParaRPr lang="en-MY" sz="4800" dirty="0"/>
                    </a:p>
                  </a:txBody>
                  <a:tcPr anchor="ctr"/>
                </a:tc>
                <a:extLst>
                  <a:ext uri="{0D108BD9-81ED-4DB2-BD59-A6C34878D82A}">
                    <a16:rowId xmlns="" xmlns:a16="http://schemas.microsoft.com/office/drawing/2014/main" val="4192453134"/>
                  </a:ext>
                </a:extLst>
              </a:tr>
              <a:tr h="4012195">
                <a:tc>
                  <a:txBody>
                    <a:bodyPr/>
                    <a:lstStyle/>
                    <a:p>
                      <a:pPr marL="342900" indent="-342900" algn="ctr">
                        <a:buFont typeface="Wingdings" panose="05000000000000000000" pitchFamily="2" charset="2"/>
                        <a:buChar char="v"/>
                      </a:pPr>
                      <a:r>
                        <a:rPr lang="en-US" sz="2400" dirty="0" smtClean="0"/>
                        <a:t>Engineering is the application of scientific methods to solve discrete problems</a:t>
                      </a:r>
                    </a:p>
                    <a:p>
                      <a:pPr marL="342900" indent="-342900" algn="ctr">
                        <a:buFont typeface="Wingdings" panose="05000000000000000000" pitchFamily="2" charset="2"/>
                        <a:buChar char="v"/>
                      </a:pPr>
                      <a:r>
                        <a:rPr lang="en-US" sz="2400" dirty="0" smtClean="0"/>
                        <a:t>Engineering programs are geared toward the development of conceptual and design skills</a:t>
                      </a:r>
                    </a:p>
                    <a:p>
                      <a:pPr marL="342900" indent="-342900" algn="ctr">
                        <a:buFont typeface="Wingdings" panose="05000000000000000000" pitchFamily="2" charset="2"/>
                        <a:buChar char="v"/>
                      </a:pPr>
                      <a:r>
                        <a:rPr lang="en-US" sz="2400" dirty="0" smtClean="0"/>
                        <a:t>Engineering refers purely to process</a:t>
                      </a:r>
                      <a:endParaRPr lang="en-MY" sz="2400" dirty="0"/>
                    </a:p>
                  </a:txBody>
                  <a:tcPr anchor="ctr"/>
                </a:tc>
                <a:tc>
                  <a:txBody>
                    <a:bodyPr/>
                    <a:lstStyle/>
                    <a:p>
                      <a:pPr marL="342900" indent="-342900" algn="ctr">
                        <a:buFont typeface="Wingdings" panose="05000000000000000000" pitchFamily="2" charset="2"/>
                        <a:buChar char="v"/>
                      </a:pPr>
                      <a:r>
                        <a:rPr lang="en-MY" sz="2400" dirty="0"/>
                        <a:t> </a:t>
                      </a:r>
                      <a:r>
                        <a:rPr lang="en-US" sz="2400" dirty="0" smtClean="0"/>
                        <a:t>Technology is in one sense "the practical application of knowledge</a:t>
                      </a:r>
                    </a:p>
                    <a:p>
                      <a:pPr marL="342900" indent="-342900" algn="ctr">
                        <a:buFont typeface="Wingdings" panose="05000000000000000000" pitchFamily="2" charset="2"/>
                        <a:buChar char="v"/>
                      </a:pPr>
                      <a:r>
                        <a:rPr lang="en-US" sz="2400" dirty="0" smtClean="0"/>
                        <a:t>Technology describes the product of Engineering</a:t>
                      </a:r>
                    </a:p>
                    <a:p>
                      <a:pPr marL="342900" indent="-342900" algn="ctr">
                        <a:buFont typeface="Wingdings" panose="05000000000000000000" pitchFamily="2" charset="2"/>
                        <a:buChar char="v"/>
                      </a:pPr>
                      <a:r>
                        <a:rPr lang="en-US" sz="2400" dirty="0" smtClean="0"/>
                        <a:t>Engineering-technology programs are oriented toward the application of designs</a:t>
                      </a:r>
                    </a:p>
                    <a:p>
                      <a:pPr marL="342900" indent="-342900" algn="ctr">
                        <a:buFont typeface="Wingdings" panose="05000000000000000000" pitchFamily="2" charset="2"/>
                        <a:buChar char="v"/>
                      </a:pPr>
                      <a:r>
                        <a:rPr lang="en-US" sz="2400" dirty="0" smtClean="0"/>
                        <a:t>Technology refers purely to results</a:t>
                      </a:r>
                    </a:p>
                  </a:txBody>
                  <a:tcPr anchor="ctr"/>
                </a:tc>
                <a:extLst>
                  <a:ext uri="{0D108BD9-81ED-4DB2-BD59-A6C34878D82A}">
                    <a16:rowId xmlns="" xmlns:a16="http://schemas.microsoft.com/office/drawing/2014/main" val="479264305"/>
                  </a:ext>
                </a:extLst>
              </a:tr>
            </a:tbl>
          </a:graphicData>
        </a:graphic>
      </p:graphicFrame>
    </p:spTree>
    <p:extLst>
      <p:ext uri="{BB962C8B-B14F-4D97-AF65-F5344CB8AC3E}">
        <p14:creationId xmlns:p14="http://schemas.microsoft.com/office/powerpoint/2010/main" val="205039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20000"/>
          </a:bodyPr>
          <a:lstStyle/>
          <a:p>
            <a:r>
              <a:rPr lang="en-US" cap="none" dirty="0" smtClean="0"/>
              <a:t>Engineer A is an electrical engineer working in quality control at a computer chip plant. Engineer A’s staff generally identifies defects in manufactured chips at a rate of 1 in 150. The general industry practice is for defective chips to be repaired or destroyed. </a:t>
            </a:r>
          </a:p>
          <a:p>
            <a:r>
              <a:rPr lang="en-US" cap="none" dirty="0" smtClean="0"/>
              <a:t>Engineer B, engineer A’s supervisor, recently announced that defective chips are to be destroyed, because it is more expensive to repair a defective chip than it is to make a new chip. Engineer A proceeds on the basis of engineer b’s instructions. </a:t>
            </a:r>
          </a:p>
          <a:p>
            <a:r>
              <a:rPr lang="en-US" cap="none" dirty="0" smtClean="0"/>
              <a:t>A few months later, engineer B informs engineer a that engineer a’s quality control staff is rejecting too many chips, which is having an effect on overall plant output and, ultimately, company profitability. Engineer B advises engineer A’s staff to allow a higher percentage of chips to pass through quality control.</a:t>
            </a:r>
          </a:p>
        </p:txBody>
      </p:sp>
      <p:sp>
        <p:nvSpPr>
          <p:cNvPr id="4" name="Title 1"/>
          <p:cNvSpPr>
            <a:spLocks noGrp="1"/>
          </p:cNvSpPr>
          <p:nvPr>
            <p:ph type="title"/>
          </p:nvPr>
        </p:nvSpPr>
        <p:spPr>
          <a:xfrm>
            <a:off x="685800" y="235091"/>
            <a:ext cx="10396882" cy="1151965"/>
          </a:xfrm>
        </p:spPr>
        <p:txBody>
          <a:bodyPr/>
          <a:lstStyle/>
          <a:p>
            <a:pPr algn="ctr"/>
            <a:r>
              <a:rPr lang="en-US" dirty="0" smtClean="0"/>
              <a:t>CASE STUDY</a:t>
            </a:r>
            <a:endParaRPr lang="en-MY" dirty="0"/>
          </a:p>
        </p:txBody>
      </p:sp>
    </p:spTree>
    <p:extLst>
      <p:ext uri="{BB962C8B-B14F-4D97-AF65-F5344CB8AC3E}">
        <p14:creationId xmlns:p14="http://schemas.microsoft.com/office/powerpoint/2010/main" val="2815007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cONCLUSION</a:t>
            </a:r>
            <a:endParaRPr lang="en-US" dirty="0"/>
          </a:p>
        </p:txBody>
      </p:sp>
      <p:sp>
        <p:nvSpPr>
          <p:cNvPr id="3" name="Content Placeholder 2"/>
          <p:cNvSpPr>
            <a:spLocks noGrp="1"/>
          </p:cNvSpPr>
          <p:nvPr>
            <p:ph sz="quarter" idx="13"/>
          </p:nvPr>
        </p:nvSpPr>
        <p:spPr/>
        <p:txBody>
          <a:bodyPr/>
          <a:lstStyle/>
          <a:p>
            <a:r>
              <a:rPr lang="en-US" cap="none" dirty="0" smtClean="0"/>
              <a:t>Engineer A’s staff checks for accuracy and adequacy of the computer chips and sort which of them are defected</a:t>
            </a:r>
          </a:p>
          <a:p>
            <a:r>
              <a:rPr lang="en-US" cap="none" dirty="0" smtClean="0"/>
              <a:t>Engineer B consider the economic impact thus give out the orders to destroy all the defective chips</a:t>
            </a:r>
          </a:p>
          <a:p>
            <a:r>
              <a:rPr lang="en-US" cap="none" dirty="0" smtClean="0"/>
              <a:t>As the rejected chips are too many and will effect the overall plant output, Engineer B make a decision after analysis of the situation that percentage of chips to pass through the quality control need to be increased.</a:t>
            </a:r>
          </a:p>
          <a:p>
            <a:endParaRPr lang="en-US" cap="none" dirty="0"/>
          </a:p>
        </p:txBody>
      </p:sp>
    </p:spTree>
    <p:extLst>
      <p:ext uri="{BB962C8B-B14F-4D97-AF65-F5344CB8AC3E}">
        <p14:creationId xmlns:p14="http://schemas.microsoft.com/office/powerpoint/2010/main" val="37309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12191999" cy="1151965"/>
          </a:xfrm>
        </p:spPr>
        <p:txBody>
          <a:bodyPr/>
          <a:lstStyle/>
          <a:p>
            <a:pPr algn="ctr"/>
            <a:r>
              <a:rPr lang="en-US" dirty="0" smtClean="0"/>
              <a:t>Thank you </a:t>
            </a:r>
            <a:endParaRPr lang="en-US" dirty="0"/>
          </a:p>
        </p:txBody>
      </p:sp>
    </p:spTree>
    <p:extLst>
      <p:ext uri="{BB962C8B-B14F-4D97-AF65-F5344CB8AC3E}">
        <p14:creationId xmlns:p14="http://schemas.microsoft.com/office/powerpoint/2010/main" val="170010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1444BD-A031-4629-8D62-FC70D655E351}"/>
              </a:ext>
            </a:extLst>
          </p:cNvPr>
          <p:cNvSpPr>
            <a:spLocks noGrp="1"/>
          </p:cNvSpPr>
          <p:nvPr>
            <p:ph type="title"/>
          </p:nvPr>
        </p:nvSpPr>
        <p:spPr>
          <a:xfrm>
            <a:off x="641840" y="325315"/>
            <a:ext cx="10396882" cy="1151965"/>
          </a:xfrm>
        </p:spPr>
        <p:txBody>
          <a:bodyPr/>
          <a:lstStyle/>
          <a:p>
            <a:r>
              <a:rPr lang="en-MY" dirty="0"/>
              <a:t>What is an engineering ???</a:t>
            </a:r>
          </a:p>
        </p:txBody>
      </p:sp>
      <p:sp>
        <p:nvSpPr>
          <p:cNvPr id="3" name="TextBox 2">
            <a:extLst>
              <a:ext uri="{FF2B5EF4-FFF2-40B4-BE49-F238E27FC236}">
                <a16:creationId xmlns="" xmlns:a16="http://schemas.microsoft.com/office/drawing/2014/main" id="{3A7F74E2-4152-4481-B4E3-D9FA74935603}"/>
              </a:ext>
            </a:extLst>
          </p:cNvPr>
          <p:cNvSpPr txBox="1"/>
          <p:nvPr/>
        </p:nvSpPr>
        <p:spPr>
          <a:xfrm>
            <a:off x="641840" y="1477280"/>
            <a:ext cx="10788160" cy="3539430"/>
          </a:xfrm>
          <a:prstGeom prst="rect">
            <a:avLst/>
          </a:prstGeom>
          <a:noFill/>
        </p:spPr>
        <p:txBody>
          <a:bodyPr wrap="square" rtlCol="0">
            <a:spAutoFit/>
          </a:bodyPr>
          <a:lstStyle/>
          <a:p>
            <a:pPr algn="just"/>
            <a:r>
              <a:rPr lang="en-MY" sz="3200" dirty="0"/>
              <a:t>Engineering is the art of applying scientific and mathematical principles, experience, judgment, and common sense to make things that benefit people. Engineers design bridges and important medical equipment as well as processes for cleaning up toxic spills and systems for mass transit. Engineering is the process of producing a technical product or system to meet a specific need.</a:t>
            </a:r>
          </a:p>
        </p:txBody>
      </p:sp>
    </p:spTree>
    <p:extLst>
      <p:ext uri="{BB962C8B-B14F-4D97-AF65-F5344CB8AC3E}">
        <p14:creationId xmlns:p14="http://schemas.microsoft.com/office/powerpoint/2010/main" val="1583016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3511346-F538-496E-8E1F-80B2F7D24A39}"/>
              </a:ext>
            </a:extLst>
          </p:cNvPr>
          <p:cNvSpPr/>
          <p:nvPr/>
        </p:nvSpPr>
        <p:spPr>
          <a:xfrm>
            <a:off x="0" y="1195755"/>
            <a:ext cx="11702561" cy="4093428"/>
          </a:xfrm>
          <a:prstGeom prst="rect">
            <a:avLst/>
          </a:prstGeom>
        </p:spPr>
        <p:txBody>
          <a:bodyPr wrap="square">
            <a:spAutoFit/>
          </a:bodyPr>
          <a:lstStyle/>
          <a:p>
            <a:r>
              <a:rPr lang="en-MY" sz="2000" i="1" u="sng" dirty="0">
                <a:effectLst>
                  <a:outerShdw blurRad="38100" dist="38100" dir="2700000" algn="tl">
                    <a:srgbClr val="000000">
                      <a:alpha val="43137"/>
                    </a:srgbClr>
                  </a:outerShdw>
                </a:effectLst>
                <a:highlight>
                  <a:srgbClr val="00FF00"/>
                </a:highlight>
              </a:rPr>
              <a:t>SPM / O-Level Qualification</a:t>
            </a:r>
          </a:p>
          <a:p>
            <a:endParaRPr lang="en-MY" sz="2000" i="1" u="sng" dirty="0">
              <a:effectLst>
                <a:outerShdw blurRad="38100" dist="38100" dir="2700000" algn="tl">
                  <a:srgbClr val="000000">
                    <a:alpha val="43137"/>
                  </a:srgbClr>
                </a:outerShdw>
              </a:effectLst>
              <a:highlight>
                <a:srgbClr val="00FF00"/>
              </a:highlight>
            </a:endParaRPr>
          </a:p>
          <a:p>
            <a:r>
              <a:rPr lang="en-MY" sz="2000" dirty="0"/>
              <a:t>Minimum of 5 credits, with good grades in Mathematics, Additional Mathematics &amp; Physics</a:t>
            </a:r>
          </a:p>
          <a:p>
            <a:endParaRPr lang="en-MY" sz="2000" dirty="0"/>
          </a:p>
          <a:p>
            <a:r>
              <a:rPr lang="en-MY" sz="2000" i="1" u="sng" dirty="0">
                <a:effectLst>
                  <a:outerShdw blurRad="38100" dist="38100" dir="2700000" algn="tl">
                    <a:srgbClr val="000000">
                      <a:alpha val="43137"/>
                    </a:srgbClr>
                  </a:outerShdw>
                </a:effectLst>
                <a:highlight>
                  <a:srgbClr val="00FF00"/>
                </a:highlight>
              </a:rPr>
              <a:t>Pre-University Qualification</a:t>
            </a:r>
          </a:p>
          <a:p>
            <a:endParaRPr lang="en-MY" sz="2000" i="1" u="sng" dirty="0">
              <a:effectLst>
                <a:outerShdw blurRad="38100" dist="38100" dir="2700000" algn="tl">
                  <a:srgbClr val="000000">
                    <a:alpha val="43137"/>
                  </a:srgbClr>
                </a:outerShdw>
              </a:effectLst>
              <a:highlight>
                <a:srgbClr val="00FF00"/>
              </a:highlight>
            </a:endParaRPr>
          </a:p>
          <a:p>
            <a:r>
              <a:rPr lang="en-MY" sz="2000" i="1" dirty="0">
                <a:solidFill>
                  <a:srgbClr val="FF0000"/>
                </a:solidFill>
              </a:rPr>
              <a:t>A-Level or STPM: 					</a:t>
            </a:r>
            <a:r>
              <a:rPr lang="en-MY" sz="2000" dirty="0"/>
              <a:t>Minimum of 3Cs, including Mathematics &amp; Physics</a:t>
            </a:r>
          </a:p>
          <a:p>
            <a:endParaRPr lang="en-MY" sz="2000" dirty="0"/>
          </a:p>
          <a:p>
            <a:r>
              <a:rPr lang="en-MY" sz="2000" i="1" dirty="0">
                <a:solidFill>
                  <a:srgbClr val="FF0000"/>
                </a:solidFill>
              </a:rPr>
              <a:t>Australian Matriculation: 			</a:t>
            </a:r>
            <a:r>
              <a:rPr lang="en-MY" sz="2000" dirty="0"/>
              <a:t>Minimum of ATAR 70.0, with good grades in Maths &amp; Physics</a:t>
            </a:r>
          </a:p>
          <a:p>
            <a:endParaRPr lang="en-MY" sz="2000" dirty="0"/>
          </a:p>
          <a:p>
            <a:r>
              <a:rPr lang="en-MY" sz="2000" i="1" dirty="0">
                <a:solidFill>
                  <a:srgbClr val="FF0000"/>
                </a:solidFill>
              </a:rPr>
              <a:t>Canadian Pre-University: </a:t>
            </a:r>
            <a:r>
              <a:rPr lang="en-MY" sz="2000" dirty="0"/>
              <a:t>			At least an average of 70%, with good grades in Maths &amp; Physics</a:t>
            </a:r>
          </a:p>
          <a:p>
            <a:endParaRPr lang="en-MY" sz="2000" dirty="0"/>
          </a:p>
          <a:p>
            <a:r>
              <a:rPr lang="en-MY" sz="2000" i="1" dirty="0">
                <a:solidFill>
                  <a:srgbClr val="FF0000"/>
                </a:solidFill>
              </a:rPr>
              <a:t>Foundation in Science or Engineering: 	</a:t>
            </a:r>
            <a:r>
              <a:rPr lang="en-MY" sz="2000" dirty="0"/>
              <a:t>CGPA of 2.5 or average of 60%</a:t>
            </a:r>
          </a:p>
        </p:txBody>
      </p:sp>
      <p:sp>
        <p:nvSpPr>
          <p:cNvPr id="4" name="Title 1">
            <a:extLst>
              <a:ext uri="{FF2B5EF4-FFF2-40B4-BE49-F238E27FC236}">
                <a16:creationId xmlns="" xmlns:a16="http://schemas.microsoft.com/office/drawing/2014/main" id="{96E2C542-BCB6-4311-9AC8-4DD5538EE3EE}"/>
              </a:ext>
            </a:extLst>
          </p:cNvPr>
          <p:cNvSpPr txBox="1">
            <a:spLocks/>
          </p:cNvSpPr>
          <p:nvPr/>
        </p:nvSpPr>
        <p:spPr>
          <a:xfrm>
            <a:off x="0" y="237393"/>
            <a:ext cx="10396882" cy="826477"/>
          </a:xfrm>
          <a:prstGeom prst="rect">
            <a:avLst/>
          </a:prstGeom>
        </p:spPr>
        <p:txBody>
          <a:bodyPr anchor="t">
            <a:normAutofit fontScale="975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MY" b="1" dirty="0"/>
              <a:t>Requirements to study engineering</a:t>
            </a:r>
            <a:endParaRPr lang="en-MY" dirty="0"/>
          </a:p>
        </p:txBody>
      </p:sp>
    </p:spTree>
    <p:extLst>
      <p:ext uri="{BB962C8B-B14F-4D97-AF65-F5344CB8AC3E}">
        <p14:creationId xmlns:p14="http://schemas.microsoft.com/office/powerpoint/2010/main" val="211297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621284-0236-41B2-BBB0-4CA52BFCA9EA}"/>
              </a:ext>
            </a:extLst>
          </p:cNvPr>
          <p:cNvSpPr>
            <a:spLocks noGrp="1"/>
          </p:cNvSpPr>
          <p:nvPr>
            <p:ph type="title"/>
          </p:nvPr>
        </p:nvSpPr>
        <p:spPr>
          <a:xfrm>
            <a:off x="536332" y="281354"/>
            <a:ext cx="10396882" cy="1151965"/>
          </a:xfrm>
        </p:spPr>
        <p:txBody>
          <a:bodyPr>
            <a:normAutofit fontScale="90000"/>
          </a:bodyPr>
          <a:lstStyle/>
          <a:p>
            <a:r>
              <a:rPr lang="en-MY" dirty="0"/>
              <a:t>What qualities do successful engineers have?</a:t>
            </a:r>
          </a:p>
        </p:txBody>
      </p:sp>
      <p:sp>
        <p:nvSpPr>
          <p:cNvPr id="3" name="TextBox 2">
            <a:extLst>
              <a:ext uri="{FF2B5EF4-FFF2-40B4-BE49-F238E27FC236}">
                <a16:creationId xmlns="" xmlns:a16="http://schemas.microsoft.com/office/drawing/2014/main" id="{4D52B597-6443-4C94-9865-A8A055EDEA29}"/>
              </a:ext>
            </a:extLst>
          </p:cNvPr>
          <p:cNvSpPr txBox="1"/>
          <p:nvPr/>
        </p:nvSpPr>
        <p:spPr>
          <a:xfrm>
            <a:off x="404445" y="1661919"/>
            <a:ext cx="11183816" cy="3785652"/>
          </a:xfrm>
          <a:prstGeom prst="rect">
            <a:avLst/>
          </a:prstGeom>
          <a:noFill/>
        </p:spPr>
        <p:txBody>
          <a:bodyPr wrap="square" rtlCol="0">
            <a:spAutoFit/>
          </a:bodyPr>
          <a:lstStyle/>
          <a:p>
            <a:pPr marL="285750" indent="-285750">
              <a:buFont typeface="Wingdings" panose="05000000000000000000" pitchFamily="2" charset="2"/>
              <a:buChar char="ü"/>
            </a:pPr>
            <a:r>
              <a:rPr lang="en-MY" sz="4000" dirty="0"/>
              <a:t>Strong in mathematics and science</a:t>
            </a:r>
          </a:p>
          <a:p>
            <a:pPr marL="285750" indent="-285750">
              <a:buFont typeface="Wingdings" panose="05000000000000000000" pitchFamily="2" charset="2"/>
              <a:buChar char="ü"/>
            </a:pPr>
            <a:r>
              <a:rPr lang="en-MY" sz="4000" dirty="0"/>
              <a:t>Highly analytical and detail oriented</a:t>
            </a:r>
          </a:p>
          <a:p>
            <a:pPr marL="285750" indent="-285750">
              <a:buFont typeface="Wingdings" panose="05000000000000000000" pitchFamily="2" charset="2"/>
              <a:buChar char="ü"/>
            </a:pPr>
            <a:r>
              <a:rPr lang="en-MY" sz="4000" dirty="0"/>
              <a:t>Imaginative and creative</a:t>
            </a:r>
          </a:p>
          <a:p>
            <a:pPr marL="285750" indent="-285750">
              <a:buFont typeface="Wingdings" panose="05000000000000000000" pitchFamily="2" charset="2"/>
              <a:buChar char="ü"/>
            </a:pPr>
            <a:r>
              <a:rPr lang="en-MY" sz="4000" dirty="0"/>
              <a:t>Good communication skills</a:t>
            </a:r>
          </a:p>
          <a:p>
            <a:pPr marL="285750" indent="-285750">
              <a:buFont typeface="Wingdings" panose="05000000000000000000" pitchFamily="2" charset="2"/>
              <a:buChar char="ü"/>
            </a:pPr>
            <a:r>
              <a:rPr lang="en-MY" sz="4000" dirty="0"/>
              <a:t>Enjoy working in teams</a:t>
            </a:r>
          </a:p>
          <a:p>
            <a:pPr marL="285750" indent="-285750">
              <a:buFont typeface="Wingdings" panose="05000000000000000000" pitchFamily="2" charset="2"/>
              <a:buChar char="ü"/>
            </a:pPr>
            <a:r>
              <a:rPr lang="en-MY" sz="4000" dirty="0"/>
              <a:t>Enjoy building or improving the way things work</a:t>
            </a:r>
          </a:p>
        </p:txBody>
      </p:sp>
    </p:spTree>
    <p:extLst>
      <p:ext uri="{BB962C8B-B14F-4D97-AF65-F5344CB8AC3E}">
        <p14:creationId xmlns:p14="http://schemas.microsoft.com/office/powerpoint/2010/main" val="347213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9A6722-790C-4FB8-8FEC-725705B5498D}"/>
              </a:ext>
            </a:extLst>
          </p:cNvPr>
          <p:cNvSpPr>
            <a:spLocks noGrp="1"/>
          </p:cNvSpPr>
          <p:nvPr>
            <p:ph type="title"/>
          </p:nvPr>
        </p:nvSpPr>
        <p:spPr>
          <a:xfrm>
            <a:off x="571501" y="351692"/>
            <a:ext cx="10396882" cy="1151965"/>
          </a:xfrm>
        </p:spPr>
        <p:txBody>
          <a:bodyPr>
            <a:normAutofit fontScale="90000"/>
          </a:bodyPr>
          <a:lstStyle/>
          <a:p>
            <a:r>
              <a:rPr lang="en-MY" dirty="0"/>
              <a:t>Do I need to be licensed as an engineer?</a:t>
            </a:r>
          </a:p>
        </p:txBody>
      </p:sp>
      <p:sp>
        <p:nvSpPr>
          <p:cNvPr id="3" name="TextBox 2">
            <a:extLst>
              <a:ext uri="{FF2B5EF4-FFF2-40B4-BE49-F238E27FC236}">
                <a16:creationId xmlns="" xmlns:a16="http://schemas.microsoft.com/office/drawing/2014/main" id="{BDB972E9-B232-4160-BD4E-9C89F9962AE8}"/>
              </a:ext>
            </a:extLst>
          </p:cNvPr>
          <p:cNvSpPr txBox="1"/>
          <p:nvPr/>
        </p:nvSpPr>
        <p:spPr>
          <a:xfrm>
            <a:off x="492369" y="1582615"/>
            <a:ext cx="11183816" cy="3970318"/>
          </a:xfrm>
          <a:prstGeom prst="rect">
            <a:avLst/>
          </a:prstGeom>
          <a:noFill/>
        </p:spPr>
        <p:txBody>
          <a:bodyPr wrap="square" rtlCol="0">
            <a:spAutoFit/>
          </a:bodyPr>
          <a:lstStyle/>
          <a:p>
            <a:r>
              <a:rPr lang="en-MY" sz="2800" i="1" u="sng" dirty="0">
                <a:effectLst>
                  <a:outerShdw blurRad="38100" dist="38100" dir="2700000" algn="tl">
                    <a:srgbClr val="000000">
                      <a:alpha val="43137"/>
                    </a:srgbClr>
                  </a:outerShdw>
                </a:effectLst>
              </a:rPr>
              <a:t>Professional Engineers (PE)</a:t>
            </a:r>
          </a:p>
          <a:p>
            <a:endParaRPr lang="en-MY" sz="2800" dirty="0"/>
          </a:p>
          <a:p>
            <a:r>
              <a:rPr lang="en-MY" sz="2800" dirty="0"/>
              <a:t>Civil, mechanical structural, industrial and environmental engineers</a:t>
            </a:r>
          </a:p>
          <a:p>
            <a:endParaRPr lang="en-MY" sz="2800" dirty="0"/>
          </a:p>
          <a:p>
            <a:pPr marL="457200" indent="-457200">
              <a:buFont typeface="Wingdings" panose="05000000000000000000" pitchFamily="2" charset="2"/>
              <a:buChar char="ü"/>
            </a:pPr>
            <a:r>
              <a:rPr lang="en-MY" sz="2800" dirty="0"/>
              <a:t>Earn a bachelor's degree in engineering from a school accredited by the Accreditation Board for Engineering and Technology (ABET)</a:t>
            </a:r>
          </a:p>
          <a:p>
            <a:pPr marL="457200" indent="-457200">
              <a:buFont typeface="Wingdings" panose="05000000000000000000" pitchFamily="2" charset="2"/>
              <a:buChar char="ü"/>
            </a:pPr>
            <a:r>
              <a:rPr lang="en-MY" sz="2800" dirty="0"/>
              <a:t>Pass the Fundamentals of Engineering (FE) examination</a:t>
            </a:r>
          </a:p>
          <a:p>
            <a:pPr marL="457200" indent="-457200">
              <a:buFont typeface="Wingdings" panose="05000000000000000000" pitchFamily="2" charset="2"/>
              <a:buChar char="ü"/>
            </a:pPr>
            <a:r>
              <a:rPr lang="en-MY" sz="2800" dirty="0"/>
              <a:t>Complete at least four years of engineering experience</a:t>
            </a:r>
          </a:p>
          <a:p>
            <a:pPr marL="457200" indent="-457200">
              <a:buFont typeface="Wingdings" panose="05000000000000000000" pitchFamily="2" charset="2"/>
              <a:buChar char="ü"/>
            </a:pPr>
            <a:r>
              <a:rPr lang="en-MY" sz="2800" dirty="0"/>
              <a:t>Pass the Principles and Practice of Engineering (PE) examination</a:t>
            </a:r>
          </a:p>
        </p:txBody>
      </p:sp>
    </p:spTree>
    <p:extLst>
      <p:ext uri="{BB962C8B-B14F-4D97-AF65-F5344CB8AC3E}">
        <p14:creationId xmlns:p14="http://schemas.microsoft.com/office/powerpoint/2010/main" val="156640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1BF98E2-3393-48B6-8872-A104C2FD9DC1}"/>
              </a:ext>
            </a:extLst>
          </p:cNvPr>
          <p:cNvPicPr>
            <a:picLocks noChangeAspect="1"/>
          </p:cNvPicPr>
          <p:nvPr/>
        </p:nvPicPr>
        <p:blipFill>
          <a:blip r:embed="rId2"/>
          <a:stretch>
            <a:fillRect/>
          </a:stretch>
        </p:blipFill>
        <p:spPr>
          <a:xfrm>
            <a:off x="249115" y="0"/>
            <a:ext cx="11693769" cy="5609492"/>
          </a:xfrm>
          <a:prstGeom prst="rect">
            <a:avLst/>
          </a:prstGeom>
        </p:spPr>
      </p:pic>
    </p:spTree>
    <p:extLst>
      <p:ext uri="{BB962C8B-B14F-4D97-AF65-F5344CB8AC3E}">
        <p14:creationId xmlns:p14="http://schemas.microsoft.com/office/powerpoint/2010/main" val="328414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5AA7F4-643E-4E7A-BD26-64F192D1FDD4}"/>
              </a:ext>
            </a:extLst>
          </p:cNvPr>
          <p:cNvSpPr>
            <a:spLocks noGrp="1"/>
          </p:cNvSpPr>
          <p:nvPr>
            <p:ph type="title"/>
          </p:nvPr>
        </p:nvSpPr>
        <p:spPr>
          <a:xfrm>
            <a:off x="589085" y="123094"/>
            <a:ext cx="10396882" cy="826477"/>
          </a:xfrm>
        </p:spPr>
        <p:txBody>
          <a:bodyPr anchor="t">
            <a:normAutofit fontScale="90000"/>
          </a:bodyPr>
          <a:lstStyle/>
          <a:p>
            <a:r>
              <a:rPr lang="en-MY" b="1" dirty="0"/>
              <a:t>What types of engineers are there?</a:t>
            </a:r>
            <a:br>
              <a:rPr lang="en-MY" b="1" dirty="0"/>
            </a:br>
            <a:endParaRPr lang="en-MY" dirty="0"/>
          </a:p>
        </p:txBody>
      </p:sp>
      <p:sp>
        <p:nvSpPr>
          <p:cNvPr id="4" name="TextBox 3">
            <a:extLst>
              <a:ext uri="{FF2B5EF4-FFF2-40B4-BE49-F238E27FC236}">
                <a16:creationId xmlns="" xmlns:a16="http://schemas.microsoft.com/office/drawing/2014/main" id="{177F46C4-E3CF-42D5-A948-80F5CADC5EE1}"/>
              </a:ext>
            </a:extLst>
          </p:cNvPr>
          <p:cNvSpPr txBox="1"/>
          <p:nvPr/>
        </p:nvSpPr>
        <p:spPr>
          <a:xfrm>
            <a:off x="3765296" y="1063869"/>
            <a:ext cx="4044461" cy="4524315"/>
          </a:xfrm>
          <a:prstGeom prst="rect">
            <a:avLst/>
          </a:prstGeom>
          <a:noFill/>
        </p:spPr>
        <p:txBody>
          <a:bodyPr wrap="square" rtlCol="0">
            <a:spAutoFit/>
          </a:bodyPr>
          <a:lstStyle/>
          <a:p>
            <a:pPr marL="285750" indent="-285750" algn="ctr">
              <a:buFont typeface="Wingdings" panose="05000000000000000000" pitchFamily="2" charset="2"/>
              <a:buChar char="ü"/>
            </a:pPr>
            <a:r>
              <a:rPr lang="en-MY" sz="2400" dirty="0"/>
              <a:t>Aerospace Engineering</a:t>
            </a:r>
          </a:p>
          <a:p>
            <a:pPr marL="285750" indent="-285750" algn="ctr">
              <a:buFont typeface="Wingdings" panose="05000000000000000000" pitchFamily="2" charset="2"/>
              <a:buChar char="ü"/>
            </a:pPr>
            <a:r>
              <a:rPr lang="en-MY" sz="2400" dirty="0"/>
              <a:t>Agricultural Engineering</a:t>
            </a:r>
          </a:p>
          <a:p>
            <a:pPr marL="285750" indent="-285750" algn="ctr">
              <a:buFont typeface="Wingdings" panose="05000000000000000000" pitchFamily="2" charset="2"/>
              <a:buChar char="ü"/>
            </a:pPr>
            <a:r>
              <a:rPr lang="en-MY" sz="2400" dirty="0"/>
              <a:t>Biomedical Engineering</a:t>
            </a:r>
          </a:p>
          <a:p>
            <a:pPr marL="285750" indent="-285750" algn="ctr">
              <a:buFont typeface="Wingdings" panose="05000000000000000000" pitchFamily="2" charset="2"/>
              <a:buChar char="ü"/>
            </a:pPr>
            <a:r>
              <a:rPr lang="en-MY" sz="2400" dirty="0"/>
              <a:t>Chemical Engineering</a:t>
            </a:r>
          </a:p>
          <a:p>
            <a:pPr marL="285750" indent="-285750" algn="ctr">
              <a:buFont typeface="Wingdings" panose="05000000000000000000" pitchFamily="2" charset="2"/>
              <a:buChar char="ü"/>
            </a:pPr>
            <a:r>
              <a:rPr lang="en-MY" sz="2400" dirty="0"/>
              <a:t>Civil Engineering</a:t>
            </a:r>
          </a:p>
          <a:p>
            <a:pPr marL="285750" indent="-285750" algn="ctr">
              <a:buFont typeface="Wingdings" panose="05000000000000000000" pitchFamily="2" charset="2"/>
              <a:buChar char="ü"/>
            </a:pPr>
            <a:r>
              <a:rPr lang="en-MY" sz="2400" dirty="0"/>
              <a:t>Computer Software Engineering</a:t>
            </a:r>
          </a:p>
          <a:p>
            <a:pPr marL="285750" indent="-285750" algn="ctr">
              <a:buFont typeface="Wingdings" panose="05000000000000000000" pitchFamily="2" charset="2"/>
              <a:buChar char="ü"/>
            </a:pPr>
            <a:r>
              <a:rPr lang="en-MY" sz="2400" dirty="0"/>
              <a:t>Construction Management Engineering</a:t>
            </a:r>
          </a:p>
          <a:p>
            <a:pPr marL="285750" indent="-285750" algn="ctr">
              <a:buFont typeface="Wingdings" panose="05000000000000000000" pitchFamily="2" charset="2"/>
              <a:buChar char="ü"/>
            </a:pPr>
            <a:r>
              <a:rPr lang="en-MY" sz="2400" dirty="0"/>
              <a:t>Electrical Engineering</a:t>
            </a:r>
          </a:p>
          <a:p>
            <a:pPr marL="285750" indent="-285750" algn="ctr">
              <a:buFont typeface="Wingdings" panose="05000000000000000000" pitchFamily="2" charset="2"/>
              <a:buChar char="ü"/>
            </a:pPr>
            <a:r>
              <a:rPr lang="en-MY" sz="2400" dirty="0"/>
              <a:t>Engineering Management</a:t>
            </a:r>
          </a:p>
          <a:p>
            <a:pPr marL="285750" indent="-285750" algn="ctr">
              <a:buFont typeface="Wingdings" panose="05000000000000000000" pitchFamily="2" charset="2"/>
              <a:buChar char="ü"/>
            </a:pPr>
            <a:r>
              <a:rPr lang="en-MY" sz="2400" dirty="0"/>
              <a:t>Engineering Technology</a:t>
            </a:r>
          </a:p>
        </p:txBody>
      </p:sp>
    </p:spTree>
    <p:extLst>
      <p:ext uri="{BB962C8B-B14F-4D97-AF65-F5344CB8AC3E}">
        <p14:creationId xmlns:p14="http://schemas.microsoft.com/office/powerpoint/2010/main" val="24463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7C484DE-1CED-4125-8103-4EED86BCFC5A}"/>
              </a:ext>
            </a:extLst>
          </p:cNvPr>
          <p:cNvSpPr txBox="1"/>
          <p:nvPr/>
        </p:nvSpPr>
        <p:spPr>
          <a:xfrm>
            <a:off x="3247291" y="1012954"/>
            <a:ext cx="5697415" cy="4832092"/>
          </a:xfrm>
          <a:prstGeom prst="rect">
            <a:avLst/>
          </a:prstGeom>
          <a:noFill/>
        </p:spPr>
        <p:txBody>
          <a:bodyPr wrap="square" rtlCol="0">
            <a:spAutoFit/>
          </a:bodyPr>
          <a:lstStyle/>
          <a:p>
            <a:pPr marL="285750" indent="-285750" algn="ctr">
              <a:buFont typeface="Wingdings" panose="05000000000000000000" pitchFamily="2" charset="2"/>
              <a:buChar char="ü"/>
            </a:pPr>
            <a:r>
              <a:rPr lang="en-MY" sz="2800" dirty="0"/>
              <a:t>Environmental Engineering</a:t>
            </a:r>
          </a:p>
          <a:p>
            <a:pPr marL="285750" indent="-285750" algn="ctr">
              <a:buFont typeface="Wingdings" panose="05000000000000000000" pitchFamily="2" charset="2"/>
              <a:buChar char="ü"/>
            </a:pPr>
            <a:r>
              <a:rPr lang="en-MY" sz="2800" dirty="0"/>
              <a:t>Fire Protection Engineering</a:t>
            </a:r>
          </a:p>
          <a:p>
            <a:pPr marL="285750" indent="-285750" algn="ctr">
              <a:buFont typeface="Wingdings" panose="05000000000000000000" pitchFamily="2" charset="2"/>
              <a:buChar char="ü"/>
            </a:pPr>
            <a:r>
              <a:rPr lang="en-MY" sz="2800" dirty="0"/>
              <a:t>Industrial Engineering</a:t>
            </a:r>
          </a:p>
          <a:p>
            <a:pPr marL="285750" indent="-285750" algn="ctr">
              <a:buFont typeface="Wingdings" panose="05000000000000000000" pitchFamily="2" charset="2"/>
              <a:buChar char="ü"/>
            </a:pPr>
            <a:r>
              <a:rPr lang="en-MY" sz="2800" dirty="0"/>
              <a:t>Materials Engineering</a:t>
            </a:r>
          </a:p>
          <a:p>
            <a:pPr marL="285750" indent="-285750" algn="ctr">
              <a:buFont typeface="Wingdings" panose="05000000000000000000" pitchFamily="2" charset="2"/>
              <a:buChar char="ü"/>
            </a:pPr>
            <a:r>
              <a:rPr lang="en-MY" sz="2800" dirty="0"/>
              <a:t>Mechanical Engineering</a:t>
            </a:r>
          </a:p>
          <a:p>
            <a:pPr marL="285750" indent="-285750" algn="ctr">
              <a:buFont typeface="Wingdings" panose="05000000000000000000" pitchFamily="2" charset="2"/>
              <a:buChar char="ü"/>
            </a:pPr>
            <a:r>
              <a:rPr lang="en-MY" sz="2800" dirty="0"/>
              <a:t>Molecular Engineering</a:t>
            </a:r>
          </a:p>
          <a:p>
            <a:pPr marL="285750" indent="-285750" algn="ctr">
              <a:buFont typeface="Wingdings" panose="05000000000000000000" pitchFamily="2" charset="2"/>
              <a:buChar char="ü"/>
            </a:pPr>
            <a:r>
              <a:rPr lang="en-MY" sz="2800" dirty="0"/>
              <a:t>Nuclear Engineering</a:t>
            </a:r>
          </a:p>
          <a:p>
            <a:pPr marL="285750" indent="-285750" algn="ctr">
              <a:buFont typeface="Wingdings" panose="05000000000000000000" pitchFamily="2" charset="2"/>
              <a:buChar char="ü"/>
            </a:pPr>
            <a:r>
              <a:rPr lang="en-MY" sz="2800" dirty="0"/>
              <a:t>Petroleum Engineering</a:t>
            </a:r>
          </a:p>
          <a:p>
            <a:pPr marL="285750" indent="-285750" algn="ctr">
              <a:buFont typeface="Wingdings" panose="05000000000000000000" pitchFamily="2" charset="2"/>
              <a:buChar char="ü"/>
            </a:pPr>
            <a:r>
              <a:rPr lang="en-MY" sz="2800" dirty="0"/>
              <a:t>Technology Management</a:t>
            </a:r>
          </a:p>
          <a:p>
            <a:pPr marL="285750" indent="-285750" algn="ctr">
              <a:buFont typeface="Wingdings" panose="05000000000000000000" pitchFamily="2" charset="2"/>
              <a:buChar char="ü"/>
            </a:pPr>
            <a:r>
              <a:rPr lang="en-MY" sz="2800" dirty="0"/>
              <a:t>Telecommunications Engineering</a:t>
            </a:r>
          </a:p>
          <a:p>
            <a:pPr algn="ctr"/>
            <a:endParaRPr lang="en-MY" sz="2800" dirty="0"/>
          </a:p>
        </p:txBody>
      </p:sp>
      <p:sp>
        <p:nvSpPr>
          <p:cNvPr id="4" name="Title 1">
            <a:extLst>
              <a:ext uri="{FF2B5EF4-FFF2-40B4-BE49-F238E27FC236}">
                <a16:creationId xmlns="" xmlns:a16="http://schemas.microsoft.com/office/drawing/2014/main" id="{9F0C3497-2F84-4687-86DB-C5E7CC253F3F}"/>
              </a:ext>
            </a:extLst>
          </p:cNvPr>
          <p:cNvSpPr txBox="1">
            <a:spLocks/>
          </p:cNvSpPr>
          <p:nvPr/>
        </p:nvSpPr>
        <p:spPr>
          <a:xfrm>
            <a:off x="897558" y="123092"/>
            <a:ext cx="10396882" cy="826477"/>
          </a:xfrm>
          <a:prstGeom prst="rect">
            <a:avLst/>
          </a:prstGeom>
        </p:spPr>
        <p:txBody>
          <a:bodyPr anchor="t">
            <a:normAutofit fontScale="97500"/>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MY" b="1" dirty="0"/>
              <a:t>What types of engineers are there?</a:t>
            </a:r>
            <a:endParaRPr lang="en-MY" dirty="0"/>
          </a:p>
        </p:txBody>
      </p:sp>
    </p:spTree>
    <p:extLst>
      <p:ext uri="{BB962C8B-B14F-4D97-AF65-F5344CB8AC3E}">
        <p14:creationId xmlns:p14="http://schemas.microsoft.com/office/powerpoint/2010/main" val="26398579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645</TotalTime>
  <Words>1298</Words>
  <Application>Microsoft Office PowerPoint</Application>
  <PresentationFormat>Widescreen</PresentationFormat>
  <Paragraphs>165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Impact</vt:lpstr>
      <vt:lpstr>Wingdings</vt:lpstr>
      <vt:lpstr>Main Event</vt:lpstr>
      <vt:lpstr>Engineers VS technologist</vt:lpstr>
      <vt:lpstr>PowerPoint Presentation</vt:lpstr>
      <vt:lpstr>What is an engineering ???</vt:lpstr>
      <vt:lpstr>PowerPoint Presentation</vt:lpstr>
      <vt:lpstr>What qualities do successful engineers have?</vt:lpstr>
      <vt:lpstr>Do I need to be licensed as an engineer?</vt:lpstr>
      <vt:lpstr>PowerPoint Presentation</vt:lpstr>
      <vt:lpstr>What types of engineers are there? </vt:lpstr>
      <vt:lpstr>PowerPoint Presentation</vt:lpstr>
      <vt:lpstr>PowerPoint Presentation</vt:lpstr>
      <vt:lpstr>Function of an engineer</vt:lpstr>
      <vt:lpstr>Engineers responsibilities</vt:lpstr>
      <vt:lpstr>Engineers responsibilities</vt:lpstr>
      <vt:lpstr>What is a technology?</vt:lpstr>
      <vt:lpstr>Requirement to be technologist </vt:lpstr>
      <vt:lpstr>PowerPoint Presentation</vt:lpstr>
      <vt:lpstr>PowerPoint Presentation</vt:lpstr>
      <vt:lpstr>Engineering Degree awarded by Other Country  An engineering technology degree accredited by professional body who is a signatory of Sydney Accord (SA).  </vt:lpstr>
      <vt:lpstr>PowerPoint Presentation</vt:lpstr>
      <vt:lpstr>What types of technologist  are there? </vt:lpstr>
      <vt:lpstr>technologist responsibilities</vt:lpstr>
      <vt:lpstr>Compare and contrast between engineers and technologists</vt:lpstr>
      <vt:lpstr>PowerPoint Presentation</vt:lpstr>
      <vt:lpstr>PowerPoint Presentation</vt:lpstr>
      <vt:lpstr>CASE STUDY</vt:lpstr>
      <vt:lpstr>cONCLUSION</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Engineers VS technologist</dc:title>
  <dc:creator>NG LIK HONG</dc:creator>
  <cp:lastModifiedBy>Windows User</cp:lastModifiedBy>
  <cp:revision>23</cp:revision>
  <dcterms:created xsi:type="dcterms:W3CDTF">2018-04-25T14:20:03Z</dcterms:created>
  <dcterms:modified xsi:type="dcterms:W3CDTF">2018-04-29T16:35:47Z</dcterms:modified>
</cp:coreProperties>
</file>