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60" r:id="rId3"/>
    <p:sldId id="261" r:id="rId4"/>
    <p:sldId id="262" r:id="rId5"/>
    <p:sldId id="263" r:id="rId6"/>
    <p:sldId id="264" r:id="rId7"/>
    <p:sldId id="290" r:id="rId8"/>
    <p:sldId id="269" r:id="rId9"/>
    <p:sldId id="270" r:id="rId10"/>
    <p:sldId id="271" r:id="rId11"/>
    <p:sldId id="291" r:id="rId12"/>
    <p:sldId id="266" r:id="rId13"/>
    <p:sldId id="292" r:id="rId14"/>
    <p:sldId id="265" r:id="rId15"/>
    <p:sldId id="267" r:id="rId16"/>
    <p:sldId id="293" r:id="rId17"/>
    <p:sldId id="268" r:id="rId18"/>
    <p:sldId id="272" r:id="rId19"/>
    <p:sldId id="273" r:id="rId20"/>
    <p:sldId id="294" r:id="rId21"/>
    <p:sldId id="274" r:id="rId22"/>
    <p:sldId id="295"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17" autoAdjust="0"/>
    <p:restoredTop sz="44006" autoAdjust="0"/>
  </p:normalViewPr>
  <p:slideViewPr>
    <p:cSldViewPr snapToGrid="0">
      <p:cViewPr varScale="1">
        <p:scale>
          <a:sx n="66" d="100"/>
          <a:sy n="66" d="100"/>
        </p:scale>
        <p:origin x="547"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spcBef>
                <a:spcPct val="0"/>
              </a:spcBef>
              <a:buFontTx/>
              <a:buNone/>
            </a:pPr>
            <a:r>
              <a:rPr lang="en-US" sz="1100" dirty="0">
                <a:solidFill>
                  <a:srgbClr val="000000"/>
                </a:solidFill>
                <a:cs typeface="Times New Roman" pitchFamily="18" charset="0"/>
              </a:rPr>
              <a:t>Wireless connections do not use a solid substance to connect; uses the air itself. Most use radio waves to communicate</a:t>
            </a:r>
          </a:p>
          <a:p>
            <a:pPr eaLnBrk="1" hangingPunct="1">
              <a:spcBef>
                <a:spcPct val="0"/>
              </a:spcBef>
              <a:buFontTx/>
              <a:buNone/>
            </a:pPr>
            <a:endParaRPr lang="en-US" sz="1100" dirty="0" smtClean="0">
              <a:solidFill>
                <a:srgbClr val="000000"/>
              </a:solidFill>
              <a:cs typeface="Times New Roman" pitchFamily="18" charset="0"/>
            </a:endParaRPr>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209660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sz="1100" dirty="0" smtClean="0">
                <a:solidFill>
                  <a:srgbClr val="000000"/>
                </a:solidFill>
                <a:cs typeface="Times New Roman" pitchFamily="18" charset="0"/>
              </a:rPr>
              <a:t>Types of wireless connections are:</a:t>
            </a:r>
          </a:p>
          <a:p>
            <a:pPr marL="471145" lvl="1" defTabSz="942289">
              <a:spcBef>
                <a:spcPct val="0"/>
              </a:spcBef>
              <a:buFontTx/>
              <a:buChar char="•"/>
              <a:defRPr/>
            </a:pPr>
            <a:r>
              <a:rPr lang="en-US" sz="1100" dirty="0" smtClean="0">
                <a:solidFill>
                  <a:srgbClr val="000000"/>
                </a:solidFill>
                <a:cs typeface="Times New Roman" pitchFamily="18" charset="0"/>
              </a:rPr>
              <a:t>Bluetooth (key term)  – short range radio communication standard, 33 </a:t>
            </a:r>
            <a:r>
              <a:rPr lang="en-US" sz="1100" dirty="0" err="1" smtClean="0">
                <a:solidFill>
                  <a:srgbClr val="000000"/>
                </a:solidFill>
                <a:cs typeface="Times New Roman" pitchFamily="18" charset="0"/>
              </a:rPr>
              <a:t>ft</a:t>
            </a:r>
            <a:r>
              <a:rPr lang="en-US" sz="1100" dirty="0" smtClean="0">
                <a:solidFill>
                  <a:srgbClr val="000000"/>
                </a:solidFill>
                <a:cs typeface="Times New Roman" pitchFamily="18" charset="0"/>
              </a:rPr>
              <a:t>, wireless headsets, printer connections, hand held devices</a:t>
            </a:r>
          </a:p>
          <a:p>
            <a:pPr lvl="1" eaLnBrk="1" hangingPunct="1">
              <a:spcBef>
                <a:spcPct val="0"/>
              </a:spcBef>
              <a:buFontTx/>
              <a:buChar char="•"/>
            </a:pPr>
            <a:r>
              <a:rPr lang="en-US" sz="1100" dirty="0" err="1" smtClean="0">
                <a:solidFill>
                  <a:srgbClr val="000000"/>
                </a:solidFill>
                <a:cs typeface="Times New Roman" pitchFamily="18" charset="0"/>
              </a:rPr>
              <a:t>WiFi</a:t>
            </a:r>
            <a:r>
              <a:rPr lang="en-US" sz="1100" dirty="0" smtClean="0">
                <a:solidFill>
                  <a:srgbClr val="000000"/>
                </a:solidFill>
                <a:cs typeface="Times New Roman" pitchFamily="18" charset="0"/>
              </a:rPr>
              <a:t> (key term) – wireless Fidelity communicates over short distances.  </a:t>
            </a:r>
            <a:r>
              <a:rPr lang="en-US" sz="1100" dirty="0" err="1" smtClean="0">
                <a:solidFill>
                  <a:srgbClr val="000000"/>
                </a:solidFill>
                <a:cs typeface="Times New Roman" pitchFamily="18" charset="0"/>
              </a:rPr>
              <a:t>WiFi</a:t>
            </a:r>
            <a:r>
              <a:rPr lang="en-US" sz="1100" dirty="0" smtClean="0">
                <a:solidFill>
                  <a:srgbClr val="000000"/>
                </a:solidFill>
                <a:cs typeface="Times New Roman" pitchFamily="18" charset="0"/>
              </a:rPr>
              <a:t> standards and speeds are shown in the table.</a:t>
            </a:r>
          </a:p>
          <a:p>
            <a:pPr lvl="1" eaLnBrk="1" hangingPunct="1">
              <a:spcBef>
                <a:spcPct val="0"/>
              </a:spcBef>
              <a:buFontTx/>
              <a:buChar char="•"/>
            </a:pPr>
            <a:r>
              <a:rPr lang="en-US" sz="1100" dirty="0" smtClean="0">
                <a:solidFill>
                  <a:srgbClr val="000000"/>
                </a:solidFill>
                <a:cs typeface="Times New Roman" pitchFamily="18" charset="0"/>
              </a:rPr>
              <a:t>Microwave (key term)</a:t>
            </a:r>
            <a:r>
              <a:rPr lang="en-US" sz="1100" baseline="0" dirty="0" smtClean="0">
                <a:solidFill>
                  <a:srgbClr val="000000"/>
                </a:solidFill>
                <a:cs typeface="Times New Roman" pitchFamily="18" charset="0"/>
              </a:rPr>
              <a:t> - </a:t>
            </a:r>
            <a:r>
              <a:rPr lang="en-US" sz="1100" dirty="0" smtClean="0">
                <a:solidFill>
                  <a:srgbClr val="000000"/>
                </a:solidFill>
                <a:cs typeface="Times New Roman" pitchFamily="18" charset="0"/>
              </a:rPr>
              <a:t>Uses high-frequency radio waves </a:t>
            </a:r>
          </a:p>
          <a:p>
            <a:pPr lvl="1" eaLnBrk="1" hangingPunct="1">
              <a:spcBef>
                <a:spcPct val="0"/>
              </a:spcBef>
              <a:buFontTx/>
              <a:buChar char="•"/>
            </a:pPr>
            <a:r>
              <a:rPr lang="en-US" sz="1100" dirty="0" err="1" smtClean="0">
                <a:solidFill>
                  <a:srgbClr val="000000"/>
                </a:solidFill>
                <a:cs typeface="Times New Roman" pitchFamily="18" charset="0"/>
              </a:rPr>
              <a:t>WiMax</a:t>
            </a:r>
            <a:r>
              <a:rPr lang="en-US" sz="1100" dirty="0" smtClean="0">
                <a:solidFill>
                  <a:srgbClr val="000000"/>
                </a:solidFill>
                <a:cs typeface="Times New Roman" pitchFamily="18" charset="0"/>
              </a:rPr>
              <a:t> (key term) – Worldwide Interoperability for microwave Access – allows greater distances for Wi-Fi.</a:t>
            </a:r>
          </a:p>
          <a:p>
            <a:pPr lvl="1" eaLnBrk="1" hangingPunct="1">
              <a:spcBef>
                <a:spcPct val="0"/>
              </a:spcBef>
              <a:buFontTx/>
              <a:buChar char="•"/>
            </a:pPr>
            <a:r>
              <a:rPr lang="en-US" sz="1100" dirty="0" smtClean="0">
                <a:solidFill>
                  <a:srgbClr val="000000"/>
                </a:solidFill>
                <a:cs typeface="Times New Roman" pitchFamily="18" charset="0"/>
              </a:rPr>
              <a:t>Cellular</a:t>
            </a:r>
            <a:r>
              <a:rPr lang="en-US" sz="1100" baseline="0" dirty="0" smtClean="0">
                <a:solidFill>
                  <a:srgbClr val="000000"/>
                </a:solidFill>
                <a:cs typeface="Times New Roman" pitchFamily="18" charset="0"/>
              </a:rPr>
              <a:t> (ley term) uses multiple antennae to communicate</a:t>
            </a:r>
            <a:endParaRPr lang="en-US" sz="1100" dirty="0" smtClean="0">
              <a:solidFill>
                <a:srgbClr val="000000"/>
              </a:solidFill>
              <a:cs typeface="Times New Roman" pitchFamily="18" charset="0"/>
            </a:endParaRPr>
          </a:p>
          <a:p>
            <a:pPr lvl="1" eaLnBrk="1" hangingPunct="1">
              <a:spcBef>
                <a:spcPct val="0"/>
              </a:spcBef>
              <a:buFontTx/>
              <a:buChar char="•"/>
            </a:pPr>
            <a:r>
              <a:rPr lang="en-US" sz="1100" dirty="0" smtClean="0">
                <a:solidFill>
                  <a:srgbClr val="000000"/>
                </a:solidFill>
                <a:cs typeface="Times New Roman" pitchFamily="18" charset="0"/>
              </a:rPr>
              <a:t>Satellite (key term) uses satellites orbiting about 22,000 miles above the earth as microwave relay stations; many of these offered by Intelsat, the International Telecommunications Satellite Consortium which is owned by 114 governments and forms a worldwide communications system</a:t>
            </a:r>
          </a:p>
          <a:p>
            <a:pPr lvl="2" eaLnBrk="1" hangingPunct="1">
              <a:spcBef>
                <a:spcPct val="0"/>
              </a:spcBef>
              <a:buFontTx/>
              <a:buChar char="•"/>
            </a:pPr>
            <a:r>
              <a:rPr lang="en-US" sz="1100" dirty="0" smtClean="0">
                <a:solidFill>
                  <a:srgbClr val="000000"/>
                </a:solidFill>
                <a:cs typeface="Times New Roman" pitchFamily="18" charset="0"/>
              </a:rPr>
              <a:t>Uplink (key term) sending data to a satellite</a:t>
            </a:r>
          </a:p>
          <a:p>
            <a:pPr lvl="2" eaLnBrk="1" hangingPunct="1">
              <a:spcBef>
                <a:spcPct val="0"/>
              </a:spcBef>
              <a:buFontTx/>
              <a:buChar char="•"/>
            </a:pPr>
            <a:r>
              <a:rPr lang="en-US" sz="1100" dirty="0" smtClean="0">
                <a:solidFill>
                  <a:srgbClr val="000000"/>
                </a:solidFill>
                <a:cs typeface="Times New Roman" pitchFamily="18" charset="0"/>
              </a:rPr>
              <a:t>Downlink (key term) receiving data from a satellite</a:t>
            </a:r>
          </a:p>
          <a:p>
            <a:pPr lvl="2" eaLnBrk="1" hangingPunct="1">
              <a:spcBef>
                <a:spcPct val="0"/>
              </a:spcBef>
              <a:buFontTx/>
              <a:buChar char="•"/>
            </a:pPr>
            <a:r>
              <a:rPr lang="en-US" sz="1100" dirty="0" smtClean="0">
                <a:solidFill>
                  <a:srgbClr val="000000"/>
                </a:solidFill>
                <a:cs typeface="Times New Roman" pitchFamily="18" charset="0"/>
              </a:rPr>
              <a:t>GPS (Global Positioning system)  (key term) use a network of 24 satellites owned and managed by the Defense Department which continuously sends location information to earth</a:t>
            </a:r>
          </a:p>
          <a:p>
            <a:pPr lvl="1" eaLnBrk="1" hangingPunct="1">
              <a:spcBef>
                <a:spcPct val="0"/>
              </a:spcBef>
              <a:buFontTx/>
              <a:buChar char="•"/>
            </a:pPr>
            <a:r>
              <a:rPr lang="en-US" sz="1100" dirty="0" smtClean="0">
                <a:solidFill>
                  <a:srgbClr val="000000"/>
                </a:solidFill>
                <a:cs typeface="Times New Roman" pitchFamily="18" charset="0"/>
              </a:rPr>
              <a:t>Infrared (key term) </a:t>
            </a:r>
          </a:p>
          <a:p>
            <a:pPr lvl="2" eaLnBrk="1" hangingPunct="1">
              <a:spcBef>
                <a:spcPct val="0"/>
              </a:spcBef>
              <a:buFontTx/>
              <a:buChar char="•"/>
            </a:pPr>
            <a:r>
              <a:rPr lang="en-US" sz="1100" dirty="0" smtClean="0">
                <a:solidFill>
                  <a:srgbClr val="000000"/>
                </a:solidFill>
                <a:cs typeface="Times New Roman" pitchFamily="18" charset="0"/>
              </a:rPr>
              <a:t>Light waves used over short distances</a:t>
            </a:r>
          </a:p>
          <a:p>
            <a:pPr lvl="2" eaLnBrk="1" hangingPunct="1">
              <a:spcBef>
                <a:spcPct val="0"/>
              </a:spcBef>
              <a:buFontTx/>
              <a:buChar char="•"/>
            </a:pPr>
            <a:r>
              <a:rPr lang="en-US" sz="1100" dirty="0" smtClean="0">
                <a:solidFill>
                  <a:srgbClr val="000000"/>
                </a:solidFill>
                <a:cs typeface="Times New Roman" pitchFamily="18" charset="0"/>
              </a:rPr>
              <a:t>Sometimes called line of sight communications </a:t>
            </a:r>
          </a:p>
          <a:p>
            <a:pPr lvl="2" eaLnBrk="1" hangingPunct="1">
              <a:spcBef>
                <a:spcPct val="0"/>
              </a:spcBef>
              <a:buFontTx/>
              <a:buChar char="•"/>
            </a:pPr>
            <a:r>
              <a:rPr lang="en-US" sz="1100" dirty="0" smtClean="0">
                <a:solidFill>
                  <a:srgbClr val="000000"/>
                </a:solidFill>
                <a:cs typeface="Times New Roman" pitchFamily="18" charset="0"/>
              </a:rPr>
              <a:t>Sending and receiving devices must be in clear view of one another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11</a:t>
            </a:fld>
            <a:endParaRPr lang="en-US"/>
          </a:p>
        </p:txBody>
      </p:sp>
    </p:spTree>
    <p:extLst>
      <p:ext uri="{BB962C8B-B14F-4D97-AF65-F5344CB8AC3E}">
        <p14:creationId xmlns:p14="http://schemas.microsoft.com/office/powerpoint/2010/main" val="419631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Modem</a:t>
            </a:r>
            <a:r>
              <a:rPr lang="en-US" baseline="0" dirty="0" smtClean="0"/>
              <a:t> (key term) short for modulator-demodulator</a:t>
            </a:r>
          </a:p>
          <a:p>
            <a:pPr marL="176679" indent="-176679">
              <a:buFont typeface="Arial" pitchFamily="34" charset="0"/>
              <a:buChar char="•"/>
            </a:pPr>
            <a:r>
              <a:rPr lang="en-US" baseline="0" dirty="0" smtClean="0"/>
              <a:t>Modulation </a:t>
            </a:r>
            <a:r>
              <a:rPr lang="en-US" dirty="0">
                <a:solidFill>
                  <a:srgbClr val="000000"/>
                </a:solidFill>
                <a:cs typeface="Times New Roman" pitchFamily="18" charset="0"/>
              </a:rPr>
              <a:t>(key term) – convert from digital to analog</a:t>
            </a:r>
          </a:p>
          <a:p>
            <a:pPr marL="176679" indent="-176679">
              <a:buFont typeface="Arial" pitchFamily="34" charset="0"/>
              <a:buChar char="•"/>
            </a:pPr>
            <a:r>
              <a:rPr lang="en-US" dirty="0">
                <a:solidFill>
                  <a:srgbClr val="000000"/>
                </a:solidFill>
                <a:cs typeface="Times New Roman" pitchFamily="18" charset="0"/>
              </a:rPr>
              <a:t>Demodulation (key term)  - convert from analog to digital</a:t>
            </a:r>
          </a:p>
          <a:p>
            <a:pPr marL="176679" indent="-176679">
              <a:buFont typeface="Arial" pitchFamily="34" charset="0"/>
              <a:buChar char="•"/>
            </a:pPr>
            <a:r>
              <a:rPr lang="en-US" dirty="0">
                <a:solidFill>
                  <a:srgbClr val="000000"/>
                </a:solidFill>
                <a:cs typeface="Times New Roman" pitchFamily="18" charset="0"/>
              </a:rPr>
              <a:t>Transfer rate (key term) – rate in Mbps data transmits</a:t>
            </a:r>
          </a:p>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44ECA1AD-4665-4ABF-B401-7B902CF5526E}" type="slidenum">
              <a:rPr lang="en-US" smtClean="0"/>
              <a:pPr/>
              <a:t>12</a:t>
            </a:fld>
            <a:endParaRPr lang="en-US" dirty="0"/>
          </a:p>
        </p:txBody>
      </p:sp>
    </p:spTree>
    <p:extLst>
      <p:ext uri="{BB962C8B-B14F-4D97-AF65-F5344CB8AC3E}">
        <p14:creationId xmlns:p14="http://schemas.microsoft.com/office/powerpoint/2010/main" val="296317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modems</a:t>
            </a:r>
          </a:p>
          <a:p>
            <a:pPr marL="176679" indent="-176679">
              <a:buFont typeface="Arial" pitchFamily="34" charset="0"/>
              <a:buChar char="•"/>
            </a:pPr>
            <a:r>
              <a:rPr lang="en-US" dirty="0" smtClean="0"/>
              <a:t>Telephone</a:t>
            </a:r>
            <a:r>
              <a:rPr lang="en-US" baseline="0" dirty="0" smtClean="0"/>
              <a:t> </a:t>
            </a:r>
            <a:r>
              <a:rPr lang="en-US" dirty="0" smtClean="0">
                <a:solidFill>
                  <a:srgbClr val="000000"/>
                </a:solidFill>
                <a:cs typeface="Times New Roman" pitchFamily="18" charset="0"/>
              </a:rPr>
              <a:t>(key term) </a:t>
            </a:r>
          </a:p>
          <a:p>
            <a:pPr marL="176679" indent="-176679">
              <a:buFont typeface="Arial" pitchFamily="34" charset="0"/>
              <a:buChar char="•"/>
            </a:pPr>
            <a:r>
              <a:rPr lang="en-US" dirty="0" smtClean="0">
                <a:solidFill>
                  <a:srgbClr val="000000"/>
                </a:solidFill>
                <a:cs typeface="Times New Roman" pitchFamily="18" charset="0"/>
              </a:rPr>
              <a:t>DSL (digital subscriber line) (key term) – uses standard phone lines to create a high speed connect. ASDL (asymmetric digital subscriber line) (key term) is one of the most widely used types of DSL</a:t>
            </a:r>
          </a:p>
          <a:p>
            <a:pPr marL="176679" indent="-176679">
              <a:buFont typeface="Arial" pitchFamily="34" charset="0"/>
              <a:buChar char="•"/>
            </a:pPr>
            <a:r>
              <a:rPr lang="en-US" dirty="0" smtClean="0">
                <a:solidFill>
                  <a:srgbClr val="000000"/>
                </a:solidFill>
                <a:cs typeface="Times New Roman" pitchFamily="18" charset="0"/>
              </a:rPr>
              <a:t>Cable (key term)  - uses same coaxial cable as television</a:t>
            </a:r>
          </a:p>
          <a:p>
            <a:pPr marL="176679" indent="-176679">
              <a:buFont typeface="Arial" pitchFamily="34" charset="0"/>
              <a:buChar char="•"/>
            </a:pPr>
            <a:r>
              <a:rPr lang="en-US" dirty="0" smtClean="0">
                <a:solidFill>
                  <a:srgbClr val="000000"/>
                </a:solidFill>
                <a:cs typeface="Times New Roman" pitchFamily="18" charset="0"/>
              </a:rPr>
              <a:t>Wireless (key term) – also known as WWAN modem</a:t>
            </a:r>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13</a:t>
            </a:fld>
            <a:endParaRPr lang="en-US"/>
          </a:p>
        </p:txBody>
      </p:sp>
    </p:spTree>
    <p:extLst>
      <p:ext uri="{BB962C8B-B14F-4D97-AF65-F5344CB8AC3E}">
        <p14:creationId xmlns:p14="http://schemas.microsoft.com/office/powerpoint/2010/main" val="115750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235572">
              <a:spcBef>
                <a:spcPct val="0"/>
              </a:spcBef>
              <a:buFontTx/>
              <a:buNone/>
            </a:pPr>
            <a:r>
              <a:rPr lang="en-US" dirty="0" smtClean="0">
                <a:solidFill>
                  <a:srgbClr val="000000"/>
                </a:solidFill>
                <a:cs typeface="Times New Roman" pitchFamily="18" charset="0"/>
              </a:rPr>
              <a:t>Types of Signals </a:t>
            </a:r>
          </a:p>
          <a:p>
            <a:pPr lvl="1" eaLnBrk="1" hangingPunct="1">
              <a:spcBef>
                <a:spcPct val="0"/>
              </a:spcBef>
              <a:buFontTx/>
              <a:buChar char="•"/>
            </a:pPr>
            <a:r>
              <a:rPr lang="en-US" dirty="0" smtClean="0">
                <a:solidFill>
                  <a:srgbClr val="000000"/>
                </a:solidFill>
                <a:cs typeface="Times New Roman" pitchFamily="18" charset="0"/>
              </a:rPr>
              <a:t>Sent analog (key term) – telephone signals; continuous electronic wave</a:t>
            </a:r>
          </a:p>
          <a:p>
            <a:pPr lvl="1" eaLnBrk="1" hangingPunct="1">
              <a:spcBef>
                <a:spcPct val="0"/>
              </a:spcBef>
              <a:buFontTx/>
              <a:buChar char="•"/>
            </a:pPr>
            <a:r>
              <a:rPr lang="en-US" dirty="0" smtClean="0">
                <a:solidFill>
                  <a:srgbClr val="000000"/>
                </a:solidFill>
                <a:cs typeface="Times New Roman" pitchFamily="18" charset="0"/>
              </a:rPr>
              <a:t>Sent digital (key</a:t>
            </a:r>
            <a:r>
              <a:rPr lang="en-US" baseline="0" dirty="0" smtClean="0">
                <a:solidFill>
                  <a:srgbClr val="000000"/>
                </a:solidFill>
                <a:cs typeface="Times New Roman" pitchFamily="18" charset="0"/>
              </a:rPr>
              <a:t> term) </a:t>
            </a:r>
            <a:r>
              <a:rPr lang="en-US" dirty="0" smtClean="0">
                <a:solidFill>
                  <a:srgbClr val="000000"/>
                </a:solidFill>
                <a:cs typeface="Times New Roman" pitchFamily="18" charset="0"/>
              </a:rPr>
              <a:t>– computer signals; presence or absence of an electronic pulse; on/off</a:t>
            </a:r>
          </a:p>
          <a:p>
            <a:pPr lvl="1" eaLnBrk="1" hangingPunct="1">
              <a:spcBef>
                <a:spcPct val="0"/>
              </a:spcBef>
              <a:buFontTx/>
              <a:buChar char="•"/>
            </a:pPr>
            <a:endParaRPr lang="en-US" dirty="0" smtClean="0">
              <a:solidFill>
                <a:srgbClr val="000000"/>
              </a:solidFill>
              <a:cs typeface="Times New Roman" pitchFamily="18" charset="0"/>
            </a:endParaRPr>
          </a:p>
          <a:p>
            <a:pPr lvl="0" eaLnBrk="1" hangingPunct="1">
              <a:spcBef>
                <a:spcPct val="0"/>
              </a:spcBef>
              <a:buFontTx/>
              <a:buNone/>
            </a:pPr>
            <a:r>
              <a:rPr lang="en-US" dirty="0" smtClean="0">
                <a:solidFill>
                  <a:srgbClr val="000000"/>
                </a:solidFill>
                <a:cs typeface="Times New Roman" pitchFamily="18" charset="0"/>
              </a:rPr>
              <a:t>Transfer Rate (key term) – the speed in which modems transmit data</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293920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lnSpc>
                <a:spcPct val="90000"/>
              </a:lnSpc>
              <a:buFontTx/>
              <a:buNone/>
            </a:pPr>
            <a:r>
              <a:rPr lang="en-US" dirty="0" smtClean="0"/>
              <a:t>T1, T2, and T3</a:t>
            </a:r>
            <a:r>
              <a:rPr lang="en-US" baseline="0" dirty="0" smtClean="0"/>
              <a:t> </a:t>
            </a:r>
            <a:r>
              <a:rPr lang="en-US" dirty="0" smtClean="0"/>
              <a:t>leased lines – do not require conventional modems and provide very high capacity and is expensive. </a:t>
            </a:r>
          </a:p>
          <a:p>
            <a:pPr marL="628650" lvl="1" indent="-171450" eaLnBrk="1" hangingPunct="1">
              <a:lnSpc>
                <a:spcPct val="90000"/>
              </a:lnSpc>
              <a:buFont typeface="Arial" panose="020B0604020202020204" pitchFamily="34" charset="0"/>
              <a:buChar char="•"/>
            </a:pPr>
            <a:r>
              <a:rPr lang="en-US" dirty="0" smtClean="0"/>
              <a:t>Being replaced by optical carrier (OC) lines</a:t>
            </a:r>
          </a:p>
          <a:p>
            <a:pPr eaLnBrk="1" hangingPunct="1">
              <a:lnSpc>
                <a:spcPct val="90000"/>
              </a:lnSpc>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15</a:t>
            </a:fld>
            <a:endParaRPr lang="en-US" dirty="0"/>
          </a:p>
        </p:txBody>
      </p:sp>
    </p:spTree>
    <p:extLst>
      <p:ext uri="{BB962C8B-B14F-4D97-AF65-F5344CB8AC3E}">
        <p14:creationId xmlns:p14="http://schemas.microsoft.com/office/powerpoint/2010/main" val="375188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dirty="0" smtClean="0"/>
              <a:t>Dial up</a:t>
            </a:r>
            <a:r>
              <a:rPr lang="en-US" baseline="0" dirty="0" smtClean="0"/>
              <a:t> was the original service </a:t>
            </a:r>
            <a:r>
              <a:rPr lang="en-US" sz="1200" b="0" i="0" u="none" strike="noStrike" kern="1200" baseline="0" dirty="0" smtClean="0">
                <a:solidFill>
                  <a:schemeClr val="tx1"/>
                </a:solidFill>
                <a:latin typeface="+mn-lt"/>
                <a:ea typeface="+mn-ea"/>
                <a:cs typeface="+mn-cs"/>
              </a:rPr>
              <a:t>using existing telephones and telephone modems to connect to the Internet. This type of service has been replaced by higher-speed connection services including DSL, cable, satellite, and cellular services. </a:t>
            </a:r>
          </a:p>
          <a:p>
            <a:pPr eaLnBrk="1" hangingPunct="1">
              <a:lnSpc>
                <a:spcPct val="90000"/>
              </a:lnSpc>
              <a:buFontTx/>
              <a:buNone/>
            </a:pPr>
            <a:endParaRPr lang="en-US" dirty="0" smtClean="0"/>
          </a:p>
          <a:p>
            <a:pPr eaLnBrk="1" hangingPunct="1">
              <a:lnSpc>
                <a:spcPct val="90000"/>
              </a:lnSpc>
              <a:buFontTx/>
              <a:buNone/>
            </a:pPr>
            <a:r>
              <a:rPr lang="en-US" dirty="0" smtClean="0"/>
              <a:t>DSL </a:t>
            </a:r>
            <a:r>
              <a:rPr lang="en-US" dirty="0" smtClean="0">
                <a:solidFill>
                  <a:srgbClr val="000000"/>
                </a:solidFill>
                <a:cs typeface="Times New Roman" pitchFamily="18" charset="0"/>
              </a:rPr>
              <a:t>(key term) </a:t>
            </a:r>
            <a:r>
              <a:rPr lang="en-US" dirty="0" smtClean="0"/>
              <a:t>– uses existing telephone lines to provide high-speed connections; uses DSL modems, ADSL – asymmetric</a:t>
            </a:r>
            <a:r>
              <a:rPr lang="en-US" baseline="0" dirty="0" smtClean="0"/>
              <a:t> digital subscriber line. Replaced dial-up services </a:t>
            </a:r>
            <a:r>
              <a:rPr lang="en-US" dirty="0" smtClean="0">
                <a:solidFill>
                  <a:srgbClr val="000000"/>
                </a:solidFill>
                <a:cs typeface="Times New Roman" pitchFamily="18" charset="0"/>
              </a:rPr>
              <a:t>(key term) </a:t>
            </a:r>
            <a:endParaRPr lang="en-US" dirty="0" smtClean="0"/>
          </a:p>
          <a:p>
            <a:pPr eaLnBrk="1" hangingPunct="1">
              <a:lnSpc>
                <a:spcPct val="90000"/>
              </a:lnSpc>
              <a:buFontTx/>
              <a:buNone/>
            </a:pPr>
            <a:endParaRPr lang="en-US" dirty="0" smtClean="0"/>
          </a:p>
          <a:p>
            <a:pPr eaLnBrk="1" hangingPunct="1">
              <a:lnSpc>
                <a:spcPct val="90000"/>
              </a:lnSpc>
              <a:buFontTx/>
              <a:buNone/>
            </a:pPr>
            <a:r>
              <a:rPr lang="en-US" dirty="0" smtClean="0"/>
              <a:t>Cable </a:t>
            </a:r>
            <a:r>
              <a:rPr lang="en-US" dirty="0" smtClean="0">
                <a:solidFill>
                  <a:srgbClr val="000000"/>
                </a:solidFill>
                <a:cs typeface="Times New Roman" pitchFamily="18" charset="0"/>
              </a:rPr>
              <a:t>(key term) </a:t>
            </a:r>
            <a:r>
              <a:rPr lang="en-US" dirty="0" smtClean="0"/>
              <a:t>– Cable connections reach 90% of homes in America</a:t>
            </a:r>
          </a:p>
          <a:p>
            <a:pPr eaLnBrk="1" hangingPunct="1">
              <a:lnSpc>
                <a:spcPct val="90000"/>
              </a:lnSpc>
              <a:buFontTx/>
              <a:buNone/>
            </a:pPr>
            <a:endParaRPr lang="en-US" dirty="0" smtClean="0"/>
          </a:p>
          <a:p>
            <a:pPr eaLnBrk="1" hangingPunct="1">
              <a:lnSpc>
                <a:spcPct val="90000"/>
              </a:lnSpc>
              <a:buFontTx/>
              <a:buNone/>
            </a:pPr>
            <a:r>
              <a:rPr lang="en-US" dirty="0" smtClean="0"/>
              <a:t>Satellite/air connection services </a:t>
            </a:r>
            <a:r>
              <a:rPr lang="en-US" dirty="0" smtClean="0">
                <a:solidFill>
                  <a:srgbClr val="000000"/>
                </a:solidFill>
                <a:cs typeface="Times New Roman" pitchFamily="18" charset="0"/>
              </a:rPr>
              <a:t>(key term) </a:t>
            </a:r>
            <a:r>
              <a:rPr lang="en-US" dirty="0" smtClean="0"/>
              <a:t> – two-way satellites capable of handling both uploading and downloading; available almost anywhere but slower than DSL</a:t>
            </a:r>
          </a:p>
          <a:p>
            <a:pPr eaLnBrk="1" hangingPunct="1">
              <a:lnSpc>
                <a:spcPct val="90000"/>
              </a:lnSpc>
              <a:buFontTx/>
              <a:buNone/>
            </a:pPr>
            <a:endParaRPr lang="en-US" dirty="0" smtClean="0"/>
          </a:p>
          <a:p>
            <a:pPr eaLnBrk="1" hangingPunct="1">
              <a:lnSpc>
                <a:spcPct val="90000"/>
              </a:lnSpc>
              <a:buFontTx/>
              <a:buNone/>
            </a:pPr>
            <a:r>
              <a:rPr lang="en-US" dirty="0" smtClean="0"/>
              <a:t>Cellular services </a:t>
            </a:r>
            <a:r>
              <a:rPr lang="en-US" dirty="0" smtClean="0">
                <a:solidFill>
                  <a:srgbClr val="000000"/>
                </a:solidFill>
                <a:cs typeface="Times New Roman" pitchFamily="18" charset="0"/>
              </a:rPr>
              <a:t>(key term) </a:t>
            </a:r>
            <a:r>
              <a:rPr lang="en-US" dirty="0" smtClean="0"/>
              <a:t>– option for mobile devices and laptops using 3G and 4G cellular networks (key term)</a:t>
            </a:r>
          </a:p>
          <a:p>
            <a:pPr marL="628650" lvl="1" indent="-171450" eaLnBrk="1" hangingPunct="1">
              <a:lnSpc>
                <a:spcPct val="90000"/>
              </a:lnSpc>
              <a:buFont typeface="Arial" panose="020B0604020202020204" pitchFamily="34" charset="0"/>
              <a:buChar char="•"/>
            </a:pPr>
            <a:r>
              <a:rPr lang="en-US" dirty="0" smtClean="0"/>
              <a:t>1G </a:t>
            </a:r>
            <a:r>
              <a:rPr lang="en-US" dirty="0" smtClean="0">
                <a:solidFill>
                  <a:srgbClr val="000000"/>
                </a:solidFill>
                <a:cs typeface="Times New Roman" pitchFamily="18" charset="0"/>
              </a:rPr>
              <a:t>(key term) </a:t>
            </a:r>
            <a:r>
              <a:rPr lang="en-US" dirty="0" smtClean="0"/>
              <a:t>started</a:t>
            </a:r>
            <a:r>
              <a:rPr lang="en-US" baseline="0" dirty="0" smtClean="0"/>
              <a:t> in the 1980s using analog radio signals</a:t>
            </a:r>
          </a:p>
          <a:p>
            <a:pPr marL="628650" lvl="1" indent="-171450" eaLnBrk="1" hangingPunct="1">
              <a:lnSpc>
                <a:spcPct val="90000"/>
              </a:lnSpc>
              <a:buFont typeface="Arial" panose="020B0604020202020204" pitchFamily="34" charset="0"/>
              <a:buChar char="•"/>
            </a:pPr>
            <a:r>
              <a:rPr lang="en-US" baseline="0" dirty="0" smtClean="0"/>
              <a:t>2G </a:t>
            </a:r>
            <a:r>
              <a:rPr lang="en-US" dirty="0" smtClean="0">
                <a:solidFill>
                  <a:srgbClr val="000000"/>
                </a:solidFill>
                <a:cs typeface="Times New Roman" pitchFamily="18" charset="0"/>
              </a:rPr>
              <a:t>(key term) </a:t>
            </a:r>
            <a:r>
              <a:rPr lang="en-US" baseline="0" dirty="0" smtClean="0"/>
              <a:t>started in the 1990s using digital radio signals</a:t>
            </a:r>
          </a:p>
          <a:p>
            <a:pPr marL="628650" lvl="1" indent="-171450" eaLnBrk="1" hangingPunct="1">
              <a:lnSpc>
                <a:spcPct val="90000"/>
              </a:lnSpc>
              <a:buFont typeface="Arial" panose="020B0604020202020204" pitchFamily="34" charset="0"/>
              <a:buChar char="•"/>
            </a:pPr>
            <a:r>
              <a:rPr lang="en-US" baseline="0" dirty="0" smtClean="0"/>
              <a:t>3G (key term) started in the 2000s with the marketing of smartphones</a:t>
            </a:r>
          </a:p>
          <a:p>
            <a:pPr marL="628650" lvl="1" indent="-171450" eaLnBrk="1" hangingPunct="1">
              <a:lnSpc>
                <a:spcPct val="90000"/>
              </a:lnSpc>
              <a:buFont typeface="Arial" panose="020B0604020202020204" pitchFamily="34" charset="0"/>
              <a:buChar char="•"/>
            </a:pPr>
            <a:r>
              <a:rPr lang="en-US" baseline="0" dirty="0" smtClean="0"/>
              <a:t>4G can use </a:t>
            </a:r>
            <a:r>
              <a:rPr lang="en-US" baseline="0" dirty="0" err="1" smtClean="0"/>
              <a:t>WiMax</a:t>
            </a:r>
            <a:r>
              <a:rPr lang="en-US" baseline="0" dirty="0" smtClean="0"/>
              <a:t> and LTE to provide faster </a:t>
            </a:r>
            <a:r>
              <a:rPr lang="en-US" baseline="0" dirty="0" err="1" smtClean="0"/>
              <a:t>transmissioins</a:t>
            </a:r>
            <a:r>
              <a:rPr lang="en-US" baseline="0" dirty="0" smtClean="0"/>
              <a:t>. 10 times faster than 3G</a:t>
            </a:r>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16</a:t>
            </a:fld>
            <a:endParaRPr lang="en-US"/>
          </a:p>
        </p:txBody>
      </p:sp>
    </p:spTree>
    <p:extLst>
      <p:ext uri="{BB962C8B-B14F-4D97-AF65-F5344CB8AC3E}">
        <p14:creationId xmlns:p14="http://schemas.microsoft.com/office/powerpoint/2010/main" val="246865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Char char="•"/>
            </a:pPr>
            <a:r>
              <a:rPr lang="en-US" dirty="0" smtClean="0">
                <a:solidFill>
                  <a:srgbClr val="000000"/>
                </a:solidFill>
                <a:cs typeface="Times New Roman" pitchFamily="18" charset="0"/>
              </a:rPr>
              <a:t>Several technical matters affect how data is transmitted.  These factors include bandwidth</a:t>
            </a:r>
            <a:r>
              <a:rPr lang="en-US" baseline="0" dirty="0" smtClean="0">
                <a:solidFill>
                  <a:srgbClr val="000000"/>
                </a:solidFill>
                <a:cs typeface="Times New Roman" pitchFamily="18" charset="0"/>
              </a:rPr>
              <a:t> and protocols.</a:t>
            </a:r>
            <a:endParaRPr lang="en-US" dirty="0" smtClean="0">
              <a:solidFill>
                <a:srgbClr val="000000"/>
              </a:solidFill>
              <a:cs typeface="Times New Roman" pitchFamily="18" charset="0"/>
            </a:endParaRPr>
          </a:p>
          <a:p>
            <a:pPr eaLnBrk="1" hangingPunct="1">
              <a:buFontTx/>
              <a:buChar char="•"/>
            </a:pPr>
            <a:r>
              <a:rPr lang="en-US" dirty="0" smtClean="0">
                <a:solidFill>
                  <a:srgbClr val="000000"/>
                </a:solidFill>
                <a:cs typeface="Times New Roman" pitchFamily="18" charset="0"/>
              </a:rPr>
              <a:t>Bandwidth (</a:t>
            </a:r>
            <a:r>
              <a:rPr lang="en-US" dirty="0">
                <a:solidFill>
                  <a:srgbClr val="000000"/>
                </a:solidFill>
                <a:cs typeface="Times New Roman" pitchFamily="18" charset="0"/>
              </a:rPr>
              <a:t>(key term) </a:t>
            </a:r>
            <a:r>
              <a:rPr lang="en-US" dirty="0" smtClean="0">
                <a:solidFill>
                  <a:srgbClr val="000000"/>
                </a:solidFill>
                <a:cs typeface="Times New Roman" pitchFamily="18" charset="0"/>
              </a:rPr>
              <a:t>– measurement of the width or capacity</a:t>
            </a:r>
            <a:r>
              <a:rPr lang="en-US" baseline="0" dirty="0" smtClean="0">
                <a:solidFill>
                  <a:srgbClr val="000000"/>
                </a:solidFill>
                <a:cs typeface="Times New Roman" pitchFamily="18" charset="0"/>
              </a:rPr>
              <a:t> of the communication channel.  It means how much information can move across the communication channel in a given amount of time.</a:t>
            </a:r>
          </a:p>
          <a:p>
            <a:pPr lvl="0" eaLnBrk="1" hangingPunct="1">
              <a:buFontTx/>
              <a:buChar char="•"/>
            </a:pPr>
            <a:r>
              <a:rPr lang="en-US" dirty="0" smtClean="0">
                <a:solidFill>
                  <a:srgbClr val="000000"/>
                </a:solidFill>
                <a:cs typeface="Times New Roman" pitchFamily="18" charset="0"/>
              </a:rPr>
              <a:t>Four Types</a:t>
            </a:r>
          </a:p>
          <a:p>
            <a:pPr lvl="1" eaLnBrk="1" hangingPunct="1">
              <a:buFontTx/>
              <a:buChar char="•"/>
            </a:pPr>
            <a:r>
              <a:rPr lang="en-US" dirty="0" smtClean="0">
                <a:solidFill>
                  <a:srgbClr val="000000"/>
                </a:solidFill>
                <a:cs typeface="Times New Roman" pitchFamily="18" charset="0"/>
              </a:rPr>
              <a:t>Voiceband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also known as  </a:t>
            </a:r>
            <a:r>
              <a:rPr lang="en-US" b="0" dirty="0" smtClean="0">
                <a:solidFill>
                  <a:srgbClr val="000000"/>
                </a:solidFill>
                <a:cs typeface="Times New Roman" pitchFamily="18" charset="0"/>
              </a:rPr>
              <a:t>low bandwidth </a:t>
            </a:r>
            <a:r>
              <a:rPr lang="en-US" dirty="0">
                <a:solidFill>
                  <a:srgbClr val="000000"/>
                </a:solidFill>
                <a:cs typeface="Times New Roman" pitchFamily="18" charset="0"/>
              </a:rPr>
              <a:t>(key term)</a:t>
            </a:r>
            <a:r>
              <a:rPr lang="en-US" dirty="0" smtClean="0">
                <a:solidFill>
                  <a:srgbClr val="000000"/>
                </a:solidFill>
                <a:cs typeface="Times New Roman" pitchFamily="18" charset="0"/>
              </a:rPr>
              <a:t>; standard phone line; too slow for many types of transmissions – especially high-quality video; typical speeds are 56 to 96 kbps</a:t>
            </a:r>
          </a:p>
          <a:p>
            <a:pPr lvl="1" eaLnBrk="1" hangingPunct="1">
              <a:buFontTx/>
              <a:buChar char="•"/>
            </a:pPr>
            <a:r>
              <a:rPr lang="en-US" dirty="0" smtClean="0">
                <a:solidFill>
                  <a:srgbClr val="000000"/>
                </a:solidFill>
                <a:cs typeface="Times New Roman" pitchFamily="18" charset="0"/>
              </a:rPr>
              <a:t>Medium 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with special leased lines to connect minicomputers and mainframes as well as to transmit data over long distances (for larger computer systems); not typically used by individuals</a:t>
            </a:r>
          </a:p>
          <a:p>
            <a:pPr lvl="1" eaLnBrk="1" hangingPunct="1">
              <a:buFontTx/>
              <a:buChar char="•"/>
            </a:pPr>
            <a:r>
              <a:rPr lang="en-US" dirty="0" smtClean="0">
                <a:solidFill>
                  <a:srgbClr val="000000"/>
                </a:solidFill>
                <a:cs typeface="Times New Roman" pitchFamily="18" charset="0"/>
              </a:rPr>
              <a:t>Broadband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used for high-capacity transmissions (DSL, cable, satellite connections);  specialized high-speed devices; effectively transmits high-quality video and other communication needs; typically 1.5 mbps; higher speeds possible </a:t>
            </a:r>
          </a:p>
          <a:p>
            <a:pPr lvl="1" eaLnBrk="1" hangingPunct="1">
              <a:buFontTx/>
              <a:buChar char="•"/>
            </a:pPr>
            <a:r>
              <a:rPr lang="en-US" dirty="0" smtClean="0">
                <a:solidFill>
                  <a:srgbClr val="000000"/>
                </a:solidFill>
                <a:cs typeface="Times New Roman" pitchFamily="18" charset="0"/>
              </a:rPr>
              <a:t>Baseband </a:t>
            </a:r>
            <a:r>
              <a:rPr lang="en-US" dirty="0">
                <a:solidFill>
                  <a:srgbClr val="000000"/>
                </a:solidFill>
                <a:cs typeface="Times New Roman" pitchFamily="18" charset="0"/>
              </a:rPr>
              <a:t>(key term) </a:t>
            </a:r>
            <a:r>
              <a:rPr lang="en-US" dirty="0" smtClean="0">
                <a:solidFill>
                  <a:srgbClr val="000000"/>
                </a:solidFill>
                <a:cs typeface="Times New Roman" pitchFamily="18" charset="0"/>
              </a:rPr>
              <a:t>– widely used to connect individual computers that are located close to one another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17</a:t>
            </a:fld>
            <a:endParaRPr lang="en-US" dirty="0"/>
          </a:p>
        </p:txBody>
      </p:sp>
    </p:spTree>
    <p:extLst>
      <p:ext uri="{BB962C8B-B14F-4D97-AF65-F5344CB8AC3E}">
        <p14:creationId xmlns:p14="http://schemas.microsoft.com/office/powerpoint/2010/main" val="207037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18</a:t>
            </a:fld>
            <a:endParaRPr lang="en-US" dirty="0"/>
          </a:p>
        </p:txBody>
      </p:sp>
    </p:spTree>
    <p:extLst>
      <p:ext uri="{BB962C8B-B14F-4D97-AF65-F5344CB8AC3E}">
        <p14:creationId xmlns:p14="http://schemas.microsoft.com/office/powerpoint/2010/main" val="231617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lnSpc>
                <a:spcPct val="130000"/>
              </a:lnSpc>
              <a:buFontTx/>
              <a:buNone/>
            </a:pPr>
            <a:r>
              <a:rPr lang="en-US" dirty="0" smtClean="0">
                <a:cs typeface="Times New Roman" pitchFamily="18" charset="0"/>
              </a:rPr>
              <a:t>Protocols (key term)  Rules for exchanging data between computers</a:t>
            </a:r>
          </a:p>
          <a:p>
            <a:pPr lvl="1" eaLnBrk="1" hangingPunct="1">
              <a:lnSpc>
                <a:spcPct val="130000"/>
              </a:lnSpc>
              <a:buFontTx/>
              <a:buChar char="•"/>
            </a:pPr>
            <a:r>
              <a:rPr lang="en-US" dirty="0" smtClean="0">
                <a:cs typeface="Times New Roman" pitchFamily="18" charset="0"/>
              </a:rPr>
              <a:t>HTTPS (key term) – hypertext</a:t>
            </a:r>
            <a:r>
              <a:rPr lang="en-US" baseline="0" dirty="0" smtClean="0">
                <a:cs typeface="Times New Roman" pitchFamily="18" charset="0"/>
              </a:rPr>
              <a:t> transfer protocol secure is becoming widely used to protect the transfer of sensitive information</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19</a:t>
            </a:fld>
            <a:endParaRPr lang="en-US" dirty="0"/>
          </a:p>
        </p:txBody>
      </p:sp>
    </p:spTree>
    <p:extLst>
      <p:ext uri="{BB962C8B-B14F-4D97-AF65-F5344CB8AC3E}">
        <p14:creationId xmlns:p14="http://schemas.microsoft.com/office/powerpoint/2010/main" val="135018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CA1AD-4665-4ABF-B401-7B902CF5526E}" type="slidenum">
              <a:rPr lang="en-US" smtClean="0"/>
              <a:pPr/>
              <a:t>2</a:t>
            </a:fld>
            <a:endParaRPr lang="en-US" dirty="0"/>
          </a:p>
        </p:txBody>
      </p:sp>
    </p:spTree>
    <p:extLst>
      <p:ext uri="{BB962C8B-B14F-4D97-AF65-F5344CB8AC3E}">
        <p14:creationId xmlns:p14="http://schemas.microsoft.com/office/powerpoint/2010/main" val="3727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130000"/>
              </a:lnSpc>
              <a:buFontTx/>
              <a:buChar char="•"/>
            </a:pPr>
            <a:r>
              <a:rPr lang="en-US" baseline="0" dirty="0" smtClean="0">
                <a:cs typeface="Times New Roman" pitchFamily="18" charset="0"/>
              </a:rPr>
              <a:t>TCP/IP </a:t>
            </a:r>
            <a:r>
              <a:rPr lang="en-US" dirty="0" smtClean="0">
                <a:cs typeface="Times New Roman" pitchFamily="18" charset="0"/>
              </a:rPr>
              <a:t>(key term)  - Internet Standard</a:t>
            </a:r>
          </a:p>
          <a:p>
            <a:pPr eaLnBrk="1" hangingPunct="1">
              <a:lnSpc>
                <a:spcPct val="130000"/>
              </a:lnSpc>
              <a:buFontTx/>
              <a:buNone/>
            </a:pPr>
            <a:endParaRPr lang="en-US" dirty="0" smtClean="0">
              <a:cs typeface="Times New Roman" pitchFamily="18" charset="0"/>
            </a:endParaRPr>
          </a:p>
          <a:p>
            <a:pPr eaLnBrk="1" hangingPunct="1">
              <a:lnSpc>
                <a:spcPct val="130000"/>
              </a:lnSpc>
              <a:buFontTx/>
              <a:buNone/>
            </a:pPr>
            <a:r>
              <a:rPr lang="en-US" dirty="0" smtClean="0">
                <a:cs typeface="Times New Roman" pitchFamily="18" charset="0"/>
              </a:rPr>
              <a:t>Essential features of protocol</a:t>
            </a:r>
          </a:p>
          <a:p>
            <a:pPr lvl="1" eaLnBrk="1" hangingPunct="1">
              <a:lnSpc>
                <a:spcPct val="130000"/>
              </a:lnSpc>
              <a:buFontTx/>
              <a:buChar char="•"/>
            </a:pPr>
            <a:r>
              <a:rPr lang="en-US" dirty="0" smtClean="0">
                <a:cs typeface="Times New Roman" pitchFamily="18" charset="0"/>
              </a:rPr>
              <a:t>Identification - Identifying sending and receiving devices.</a:t>
            </a:r>
            <a:r>
              <a:rPr lang="en-US" baseline="0" dirty="0" smtClean="0">
                <a:cs typeface="Times New Roman" pitchFamily="18" charset="0"/>
              </a:rPr>
              <a:t>  </a:t>
            </a:r>
            <a:r>
              <a:rPr lang="en-US" dirty="0" smtClean="0">
                <a:cs typeface="Times New Roman" pitchFamily="18" charset="0"/>
              </a:rPr>
              <a:t>Every computer on the Internet has a unique</a:t>
            </a:r>
            <a:r>
              <a:rPr lang="en-US" baseline="0" dirty="0" smtClean="0">
                <a:cs typeface="Times New Roman" pitchFamily="18" charset="0"/>
              </a:rPr>
              <a:t> numeric address called an IP Address, Internet Protocol address </a:t>
            </a:r>
            <a:r>
              <a:rPr lang="en-US" dirty="0" smtClean="0">
                <a:cs typeface="Times New Roman" pitchFamily="18" charset="0"/>
              </a:rPr>
              <a:t>(key term) </a:t>
            </a:r>
            <a:endParaRPr lang="en-US" baseline="0" dirty="0" smtClean="0">
              <a:cs typeface="Times New Roman" pitchFamily="18" charset="0"/>
            </a:endParaRPr>
          </a:p>
          <a:p>
            <a:pPr lvl="1" eaLnBrk="1" hangingPunct="1">
              <a:lnSpc>
                <a:spcPct val="130000"/>
              </a:lnSpc>
              <a:buFontTx/>
              <a:buNone/>
            </a:pPr>
            <a:r>
              <a:rPr lang="en-US" dirty="0" smtClean="0">
                <a:cs typeface="Times New Roman" pitchFamily="18" charset="0"/>
              </a:rPr>
              <a:t>Domain Name Server (DNS) (key term) converts text-based addresses to IP addresses</a:t>
            </a:r>
          </a:p>
          <a:p>
            <a:pPr lvl="1" eaLnBrk="1" hangingPunct="1">
              <a:lnSpc>
                <a:spcPct val="130000"/>
              </a:lnSpc>
              <a:buFontTx/>
              <a:buChar char="•"/>
            </a:pPr>
            <a:r>
              <a:rPr lang="en-US" dirty="0" err="1" smtClean="0">
                <a:cs typeface="Times New Roman" pitchFamily="18" charset="0"/>
              </a:rPr>
              <a:t>Packetization</a:t>
            </a:r>
            <a:r>
              <a:rPr lang="en-US" dirty="0" smtClean="0">
                <a:cs typeface="Times New Roman" pitchFamily="18" charset="0"/>
              </a:rPr>
              <a:t> – allows message to be broken into small parts</a:t>
            </a:r>
            <a:r>
              <a:rPr lang="en-US" baseline="0" dirty="0" smtClean="0">
                <a:cs typeface="Times New Roman" pitchFamily="18" charset="0"/>
              </a:rPr>
              <a:t> called packets </a:t>
            </a:r>
            <a:r>
              <a:rPr lang="en-US" dirty="0" smtClean="0">
                <a:cs typeface="Times New Roman" pitchFamily="18" charset="0"/>
              </a:rPr>
              <a:t>(key term) so easier to transmit over Internet through various interconnected networks;</a:t>
            </a:r>
            <a:r>
              <a:rPr lang="en-US" baseline="0" dirty="0" smtClean="0">
                <a:cs typeface="Times New Roman" pitchFamily="18" charset="0"/>
              </a:rPr>
              <a:t> </a:t>
            </a:r>
            <a:r>
              <a:rPr lang="en-US" dirty="0" smtClean="0">
                <a:cs typeface="Times New Roman" pitchFamily="18" charset="0"/>
              </a:rPr>
              <a:t>allows message to be reassembled at destination</a:t>
            </a:r>
          </a:p>
          <a:p>
            <a:pPr eaLnBrk="1" hangingPunct="1">
              <a:lnSpc>
                <a:spcPct val="130000"/>
              </a:lnSpc>
            </a:pPr>
            <a:endParaRPr lang="en-US" dirty="0" smtClean="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20</a:t>
            </a:fld>
            <a:endParaRPr lang="en-US"/>
          </a:p>
        </p:txBody>
      </p:sp>
    </p:spTree>
    <p:extLst>
      <p:ext uri="{BB962C8B-B14F-4D97-AF65-F5344CB8AC3E}">
        <p14:creationId xmlns:p14="http://schemas.microsoft.com/office/powerpoint/2010/main" val="182848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A computer network </a:t>
            </a:r>
            <a:r>
              <a:rPr lang="en-US" dirty="0" smtClean="0">
                <a:cs typeface="Times New Roman" pitchFamily="18" charset="0"/>
              </a:rPr>
              <a:t>(key term) </a:t>
            </a:r>
            <a:r>
              <a:rPr lang="en-US" dirty="0" smtClean="0"/>
              <a:t>is a communication system that connects two or more computers so that they can exchange information and share resources </a:t>
            </a:r>
          </a:p>
          <a:p>
            <a:pPr defTabSz="942289">
              <a:defRPr/>
            </a:pPr>
            <a:endParaRPr lang="en-US" dirty="0" smtClean="0"/>
          </a:p>
          <a:p>
            <a:pPr defTabSz="942289">
              <a:defRPr/>
            </a:pPr>
            <a:r>
              <a:rPr lang="en-US" dirty="0" smtClean="0"/>
              <a:t>Instructor – identify these terms using the graphic – </a:t>
            </a:r>
          </a:p>
          <a:p>
            <a:pPr defTabSz="942289">
              <a:defRPr/>
            </a:pPr>
            <a:endParaRPr lang="en-US" dirty="0" smtClean="0"/>
          </a:p>
          <a:p>
            <a:pPr marL="628650" lvl="1" indent="-171450" defTabSz="942289">
              <a:buFont typeface="Arial" panose="020B0604020202020204" pitchFamily="34" charset="0"/>
              <a:buChar char="•"/>
              <a:defRPr/>
            </a:pPr>
            <a:r>
              <a:rPr lang="en-US" dirty="0" smtClean="0"/>
              <a:t>Nodes </a:t>
            </a:r>
            <a:r>
              <a:rPr lang="en-US" dirty="0" smtClean="0">
                <a:cs typeface="Times New Roman" pitchFamily="18" charset="0"/>
              </a:rPr>
              <a:t>(key term) any device connected to a network</a:t>
            </a:r>
          </a:p>
          <a:p>
            <a:pPr marL="628650" lvl="1" indent="-171450" defTabSz="942289">
              <a:buFont typeface="Arial" panose="020B0604020202020204" pitchFamily="34" charset="0"/>
              <a:buChar char="•"/>
              <a:defRPr/>
            </a:pPr>
            <a:r>
              <a:rPr lang="en-US" dirty="0" smtClean="0">
                <a:cs typeface="Times New Roman" pitchFamily="18" charset="0"/>
              </a:rPr>
              <a:t>Client (key term) a node that requests and uses resources from other nodes</a:t>
            </a:r>
          </a:p>
          <a:p>
            <a:pPr marL="628650" lvl="1" indent="-171450" defTabSz="942289">
              <a:buFont typeface="Arial" panose="020B0604020202020204" pitchFamily="34" charset="0"/>
              <a:buChar char="•"/>
              <a:defRPr/>
            </a:pPr>
            <a:r>
              <a:rPr lang="en-US" dirty="0" smtClean="0">
                <a:cs typeface="Times New Roman" pitchFamily="18" charset="0"/>
              </a:rPr>
              <a:t>Server</a:t>
            </a:r>
            <a:r>
              <a:rPr lang="en-US" baseline="0" dirty="0" smtClean="0">
                <a:cs typeface="Times New Roman" pitchFamily="18" charset="0"/>
              </a:rPr>
              <a:t> </a:t>
            </a:r>
            <a:r>
              <a:rPr lang="en-US" dirty="0" smtClean="0">
                <a:cs typeface="Times New Roman" pitchFamily="18" charset="0"/>
              </a:rPr>
              <a:t>(key term)  a node that</a:t>
            </a:r>
            <a:r>
              <a:rPr lang="en-US" baseline="0" dirty="0" smtClean="0">
                <a:cs typeface="Times New Roman" pitchFamily="18" charset="0"/>
              </a:rPr>
              <a:t> share resources with other nodes</a:t>
            </a:r>
            <a:endParaRPr lang="en-US" dirty="0" smtClean="0"/>
          </a:p>
          <a:p>
            <a:pPr marL="628650" lvl="1" indent="-171450">
              <a:buFont typeface="Arial" panose="020B0604020202020204" pitchFamily="34" charset="0"/>
              <a:buChar char="•"/>
            </a:pPr>
            <a:r>
              <a:rPr lang="en-US" dirty="0" smtClean="0"/>
              <a:t>Directory server </a:t>
            </a:r>
            <a:r>
              <a:rPr lang="en-US" dirty="0" smtClean="0">
                <a:cs typeface="Times New Roman" pitchFamily="18" charset="0"/>
              </a:rPr>
              <a:t>(key term) – specialized server that manages resources</a:t>
            </a:r>
          </a:p>
          <a:p>
            <a:pPr marL="628650" lvl="1" indent="-171450">
              <a:buFont typeface="Arial" panose="020B0604020202020204" pitchFamily="34" charset="0"/>
              <a:buChar char="•"/>
            </a:pPr>
            <a:r>
              <a:rPr lang="en-US" dirty="0" smtClean="0">
                <a:cs typeface="Times New Roman" pitchFamily="18" charset="0"/>
              </a:rPr>
              <a:t>Host (key term) computer system that can be accessed over a network</a:t>
            </a:r>
          </a:p>
          <a:p>
            <a:pPr marL="628650" lvl="1" indent="-171450">
              <a:buFont typeface="Arial" panose="020B0604020202020204" pitchFamily="34" charset="0"/>
              <a:buChar char="•"/>
            </a:pPr>
            <a:r>
              <a:rPr lang="en-US" dirty="0" smtClean="0">
                <a:cs typeface="Times New Roman" pitchFamily="18" charset="0"/>
              </a:rPr>
              <a:t>Router (key term) node that forwards or routes data packets</a:t>
            </a:r>
          </a:p>
          <a:p>
            <a:pPr marL="628650" lvl="1" indent="-171450">
              <a:buFont typeface="Arial" panose="020B0604020202020204" pitchFamily="34" charset="0"/>
              <a:buChar char="•"/>
            </a:pPr>
            <a:r>
              <a:rPr lang="en-US" dirty="0" smtClean="0">
                <a:cs typeface="Times New Roman" pitchFamily="18" charset="0"/>
              </a:rPr>
              <a:t>Switch (key term) central node that coordinates the flow of data. These tasks used to be performed by a hub (key term) </a:t>
            </a:r>
          </a:p>
          <a:p>
            <a:pPr marL="628650" lvl="1" indent="-171450">
              <a:buFont typeface="Arial" panose="020B0604020202020204" pitchFamily="34" charset="0"/>
              <a:buChar char="•"/>
            </a:pPr>
            <a:r>
              <a:rPr lang="en-US" dirty="0" smtClean="0">
                <a:cs typeface="Times New Roman" pitchFamily="18" charset="0"/>
              </a:rPr>
              <a:t>Network interface cards (NIC) (key term) expansion card that connects</a:t>
            </a:r>
            <a:r>
              <a:rPr lang="en-US" baseline="0" dirty="0" smtClean="0">
                <a:cs typeface="Times New Roman" pitchFamily="18" charset="0"/>
              </a:rPr>
              <a:t> a computer to a network</a:t>
            </a:r>
          </a:p>
          <a:p>
            <a:pPr marL="628650" lvl="1" indent="-171450">
              <a:buFont typeface="Arial" panose="020B0604020202020204" pitchFamily="34" charset="0"/>
              <a:buChar char="•"/>
            </a:pPr>
            <a:r>
              <a:rPr lang="en-US" baseline="0" dirty="0" smtClean="0">
                <a:cs typeface="Times New Roman" pitchFamily="18" charset="0"/>
              </a:rPr>
              <a:t>Network operating system (NOS) </a:t>
            </a:r>
            <a:r>
              <a:rPr lang="en-US" dirty="0" smtClean="0">
                <a:cs typeface="Times New Roman" pitchFamily="18" charset="0"/>
              </a:rPr>
              <a:t>(key term) control activities</a:t>
            </a:r>
            <a:r>
              <a:rPr lang="en-US" baseline="0" dirty="0" smtClean="0">
                <a:cs typeface="Times New Roman" pitchFamily="18" charset="0"/>
              </a:rPr>
              <a:t> of all computers on the network</a:t>
            </a:r>
          </a:p>
          <a:p>
            <a:pPr marL="628650" lvl="1" indent="-171450">
              <a:buFont typeface="Arial" panose="020B0604020202020204" pitchFamily="34" charset="0"/>
              <a:buChar char="•"/>
            </a:pPr>
            <a:r>
              <a:rPr lang="en-US" baseline="0" dirty="0" smtClean="0">
                <a:cs typeface="Times New Roman" pitchFamily="18" charset="0"/>
              </a:rPr>
              <a:t>Network administrator </a:t>
            </a:r>
            <a:r>
              <a:rPr lang="en-US" dirty="0" smtClean="0">
                <a:cs typeface="Times New Roman" pitchFamily="18" charset="0"/>
              </a:rPr>
              <a:t>(key term) computer</a:t>
            </a:r>
            <a:r>
              <a:rPr lang="en-US" baseline="0" dirty="0" smtClean="0">
                <a:cs typeface="Times New Roman" pitchFamily="18" charset="0"/>
              </a:rPr>
              <a:t> specialists responsible for network operations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303502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Instructor – identify these terms using the graphic – </a:t>
            </a:r>
          </a:p>
          <a:p>
            <a:pPr defTabSz="942289">
              <a:defRPr/>
            </a:pPr>
            <a:endParaRPr lang="en-US" dirty="0" smtClean="0"/>
          </a:p>
          <a:p>
            <a:pPr marL="628650" lvl="1" indent="-171450" defTabSz="942289">
              <a:buFont typeface="Arial" panose="020B0604020202020204" pitchFamily="34" charset="0"/>
              <a:buChar char="•"/>
              <a:defRPr/>
            </a:pPr>
            <a:r>
              <a:rPr lang="en-US" dirty="0" smtClean="0"/>
              <a:t>Nodes </a:t>
            </a:r>
            <a:r>
              <a:rPr lang="en-US" dirty="0" smtClean="0">
                <a:cs typeface="Times New Roman" pitchFamily="18" charset="0"/>
              </a:rPr>
              <a:t>(key term) any device connected to a network</a:t>
            </a:r>
          </a:p>
          <a:p>
            <a:pPr marL="628650" lvl="1" indent="-171450" defTabSz="942289">
              <a:buFont typeface="Arial" panose="020B0604020202020204" pitchFamily="34" charset="0"/>
              <a:buChar char="•"/>
              <a:defRPr/>
            </a:pPr>
            <a:r>
              <a:rPr lang="en-US" dirty="0" smtClean="0">
                <a:cs typeface="Times New Roman" pitchFamily="18" charset="0"/>
              </a:rPr>
              <a:t>Client (key term) a node that requests and uses resources from other nodes</a:t>
            </a:r>
          </a:p>
          <a:p>
            <a:pPr marL="628650" lvl="1" indent="-171450" defTabSz="942289">
              <a:buFont typeface="Arial" panose="020B0604020202020204" pitchFamily="34" charset="0"/>
              <a:buChar char="•"/>
              <a:defRPr/>
            </a:pPr>
            <a:r>
              <a:rPr lang="en-US" dirty="0" smtClean="0">
                <a:cs typeface="Times New Roman" pitchFamily="18" charset="0"/>
              </a:rPr>
              <a:t>Server</a:t>
            </a:r>
            <a:r>
              <a:rPr lang="en-US" baseline="0" dirty="0" smtClean="0">
                <a:cs typeface="Times New Roman" pitchFamily="18" charset="0"/>
              </a:rPr>
              <a:t> </a:t>
            </a:r>
            <a:r>
              <a:rPr lang="en-US" dirty="0" smtClean="0">
                <a:cs typeface="Times New Roman" pitchFamily="18" charset="0"/>
              </a:rPr>
              <a:t>(key term)  a node that</a:t>
            </a:r>
            <a:r>
              <a:rPr lang="en-US" baseline="0" dirty="0" smtClean="0">
                <a:cs typeface="Times New Roman" pitchFamily="18" charset="0"/>
              </a:rPr>
              <a:t> share resources with other nodes</a:t>
            </a:r>
            <a:endParaRPr lang="en-US" dirty="0" smtClean="0"/>
          </a:p>
          <a:p>
            <a:pPr marL="628650" lvl="1" indent="-171450">
              <a:buFont typeface="Arial" panose="020B0604020202020204" pitchFamily="34" charset="0"/>
              <a:buChar char="•"/>
            </a:pPr>
            <a:r>
              <a:rPr lang="en-US" dirty="0" smtClean="0"/>
              <a:t>Directory server </a:t>
            </a:r>
            <a:r>
              <a:rPr lang="en-US" dirty="0" smtClean="0">
                <a:cs typeface="Times New Roman" pitchFamily="18" charset="0"/>
              </a:rPr>
              <a:t>(key term) – specialized server that manages resources</a:t>
            </a:r>
          </a:p>
          <a:p>
            <a:pPr marL="628650" lvl="1" indent="-171450">
              <a:buFont typeface="Arial" panose="020B0604020202020204" pitchFamily="34" charset="0"/>
              <a:buChar char="•"/>
            </a:pPr>
            <a:r>
              <a:rPr lang="en-US" dirty="0" smtClean="0">
                <a:cs typeface="Times New Roman" pitchFamily="18" charset="0"/>
              </a:rPr>
              <a:t>Host (key term) computer system that can be accessed over a network</a:t>
            </a:r>
          </a:p>
          <a:p>
            <a:pPr marL="628650" lvl="1" indent="-171450">
              <a:buFont typeface="Arial" panose="020B0604020202020204" pitchFamily="34" charset="0"/>
              <a:buChar char="•"/>
            </a:pPr>
            <a:r>
              <a:rPr lang="en-US" dirty="0" smtClean="0">
                <a:cs typeface="Times New Roman" pitchFamily="18" charset="0"/>
              </a:rPr>
              <a:t>Router (key term) node that forwards or routes data packets</a:t>
            </a:r>
          </a:p>
          <a:p>
            <a:pPr marL="628650" lvl="1" indent="-171450">
              <a:buFont typeface="Arial" panose="020B0604020202020204" pitchFamily="34" charset="0"/>
              <a:buChar char="•"/>
            </a:pPr>
            <a:r>
              <a:rPr lang="en-US" dirty="0" smtClean="0">
                <a:cs typeface="Times New Roman" pitchFamily="18" charset="0"/>
              </a:rPr>
              <a:t>Switch (key term) central node that coordinates the flow of data. These tasks used to be performed by a hub (key term) </a:t>
            </a:r>
          </a:p>
          <a:p>
            <a:pPr marL="628650" lvl="1" indent="-171450">
              <a:buFont typeface="Arial" panose="020B0604020202020204" pitchFamily="34" charset="0"/>
              <a:buChar char="•"/>
            </a:pPr>
            <a:r>
              <a:rPr lang="en-US" dirty="0" smtClean="0">
                <a:cs typeface="Times New Roman" pitchFamily="18" charset="0"/>
              </a:rPr>
              <a:t>Network interface cards (NIC) (key term) expansion card that connects</a:t>
            </a:r>
            <a:r>
              <a:rPr lang="en-US" baseline="0" dirty="0" smtClean="0">
                <a:cs typeface="Times New Roman" pitchFamily="18" charset="0"/>
              </a:rPr>
              <a:t> a computer to a network</a:t>
            </a:r>
          </a:p>
          <a:p>
            <a:pPr marL="628650" lvl="1" indent="-171450">
              <a:buFont typeface="Arial" panose="020B0604020202020204" pitchFamily="34" charset="0"/>
              <a:buChar char="•"/>
            </a:pPr>
            <a:r>
              <a:rPr lang="en-US" baseline="0" dirty="0" smtClean="0">
                <a:cs typeface="Times New Roman" pitchFamily="18" charset="0"/>
              </a:rPr>
              <a:t>Network operating system (NOS) </a:t>
            </a:r>
            <a:r>
              <a:rPr lang="en-US" dirty="0" smtClean="0">
                <a:cs typeface="Times New Roman" pitchFamily="18" charset="0"/>
              </a:rPr>
              <a:t>(key term) control activities</a:t>
            </a:r>
            <a:r>
              <a:rPr lang="en-US" baseline="0" dirty="0" smtClean="0">
                <a:cs typeface="Times New Roman" pitchFamily="18" charset="0"/>
              </a:rPr>
              <a:t> of all computers on the network</a:t>
            </a:r>
          </a:p>
          <a:p>
            <a:pPr marL="628650" lvl="1" indent="-171450">
              <a:buFont typeface="Arial" panose="020B0604020202020204" pitchFamily="34" charset="0"/>
              <a:buChar char="•"/>
            </a:pPr>
            <a:r>
              <a:rPr lang="en-US" baseline="0" dirty="0" smtClean="0">
                <a:cs typeface="Times New Roman" pitchFamily="18" charset="0"/>
              </a:rPr>
              <a:t>Network administrator </a:t>
            </a:r>
            <a:r>
              <a:rPr lang="en-US" dirty="0" smtClean="0">
                <a:cs typeface="Times New Roman" pitchFamily="18" charset="0"/>
              </a:rPr>
              <a:t>(key term) computer</a:t>
            </a:r>
            <a:r>
              <a:rPr lang="en-US" baseline="0" dirty="0" smtClean="0">
                <a:cs typeface="Times New Roman" pitchFamily="18" charset="0"/>
              </a:rPr>
              <a:t> specialists responsible for network operations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22</a:t>
            </a:fld>
            <a:endParaRPr lang="en-US"/>
          </a:p>
        </p:txBody>
      </p:sp>
    </p:spTree>
    <p:extLst>
      <p:ext uri="{BB962C8B-B14F-4D97-AF65-F5344CB8AC3E}">
        <p14:creationId xmlns:p14="http://schemas.microsoft.com/office/powerpoint/2010/main" val="752423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spcBef>
                <a:spcPct val="10000"/>
              </a:spcBef>
              <a:buFontTx/>
              <a:buNone/>
            </a:pPr>
            <a:r>
              <a:rPr lang="en-US" b="0" dirty="0" smtClean="0">
                <a:solidFill>
                  <a:srgbClr val="000000"/>
                </a:solidFill>
                <a:cs typeface="Times New Roman" pitchFamily="18" charset="0"/>
              </a:rPr>
              <a:t>Communications networks differ in geographical size. Three important types are:</a:t>
            </a:r>
            <a:endParaRPr lang="en-US" b="0" dirty="0" smtClean="0">
              <a:cs typeface="Times New Roman" pitchFamily="18" charset="0"/>
            </a:endParaRPr>
          </a:p>
          <a:p>
            <a:pPr eaLnBrk="1" hangingPunct="1">
              <a:buFontTx/>
              <a:buNone/>
            </a:pPr>
            <a:endParaRPr lang="en-US" b="0" dirty="0" smtClean="0">
              <a:solidFill>
                <a:srgbClr val="000000"/>
              </a:solidFill>
              <a:cs typeface="Times New Roman" pitchFamily="18" charset="0"/>
            </a:endParaRPr>
          </a:p>
          <a:p>
            <a:pPr marL="628650" lvl="1" indent="-171450" eaLnBrk="1" hangingPunct="1">
              <a:buFont typeface="Arial" panose="020B0604020202020204" pitchFamily="34" charset="0"/>
              <a:buChar char="•"/>
            </a:pPr>
            <a:r>
              <a:rPr lang="en-US" b="0" dirty="0" smtClean="0">
                <a:solidFill>
                  <a:srgbClr val="000000"/>
                </a:solidFill>
                <a:cs typeface="Times New Roman" pitchFamily="18" charset="0"/>
              </a:rPr>
              <a:t>Local area networks - LANs </a:t>
            </a:r>
            <a:r>
              <a:rPr lang="en-US" b="0" dirty="0" smtClean="0">
                <a:cs typeface="Times New Roman" pitchFamily="18" charset="0"/>
              </a:rPr>
              <a:t>(key term) </a:t>
            </a:r>
            <a:r>
              <a:rPr lang="en-US" b="0" baseline="0" dirty="0" smtClean="0">
                <a:solidFill>
                  <a:srgbClr val="000000"/>
                </a:solidFill>
                <a:cs typeface="Times New Roman" pitchFamily="18" charset="0"/>
              </a:rPr>
              <a:t> </a:t>
            </a:r>
            <a:r>
              <a:rPr lang="en-US" b="0" dirty="0" smtClean="0">
                <a:solidFill>
                  <a:srgbClr val="000000"/>
                </a:solidFill>
                <a:cs typeface="Times New Roman" pitchFamily="18" charset="0"/>
              </a:rPr>
              <a:t>Computers and devices linked in distances</a:t>
            </a:r>
            <a:r>
              <a:rPr lang="en-US" b="0" baseline="0" dirty="0" smtClean="0">
                <a:solidFill>
                  <a:srgbClr val="000000"/>
                </a:solidFill>
                <a:cs typeface="Times New Roman" pitchFamily="18" charset="0"/>
              </a:rPr>
              <a:t> of less than a mile</a:t>
            </a:r>
            <a:endParaRPr lang="en-US" b="0" dirty="0" smtClean="0">
              <a:solidFill>
                <a:srgbClr val="000000"/>
              </a:solidFill>
              <a:cs typeface="Times New Roman" pitchFamily="18" charset="0"/>
            </a:endParaRPr>
          </a:p>
          <a:p>
            <a:pPr marL="810558" lvl="2">
              <a:spcBef>
                <a:spcPct val="0"/>
              </a:spcBef>
              <a:buFontTx/>
              <a:buChar char="•"/>
            </a:pPr>
            <a:r>
              <a:rPr lang="en-US" b="0" dirty="0" smtClean="0">
                <a:solidFill>
                  <a:srgbClr val="000000"/>
                </a:solidFill>
                <a:cs typeface="Times New Roman" pitchFamily="18" charset="0"/>
              </a:rPr>
              <a:t>Linked by cable. Benefits are for economy and flexibility.</a:t>
            </a:r>
            <a:r>
              <a:rPr lang="en-US" b="0" baseline="0" dirty="0" smtClean="0">
                <a:solidFill>
                  <a:srgbClr val="000000"/>
                </a:solidFill>
                <a:cs typeface="Times New Roman" pitchFamily="18" charset="0"/>
              </a:rPr>
              <a:t> </a:t>
            </a:r>
            <a:r>
              <a:rPr lang="en-US" b="0" dirty="0" smtClean="0">
                <a:solidFill>
                  <a:srgbClr val="000000"/>
                </a:solidFill>
                <a:cs typeface="Times New Roman" pitchFamily="18" charset="0"/>
              </a:rPr>
              <a:t>With network gateways </a:t>
            </a:r>
            <a:r>
              <a:rPr lang="en-US" b="0" dirty="0" smtClean="0">
                <a:cs typeface="Times New Roman" pitchFamily="18" charset="0"/>
              </a:rPr>
              <a:t>(key term) </a:t>
            </a:r>
            <a:r>
              <a:rPr lang="en-US" b="0" dirty="0" smtClean="0">
                <a:solidFill>
                  <a:srgbClr val="000000"/>
                </a:solidFill>
                <a:cs typeface="Times New Roman" pitchFamily="18" charset="0"/>
              </a:rPr>
              <a:t>, LANs can be connected to other LANs or any other type of network. Ethernet (key term) is one standard for connecting network nodes together.</a:t>
            </a:r>
          </a:p>
          <a:p>
            <a:pPr marL="628650" lvl="1" indent="-171450" eaLnBrk="1" hangingPunct="1">
              <a:spcBef>
                <a:spcPct val="0"/>
              </a:spcBef>
              <a:buFont typeface="Arial" panose="020B0604020202020204" pitchFamily="34" charset="0"/>
              <a:buChar char="•"/>
            </a:pPr>
            <a:r>
              <a:rPr lang="en-US" b="0" dirty="0" smtClean="0">
                <a:solidFill>
                  <a:srgbClr val="000000"/>
                </a:solidFill>
                <a:cs typeface="Times New Roman" pitchFamily="18" charset="0"/>
              </a:rPr>
              <a:t>Home Networks (key term) – LANs are now being commonly used by individuals in home/apartments; allow different computers to share resources including a common Internet connection; can be connected by various means including a wireless LAN  (WLAN)</a:t>
            </a:r>
          </a:p>
          <a:p>
            <a:pPr marL="628650" lvl="1" indent="-171450" eaLnBrk="1" hangingPunct="1">
              <a:spcBef>
                <a:spcPct val="0"/>
              </a:spcBef>
              <a:buFont typeface="Arial" panose="020B0604020202020204" pitchFamily="34" charset="0"/>
              <a:buChar char="•"/>
            </a:pPr>
            <a:r>
              <a:rPr lang="en-US" b="0" dirty="0" smtClean="0">
                <a:solidFill>
                  <a:srgbClr val="000000"/>
                </a:solidFill>
                <a:cs typeface="Times New Roman" pitchFamily="18" charset="0"/>
              </a:rPr>
              <a:t>Wireless LAN </a:t>
            </a:r>
            <a:r>
              <a:rPr lang="en-US" b="0" dirty="0" smtClean="0">
                <a:cs typeface="Times New Roman" pitchFamily="18" charset="0"/>
              </a:rPr>
              <a:t>(key term) </a:t>
            </a:r>
            <a:r>
              <a:rPr lang="en-US" b="0" dirty="0" smtClean="0">
                <a:solidFill>
                  <a:srgbClr val="000000"/>
                </a:solidFill>
                <a:cs typeface="Times New Roman" pitchFamily="18" charset="0"/>
              </a:rPr>
              <a:t>– wireless local area network </a:t>
            </a:r>
          </a:p>
          <a:p>
            <a:pPr marL="824503" lvl="2">
              <a:spcBef>
                <a:spcPct val="0"/>
              </a:spcBef>
              <a:buFontTx/>
              <a:buChar char="•"/>
            </a:pPr>
            <a:r>
              <a:rPr lang="en-US" b="0" dirty="0" smtClean="0">
                <a:solidFill>
                  <a:srgbClr val="000000"/>
                </a:solidFill>
                <a:cs typeface="Times New Roman" pitchFamily="18" charset="0"/>
              </a:rPr>
              <a:t>All communications pass through the network’s centrally located wireless access point </a:t>
            </a:r>
            <a:r>
              <a:rPr lang="en-US" b="0" dirty="0" smtClean="0">
                <a:cs typeface="Times New Roman" pitchFamily="18" charset="0"/>
              </a:rPr>
              <a:t>(key term) or base station (key term) </a:t>
            </a:r>
          </a:p>
          <a:p>
            <a:pPr marL="824503" lvl="2">
              <a:spcBef>
                <a:spcPct val="0"/>
              </a:spcBef>
              <a:buFontTx/>
              <a:buChar char="•"/>
            </a:pPr>
            <a:r>
              <a:rPr lang="en-US" b="0" dirty="0" smtClean="0">
                <a:solidFill>
                  <a:srgbClr val="000000"/>
                </a:solidFill>
                <a:cs typeface="Times New Roman" pitchFamily="18" charset="0"/>
              </a:rPr>
              <a:t>Hotspot </a:t>
            </a:r>
            <a:r>
              <a:rPr lang="en-US" b="0" dirty="0" smtClean="0">
                <a:cs typeface="Times New Roman" pitchFamily="18" charset="0"/>
              </a:rPr>
              <a:t>(key term) is a wireless access point that is open to the public</a:t>
            </a:r>
            <a:endParaRPr lang="en-US" b="0" dirty="0" smtClean="0">
              <a:solidFill>
                <a:srgbClr val="000000"/>
              </a:solidFill>
              <a:cs typeface="Times New Roman" pitchFamily="18" charset="0"/>
            </a:endParaRPr>
          </a:p>
          <a:p>
            <a:pPr marL="628650" lvl="1" indent="-171450">
              <a:spcBef>
                <a:spcPct val="0"/>
              </a:spcBef>
              <a:buFont typeface="Arial" panose="020B0604020202020204" pitchFamily="34" charset="0"/>
              <a:buChar char="•"/>
            </a:pPr>
            <a:r>
              <a:rPr lang="en-US" b="0" dirty="0" smtClean="0">
                <a:solidFill>
                  <a:srgbClr val="000000"/>
                </a:solidFill>
                <a:cs typeface="Times New Roman" pitchFamily="18" charset="0"/>
              </a:rPr>
              <a:t>Personal Area networks </a:t>
            </a:r>
            <a:r>
              <a:rPr lang="en-US" b="0" dirty="0" smtClean="0">
                <a:cs typeface="Times New Roman" pitchFamily="18" charset="0"/>
              </a:rPr>
              <a:t>(key term) </a:t>
            </a:r>
            <a:r>
              <a:rPr lang="en-US" b="0" dirty="0" smtClean="0">
                <a:solidFill>
                  <a:srgbClr val="000000"/>
                </a:solidFill>
                <a:cs typeface="Times New Roman" pitchFamily="18" charset="0"/>
              </a:rPr>
              <a:t>– works within a very small area</a:t>
            </a:r>
          </a:p>
          <a:p>
            <a:pPr marL="824503" lvl="2">
              <a:spcBef>
                <a:spcPct val="0"/>
              </a:spcBef>
              <a:buFontTx/>
              <a:buChar char="•"/>
            </a:pPr>
            <a:r>
              <a:rPr lang="en-US" b="0" dirty="0" smtClean="0">
                <a:solidFill>
                  <a:srgbClr val="000000"/>
                </a:solidFill>
                <a:cs typeface="Times New Roman" pitchFamily="18" charset="0"/>
              </a:rPr>
              <a:t>Connects cell phones to headsets, PDAs to other PDAs, keyboards to cell phones, etc.</a:t>
            </a:r>
          </a:p>
          <a:p>
            <a:pPr marL="628650" lvl="1" indent="-171450" eaLnBrk="1" hangingPunct="1">
              <a:buFont typeface="Arial" panose="020B0604020202020204" pitchFamily="34" charset="0"/>
              <a:buChar char="•"/>
            </a:pPr>
            <a:r>
              <a:rPr lang="en-US" b="0" dirty="0" smtClean="0">
                <a:solidFill>
                  <a:srgbClr val="000000"/>
                </a:solidFill>
                <a:cs typeface="Times New Roman" pitchFamily="18" charset="0"/>
              </a:rPr>
              <a:t>MANs (metropolitan area network) </a:t>
            </a:r>
            <a:r>
              <a:rPr lang="en-US" b="0" dirty="0" smtClean="0">
                <a:cs typeface="Times New Roman" pitchFamily="18" charset="0"/>
              </a:rPr>
              <a:t>(key term) </a:t>
            </a:r>
            <a:r>
              <a:rPr lang="en-US" b="0" dirty="0" smtClean="0">
                <a:solidFill>
                  <a:srgbClr val="000000"/>
                </a:solidFill>
                <a:cs typeface="Times New Roman" pitchFamily="18" charset="0"/>
              </a:rPr>
              <a:t>–span distances up to 100 miles</a:t>
            </a:r>
          </a:p>
          <a:p>
            <a:pPr marL="810558" lvl="2">
              <a:spcBef>
                <a:spcPct val="0"/>
              </a:spcBef>
              <a:buFontTx/>
              <a:buChar char="•"/>
            </a:pPr>
            <a:r>
              <a:rPr lang="en-US" b="0" dirty="0" smtClean="0">
                <a:solidFill>
                  <a:srgbClr val="000000"/>
                </a:solidFill>
                <a:cs typeface="Times New Roman" pitchFamily="18" charset="0"/>
              </a:rPr>
              <a:t>Network linking nodes and resources within the geographical bounds of a city</a:t>
            </a:r>
          </a:p>
          <a:p>
            <a:pPr lvl="1" eaLnBrk="1" hangingPunct="1">
              <a:buFontTx/>
              <a:buChar char="•"/>
            </a:pPr>
            <a:r>
              <a:rPr lang="en-US" b="0" dirty="0" smtClean="0">
                <a:solidFill>
                  <a:srgbClr val="000000"/>
                </a:solidFill>
                <a:cs typeface="Times New Roman" pitchFamily="18" charset="0"/>
              </a:rPr>
              <a:t>  WANs (wide area networks) </a:t>
            </a:r>
            <a:r>
              <a:rPr lang="en-US" b="0" dirty="0" smtClean="0">
                <a:cs typeface="Times New Roman" pitchFamily="18" charset="0"/>
              </a:rPr>
              <a:t>(key term) </a:t>
            </a:r>
            <a:r>
              <a:rPr lang="en-US" b="0" dirty="0" smtClean="0">
                <a:solidFill>
                  <a:srgbClr val="000000"/>
                </a:solidFill>
                <a:cs typeface="Times New Roman" pitchFamily="18" charset="0"/>
              </a:rPr>
              <a:t>-</a:t>
            </a:r>
            <a:r>
              <a:rPr lang="en-US" b="0" baseline="0" dirty="0" smtClean="0">
                <a:solidFill>
                  <a:srgbClr val="000000"/>
                </a:solidFill>
                <a:cs typeface="Times New Roman" pitchFamily="18" charset="0"/>
              </a:rPr>
              <a:t> </a:t>
            </a:r>
            <a:r>
              <a:rPr lang="en-US" b="0" dirty="0" smtClean="0">
                <a:solidFill>
                  <a:srgbClr val="000000"/>
                </a:solidFill>
                <a:cs typeface="Times New Roman" pitchFamily="18" charset="0"/>
              </a:rPr>
              <a:t>Countrywide and worldwide networks</a:t>
            </a:r>
          </a:p>
          <a:p>
            <a:pPr marL="810558" lvl="2">
              <a:spcBef>
                <a:spcPct val="0"/>
              </a:spcBef>
              <a:buFontTx/>
              <a:buChar char="•"/>
            </a:pPr>
            <a:r>
              <a:rPr lang="en-US" b="0" dirty="0" smtClean="0">
                <a:solidFill>
                  <a:srgbClr val="000000"/>
                </a:solidFill>
                <a:cs typeface="Times New Roman" pitchFamily="18" charset="0"/>
              </a:rPr>
              <a:t>Use microwave relays and satellites to reach users</a:t>
            </a:r>
          </a:p>
          <a:p>
            <a:pPr marL="810558" lvl="2">
              <a:spcBef>
                <a:spcPct val="0"/>
              </a:spcBef>
              <a:buFontTx/>
              <a:buChar char="•"/>
            </a:pPr>
            <a:r>
              <a:rPr lang="en-US" b="0" dirty="0" smtClean="0">
                <a:solidFill>
                  <a:srgbClr val="000000"/>
                </a:solidFill>
                <a:cs typeface="Times New Roman" pitchFamily="18" charset="0"/>
              </a:rPr>
              <a:t>Internet is the widest WAN</a:t>
            </a:r>
          </a:p>
          <a:p>
            <a:endParaRPr lang="en-US" b="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389902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smtClean="0"/>
          </a:p>
          <a:p>
            <a:r>
              <a:rPr lang="en-US" dirty="0" smtClean="0"/>
              <a:t>Network topology </a:t>
            </a:r>
            <a:r>
              <a:rPr lang="en-US" dirty="0" smtClean="0">
                <a:cs typeface="Times New Roman" pitchFamily="18" charset="0"/>
              </a:rPr>
              <a:t>(key term)  is the physical</a:t>
            </a:r>
            <a:r>
              <a:rPr lang="en-US" baseline="0" dirty="0" smtClean="0">
                <a:cs typeface="Times New Roman" pitchFamily="18" charset="0"/>
              </a:rPr>
              <a:t> layout. </a:t>
            </a:r>
          </a:p>
          <a:p>
            <a:pPr marL="176679" indent="-176679">
              <a:buFont typeface="Arial" pitchFamily="34" charset="0"/>
              <a:buChar char="•"/>
            </a:pPr>
            <a:r>
              <a:rPr lang="en-US" baseline="0" dirty="0" smtClean="0">
                <a:cs typeface="Times New Roman" pitchFamily="18" charset="0"/>
              </a:rPr>
              <a:t>Bus network </a:t>
            </a:r>
            <a:r>
              <a:rPr lang="en-US" dirty="0" smtClean="0">
                <a:cs typeface="Times New Roman" pitchFamily="18" charset="0"/>
              </a:rPr>
              <a:t>(key term) is where each device is connected</a:t>
            </a:r>
            <a:r>
              <a:rPr lang="en-US" baseline="0" dirty="0" smtClean="0">
                <a:cs typeface="Times New Roman" pitchFamily="18" charset="0"/>
              </a:rPr>
              <a:t> to a common cable called a bus </a:t>
            </a:r>
            <a:r>
              <a:rPr lang="en-US" dirty="0" smtClean="0">
                <a:cs typeface="Times New Roman" pitchFamily="18" charset="0"/>
              </a:rPr>
              <a:t>(key term)  or a backbone(key term) </a:t>
            </a:r>
          </a:p>
          <a:p>
            <a:pPr marL="176679" indent="-176679">
              <a:buFont typeface="Arial" pitchFamily="34" charset="0"/>
              <a:buChar char="•"/>
            </a:pPr>
            <a:r>
              <a:rPr lang="en-US" dirty="0" smtClean="0">
                <a:cs typeface="Times New Roman" pitchFamily="18" charset="0"/>
              </a:rPr>
              <a:t>Ring Network (key term) all communications</a:t>
            </a:r>
            <a:r>
              <a:rPr lang="en-US" baseline="0" dirty="0" smtClean="0">
                <a:cs typeface="Times New Roman" pitchFamily="18" charset="0"/>
              </a:rPr>
              <a:t> travel along a ring</a:t>
            </a:r>
          </a:p>
          <a:p>
            <a:pPr marL="176679" indent="-176679">
              <a:buFont typeface="Arial" pitchFamily="34" charset="0"/>
              <a:buChar char="•"/>
            </a:pPr>
            <a:endParaRPr lang="en-US" baseline="0" dirty="0" smtClean="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Times New Roman" pitchFamily="18" charset="0"/>
              </a:rPr>
              <a:t>The most commonly used today are the star, tree and mesh.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 Architecture</a:t>
            </a:r>
            <a:r>
              <a:rPr lang="en-US" baseline="0" dirty="0" smtClean="0"/>
              <a:t> </a:t>
            </a:r>
            <a:r>
              <a:rPr lang="en-US" dirty="0" smtClean="0">
                <a:cs typeface="Times New Roman" pitchFamily="18" charset="0"/>
              </a:rPr>
              <a:t>(key term) </a:t>
            </a:r>
            <a:r>
              <a:rPr lang="en-US" baseline="0" dirty="0" smtClean="0"/>
              <a:t>d</a:t>
            </a:r>
            <a:r>
              <a:rPr lang="en-US" dirty="0" smtClean="0"/>
              <a:t>escribes how a network is arranged and how resources are coordinated and shared</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24</a:t>
            </a:fld>
            <a:endParaRPr lang="en-US" dirty="0"/>
          </a:p>
        </p:txBody>
      </p:sp>
    </p:spTree>
    <p:extLst>
      <p:ext uri="{BB962C8B-B14F-4D97-AF65-F5344CB8AC3E}">
        <p14:creationId xmlns:p14="http://schemas.microsoft.com/office/powerpoint/2010/main" val="4169944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Ring network (Key Term) –Each device is connected to two other devices</a:t>
            </a:r>
            <a:r>
              <a:rPr lang="en-US" baseline="0" dirty="0" smtClean="0"/>
              <a:t> forming a ring</a:t>
            </a:r>
            <a:endParaRPr lang="en-US" dirty="0" smtClean="0"/>
          </a:p>
          <a:p>
            <a:pPr marL="628650" lvl="1" indent="-171450">
              <a:buFont typeface="Arial" panose="020B0604020202020204" pitchFamily="34" charset="0"/>
              <a:buChar char="•"/>
            </a:pPr>
            <a:r>
              <a:rPr lang="en-US" dirty="0" smtClean="0"/>
              <a:t>When a</a:t>
            </a:r>
            <a:r>
              <a:rPr lang="en-US" baseline="0" dirty="0" smtClean="0"/>
              <a:t> message is sent it passes through each device until it reaches its destination</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25</a:t>
            </a:fld>
            <a:endParaRPr lang="en-US" dirty="0"/>
          </a:p>
        </p:txBody>
      </p:sp>
    </p:spTree>
    <p:extLst>
      <p:ext uri="{BB962C8B-B14F-4D97-AF65-F5344CB8AC3E}">
        <p14:creationId xmlns:p14="http://schemas.microsoft.com/office/powerpoint/2010/main" val="1422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Star network (Key Term) –All communications pass through the switch; each connecting device is asked (“polled”) whether it has a message to send and then each device is in turn allowed to send its message</a:t>
            </a:r>
          </a:p>
          <a:p>
            <a:pPr lvl="1" eaLnBrk="1" hangingPunct="1">
              <a:buFontTx/>
              <a:buChar char="•"/>
            </a:pPr>
            <a:r>
              <a:rPr lang="en-US" dirty="0" smtClean="0"/>
              <a:t>The switch sends the message to the intended recipient.</a:t>
            </a:r>
          </a:p>
          <a:p>
            <a:pPr lvl="1" eaLnBrk="1" hangingPunct="1">
              <a:buFontTx/>
              <a:buChar char="•"/>
            </a:pPr>
            <a:r>
              <a:rPr lang="en-US" dirty="0" smtClean="0"/>
              <a:t>Most widely used network topography today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26</a:t>
            </a:fld>
            <a:endParaRPr lang="en-US" dirty="0"/>
          </a:p>
        </p:txBody>
      </p:sp>
    </p:spTree>
    <p:extLst>
      <p:ext uri="{BB962C8B-B14F-4D97-AF65-F5344CB8AC3E}">
        <p14:creationId xmlns:p14="http://schemas.microsoft.com/office/powerpoint/2010/main" val="4133206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Tree Network (key term)</a:t>
            </a:r>
          </a:p>
          <a:p>
            <a:pPr lvl="1" eaLnBrk="1" hangingPunct="1">
              <a:buFontTx/>
              <a:buChar char="•"/>
            </a:pPr>
            <a:r>
              <a:rPr lang="en-US" dirty="0" smtClean="0"/>
              <a:t>Sometime called a hierarchical network </a:t>
            </a:r>
            <a:r>
              <a:rPr lang="en-US" dirty="0" smtClean="0">
                <a:cs typeface="Times New Roman" pitchFamily="18" charset="0"/>
              </a:rPr>
              <a:t>(key term) </a:t>
            </a:r>
            <a:endParaRPr lang="en-US" dirty="0" smtClean="0"/>
          </a:p>
          <a:p>
            <a:pPr lvl="1" eaLnBrk="1" hangingPunct="1">
              <a:buFontTx/>
              <a:buChar char="•"/>
            </a:pPr>
            <a:r>
              <a:rPr lang="en-US" dirty="0" smtClean="0"/>
              <a:t>The central node is connected to two or more subordinate nodes that in turn are connected to other subordinate nodes</a:t>
            </a:r>
          </a:p>
          <a:p>
            <a:pPr lvl="1" eaLnBrk="1" hangingPunct="1">
              <a:buFontTx/>
              <a:buChar char="•"/>
            </a:pPr>
            <a:r>
              <a:rPr lang="en-US" dirty="0" smtClean="0"/>
              <a:t>Useful in centralized organization</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27</a:t>
            </a:fld>
            <a:endParaRPr lang="en-US" dirty="0"/>
          </a:p>
        </p:txBody>
      </p:sp>
    </p:spTree>
    <p:extLst>
      <p:ext uri="{BB962C8B-B14F-4D97-AF65-F5344CB8AC3E}">
        <p14:creationId xmlns:p14="http://schemas.microsoft.com/office/powerpoint/2010/main" val="143915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The mesh network</a:t>
            </a:r>
            <a:r>
              <a:rPr lang="en-US" baseline="0" dirty="0" smtClean="0"/>
              <a:t> </a:t>
            </a:r>
            <a:r>
              <a:rPr lang="en-US" dirty="0" smtClean="0">
                <a:cs typeface="Times New Roman" pitchFamily="18" charset="0"/>
              </a:rPr>
              <a:t>(key term) </a:t>
            </a:r>
            <a:r>
              <a:rPr lang="en-US" dirty="0" smtClean="0"/>
              <a:t> is the newest type</a:t>
            </a:r>
            <a:r>
              <a:rPr lang="en-US" baseline="0" dirty="0" smtClean="0"/>
              <a:t> and does not use a specific physical layout. </a:t>
            </a:r>
            <a:r>
              <a:rPr lang="en-US" dirty="0" smtClean="0"/>
              <a:t>Does not use a specific physical layout, but requires that each node have more than one connection to other nodes .  If a path between</a:t>
            </a:r>
            <a:r>
              <a:rPr lang="en-US" baseline="0" dirty="0" smtClean="0"/>
              <a:t> two nodes is disrupted, data can be rerouted around the failure using another path.  Wireless technologies are frequently used to build mesh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28</a:t>
            </a:fld>
            <a:endParaRPr lang="en-US" dirty="0"/>
          </a:p>
        </p:txBody>
      </p:sp>
    </p:spTree>
    <p:extLst>
      <p:ext uri="{BB962C8B-B14F-4D97-AF65-F5344CB8AC3E}">
        <p14:creationId xmlns:p14="http://schemas.microsoft.com/office/powerpoint/2010/main" val="220405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Client</a:t>
            </a:r>
            <a:r>
              <a:rPr lang="en-US" baseline="0" dirty="0" smtClean="0"/>
              <a:t> server network </a:t>
            </a:r>
            <a:r>
              <a:rPr lang="en-US" dirty="0" smtClean="0">
                <a:cs typeface="Times New Roman" pitchFamily="18" charset="0"/>
              </a:rPr>
              <a:t>(key term) </a:t>
            </a:r>
            <a:r>
              <a:rPr lang="en-US" baseline="0" dirty="0" smtClean="0"/>
              <a:t>widely used on the Internet</a:t>
            </a:r>
          </a:p>
          <a:p>
            <a:r>
              <a:rPr lang="en-US" baseline="0" dirty="0" smtClean="0"/>
              <a:t>Advantages: </a:t>
            </a:r>
          </a:p>
          <a:p>
            <a:pPr marL="633879" lvl="1" indent="-176679">
              <a:buFont typeface="Arial" pitchFamily="34" charset="0"/>
              <a:buChar char="•"/>
            </a:pPr>
            <a:r>
              <a:rPr lang="en-US" baseline="0" dirty="0" smtClean="0"/>
              <a:t>handle large networks efficiently</a:t>
            </a:r>
          </a:p>
          <a:p>
            <a:pPr marL="633879" lvl="1" indent="-176679">
              <a:buFont typeface="Arial" pitchFamily="34" charset="0"/>
              <a:buChar char="•"/>
            </a:pPr>
            <a:r>
              <a:rPr lang="en-US" baseline="0" dirty="0" smtClean="0"/>
              <a:t>availability of powerful network management software to monitor and control network activities</a:t>
            </a:r>
          </a:p>
          <a:p>
            <a:endParaRPr lang="en-US" baseline="0" dirty="0" smtClean="0"/>
          </a:p>
          <a:p>
            <a:r>
              <a:rPr lang="en-US" baseline="0" dirty="0" smtClean="0"/>
              <a:t>Disadvantages</a:t>
            </a:r>
          </a:p>
          <a:p>
            <a:pPr marL="633879" lvl="1" indent="-176679">
              <a:buFont typeface="Arial" pitchFamily="34" charset="0"/>
              <a:buChar char="•"/>
            </a:pPr>
            <a:r>
              <a:rPr lang="en-US" baseline="0" dirty="0" smtClean="0"/>
              <a:t>Cost of installation and maintenance</a:t>
            </a:r>
          </a:p>
          <a:p>
            <a:endParaRPr lang="en-US" dirty="0" smtClean="0"/>
          </a:p>
          <a:p>
            <a:r>
              <a:rPr lang="en-US" dirty="0" smtClean="0"/>
              <a:t>Commonly</a:t>
            </a:r>
            <a:r>
              <a:rPr lang="en-US" baseline="0" dirty="0" smtClean="0"/>
              <a:t> used server operating systems:</a:t>
            </a:r>
          </a:p>
          <a:p>
            <a:pPr marL="633879" lvl="1" indent="-176679">
              <a:buFont typeface="Arial" pitchFamily="34" charset="0"/>
              <a:buChar char="•"/>
            </a:pPr>
            <a:r>
              <a:rPr lang="en-US" dirty="0" smtClean="0"/>
              <a:t>Windows Server</a:t>
            </a:r>
          </a:p>
          <a:p>
            <a:pPr marL="633879" lvl="1" indent="-176679">
              <a:buFont typeface="Arial" pitchFamily="34" charset="0"/>
              <a:buChar char="•"/>
            </a:pPr>
            <a:r>
              <a:rPr lang="en-US" dirty="0" smtClean="0"/>
              <a:t>Mac OS X Server</a:t>
            </a:r>
          </a:p>
          <a:p>
            <a:pPr marL="633879" lvl="1" indent="-176679">
              <a:buFont typeface="Arial" pitchFamily="34" charset="0"/>
              <a:buChar char="•"/>
            </a:pPr>
            <a:r>
              <a:rPr lang="en-US" dirty="0" smtClean="0"/>
              <a:t>Linux</a:t>
            </a:r>
          </a:p>
          <a:p>
            <a:pPr marL="633879" lvl="1" indent="-176679">
              <a:buFont typeface="Arial" pitchFamily="34" charset="0"/>
              <a:buChar char="•"/>
            </a:pPr>
            <a:r>
              <a:rPr lang="en-US" dirty="0" smtClean="0"/>
              <a:t>Solaris</a:t>
            </a:r>
          </a:p>
          <a:p>
            <a:pPr marL="176679" indent="-176679">
              <a:buFont typeface="Arial" pitchFamily="34" charset="0"/>
              <a:buChar char="•"/>
            </a:pPr>
            <a:endParaRPr lang="en-US" baseline="0" dirty="0" smtClean="0"/>
          </a:p>
          <a:p>
            <a:r>
              <a:rPr lang="en-US" baseline="0" dirty="0" smtClean="0"/>
              <a:t>Peer-to-Peer </a:t>
            </a:r>
            <a:r>
              <a:rPr lang="en-US" dirty="0" smtClean="0">
                <a:cs typeface="Times New Roman" pitchFamily="18" charset="0"/>
              </a:rPr>
              <a:t>(key term) all nodes are equal</a:t>
            </a:r>
            <a:endParaRPr lang="en-US" dirty="0" smtClean="0"/>
          </a:p>
          <a:p>
            <a:pPr marL="628650" lvl="1" indent="-171450">
              <a:buFont typeface="Arial" panose="020B0604020202020204" pitchFamily="34" charset="0"/>
              <a:buChar char="•"/>
            </a:pPr>
            <a:r>
              <a:rPr lang="en-US" dirty="0" err="1" smtClean="0"/>
              <a:t>BitTorrent</a:t>
            </a:r>
            <a:r>
              <a:rPr lang="en-US" baseline="0" dirty="0" smtClean="0"/>
              <a:t> – file sharing software</a:t>
            </a:r>
          </a:p>
          <a:p>
            <a:pPr marL="628650" lvl="1" indent="-171450">
              <a:buFont typeface="Arial" panose="020B0604020202020204" pitchFamily="34" charset="0"/>
              <a:buChar char="•"/>
            </a:pPr>
            <a:r>
              <a:rPr lang="en-US" baseline="0" dirty="0" smtClean="0"/>
              <a:t>Lack of security</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29</a:t>
            </a:fld>
            <a:endParaRPr lang="en-US" dirty="0"/>
          </a:p>
        </p:txBody>
      </p:sp>
    </p:spTree>
    <p:extLst>
      <p:ext uri="{BB962C8B-B14F-4D97-AF65-F5344CB8AC3E}">
        <p14:creationId xmlns:p14="http://schemas.microsoft.com/office/powerpoint/2010/main" val="315836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CA1AD-4665-4ABF-B401-7B902CF5526E}" type="slidenum">
              <a:rPr lang="en-US" smtClean="0"/>
              <a:pPr/>
              <a:t>3</a:t>
            </a:fld>
            <a:endParaRPr lang="en-US" dirty="0"/>
          </a:p>
        </p:txBody>
      </p:sp>
    </p:spTree>
    <p:extLst>
      <p:ext uri="{BB962C8B-B14F-4D97-AF65-F5344CB8AC3E}">
        <p14:creationId xmlns:p14="http://schemas.microsoft.com/office/powerpoint/2010/main" val="3377090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Intranet </a:t>
            </a:r>
            <a:r>
              <a:rPr lang="en-US" dirty="0" smtClean="0">
                <a:cs typeface="Times New Roman" pitchFamily="18" charset="0"/>
              </a:rPr>
              <a:t>(key term) private network within an organization</a:t>
            </a:r>
          </a:p>
          <a:p>
            <a:endParaRPr lang="en-US" dirty="0" smtClean="0">
              <a:cs typeface="Times New Roman" pitchFamily="18" charset="0"/>
            </a:endParaRPr>
          </a:p>
          <a:p>
            <a:r>
              <a:rPr lang="en-US" dirty="0" smtClean="0">
                <a:cs typeface="Times New Roman" pitchFamily="18" charset="0"/>
              </a:rPr>
              <a:t>Extranet</a:t>
            </a:r>
            <a:r>
              <a:rPr lang="en-US" baseline="0" dirty="0" smtClean="0">
                <a:cs typeface="Times New Roman" pitchFamily="18" charset="0"/>
              </a:rPr>
              <a:t> </a:t>
            </a:r>
            <a:r>
              <a:rPr lang="en-US" dirty="0" smtClean="0">
                <a:cs typeface="Times New Roman" pitchFamily="18" charset="0"/>
              </a:rPr>
              <a:t>(key term)  private network</a:t>
            </a:r>
            <a:r>
              <a:rPr lang="en-US" baseline="0" dirty="0" smtClean="0">
                <a:cs typeface="Times New Roman" pitchFamily="18" charset="0"/>
              </a:rPr>
              <a:t> that connects more than one organization</a:t>
            </a:r>
            <a:endParaRPr lang="en-US" dirty="0"/>
          </a:p>
        </p:txBody>
      </p:sp>
      <p:sp>
        <p:nvSpPr>
          <p:cNvPr id="4" name="Slide Number Placeholder 3"/>
          <p:cNvSpPr>
            <a:spLocks noGrp="1"/>
          </p:cNvSpPr>
          <p:nvPr>
            <p:ph type="sldNum" sz="quarter" idx="10"/>
          </p:nvPr>
        </p:nvSpPr>
        <p:spPr/>
        <p:txBody>
          <a:bodyPr/>
          <a:lstStyle/>
          <a:p>
            <a:fld id="{44ECA1AD-4665-4ABF-B401-7B902CF5526E}" type="slidenum">
              <a:rPr lang="en-US" smtClean="0"/>
              <a:pPr/>
              <a:t>30</a:t>
            </a:fld>
            <a:endParaRPr lang="en-US" dirty="0"/>
          </a:p>
        </p:txBody>
      </p:sp>
    </p:spTree>
    <p:extLst>
      <p:ext uri="{BB962C8B-B14F-4D97-AF65-F5344CB8AC3E}">
        <p14:creationId xmlns:p14="http://schemas.microsoft.com/office/powerpoint/2010/main" val="3099249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buFontTx/>
              <a:buNone/>
            </a:pPr>
            <a:r>
              <a:rPr lang="en-US" dirty="0" smtClean="0"/>
              <a:t>Firewalls </a:t>
            </a:r>
            <a:r>
              <a:rPr lang="en-US" dirty="0" smtClean="0">
                <a:cs typeface="Times New Roman" pitchFamily="18" charset="0"/>
              </a:rPr>
              <a:t>(key term) </a:t>
            </a:r>
            <a:r>
              <a:rPr lang="en-US" dirty="0" smtClean="0"/>
              <a:t> – Organizational firewalls include a proxy server (key term) all communications between the outside world and an organization must pass through the proxy server where the source and content of each communication is evaluated. </a:t>
            </a:r>
          </a:p>
          <a:p>
            <a:pPr>
              <a:buFontTx/>
              <a:buNone/>
            </a:pPr>
            <a:endParaRPr lang="en-US" dirty="0" smtClean="0"/>
          </a:p>
          <a:p>
            <a:pPr>
              <a:buFontTx/>
              <a:buNone/>
            </a:pPr>
            <a:r>
              <a:rPr lang="en-US" dirty="0" smtClean="0"/>
              <a:t>Intrusion detection systems (NIDS) (keyword) </a:t>
            </a:r>
          </a:p>
          <a:p>
            <a:pPr lvl="1">
              <a:buFontTx/>
              <a:buChar char="•"/>
            </a:pPr>
            <a:r>
              <a:rPr lang="en-US" dirty="0" smtClean="0"/>
              <a:t>Uses advanced pattern matching and heuristics</a:t>
            </a:r>
          </a:p>
          <a:p>
            <a:pPr lvl="1">
              <a:buFontTx/>
              <a:buChar char="•"/>
            </a:pPr>
            <a:r>
              <a:rPr lang="en-US" dirty="0" smtClean="0"/>
              <a:t>Can recognize signs of a network attack and disable access before an intruder can do damage</a:t>
            </a:r>
          </a:p>
          <a:p>
            <a:pPr>
              <a:buFontTx/>
              <a:buNone/>
            </a:pPr>
            <a:endParaRPr lang="en-US" dirty="0" smtClean="0"/>
          </a:p>
          <a:p>
            <a:pPr>
              <a:buFontTx/>
              <a:buNone/>
            </a:pPr>
            <a:r>
              <a:rPr lang="en-US" dirty="0" smtClean="0"/>
              <a:t>Virtual private network (VPN)</a:t>
            </a:r>
          </a:p>
          <a:p>
            <a:pPr lvl="1">
              <a:buFontTx/>
              <a:buChar char="•"/>
            </a:pPr>
            <a:r>
              <a:rPr lang="en-US" dirty="0" smtClean="0"/>
              <a:t>Creates a secure private connection between a remote user and an organizations’ internal network</a:t>
            </a:r>
          </a:p>
          <a:p>
            <a:pPr lvl="1">
              <a:buFontTx/>
              <a:buChar char="•"/>
            </a:pPr>
            <a:r>
              <a:rPr lang="en-US" dirty="0" smtClean="0"/>
              <a:t>Creates the equivalent of a dedicated line between a user’s home or laptop computer and a company server </a:t>
            </a:r>
          </a:p>
        </p:txBody>
      </p:sp>
      <p:sp>
        <p:nvSpPr>
          <p:cNvPr id="4" name="Slide Number Placeholder 3"/>
          <p:cNvSpPr>
            <a:spLocks noGrp="1"/>
          </p:cNvSpPr>
          <p:nvPr>
            <p:ph type="sldNum" sz="quarter" idx="10"/>
          </p:nvPr>
        </p:nvSpPr>
        <p:spPr/>
        <p:txBody>
          <a:bodyPr/>
          <a:lstStyle/>
          <a:p>
            <a:fld id="{698C3BD6-6E9E-4EC5-9EB7-9EF59D084D06}" type="slidenum">
              <a:rPr lang="en-US" smtClean="0"/>
              <a:pPr/>
              <a:t>31</a:t>
            </a:fld>
            <a:endParaRPr lang="en-US" dirty="0"/>
          </a:p>
        </p:txBody>
      </p:sp>
    </p:spTree>
    <p:extLst>
      <p:ext uri="{BB962C8B-B14F-4D97-AF65-F5344CB8AC3E}">
        <p14:creationId xmlns:p14="http://schemas.microsoft.com/office/powerpoint/2010/main" val="2733792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CA1AD-4665-4ABF-B401-7B902CF5526E}" type="slidenum">
              <a:rPr lang="en-US" smtClean="0"/>
              <a:pPr/>
              <a:t>32</a:t>
            </a:fld>
            <a:endParaRPr lang="en-US" dirty="0"/>
          </a:p>
        </p:txBody>
      </p:sp>
    </p:spTree>
    <p:extLst>
      <p:ext uri="{BB962C8B-B14F-4D97-AF65-F5344CB8AC3E}">
        <p14:creationId xmlns:p14="http://schemas.microsoft.com/office/powerpoint/2010/main" val="151250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CA1AD-4665-4ABF-B401-7B902CF5526E}" type="slidenum">
              <a:rPr lang="en-US" smtClean="0"/>
              <a:pPr/>
              <a:t>33</a:t>
            </a:fld>
            <a:endParaRPr lang="en-US" dirty="0"/>
          </a:p>
        </p:txBody>
      </p:sp>
    </p:spTree>
    <p:extLst>
      <p:ext uri="{BB962C8B-B14F-4D97-AF65-F5344CB8AC3E}">
        <p14:creationId xmlns:p14="http://schemas.microsoft.com/office/powerpoint/2010/main" val="631359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ECA1AD-4665-4ABF-B401-7B902CF5526E}" type="slidenum">
              <a:rPr lang="en-US" smtClean="0"/>
              <a:pPr/>
              <a:t>34</a:t>
            </a:fld>
            <a:endParaRPr lang="en-US" dirty="0"/>
          </a:p>
        </p:txBody>
      </p:sp>
    </p:spTree>
    <p:extLst>
      <p:ext uri="{BB962C8B-B14F-4D97-AF65-F5344CB8AC3E}">
        <p14:creationId xmlns:p14="http://schemas.microsoft.com/office/powerpoint/2010/main" val="744801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8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35</a:t>
            </a:fld>
            <a:endParaRPr lang="en-US" dirty="0"/>
          </a:p>
        </p:txBody>
      </p:sp>
    </p:spTree>
    <p:extLst>
      <p:ext uri="{BB962C8B-B14F-4D97-AF65-F5344CB8AC3E}">
        <p14:creationId xmlns:p14="http://schemas.microsoft.com/office/powerpoint/2010/main" val="290032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8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36</a:t>
            </a:fld>
            <a:endParaRPr lang="en-US" dirty="0"/>
          </a:p>
        </p:txBody>
      </p:sp>
    </p:spTree>
    <p:extLst>
      <p:ext uri="{BB962C8B-B14F-4D97-AF65-F5344CB8AC3E}">
        <p14:creationId xmlns:p14="http://schemas.microsoft.com/office/powerpoint/2010/main" val="172441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smtClean="0"/>
              <a:t>Have students turn to the end of Chapter 8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37</a:t>
            </a:fld>
            <a:endParaRPr lang="en-US" dirty="0"/>
          </a:p>
        </p:txBody>
      </p:sp>
    </p:spTree>
    <p:extLst>
      <p:ext uri="{BB962C8B-B14F-4D97-AF65-F5344CB8AC3E}">
        <p14:creationId xmlns:p14="http://schemas.microsoft.com/office/powerpoint/2010/main" val="236271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Applications that depend on communication systems</a:t>
            </a:r>
          </a:p>
          <a:p>
            <a:pPr marL="176679" indent="-176679">
              <a:buFont typeface="Arial" pitchFamily="34" charset="0"/>
              <a:buChar char="•"/>
            </a:pPr>
            <a:r>
              <a:rPr lang="en-US" dirty="0" smtClean="0"/>
              <a:t>E-mail (key term) – sending and receiving</a:t>
            </a:r>
            <a:r>
              <a:rPr lang="en-US" baseline="0" dirty="0" smtClean="0"/>
              <a:t> electronic documents</a:t>
            </a:r>
          </a:p>
          <a:p>
            <a:pPr marL="176679" indent="-176679">
              <a:buFont typeface="Arial" pitchFamily="34" charset="0"/>
              <a:buChar char="•"/>
            </a:pPr>
            <a:r>
              <a:rPr lang="en-US" baseline="0" dirty="0" smtClean="0"/>
              <a:t>Texting (key term) – short electronic messages</a:t>
            </a:r>
          </a:p>
          <a:p>
            <a:pPr marL="176679" indent="-176679">
              <a:buFont typeface="Arial" pitchFamily="34" charset="0"/>
              <a:buChar char="•"/>
            </a:pPr>
            <a:r>
              <a:rPr lang="en-US" baseline="0" dirty="0" smtClean="0"/>
              <a:t>Video conferencing (key term) – low cost alternative to long distance</a:t>
            </a:r>
          </a:p>
          <a:p>
            <a:pPr marL="176679" indent="-176679">
              <a:buFont typeface="Arial" pitchFamily="34" charset="0"/>
              <a:buChar char="•"/>
            </a:pPr>
            <a:r>
              <a:rPr lang="en-US" baseline="0" dirty="0" smtClean="0"/>
              <a:t>Electronic commerce (key term) – buying and selling goods electronically</a:t>
            </a:r>
          </a:p>
        </p:txBody>
      </p:sp>
      <p:sp>
        <p:nvSpPr>
          <p:cNvPr id="4" name="Slide Number Placeholder 3"/>
          <p:cNvSpPr>
            <a:spLocks noGrp="1"/>
          </p:cNvSpPr>
          <p:nvPr>
            <p:ph type="sldNum" sz="quarter" idx="10"/>
          </p:nvPr>
        </p:nvSpPr>
        <p:spPr/>
        <p:txBody>
          <a:bodyPr/>
          <a:lstStyle/>
          <a:p>
            <a:fld id="{44ECA1AD-4665-4ABF-B401-7B902CF5526E}" type="slidenum">
              <a:rPr lang="en-US" smtClean="0"/>
              <a:pPr/>
              <a:t>4</a:t>
            </a:fld>
            <a:endParaRPr lang="en-US" dirty="0"/>
          </a:p>
        </p:txBody>
      </p:sp>
    </p:spTree>
    <p:extLst>
      <p:ext uri="{BB962C8B-B14F-4D97-AF65-F5344CB8AC3E}">
        <p14:creationId xmlns:p14="http://schemas.microsoft.com/office/powerpoint/2010/main" val="411257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Char char="•"/>
            </a:pPr>
            <a:r>
              <a:rPr lang="en-US" dirty="0" smtClean="0"/>
              <a:t>Connectivity</a:t>
            </a:r>
            <a:r>
              <a:rPr lang="en-US" baseline="0" dirty="0" smtClean="0"/>
              <a:t> (key term) means you can connect your PC to other PCs and information sources almost anywhere.</a:t>
            </a:r>
            <a:endParaRPr lang="en-US" dirty="0" smtClean="0"/>
          </a:p>
          <a:p>
            <a:pPr eaLnBrk="1" hangingPunct="1">
              <a:buFontTx/>
              <a:buChar char="•"/>
            </a:pPr>
            <a:r>
              <a:rPr lang="en-US" dirty="0" smtClean="0"/>
              <a:t>Wireless revolution </a:t>
            </a:r>
          </a:p>
          <a:p>
            <a:pPr lvl="1" eaLnBrk="1" hangingPunct="1">
              <a:buFontTx/>
              <a:buChar char="•"/>
            </a:pPr>
            <a:r>
              <a:rPr lang="en-US" dirty="0" smtClean="0"/>
              <a:t>Use of mobile or wireless devices like smartphones and tablet PCs</a:t>
            </a:r>
          </a:p>
          <a:p>
            <a:pPr lvl="1" eaLnBrk="1" hangingPunct="1">
              <a:buFontTx/>
              <a:buChar char="•"/>
            </a:pPr>
            <a:r>
              <a:rPr lang="en-US" dirty="0" smtClean="0"/>
              <a:t>The revolution is the support of more than just the wireless telephone. Today’s mobile</a:t>
            </a:r>
            <a:r>
              <a:rPr lang="en-US" baseline="0" dirty="0" smtClean="0"/>
              <a:t> devices support e-mail, web access and other internet applications</a:t>
            </a:r>
            <a:endParaRPr lang="en-US" dirty="0" smtClean="0"/>
          </a:p>
          <a:p>
            <a:pPr lvl="1" eaLnBrk="1" hangingPunct="1">
              <a:buFontTx/>
              <a:buChar char="•"/>
            </a:pPr>
            <a:r>
              <a:rPr lang="en-US" dirty="0" smtClean="0"/>
              <a:t>Many devices can and will connect to one another without any physical connection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5</a:t>
            </a:fld>
            <a:endParaRPr lang="en-US" dirty="0"/>
          </a:p>
        </p:txBody>
      </p:sp>
    </p:spTree>
    <p:extLst>
      <p:ext uri="{BB962C8B-B14F-4D97-AF65-F5344CB8AC3E}">
        <p14:creationId xmlns:p14="http://schemas.microsoft.com/office/powerpoint/2010/main" val="78545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smtClean="0"/>
              <a:t>Communication systems (key term) are electronic systems that transmit data from one location to another</a:t>
            </a:r>
          </a:p>
          <a:p>
            <a:pPr eaLnBrk="1" hangingPunct="1">
              <a:buFontTx/>
              <a:buNone/>
            </a:pPr>
            <a:endParaRPr lang="en-US" dirty="0" smtClean="0"/>
          </a:p>
          <a:p>
            <a:pPr eaLnBrk="1" hangingPunct="1">
              <a:buFontTx/>
              <a:buNone/>
            </a:pPr>
            <a:r>
              <a:rPr lang="en-US" dirty="0" smtClean="0"/>
              <a:t>Communication systems can be wired or wireless </a:t>
            </a:r>
          </a:p>
          <a:p>
            <a:pPr eaLnBrk="1" hangingPunct="1">
              <a:buFontTx/>
              <a:buNone/>
            </a:pPr>
            <a:endParaRPr lang="en-US" baseline="0" dirty="0" smtClean="0"/>
          </a:p>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pPr/>
              <a:t>6</a:t>
            </a:fld>
            <a:endParaRPr lang="en-US" dirty="0"/>
          </a:p>
        </p:txBody>
      </p:sp>
    </p:spTree>
    <p:extLst>
      <p:ext uri="{BB962C8B-B14F-4D97-AF65-F5344CB8AC3E}">
        <p14:creationId xmlns:p14="http://schemas.microsoft.com/office/powerpoint/2010/main" val="205599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smtClean="0"/>
              <a:t>Basic elements </a:t>
            </a:r>
          </a:p>
          <a:p>
            <a:pPr lvl="1" eaLnBrk="1" hangingPunct="1">
              <a:buFontTx/>
              <a:buChar char="•"/>
            </a:pPr>
            <a:r>
              <a:rPr lang="en-US" dirty="0" smtClean="0"/>
              <a:t>Sending and receiving devices (key term) – computer or a specialized communication device</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dirty="0" smtClean="0"/>
              <a:t>Connection devices (key term) – act as an interface between sending and receiving devices; convert outgoing messages into packets (key term) that can travel across the communication channel </a:t>
            </a:r>
          </a:p>
          <a:p>
            <a:pPr lvl="1" eaLnBrk="1" hangingPunct="1">
              <a:buFontTx/>
              <a:buChar char="•"/>
            </a:pPr>
            <a:r>
              <a:rPr lang="en-US" dirty="0" smtClean="0"/>
              <a:t>Data transmission specifications (key term) – rules and procedures that coordinate the sending and receiving devices </a:t>
            </a:r>
          </a:p>
          <a:p>
            <a:pPr lvl="1" eaLnBrk="1" hangingPunct="1">
              <a:buFontTx/>
              <a:buChar char="•"/>
            </a:pPr>
            <a:r>
              <a:rPr lang="en-US" dirty="0" smtClean="0"/>
              <a:t>Communication channel (key term) – carries the message. Can be physical</a:t>
            </a:r>
            <a:r>
              <a:rPr lang="en-US" baseline="0" dirty="0" smtClean="0"/>
              <a:t> wire or wireless</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7</a:t>
            </a:fld>
            <a:endParaRPr lang="en-US" dirty="0"/>
          </a:p>
        </p:txBody>
      </p:sp>
    </p:spTree>
    <p:extLst>
      <p:ext uri="{BB962C8B-B14F-4D97-AF65-F5344CB8AC3E}">
        <p14:creationId xmlns:p14="http://schemas.microsoft.com/office/powerpoint/2010/main" val="411678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lvl="1" eaLnBrk="1" hangingPunct="1"/>
            <a:endParaRPr lang="en-US" dirty="0" smtClean="0"/>
          </a:p>
          <a:p>
            <a:r>
              <a:rPr lang="en-US" dirty="0" smtClean="0"/>
              <a:t>Two categories of communication channels: physical and wireless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8</a:t>
            </a:fld>
            <a:endParaRPr lang="en-US" dirty="0"/>
          </a:p>
        </p:txBody>
      </p:sp>
    </p:spTree>
    <p:extLst>
      <p:ext uri="{BB962C8B-B14F-4D97-AF65-F5344CB8AC3E}">
        <p14:creationId xmlns:p14="http://schemas.microsoft.com/office/powerpoint/2010/main" val="45685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Twisted-pair</a:t>
            </a:r>
            <a:r>
              <a:rPr lang="en-US" baseline="0" dirty="0" smtClean="0"/>
              <a:t> cable (key term) pairs of copper wire twisted together. Both telephone lines (key term) and Ethernet (key term) are twisted pair. </a:t>
            </a:r>
            <a:endParaRPr lang="en-US" dirty="0" smtClean="0"/>
          </a:p>
          <a:p>
            <a:pPr lvl="1" eaLnBrk="1" hangingPunct="1">
              <a:spcBef>
                <a:spcPct val="0"/>
              </a:spcBef>
              <a:buFontTx/>
              <a:buChar char="•"/>
            </a:pPr>
            <a:r>
              <a:rPr lang="en-US" dirty="0" smtClean="0"/>
              <a:t>Ethernet cable (key term) </a:t>
            </a:r>
            <a:r>
              <a:rPr lang="en-US" dirty="0" smtClean="0">
                <a:latin typeface="Times New Roman" pitchFamily="18" charset="0"/>
              </a:rPr>
              <a:t>–</a:t>
            </a:r>
            <a:r>
              <a:rPr lang="en-US" dirty="0" smtClean="0"/>
              <a:t> consists of twisted pair cable; slowest; being phased out by more advanced and reliable media</a:t>
            </a:r>
          </a:p>
          <a:p>
            <a:pPr eaLnBrk="1" hangingPunct="1">
              <a:spcBef>
                <a:spcPct val="0"/>
              </a:spcBef>
              <a:buFontTx/>
              <a:buNone/>
            </a:pPr>
            <a:endParaRPr lang="en-US" dirty="0" smtClean="0"/>
          </a:p>
          <a:p>
            <a:pPr eaLnBrk="1" hangingPunct="1">
              <a:spcBef>
                <a:spcPct val="0"/>
              </a:spcBef>
              <a:buFontTx/>
              <a:buNone/>
            </a:pPr>
            <a:r>
              <a:rPr lang="en-US" dirty="0" smtClean="0"/>
              <a:t>Coaxial cable (key</a:t>
            </a:r>
            <a:r>
              <a:rPr lang="en-US" baseline="0" dirty="0" smtClean="0"/>
              <a:t> term) </a:t>
            </a:r>
            <a:r>
              <a:rPr lang="en-US" dirty="0" smtClean="0">
                <a:latin typeface="Times New Roman" pitchFamily="18" charset="0"/>
              </a:rPr>
              <a:t>–</a:t>
            </a:r>
            <a:r>
              <a:rPr lang="en-US" dirty="0" smtClean="0"/>
              <a:t> single solid copper core; 80 times transmission of twisted pair; television and computer networks</a:t>
            </a:r>
          </a:p>
          <a:p>
            <a:pPr eaLnBrk="1" hangingPunct="1">
              <a:spcBef>
                <a:spcPct val="0"/>
              </a:spcBef>
              <a:buFontTx/>
              <a:buNone/>
            </a:pPr>
            <a:endParaRPr lang="en-US" dirty="0" smtClean="0"/>
          </a:p>
          <a:p>
            <a:pPr eaLnBrk="1" hangingPunct="1">
              <a:spcBef>
                <a:spcPct val="0"/>
              </a:spcBef>
              <a:buFontTx/>
              <a:buNone/>
            </a:pPr>
            <a:r>
              <a:rPr lang="en-US" dirty="0" smtClean="0"/>
              <a:t>Fiber optic (key</a:t>
            </a:r>
            <a:r>
              <a:rPr lang="en-US" baseline="0" dirty="0" smtClean="0"/>
              <a:t> term) </a:t>
            </a:r>
            <a:r>
              <a:rPr lang="en-US" dirty="0" smtClean="0">
                <a:latin typeface="Times New Roman" pitchFamily="18" charset="0"/>
              </a:rPr>
              <a:t>–transmits as pulses</a:t>
            </a:r>
            <a:r>
              <a:rPr lang="en-US" baseline="0" dirty="0" smtClean="0">
                <a:latin typeface="Times New Roman" pitchFamily="18" charset="0"/>
              </a:rPr>
              <a:t> of light through tiny tubes of glass. M</a:t>
            </a:r>
            <a:r>
              <a:rPr lang="en-US" dirty="0" smtClean="0"/>
              <a:t>ore secure and reliable; best over limited distances; lighter, more reliable, and faster than coaxial cable</a:t>
            </a:r>
          </a:p>
          <a:p>
            <a:pPr eaLnBrk="1" hangingPunct="1">
              <a:spcBef>
                <a:spcPct val="0"/>
              </a:spcBef>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171095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7566273-D631-43B1-86C1-B61A4D1BB2F7}" type="datetime1">
              <a:rPr lang="en-US" smtClean="0">
                <a:solidFill>
                  <a:prstClr val="white"/>
                </a:solidFill>
              </a:rPr>
              <a:pPr/>
              <a:t>9/10/2017</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enter quotation text.</a:t>
            </a:r>
            <a:endParaRPr lang="en-US" dirty="0"/>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pPr/>
              <a:t>9/10/2017</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pPr/>
              <a:t>9/10/2017</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Title</a:t>
            </a:r>
            <a:endParaRPr lang="en-US" dirty="0"/>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pPr/>
              <a:t>9/10/2017</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prstClr val="white"/>
                </a:solidFill>
              </a:rPr>
              <a:t>Footer text goes here</a:t>
            </a:r>
            <a:endParaRPr lang="en-US" dirty="0">
              <a:solidFill>
                <a:prstClr val="white"/>
              </a:solidFill>
            </a:endParaRP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pPr/>
              <a:t>9/10/2017</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pPr/>
              <a:t>9/10/2017</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pPr/>
              <a:t>9/10/2017</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pPr/>
              <a:t>9/10/2017</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pPr/>
              <a:t>9/10/2017</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pPr/>
              <a:t>9/10/2017</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Computing</a:t>
            </a:r>
            <a:r>
              <a:rPr lang="en-US" dirty="0">
                <a:solidFill>
                  <a:prstClr val="white"/>
                </a:solidFill>
              </a:rPr>
              <a:t> Essentials </a:t>
            </a:r>
            <a:r>
              <a:rPr lang="en-US" dirty="0" smtClean="0">
                <a:solidFill>
                  <a:prstClr val="white"/>
                </a:solidFill>
              </a:rPr>
              <a:t>2017</a:t>
            </a:r>
            <a:endParaRPr lang="en-US" dirty="0">
              <a:solidFill>
                <a:prstClr val="white"/>
              </a:solidFill>
            </a:endParaRPr>
          </a:p>
        </p:txBody>
      </p:sp>
      <p:sp>
        <p:nvSpPr>
          <p:cNvPr id="7" name="Rectangle 6"/>
          <p:cNvSpPr/>
          <p:nvPr/>
        </p:nvSpPr>
        <p:spPr bwMode="ltGray">
          <a:xfrm>
            <a:off x="0" y="6583680"/>
            <a:ext cx="12192000" cy="27432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74F60C60-2E1F-45C2-9272-67C39C48D034}" type="datetime1">
              <a:rPr lang="en-US" smtClean="0"/>
              <a:pPr/>
              <a:t>9/10/2017</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cover/>
  </p:transition>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Communications and Networks</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Chapter 8</a:t>
            </a:r>
            <a:endParaRPr lang="en-US" dirty="0"/>
          </a:p>
        </p:txBody>
      </p:sp>
      <p:sp>
        <p:nvSpPr>
          <p:cNvPr id="8" name="TextBox 7"/>
          <p:cNvSpPr txBox="1"/>
          <p:nvPr/>
        </p:nvSpPr>
        <p:spPr>
          <a:xfrm>
            <a:off x="375947" y="0"/>
            <a:ext cx="574196" cy="1015663"/>
          </a:xfrm>
          <a:prstGeom prst="rect">
            <a:avLst/>
          </a:prstGeom>
          <a:noFill/>
        </p:spPr>
        <p:txBody>
          <a:bodyPr wrap="none" rtlCol="0">
            <a:spAutoFit/>
          </a:bodyPr>
          <a:lstStyle/>
          <a:p>
            <a:r>
              <a:rPr lang="en-US" sz="6000" b="1" dirty="0" smtClean="0">
                <a:solidFill>
                  <a:prstClr val="black">
                    <a:lumMod val="50000"/>
                    <a:lumOff val="50000"/>
                  </a:prstClr>
                </a:solidFill>
              </a:rPr>
              <a:t>8</a:t>
            </a:r>
            <a:endParaRPr lang="en-US" sz="6000" b="1" dirty="0">
              <a:solidFill>
                <a:prstClr val="black">
                  <a:lumMod val="50000"/>
                  <a:lumOff val="50000"/>
                </a:prstClr>
              </a:solidFill>
            </a:endParaRP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ic of a microwave dish / tower."/>
          <p:cNvPicPr>
            <a:picLocks noChangeAspect="1" noChangeArrowheads="1"/>
          </p:cNvPicPr>
          <p:nvPr/>
        </p:nvPicPr>
        <p:blipFill>
          <a:blip r:embed="rId3" cstate="print"/>
          <a:stretch>
            <a:fillRect/>
          </a:stretch>
        </p:blipFill>
        <p:spPr bwMode="auto">
          <a:xfrm>
            <a:off x="8769535" y="1924682"/>
            <a:ext cx="3372626" cy="4518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Wireless Connections</a:t>
            </a:r>
          </a:p>
        </p:txBody>
      </p:sp>
      <p:sp>
        <p:nvSpPr>
          <p:cNvPr id="3" name="Content Placeholder 2"/>
          <p:cNvSpPr>
            <a:spLocks noGrp="1"/>
          </p:cNvSpPr>
          <p:nvPr>
            <p:ph idx="1"/>
          </p:nvPr>
        </p:nvSpPr>
        <p:spPr>
          <a:xfrm>
            <a:off x="1506071" y="1676400"/>
            <a:ext cx="7803182" cy="4481196"/>
          </a:xfrm>
        </p:spPr>
        <p:txBody>
          <a:bodyPr>
            <a:normAutofit/>
          </a:bodyPr>
          <a:lstStyle/>
          <a:p>
            <a:pPr marL="0" indent="0">
              <a:buNone/>
              <a:defRPr/>
            </a:pPr>
            <a:r>
              <a:rPr lang="en-US" dirty="0" smtClean="0"/>
              <a:t>Wireless connections do not use a solid substance to connect; uses the air itself. Most use radio waves to communicate</a:t>
            </a:r>
          </a:p>
          <a:p>
            <a:pPr marL="0" indent="0">
              <a:buNone/>
              <a:defRPr/>
            </a:pPr>
            <a:endParaRPr lang="en-US" dirty="0"/>
          </a:p>
          <a:p>
            <a:pPr marL="0" indent="0">
              <a:buNone/>
              <a:defRPr/>
            </a:pPr>
            <a:endParaRPr lang="en-US" dirty="0" smtClean="0"/>
          </a:p>
        </p:txBody>
      </p:sp>
      <p:pic>
        <p:nvPicPr>
          <p:cNvPr id="1026" name="Picture 2" descr="Y:\Graphics\Powerpoint\MH_DCM\MH_DCM-TEXTEDIT PROJECTS\O'LEARY_26e\Final files\chapt08\chapt00_labeled\ole63650_08_06.jpg"/>
          <p:cNvPicPr>
            <a:picLocks noChangeAspect="1" noChangeArrowheads="1"/>
          </p:cNvPicPr>
          <p:nvPr/>
        </p:nvPicPr>
        <p:blipFill>
          <a:blip r:embed="rId4" cstate="print"/>
          <a:srcRect/>
          <a:stretch>
            <a:fillRect/>
          </a:stretch>
        </p:blipFill>
        <p:spPr bwMode="auto">
          <a:xfrm>
            <a:off x="2844799" y="3116448"/>
            <a:ext cx="4334934" cy="3326684"/>
          </a:xfrm>
          <a:prstGeom prst="rect">
            <a:avLst/>
          </a:prstGeom>
          <a:noFill/>
        </p:spPr>
      </p:pic>
    </p:spTree>
    <p:extLst>
      <p:ext uri="{BB962C8B-B14F-4D97-AF65-F5344CB8AC3E}">
        <p14:creationId xmlns:p14="http://schemas.microsoft.com/office/powerpoint/2010/main" val="9511674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Wireless Technology</a:t>
            </a:r>
            <a:endParaRPr lang="en-US" dirty="0"/>
          </a:p>
        </p:txBody>
      </p:sp>
      <p:sp>
        <p:nvSpPr>
          <p:cNvPr id="3" name="Content Placeholder 2"/>
          <p:cNvSpPr>
            <a:spLocks noGrp="1"/>
          </p:cNvSpPr>
          <p:nvPr>
            <p:ph idx="1"/>
          </p:nvPr>
        </p:nvSpPr>
        <p:spPr/>
        <p:txBody>
          <a:bodyPr>
            <a:normAutofit fontScale="62500" lnSpcReduction="20000"/>
          </a:bodyPr>
          <a:lstStyle/>
          <a:p>
            <a:pPr>
              <a:defRPr/>
            </a:pPr>
            <a:r>
              <a:rPr lang="en-US" dirty="0" smtClean="0"/>
              <a:t>Bluetooth </a:t>
            </a:r>
            <a:r>
              <a:rPr lang="en-US" dirty="0"/>
              <a:t>(short-range</a:t>
            </a:r>
            <a:r>
              <a:rPr lang="en-US" dirty="0" smtClean="0"/>
              <a:t>)</a:t>
            </a:r>
          </a:p>
          <a:p>
            <a:pPr lvl="1">
              <a:defRPr/>
            </a:pPr>
            <a:r>
              <a:rPr lang="en-US" dirty="0" smtClean="0"/>
              <a:t>Radio communication standard</a:t>
            </a:r>
            <a:endParaRPr lang="en-US" dirty="0"/>
          </a:p>
          <a:p>
            <a:pPr>
              <a:defRPr/>
            </a:pPr>
            <a:r>
              <a:rPr lang="en-US" dirty="0"/>
              <a:t>Wi-Fi (wireless fidelity</a:t>
            </a:r>
            <a:r>
              <a:rPr lang="en-US" dirty="0" smtClean="0"/>
              <a:t>)</a:t>
            </a:r>
          </a:p>
          <a:p>
            <a:pPr lvl="1">
              <a:defRPr/>
            </a:pPr>
            <a:r>
              <a:rPr lang="en-US" dirty="0" smtClean="0"/>
              <a:t>Uses high frequency radio </a:t>
            </a:r>
            <a:endParaRPr lang="en-US" dirty="0"/>
          </a:p>
          <a:p>
            <a:pPr>
              <a:defRPr/>
            </a:pPr>
            <a:r>
              <a:rPr lang="en-US" dirty="0" smtClean="0"/>
              <a:t>Microwave</a:t>
            </a:r>
          </a:p>
          <a:p>
            <a:pPr lvl="1">
              <a:defRPr/>
            </a:pPr>
            <a:r>
              <a:rPr lang="en-US" dirty="0" smtClean="0"/>
              <a:t>Uses high frequency radio wave signals</a:t>
            </a:r>
            <a:endParaRPr lang="en-US" dirty="0"/>
          </a:p>
          <a:p>
            <a:pPr marL="34290">
              <a:defRPr/>
            </a:pPr>
            <a:r>
              <a:rPr lang="en-US" dirty="0" err="1"/>
              <a:t>WiMax</a:t>
            </a:r>
            <a:r>
              <a:rPr lang="en-US" dirty="0"/>
              <a:t> (extends Wi-Fi</a:t>
            </a:r>
            <a:r>
              <a:rPr lang="en-US" dirty="0" smtClean="0"/>
              <a:t>)</a:t>
            </a:r>
          </a:p>
          <a:p>
            <a:pPr marL="502920" lvl="1">
              <a:defRPr/>
            </a:pPr>
            <a:r>
              <a:rPr lang="en-US" dirty="0" smtClean="0"/>
              <a:t>New standard that uses microwave to extend </a:t>
            </a:r>
            <a:r>
              <a:rPr lang="en-US" dirty="0" err="1" smtClean="0"/>
              <a:t>WiFi</a:t>
            </a:r>
            <a:r>
              <a:rPr lang="en-US" dirty="0" smtClean="0"/>
              <a:t> range</a:t>
            </a:r>
          </a:p>
          <a:p>
            <a:pPr marL="34290">
              <a:defRPr/>
            </a:pPr>
            <a:r>
              <a:rPr lang="en-US" dirty="0" smtClean="0"/>
              <a:t>Cellular</a:t>
            </a:r>
          </a:p>
          <a:p>
            <a:pPr marL="502920" lvl="1">
              <a:defRPr/>
            </a:pPr>
            <a:r>
              <a:rPr lang="en-US" dirty="0" smtClean="0"/>
              <a:t>Use multiple antennae to communication</a:t>
            </a:r>
            <a:endParaRPr lang="en-US" dirty="0"/>
          </a:p>
          <a:p>
            <a:pPr>
              <a:defRPr/>
            </a:pPr>
            <a:r>
              <a:rPr lang="en-US" dirty="0" smtClean="0"/>
              <a:t>Satellite</a:t>
            </a:r>
          </a:p>
          <a:p>
            <a:pPr lvl="1">
              <a:defRPr/>
            </a:pPr>
            <a:r>
              <a:rPr lang="en-US" dirty="0" smtClean="0"/>
              <a:t>Uses satellites as microwave relay stations</a:t>
            </a:r>
            <a:endParaRPr lang="en-US" dirty="0"/>
          </a:p>
          <a:p>
            <a:pPr>
              <a:defRPr/>
            </a:pPr>
            <a:r>
              <a:rPr lang="en-US" dirty="0" smtClean="0"/>
              <a:t>Infrared</a:t>
            </a:r>
          </a:p>
          <a:p>
            <a:pPr lvl="1">
              <a:defRPr/>
            </a:pPr>
            <a:r>
              <a:rPr lang="en-US" dirty="0" smtClean="0"/>
              <a:t>Use infrared light wants to communication over short distances</a:t>
            </a:r>
          </a:p>
          <a:p>
            <a:pPr>
              <a:defRPr/>
            </a:pPr>
            <a:r>
              <a:rPr lang="en-US" dirty="0" smtClean="0"/>
              <a:t>GPS</a:t>
            </a:r>
          </a:p>
          <a:p>
            <a:pPr lvl="1">
              <a:defRPr/>
            </a:pPr>
            <a:r>
              <a:rPr lang="en-US" dirty="0" smtClean="0"/>
              <a:t>Determine geographic location of the devices</a:t>
            </a:r>
            <a:endParaRPr lang="en-US" dirty="0"/>
          </a:p>
          <a:p>
            <a:endParaRPr lang="en-US" dirty="0"/>
          </a:p>
        </p:txBody>
      </p:sp>
    </p:spTree>
    <p:extLst>
      <p:ext uri="{BB962C8B-B14F-4D97-AF65-F5344CB8AC3E}">
        <p14:creationId xmlns:p14="http://schemas.microsoft.com/office/powerpoint/2010/main" val="155592128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Devices</a:t>
            </a:r>
            <a:endParaRPr lang="en-US" dirty="0"/>
          </a:p>
        </p:txBody>
      </p:sp>
      <p:sp>
        <p:nvSpPr>
          <p:cNvPr id="3" name="Content Placeholder 2"/>
          <p:cNvSpPr>
            <a:spLocks noGrp="1"/>
          </p:cNvSpPr>
          <p:nvPr>
            <p:ph idx="1"/>
          </p:nvPr>
        </p:nvSpPr>
        <p:spPr>
          <a:xfrm>
            <a:off x="1506071" y="1676400"/>
            <a:ext cx="8993004" cy="4393883"/>
          </a:xfrm>
        </p:spPr>
        <p:txBody>
          <a:bodyPr>
            <a:normAutofit/>
          </a:bodyPr>
          <a:lstStyle/>
          <a:p>
            <a:pPr marL="0" indent="0">
              <a:buNone/>
            </a:pPr>
            <a:r>
              <a:rPr lang="en-US" dirty="0" smtClean="0"/>
              <a:t>Devices need to convert digital signal to analog</a:t>
            </a:r>
          </a:p>
          <a:p>
            <a:r>
              <a:rPr lang="en-US" dirty="0" smtClean="0"/>
              <a:t>Modem – </a:t>
            </a:r>
            <a:r>
              <a:rPr lang="en-US" i="1" dirty="0" smtClean="0"/>
              <a:t>modulator-demodulator</a:t>
            </a:r>
          </a:p>
          <a:p>
            <a:pPr lvl="1"/>
            <a:r>
              <a:rPr lang="en-US" dirty="0" smtClean="0"/>
              <a:t>Modulation is the process of converting from digital to analog</a:t>
            </a:r>
          </a:p>
          <a:p>
            <a:pPr lvl="1"/>
            <a:r>
              <a:rPr lang="en-US" dirty="0" smtClean="0"/>
              <a:t>Demodulation is the process of converting from analog to digital</a:t>
            </a:r>
          </a:p>
          <a:p>
            <a:r>
              <a:rPr lang="en-US" dirty="0" smtClean="0"/>
              <a:t>Transfer rate</a:t>
            </a:r>
          </a:p>
          <a:p>
            <a:pPr lvl="1"/>
            <a:r>
              <a:rPr lang="en-US" dirty="0" smtClean="0"/>
              <a:t>Speed in which modems transfer data</a:t>
            </a:r>
          </a:p>
          <a:p>
            <a:pPr lvl="1"/>
            <a:r>
              <a:rPr lang="en-US" dirty="0" smtClean="0"/>
              <a:t>Usually measured in megabits per second (Mbps)</a:t>
            </a:r>
          </a:p>
          <a:p>
            <a:pPr lvl="1"/>
            <a:endParaRPr lang="en-US" dirty="0"/>
          </a:p>
        </p:txBody>
      </p:sp>
    </p:spTree>
    <p:extLst>
      <p:ext uri="{BB962C8B-B14F-4D97-AF65-F5344CB8AC3E}">
        <p14:creationId xmlns:p14="http://schemas.microsoft.com/office/powerpoint/2010/main" val="36411067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Modems</a:t>
            </a:r>
            <a:endParaRPr lang="en-US" dirty="0"/>
          </a:p>
        </p:txBody>
      </p:sp>
      <p:sp>
        <p:nvSpPr>
          <p:cNvPr id="3" name="Content Placeholder 2"/>
          <p:cNvSpPr>
            <a:spLocks noGrp="1"/>
          </p:cNvSpPr>
          <p:nvPr>
            <p:ph idx="1"/>
          </p:nvPr>
        </p:nvSpPr>
        <p:spPr>
          <a:xfrm>
            <a:off x="2074225" y="1817225"/>
            <a:ext cx="5318093" cy="4308938"/>
          </a:xfrm>
        </p:spPr>
        <p:txBody>
          <a:bodyPr/>
          <a:lstStyle/>
          <a:p>
            <a:r>
              <a:rPr lang="en-US" dirty="0"/>
              <a:t>Types of </a:t>
            </a:r>
            <a:r>
              <a:rPr lang="en-US" dirty="0" smtClean="0"/>
              <a:t>Modems</a:t>
            </a:r>
            <a:endParaRPr lang="en-US" dirty="0"/>
          </a:p>
          <a:p>
            <a:pPr lvl="1"/>
            <a:r>
              <a:rPr lang="en-US" dirty="0" smtClean="0"/>
              <a:t>Digital subscriber line (DSL)</a:t>
            </a:r>
          </a:p>
          <a:p>
            <a:pPr lvl="2"/>
            <a:r>
              <a:rPr lang="en-US" dirty="0" smtClean="0"/>
              <a:t>High speed telephone lines</a:t>
            </a:r>
          </a:p>
          <a:p>
            <a:pPr lvl="1"/>
            <a:r>
              <a:rPr lang="en-US" dirty="0" smtClean="0"/>
              <a:t>Cable</a:t>
            </a:r>
          </a:p>
          <a:p>
            <a:pPr lvl="2"/>
            <a:r>
              <a:rPr lang="en-US" dirty="0" smtClean="0"/>
              <a:t>Uses coaxial cable</a:t>
            </a:r>
            <a:endParaRPr lang="en-US" dirty="0"/>
          </a:p>
          <a:p>
            <a:pPr lvl="1"/>
            <a:r>
              <a:rPr lang="en-US" dirty="0" smtClean="0"/>
              <a:t>Wireless</a:t>
            </a:r>
          </a:p>
          <a:p>
            <a:pPr lvl="2"/>
            <a:r>
              <a:rPr lang="en-US" dirty="0" smtClean="0"/>
              <a:t>Also known as WWAN</a:t>
            </a:r>
            <a:endParaRPr lang="en-US" dirty="0"/>
          </a:p>
          <a:p>
            <a:endParaRPr lang="en-US" dirty="0"/>
          </a:p>
        </p:txBody>
      </p:sp>
      <p:pic>
        <p:nvPicPr>
          <p:cNvPr id="4" name="Picture 3" descr="Screen Clipping"/>
          <p:cNvPicPr>
            <a:picLocks noChangeAspect="1"/>
          </p:cNvPicPr>
          <p:nvPr/>
        </p:nvPicPr>
        <p:blipFill>
          <a:blip r:embed="rId3" cstate="print"/>
          <a:stretch>
            <a:fillRect/>
          </a:stretch>
        </p:blipFill>
        <p:spPr>
          <a:xfrm>
            <a:off x="7528330" y="1707119"/>
            <a:ext cx="4392736" cy="3443762"/>
          </a:xfrm>
          <a:prstGeom prst="rect">
            <a:avLst/>
          </a:prstGeom>
        </p:spPr>
      </p:pic>
    </p:spTree>
    <p:extLst>
      <p:ext uri="{BB962C8B-B14F-4D97-AF65-F5344CB8AC3E}">
        <p14:creationId xmlns:p14="http://schemas.microsoft.com/office/powerpoint/2010/main" val="122342943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Device Signals</a:t>
            </a:r>
            <a:endParaRPr lang="en-US" dirty="0"/>
          </a:p>
        </p:txBody>
      </p:sp>
      <p:sp>
        <p:nvSpPr>
          <p:cNvPr id="4" name="Content Placeholder 3"/>
          <p:cNvSpPr>
            <a:spLocks noGrp="1"/>
          </p:cNvSpPr>
          <p:nvPr>
            <p:ph idx="1"/>
          </p:nvPr>
        </p:nvSpPr>
        <p:spPr>
          <a:xfrm>
            <a:off x="1506071" y="1828800"/>
            <a:ext cx="9508175" cy="4308938"/>
          </a:xfrm>
        </p:spPr>
        <p:txBody>
          <a:bodyPr/>
          <a:lstStyle/>
          <a:p>
            <a:r>
              <a:rPr lang="en-US" dirty="0" smtClean="0"/>
              <a:t>Types of signals</a:t>
            </a:r>
          </a:p>
          <a:p>
            <a:pPr lvl="1"/>
            <a:r>
              <a:rPr lang="en-US" dirty="0" smtClean="0"/>
              <a:t>Analog</a:t>
            </a:r>
          </a:p>
          <a:p>
            <a:pPr lvl="1"/>
            <a:r>
              <a:rPr lang="en-US" dirty="0" smtClean="0"/>
              <a:t>Digital</a:t>
            </a:r>
          </a:p>
          <a:p>
            <a:r>
              <a:rPr lang="en-US" dirty="0" smtClean="0"/>
              <a:t>Transfer rates</a:t>
            </a:r>
          </a:p>
          <a:p>
            <a:pPr lvl="1"/>
            <a:r>
              <a:rPr lang="en-US" dirty="0" smtClean="0"/>
              <a:t>Mbps – million bits per second</a:t>
            </a:r>
          </a:p>
          <a:p>
            <a:pPr lvl="1"/>
            <a:r>
              <a:rPr lang="en-US" dirty="0" err="1" smtClean="0"/>
              <a:t>Gbps</a:t>
            </a:r>
            <a:r>
              <a:rPr lang="en-US" dirty="0" smtClean="0"/>
              <a:t> – billion bits per second</a:t>
            </a:r>
          </a:p>
          <a:p>
            <a:pPr lvl="1"/>
            <a:r>
              <a:rPr lang="en-US" dirty="0" err="1" smtClean="0"/>
              <a:t>Tbps</a:t>
            </a:r>
            <a:r>
              <a:rPr lang="en-US" dirty="0" smtClean="0"/>
              <a:t> – trillion bits per second</a:t>
            </a:r>
          </a:p>
          <a:p>
            <a:pPr lvl="1"/>
            <a:endParaRPr lang="en-US" dirty="0" smtClean="0"/>
          </a:p>
          <a:p>
            <a:pPr lvl="1"/>
            <a:endParaRPr lang="en-US" dirty="0"/>
          </a:p>
        </p:txBody>
      </p:sp>
      <p:pic>
        <p:nvPicPr>
          <p:cNvPr id="8" name="Picture 5" descr="Graphic representing an analog and a digital signal"/>
          <p:cNvPicPr>
            <a:picLocks noChangeAspect="1" noChangeArrowheads="1"/>
          </p:cNvPicPr>
          <p:nvPr/>
        </p:nvPicPr>
        <p:blipFill>
          <a:blip r:embed="rId3" cstate="print"/>
          <a:stretch>
            <a:fillRect/>
          </a:stretch>
        </p:blipFill>
        <p:spPr bwMode="auto">
          <a:xfrm>
            <a:off x="7665335" y="1650471"/>
            <a:ext cx="4261040" cy="46571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318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Services - Corporations</a:t>
            </a:r>
            <a:endParaRPr lang="en-US" dirty="0"/>
          </a:p>
        </p:txBody>
      </p:sp>
      <p:sp>
        <p:nvSpPr>
          <p:cNvPr id="5" name="Text Placeholder 4"/>
          <p:cNvSpPr>
            <a:spLocks noGrp="1"/>
          </p:cNvSpPr>
          <p:nvPr>
            <p:ph idx="1"/>
          </p:nvPr>
        </p:nvSpPr>
        <p:spPr>
          <a:xfrm>
            <a:off x="1600200" y="1752599"/>
            <a:ext cx="9508175" cy="4824817"/>
          </a:xfrm>
          <a:prstGeom prst="rect">
            <a:avLst/>
          </a:prstGeom>
        </p:spPr>
        <p:txBody>
          <a:bodyPr>
            <a:normAutofit/>
          </a:bodyPr>
          <a:lstStyle/>
          <a:p>
            <a:r>
              <a:rPr lang="en-US" dirty="0" smtClean="0"/>
              <a:t>Leased lines </a:t>
            </a:r>
            <a:endParaRPr lang="en-US" dirty="0" smtClean="0">
              <a:solidFill>
                <a:schemeClr val="accent1"/>
              </a:solidFill>
            </a:endParaRPr>
          </a:p>
          <a:p>
            <a:pPr lvl="1"/>
            <a:r>
              <a:rPr lang="en-US" dirty="0" smtClean="0"/>
              <a:t>T1 combined to form T3 and DS3</a:t>
            </a:r>
          </a:p>
          <a:p>
            <a:pPr lvl="1"/>
            <a:r>
              <a:rPr lang="en-US" dirty="0" smtClean="0"/>
              <a:t>Have been replaced by OC lines</a:t>
            </a:r>
          </a:p>
          <a:p>
            <a:pPr lvl="2"/>
            <a:r>
              <a:rPr lang="en-US" dirty="0" smtClean="0"/>
              <a:t>Faster optical carrier lines</a:t>
            </a:r>
          </a:p>
          <a:p>
            <a:pPr lvl="1"/>
            <a:r>
              <a:rPr lang="en-US" dirty="0" smtClean="0"/>
              <a:t>Higher capacity</a:t>
            </a:r>
          </a:p>
          <a:p>
            <a:pPr lvl="2"/>
            <a:r>
              <a:rPr lang="en-US" dirty="0" smtClean="0"/>
              <a:t>Not affordable for individuals</a:t>
            </a:r>
            <a:endParaRPr lang="en-US" dirty="0"/>
          </a:p>
        </p:txBody>
      </p:sp>
    </p:spTree>
    <p:extLst>
      <p:ext uri="{BB962C8B-B14F-4D97-AF65-F5344CB8AC3E}">
        <p14:creationId xmlns:p14="http://schemas.microsoft.com/office/powerpoint/2010/main" val="220548208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Services - Individuals</a:t>
            </a:r>
            <a:endParaRPr lang="en-US" dirty="0"/>
          </a:p>
        </p:txBody>
      </p:sp>
      <p:sp>
        <p:nvSpPr>
          <p:cNvPr id="3" name="Content Placeholder 2"/>
          <p:cNvSpPr>
            <a:spLocks noGrp="1"/>
          </p:cNvSpPr>
          <p:nvPr>
            <p:ph idx="1"/>
          </p:nvPr>
        </p:nvSpPr>
        <p:spPr/>
        <p:txBody>
          <a:bodyPr>
            <a:normAutofit fontScale="85000" lnSpcReduction="20000"/>
          </a:bodyPr>
          <a:lstStyle/>
          <a:p>
            <a:r>
              <a:rPr lang="en-US" dirty="0"/>
              <a:t>Digital subscriber line (DSL)</a:t>
            </a:r>
          </a:p>
          <a:p>
            <a:pPr lvl="1"/>
            <a:r>
              <a:rPr lang="en-US" dirty="0"/>
              <a:t>Uses phone lines </a:t>
            </a:r>
          </a:p>
          <a:p>
            <a:pPr lvl="1"/>
            <a:r>
              <a:rPr lang="en-US" dirty="0"/>
              <a:t>ADSL is most widely used type of DSL </a:t>
            </a:r>
          </a:p>
          <a:p>
            <a:pPr>
              <a:lnSpc>
                <a:spcPct val="90000"/>
              </a:lnSpc>
              <a:defRPr/>
            </a:pPr>
            <a:r>
              <a:rPr lang="en-US" dirty="0"/>
              <a:t>Cable</a:t>
            </a:r>
          </a:p>
          <a:p>
            <a:pPr lvl="1">
              <a:lnSpc>
                <a:spcPct val="90000"/>
              </a:lnSpc>
              <a:defRPr/>
            </a:pPr>
            <a:r>
              <a:rPr lang="en-US" dirty="0"/>
              <a:t>Uses existing TV cable </a:t>
            </a:r>
          </a:p>
          <a:p>
            <a:pPr lvl="1">
              <a:lnSpc>
                <a:spcPct val="90000"/>
              </a:lnSpc>
              <a:defRPr/>
            </a:pPr>
            <a:r>
              <a:rPr lang="en-US" dirty="0"/>
              <a:t>Faster than DSL</a:t>
            </a:r>
          </a:p>
          <a:p>
            <a:pPr>
              <a:lnSpc>
                <a:spcPct val="90000"/>
              </a:lnSpc>
              <a:defRPr/>
            </a:pPr>
            <a:r>
              <a:rPr lang="en-US" dirty="0"/>
              <a:t>Satellite connection services </a:t>
            </a:r>
          </a:p>
          <a:p>
            <a:pPr lvl="1">
              <a:lnSpc>
                <a:spcPct val="90000"/>
              </a:lnSpc>
              <a:defRPr/>
            </a:pPr>
            <a:r>
              <a:rPr lang="en-US" dirty="0"/>
              <a:t>Use almost anywhere</a:t>
            </a:r>
          </a:p>
          <a:p>
            <a:pPr lvl="1">
              <a:lnSpc>
                <a:spcPct val="90000"/>
              </a:lnSpc>
              <a:defRPr/>
            </a:pPr>
            <a:r>
              <a:rPr lang="en-US" dirty="0"/>
              <a:t>Slower than DSL and cable modem</a:t>
            </a:r>
          </a:p>
          <a:p>
            <a:pPr>
              <a:lnSpc>
                <a:spcPct val="90000"/>
              </a:lnSpc>
              <a:defRPr/>
            </a:pPr>
            <a:r>
              <a:rPr lang="en-US" dirty="0"/>
              <a:t>Cellular Services</a:t>
            </a:r>
          </a:p>
          <a:p>
            <a:pPr lvl="1">
              <a:lnSpc>
                <a:spcPct val="90000"/>
              </a:lnSpc>
              <a:defRPr/>
            </a:pPr>
            <a:r>
              <a:rPr lang="en-US" dirty="0"/>
              <a:t>3G and 4G cellular network connectivity</a:t>
            </a:r>
          </a:p>
          <a:p>
            <a:pPr>
              <a:lnSpc>
                <a:spcPct val="90000"/>
              </a:lnSpc>
              <a:defRPr/>
            </a:pPr>
            <a:r>
              <a:rPr lang="en-US" dirty="0"/>
              <a:t>Fiber Optic Service (FiOS)</a:t>
            </a:r>
          </a:p>
          <a:p>
            <a:pPr lvl="1">
              <a:lnSpc>
                <a:spcPct val="90000"/>
              </a:lnSpc>
              <a:defRPr/>
            </a:pPr>
            <a:r>
              <a:rPr lang="en-US" dirty="0"/>
              <a:t>New technology</a:t>
            </a:r>
          </a:p>
          <a:p>
            <a:pPr lvl="2">
              <a:lnSpc>
                <a:spcPct val="90000"/>
              </a:lnSpc>
              <a:defRPr/>
            </a:pPr>
            <a:r>
              <a:rPr lang="en-US" dirty="0"/>
              <a:t>Google and Verizon </a:t>
            </a:r>
          </a:p>
          <a:p>
            <a:endParaRPr lang="en-US" dirty="0"/>
          </a:p>
        </p:txBody>
      </p:sp>
    </p:spTree>
    <p:extLst>
      <p:ext uri="{BB962C8B-B14F-4D97-AF65-F5344CB8AC3E}">
        <p14:creationId xmlns:p14="http://schemas.microsoft.com/office/powerpoint/2010/main" val="206559342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Transmission</a:t>
            </a:r>
            <a:endParaRPr lang="en-US" dirty="0"/>
          </a:p>
        </p:txBody>
      </p:sp>
      <p:sp>
        <p:nvSpPr>
          <p:cNvPr id="7" name="Content Placeholder 6"/>
          <p:cNvSpPr>
            <a:spLocks noGrp="1"/>
          </p:cNvSpPr>
          <p:nvPr>
            <p:ph idx="1"/>
          </p:nvPr>
        </p:nvSpPr>
        <p:spPr>
          <a:xfrm>
            <a:off x="1506071" y="1752600"/>
            <a:ext cx="9508175" cy="4308938"/>
          </a:xfrm>
        </p:spPr>
        <p:txBody>
          <a:bodyPr>
            <a:normAutofit fontScale="92500"/>
          </a:bodyPr>
          <a:lstStyle/>
          <a:p>
            <a:pPr marL="0" indent="0">
              <a:buNone/>
              <a:defRPr/>
            </a:pPr>
            <a:r>
              <a:rPr lang="en-US" sz="2800" dirty="0" smtClean="0"/>
              <a:t>Factors that affect data transmission</a:t>
            </a:r>
          </a:p>
          <a:p>
            <a:pPr>
              <a:defRPr/>
            </a:pPr>
            <a:r>
              <a:rPr lang="en-US" sz="2800" dirty="0" smtClean="0"/>
              <a:t>Bandwidth is how much information can move across the communication channel in a given amount of time</a:t>
            </a:r>
          </a:p>
          <a:p>
            <a:pPr lvl="1">
              <a:defRPr/>
            </a:pPr>
            <a:r>
              <a:rPr lang="en-US" dirty="0" smtClean="0"/>
              <a:t>Measurement </a:t>
            </a:r>
            <a:r>
              <a:rPr lang="en-US" dirty="0"/>
              <a:t>of the width or capacity of the communication channel</a:t>
            </a:r>
          </a:p>
          <a:p>
            <a:pPr lvl="1">
              <a:defRPr/>
            </a:pPr>
            <a:r>
              <a:rPr lang="en-US" dirty="0"/>
              <a:t>Categories </a:t>
            </a:r>
            <a:r>
              <a:rPr lang="en-US" dirty="0" smtClean="0"/>
              <a:t>of bandwidth</a:t>
            </a:r>
            <a:endParaRPr lang="en-US" dirty="0"/>
          </a:p>
          <a:p>
            <a:pPr lvl="2">
              <a:defRPr/>
            </a:pPr>
            <a:r>
              <a:rPr lang="en-US" dirty="0" smtClean="0"/>
              <a:t>Voiceband </a:t>
            </a:r>
            <a:r>
              <a:rPr lang="en-US" dirty="0"/>
              <a:t>(or low bandwidth</a:t>
            </a:r>
            <a:r>
              <a:rPr lang="en-US" dirty="0" smtClean="0"/>
              <a:t>) – standard telephone</a:t>
            </a:r>
            <a:endParaRPr lang="en-US" dirty="0"/>
          </a:p>
          <a:p>
            <a:pPr lvl="2">
              <a:defRPr/>
            </a:pPr>
            <a:r>
              <a:rPr lang="en-US" dirty="0"/>
              <a:t>Medium band </a:t>
            </a:r>
            <a:r>
              <a:rPr lang="en-US" dirty="0" smtClean="0"/>
              <a:t>– leased lines for high-speed</a:t>
            </a:r>
          </a:p>
          <a:p>
            <a:pPr lvl="3">
              <a:defRPr/>
            </a:pPr>
            <a:r>
              <a:rPr lang="en-US" dirty="0" smtClean="0"/>
              <a:t>Mid-range computer and mainframes</a:t>
            </a:r>
            <a:endParaRPr lang="en-US" dirty="0"/>
          </a:p>
          <a:p>
            <a:pPr lvl="2">
              <a:defRPr/>
            </a:pPr>
            <a:r>
              <a:rPr lang="en-US" dirty="0" smtClean="0"/>
              <a:t>Broadband for DSL, cable, satellite connections to the Internet</a:t>
            </a:r>
            <a:endParaRPr lang="en-US" dirty="0"/>
          </a:p>
          <a:p>
            <a:pPr lvl="2">
              <a:defRPr/>
            </a:pPr>
            <a:r>
              <a:rPr lang="en-US" dirty="0" smtClean="0"/>
              <a:t>Baseband for individual connections for computers in close range</a:t>
            </a:r>
            <a:endParaRPr lang="en-US" dirty="0"/>
          </a:p>
        </p:txBody>
      </p:sp>
    </p:spTree>
    <p:extLst>
      <p:ext uri="{BB962C8B-B14F-4D97-AF65-F5344CB8AC3E}">
        <p14:creationId xmlns:p14="http://schemas.microsoft.com/office/powerpoint/2010/main" val="117119626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a:t>
            </a:r>
            <a:r>
              <a:rPr lang="en-US" dirty="0"/>
              <a:t> </a:t>
            </a:r>
            <a:r>
              <a:rPr lang="en-US" dirty="0" smtClean="0"/>
              <a:t>~ Mobile Internet</a:t>
            </a:r>
            <a:endParaRPr lang="en-US" dirty="0"/>
          </a:p>
        </p:txBody>
      </p:sp>
      <p:sp>
        <p:nvSpPr>
          <p:cNvPr id="5" name="Content Placeholder 4"/>
          <p:cNvSpPr>
            <a:spLocks noGrp="1"/>
          </p:cNvSpPr>
          <p:nvPr>
            <p:ph idx="1"/>
          </p:nvPr>
        </p:nvSpPr>
        <p:spPr>
          <a:xfrm>
            <a:off x="1506071" y="1662698"/>
            <a:ext cx="9026054" cy="1066800"/>
          </a:xfrm>
        </p:spPr>
        <p:txBody>
          <a:bodyPr>
            <a:normAutofit fontScale="92500" lnSpcReduction="20000"/>
          </a:bodyPr>
          <a:lstStyle/>
          <a:p>
            <a:r>
              <a:rPr lang="en-US" dirty="0" smtClean="0"/>
              <a:t>Have an “always-on” connection to access e-mail, websites, cloud services, and apps.</a:t>
            </a:r>
          </a:p>
          <a:p>
            <a:pPr lvl="1"/>
            <a:r>
              <a:rPr lang="en-US" dirty="0" smtClean="0"/>
              <a:t>Devices that can keep you always connected</a:t>
            </a:r>
            <a:endParaRPr lang="en-US" dirty="0"/>
          </a:p>
        </p:txBody>
      </p:sp>
      <p:pic>
        <p:nvPicPr>
          <p:cNvPr id="7" name="Picture 6" descr="Graphic of a smartphone on a laptop representing that we are always connected. "/>
          <p:cNvPicPr>
            <a:picLocks noChangeAspect="1"/>
          </p:cNvPicPr>
          <p:nvPr/>
        </p:nvPicPr>
        <p:blipFill>
          <a:blip r:embed="rId3" cstate="print"/>
          <a:stretch>
            <a:fillRect/>
          </a:stretch>
        </p:blipFill>
        <p:spPr>
          <a:xfrm>
            <a:off x="2098102" y="2836868"/>
            <a:ext cx="2981898" cy="3560442"/>
          </a:xfrm>
          <a:prstGeom prst="rect">
            <a:avLst/>
          </a:prstGeom>
        </p:spPr>
      </p:pic>
      <p:pic>
        <p:nvPicPr>
          <p:cNvPr id="8" name="Picture 7" descr="Graphic of the Verizon JetPack that provides an access point directly connected to your computer"/>
          <p:cNvPicPr>
            <a:picLocks noChangeAspect="1"/>
          </p:cNvPicPr>
          <p:nvPr/>
        </p:nvPicPr>
        <p:blipFill>
          <a:blip r:embed="rId4" cstate="print"/>
          <a:stretch>
            <a:fillRect/>
          </a:stretch>
        </p:blipFill>
        <p:spPr>
          <a:xfrm>
            <a:off x="6307667" y="2847814"/>
            <a:ext cx="4621080" cy="3538546"/>
          </a:xfrm>
          <a:prstGeom prst="rect">
            <a:avLst/>
          </a:prstGeom>
        </p:spPr>
      </p:pic>
    </p:spTree>
    <p:extLst>
      <p:ext uri="{BB962C8B-B14F-4D97-AF65-F5344CB8AC3E}">
        <p14:creationId xmlns:p14="http://schemas.microsoft.com/office/powerpoint/2010/main" val="234628966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74334" cy="1143000"/>
          </a:xfrm>
        </p:spPr>
        <p:txBody>
          <a:bodyPr/>
          <a:lstStyle/>
          <a:p>
            <a:r>
              <a:rPr lang="en-US" dirty="0" smtClean="0"/>
              <a:t>Protocols</a:t>
            </a:r>
            <a:endParaRPr lang="en-US" dirty="0"/>
          </a:p>
        </p:txBody>
      </p:sp>
      <p:sp>
        <p:nvSpPr>
          <p:cNvPr id="3" name="Content Placeholder 2"/>
          <p:cNvSpPr>
            <a:spLocks noGrp="1"/>
          </p:cNvSpPr>
          <p:nvPr>
            <p:ph idx="1"/>
          </p:nvPr>
        </p:nvSpPr>
        <p:spPr>
          <a:xfrm>
            <a:off x="1676400" y="1752600"/>
            <a:ext cx="9009961" cy="4393883"/>
          </a:xfrm>
        </p:spPr>
        <p:txBody>
          <a:bodyPr>
            <a:normAutofit/>
          </a:bodyPr>
          <a:lstStyle/>
          <a:p>
            <a:pPr marL="0" indent="0">
              <a:buNone/>
              <a:defRPr/>
            </a:pPr>
            <a:r>
              <a:rPr lang="en-US" sz="2400" dirty="0" smtClean="0"/>
              <a:t>Communication rules for exchanging data between computers</a:t>
            </a:r>
          </a:p>
          <a:p>
            <a:pPr>
              <a:defRPr/>
            </a:pPr>
            <a:r>
              <a:rPr lang="en-US" sz="2400" dirty="0" smtClean="0"/>
              <a:t>HTTPS – Hypertext Transfer Protocol Secure</a:t>
            </a:r>
          </a:p>
          <a:p>
            <a:pPr lvl="1">
              <a:defRPr/>
            </a:pPr>
            <a:r>
              <a:rPr lang="en-US" sz="2000" dirty="0" smtClean="0"/>
              <a:t>Widely used to protect the transfer of sensitive data</a:t>
            </a:r>
          </a:p>
          <a:p>
            <a:endParaRPr lang="en-US" dirty="0"/>
          </a:p>
        </p:txBody>
      </p:sp>
    </p:spTree>
    <p:extLst>
      <p:ext uri="{BB962C8B-B14F-4D97-AF65-F5344CB8AC3E}">
        <p14:creationId xmlns:p14="http://schemas.microsoft.com/office/powerpoint/2010/main" val="4689305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7" name="Content Placeholder 6"/>
          <p:cNvSpPr>
            <a:spLocks noGrp="1"/>
          </p:cNvSpPr>
          <p:nvPr>
            <p:ph idx="1"/>
          </p:nvPr>
        </p:nvSpPr>
        <p:spPr>
          <a:xfrm>
            <a:off x="1506070" y="1600200"/>
            <a:ext cx="10000129" cy="4525963"/>
          </a:xfrm>
        </p:spPr>
        <p:txBody>
          <a:bodyPr>
            <a:normAutofit fontScale="70000" lnSpcReduction="20000"/>
          </a:bodyPr>
          <a:lstStyle/>
          <a:p>
            <a:pPr marL="457200" indent="-457200">
              <a:buFont typeface="+mj-lt"/>
              <a:buAutoNum type="arabicPeriod"/>
            </a:pPr>
            <a:r>
              <a:rPr lang="en-US" dirty="0" smtClean="0"/>
              <a:t>Explain connectivity, the wireless revolution, and communication systems.</a:t>
            </a:r>
          </a:p>
          <a:p>
            <a:pPr marL="457200" indent="-457200">
              <a:buFont typeface="+mj-lt"/>
              <a:buAutoNum type="arabicPeriod"/>
            </a:pPr>
            <a:r>
              <a:rPr lang="en-US" dirty="0" smtClean="0"/>
              <a:t>Describe physical and wireless communications channels.</a:t>
            </a:r>
          </a:p>
          <a:p>
            <a:pPr marL="457200" indent="-457200">
              <a:buFont typeface="+mj-lt"/>
              <a:buAutoNum type="arabicPeriod"/>
            </a:pPr>
            <a:r>
              <a:rPr lang="en-US" dirty="0" smtClean="0"/>
              <a:t>Differentiate between connection devices and services, including dial-up, DSL, cable, satellite, and cellular.</a:t>
            </a:r>
          </a:p>
          <a:p>
            <a:pPr marL="457200" indent="-457200">
              <a:buFont typeface="+mj-lt"/>
              <a:buAutoNum type="arabicPeriod"/>
            </a:pPr>
            <a:r>
              <a:rPr lang="en-US" dirty="0" smtClean="0"/>
              <a:t>Describe data transmission factors, including bandwidth and protocols.</a:t>
            </a:r>
          </a:p>
          <a:p>
            <a:pPr marL="457200" indent="-457200">
              <a:buFont typeface="+mj-lt"/>
              <a:buAutoNum type="arabicPeriod"/>
            </a:pPr>
            <a:r>
              <a:rPr lang="en-US" dirty="0" smtClean="0"/>
              <a:t>Define </a:t>
            </a:r>
            <a:r>
              <a:rPr lang="en-US" dirty="0"/>
              <a:t>networks and key network terminology including network interface cards and network operating systems.</a:t>
            </a:r>
          </a:p>
          <a:p>
            <a:pPr marL="457200" indent="-457200">
              <a:buFont typeface="+mj-lt"/>
              <a:buAutoNum type="arabicPeriod"/>
            </a:pPr>
            <a:r>
              <a:rPr lang="en-US" dirty="0"/>
              <a:t>Describe different types of networks, including local, home, wireless, personal, metropolitan, and wide area networks.</a:t>
            </a:r>
          </a:p>
          <a:p>
            <a:pPr marL="457200" indent="-457200">
              <a:buFont typeface="+mj-lt"/>
              <a:buAutoNum type="arabicPeriod"/>
            </a:pPr>
            <a:r>
              <a:rPr lang="en-US" dirty="0"/>
              <a:t>Describe network architectures, including topologies and strategies.</a:t>
            </a:r>
          </a:p>
          <a:p>
            <a:pPr marL="457200" indent="-457200">
              <a:buFont typeface="+mj-lt"/>
              <a:buAutoNum type="arabicPeriod"/>
            </a:pPr>
            <a:r>
              <a:rPr lang="en-US" dirty="0" smtClean="0"/>
              <a:t>Explain </a:t>
            </a:r>
            <a:r>
              <a:rPr lang="en-US" dirty="0"/>
              <a:t>the organization issues related to Internet technologies and network security.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409734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aphic demonstrating how a DNS converts text-based addresses to numeric IP addresses"/>
          <p:cNvPicPr>
            <a:picLocks noChangeAspect="1" noChangeArrowheads="1"/>
          </p:cNvPicPr>
          <p:nvPr/>
        </p:nvPicPr>
        <p:blipFill>
          <a:blip r:embed="rId3" cstate="print"/>
          <a:stretch>
            <a:fillRect/>
          </a:stretch>
        </p:blipFill>
        <p:spPr bwMode="auto">
          <a:xfrm>
            <a:off x="6248406" y="4460823"/>
            <a:ext cx="5870180" cy="2066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a:xfrm>
            <a:off x="2074226" y="1817225"/>
            <a:ext cx="8810440" cy="4308938"/>
          </a:xfrm>
        </p:spPr>
        <p:txBody>
          <a:bodyPr/>
          <a:lstStyle/>
          <a:p>
            <a:pPr>
              <a:defRPr/>
            </a:pPr>
            <a:r>
              <a:rPr lang="en-US" sz="2400" dirty="0"/>
              <a:t>TCP/IP (Transmission control protocol/Internet protocol</a:t>
            </a:r>
            <a:r>
              <a:rPr lang="en-US" sz="2400" dirty="0" smtClean="0"/>
              <a:t>)</a:t>
            </a:r>
          </a:p>
          <a:p>
            <a:pPr lvl="1">
              <a:defRPr/>
            </a:pPr>
            <a:r>
              <a:rPr lang="en-US" sz="2000" dirty="0" smtClean="0"/>
              <a:t>Most widely used protocol</a:t>
            </a:r>
            <a:endParaRPr lang="en-US" sz="2000" dirty="0"/>
          </a:p>
          <a:p>
            <a:pPr lvl="1">
              <a:defRPr/>
            </a:pPr>
            <a:r>
              <a:rPr lang="en-US" sz="2000" dirty="0" smtClean="0"/>
              <a:t>Each computer is identified with unique </a:t>
            </a:r>
            <a:r>
              <a:rPr lang="en-US" sz="2000" dirty="0"/>
              <a:t>IP </a:t>
            </a:r>
            <a:r>
              <a:rPr lang="en-US" sz="2000" dirty="0" smtClean="0"/>
              <a:t>(Internet Protocol) address</a:t>
            </a:r>
            <a:endParaRPr lang="en-US" sz="2000" dirty="0"/>
          </a:p>
          <a:p>
            <a:pPr lvl="1">
              <a:defRPr/>
            </a:pPr>
            <a:r>
              <a:rPr lang="en-US" sz="2000" dirty="0" smtClean="0"/>
              <a:t>DNS – Domain name service resolves IP addresses to names</a:t>
            </a:r>
          </a:p>
          <a:p>
            <a:pPr lvl="1">
              <a:defRPr/>
            </a:pPr>
            <a:r>
              <a:rPr lang="en-US" sz="2000" dirty="0" err="1" smtClean="0"/>
              <a:t>Packetization</a:t>
            </a:r>
            <a:r>
              <a:rPr lang="en-US" sz="2000" dirty="0" smtClean="0"/>
              <a:t> </a:t>
            </a:r>
            <a:r>
              <a:rPr lang="en-US" sz="2000" dirty="0"/>
              <a:t>– information broken down into small parts (packets)  and then reassembled</a:t>
            </a:r>
          </a:p>
          <a:p>
            <a:endParaRPr lang="en-US" dirty="0"/>
          </a:p>
        </p:txBody>
      </p:sp>
    </p:spTree>
    <p:extLst>
      <p:ext uri="{BB962C8B-B14F-4D97-AF65-F5344CB8AC3E}">
        <p14:creationId xmlns:p14="http://schemas.microsoft.com/office/powerpoint/2010/main" val="299045189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a:t>
            </a:r>
          </a:p>
        </p:txBody>
      </p:sp>
      <p:sp>
        <p:nvSpPr>
          <p:cNvPr id="3" name="Content Placeholder 2"/>
          <p:cNvSpPr>
            <a:spLocks noGrp="1"/>
          </p:cNvSpPr>
          <p:nvPr>
            <p:ph idx="1"/>
          </p:nvPr>
        </p:nvSpPr>
        <p:spPr>
          <a:xfrm>
            <a:off x="1506070" y="1664709"/>
            <a:ext cx="5386773" cy="4525963"/>
          </a:xfrm>
        </p:spPr>
        <p:txBody>
          <a:bodyPr>
            <a:normAutofit/>
          </a:bodyPr>
          <a:lstStyle/>
          <a:p>
            <a:pPr marL="0" indent="0">
              <a:buNone/>
              <a:defRPr/>
            </a:pPr>
            <a:r>
              <a:rPr lang="en-US" dirty="0"/>
              <a:t>A </a:t>
            </a:r>
            <a:r>
              <a:rPr lang="en-US" dirty="0" smtClean="0"/>
              <a:t>communication </a:t>
            </a:r>
            <a:r>
              <a:rPr lang="en-US" dirty="0"/>
              <a:t>system that connects two or more </a:t>
            </a:r>
            <a:r>
              <a:rPr lang="en-US" dirty="0" smtClean="0"/>
              <a:t>computers so they can exchange information and share resources</a:t>
            </a:r>
            <a:endParaRPr lang="en-US" dirty="0"/>
          </a:p>
          <a:p>
            <a:pPr marL="0" indent="0">
              <a:buNone/>
            </a:pPr>
            <a:endParaRPr lang="en-US" dirty="0"/>
          </a:p>
        </p:txBody>
      </p:sp>
      <p:pic>
        <p:nvPicPr>
          <p:cNvPr id="7" name="Picture 6" descr="Graphic of an entire communication system interconnected."/>
          <p:cNvPicPr>
            <a:picLocks noChangeAspect="1" noChangeArrowheads="1"/>
          </p:cNvPicPr>
          <p:nvPr/>
        </p:nvPicPr>
        <p:blipFill>
          <a:blip r:embed="rId3" cstate="print"/>
          <a:stretch>
            <a:fillRect/>
          </a:stretch>
        </p:blipFill>
        <p:spPr bwMode="auto">
          <a:xfrm>
            <a:off x="6728511" y="1718734"/>
            <a:ext cx="5267754" cy="46549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1205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Terms in a Network</a:t>
            </a:r>
            <a:endParaRPr lang="en-US" dirty="0"/>
          </a:p>
        </p:txBody>
      </p:sp>
      <p:sp>
        <p:nvSpPr>
          <p:cNvPr id="3" name="Content Placeholder 2"/>
          <p:cNvSpPr>
            <a:spLocks noGrp="1"/>
          </p:cNvSpPr>
          <p:nvPr>
            <p:ph idx="1"/>
          </p:nvPr>
        </p:nvSpPr>
        <p:spPr>
          <a:xfrm>
            <a:off x="1964056" y="1585870"/>
            <a:ext cx="9508175" cy="4737811"/>
          </a:xfrm>
        </p:spPr>
        <p:txBody>
          <a:bodyPr>
            <a:noAutofit/>
          </a:bodyPr>
          <a:lstStyle/>
          <a:p>
            <a:r>
              <a:rPr lang="en-US" sz="1400" dirty="0" smtClean="0"/>
              <a:t>Nodes</a:t>
            </a:r>
          </a:p>
          <a:p>
            <a:pPr lvl="1"/>
            <a:r>
              <a:rPr lang="en-US" sz="1200" dirty="0" smtClean="0"/>
              <a:t>Any device connected to a network</a:t>
            </a:r>
          </a:p>
          <a:p>
            <a:r>
              <a:rPr lang="en-US" sz="1400" dirty="0" smtClean="0"/>
              <a:t>Client</a:t>
            </a:r>
          </a:p>
          <a:p>
            <a:pPr lvl="1"/>
            <a:r>
              <a:rPr lang="en-US" sz="1200" dirty="0" smtClean="0"/>
              <a:t>A node that requests and uses resources from other nodes</a:t>
            </a:r>
          </a:p>
          <a:p>
            <a:r>
              <a:rPr lang="en-US" sz="1400" dirty="0" smtClean="0"/>
              <a:t>Server</a:t>
            </a:r>
          </a:p>
          <a:p>
            <a:pPr lvl="1"/>
            <a:r>
              <a:rPr lang="en-US" sz="1200" dirty="0" smtClean="0"/>
              <a:t>A node that shares resources with other nodes</a:t>
            </a:r>
          </a:p>
          <a:p>
            <a:r>
              <a:rPr lang="en-US" sz="1400" dirty="0" smtClean="0"/>
              <a:t>Directory Server</a:t>
            </a:r>
          </a:p>
          <a:p>
            <a:pPr lvl="1"/>
            <a:r>
              <a:rPr lang="en-US" sz="1200" dirty="0" smtClean="0"/>
              <a:t>Specialized server that managers resources</a:t>
            </a:r>
          </a:p>
          <a:p>
            <a:r>
              <a:rPr lang="en-US" sz="1400" dirty="0" smtClean="0"/>
              <a:t>Host</a:t>
            </a:r>
          </a:p>
          <a:p>
            <a:pPr lvl="1"/>
            <a:r>
              <a:rPr lang="en-US" sz="1200" dirty="0" smtClean="0"/>
              <a:t>Computer system that can be accessed over a network</a:t>
            </a:r>
          </a:p>
          <a:p>
            <a:r>
              <a:rPr lang="en-US" sz="1400" dirty="0" smtClean="0"/>
              <a:t>Router</a:t>
            </a:r>
          </a:p>
          <a:p>
            <a:pPr lvl="1"/>
            <a:r>
              <a:rPr lang="en-US" sz="1200" dirty="0" smtClean="0"/>
              <a:t>Node that forwards or routes data packets</a:t>
            </a:r>
          </a:p>
          <a:p>
            <a:r>
              <a:rPr lang="en-US" sz="1400" dirty="0" smtClean="0"/>
              <a:t>Switch</a:t>
            </a:r>
          </a:p>
          <a:p>
            <a:pPr lvl="1"/>
            <a:r>
              <a:rPr lang="en-US" sz="1200" dirty="0" smtClean="0"/>
              <a:t>Central node that coordinates the flow of data</a:t>
            </a:r>
          </a:p>
          <a:p>
            <a:r>
              <a:rPr lang="en-US" sz="1400" dirty="0" smtClean="0"/>
              <a:t>Network Interface Cards (NIC)</a:t>
            </a:r>
          </a:p>
          <a:p>
            <a:pPr lvl="1"/>
            <a:r>
              <a:rPr lang="en-US" sz="1200" dirty="0" smtClean="0"/>
              <a:t>Expansion card that connects a computer to a network</a:t>
            </a:r>
          </a:p>
          <a:p>
            <a:r>
              <a:rPr lang="en-US" sz="1400" dirty="0" smtClean="0"/>
              <a:t>Network Operating System</a:t>
            </a:r>
          </a:p>
          <a:p>
            <a:pPr lvl="1"/>
            <a:r>
              <a:rPr lang="en-US" sz="1200" dirty="0" smtClean="0"/>
              <a:t>Control activities of all computers on the network</a:t>
            </a:r>
          </a:p>
          <a:p>
            <a:r>
              <a:rPr lang="en-US" sz="1400" dirty="0" smtClean="0"/>
              <a:t>Network Administrator</a:t>
            </a:r>
          </a:p>
          <a:p>
            <a:pPr lvl="1"/>
            <a:r>
              <a:rPr lang="en-US" sz="1200" dirty="0" smtClean="0"/>
              <a:t>Computer specialists responsible for network operations</a:t>
            </a:r>
            <a:endParaRPr lang="en-US" sz="1200" dirty="0"/>
          </a:p>
        </p:txBody>
      </p:sp>
    </p:spTree>
    <p:extLst>
      <p:ext uri="{BB962C8B-B14F-4D97-AF65-F5344CB8AC3E}">
        <p14:creationId xmlns:p14="http://schemas.microsoft.com/office/powerpoint/2010/main" val="217871200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Graphics\Powerpoint\MH_DCM\MH_DCM-TEXTEDIT PROJECTS\O'LEARY_26e\Final files\chapt08\chapt00_labeled\ole63650_08_16.jpg"/>
          <p:cNvPicPr>
            <a:picLocks noChangeAspect="1" noChangeArrowheads="1"/>
          </p:cNvPicPr>
          <p:nvPr/>
        </p:nvPicPr>
        <p:blipFill>
          <a:blip r:embed="rId3" cstate="print"/>
          <a:srcRect/>
          <a:stretch>
            <a:fillRect/>
          </a:stretch>
        </p:blipFill>
        <p:spPr bwMode="auto">
          <a:xfrm>
            <a:off x="1475974" y="2023534"/>
            <a:ext cx="10086720" cy="3979336"/>
          </a:xfrm>
          <a:prstGeom prst="rect">
            <a:avLst/>
          </a:prstGeom>
          <a:noFill/>
        </p:spPr>
      </p:pic>
      <p:sp>
        <p:nvSpPr>
          <p:cNvPr id="2" name="Title 1"/>
          <p:cNvSpPr>
            <a:spLocks noGrp="1"/>
          </p:cNvSpPr>
          <p:nvPr>
            <p:ph type="title"/>
          </p:nvPr>
        </p:nvSpPr>
        <p:spPr/>
        <p:txBody>
          <a:bodyPr/>
          <a:lstStyle/>
          <a:p>
            <a:r>
              <a:rPr lang="en-US" dirty="0" smtClean="0"/>
              <a:t>Network Types</a:t>
            </a:r>
            <a:endParaRPr lang="en-US" dirty="0"/>
          </a:p>
        </p:txBody>
      </p:sp>
    </p:spTree>
    <p:extLst>
      <p:ext uri="{BB962C8B-B14F-4D97-AF65-F5344CB8AC3E}">
        <p14:creationId xmlns:p14="http://schemas.microsoft.com/office/powerpoint/2010/main" val="244379197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Architecture</a:t>
            </a:r>
          </a:p>
        </p:txBody>
      </p:sp>
      <p:sp>
        <p:nvSpPr>
          <p:cNvPr id="3" name="Content Placeholder 2"/>
          <p:cNvSpPr>
            <a:spLocks noGrp="1"/>
          </p:cNvSpPr>
          <p:nvPr>
            <p:ph idx="1"/>
          </p:nvPr>
        </p:nvSpPr>
        <p:spPr>
          <a:xfrm>
            <a:off x="2046332" y="1875183"/>
            <a:ext cx="9508175" cy="4308938"/>
          </a:xfrm>
        </p:spPr>
        <p:txBody>
          <a:bodyPr>
            <a:normAutofit/>
          </a:bodyPr>
          <a:lstStyle/>
          <a:p>
            <a:pPr marL="0" indent="0">
              <a:buNone/>
            </a:pPr>
            <a:r>
              <a:rPr lang="en-US" dirty="0" smtClean="0"/>
              <a:t>How the network is arranged and resources are shared</a:t>
            </a:r>
          </a:p>
          <a:p>
            <a:r>
              <a:rPr lang="en-US" dirty="0" smtClean="0"/>
              <a:t>Network Topology </a:t>
            </a:r>
          </a:p>
          <a:p>
            <a:pPr lvl="1"/>
            <a:r>
              <a:rPr lang="en-US" dirty="0" smtClean="0"/>
              <a:t>Physical arrangement of the network</a:t>
            </a:r>
            <a:endParaRPr lang="en-US" dirty="0" smtClean="0">
              <a:hlinkClick r:id="rId3" action="ppaction://hlinksldjump"/>
            </a:endParaRPr>
          </a:p>
          <a:p>
            <a:r>
              <a:rPr lang="en-US" dirty="0" smtClean="0"/>
              <a:t>Network Strategy</a:t>
            </a:r>
          </a:p>
          <a:p>
            <a:pPr lvl="1"/>
            <a:r>
              <a:rPr lang="en-US" dirty="0" smtClean="0"/>
              <a:t>How the information and resources are shared</a:t>
            </a:r>
          </a:p>
        </p:txBody>
      </p:sp>
    </p:spTree>
    <p:extLst>
      <p:ext uri="{BB962C8B-B14F-4D97-AF65-F5344CB8AC3E}">
        <p14:creationId xmlns:p14="http://schemas.microsoft.com/office/powerpoint/2010/main" val="1540732360"/>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103" y="76200"/>
            <a:ext cx="8274334" cy="1143000"/>
          </a:xfrm>
        </p:spPr>
        <p:txBody>
          <a:bodyPr/>
          <a:lstStyle/>
          <a:p>
            <a:r>
              <a:rPr lang="en-US" dirty="0" smtClean="0"/>
              <a:t>Ring Network</a:t>
            </a:r>
            <a:endParaRPr lang="en-US" dirty="0"/>
          </a:p>
        </p:txBody>
      </p:sp>
      <p:sp>
        <p:nvSpPr>
          <p:cNvPr id="3" name="Content Placeholder 2"/>
          <p:cNvSpPr>
            <a:spLocks noGrp="1"/>
          </p:cNvSpPr>
          <p:nvPr>
            <p:ph idx="1"/>
          </p:nvPr>
        </p:nvSpPr>
        <p:spPr>
          <a:xfrm>
            <a:off x="1703103" y="1676400"/>
            <a:ext cx="7872413" cy="990600"/>
          </a:xfrm>
        </p:spPr>
        <p:txBody>
          <a:bodyPr/>
          <a:lstStyle/>
          <a:p>
            <a:r>
              <a:rPr lang="en-US" dirty="0" smtClean="0"/>
              <a:t>Topology where each device connected directly to a central network switch</a:t>
            </a:r>
          </a:p>
          <a:p>
            <a:pPr marL="457200" lvl="1" indent="0">
              <a:buNone/>
            </a:pPr>
            <a:endParaRPr lang="en-US" dirty="0" smtClean="0"/>
          </a:p>
        </p:txBody>
      </p:sp>
      <p:pic>
        <p:nvPicPr>
          <p:cNvPr id="7" name="Picture 6" descr="Graphic demonstrating a computer network set up as a ring topology."/>
          <p:cNvPicPr>
            <a:picLocks noChangeAspect="1"/>
          </p:cNvPicPr>
          <p:nvPr/>
        </p:nvPicPr>
        <p:blipFill>
          <a:blip r:embed="rId3" cstate="print"/>
          <a:stretch>
            <a:fillRect/>
          </a:stretch>
        </p:blipFill>
        <p:spPr>
          <a:xfrm>
            <a:off x="3962400" y="2655922"/>
            <a:ext cx="4267202" cy="3820598"/>
          </a:xfrm>
          <a:prstGeom prst="rect">
            <a:avLst/>
          </a:prstGeom>
        </p:spPr>
      </p:pic>
    </p:spTree>
    <p:extLst>
      <p:ext uri="{BB962C8B-B14F-4D97-AF65-F5344CB8AC3E}">
        <p14:creationId xmlns:p14="http://schemas.microsoft.com/office/powerpoint/2010/main" val="138448701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103" y="76200"/>
            <a:ext cx="8274334" cy="1143000"/>
          </a:xfrm>
        </p:spPr>
        <p:txBody>
          <a:bodyPr/>
          <a:lstStyle/>
          <a:p>
            <a:r>
              <a:rPr lang="en-US" dirty="0" smtClean="0"/>
              <a:t>Star Network</a:t>
            </a:r>
            <a:endParaRPr lang="en-US" dirty="0"/>
          </a:p>
        </p:txBody>
      </p:sp>
      <p:sp>
        <p:nvSpPr>
          <p:cNvPr id="3" name="Content Placeholder 2"/>
          <p:cNvSpPr>
            <a:spLocks noGrp="1"/>
          </p:cNvSpPr>
          <p:nvPr>
            <p:ph idx="1"/>
          </p:nvPr>
        </p:nvSpPr>
        <p:spPr>
          <a:xfrm>
            <a:off x="1703103" y="1676400"/>
            <a:ext cx="7872413" cy="990600"/>
          </a:xfrm>
        </p:spPr>
        <p:txBody>
          <a:bodyPr/>
          <a:lstStyle/>
          <a:p>
            <a:r>
              <a:rPr lang="en-US" dirty="0" smtClean="0"/>
              <a:t>Topology where each device connected directly to a central network switch</a:t>
            </a:r>
          </a:p>
          <a:p>
            <a:pPr marL="457200" lvl="1" indent="0">
              <a:buNone/>
            </a:pPr>
            <a:endParaRPr lang="en-US" dirty="0" smtClean="0"/>
          </a:p>
        </p:txBody>
      </p:sp>
      <p:pic>
        <p:nvPicPr>
          <p:cNvPr id="5" name="Picture 6" descr="Graphic demonstrating computers set up in a star topology"/>
          <p:cNvPicPr>
            <a:picLocks noChangeAspect="1" noChangeArrowheads="1"/>
          </p:cNvPicPr>
          <p:nvPr/>
        </p:nvPicPr>
        <p:blipFill>
          <a:blip r:embed="rId3" cstate="print"/>
          <a:stretch>
            <a:fillRect/>
          </a:stretch>
        </p:blipFill>
        <p:spPr bwMode="auto">
          <a:xfrm>
            <a:off x="4114800" y="2612021"/>
            <a:ext cx="3962400" cy="3903026"/>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2547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 demonostrating computers set up in a tree topology. "/>
          <p:cNvPicPr>
            <a:picLocks noChangeAspect="1" noChangeArrowheads="1"/>
          </p:cNvPicPr>
          <p:nvPr/>
        </p:nvPicPr>
        <p:blipFill>
          <a:blip r:embed="rId3" cstate="print"/>
          <a:stretch>
            <a:fillRect/>
          </a:stretch>
        </p:blipFill>
        <p:spPr bwMode="auto">
          <a:xfrm>
            <a:off x="6273807" y="2732498"/>
            <a:ext cx="4820818" cy="376952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65003" y="76200"/>
            <a:ext cx="8274334" cy="1143000"/>
          </a:xfrm>
        </p:spPr>
        <p:txBody>
          <a:bodyPr/>
          <a:lstStyle/>
          <a:p>
            <a:r>
              <a:rPr lang="en-US" dirty="0" smtClean="0"/>
              <a:t>Tree </a:t>
            </a:r>
            <a:r>
              <a:rPr lang="en-US" dirty="0"/>
              <a:t>Network</a:t>
            </a:r>
          </a:p>
        </p:txBody>
      </p:sp>
      <p:sp>
        <p:nvSpPr>
          <p:cNvPr id="3" name="Content Placeholder 2"/>
          <p:cNvSpPr>
            <a:spLocks noGrp="1"/>
          </p:cNvSpPr>
          <p:nvPr>
            <p:ph idx="1"/>
          </p:nvPr>
        </p:nvSpPr>
        <p:spPr>
          <a:xfrm>
            <a:off x="1665003" y="1752600"/>
            <a:ext cx="9508175" cy="4308938"/>
          </a:xfrm>
        </p:spPr>
        <p:txBody>
          <a:bodyPr/>
          <a:lstStyle/>
          <a:p>
            <a:r>
              <a:rPr lang="en-US" dirty="0" smtClean="0"/>
              <a:t>Topology where each device connected to a central node either directly or through subordinate nodes</a:t>
            </a:r>
          </a:p>
          <a:p>
            <a:r>
              <a:rPr lang="en-US" dirty="0" smtClean="0"/>
              <a:t>Also called hierarchical</a:t>
            </a:r>
          </a:p>
        </p:txBody>
      </p:sp>
    </p:spTree>
    <p:extLst>
      <p:ext uri="{BB962C8B-B14F-4D97-AF65-F5344CB8AC3E}">
        <p14:creationId xmlns:p14="http://schemas.microsoft.com/office/powerpoint/2010/main" val="222639788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003" y="13855"/>
            <a:ext cx="8274334" cy="1143000"/>
          </a:xfrm>
        </p:spPr>
        <p:txBody>
          <a:bodyPr/>
          <a:lstStyle/>
          <a:p>
            <a:r>
              <a:rPr lang="en-US" dirty="0" smtClean="0"/>
              <a:t>Mesh </a:t>
            </a:r>
            <a:r>
              <a:rPr lang="en-US" dirty="0"/>
              <a:t>Network</a:t>
            </a:r>
          </a:p>
        </p:txBody>
      </p:sp>
      <p:sp>
        <p:nvSpPr>
          <p:cNvPr id="3" name="Content Placeholder 2"/>
          <p:cNvSpPr>
            <a:spLocks noGrp="1"/>
          </p:cNvSpPr>
          <p:nvPr>
            <p:ph idx="1"/>
          </p:nvPr>
        </p:nvSpPr>
        <p:spPr>
          <a:xfrm>
            <a:off x="1665004" y="1676400"/>
            <a:ext cx="5716298" cy="4008304"/>
          </a:xfrm>
        </p:spPr>
        <p:txBody>
          <a:bodyPr>
            <a:normAutofit/>
          </a:bodyPr>
          <a:lstStyle/>
          <a:p>
            <a:r>
              <a:rPr lang="en-US" dirty="0" smtClean="0"/>
              <a:t>Topology that does not use a specific physical layout, but requires that each node have more than one connection to other nodes </a:t>
            </a:r>
          </a:p>
          <a:p>
            <a:r>
              <a:rPr lang="en-US" dirty="0" smtClean="0"/>
              <a:t>Wireless technologies are frequently used </a:t>
            </a:r>
          </a:p>
          <a:p>
            <a:endParaRPr lang="en-US" dirty="0"/>
          </a:p>
        </p:txBody>
      </p:sp>
      <p:pic>
        <p:nvPicPr>
          <p:cNvPr id="8" name="Picture 5" descr="Graphic demonostrating computers set up in a mesh topology"/>
          <p:cNvPicPr preferRelativeResize="0">
            <a:picLocks noChangeArrowheads="1"/>
          </p:cNvPicPr>
          <p:nvPr/>
        </p:nvPicPr>
        <p:blipFill>
          <a:blip r:embed="rId3" cstate="print"/>
          <a:stretch>
            <a:fillRect/>
          </a:stretch>
        </p:blipFill>
        <p:spPr bwMode="auto">
          <a:xfrm>
            <a:off x="7230533" y="2912534"/>
            <a:ext cx="4901632" cy="3661014"/>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12488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Graphic of a client/server strategy setup"/>
          <p:cNvPicPr>
            <a:picLocks noChangeAspect="1" noChangeArrowheads="1"/>
          </p:cNvPicPr>
          <p:nvPr/>
        </p:nvPicPr>
        <p:blipFill>
          <a:blip r:embed="rId3" cstate="print"/>
          <a:stretch>
            <a:fillRect/>
          </a:stretch>
        </p:blipFill>
        <p:spPr bwMode="auto">
          <a:xfrm>
            <a:off x="7520417" y="2353743"/>
            <a:ext cx="4536116" cy="291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3830" y="76200"/>
            <a:ext cx="8274334" cy="1143000"/>
          </a:xfrm>
        </p:spPr>
        <p:txBody>
          <a:bodyPr/>
          <a:lstStyle/>
          <a:p>
            <a:r>
              <a:rPr lang="en-US" dirty="0" smtClean="0"/>
              <a:t>Network Strategies</a:t>
            </a:r>
            <a:endParaRPr lang="en-US" dirty="0"/>
          </a:p>
        </p:txBody>
      </p:sp>
      <p:sp>
        <p:nvSpPr>
          <p:cNvPr id="3" name="Content Placeholder 2"/>
          <p:cNvSpPr>
            <a:spLocks noGrp="1"/>
          </p:cNvSpPr>
          <p:nvPr>
            <p:ph idx="1"/>
          </p:nvPr>
        </p:nvSpPr>
        <p:spPr>
          <a:xfrm>
            <a:off x="1633830" y="1654262"/>
            <a:ext cx="6172199" cy="4785995"/>
          </a:xfrm>
        </p:spPr>
        <p:txBody>
          <a:bodyPr>
            <a:normAutofit/>
          </a:bodyPr>
          <a:lstStyle/>
          <a:p>
            <a:r>
              <a:rPr lang="en-US" sz="2800" dirty="0" smtClean="0"/>
              <a:t>Client/Server Network</a:t>
            </a:r>
          </a:p>
          <a:p>
            <a:pPr lvl="1"/>
            <a:r>
              <a:rPr lang="en-US" sz="2400" dirty="0" smtClean="0"/>
              <a:t>Central computers coordinate and supply services to other nodes on the network</a:t>
            </a:r>
          </a:p>
          <a:p>
            <a:pPr lvl="1"/>
            <a:r>
              <a:rPr lang="en-US" sz="2400" dirty="0" smtClean="0"/>
              <a:t>Server provides access</a:t>
            </a:r>
          </a:p>
          <a:p>
            <a:r>
              <a:rPr lang="en-US" sz="2800" dirty="0" smtClean="0"/>
              <a:t>Peer-to-Peer (P2P) Network</a:t>
            </a:r>
          </a:p>
          <a:p>
            <a:pPr lvl="1"/>
            <a:r>
              <a:rPr lang="en-US" sz="2400" dirty="0" smtClean="0"/>
              <a:t>All nodes have equal authority</a:t>
            </a:r>
          </a:p>
          <a:p>
            <a:pPr lvl="1"/>
            <a:r>
              <a:rPr lang="en-US" sz="2400" dirty="0" smtClean="0"/>
              <a:t>Can act as both client and server</a:t>
            </a:r>
          </a:p>
        </p:txBody>
      </p:sp>
    </p:spTree>
    <p:extLst>
      <p:ext uri="{BB962C8B-B14F-4D97-AF65-F5344CB8AC3E}">
        <p14:creationId xmlns:p14="http://schemas.microsoft.com/office/powerpoint/2010/main" val="404472977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06071" y="1676400"/>
            <a:ext cx="5410200" cy="4393883"/>
          </a:xfrm>
        </p:spPr>
        <p:txBody>
          <a:bodyPr>
            <a:normAutofit lnSpcReduction="10000"/>
          </a:bodyPr>
          <a:lstStyle/>
          <a:p>
            <a:pPr>
              <a:lnSpc>
                <a:spcPct val="90000"/>
              </a:lnSpc>
              <a:defRPr/>
            </a:pPr>
            <a:r>
              <a:rPr lang="en-US" dirty="0"/>
              <a:t>We live in a truly connected society. </a:t>
            </a:r>
          </a:p>
          <a:p>
            <a:pPr>
              <a:lnSpc>
                <a:spcPct val="90000"/>
              </a:lnSpc>
              <a:defRPr/>
            </a:pPr>
            <a:r>
              <a:rPr lang="en-US" dirty="0"/>
              <a:t>Increased connectivity potentially means increased productivity, especially in business. </a:t>
            </a:r>
          </a:p>
          <a:p>
            <a:pPr>
              <a:lnSpc>
                <a:spcPct val="90000"/>
              </a:lnSpc>
              <a:defRPr/>
            </a:pPr>
            <a:r>
              <a:rPr lang="en-US" dirty="0"/>
              <a:t>You will learn more about the concept of connectivity and the impact of the wireless revolution in this chapter.</a:t>
            </a:r>
          </a:p>
          <a:p>
            <a:endParaRPr lang="en-US" dirty="0"/>
          </a:p>
        </p:txBody>
      </p:sp>
      <p:pic>
        <p:nvPicPr>
          <p:cNvPr id="6" name="Picture 5" descr="Graphic of a network administrator standing in front of a series of servers"/>
          <p:cNvPicPr>
            <a:picLocks noChangeAspect="1"/>
          </p:cNvPicPr>
          <p:nvPr/>
        </p:nvPicPr>
        <p:blipFill>
          <a:blip r:embed="rId3" cstate="print"/>
          <a:stretch>
            <a:fillRect/>
          </a:stretch>
        </p:blipFill>
        <p:spPr>
          <a:xfrm>
            <a:off x="7518972" y="1676400"/>
            <a:ext cx="4123702" cy="4563050"/>
          </a:xfrm>
          <a:prstGeom prst="rect">
            <a:avLst/>
          </a:prstGeom>
        </p:spPr>
      </p:pic>
    </p:spTree>
    <p:extLst>
      <p:ext uri="{BB962C8B-B14F-4D97-AF65-F5344CB8AC3E}">
        <p14:creationId xmlns:p14="http://schemas.microsoft.com/office/powerpoint/2010/main" val="292607805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Networks</a:t>
            </a:r>
          </a:p>
        </p:txBody>
      </p:sp>
      <p:sp>
        <p:nvSpPr>
          <p:cNvPr id="3" name="Content Placeholder 2"/>
          <p:cNvSpPr>
            <a:spLocks noGrp="1"/>
          </p:cNvSpPr>
          <p:nvPr>
            <p:ph idx="1"/>
          </p:nvPr>
        </p:nvSpPr>
        <p:spPr>
          <a:xfrm>
            <a:off x="1506071" y="1676400"/>
            <a:ext cx="9508175" cy="4308938"/>
          </a:xfrm>
        </p:spPr>
        <p:txBody>
          <a:bodyPr>
            <a:normAutofit fontScale="92500"/>
          </a:bodyPr>
          <a:lstStyle/>
          <a:p>
            <a:pPr marL="0" indent="0">
              <a:buNone/>
              <a:defRPr/>
            </a:pPr>
            <a:r>
              <a:rPr lang="en-US" sz="2800" dirty="0" smtClean="0"/>
              <a:t>Internet technologies support effective communication within and between organizations</a:t>
            </a:r>
          </a:p>
          <a:p>
            <a:pPr>
              <a:defRPr/>
            </a:pPr>
            <a:r>
              <a:rPr lang="en-US" sz="2800" dirty="0" smtClean="0"/>
              <a:t>Intranet</a:t>
            </a:r>
            <a:endParaRPr lang="en-US" sz="2800" dirty="0"/>
          </a:p>
          <a:p>
            <a:pPr lvl="1">
              <a:defRPr/>
            </a:pPr>
            <a:r>
              <a:rPr lang="en-US" sz="2400" dirty="0"/>
              <a:t>Private network within an organization</a:t>
            </a:r>
          </a:p>
          <a:p>
            <a:pPr lvl="1">
              <a:defRPr/>
            </a:pPr>
            <a:r>
              <a:rPr lang="en-US" sz="2400" dirty="0"/>
              <a:t>Works like the </a:t>
            </a:r>
            <a:r>
              <a:rPr lang="en-US" sz="2400" dirty="0" smtClean="0"/>
              <a:t>Internet</a:t>
            </a:r>
          </a:p>
          <a:p>
            <a:pPr>
              <a:defRPr/>
            </a:pPr>
            <a:r>
              <a:rPr lang="en-US" sz="2800" dirty="0" smtClean="0"/>
              <a:t>Extranet</a:t>
            </a:r>
            <a:endParaRPr lang="en-US" sz="2800" dirty="0"/>
          </a:p>
          <a:p>
            <a:pPr lvl="1">
              <a:defRPr/>
            </a:pPr>
            <a:r>
              <a:rPr lang="en-US" sz="2400" dirty="0"/>
              <a:t>Private network that connects </a:t>
            </a:r>
            <a:r>
              <a:rPr lang="en-US" sz="2400" dirty="0" smtClean="0"/>
              <a:t>more than one organization</a:t>
            </a:r>
            <a:endParaRPr lang="en-US" sz="2400" dirty="0"/>
          </a:p>
          <a:p>
            <a:pPr lvl="1">
              <a:defRPr/>
            </a:pPr>
            <a:r>
              <a:rPr lang="en-US" sz="2400" dirty="0"/>
              <a:t>Works like the Internet, but provides suppliers and other trusted partners with limited access to the organization’s networks </a:t>
            </a:r>
          </a:p>
        </p:txBody>
      </p:sp>
    </p:spTree>
    <p:extLst>
      <p:ext uri="{BB962C8B-B14F-4D97-AF65-F5344CB8AC3E}">
        <p14:creationId xmlns:p14="http://schemas.microsoft.com/office/powerpoint/2010/main" val="27664648"/>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Security</a:t>
            </a:r>
          </a:p>
        </p:txBody>
      </p:sp>
      <p:sp>
        <p:nvSpPr>
          <p:cNvPr id="3" name="Content Placeholder 2"/>
          <p:cNvSpPr>
            <a:spLocks noGrp="1"/>
          </p:cNvSpPr>
          <p:nvPr>
            <p:ph idx="1"/>
          </p:nvPr>
        </p:nvSpPr>
        <p:spPr>
          <a:xfrm>
            <a:off x="1506071" y="1752599"/>
            <a:ext cx="9508175" cy="4659217"/>
          </a:xfrm>
        </p:spPr>
        <p:txBody>
          <a:bodyPr>
            <a:normAutofit fontScale="85000" lnSpcReduction="10000"/>
          </a:bodyPr>
          <a:lstStyle/>
          <a:p>
            <a:pPr marL="0" indent="0">
              <a:buNone/>
              <a:defRPr/>
            </a:pPr>
            <a:r>
              <a:rPr lang="en-US" dirty="0" smtClean="0"/>
              <a:t>Commonly used technologies to ensure network security</a:t>
            </a:r>
          </a:p>
          <a:p>
            <a:pPr>
              <a:defRPr/>
            </a:pPr>
            <a:r>
              <a:rPr lang="en-US" dirty="0" smtClean="0"/>
              <a:t>Firewall</a:t>
            </a:r>
            <a:endParaRPr lang="en-US" dirty="0"/>
          </a:p>
          <a:p>
            <a:pPr lvl="1">
              <a:defRPr/>
            </a:pPr>
            <a:r>
              <a:rPr lang="en-US" dirty="0" smtClean="0"/>
              <a:t>Hardware </a:t>
            </a:r>
            <a:r>
              <a:rPr lang="en-US" dirty="0"/>
              <a:t>and </a:t>
            </a:r>
            <a:r>
              <a:rPr lang="en-US" dirty="0" smtClean="0"/>
              <a:t>software that controls access to network</a:t>
            </a:r>
            <a:endParaRPr lang="en-US" dirty="0"/>
          </a:p>
          <a:p>
            <a:pPr lvl="1">
              <a:defRPr/>
            </a:pPr>
            <a:r>
              <a:rPr lang="en-US" dirty="0"/>
              <a:t>Proxy server provides pass-through access</a:t>
            </a:r>
          </a:p>
          <a:p>
            <a:pPr lvl="1">
              <a:defRPr/>
            </a:pPr>
            <a:r>
              <a:rPr lang="en-US" dirty="0"/>
              <a:t>Protects against external threats</a:t>
            </a:r>
          </a:p>
          <a:p>
            <a:pPr>
              <a:defRPr/>
            </a:pPr>
            <a:r>
              <a:rPr lang="en-US" dirty="0"/>
              <a:t>Intrusion detection </a:t>
            </a:r>
            <a:r>
              <a:rPr lang="en-US" dirty="0" smtClean="0"/>
              <a:t>system (IDS)</a:t>
            </a:r>
          </a:p>
          <a:p>
            <a:pPr lvl="1">
              <a:defRPr/>
            </a:pPr>
            <a:r>
              <a:rPr lang="en-US" dirty="0" smtClean="0"/>
              <a:t>Works with firewall to protect organization's network</a:t>
            </a:r>
          </a:p>
          <a:p>
            <a:pPr lvl="1">
              <a:defRPr/>
            </a:pPr>
            <a:r>
              <a:rPr lang="en-US" dirty="0" smtClean="0"/>
              <a:t>Analyzes all incoming and outgoing network traffic</a:t>
            </a:r>
            <a:endParaRPr lang="en-US" dirty="0"/>
          </a:p>
          <a:p>
            <a:pPr>
              <a:defRPr/>
            </a:pPr>
            <a:r>
              <a:rPr lang="en-US" dirty="0"/>
              <a:t>Virtual private </a:t>
            </a:r>
            <a:r>
              <a:rPr lang="en-US" dirty="0" smtClean="0"/>
              <a:t>network </a:t>
            </a:r>
            <a:r>
              <a:rPr lang="en-US" dirty="0"/>
              <a:t>(VPN)</a:t>
            </a:r>
          </a:p>
          <a:p>
            <a:pPr lvl="1">
              <a:defRPr/>
            </a:pPr>
            <a:r>
              <a:rPr lang="en-US" dirty="0"/>
              <a:t>Creates a secure private network connection between your computer and the organization</a:t>
            </a:r>
          </a:p>
          <a:p>
            <a:pPr marL="0" indent="0">
              <a:buNone/>
            </a:pPr>
            <a:endParaRPr lang="en-US" dirty="0" smtClean="0"/>
          </a:p>
          <a:p>
            <a:pPr marL="0" indent="0">
              <a:buNone/>
            </a:pPr>
            <a:r>
              <a:rPr lang="en-US" sz="1900" i="1" dirty="0" smtClean="0"/>
              <a:t>See the graphic on the next slide demonstrating network security</a:t>
            </a:r>
            <a:endParaRPr lang="en-US" sz="1900" i="1" dirty="0"/>
          </a:p>
        </p:txBody>
      </p:sp>
    </p:spTree>
    <p:extLst>
      <p:ext uri="{BB962C8B-B14F-4D97-AF65-F5344CB8AC3E}">
        <p14:creationId xmlns:p14="http://schemas.microsoft.com/office/powerpoint/2010/main" val="8923160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1"/>
            <a:ext cx="8234970" cy="950027"/>
          </a:xfrm>
        </p:spPr>
        <p:txBody>
          <a:bodyPr>
            <a:normAutofit fontScale="90000"/>
          </a:bodyPr>
          <a:lstStyle/>
          <a:p>
            <a:r>
              <a:rPr lang="en-US" dirty="0" smtClean="0"/>
              <a:t>Intranet, Extranet, Firewall, Proxy Server</a:t>
            </a:r>
            <a:endParaRPr lang="en-US" dirty="0"/>
          </a:p>
        </p:txBody>
      </p:sp>
      <p:pic>
        <p:nvPicPr>
          <p:cNvPr id="7170" name="Picture 2" descr="Graphic demonstrating a network with Intranet, Extranet, Firewalls and Proxy Servers"/>
          <p:cNvPicPr>
            <a:picLocks noChangeAspect="1" noChangeArrowheads="1"/>
          </p:cNvPicPr>
          <p:nvPr/>
        </p:nvPicPr>
        <p:blipFill>
          <a:blip r:embed="rId3" cstate="print"/>
          <a:stretch>
            <a:fillRect/>
          </a:stretch>
        </p:blipFill>
        <p:spPr bwMode="auto">
          <a:xfrm>
            <a:off x="3135258" y="1479799"/>
            <a:ext cx="5921485" cy="506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8668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IT</a:t>
            </a:r>
            <a:endParaRPr lang="en-US" dirty="0"/>
          </a:p>
        </p:txBody>
      </p:sp>
      <p:sp>
        <p:nvSpPr>
          <p:cNvPr id="3" name="Content Placeholder 2"/>
          <p:cNvSpPr>
            <a:spLocks noGrp="1"/>
          </p:cNvSpPr>
          <p:nvPr>
            <p:ph idx="1"/>
          </p:nvPr>
        </p:nvSpPr>
        <p:spPr>
          <a:xfrm>
            <a:off x="1506072" y="1813923"/>
            <a:ext cx="7234080" cy="4308938"/>
          </a:xfrm>
        </p:spPr>
        <p:txBody>
          <a:bodyPr>
            <a:normAutofit fontScale="92500" lnSpcReduction="20000"/>
          </a:bodyPr>
          <a:lstStyle/>
          <a:p>
            <a:r>
              <a:rPr lang="en-US" sz="2800" dirty="0" smtClean="0"/>
              <a:t>Network Administrator</a:t>
            </a:r>
          </a:p>
          <a:p>
            <a:pPr lvl="1"/>
            <a:r>
              <a:rPr lang="en-US" sz="2400" dirty="0" smtClean="0"/>
              <a:t>Manages a company’s LAN and WAN networks</a:t>
            </a:r>
          </a:p>
          <a:p>
            <a:pPr lvl="1"/>
            <a:r>
              <a:rPr lang="en-US" sz="2400" dirty="0" smtClean="0"/>
              <a:t>Maintains networking hardware and software, diagnosing and repairing problems that arise</a:t>
            </a:r>
          </a:p>
          <a:p>
            <a:pPr lvl="1"/>
            <a:r>
              <a:rPr lang="en-US" sz="2400" dirty="0" smtClean="0"/>
              <a:t>Candidates usually have</a:t>
            </a:r>
            <a:br>
              <a:rPr lang="en-US" sz="2400" dirty="0" smtClean="0"/>
            </a:br>
            <a:r>
              <a:rPr lang="en-US" sz="2400" dirty="0" smtClean="0"/>
              <a:t>a bachelor’s or associate’s degree in </a:t>
            </a:r>
            <a:br>
              <a:rPr lang="en-US" sz="2400" dirty="0" smtClean="0"/>
            </a:br>
            <a:r>
              <a:rPr lang="en-US" sz="2400" dirty="0" smtClean="0"/>
              <a:t>computer science, computer technology or information systems </a:t>
            </a:r>
          </a:p>
          <a:p>
            <a:pPr lvl="1"/>
            <a:r>
              <a:rPr lang="en-US" dirty="0" smtClean="0"/>
              <a:t>Practical networking experience</a:t>
            </a:r>
            <a:endParaRPr lang="en-US" sz="2400" dirty="0" smtClean="0"/>
          </a:p>
          <a:p>
            <a:pPr lvl="1"/>
            <a:r>
              <a:rPr lang="en-US" sz="2400" dirty="0" smtClean="0"/>
              <a:t>Annual salary is typically</a:t>
            </a:r>
            <a:br>
              <a:rPr lang="en-US" sz="2400" dirty="0" smtClean="0"/>
            </a:br>
            <a:r>
              <a:rPr lang="en-US" sz="2400" dirty="0" smtClean="0"/>
              <a:t>between $47,000 and </a:t>
            </a:r>
            <a:br>
              <a:rPr lang="en-US" sz="2400" dirty="0" smtClean="0"/>
            </a:br>
            <a:r>
              <a:rPr lang="en-US" sz="2400" dirty="0" smtClean="0"/>
              <a:t>$64,000</a:t>
            </a:r>
          </a:p>
          <a:p>
            <a:endParaRPr lang="en-US" dirty="0"/>
          </a:p>
        </p:txBody>
      </p:sp>
      <p:pic>
        <p:nvPicPr>
          <p:cNvPr id="5" name="Picture 4" descr="Graphic of a young man as a network administrator. "/>
          <p:cNvPicPr>
            <a:picLocks noChangeAspect="1"/>
          </p:cNvPicPr>
          <p:nvPr/>
        </p:nvPicPr>
        <p:blipFill>
          <a:blip r:embed="rId3" cstate="print"/>
          <a:stretch>
            <a:fillRect/>
          </a:stretch>
        </p:blipFill>
        <p:spPr>
          <a:xfrm>
            <a:off x="8670536" y="1964268"/>
            <a:ext cx="3453986" cy="3821982"/>
          </a:xfrm>
          <a:prstGeom prst="rect">
            <a:avLst/>
          </a:prstGeom>
        </p:spPr>
      </p:pic>
    </p:spTree>
    <p:extLst>
      <p:ext uri="{BB962C8B-B14F-4D97-AF65-F5344CB8AC3E}">
        <p14:creationId xmlns:p14="http://schemas.microsoft.com/office/powerpoint/2010/main" val="294460405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855"/>
            <a:ext cx="10363200" cy="1143000"/>
          </a:xfrm>
        </p:spPr>
        <p:txBody>
          <a:bodyPr>
            <a:normAutofit fontScale="90000"/>
          </a:bodyPr>
          <a:lstStyle/>
          <a:p>
            <a:r>
              <a:rPr lang="en-US" dirty="0"/>
              <a:t>A Look to the </a:t>
            </a:r>
            <a:r>
              <a:rPr lang="en-US" dirty="0" smtClean="0"/>
              <a:t>Future ~ Telepresence</a:t>
            </a:r>
            <a:endParaRPr lang="en-US" dirty="0"/>
          </a:p>
        </p:txBody>
      </p:sp>
      <p:sp>
        <p:nvSpPr>
          <p:cNvPr id="3" name="Content Placeholder 2"/>
          <p:cNvSpPr>
            <a:spLocks noGrp="1"/>
          </p:cNvSpPr>
          <p:nvPr>
            <p:ph idx="1"/>
          </p:nvPr>
        </p:nvSpPr>
        <p:spPr>
          <a:xfrm>
            <a:off x="1600201" y="1752600"/>
            <a:ext cx="3733800" cy="4393883"/>
          </a:xfrm>
        </p:spPr>
        <p:txBody>
          <a:bodyPr/>
          <a:lstStyle/>
          <a:p>
            <a:pPr>
              <a:defRPr/>
            </a:pPr>
            <a:r>
              <a:rPr lang="en-US" sz="2400" dirty="0" smtClean="0"/>
              <a:t>Seeks </a:t>
            </a:r>
            <a:r>
              <a:rPr lang="en-US" sz="2400" dirty="0"/>
              <a:t>to create the illusion that you are actually at a remote location </a:t>
            </a:r>
          </a:p>
          <a:p>
            <a:pPr>
              <a:defRPr/>
            </a:pPr>
            <a:r>
              <a:rPr lang="en-US" sz="2400" dirty="0"/>
              <a:t>Early implementations mainly focus on an extension of video-conferencing</a:t>
            </a:r>
          </a:p>
          <a:p>
            <a:endParaRPr lang="en-US" dirty="0"/>
          </a:p>
        </p:txBody>
      </p:sp>
      <p:pic>
        <p:nvPicPr>
          <p:cNvPr id="5" name="Picture 4" descr="Graphic representing a hand being shown in a remote location through a computer display"/>
          <p:cNvPicPr>
            <a:picLocks noChangeAspect="1"/>
          </p:cNvPicPr>
          <p:nvPr/>
        </p:nvPicPr>
        <p:blipFill>
          <a:blip r:embed="rId3" cstate="print"/>
          <a:stretch>
            <a:fillRect/>
          </a:stretch>
        </p:blipFill>
        <p:spPr>
          <a:xfrm>
            <a:off x="6096000" y="1658374"/>
            <a:ext cx="5460798" cy="4575264"/>
          </a:xfrm>
          <a:prstGeom prst="rect">
            <a:avLst/>
          </a:prstGeom>
        </p:spPr>
      </p:pic>
    </p:spTree>
    <p:extLst>
      <p:ext uri="{BB962C8B-B14F-4D97-AF65-F5344CB8AC3E}">
        <p14:creationId xmlns:p14="http://schemas.microsoft.com/office/powerpoint/2010/main" val="1432052611"/>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Questions (1 of 3)</a:t>
            </a:r>
            <a:endParaRPr lang="en-US" dirty="0"/>
          </a:p>
        </p:txBody>
      </p:sp>
      <p:sp>
        <p:nvSpPr>
          <p:cNvPr id="3" name="Content Placeholder 2"/>
          <p:cNvSpPr>
            <a:spLocks noGrp="1"/>
          </p:cNvSpPr>
          <p:nvPr>
            <p:ph idx="1"/>
          </p:nvPr>
        </p:nvSpPr>
        <p:spPr>
          <a:xfrm>
            <a:off x="1506071" y="1752600"/>
            <a:ext cx="9508175" cy="4308938"/>
          </a:xfrm>
        </p:spPr>
        <p:txBody>
          <a:bodyPr>
            <a:normAutofit fontScale="92500" lnSpcReduction="10000"/>
          </a:bodyPr>
          <a:lstStyle/>
          <a:p>
            <a:pPr marL="457200" indent="-457200">
              <a:buFont typeface="+mj-lt"/>
              <a:buAutoNum type="arabicPeriod"/>
            </a:pPr>
            <a:r>
              <a:rPr lang="en-US" dirty="0" smtClean="0"/>
              <a:t>Define communications including connectivity, the wireless revolution, and communication systems.</a:t>
            </a:r>
          </a:p>
          <a:p>
            <a:pPr marL="457200" indent="-457200">
              <a:buFont typeface="+mj-lt"/>
              <a:buAutoNum type="arabicPeriod"/>
            </a:pPr>
            <a:endParaRPr lang="en-US" dirty="0" smtClean="0"/>
          </a:p>
          <a:p>
            <a:pPr marL="457200" indent="-457200">
              <a:buFont typeface="+mj-lt"/>
              <a:buAutoNum type="arabicPeriod"/>
            </a:pPr>
            <a:r>
              <a:rPr lang="en-US" dirty="0" smtClean="0"/>
              <a:t>Discuss communication channels including physical connections and wireless communications.</a:t>
            </a:r>
          </a:p>
          <a:p>
            <a:pPr marL="457200" indent="-457200">
              <a:buFont typeface="+mj-lt"/>
              <a:buAutoNum type="arabicPeriod"/>
            </a:pPr>
            <a:endParaRPr lang="en-US" dirty="0" smtClean="0"/>
          </a:p>
          <a:p>
            <a:pPr marL="457200" indent="-457200">
              <a:buFont typeface="+mj-lt"/>
              <a:buAutoNum type="arabicPeriod"/>
            </a:pPr>
            <a:r>
              <a:rPr lang="en-US" dirty="0" smtClean="0"/>
              <a:t>Discuss connection devices including modems (DSL, cable, and wireless modems) and connection services (DSL, ADSL, cable, satellite and cellular connection services).</a:t>
            </a:r>
          </a:p>
          <a:p>
            <a:endParaRPr lang="en-US" dirty="0"/>
          </a:p>
        </p:txBody>
      </p:sp>
    </p:spTree>
    <p:extLst>
      <p:ext uri="{BB962C8B-B14F-4D97-AF65-F5344CB8AC3E}">
        <p14:creationId xmlns:p14="http://schemas.microsoft.com/office/powerpoint/2010/main" val="1108961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Questions (2 of 3)</a:t>
            </a:r>
            <a:endParaRPr lang="en-US" dirty="0"/>
          </a:p>
        </p:txBody>
      </p:sp>
      <p:sp>
        <p:nvSpPr>
          <p:cNvPr id="3" name="Content Placeholder 2"/>
          <p:cNvSpPr>
            <a:spLocks noGrp="1"/>
          </p:cNvSpPr>
          <p:nvPr>
            <p:ph idx="1"/>
          </p:nvPr>
        </p:nvSpPr>
        <p:spPr>
          <a:xfrm>
            <a:off x="1506071" y="1676400"/>
            <a:ext cx="9508175" cy="4308938"/>
          </a:xfrm>
        </p:spPr>
        <p:txBody>
          <a:bodyPr>
            <a:normAutofit fontScale="92500" lnSpcReduction="20000"/>
          </a:bodyPr>
          <a:lstStyle/>
          <a:p>
            <a:pPr marL="457200" indent="-457200">
              <a:buFont typeface="+mj-lt"/>
              <a:buAutoNum type="arabicPeriod" startAt="4"/>
            </a:pPr>
            <a:r>
              <a:rPr lang="en-US" dirty="0" smtClean="0"/>
              <a:t>Discuss data transmission including bandwidths (voiceband, medium band, broadband, and baseband) as well as protocols (IP addresses, domain name servers, and packetization).</a:t>
            </a:r>
          </a:p>
          <a:p>
            <a:pPr marL="457200" indent="-457200">
              <a:buFont typeface="+mj-lt"/>
              <a:buAutoNum type="arabicPeriod" startAt="4"/>
            </a:pPr>
            <a:endParaRPr lang="en-US" dirty="0" smtClean="0"/>
          </a:p>
          <a:p>
            <a:pPr marL="457200" indent="-457200">
              <a:buFont typeface="+mj-lt"/>
              <a:buAutoNum type="arabicPeriod" startAt="4"/>
            </a:pPr>
            <a:r>
              <a:rPr lang="en-US" dirty="0" smtClean="0"/>
              <a:t>Discuss networks by identifying and defining specialized terms that describe computer networks.</a:t>
            </a:r>
          </a:p>
          <a:p>
            <a:pPr marL="457200" indent="-457200">
              <a:buFont typeface="+mj-lt"/>
              <a:buAutoNum type="arabicPeriod" startAt="4"/>
            </a:pPr>
            <a:endParaRPr lang="en-US" dirty="0" smtClean="0"/>
          </a:p>
          <a:p>
            <a:pPr marL="457200" indent="-457200">
              <a:buFont typeface="+mj-lt"/>
              <a:buAutoNum type="arabicPeriod" startAt="4"/>
            </a:pPr>
            <a:r>
              <a:rPr lang="en-US" dirty="0" smtClean="0"/>
              <a:t>Discuss network types including local area, home, wireless, personal, metropolitan, and wide area networks.</a:t>
            </a:r>
            <a:endParaRPr lang="en-US" dirty="0"/>
          </a:p>
        </p:txBody>
      </p:sp>
    </p:spTree>
    <p:extLst>
      <p:ext uri="{BB962C8B-B14F-4D97-AF65-F5344CB8AC3E}">
        <p14:creationId xmlns:p14="http://schemas.microsoft.com/office/powerpoint/2010/main" val="31988355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Questions (3 of 3)</a:t>
            </a:r>
            <a:endParaRPr lang="en-US" dirty="0"/>
          </a:p>
        </p:txBody>
      </p:sp>
      <p:sp>
        <p:nvSpPr>
          <p:cNvPr id="3" name="Content Placeholder 2"/>
          <p:cNvSpPr>
            <a:spLocks noGrp="1"/>
          </p:cNvSpPr>
          <p:nvPr>
            <p:ph idx="1"/>
          </p:nvPr>
        </p:nvSpPr>
        <p:spPr>
          <a:xfrm>
            <a:off x="1506071" y="1828800"/>
            <a:ext cx="9508175" cy="4308938"/>
          </a:xfrm>
        </p:spPr>
        <p:txBody>
          <a:bodyPr>
            <a:normAutofit lnSpcReduction="10000"/>
          </a:bodyPr>
          <a:lstStyle/>
          <a:p>
            <a:pPr marL="457200" indent="-457200">
              <a:buFont typeface="+mj-lt"/>
              <a:buAutoNum type="arabicPeriod" startAt="7"/>
            </a:pPr>
            <a:r>
              <a:rPr lang="en-US" dirty="0" smtClean="0"/>
              <a:t>Define network architecture including topologies (bus, ring, star, tree, and mesh) and strategies (client/server and peer-to-peer).</a:t>
            </a:r>
          </a:p>
          <a:p>
            <a:pPr marL="457200" indent="-457200">
              <a:buFont typeface="+mj-lt"/>
              <a:buAutoNum type="arabicPeriod" startAt="7"/>
            </a:pPr>
            <a:endParaRPr lang="en-US" dirty="0" smtClean="0"/>
          </a:p>
          <a:p>
            <a:pPr marL="457200" indent="-457200">
              <a:buFont typeface="+mj-lt"/>
              <a:buAutoNum type="arabicPeriod" startAt="7"/>
            </a:pPr>
            <a:endParaRPr lang="en-US" dirty="0" smtClean="0"/>
          </a:p>
          <a:p>
            <a:pPr marL="457200" indent="-457200">
              <a:buFont typeface="+mj-lt"/>
              <a:buAutoNum type="arabicPeriod" startAt="7"/>
            </a:pPr>
            <a:r>
              <a:rPr lang="en-US" dirty="0" smtClean="0"/>
              <a:t>Discuss organization networks including Internet technologies (intranets and extranets) and network security (firewalls, proxy servers, intrusion detection systems, and virtual private networks).</a:t>
            </a:r>
            <a:endParaRPr lang="en-US" dirty="0"/>
          </a:p>
        </p:txBody>
      </p:sp>
    </p:spTree>
    <p:extLst>
      <p:ext uri="{BB962C8B-B14F-4D97-AF65-F5344CB8AC3E}">
        <p14:creationId xmlns:p14="http://schemas.microsoft.com/office/powerpoint/2010/main" val="29256294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1506071" y="1752600"/>
            <a:ext cx="9508175" cy="4308938"/>
          </a:xfrm>
        </p:spPr>
        <p:txBody>
          <a:bodyPr>
            <a:normAutofit/>
          </a:bodyPr>
          <a:lstStyle/>
          <a:p>
            <a:pPr>
              <a:defRPr/>
            </a:pPr>
            <a:r>
              <a:rPr lang="en-US" dirty="0"/>
              <a:t>Computer communications is the process of sharing data, programs, and information between two or more computers</a:t>
            </a:r>
          </a:p>
          <a:p>
            <a:pPr>
              <a:defRPr/>
            </a:pPr>
            <a:r>
              <a:rPr lang="en-US" dirty="0"/>
              <a:t>Numerous applications depend on communication systems, including</a:t>
            </a:r>
          </a:p>
          <a:p>
            <a:pPr lvl="1">
              <a:defRPr/>
            </a:pPr>
            <a:r>
              <a:rPr lang="en-US" dirty="0"/>
              <a:t>E-mail</a:t>
            </a:r>
          </a:p>
          <a:p>
            <a:pPr lvl="1">
              <a:defRPr/>
            </a:pPr>
            <a:r>
              <a:rPr lang="en-US" dirty="0" smtClean="0"/>
              <a:t>Texting</a:t>
            </a:r>
            <a:endParaRPr lang="en-US" dirty="0"/>
          </a:p>
          <a:p>
            <a:pPr lvl="1">
              <a:defRPr/>
            </a:pPr>
            <a:r>
              <a:rPr lang="en-US" dirty="0" smtClean="0"/>
              <a:t>Video Conferencing</a:t>
            </a:r>
            <a:endParaRPr lang="en-US" dirty="0"/>
          </a:p>
          <a:p>
            <a:pPr lvl="1">
              <a:defRPr/>
            </a:pPr>
            <a:r>
              <a:rPr lang="en-US" dirty="0"/>
              <a:t>Electronic </a:t>
            </a:r>
            <a:r>
              <a:rPr lang="en-US" dirty="0" smtClean="0"/>
              <a:t>commerce</a:t>
            </a:r>
            <a:endParaRPr lang="en-US" dirty="0"/>
          </a:p>
          <a:p>
            <a:endParaRPr lang="en-US" dirty="0"/>
          </a:p>
        </p:txBody>
      </p:sp>
    </p:spTree>
    <p:extLst>
      <p:ext uri="{BB962C8B-B14F-4D97-AF65-F5344CB8AC3E}">
        <p14:creationId xmlns:p14="http://schemas.microsoft.com/office/powerpoint/2010/main" val="318059834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8"/>
            <a:ext cx="8274334" cy="1143000"/>
          </a:xfrm>
        </p:spPr>
        <p:txBody>
          <a:bodyPr/>
          <a:lstStyle/>
          <a:p>
            <a:r>
              <a:rPr lang="en-US" dirty="0" smtClean="0"/>
              <a:t> Connectivity</a:t>
            </a:r>
            <a:endParaRPr lang="en-US" dirty="0"/>
          </a:p>
        </p:txBody>
      </p:sp>
      <p:sp>
        <p:nvSpPr>
          <p:cNvPr id="3" name="Content Placeholder 2"/>
          <p:cNvSpPr>
            <a:spLocks noGrp="1"/>
          </p:cNvSpPr>
          <p:nvPr>
            <p:ph idx="1"/>
          </p:nvPr>
        </p:nvSpPr>
        <p:spPr>
          <a:xfrm>
            <a:off x="1524000" y="1676400"/>
            <a:ext cx="5333999" cy="4393883"/>
          </a:xfrm>
        </p:spPr>
        <p:txBody>
          <a:bodyPr>
            <a:normAutofit fontScale="77500" lnSpcReduction="20000"/>
          </a:bodyPr>
          <a:lstStyle/>
          <a:p>
            <a:r>
              <a:rPr lang="en-US" dirty="0" smtClean="0"/>
              <a:t>Connectivity uses computer networks to link people and resources</a:t>
            </a:r>
          </a:p>
          <a:p>
            <a:r>
              <a:rPr lang="en-US" dirty="0" smtClean="0"/>
              <a:t>Connects your personal computer to other computers and resources on a network and the Internet</a:t>
            </a:r>
          </a:p>
          <a:p>
            <a:r>
              <a:rPr lang="en-US" dirty="0" smtClean="0"/>
              <a:t>The Wireless Revolution</a:t>
            </a:r>
          </a:p>
          <a:p>
            <a:pPr lvl="1"/>
            <a:r>
              <a:rPr lang="en-US" dirty="0" smtClean="0"/>
              <a:t>Single most dramatic change in connectivity in the past decade</a:t>
            </a:r>
          </a:p>
          <a:p>
            <a:pPr lvl="1"/>
            <a:r>
              <a:rPr lang="en-US" dirty="0" smtClean="0"/>
              <a:t>Allows connectivity with anyone from almost anywhere at any time</a:t>
            </a:r>
          </a:p>
          <a:p>
            <a:pPr marL="342900" lvl="1" indent="0">
              <a:buNone/>
            </a:pPr>
            <a:endParaRPr lang="en-US" dirty="0"/>
          </a:p>
          <a:p>
            <a:pPr marL="342900" lvl="1" indent="0">
              <a:buNone/>
            </a:pPr>
            <a:endParaRPr lang="en-US" dirty="0" smtClean="0"/>
          </a:p>
          <a:p>
            <a:pPr marL="342900" lvl="1" indent="0">
              <a:buNone/>
            </a:pPr>
            <a:r>
              <a:rPr lang="en-US" sz="2000" b="1" i="1" dirty="0" smtClean="0"/>
              <a:t>The Revolution is just beginning</a:t>
            </a:r>
          </a:p>
          <a:p>
            <a:endParaRPr lang="en-US" dirty="0"/>
          </a:p>
        </p:txBody>
      </p:sp>
      <p:pic>
        <p:nvPicPr>
          <p:cNvPr id="5" name="Picture 4" descr="Graphic of several young people working on different devices in the park"/>
          <p:cNvPicPr>
            <a:picLocks noChangeAspect="1"/>
          </p:cNvPicPr>
          <p:nvPr/>
        </p:nvPicPr>
        <p:blipFill>
          <a:blip r:embed="rId3" cstate="print"/>
          <a:stretch>
            <a:fillRect/>
          </a:stretch>
        </p:blipFill>
        <p:spPr>
          <a:xfrm>
            <a:off x="6895879" y="1714658"/>
            <a:ext cx="5230053" cy="3721866"/>
          </a:xfrm>
          <a:prstGeom prst="rect">
            <a:avLst/>
          </a:prstGeom>
        </p:spPr>
      </p:pic>
    </p:spTree>
    <p:extLst>
      <p:ext uri="{BB962C8B-B14F-4D97-AF65-F5344CB8AC3E}">
        <p14:creationId xmlns:p14="http://schemas.microsoft.com/office/powerpoint/2010/main" val="36658959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anim calcmode="lin" valueType="num">
                                      <p:cBhvr>
                                        <p:cTn id="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245"/>
            <a:ext cx="8274334" cy="1143000"/>
          </a:xfrm>
        </p:spPr>
        <p:txBody>
          <a:bodyPr/>
          <a:lstStyle/>
          <a:p>
            <a:r>
              <a:rPr lang="en-US" dirty="0" smtClean="0"/>
              <a:t>Communication Systems</a:t>
            </a:r>
            <a:endParaRPr lang="en-US" dirty="0"/>
          </a:p>
        </p:txBody>
      </p:sp>
      <p:sp>
        <p:nvSpPr>
          <p:cNvPr id="3" name="Content Placeholder 2"/>
          <p:cNvSpPr>
            <a:spLocks noGrp="1"/>
          </p:cNvSpPr>
          <p:nvPr>
            <p:ph idx="1"/>
          </p:nvPr>
        </p:nvSpPr>
        <p:spPr>
          <a:xfrm>
            <a:off x="1524000" y="1765726"/>
            <a:ext cx="9508175" cy="4308938"/>
          </a:xfrm>
        </p:spPr>
        <p:txBody>
          <a:bodyPr/>
          <a:lstStyle/>
          <a:p>
            <a:pPr marL="0" indent="0">
              <a:buNone/>
            </a:pPr>
            <a:r>
              <a:rPr lang="en-US" dirty="0" smtClean="0"/>
              <a:t>Electronic systems that transmit data from one location to another</a:t>
            </a:r>
            <a:endParaRPr lang="en-US" dirty="0"/>
          </a:p>
        </p:txBody>
      </p:sp>
      <p:pic>
        <p:nvPicPr>
          <p:cNvPr id="2050" name="Picture 2" descr="Graphic of the basic elements demonstrating the elements an email travels "/>
          <p:cNvPicPr>
            <a:picLocks noChangeAspect="1" noChangeArrowheads="1"/>
          </p:cNvPicPr>
          <p:nvPr/>
        </p:nvPicPr>
        <p:blipFill>
          <a:blip r:embed="rId3" cstate="print"/>
          <a:stretch>
            <a:fillRect/>
          </a:stretch>
        </p:blipFill>
        <p:spPr bwMode="auto">
          <a:xfrm>
            <a:off x="914400" y="3008289"/>
            <a:ext cx="10363200" cy="328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932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Elements of Communication</a:t>
            </a:r>
            <a:endParaRPr lang="en-US" dirty="0"/>
          </a:p>
        </p:txBody>
      </p:sp>
      <p:sp>
        <p:nvSpPr>
          <p:cNvPr id="3" name="Content Placeholder 2"/>
          <p:cNvSpPr>
            <a:spLocks noGrp="1"/>
          </p:cNvSpPr>
          <p:nvPr>
            <p:ph idx="1"/>
          </p:nvPr>
        </p:nvSpPr>
        <p:spPr/>
        <p:txBody>
          <a:bodyPr/>
          <a:lstStyle/>
          <a:p>
            <a:r>
              <a:rPr lang="en-US" dirty="0"/>
              <a:t>Four basic elements of communication systems </a:t>
            </a:r>
          </a:p>
          <a:p>
            <a:pPr lvl="1"/>
            <a:r>
              <a:rPr lang="en-US" dirty="0"/>
              <a:t>Sending and receiving </a:t>
            </a:r>
            <a:r>
              <a:rPr lang="en-US" dirty="0" smtClean="0"/>
              <a:t>devices</a:t>
            </a:r>
          </a:p>
          <a:p>
            <a:pPr lvl="2"/>
            <a:r>
              <a:rPr lang="en-US" dirty="0" smtClean="0"/>
              <a:t>Computer or a specialized communication device</a:t>
            </a:r>
            <a:endParaRPr lang="en-US" dirty="0"/>
          </a:p>
          <a:p>
            <a:pPr lvl="1"/>
            <a:r>
              <a:rPr lang="en-US" dirty="0"/>
              <a:t>Connection </a:t>
            </a:r>
            <a:r>
              <a:rPr lang="en-US" dirty="0" smtClean="0"/>
              <a:t>devices</a:t>
            </a:r>
          </a:p>
          <a:p>
            <a:pPr lvl="2"/>
            <a:r>
              <a:rPr lang="en-US" dirty="0" smtClean="0"/>
              <a:t>Interface between sending and receiving device</a:t>
            </a:r>
            <a:endParaRPr lang="en-US" dirty="0"/>
          </a:p>
          <a:p>
            <a:pPr lvl="1"/>
            <a:r>
              <a:rPr lang="en-US" dirty="0"/>
              <a:t>Data transmission </a:t>
            </a:r>
            <a:r>
              <a:rPr lang="en-US" dirty="0" smtClean="0"/>
              <a:t>specifications</a:t>
            </a:r>
          </a:p>
          <a:p>
            <a:pPr lvl="2"/>
            <a:r>
              <a:rPr lang="en-US" dirty="0" smtClean="0"/>
              <a:t>Rules and procedures that coordinate the devices</a:t>
            </a:r>
            <a:endParaRPr lang="en-US" dirty="0"/>
          </a:p>
          <a:p>
            <a:pPr lvl="1"/>
            <a:r>
              <a:rPr lang="en-US" dirty="0"/>
              <a:t>Communication </a:t>
            </a:r>
            <a:r>
              <a:rPr lang="en-US" dirty="0" smtClean="0"/>
              <a:t>channel</a:t>
            </a:r>
          </a:p>
          <a:p>
            <a:pPr lvl="2"/>
            <a:r>
              <a:rPr lang="en-US" dirty="0" smtClean="0"/>
              <a:t>Carries the message</a:t>
            </a:r>
            <a:endParaRPr lang="en-US" dirty="0"/>
          </a:p>
          <a:p>
            <a:pPr marL="0" indent="0">
              <a:buNone/>
            </a:pPr>
            <a:endParaRPr lang="en-US" dirty="0"/>
          </a:p>
        </p:txBody>
      </p:sp>
    </p:spTree>
    <p:extLst>
      <p:ext uri="{BB962C8B-B14F-4D97-AF65-F5344CB8AC3E}">
        <p14:creationId xmlns:p14="http://schemas.microsoft.com/office/powerpoint/2010/main" val="158014657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 </a:t>
            </a:r>
            <a:endParaRPr lang="en-US" dirty="0"/>
          </a:p>
        </p:txBody>
      </p:sp>
      <p:sp>
        <p:nvSpPr>
          <p:cNvPr id="3" name="Content Placeholder 2"/>
          <p:cNvSpPr>
            <a:spLocks noGrp="1"/>
          </p:cNvSpPr>
          <p:nvPr>
            <p:ph idx="1"/>
          </p:nvPr>
        </p:nvSpPr>
        <p:spPr>
          <a:xfrm>
            <a:off x="1506071" y="1703935"/>
            <a:ext cx="9508175" cy="4308938"/>
          </a:xfrm>
        </p:spPr>
        <p:txBody>
          <a:bodyPr/>
          <a:lstStyle/>
          <a:p>
            <a:r>
              <a:rPr lang="en-US" sz="2800" dirty="0" smtClean="0"/>
              <a:t>Communication channels carry the data from one computer to another; essential element of every communication system</a:t>
            </a:r>
          </a:p>
          <a:p>
            <a:r>
              <a:rPr lang="en-US" sz="2800" dirty="0" smtClean="0"/>
              <a:t>Two categories of communication channels</a:t>
            </a:r>
          </a:p>
          <a:p>
            <a:pPr lvl="1"/>
            <a:r>
              <a:rPr lang="en-US" sz="2400" dirty="0" smtClean="0"/>
              <a:t>Physical Connections using wire or cable</a:t>
            </a:r>
          </a:p>
          <a:p>
            <a:pPr lvl="1"/>
            <a:r>
              <a:rPr lang="en-US" sz="2400" dirty="0" smtClean="0"/>
              <a:t>Wireless Connections</a:t>
            </a:r>
          </a:p>
          <a:p>
            <a:endParaRPr lang="en-US" dirty="0"/>
          </a:p>
        </p:txBody>
      </p:sp>
    </p:spTree>
    <p:extLst>
      <p:ext uri="{BB962C8B-B14F-4D97-AF65-F5344CB8AC3E}">
        <p14:creationId xmlns:p14="http://schemas.microsoft.com/office/powerpoint/2010/main" val="116194421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Connections</a:t>
            </a:r>
            <a:endParaRPr lang="en-US" dirty="0"/>
          </a:p>
        </p:txBody>
      </p:sp>
      <p:sp>
        <p:nvSpPr>
          <p:cNvPr id="16" name="Content Placeholder 15"/>
          <p:cNvSpPr>
            <a:spLocks noGrp="1"/>
          </p:cNvSpPr>
          <p:nvPr>
            <p:ph idx="1"/>
          </p:nvPr>
        </p:nvSpPr>
        <p:spPr>
          <a:xfrm>
            <a:off x="1506071" y="1646237"/>
            <a:ext cx="6952129" cy="4525963"/>
          </a:xfrm>
        </p:spPr>
        <p:txBody>
          <a:bodyPr>
            <a:normAutofit fontScale="92500" lnSpcReduction="20000"/>
          </a:bodyPr>
          <a:lstStyle/>
          <a:p>
            <a:pPr marL="0" indent="0">
              <a:buNone/>
            </a:pPr>
            <a:r>
              <a:rPr lang="en-US" sz="2800" dirty="0" smtClean="0"/>
              <a:t>Physical connection between sending and receiving device include</a:t>
            </a:r>
          </a:p>
          <a:p>
            <a:r>
              <a:rPr lang="en-US" sz="2800" dirty="0" smtClean="0"/>
              <a:t>Twisted </a:t>
            </a:r>
            <a:r>
              <a:rPr lang="en-US" sz="2800" dirty="0"/>
              <a:t>pair </a:t>
            </a:r>
            <a:r>
              <a:rPr lang="en-US" sz="2800" dirty="0" smtClean="0"/>
              <a:t>cable: two pairs of copper wire twisted together</a:t>
            </a:r>
          </a:p>
          <a:p>
            <a:pPr lvl="1"/>
            <a:r>
              <a:rPr lang="en-US" sz="2400" dirty="0" smtClean="0"/>
              <a:t>Telephone lines</a:t>
            </a:r>
          </a:p>
          <a:p>
            <a:pPr lvl="1"/>
            <a:r>
              <a:rPr lang="en-US" sz="2400" dirty="0" smtClean="0"/>
              <a:t>Ethernet cables</a:t>
            </a:r>
          </a:p>
          <a:p>
            <a:r>
              <a:rPr lang="en-US" sz="2800" dirty="0"/>
              <a:t>Coaxial </a:t>
            </a:r>
            <a:r>
              <a:rPr lang="en-US" sz="2800" dirty="0" smtClean="0"/>
              <a:t>cable: single solid copper core</a:t>
            </a:r>
          </a:p>
          <a:p>
            <a:pPr lvl="1"/>
            <a:r>
              <a:rPr lang="en-US" dirty="0" smtClean="0"/>
              <a:t>Cable TV</a:t>
            </a:r>
          </a:p>
          <a:p>
            <a:r>
              <a:rPr lang="en-US" sz="2800" dirty="0"/>
              <a:t>Fiber-optic </a:t>
            </a:r>
            <a:r>
              <a:rPr lang="en-US" sz="2800" dirty="0" smtClean="0"/>
              <a:t>cable: tiny glass tubes</a:t>
            </a:r>
          </a:p>
          <a:p>
            <a:pPr lvl="1"/>
            <a:r>
              <a:rPr lang="en-US" dirty="0" smtClean="0"/>
              <a:t>Faster and more reliable than coax</a:t>
            </a:r>
          </a:p>
          <a:p>
            <a:pPr lvl="1"/>
            <a:r>
              <a:rPr lang="en-US" dirty="0" smtClean="0"/>
              <a:t>Rapidly twisted pair</a:t>
            </a:r>
            <a:r>
              <a:rPr lang="en-US" dirty="0"/>
              <a:t/>
            </a:r>
            <a:br>
              <a:rPr lang="en-US" dirty="0"/>
            </a:br>
            <a:endParaRPr lang="en-US" dirty="0"/>
          </a:p>
        </p:txBody>
      </p:sp>
      <p:grpSp>
        <p:nvGrpSpPr>
          <p:cNvPr id="7" name="Group 6"/>
          <p:cNvGrpSpPr/>
          <p:nvPr/>
        </p:nvGrpSpPr>
        <p:grpSpPr>
          <a:xfrm>
            <a:off x="8415757" y="1694956"/>
            <a:ext cx="3537945" cy="4423211"/>
            <a:chOff x="8415757" y="1694956"/>
            <a:chExt cx="3658109" cy="4629447"/>
          </a:xfrm>
        </p:grpSpPr>
        <p:pic>
          <p:nvPicPr>
            <p:cNvPr id="5" name="Picture 4" descr="Graphic of an ethernet cable "/>
            <p:cNvPicPr>
              <a:picLocks noChangeAspect="1"/>
            </p:cNvPicPr>
            <p:nvPr/>
          </p:nvPicPr>
          <p:blipFill>
            <a:blip r:embed="rId3" cstate="print"/>
            <a:stretch>
              <a:fillRect/>
            </a:stretch>
          </p:blipFill>
          <p:spPr>
            <a:xfrm>
              <a:off x="8415757" y="1694956"/>
              <a:ext cx="3403806" cy="1012680"/>
            </a:xfrm>
            <a:prstGeom prst="rect">
              <a:avLst/>
            </a:prstGeom>
          </p:spPr>
        </p:pic>
        <p:pic>
          <p:nvPicPr>
            <p:cNvPr id="20" name="Picture 9" descr="Graphic of a coaxial cable "/>
            <p:cNvPicPr>
              <a:picLocks noChangeAspect="1" noChangeArrowheads="1"/>
            </p:cNvPicPr>
            <p:nvPr/>
          </p:nvPicPr>
          <p:blipFill>
            <a:blip r:embed="rId4" cstate="print"/>
            <a:stretch>
              <a:fillRect/>
            </a:stretch>
          </p:blipFill>
          <p:spPr bwMode="auto">
            <a:xfrm>
              <a:off x="8517859" y="2937564"/>
              <a:ext cx="3318140" cy="11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Graphic of a fiber optic cable."/>
            <p:cNvPicPr>
              <a:picLocks noChangeAspect="1" noChangeArrowheads="1"/>
            </p:cNvPicPr>
            <p:nvPr/>
          </p:nvPicPr>
          <p:blipFill>
            <a:blip r:embed="rId5" cstate="print"/>
            <a:stretch>
              <a:fillRect/>
            </a:stretch>
          </p:blipFill>
          <p:spPr bwMode="auto">
            <a:xfrm>
              <a:off x="8500134" y="4346085"/>
              <a:ext cx="3573732" cy="197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0870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267&quot;&gt;&lt;/object&gt;&lt;object type=&quot;2&quot; unique_id=&quot;10268&quot;&gt;&lt;object type=&quot;3&quot; unique_id=&quot;10269&quot;&gt;&lt;property id=&quot;20148&quot; value=&quot;5&quot;/&gt;&lt;property id=&quot;20300&quot; value=&quot;Slide 1 - &amp;quot;Communications and Networks&amp;quot;&quot;/&gt;&lt;property id=&quot;20307&quot; value=&quot;257&quot;/&gt;&lt;/object&gt;&lt;object type=&quot;3&quot; unique_id=&quot;10270&quot;&gt;&lt;property id=&quot;20148&quot; value=&quot;5&quot;/&gt;&lt;property id=&quot;20300&quot; value=&quot;Slide 2 - &amp;quot;Learning Objectives&amp;quot;&quot;/&gt;&lt;property id=&quot;20307&quot; value=&quot;260&quot;/&gt;&lt;/object&gt;&lt;object type=&quot;3&quot; unique_id=&quot;10271&quot;&gt;&lt;property id=&quot;20148&quot; value=&quot;5&quot;/&gt;&lt;property id=&quot;20300&quot; value=&quot;Slide 3 - &amp;quot;Introduction&amp;quot;&quot;/&gt;&lt;property id=&quot;20307&quot; value=&quot;261&quot;/&gt;&lt;/object&gt;&lt;object type=&quot;3&quot; unique_id=&quot;10272&quot;&gt;&lt;property id=&quot;20148&quot; value=&quot;5&quot;/&gt;&lt;property id=&quot;20300&quot; value=&quot;Slide 4 - &amp;quot;Communications&amp;quot;&quot;/&gt;&lt;property id=&quot;20307&quot; value=&quot;262&quot;/&gt;&lt;/object&gt;&lt;object type=&quot;3&quot; unique_id=&quot;10273&quot;&gt;&lt;property id=&quot;20148&quot; value=&quot;5&quot;/&gt;&lt;property id=&quot;20300&quot; value=&quot;Slide 5 - &amp;quot; Connectivity&amp;quot;&quot;/&gt;&lt;property id=&quot;20307&quot; value=&quot;263&quot;/&gt;&lt;/object&gt;&lt;object type=&quot;3&quot; unique_id=&quot;10274&quot;&gt;&lt;property id=&quot;20148&quot; value=&quot;5&quot;/&gt;&lt;property id=&quot;20300&quot; value=&quot;Slide 6 - &amp;quot;Communication Systems&amp;quot;&quot;/&gt;&lt;property id=&quot;20307&quot; value=&quot;264&quot;/&gt;&lt;/object&gt;&lt;object type=&quot;3&quot; unique_id=&quot;10275&quot;&gt;&lt;property id=&quot;20148&quot; value=&quot;5&quot;/&gt;&lt;property id=&quot;20300&quot; value=&quot;Slide 7 - &amp;quot;Basic Elements of Communication&amp;quot;&quot;/&gt;&lt;property id=&quot;20307&quot; value=&quot;290&quot;/&gt;&lt;/object&gt;&lt;object type=&quot;3&quot; unique_id=&quot;10276&quot;&gt;&lt;property id=&quot;20148&quot; value=&quot;5&quot;/&gt;&lt;property id=&quot;20300&quot; value=&quot;Slide 8 - &amp;quot;Communication Channels &amp;quot;&quot;/&gt;&lt;property id=&quot;20307&quot; value=&quot;269&quot;/&gt;&lt;/object&gt;&lt;object type=&quot;3&quot; unique_id=&quot;10277&quot;&gt;&lt;property id=&quot;20148&quot; value=&quot;5&quot;/&gt;&lt;property id=&quot;20300&quot; value=&quot;Slide 9 - &amp;quot;Physical Connections&amp;quot;&quot;/&gt;&lt;property id=&quot;20307&quot; value=&quot;270&quot;/&gt;&lt;/object&gt;&lt;object type=&quot;3&quot; unique_id=&quot;10278&quot;&gt;&lt;property id=&quot;20148&quot; value=&quot;5&quot;/&gt;&lt;property id=&quot;20300&quot; value=&quot;Slide 10 - &amp;quot;Wireless Connections&amp;quot;&quot;/&gt;&lt;property id=&quot;20307&quot; value=&quot;271&quot;/&gt;&lt;/object&gt;&lt;object type=&quot;3&quot; unique_id=&quot;10279&quot;&gt;&lt;property id=&quot;20148&quot; value=&quot;5&quot;/&gt;&lt;property id=&quot;20300&quot; value=&quot;Slide 11 - &amp;quot;Primary Wireless Technology&amp;quot;&quot;/&gt;&lt;property id=&quot;20307&quot; value=&quot;291&quot;/&gt;&lt;/object&gt;&lt;object type=&quot;3&quot; unique_id=&quot;10280&quot;&gt;&lt;property id=&quot;20148&quot; value=&quot;5&quot;/&gt;&lt;property id=&quot;20300&quot; value=&quot;Slide 12 - &amp;quot;Connection Devices&amp;quot;&quot;/&gt;&lt;property id=&quot;20307&quot; value=&quot;266&quot;/&gt;&lt;/object&gt;&lt;object type=&quot;3&quot; unique_id=&quot;10281&quot;&gt;&lt;property id=&quot;20148&quot; value=&quot;5&quot;/&gt;&lt;property id=&quot;20300&quot; value=&quot;Slide 13 - &amp;quot;Types of Modems&amp;quot;&quot;/&gt;&lt;property id=&quot;20307&quot; value=&quot;292&quot;/&gt;&lt;/object&gt;&lt;object type=&quot;3&quot; unique_id=&quot;10282&quot;&gt;&lt;property id=&quot;20148&quot; value=&quot;5&quot;/&gt;&lt;property id=&quot;20300&quot; value=&quot;Slide 14 - &amp;quot;Connection Device Signals&amp;quot;&quot;/&gt;&lt;property id=&quot;20307&quot; value=&quot;265&quot;/&gt;&lt;/object&gt;&lt;object type=&quot;3&quot; unique_id=&quot;10283&quot;&gt;&lt;property id=&quot;20148&quot; value=&quot;5&quot;/&gt;&lt;property id=&quot;20300&quot; value=&quot;Slide 15 - &amp;quot;Connection Services - Corporations&amp;quot;&quot;/&gt;&lt;property id=&quot;20307&quot; value=&quot;267&quot;/&gt;&lt;/object&gt;&lt;object type=&quot;3&quot; unique_id=&quot;10284&quot;&gt;&lt;property id=&quot;20148&quot; value=&quot;5&quot;/&gt;&lt;property id=&quot;20300&quot; value=&quot;Slide 16 - &amp;quot;Connection Services - Individuals&amp;quot;&quot;/&gt;&lt;property id=&quot;20307&quot; value=&quot;293&quot;/&gt;&lt;/object&gt;&lt;object type=&quot;3&quot; unique_id=&quot;10285&quot;&gt;&lt;property id=&quot;20148&quot; value=&quot;5&quot;/&gt;&lt;property id=&quot;20300&quot; value=&quot;Slide 17 - &amp;quot;Data Transmission&amp;quot;&quot;/&gt;&lt;property id=&quot;20307&quot; value=&quot;268&quot;/&gt;&lt;/object&gt;&lt;object type=&quot;3&quot; unique_id=&quot;10286&quot;&gt;&lt;property id=&quot;20148&quot; value=&quot;5&quot;/&gt;&lt;property id=&quot;20300&quot; value=&quot;Slide 18 - &amp;quot;Making IT Work for You ~ Mobile Internet&amp;quot;&quot;/&gt;&lt;property id=&quot;20307&quot; value=&quot;272&quot;/&gt;&lt;/object&gt;&lt;object type=&quot;3&quot; unique_id=&quot;10287&quot;&gt;&lt;property id=&quot;20148&quot; value=&quot;5&quot;/&gt;&lt;property id=&quot;20300&quot; value=&quot;Slide 19 - &amp;quot;Protocols&amp;quot;&quot;/&gt;&lt;property id=&quot;20307&quot; value=&quot;273&quot;/&gt;&lt;/object&gt;&lt;object type=&quot;3&quot; unique_id=&quot;10288&quot;&gt;&lt;property id=&quot;20148&quot; value=&quot;5&quot;/&gt;&lt;property id=&quot;20300&quot; value=&quot;Slide 20 - &amp;quot;TCP/IP&amp;quot;&quot;/&gt;&lt;property id=&quot;20307&quot; value=&quot;294&quot;/&gt;&lt;/object&gt;&lt;object type=&quot;3&quot; unique_id=&quot;10289&quot;&gt;&lt;property id=&quot;20148&quot; value=&quot;5&quot;/&gt;&lt;property id=&quot;20300&quot; value=&quot;Slide 21 - &amp;quot;Networks&amp;quot;&quot;/&gt;&lt;property id=&quot;20307&quot; value=&quot;274&quot;/&gt;&lt;/object&gt;&lt;object type=&quot;3&quot; unique_id=&quot;10290&quot;&gt;&lt;property id=&quot;20148&quot; value=&quot;5&quot;/&gt;&lt;property id=&quot;20300&quot; value=&quot;Slide 22 - &amp;quot;Specialized Terms in a Network&amp;quot;&quot;/&gt;&lt;property id=&quot;20307&quot; value=&quot;295&quot;/&gt;&lt;/object&gt;&lt;object type=&quot;3&quot; unique_id=&quot;10291&quot;&gt;&lt;property id=&quot;20148&quot; value=&quot;5&quot;/&gt;&lt;property id=&quot;20300&quot; value=&quot;Slide 23 - &amp;quot;Network Types&amp;quot;&quot;/&gt;&lt;property id=&quot;20307&quot; value=&quot;275&quot;/&gt;&lt;/object&gt;&lt;object type=&quot;3&quot; unique_id=&quot;10292&quot;&gt;&lt;property id=&quot;20148&quot; value=&quot;5&quot;/&gt;&lt;property id=&quot;20300&quot; value=&quot;Slide 24 - &amp;quot;Network Architecture&amp;quot;&quot;/&gt;&lt;property id=&quot;20307&quot; value=&quot;276&quot;/&gt;&lt;/object&gt;&lt;object type=&quot;3&quot; unique_id=&quot;10293&quot;&gt;&lt;property id=&quot;20148&quot; value=&quot;5&quot;/&gt;&lt;property id=&quot;20300&quot; value=&quot;Slide 25 - &amp;quot;Ring Network&amp;quot;&quot;/&gt;&lt;property id=&quot;20307&quot; value=&quot;277&quot;/&gt;&lt;/object&gt;&lt;object type=&quot;3&quot; unique_id=&quot;10294&quot;&gt;&lt;property id=&quot;20148&quot; value=&quot;5&quot;/&gt;&lt;property id=&quot;20300&quot; value=&quot;Slide 26 - &amp;quot;Star Network&amp;quot;&quot;/&gt;&lt;property id=&quot;20307&quot; value=&quot;278&quot;/&gt;&lt;/object&gt;&lt;object type=&quot;3&quot; unique_id=&quot;10295&quot;&gt;&lt;property id=&quot;20148&quot; value=&quot;5&quot;/&gt;&lt;property id=&quot;20300&quot; value=&quot;Slide 27 - &amp;quot;Tree Network&amp;quot;&quot;/&gt;&lt;property id=&quot;20307&quot; value=&quot;279&quot;/&gt;&lt;/object&gt;&lt;object type=&quot;3&quot; unique_id=&quot;10296&quot;&gt;&lt;property id=&quot;20148&quot; value=&quot;5&quot;/&gt;&lt;property id=&quot;20300&quot; value=&quot;Slide 28 - &amp;quot;Mesh Network&amp;quot;&quot;/&gt;&lt;property id=&quot;20307&quot; value=&quot;280&quot;/&gt;&lt;/object&gt;&lt;object type=&quot;3&quot; unique_id=&quot;10297&quot;&gt;&lt;property id=&quot;20148&quot; value=&quot;5&quot;/&gt;&lt;property id=&quot;20300&quot; value=&quot;Slide 29 - &amp;quot;Network Strategies&amp;quot;&quot;/&gt;&lt;property id=&quot;20307&quot; value=&quot;281&quot;/&gt;&lt;/object&gt;&lt;object type=&quot;3&quot; unique_id=&quot;10298&quot;&gt;&lt;property id=&quot;20148&quot; value=&quot;5&quot;/&gt;&lt;property id=&quot;20300&quot; value=&quot;Slide 30 - &amp;quot;Organizational Networks&amp;quot;&quot;/&gt;&lt;property id=&quot;20307&quot; value=&quot;282&quot;/&gt;&lt;/object&gt;&lt;object type=&quot;3&quot; unique_id=&quot;10299&quot;&gt;&lt;property id=&quot;20148&quot; value=&quot;5&quot;/&gt;&lt;property id=&quot;20300&quot; value=&quot;Slide 31 - &amp;quot;Network Security&amp;quot;&quot;/&gt;&lt;property id=&quot;20307&quot; value=&quot;283&quot;/&gt;&lt;/object&gt;&lt;object type=&quot;3&quot; unique_id=&quot;10300&quot;&gt;&lt;property id=&quot;20148&quot; value=&quot;5&quot;/&gt;&lt;property id=&quot;20300&quot; value=&quot;Slide 32 - &amp;quot;Intranet, Extranet, Firewall, Proxy Server&amp;quot;&quot;/&gt;&lt;property id=&quot;20307&quot; value=&quot;284&quot;/&gt;&lt;/object&gt;&lt;object type=&quot;3&quot; unique_id=&quot;10301&quot;&gt;&lt;property id=&quot;20148&quot; value=&quot;5&quot;/&gt;&lt;property id=&quot;20300&quot; value=&quot;Slide 33 - &amp;quot;Careers In IT&amp;quot;&quot;/&gt;&lt;property id=&quot;20307&quot; value=&quot;285&quot;/&gt;&lt;/object&gt;&lt;object type=&quot;3&quot; unique_id=&quot;10302&quot;&gt;&lt;property id=&quot;20148&quot; value=&quot;5&quot;/&gt;&lt;property id=&quot;20300&quot; value=&quot;Slide 34 - &amp;quot;A Look to the Future ~ Telepresence&amp;quot;&quot;/&gt;&lt;property id=&quot;20307&quot; value=&quot;286&quot;/&gt;&lt;/object&gt;&lt;object type=&quot;3&quot; unique_id=&quot;10303&quot;&gt;&lt;property id=&quot;20148&quot; value=&quot;5&quot;/&gt;&lt;property id=&quot;20300&quot; value=&quot;Slide 35 - &amp;quot;Open-Ended Questions (1 of 3)&amp;quot;&quot;/&gt;&lt;property id=&quot;20307&quot; value=&quot;287&quot;/&gt;&lt;/object&gt;&lt;object type=&quot;3&quot; unique_id=&quot;10304&quot;&gt;&lt;property id=&quot;20148&quot; value=&quot;5&quot;/&gt;&lt;property id=&quot;20300&quot; value=&quot;Slide 36 - &amp;quot;Open-Ended Questions (2 of 3)&amp;quot;&quot;/&gt;&lt;property id=&quot;20307&quot; value=&quot;288&quot;/&gt;&lt;/object&gt;&lt;object type=&quot;3&quot; unique_id=&quot;10305&quot;&gt;&lt;property id=&quot;20148&quot; value=&quot;5&quot;/&gt;&lt;property id=&quot;20300&quot; value=&quot;Slide 37 - &amp;quot;Open-Ended Questions (3 of 3)&amp;quot;&quot;/&gt;&lt;property id=&quot;20307&quot; value=&quot;289&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ComputingEssentials2017_template</Template>
  <TotalTime>500</TotalTime>
  <Words>3962</Words>
  <Application>Microsoft Office PowerPoint</Application>
  <PresentationFormat>Widescreen</PresentationFormat>
  <Paragraphs>456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Verdana</vt:lpstr>
      <vt:lpstr>Wingdings 2</vt:lpstr>
      <vt:lpstr>1_Office Theme</vt:lpstr>
      <vt:lpstr>Communications and Networks</vt:lpstr>
      <vt:lpstr>Learning Objectives</vt:lpstr>
      <vt:lpstr>Introduction</vt:lpstr>
      <vt:lpstr>Communications</vt:lpstr>
      <vt:lpstr> Connectivity</vt:lpstr>
      <vt:lpstr>Communication Systems</vt:lpstr>
      <vt:lpstr>Basic Elements of Communication</vt:lpstr>
      <vt:lpstr>Communication Channels </vt:lpstr>
      <vt:lpstr>Physical Connections</vt:lpstr>
      <vt:lpstr>Wireless Connections</vt:lpstr>
      <vt:lpstr>Primary Wireless Technology</vt:lpstr>
      <vt:lpstr>Connection Devices</vt:lpstr>
      <vt:lpstr>Types of Modems</vt:lpstr>
      <vt:lpstr>Connection Device Signals</vt:lpstr>
      <vt:lpstr>Connection Services - Corporations</vt:lpstr>
      <vt:lpstr>Connection Services - Individuals</vt:lpstr>
      <vt:lpstr>Data Transmission</vt:lpstr>
      <vt:lpstr>Making IT Work for You ~ Mobile Internet</vt:lpstr>
      <vt:lpstr>Protocols</vt:lpstr>
      <vt:lpstr>TCP/IP</vt:lpstr>
      <vt:lpstr>Networks</vt:lpstr>
      <vt:lpstr>Specialized Terms in a Network</vt:lpstr>
      <vt:lpstr>Network Types</vt:lpstr>
      <vt:lpstr>Network Architecture</vt:lpstr>
      <vt:lpstr>Ring Network</vt:lpstr>
      <vt:lpstr>Star Network</vt:lpstr>
      <vt:lpstr>Tree Network</vt:lpstr>
      <vt:lpstr>Mesh Network</vt:lpstr>
      <vt:lpstr>Network Strategies</vt:lpstr>
      <vt:lpstr>Organizational Networks</vt:lpstr>
      <vt:lpstr>Network Security</vt:lpstr>
      <vt:lpstr>Intranet, Extranet, Firewall, Proxy Server</vt:lpstr>
      <vt:lpstr>Careers In IT</vt:lpstr>
      <vt:lpstr>A Look to the Future ~ Telepresence</vt:lpstr>
      <vt:lpstr>Open-Ended Questions (1 of 3)</vt:lpstr>
      <vt:lpstr>Open-Ended Questions (2 of 3)</vt:lpstr>
      <vt:lpstr>Open-Ended Questions (3 of 3)</vt:lpstr>
    </vt:vector>
  </TitlesOfParts>
  <Company>McGraw-Hill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Md Hafiz Selamat</cp:lastModifiedBy>
  <cp:revision>32</cp:revision>
  <dcterms:created xsi:type="dcterms:W3CDTF">2016-01-31T19:30:53Z</dcterms:created>
  <dcterms:modified xsi:type="dcterms:W3CDTF">2017-09-09T23:45:12Z</dcterms:modified>
</cp:coreProperties>
</file>