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8803600" cy="5120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9" autoAdjust="0"/>
    <p:restoredTop sz="94660"/>
  </p:normalViewPr>
  <p:slideViewPr>
    <p:cSldViewPr snapToGrid="0">
      <p:cViewPr>
        <p:scale>
          <a:sx n="26" d="100"/>
          <a:sy n="26" d="100"/>
        </p:scale>
        <p:origin x="-739" y="-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8380312"/>
            <a:ext cx="24483060" cy="17827413"/>
          </a:xfrm>
        </p:spPr>
        <p:txBody>
          <a:bodyPr anchor="b"/>
          <a:lstStyle>
            <a:lvl1pPr algn="ctr">
              <a:defRPr sz="18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450" y="26895218"/>
            <a:ext cx="21602700" cy="12363023"/>
          </a:xfrm>
        </p:spPr>
        <p:txBody>
          <a:bodyPr/>
          <a:lstStyle>
            <a:lvl1pPr marL="0" indent="0" algn="ctr">
              <a:buNone/>
              <a:defRPr sz="7560"/>
            </a:lvl1pPr>
            <a:lvl2pPr marL="1440198" indent="0" algn="ctr">
              <a:buNone/>
              <a:defRPr sz="6300"/>
            </a:lvl2pPr>
            <a:lvl3pPr marL="2880396" indent="0" algn="ctr">
              <a:buNone/>
              <a:defRPr sz="5670"/>
            </a:lvl3pPr>
            <a:lvl4pPr marL="4320594" indent="0" algn="ctr">
              <a:buNone/>
              <a:defRPr sz="5040"/>
            </a:lvl4pPr>
            <a:lvl5pPr marL="5760792" indent="0" algn="ctr">
              <a:buNone/>
              <a:defRPr sz="5040"/>
            </a:lvl5pPr>
            <a:lvl6pPr marL="7200990" indent="0" algn="ctr">
              <a:buNone/>
              <a:defRPr sz="5040"/>
            </a:lvl6pPr>
            <a:lvl7pPr marL="8641188" indent="0" algn="ctr">
              <a:buNone/>
              <a:defRPr sz="5040"/>
            </a:lvl7pPr>
            <a:lvl8pPr marL="10081386" indent="0" algn="ctr">
              <a:buNone/>
              <a:defRPr sz="5040"/>
            </a:lvl8pPr>
            <a:lvl9pPr marL="11521584" indent="0" algn="ctr">
              <a:buNone/>
              <a:defRPr sz="5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090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4583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2578" y="2726269"/>
            <a:ext cx="6210776" cy="433950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249" y="2726269"/>
            <a:ext cx="18272284" cy="433950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2011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9292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247" y="12766055"/>
            <a:ext cx="24843105" cy="21300436"/>
          </a:xfrm>
        </p:spPr>
        <p:txBody>
          <a:bodyPr anchor="b"/>
          <a:lstStyle>
            <a:lvl1pPr>
              <a:defRPr sz="18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247" y="34268003"/>
            <a:ext cx="24843105" cy="11201396"/>
          </a:xfrm>
        </p:spPr>
        <p:txBody>
          <a:bodyPr/>
          <a:lstStyle>
            <a:lvl1pPr marL="0" indent="0">
              <a:buNone/>
              <a:defRPr sz="7560">
                <a:solidFill>
                  <a:schemeClr val="tx1"/>
                </a:solidFill>
              </a:defRPr>
            </a:lvl1pPr>
            <a:lvl2pPr marL="1440198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2pPr>
            <a:lvl3pPr marL="2880396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3pPr>
            <a:lvl4pPr marL="432059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792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99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1188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1386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158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390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248" y="13631334"/>
            <a:ext cx="12241530" cy="324899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1823" y="13631334"/>
            <a:ext cx="12241530" cy="324899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936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2726280"/>
            <a:ext cx="24843105" cy="98975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4003" y="12552685"/>
            <a:ext cx="12185271" cy="615187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98" indent="0">
              <a:buNone/>
              <a:defRPr sz="6300" b="1"/>
            </a:lvl2pPr>
            <a:lvl3pPr marL="2880396" indent="0">
              <a:buNone/>
              <a:defRPr sz="5670" b="1"/>
            </a:lvl3pPr>
            <a:lvl4pPr marL="4320594" indent="0">
              <a:buNone/>
              <a:defRPr sz="5040" b="1"/>
            </a:lvl4pPr>
            <a:lvl5pPr marL="5760792" indent="0">
              <a:buNone/>
              <a:defRPr sz="5040" b="1"/>
            </a:lvl5pPr>
            <a:lvl6pPr marL="7200990" indent="0">
              <a:buNone/>
              <a:defRPr sz="5040" b="1"/>
            </a:lvl6pPr>
            <a:lvl7pPr marL="8641188" indent="0">
              <a:buNone/>
              <a:defRPr sz="5040" b="1"/>
            </a:lvl7pPr>
            <a:lvl8pPr marL="10081386" indent="0">
              <a:buNone/>
              <a:defRPr sz="5040" b="1"/>
            </a:lvl8pPr>
            <a:lvl9pPr marL="11521584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4003" y="18704561"/>
            <a:ext cx="12185271" cy="275115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1824" y="12552685"/>
            <a:ext cx="12245282" cy="615187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98" indent="0">
              <a:buNone/>
              <a:defRPr sz="6300" b="1"/>
            </a:lvl2pPr>
            <a:lvl3pPr marL="2880396" indent="0">
              <a:buNone/>
              <a:defRPr sz="5670" b="1"/>
            </a:lvl3pPr>
            <a:lvl4pPr marL="4320594" indent="0">
              <a:buNone/>
              <a:defRPr sz="5040" b="1"/>
            </a:lvl4pPr>
            <a:lvl5pPr marL="5760792" indent="0">
              <a:buNone/>
              <a:defRPr sz="5040" b="1"/>
            </a:lvl5pPr>
            <a:lvl6pPr marL="7200990" indent="0">
              <a:buNone/>
              <a:defRPr sz="5040" b="1"/>
            </a:lvl6pPr>
            <a:lvl7pPr marL="8641188" indent="0">
              <a:buNone/>
              <a:defRPr sz="5040" b="1"/>
            </a:lvl7pPr>
            <a:lvl8pPr marL="10081386" indent="0">
              <a:buNone/>
              <a:defRPr sz="5040" b="1"/>
            </a:lvl8pPr>
            <a:lvl9pPr marL="11521584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1824" y="18704561"/>
            <a:ext cx="12245282" cy="275115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090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0802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006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000" y="3413760"/>
            <a:ext cx="9289911" cy="119481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5282" y="7372786"/>
            <a:ext cx="14581823" cy="36389733"/>
          </a:xfrm>
        </p:spPr>
        <p:txBody>
          <a:bodyPr/>
          <a:lstStyle>
            <a:lvl1pPr>
              <a:defRPr sz="10080"/>
            </a:lvl1pPr>
            <a:lvl2pPr>
              <a:defRPr sz="8820"/>
            </a:lvl2pPr>
            <a:lvl3pPr>
              <a:defRPr sz="756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4000" y="15361921"/>
            <a:ext cx="9289911" cy="28459857"/>
          </a:xfrm>
        </p:spPr>
        <p:txBody>
          <a:bodyPr/>
          <a:lstStyle>
            <a:lvl1pPr marL="0" indent="0">
              <a:buNone/>
              <a:defRPr sz="5040"/>
            </a:lvl1pPr>
            <a:lvl2pPr marL="1440198" indent="0">
              <a:buNone/>
              <a:defRPr sz="4410"/>
            </a:lvl2pPr>
            <a:lvl3pPr marL="2880396" indent="0">
              <a:buNone/>
              <a:defRPr sz="3780"/>
            </a:lvl3pPr>
            <a:lvl4pPr marL="4320594" indent="0">
              <a:buNone/>
              <a:defRPr sz="3150"/>
            </a:lvl4pPr>
            <a:lvl5pPr marL="5760792" indent="0">
              <a:buNone/>
              <a:defRPr sz="3150"/>
            </a:lvl5pPr>
            <a:lvl6pPr marL="7200990" indent="0">
              <a:buNone/>
              <a:defRPr sz="3150"/>
            </a:lvl6pPr>
            <a:lvl7pPr marL="8641188" indent="0">
              <a:buNone/>
              <a:defRPr sz="3150"/>
            </a:lvl7pPr>
            <a:lvl8pPr marL="10081386" indent="0">
              <a:buNone/>
              <a:defRPr sz="3150"/>
            </a:lvl8pPr>
            <a:lvl9pPr marL="11521584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1836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000" y="3413760"/>
            <a:ext cx="9289911" cy="119481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5282" y="7372786"/>
            <a:ext cx="14581823" cy="36389733"/>
          </a:xfrm>
        </p:spPr>
        <p:txBody>
          <a:bodyPr anchor="t"/>
          <a:lstStyle>
            <a:lvl1pPr marL="0" indent="0">
              <a:buNone/>
              <a:defRPr sz="10080"/>
            </a:lvl1pPr>
            <a:lvl2pPr marL="1440198" indent="0">
              <a:buNone/>
              <a:defRPr sz="8820"/>
            </a:lvl2pPr>
            <a:lvl3pPr marL="2880396" indent="0">
              <a:buNone/>
              <a:defRPr sz="7560"/>
            </a:lvl3pPr>
            <a:lvl4pPr marL="4320594" indent="0">
              <a:buNone/>
              <a:defRPr sz="6300"/>
            </a:lvl4pPr>
            <a:lvl5pPr marL="5760792" indent="0">
              <a:buNone/>
              <a:defRPr sz="6300"/>
            </a:lvl5pPr>
            <a:lvl6pPr marL="7200990" indent="0">
              <a:buNone/>
              <a:defRPr sz="6300"/>
            </a:lvl6pPr>
            <a:lvl7pPr marL="8641188" indent="0">
              <a:buNone/>
              <a:defRPr sz="6300"/>
            </a:lvl7pPr>
            <a:lvl8pPr marL="10081386" indent="0">
              <a:buNone/>
              <a:defRPr sz="6300"/>
            </a:lvl8pPr>
            <a:lvl9pPr marL="11521584" indent="0">
              <a:buNone/>
              <a:defRPr sz="63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4000" y="15361921"/>
            <a:ext cx="9289911" cy="28459857"/>
          </a:xfrm>
        </p:spPr>
        <p:txBody>
          <a:bodyPr/>
          <a:lstStyle>
            <a:lvl1pPr marL="0" indent="0">
              <a:buNone/>
              <a:defRPr sz="5040"/>
            </a:lvl1pPr>
            <a:lvl2pPr marL="1440198" indent="0">
              <a:buNone/>
              <a:defRPr sz="4410"/>
            </a:lvl2pPr>
            <a:lvl3pPr marL="2880396" indent="0">
              <a:buNone/>
              <a:defRPr sz="3780"/>
            </a:lvl3pPr>
            <a:lvl4pPr marL="4320594" indent="0">
              <a:buNone/>
              <a:defRPr sz="3150"/>
            </a:lvl4pPr>
            <a:lvl5pPr marL="5760792" indent="0">
              <a:buNone/>
              <a:defRPr sz="3150"/>
            </a:lvl5pPr>
            <a:lvl6pPr marL="7200990" indent="0">
              <a:buNone/>
              <a:defRPr sz="3150"/>
            </a:lvl6pPr>
            <a:lvl7pPr marL="8641188" indent="0">
              <a:buNone/>
              <a:defRPr sz="3150"/>
            </a:lvl7pPr>
            <a:lvl8pPr marL="10081386" indent="0">
              <a:buNone/>
              <a:defRPr sz="3150"/>
            </a:lvl8pPr>
            <a:lvl9pPr marL="11521584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5785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249" y="2726280"/>
            <a:ext cx="24843105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249" y="13631334"/>
            <a:ext cx="24843105" cy="32489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248" y="47460759"/>
            <a:ext cx="648081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F58DF-6690-4B14-B002-E68B038ED83B}" type="datetimeFigureOut">
              <a:rPr lang="en-MY" smtClean="0"/>
              <a:t>9/12/2020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1194" y="47460759"/>
            <a:ext cx="9721215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2543" y="47460759"/>
            <a:ext cx="648081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E8CDC-17D3-4EF0-9B69-D8B672C4C3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288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880396" rtl="0" eaLnBrk="1" latinLnBrk="0" hangingPunct="1">
        <a:lnSpc>
          <a:spcPct val="90000"/>
        </a:lnSpc>
        <a:spcBef>
          <a:spcPct val="0"/>
        </a:spcBef>
        <a:buNone/>
        <a:defRPr sz="13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99" indent="-720099" algn="l" defTabSz="288039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2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97" indent="-720099" algn="l" defTabSz="288039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95" indent="-720099" algn="l" defTabSz="288039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93" indent="-720099" algn="l" defTabSz="288039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6480891" indent="-720099" algn="l" defTabSz="288039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921089" indent="-720099" algn="l" defTabSz="288039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9361287" indent="-720099" algn="l" defTabSz="288039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485" indent="-720099" algn="l" defTabSz="288039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683" indent="-720099" algn="l" defTabSz="288039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96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98" algn="l" defTabSz="2880396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96" algn="l" defTabSz="2880396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94" algn="l" defTabSz="2880396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92" algn="l" defTabSz="2880396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90" algn="l" defTabSz="2880396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8641188" algn="l" defTabSz="2880396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386" algn="l" defTabSz="2880396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584" algn="l" defTabSz="2880396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fif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lowchart: Terminator 46">
            <a:extLst>
              <a:ext uri="{FF2B5EF4-FFF2-40B4-BE49-F238E27FC236}">
                <a16:creationId xmlns:a16="http://schemas.microsoft.com/office/drawing/2014/main" id="{16C35EBD-FD05-4F70-B21B-3C9245D9A5D9}"/>
              </a:ext>
            </a:extLst>
          </p:cNvPr>
          <p:cNvSpPr/>
          <p:nvPr/>
        </p:nvSpPr>
        <p:spPr>
          <a:xfrm>
            <a:off x="1703753" y="15052932"/>
            <a:ext cx="6399577" cy="109947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Flowchart: Terminator 44">
            <a:extLst>
              <a:ext uri="{FF2B5EF4-FFF2-40B4-BE49-F238E27FC236}">
                <a16:creationId xmlns:a16="http://schemas.microsoft.com/office/drawing/2014/main" id="{B8D900E4-C7A4-42E2-BDC9-4866DB3EEEB5}"/>
              </a:ext>
            </a:extLst>
          </p:cNvPr>
          <p:cNvSpPr/>
          <p:nvPr/>
        </p:nvSpPr>
        <p:spPr>
          <a:xfrm>
            <a:off x="1653124" y="20901027"/>
            <a:ext cx="6399577" cy="109947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Flowchart: Terminator 43">
            <a:extLst>
              <a:ext uri="{FF2B5EF4-FFF2-40B4-BE49-F238E27FC236}">
                <a16:creationId xmlns:a16="http://schemas.microsoft.com/office/drawing/2014/main" id="{EB355B08-C8D7-467C-AA9C-47FAB3CA484C}"/>
              </a:ext>
            </a:extLst>
          </p:cNvPr>
          <p:cNvSpPr/>
          <p:nvPr/>
        </p:nvSpPr>
        <p:spPr>
          <a:xfrm>
            <a:off x="1592826" y="26488975"/>
            <a:ext cx="6399577" cy="109947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Flowchart: Terminator 40">
            <a:extLst>
              <a:ext uri="{FF2B5EF4-FFF2-40B4-BE49-F238E27FC236}">
                <a16:creationId xmlns:a16="http://schemas.microsoft.com/office/drawing/2014/main" id="{25F02FB2-2D41-458E-AB22-9D97C1DB278F}"/>
              </a:ext>
            </a:extLst>
          </p:cNvPr>
          <p:cNvSpPr/>
          <p:nvPr/>
        </p:nvSpPr>
        <p:spPr>
          <a:xfrm>
            <a:off x="1538285" y="8940588"/>
            <a:ext cx="6298317" cy="110056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85EBCB7-8022-48C4-AE21-639D4EF26BF6}"/>
              </a:ext>
            </a:extLst>
          </p:cNvPr>
          <p:cNvSpPr/>
          <p:nvPr/>
        </p:nvSpPr>
        <p:spPr>
          <a:xfrm>
            <a:off x="0" y="1"/>
            <a:ext cx="28803600" cy="44172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692EC-A244-4630-9CEE-C2FA15F3807C}"/>
              </a:ext>
            </a:extLst>
          </p:cNvPr>
          <p:cNvSpPr txBox="1"/>
          <p:nvPr/>
        </p:nvSpPr>
        <p:spPr>
          <a:xfrm>
            <a:off x="21646470" y="16340066"/>
            <a:ext cx="9950508" cy="925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MY" sz="5413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8556745-6A64-41FB-91D6-9A9B10F2740B}"/>
              </a:ext>
            </a:extLst>
          </p:cNvPr>
          <p:cNvSpPr/>
          <p:nvPr/>
        </p:nvSpPr>
        <p:spPr>
          <a:xfrm>
            <a:off x="4249882" y="1266674"/>
            <a:ext cx="20706471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85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INDUSTRIAL 4.0 :PAST, PRESENT, FUTURE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8B402D-A422-4B73-839B-AFFB79274FF4}"/>
              </a:ext>
            </a:extLst>
          </p:cNvPr>
          <p:cNvSpPr/>
          <p:nvPr/>
        </p:nvSpPr>
        <p:spPr>
          <a:xfrm>
            <a:off x="762366" y="8940588"/>
            <a:ext cx="7728236" cy="2200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 1.0</a:t>
            </a:r>
          </a:p>
          <a:p>
            <a:endParaRPr lang="en-MY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Era 17th century - 18th century</a:t>
            </a:r>
          </a:p>
          <a:p>
            <a:endParaRPr lang="en-MY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manual work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mechanical power derived from engine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Steam engines</a:t>
            </a:r>
          </a:p>
          <a:p>
            <a:endParaRPr lang="en-MY" sz="3200" dirty="0"/>
          </a:p>
          <a:p>
            <a:endParaRPr lang="en-MY" sz="4800" dirty="0"/>
          </a:p>
          <a:p>
            <a:endParaRPr lang="en-MY" sz="4800" dirty="0"/>
          </a:p>
          <a:p>
            <a:endParaRPr lang="en-MY" sz="4800" dirty="0"/>
          </a:p>
          <a:p>
            <a:pPr algn="ctr"/>
            <a:r>
              <a:rPr lang="en-MY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 2.0</a:t>
            </a:r>
          </a:p>
          <a:p>
            <a:endParaRPr lang="en-MY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birth of electricity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 production of goods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machine help to produce goods in large quantity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Assembly lines and electricity</a:t>
            </a:r>
          </a:p>
          <a:p>
            <a:endParaRPr lang="en-MY" sz="3200" dirty="0"/>
          </a:p>
          <a:p>
            <a:endParaRPr lang="en-MY" sz="3200" dirty="0"/>
          </a:p>
          <a:p>
            <a:endParaRPr lang="en-MY" sz="3200" dirty="0"/>
          </a:p>
          <a:p>
            <a:endParaRPr lang="en-MY" sz="3200" dirty="0"/>
          </a:p>
          <a:p>
            <a:pPr algn="ctr"/>
            <a:r>
              <a:rPr lang="en-MY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 3.0</a:t>
            </a:r>
          </a:p>
          <a:p>
            <a:endParaRPr lang="en-MY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era of computing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called digital revolution becoming key for industry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and electronics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</a:t>
            </a:r>
          </a:p>
          <a:p>
            <a:pPr algn="just"/>
            <a:endParaRPr lang="en-MY" sz="3200" dirty="0"/>
          </a:p>
          <a:p>
            <a:pPr algn="just"/>
            <a:endParaRPr lang="en-MY" sz="3200" dirty="0"/>
          </a:p>
          <a:p>
            <a:pPr algn="just"/>
            <a:endParaRPr lang="en-MY" sz="3200" dirty="0"/>
          </a:p>
          <a:p>
            <a:pPr algn="just"/>
            <a:endParaRPr lang="en-MY" sz="3200" dirty="0">
              <a:latin typeface="Arial Black" panose="020B0A04020102020204" pitchFamily="34" charset="0"/>
            </a:endParaRPr>
          </a:p>
          <a:p>
            <a:pPr algn="ctr"/>
            <a:r>
              <a:rPr lang="en-MY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 4.0</a:t>
            </a:r>
          </a:p>
          <a:p>
            <a:endParaRPr lang="en-MY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birth of 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‘Smart’ technologies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 computing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Big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Networked machines and processes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08A023-CC80-4E4F-AD48-684BED165436}"/>
              </a:ext>
            </a:extLst>
          </p:cNvPr>
          <p:cNvSpPr/>
          <p:nvPr/>
        </p:nvSpPr>
        <p:spPr>
          <a:xfrm>
            <a:off x="17268083" y="6541294"/>
            <a:ext cx="10733809" cy="1661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dirty="0"/>
              <a:t>9 component of industrial 4.0 (IR4.0)</a:t>
            </a:r>
          </a:p>
          <a:p>
            <a:endParaRPr lang="en-MY" sz="3200" dirty="0"/>
          </a:p>
          <a:p>
            <a:r>
              <a:rPr lang="en-MY" sz="3200" dirty="0"/>
              <a:t>-autonomous robots</a:t>
            </a:r>
          </a:p>
          <a:p>
            <a:r>
              <a:rPr lang="en-MY" sz="3200" dirty="0"/>
              <a:t>*performing task without human control</a:t>
            </a:r>
          </a:p>
          <a:p>
            <a:r>
              <a:rPr lang="en-MY" sz="3200" dirty="0"/>
              <a:t>*help reduce error</a:t>
            </a:r>
          </a:p>
          <a:p>
            <a:endParaRPr lang="en-MY" sz="3200" dirty="0"/>
          </a:p>
          <a:p>
            <a:r>
              <a:rPr lang="en-MY" sz="3200" dirty="0"/>
              <a:t>-simulation</a:t>
            </a:r>
          </a:p>
          <a:p>
            <a:r>
              <a:rPr lang="en-MY" sz="3200" dirty="0"/>
              <a:t>-system integration</a:t>
            </a:r>
          </a:p>
          <a:p>
            <a:r>
              <a:rPr lang="en-MY" sz="3200" dirty="0"/>
              <a:t>-industrial IoT</a:t>
            </a:r>
          </a:p>
          <a:p>
            <a:endParaRPr lang="en-MY" sz="3200" dirty="0"/>
          </a:p>
          <a:p>
            <a:r>
              <a:rPr lang="en-MY" sz="3200" dirty="0"/>
              <a:t>*google home</a:t>
            </a:r>
          </a:p>
          <a:p>
            <a:r>
              <a:rPr lang="en-MY" sz="3200" dirty="0"/>
              <a:t>*CCTV becoming sensor not only monitoring</a:t>
            </a:r>
          </a:p>
          <a:p>
            <a:r>
              <a:rPr lang="en-MY" sz="3200" dirty="0"/>
              <a:t>*smart helmet -pined point real time the location of the workers</a:t>
            </a:r>
          </a:p>
          <a:p>
            <a:endParaRPr lang="en-MY" sz="3200" dirty="0"/>
          </a:p>
          <a:p>
            <a:r>
              <a:rPr lang="en-MY" sz="3200" dirty="0"/>
              <a:t>-Cybersecurity</a:t>
            </a:r>
          </a:p>
          <a:p>
            <a:r>
              <a:rPr lang="en-MY" sz="3200" dirty="0"/>
              <a:t>-cloud computing</a:t>
            </a:r>
          </a:p>
          <a:p>
            <a:r>
              <a:rPr lang="en-MY" sz="3200" dirty="0"/>
              <a:t>*exp: </a:t>
            </a:r>
            <a:r>
              <a:rPr lang="en-MY" sz="3200" dirty="0" err="1"/>
              <a:t>icloud</a:t>
            </a:r>
            <a:r>
              <a:rPr lang="en-MY" sz="3200" dirty="0"/>
              <a:t>, Google cloud</a:t>
            </a:r>
          </a:p>
          <a:p>
            <a:r>
              <a:rPr lang="en-MY" sz="3200" dirty="0"/>
              <a:t>TM- cloud alpha</a:t>
            </a:r>
          </a:p>
          <a:p>
            <a:endParaRPr lang="en-MY" sz="3200" dirty="0"/>
          </a:p>
          <a:p>
            <a:endParaRPr lang="en-MY" sz="3200" dirty="0"/>
          </a:p>
          <a:p>
            <a:r>
              <a:rPr lang="en-MY" sz="3200" dirty="0"/>
              <a:t>-Additive manufacturing</a:t>
            </a:r>
          </a:p>
          <a:p>
            <a:endParaRPr lang="en-MY" sz="3200" dirty="0"/>
          </a:p>
          <a:p>
            <a:r>
              <a:rPr lang="en-MY" sz="3200" dirty="0"/>
              <a:t>-Augmented Reality (AR)</a:t>
            </a:r>
          </a:p>
          <a:p>
            <a:r>
              <a:rPr lang="en-MY" sz="3200" dirty="0"/>
              <a:t>*</a:t>
            </a:r>
            <a:r>
              <a:rPr lang="en-MY" sz="3200" dirty="0" err="1"/>
              <a:t>Pokemon</a:t>
            </a:r>
            <a:r>
              <a:rPr lang="en-MY" sz="3200" dirty="0"/>
              <a:t> go consider as AR</a:t>
            </a:r>
          </a:p>
          <a:p>
            <a:r>
              <a:rPr lang="en-MY" sz="3200" dirty="0"/>
              <a:t>*beneficial for tourism application and education</a:t>
            </a:r>
          </a:p>
          <a:p>
            <a:endParaRPr lang="en-MY" sz="3200" dirty="0"/>
          </a:p>
          <a:p>
            <a:r>
              <a:rPr lang="en-MY" sz="3200" dirty="0"/>
              <a:t>-Big data and Analytics</a:t>
            </a:r>
          </a:p>
          <a:p>
            <a:endParaRPr lang="en-MY" sz="3200" dirty="0"/>
          </a:p>
          <a:p>
            <a:r>
              <a:rPr lang="en-MY" sz="3200" dirty="0"/>
              <a:t>*smart traffic light</a:t>
            </a:r>
          </a:p>
          <a:p>
            <a:r>
              <a:rPr lang="en-MY" sz="3200" dirty="0"/>
              <a:t>	*can trace plat number</a:t>
            </a:r>
          </a:p>
          <a:p>
            <a:r>
              <a:rPr lang="en-MY" sz="3200" dirty="0"/>
              <a:t>	*number of vehicle pass through</a:t>
            </a:r>
          </a:p>
          <a:p>
            <a:r>
              <a:rPr lang="en-MY" sz="3200" dirty="0"/>
              <a:t>	*type of vehicle</a:t>
            </a:r>
          </a:p>
          <a:p>
            <a:endParaRPr lang="en-MY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08F627D-10F7-4B65-819B-BEE772254443}"/>
              </a:ext>
            </a:extLst>
          </p:cNvPr>
          <p:cNvSpPr/>
          <p:nvPr/>
        </p:nvSpPr>
        <p:spPr>
          <a:xfrm>
            <a:off x="1153391" y="32111779"/>
            <a:ext cx="11816240" cy="104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dirty="0"/>
              <a:t>past jobs</a:t>
            </a:r>
          </a:p>
          <a:p>
            <a:endParaRPr lang="en-MY" sz="3200" dirty="0"/>
          </a:p>
          <a:p>
            <a:r>
              <a:rPr lang="en-MY" sz="3200" dirty="0"/>
              <a:t>computer operator</a:t>
            </a:r>
          </a:p>
          <a:p>
            <a:r>
              <a:rPr lang="en-MY" sz="3200" dirty="0"/>
              <a:t>film projectionist</a:t>
            </a:r>
          </a:p>
          <a:p>
            <a:r>
              <a:rPr lang="en-MY" sz="3200" dirty="0"/>
              <a:t>print setter</a:t>
            </a:r>
          </a:p>
          <a:p>
            <a:endParaRPr lang="en-MY" sz="3200" dirty="0"/>
          </a:p>
          <a:p>
            <a:endParaRPr lang="en-MY" sz="3200" dirty="0"/>
          </a:p>
          <a:p>
            <a:r>
              <a:rPr lang="en-MY" sz="3200" dirty="0"/>
              <a:t>present jobs</a:t>
            </a:r>
          </a:p>
          <a:p>
            <a:endParaRPr lang="en-MY" sz="3200" dirty="0"/>
          </a:p>
          <a:p>
            <a:r>
              <a:rPr lang="en-MY" sz="3200" dirty="0"/>
              <a:t>blogger</a:t>
            </a:r>
          </a:p>
          <a:p>
            <a:r>
              <a:rPr lang="en-MY" sz="3200" dirty="0"/>
              <a:t>cloud services specialist</a:t>
            </a:r>
          </a:p>
          <a:p>
            <a:r>
              <a:rPr lang="en-MY" sz="3200" dirty="0"/>
              <a:t>digital marketing specialist</a:t>
            </a:r>
          </a:p>
          <a:p>
            <a:r>
              <a:rPr lang="en-MY" sz="3200" dirty="0"/>
              <a:t>social media manager</a:t>
            </a:r>
          </a:p>
          <a:p>
            <a:r>
              <a:rPr lang="en-MY" sz="3200" dirty="0"/>
              <a:t>mobile app designer</a:t>
            </a:r>
          </a:p>
          <a:p>
            <a:endParaRPr lang="en-MY" sz="3200" dirty="0"/>
          </a:p>
          <a:p>
            <a:endParaRPr lang="en-MY" sz="3200" dirty="0"/>
          </a:p>
          <a:p>
            <a:r>
              <a:rPr lang="en-MY" sz="3200" dirty="0"/>
              <a:t>future job</a:t>
            </a:r>
          </a:p>
          <a:p>
            <a:endParaRPr lang="en-MY" sz="3200" dirty="0"/>
          </a:p>
          <a:p>
            <a:r>
              <a:rPr lang="en-MY" sz="3200" dirty="0"/>
              <a:t>3D printing technician</a:t>
            </a:r>
          </a:p>
          <a:p>
            <a:r>
              <a:rPr lang="en-MY" sz="3200" dirty="0"/>
              <a:t>biomechanics service person</a:t>
            </a:r>
          </a:p>
          <a:p>
            <a:r>
              <a:rPr lang="en-MY" sz="3200" dirty="0"/>
              <a:t>computer vision engineer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B877204-B1EB-44E5-8959-86DBA6C771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91" y="47523398"/>
            <a:ext cx="3096491" cy="292100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CD8BD2D-BA30-43EB-BA2E-EEA62BC8E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8355" y="47523398"/>
            <a:ext cx="2731992" cy="318552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BC225D8-3C09-42D0-9C17-4185F61C57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8251" y="47258875"/>
            <a:ext cx="2731992" cy="3477875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4669AEC1-D504-46D4-A9EE-881A734A46BB}"/>
              </a:ext>
            </a:extLst>
          </p:cNvPr>
          <p:cNvSpPr/>
          <p:nvPr/>
        </p:nvSpPr>
        <p:spPr>
          <a:xfrm>
            <a:off x="17268083" y="25253808"/>
            <a:ext cx="9353641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dirty="0"/>
              <a:t>EDUCATION 4.0</a:t>
            </a:r>
          </a:p>
          <a:p>
            <a:endParaRPr lang="en-MY" sz="3200" dirty="0"/>
          </a:p>
          <a:p>
            <a:r>
              <a:rPr lang="en-MY" sz="3200" dirty="0"/>
              <a:t>*the adoption of VR</a:t>
            </a:r>
          </a:p>
          <a:p>
            <a:endParaRPr lang="en-MY" sz="3200" dirty="0"/>
          </a:p>
          <a:p>
            <a:r>
              <a:rPr lang="en-MY" sz="3200" dirty="0"/>
              <a:t>Commerce 4.0</a:t>
            </a:r>
          </a:p>
          <a:p>
            <a:endParaRPr lang="en-MY" sz="3200" dirty="0"/>
          </a:p>
          <a:p>
            <a:r>
              <a:rPr lang="en-MY" sz="3200" dirty="0"/>
              <a:t>*shoppe </a:t>
            </a:r>
            <a:r>
              <a:rPr lang="en-MY" sz="3200" dirty="0" err="1"/>
              <a:t>lazada</a:t>
            </a:r>
            <a:r>
              <a:rPr lang="en-MY" sz="3200" dirty="0"/>
              <a:t> etc.</a:t>
            </a:r>
          </a:p>
          <a:p>
            <a:r>
              <a:rPr lang="en-MY" sz="3200" dirty="0"/>
              <a:t>*the service provider adopting machine learning tech , study shopping pattern behaviour</a:t>
            </a:r>
          </a:p>
          <a:p>
            <a:endParaRPr lang="en-MY" sz="3200" dirty="0"/>
          </a:p>
          <a:p>
            <a:r>
              <a:rPr lang="en-MY" sz="3200" dirty="0"/>
              <a:t>implementation of electrical car (tesla) automation vehicle </a:t>
            </a:r>
          </a:p>
          <a:p>
            <a:endParaRPr lang="en-MY" sz="3200" dirty="0"/>
          </a:p>
          <a:p>
            <a:r>
              <a:rPr lang="en-MY" sz="3200" dirty="0"/>
              <a:t>smart home</a:t>
            </a:r>
          </a:p>
          <a:p>
            <a:endParaRPr lang="en-MY" sz="3200" dirty="0"/>
          </a:p>
          <a:p>
            <a:r>
              <a:rPr lang="en-MY" sz="3200" dirty="0"/>
              <a:t>Uber , grab , </a:t>
            </a:r>
            <a:r>
              <a:rPr lang="en-MY" sz="3200" dirty="0" err="1"/>
              <a:t>shopee</a:t>
            </a:r>
            <a:r>
              <a:rPr lang="en-MY" sz="3200" dirty="0"/>
              <a:t>(ecommerce), </a:t>
            </a:r>
            <a:r>
              <a:rPr lang="en-MY" sz="3200" dirty="0" err="1"/>
              <a:t>foodpanda</a:t>
            </a:r>
            <a:r>
              <a:rPr lang="en-MY" sz="3200" dirty="0"/>
              <a:t> change our life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95A1548-CAA6-4CF7-B7A7-DEEDB5D8FF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39" y="9635635"/>
            <a:ext cx="5955503" cy="3209636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9ACE7AAC-668F-40B9-ABF2-2D1E4A02F1F2}"/>
              </a:ext>
            </a:extLst>
          </p:cNvPr>
          <p:cNvSpPr txBox="1"/>
          <p:nvPr/>
        </p:nvSpPr>
        <p:spPr>
          <a:xfrm>
            <a:off x="9231956" y="12677480"/>
            <a:ext cx="6801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i="1" dirty="0"/>
              <a:t> https://en.wikipedia.org/wiki/Marine_steam_engine#/media/File:Popular_Science_Dec_1918_p23_-_Ship_Emergency_Steam_Cutoff_Valves.JPG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7B9A41C-FB87-417F-8AF4-02DC2AC738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39" y="14610254"/>
            <a:ext cx="5905500" cy="381000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99EAEC59-B8A1-4115-87C1-3FEF3D2D67C3}"/>
              </a:ext>
            </a:extLst>
          </p:cNvPr>
          <p:cNvSpPr txBox="1"/>
          <p:nvPr/>
        </p:nvSpPr>
        <p:spPr>
          <a:xfrm>
            <a:off x="9972990" y="18535869"/>
            <a:ext cx="518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i="1" dirty="0"/>
              <a:t>https://www.history.com/topics/industrial-revolution/mankind-the-story-of-all-of-us-videos-industrial-revolution-video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BE11A39-235D-44FE-8251-66E8F8E7580E}"/>
              </a:ext>
            </a:extLst>
          </p:cNvPr>
          <p:cNvSpPr txBox="1"/>
          <p:nvPr/>
        </p:nvSpPr>
        <p:spPr>
          <a:xfrm>
            <a:off x="10960183" y="24764926"/>
            <a:ext cx="3207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i="1" dirty="0"/>
              <a:t>http://heliconia.io/industry-4-0/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B8071A2-364D-40EA-B88F-5E74023E2F57}"/>
              </a:ext>
            </a:extLst>
          </p:cNvPr>
          <p:cNvSpPr txBox="1"/>
          <p:nvPr/>
        </p:nvSpPr>
        <p:spPr>
          <a:xfrm>
            <a:off x="10863576" y="30379979"/>
            <a:ext cx="3538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http://heliconia.io/industry-4-0/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E72DD84-E463-45D2-AB08-6EE21FDB7FAE}"/>
              </a:ext>
            </a:extLst>
          </p:cNvPr>
          <p:cNvSpPr txBox="1"/>
          <p:nvPr/>
        </p:nvSpPr>
        <p:spPr>
          <a:xfrm>
            <a:off x="17270507" y="36232683"/>
            <a:ext cx="5364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800" dirty="0"/>
              <a:t>REFERENCE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93ABB8-66B5-49EC-A543-55A14A18D1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39" y="20561242"/>
            <a:ext cx="5792467" cy="40945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9F4B77-78AD-4DFA-ABAF-3DDE97F05D6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493" y="25876231"/>
            <a:ext cx="5905500" cy="420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39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356</Words>
  <Application>Microsoft Office PowerPoint</Application>
  <PresentationFormat>Custom</PresentationFormat>
  <Paragraphs>111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ahmad muhaimin</dc:creator>
  <cp:lastModifiedBy>ahmad muhaimin</cp:lastModifiedBy>
  <cp:revision>10</cp:revision>
  <dcterms:created xsi:type="dcterms:W3CDTF">2020-12-09T06:35:15Z</dcterms:created>
  <dcterms:modified xsi:type="dcterms:W3CDTF">2020-12-09T07:47:47Z</dcterms:modified>
</cp:coreProperties>
</file>