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8B84550-20BC-4BFF-917D-0C6EE1851D5B}" type="datetimeFigureOut">
              <a:rPr lang="en-GB" smtClean="0"/>
              <a:t>18/09/2017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3587F92-7BE3-49BE-AA79-E4E32CCDA9D9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6611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4550-20BC-4BFF-917D-0C6EE1851D5B}" type="datetimeFigureOut">
              <a:rPr lang="en-GB" smtClean="0"/>
              <a:t>18/09/2017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7F92-7BE3-49BE-AA79-E4E32CCDA9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5590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4550-20BC-4BFF-917D-0C6EE1851D5B}" type="datetimeFigureOut">
              <a:rPr lang="en-GB" smtClean="0"/>
              <a:t>18/09/2017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7F92-7BE3-49BE-AA79-E4E32CCDA9D9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9932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4550-20BC-4BFF-917D-0C6EE1851D5B}" type="datetimeFigureOut">
              <a:rPr lang="en-GB" smtClean="0"/>
              <a:t>18/09/2017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7F92-7BE3-49BE-AA79-E4E32CCDA9D9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10660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4550-20BC-4BFF-917D-0C6EE1851D5B}" type="datetimeFigureOut">
              <a:rPr lang="en-GB" smtClean="0"/>
              <a:t>18/09/2017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7F92-7BE3-49BE-AA79-E4E32CCDA9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35440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4550-20BC-4BFF-917D-0C6EE1851D5B}" type="datetimeFigureOut">
              <a:rPr lang="en-GB" smtClean="0"/>
              <a:t>18/09/2017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7F92-7BE3-49BE-AA79-E4E32CCDA9D9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89497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4550-20BC-4BFF-917D-0C6EE1851D5B}" type="datetimeFigureOut">
              <a:rPr lang="en-GB" smtClean="0"/>
              <a:t>18/09/2017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7F92-7BE3-49BE-AA79-E4E32CCDA9D9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19539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4550-20BC-4BFF-917D-0C6EE1851D5B}" type="datetimeFigureOut">
              <a:rPr lang="en-GB" smtClean="0"/>
              <a:t>18/09/2017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7F92-7BE3-49BE-AA79-E4E32CCDA9D9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9248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4550-20BC-4BFF-917D-0C6EE1851D5B}" type="datetimeFigureOut">
              <a:rPr lang="en-GB" smtClean="0"/>
              <a:t>18/09/2017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7F92-7BE3-49BE-AA79-E4E32CCDA9D9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8311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4550-20BC-4BFF-917D-0C6EE1851D5B}" type="datetimeFigureOut">
              <a:rPr lang="en-GB" smtClean="0"/>
              <a:t>18/09/2017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7F92-7BE3-49BE-AA79-E4E32CCDA9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72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4550-20BC-4BFF-917D-0C6EE1851D5B}" type="datetimeFigureOut">
              <a:rPr lang="en-GB" smtClean="0"/>
              <a:t>18/09/2017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7F92-7BE3-49BE-AA79-E4E32CCDA9D9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0176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4550-20BC-4BFF-917D-0C6EE1851D5B}" type="datetimeFigureOut">
              <a:rPr lang="en-GB" smtClean="0"/>
              <a:t>18/09/2017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7F92-7BE3-49BE-AA79-E4E32CCDA9D9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5884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4550-20BC-4BFF-917D-0C6EE1851D5B}" type="datetimeFigureOut">
              <a:rPr lang="en-GB" smtClean="0"/>
              <a:t>18/09/2017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7F92-7BE3-49BE-AA79-E4E32CCDA9D9}" type="slidenum">
              <a:rPr lang="en-GB" smtClean="0"/>
              <a:t>‹#›</a:t>
            </a:fld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3796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4550-20BC-4BFF-917D-0C6EE1851D5B}" type="datetimeFigureOut">
              <a:rPr lang="en-GB" smtClean="0"/>
              <a:t>18/09/2017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7F92-7BE3-49BE-AA79-E4E32CCDA9D9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559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4550-20BC-4BFF-917D-0C6EE1851D5B}" type="datetimeFigureOut">
              <a:rPr lang="en-GB" smtClean="0"/>
              <a:t>18/09/2017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7F92-7BE3-49BE-AA79-E4E32CCDA9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2416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4550-20BC-4BFF-917D-0C6EE1851D5B}" type="datetimeFigureOut">
              <a:rPr lang="en-GB" smtClean="0"/>
              <a:t>18/09/2017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7F92-7BE3-49BE-AA79-E4E32CCDA9D9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4054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4550-20BC-4BFF-917D-0C6EE1851D5B}" type="datetimeFigureOut">
              <a:rPr lang="en-GB" smtClean="0"/>
              <a:t>18/09/2017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7F92-7BE3-49BE-AA79-E4E32CCDA9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6376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8B84550-20BC-4BFF-917D-0C6EE1851D5B}" type="datetimeFigureOut">
              <a:rPr lang="en-GB" smtClean="0"/>
              <a:t>18/09/2017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587F92-7BE3-49BE-AA79-E4E32CCDA9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5898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Chinese Phonetics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PINYIN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3737492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244273" y="795635"/>
            <a:ext cx="177965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Finals</a:t>
            </a:r>
            <a:endParaRPr lang="en-US" sz="5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62237" y="1849735"/>
            <a:ext cx="377699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Simple Finals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6298373" y="1849735"/>
            <a:ext cx="502252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Compound Finals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4075873" y="3107035"/>
            <a:ext cx="353410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Triple Finals</a:t>
            </a:r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1219331" y="4364335"/>
            <a:ext cx="34628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Nasal Finals</a:t>
            </a:r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7301673" y="4347170"/>
            <a:ext cx="381386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Special Finals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0938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2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194802" y="782935"/>
            <a:ext cx="377699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5400" dirty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Simple Finals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25826" y="1706265"/>
            <a:ext cx="77457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a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11926" y="1706265"/>
            <a:ext cx="82586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o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649322" y="1706265"/>
            <a:ext cx="76174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e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47653" y="3456970"/>
            <a:ext cx="53091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i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492689" y="3456970"/>
            <a:ext cx="86433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u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569972" y="3456970"/>
            <a:ext cx="85792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ǜ</a:t>
            </a:r>
            <a:endParaRPr lang="en-GB" sz="8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68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749835" y="719435"/>
            <a:ext cx="502252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5400" dirty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Compound Finals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79142" y="2136170"/>
            <a:ext cx="112082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ai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47742" y="2136170"/>
            <a:ext cx="110799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ei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503518" y="2136170"/>
            <a:ext cx="141577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ao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567070" y="2088972"/>
            <a:ext cx="150554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ou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28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89190" y="980470"/>
            <a:ext cx="112082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9600" b="1" dirty="0" err="1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ia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685190" y="980470"/>
            <a:ext cx="110799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ie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470478" y="2199670"/>
            <a:ext cx="145424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ua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96830" y="3520470"/>
            <a:ext cx="150554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uo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492830" y="3520470"/>
            <a:ext cx="15782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ǜ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e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81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316245" y="782935"/>
            <a:ext cx="353410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5400" dirty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Triple Finals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93406" y="2072670"/>
            <a:ext cx="180049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uai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6321378" y="2072670"/>
            <a:ext cx="460895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err="1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u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ei</a:t>
            </a:r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(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ui</a:t>
            </a:r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)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1431878" y="3642330"/>
            <a:ext cx="176202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iao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6218786" y="3642330"/>
            <a:ext cx="467307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err="1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i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ou</a:t>
            </a:r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(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iu</a:t>
            </a:r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2505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78896" y="795635"/>
            <a:ext cx="34628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5400" dirty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Nasal Finals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23941" y="1718965"/>
            <a:ext cx="145424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an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8642414" y="1718965"/>
            <a:ext cx="144142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en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5156165" y="2644170"/>
            <a:ext cx="212109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err="1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a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ng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2323941" y="3876070"/>
            <a:ext cx="210826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eng</a:t>
            </a:r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8276929" y="3876070"/>
            <a:ext cx="217239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ong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209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31823" y="1211640"/>
            <a:ext cx="527580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err="1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u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en</a:t>
            </a:r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( un )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7876694" y="1247170"/>
            <a:ext cx="213391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uan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4322826" y="2415570"/>
            <a:ext cx="280076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uang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2025713" y="3787170"/>
            <a:ext cx="212750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 err="1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ǜ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an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8171647" y="3672870"/>
            <a:ext cx="153760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ǜ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1390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043090" y="866170"/>
            <a:ext cx="180049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ian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8354990" y="866170"/>
            <a:ext cx="121058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in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5160568" y="2059970"/>
            <a:ext cx="187743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ing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1709665" y="3279170"/>
            <a:ext cx="246734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iang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8177190" y="3279170"/>
            <a:ext cx="251863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iong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5252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31914" y="662970"/>
            <a:ext cx="77457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9600" b="1" dirty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a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49514" y="662970"/>
            <a:ext cx="980268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: pa  ta 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za</a:t>
            </a:r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cha  ha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06265" y="2682270"/>
            <a:ext cx="82586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o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1949514" y="2682270"/>
            <a:ext cx="800655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: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bo</a:t>
            </a:r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po</a:t>
            </a:r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mo</a:t>
            </a:r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fo</a:t>
            </a:r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870385" y="4384070"/>
            <a:ext cx="76174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e</a:t>
            </a:r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1949514" y="4384070"/>
            <a:ext cx="998683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: me  le 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ce</a:t>
            </a:r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che</a:t>
            </a:r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ke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218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  <p:bldP spid="10" grpId="0"/>
      <p:bldP spid="12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28466" y="624870"/>
            <a:ext cx="53091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i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1792066" y="624870"/>
            <a:ext cx="640431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: bi 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ni</a:t>
            </a:r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ji</a:t>
            </a:r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qi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518098" y="2600930"/>
            <a:ext cx="94128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-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i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1792066" y="2600930"/>
            <a:ext cx="7276351" cy="30598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: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zi</a:t>
            </a:r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ci 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si</a:t>
            </a:r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zhi</a:t>
            </a:r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</a:p>
          <a:p>
            <a:r>
              <a:rPr lang="en-US" sz="9600" b="1" dirty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chi 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shi</a:t>
            </a:r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5318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879840" y="757535"/>
            <a:ext cx="2457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Syllables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84381" y="2954635"/>
            <a:ext cx="17427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Initial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90272" y="2954635"/>
            <a:ext cx="177965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54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Finals</a:t>
            </a:r>
            <a:endParaRPr lang="en-US" sz="5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533031" y="2954635"/>
            <a:ext cx="180613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54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Tones</a:t>
            </a:r>
            <a:endParaRPr lang="en-US" sz="5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143000" y="2667000"/>
            <a:ext cx="9664700" cy="14986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1975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14166" y="828070"/>
            <a:ext cx="86433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u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1969866" y="828070"/>
            <a:ext cx="1009763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: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fu</a:t>
            </a:r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du 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su</a:t>
            </a:r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shu</a:t>
            </a:r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gu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814166" y="3266470"/>
            <a:ext cx="85792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ǜ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1969866" y="3143360"/>
            <a:ext cx="8741496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: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n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ǜ</a:t>
            </a:r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lǜ</a:t>
            </a:r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ju</a:t>
            </a:r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qu</a:t>
            </a:r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xu</a:t>
            </a:r>
            <a:endParaRPr lang="en-GB" dirty="0">
              <a:solidFill>
                <a:prstClr val="black"/>
              </a:solidFill>
            </a:endParaRPr>
          </a:p>
          <a:p>
            <a:pPr lvl="0"/>
            <a:endParaRPr lang="en-GB" dirty="0" smtClean="0">
              <a:solidFill>
                <a:prstClr val="black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9662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98266" y="459770"/>
            <a:ext cx="112082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ai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880966" y="459770"/>
            <a:ext cx="994374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: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mai</a:t>
            </a:r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cai</a:t>
            </a:r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zhai</a:t>
            </a:r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gai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611090" y="1907570"/>
            <a:ext cx="110799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ei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1880966" y="1907570"/>
            <a:ext cx="924304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: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dei</a:t>
            </a:r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zei</a:t>
            </a:r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nei</a:t>
            </a:r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gei</a:t>
            </a:r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472375" y="3241070"/>
            <a:ext cx="141577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ao</a:t>
            </a:r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1857801" y="3359150"/>
            <a:ext cx="1013610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: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pao</a:t>
            </a:r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zao</a:t>
            </a:r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zhao</a:t>
            </a:r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kao</a:t>
            </a:r>
            <a:endParaRPr lang="en-GB" dirty="0"/>
          </a:p>
        </p:txBody>
      </p:sp>
      <p:sp>
        <p:nvSpPr>
          <p:cNvPr id="16" name="Rectangle 15"/>
          <p:cNvSpPr/>
          <p:nvPr/>
        </p:nvSpPr>
        <p:spPr>
          <a:xfrm>
            <a:off x="427491" y="4666040"/>
            <a:ext cx="150554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ou</a:t>
            </a:r>
            <a:endParaRPr lang="en-GB" dirty="0"/>
          </a:p>
        </p:txBody>
      </p:sp>
      <p:sp>
        <p:nvSpPr>
          <p:cNvPr id="18" name="Rectangle 17"/>
          <p:cNvSpPr/>
          <p:nvPr/>
        </p:nvSpPr>
        <p:spPr>
          <a:xfrm>
            <a:off x="1819112" y="4666040"/>
            <a:ext cx="943001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: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dou</a:t>
            </a:r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lou</a:t>
            </a:r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rou</a:t>
            </a:r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gou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5435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0" grpId="0"/>
      <p:bldP spid="12" grpId="0"/>
      <p:bldP spid="14" grpId="0"/>
      <p:bldP spid="16" grpId="0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70072" y="307370"/>
            <a:ext cx="1396536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uo</a:t>
            </a:r>
            <a:endParaRPr lang="en-GB" sz="8800" dirty="0"/>
          </a:p>
        </p:txBody>
      </p:sp>
      <p:sp>
        <p:nvSpPr>
          <p:cNvPr id="6" name="Rectangle 5"/>
          <p:cNvSpPr/>
          <p:nvPr/>
        </p:nvSpPr>
        <p:spPr>
          <a:xfrm>
            <a:off x="2116506" y="307370"/>
            <a:ext cx="9052478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: duo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luo</a:t>
            </a:r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cuo</a:t>
            </a:r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zhuo</a:t>
            </a:r>
            <a:endParaRPr lang="en-GB" sz="8800" dirty="0"/>
          </a:p>
        </p:txBody>
      </p:sp>
      <p:sp>
        <p:nvSpPr>
          <p:cNvPr id="8" name="Rectangle 7"/>
          <p:cNvSpPr/>
          <p:nvPr/>
        </p:nvSpPr>
        <p:spPr>
          <a:xfrm>
            <a:off x="670072" y="1626225"/>
            <a:ext cx="112562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ui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1906812" y="1626225"/>
            <a:ext cx="10285188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: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tui</a:t>
            </a:r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sui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zhui</a:t>
            </a:r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shui</a:t>
            </a:r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hui</a:t>
            </a:r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558663" y="2945080"/>
            <a:ext cx="1348446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ua</a:t>
            </a:r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1906812" y="2945080"/>
            <a:ext cx="8249374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: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zhua</a:t>
            </a:r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shua</a:t>
            </a:r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hua</a:t>
            </a:r>
            <a:endParaRPr lang="en-GB" dirty="0"/>
          </a:p>
        </p:txBody>
      </p:sp>
      <p:sp>
        <p:nvSpPr>
          <p:cNvPr id="16" name="Rectangle 15"/>
          <p:cNvSpPr/>
          <p:nvPr/>
        </p:nvSpPr>
        <p:spPr>
          <a:xfrm>
            <a:off x="628898" y="4556035"/>
            <a:ext cx="127791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ǜe</a:t>
            </a:r>
            <a:endParaRPr lang="en-GB" sz="8000" dirty="0"/>
          </a:p>
        </p:txBody>
      </p:sp>
      <p:sp>
        <p:nvSpPr>
          <p:cNvPr id="18" name="Rectangle 17"/>
          <p:cNvSpPr/>
          <p:nvPr/>
        </p:nvSpPr>
        <p:spPr>
          <a:xfrm>
            <a:off x="1906812" y="4494479"/>
            <a:ext cx="888736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: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l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ǜe</a:t>
            </a:r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jue</a:t>
            </a:r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que 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xue</a:t>
            </a:r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614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2" grpId="0"/>
      <p:bldP spid="14" grpId="0"/>
      <p:bldP spid="16" grpId="0"/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62692" y="495925"/>
            <a:ext cx="104227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ia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1704965" y="495925"/>
            <a:ext cx="7657866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: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lia</a:t>
            </a:r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jia</a:t>
            </a:r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qia</a:t>
            </a:r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xia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685136" y="2184400"/>
            <a:ext cx="103105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ie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1716187" y="2184400"/>
            <a:ext cx="975459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: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bie</a:t>
            </a:r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tie 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nie</a:t>
            </a:r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qie</a:t>
            </a:r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xie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673914" y="3848725"/>
            <a:ext cx="112562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iu</a:t>
            </a:r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1799543" y="3848725"/>
            <a:ext cx="989726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: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diu</a:t>
            </a:r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niu</a:t>
            </a:r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liu</a:t>
            </a:r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jiu</a:t>
            </a:r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qiu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7855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  <p:bldP spid="11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49992" y="661025"/>
            <a:ext cx="166584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uai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2315833" y="647700"/>
            <a:ext cx="9201558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: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zhuai</a:t>
            </a:r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shuai</a:t>
            </a:r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huai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649992" y="3161050"/>
            <a:ext cx="1630575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iao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2280567" y="3147725"/>
            <a:ext cx="1010565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: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biao</a:t>
            </a:r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miao</a:t>
            </a:r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liao</a:t>
            </a:r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US" sz="88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xiao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2483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93390" y="273159"/>
            <a:ext cx="124264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an</a:t>
            </a:r>
            <a:endParaRPr lang="en-GB" sz="8000" dirty="0"/>
          </a:p>
        </p:txBody>
      </p:sp>
      <p:sp>
        <p:nvSpPr>
          <p:cNvPr id="5" name="Rectangle 4"/>
          <p:cNvSpPr/>
          <p:nvPr/>
        </p:nvSpPr>
        <p:spPr>
          <a:xfrm>
            <a:off x="2101947" y="273159"/>
            <a:ext cx="8146782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: man nan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lan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can </a:t>
            </a:r>
          </a:p>
          <a:p>
            <a:r>
              <a:rPr lang="en-US" sz="8000" b="1" dirty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zhan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shan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gan</a:t>
            </a:r>
            <a:endParaRPr lang="en-GB" sz="8000" dirty="0"/>
          </a:p>
        </p:txBody>
      </p:sp>
      <p:sp>
        <p:nvSpPr>
          <p:cNvPr id="7" name="Rectangle 6"/>
          <p:cNvSpPr/>
          <p:nvPr/>
        </p:nvSpPr>
        <p:spPr>
          <a:xfrm>
            <a:off x="693390" y="2703373"/>
            <a:ext cx="123142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en</a:t>
            </a:r>
            <a:endParaRPr lang="en-GB" sz="8000" dirty="0"/>
          </a:p>
        </p:txBody>
      </p:sp>
      <p:sp>
        <p:nvSpPr>
          <p:cNvPr id="9" name="Rectangle 8"/>
          <p:cNvSpPr/>
          <p:nvPr/>
        </p:nvSpPr>
        <p:spPr>
          <a:xfrm>
            <a:off x="2101947" y="2773471"/>
            <a:ext cx="870943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: ben men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chen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hen</a:t>
            </a:r>
            <a:endParaRPr lang="en-GB" sz="8000" dirty="0"/>
          </a:p>
        </p:txBody>
      </p:sp>
      <p:sp>
        <p:nvSpPr>
          <p:cNvPr id="11" name="Rectangle 10"/>
          <p:cNvSpPr/>
          <p:nvPr/>
        </p:nvSpPr>
        <p:spPr>
          <a:xfrm>
            <a:off x="433253" y="3973987"/>
            <a:ext cx="179889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ang</a:t>
            </a:r>
            <a:endParaRPr lang="en-GB" sz="8000" dirty="0"/>
          </a:p>
        </p:txBody>
      </p:sp>
      <p:sp>
        <p:nvSpPr>
          <p:cNvPr id="13" name="Rectangle 12"/>
          <p:cNvSpPr/>
          <p:nvPr/>
        </p:nvSpPr>
        <p:spPr>
          <a:xfrm>
            <a:off x="2101947" y="4053620"/>
            <a:ext cx="8297464" cy="28315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: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mang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tang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zhang</a:t>
            </a:r>
            <a:endParaRPr lang="en-US" sz="8000" b="1" dirty="0" smtClean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  <a:p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rang        gang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7882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  <p:bldP spid="11" grpId="0"/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75516" y="595581"/>
            <a:ext cx="178766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eng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2463185" y="595581"/>
            <a:ext cx="8359981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: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peng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feng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leng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</a:p>
          <a:p>
            <a:r>
              <a:rPr lang="en-US" sz="8000" b="1" dirty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zheng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ceng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geng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622617" y="3351481"/>
            <a:ext cx="184056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ong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2463185" y="3351481"/>
            <a:ext cx="8371715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: dong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nong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cong</a:t>
            </a:r>
            <a:endParaRPr lang="en-GB" dirty="0" smtClean="0"/>
          </a:p>
          <a:p>
            <a:r>
              <a:rPr lang="en-US" sz="8000" b="1" dirty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zhong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rong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kong</a:t>
            </a:r>
            <a:endParaRPr lang="en-US" sz="8000" b="1" dirty="0" smtClean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336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13616" y="544781"/>
            <a:ext cx="4082784" cy="16004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un [wen]</a:t>
            </a:r>
          </a:p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5065302" y="637113"/>
            <a:ext cx="6444393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: dun 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lun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cun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</a:p>
          <a:p>
            <a:r>
              <a:rPr lang="en-US" sz="8000" b="1" dirty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chun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kun</a:t>
            </a:r>
          </a:p>
        </p:txBody>
      </p:sp>
      <p:sp>
        <p:nvSpPr>
          <p:cNvPr id="7" name="Rectangle 6"/>
          <p:cNvSpPr/>
          <p:nvPr/>
        </p:nvSpPr>
        <p:spPr>
          <a:xfrm>
            <a:off x="625403" y="3050906"/>
            <a:ext cx="456958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uan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[wan] 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5194987" y="3050906"/>
            <a:ext cx="5635261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: </a:t>
            </a:r>
            <a:r>
              <a:rPr lang="en-US" sz="8000" b="1" dirty="0" err="1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t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uan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luan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</a:p>
          <a:p>
            <a:r>
              <a:rPr lang="en-US" sz="8000" b="1" dirty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chuan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ruan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</a:p>
          <a:p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   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huan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43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50116" y="1243281"/>
            <a:ext cx="568206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err="1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u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ang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[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wang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]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6332184" y="1243281"/>
            <a:ext cx="3935693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: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chuang</a:t>
            </a:r>
            <a:endParaRPr lang="en-US" sz="8000" b="1" dirty="0" smtClean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  <a:p>
            <a:r>
              <a:rPr lang="en-US" sz="8000" b="1" dirty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guang</a:t>
            </a:r>
            <a:endParaRPr lang="en-US" sz="8000" b="1" dirty="0" smtClean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  <a:p>
            <a:r>
              <a:rPr lang="en-US" sz="8000" b="1" dirty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huang</a:t>
            </a:r>
            <a:endParaRPr lang="en-US" sz="8000" b="1" dirty="0" smtClean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657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04400" y="840770"/>
            <a:ext cx="3743332" cy="12464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5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ǜn</a:t>
            </a:r>
            <a:r>
              <a:rPr lang="en-GB" sz="7500" dirty="0"/>
              <a:t> </a:t>
            </a:r>
            <a:r>
              <a:rPr lang="en-US" sz="75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[</a:t>
            </a:r>
            <a:r>
              <a:rPr lang="en-US" sz="75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yun</a:t>
            </a:r>
            <a:r>
              <a:rPr lang="en-US" sz="75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]</a:t>
            </a:r>
            <a:endParaRPr lang="en-GB" sz="7500" dirty="0"/>
          </a:p>
        </p:txBody>
      </p:sp>
      <p:sp>
        <p:nvSpPr>
          <p:cNvPr id="5" name="Rectangle 4"/>
          <p:cNvSpPr/>
          <p:nvPr/>
        </p:nvSpPr>
        <p:spPr>
          <a:xfrm>
            <a:off x="526600" y="2999770"/>
            <a:ext cx="4663456" cy="12464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5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ǜ</a:t>
            </a:r>
            <a:r>
              <a:rPr lang="en-US" sz="75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an</a:t>
            </a:r>
            <a:r>
              <a:rPr lang="en-US" sz="75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[yuan]</a:t>
            </a:r>
            <a:endParaRPr lang="en-GB" sz="7500" dirty="0"/>
          </a:p>
        </p:txBody>
      </p:sp>
      <p:sp>
        <p:nvSpPr>
          <p:cNvPr id="7" name="Rectangle 6"/>
          <p:cNvSpPr/>
          <p:nvPr/>
        </p:nvSpPr>
        <p:spPr>
          <a:xfrm>
            <a:off x="4879216" y="753696"/>
            <a:ext cx="647645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: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jun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qun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xun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5367856" y="2872026"/>
            <a:ext cx="5559535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: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juan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quan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</a:p>
          <a:p>
            <a:r>
              <a:rPr lang="en-US" sz="8000" b="1" dirty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xuan</a:t>
            </a:r>
            <a:endParaRPr lang="en-US" sz="8000" b="1" dirty="0" smtClean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791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275407" y="744835"/>
            <a:ext cx="174278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Initial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866770" y="1925935"/>
            <a:ext cx="40322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Bilabial Sound</a:t>
            </a:r>
          </a:p>
        </p:txBody>
      </p:sp>
      <p:sp>
        <p:nvSpPr>
          <p:cNvPr id="7" name="Rectangle 6"/>
          <p:cNvSpPr/>
          <p:nvPr/>
        </p:nvSpPr>
        <p:spPr>
          <a:xfrm>
            <a:off x="6265571" y="1925935"/>
            <a:ext cx="433445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5400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Alveolar </a:t>
            </a:r>
            <a:r>
              <a:rPr lang="en-US" sz="5400" dirty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Sound</a:t>
            </a:r>
          </a:p>
        </p:txBody>
      </p:sp>
      <p:sp>
        <p:nvSpPr>
          <p:cNvPr id="9" name="Rectangle 8"/>
          <p:cNvSpPr/>
          <p:nvPr/>
        </p:nvSpPr>
        <p:spPr>
          <a:xfrm>
            <a:off x="1166915" y="2941935"/>
            <a:ext cx="345883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5400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Velar </a:t>
            </a:r>
            <a:r>
              <a:rPr lang="en-US" sz="5400" dirty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Sound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349520" y="2941935"/>
            <a:ext cx="38150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5400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Palatal </a:t>
            </a:r>
            <a:r>
              <a:rPr lang="en-US" sz="5400" dirty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Sound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66770" y="3957935"/>
            <a:ext cx="457125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US" sz="5400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Retroflex </a:t>
            </a:r>
            <a:r>
              <a:rPr lang="en-US" sz="5400" dirty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Sound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65571" y="3953470"/>
            <a:ext cx="437395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5400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Fricative </a:t>
            </a:r>
            <a:r>
              <a:rPr lang="en-US" sz="5400" dirty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Sound</a:t>
            </a:r>
          </a:p>
        </p:txBody>
      </p:sp>
    </p:spTree>
    <p:extLst>
      <p:ext uri="{BB962C8B-B14F-4D97-AF65-F5344CB8AC3E}">
        <p14:creationId xmlns:p14="http://schemas.microsoft.com/office/powerpoint/2010/main" val="877720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/>
      <p:bldP spid="13" grpId="0"/>
      <p:bldP spid="1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13616" y="608281"/>
            <a:ext cx="405604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err="1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i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an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[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yan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]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5069716" y="608281"/>
            <a:ext cx="6672019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: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bian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tian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lian</a:t>
            </a:r>
            <a:endParaRPr lang="en-US" sz="8000" b="1" dirty="0" smtClean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  <a:p>
            <a:r>
              <a:rPr lang="en-US" sz="8000" b="1" dirty="0" err="1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j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ian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qian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xian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496473" y="3643581"/>
            <a:ext cx="449033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err="1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i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ng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[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ying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]</a:t>
            </a:r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4888577" y="3719781"/>
            <a:ext cx="6853158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: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bing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ding ling</a:t>
            </a:r>
          </a:p>
          <a:p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   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jing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xing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2413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1" grpId="0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22476" y="570181"/>
            <a:ext cx="337784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8000" b="1" dirty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in [yin]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02100" y="570181"/>
            <a:ext cx="78867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8000" b="1" dirty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: pin min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qin</a:t>
            </a:r>
            <a:r>
              <a:rPr lang="en-US" sz="8000" b="1" dirty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xin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8176" y="2139028"/>
            <a:ext cx="55751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8000" b="1" dirty="0" err="1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i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ang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[yang]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30932" y="2171175"/>
            <a:ext cx="560441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: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liang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qiang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508176" y="3961081"/>
            <a:ext cx="524284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err="1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i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ong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[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yong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]</a:t>
            </a:r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5857116" y="3961080"/>
            <a:ext cx="5944256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: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jiong</a:t>
            </a:r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qiong</a:t>
            </a:r>
            <a:endParaRPr lang="en-US" sz="8000" b="1" dirty="0" smtClean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  <a:p>
            <a:r>
              <a:rPr lang="en-US" sz="8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  </a:t>
            </a:r>
            <a:r>
              <a:rPr lang="en-US" sz="80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xiong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0564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  <p:bldP spid="11" grpId="0"/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101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295038" y="757535"/>
            <a:ext cx="40591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5400" dirty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Bilabial Sound</a:t>
            </a:r>
          </a:p>
        </p:txBody>
      </p:sp>
      <p:sp>
        <p:nvSpPr>
          <p:cNvPr id="4" name="Rectangle 3"/>
          <p:cNvSpPr/>
          <p:nvPr/>
        </p:nvSpPr>
        <p:spPr>
          <a:xfrm>
            <a:off x="1573931" y="1972270"/>
            <a:ext cx="86434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b</a:t>
            </a:r>
            <a:endParaRPr lang="en-US" sz="9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91112" y="1976735"/>
            <a:ext cx="86434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p</a:t>
            </a:r>
            <a:endParaRPr lang="en-US" sz="9600" b="1" dirty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008293" y="1976735"/>
            <a:ext cx="122341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m</a:t>
            </a:r>
            <a:endParaRPr lang="en-US" sz="9600" b="1" dirty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084547" y="1976735"/>
            <a:ext cx="55656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f</a:t>
            </a:r>
            <a:endParaRPr lang="en-US" sz="9600" b="1" dirty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31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017672" y="744835"/>
            <a:ext cx="433445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5400" dirty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Alveolar Sound</a:t>
            </a:r>
            <a:endParaRPr lang="en-US" sz="5400" dirty="0">
              <a:ln w="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95130" y="2034570"/>
            <a:ext cx="86434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d</a:t>
            </a:r>
            <a:endParaRPr lang="en-US" sz="9600" b="1" dirty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03472" y="2034570"/>
            <a:ext cx="56938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9600" b="1" dirty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t</a:t>
            </a:r>
            <a:endParaRPr lang="en-US" sz="9600" b="1" dirty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016862" y="2034570"/>
            <a:ext cx="86434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n</a:t>
            </a:r>
            <a:endParaRPr lang="en-US" sz="9600" b="1" dirty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625204" y="2096125"/>
            <a:ext cx="51328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88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l</a:t>
            </a:r>
            <a:endParaRPr lang="en-US" sz="8800" b="1" dirty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  <a:latin typeface="Adobe Heiti Std R" panose="020B0400000000000000" pitchFamily="34" charset="-128"/>
              <a:ea typeface="Adobe Heiti Std R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11689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42784" y="719435"/>
            <a:ext cx="345883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5400" dirty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Velar Sound</a:t>
            </a:r>
            <a:endParaRPr lang="en-US" sz="5400" dirty="0">
              <a:ln w="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39642" y="2161570"/>
            <a:ext cx="85151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g</a:t>
            </a:r>
            <a:endParaRPr lang="en-US" sz="9600" b="1" dirty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52854" y="2161570"/>
            <a:ext cx="83869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k</a:t>
            </a:r>
            <a:endParaRPr lang="en-US" sz="9600" b="1" dirty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353242" y="2161570"/>
            <a:ext cx="86434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h</a:t>
            </a:r>
            <a:endParaRPr lang="en-US" sz="9600" b="1" dirty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561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137690" y="732135"/>
            <a:ext cx="381501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5400" dirty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Palatal Sound</a:t>
            </a:r>
            <a:endParaRPr lang="en-US" sz="5400" dirty="0">
              <a:ln w="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01666" y="2161570"/>
            <a:ext cx="50526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j</a:t>
            </a:r>
            <a:endParaRPr lang="en-US" sz="9600" b="1" dirty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613029" y="2161570"/>
            <a:ext cx="86434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q</a:t>
            </a:r>
            <a:endParaRPr lang="en-US" sz="9600" b="1" dirty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183465" y="2161570"/>
            <a:ext cx="80022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x</a:t>
            </a:r>
            <a:endParaRPr lang="en-US" sz="9600" b="1" dirty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71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35775" y="757535"/>
            <a:ext cx="457125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US" sz="5400" dirty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Retroflex Sound</a:t>
            </a:r>
            <a:endParaRPr lang="en-US" sz="5400" dirty="0">
              <a:ln w="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82790" y="2009170"/>
            <a:ext cx="144142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zh</a:t>
            </a:r>
            <a:endParaRPr lang="en-US" sz="9600" b="1" dirty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458075" y="2009170"/>
            <a:ext cx="144142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ch</a:t>
            </a:r>
            <a:endParaRPr lang="en-US" sz="9600" b="1" dirty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033360" y="2009170"/>
            <a:ext cx="137730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9600" b="1" dirty="0" err="1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sh</a:t>
            </a:r>
            <a:endParaRPr lang="en-US" sz="9600" b="1" dirty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544525" y="2009170"/>
            <a:ext cx="60786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96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r</a:t>
            </a:r>
            <a:endParaRPr lang="en-US" sz="9600" b="1" dirty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587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83623" y="694035"/>
            <a:ext cx="437395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5400" dirty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Fricative Sound</a:t>
            </a:r>
            <a:endParaRPr lang="en-US" sz="5400" dirty="0">
              <a:ln w="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49590" y="2174270"/>
            <a:ext cx="76174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z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5689726" y="2174270"/>
            <a:ext cx="76174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c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8429862" y="2174270"/>
            <a:ext cx="69762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6821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126</TotalTime>
  <Words>382</Words>
  <Application>Microsoft Office PowerPoint</Application>
  <PresentationFormat>Widescreen</PresentationFormat>
  <Paragraphs>168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Adobe Heiti Std R</vt:lpstr>
      <vt:lpstr>Arial</vt:lpstr>
      <vt:lpstr>Garamond</vt:lpstr>
      <vt:lpstr>Organic</vt:lpstr>
      <vt:lpstr>Chinese Phonetics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Chinese Phonetics</dc:title>
  <dc:creator>zaid</dc:creator>
  <cp:lastModifiedBy>zaid</cp:lastModifiedBy>
  <cp:revision>18</cp:revision>
  <dcterms:created xsi:type="dcterms:W3CDTF">2017-09-18T08:49:04Z</dcterms:created>
  <dcterms:modified xsi:type="dcterms:W3CDTF">2017-09-18T10:55:17Z</dcterms:modified>
</cp:coreProperties>
</file>