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4" r:id="rId1"/>
  </p:sldMasterIdLst>
  <p:sldIdLst>
    <p:sldId id="264" r:id="rId2"/>
    <p:sldId id="256" r:id="rId3"/>
    <p:sldId id="259" r:id="rId4"/>
    <p:sldId id="257" r:id="rId5"/>
    <p:sldId id="258" r:id="rId6"/>
    <p:sldId id="261" r:id="rId7"/>
    <p:sldId id="262" r:id="rId8"/>
    <p:sldId id="260"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86" d="100"/>
          <a:sy n="86" d="100"/>
        </p:scale>
        <p:origin x="42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urqan Qadri" userId="682a4e0dcebac512" providerId="LiveId" clId="{7BB56B72-35B8-4180-9BCC-A2455E982231}"/>
    <pc:docChg chg="modSld">
      <pc:chgData name="Furqan Qadri" userId="682a4e0dcebac512" providerId="LiveId" clId="{7BB56B72-35B8-4180-9BCC-A2455E982231}" dt="2020-12-10T13:52:40.014" v="0" actId="404"/>
      <pc:docMkLst>
        <pc:docMk/>
      </pc:docMkLst>
      <pc:sldChg chg="modSp mod">
        <pc:chgData name="Furqan Qadri" userId="682a4e0dcebac512" providerId="LiveId" clId="{7BB56B72-35B8-4180-9BCC-A2455E982231}" dt="2020-12-10T13:52:40.014" v="0" actId="404"/>
        <pc:sldMkLst>
          <pc:docMk/>
          <pc:sldMk cId="2912130201" sldId="263"/>
        </pc:sldMkLst>
        <pc:spChg chg="mod">
          <ac:chgData name="Furqan Qadri" userId="682a4e0dcebac512" providerId="LiveId" clId="{7BB56B72-35B8-4180-9BCC-A2455E982231}" dt="2020-12-10T13:52:40.014" v="0" actId="404"/>
          <ac:spMkLst>
            <pc:docMk/>
            <pc:sldMk cId="2912130201" sldId="263"/>
            <ac:spMk id="4" creationId="{0BEFFCF7-639C-4ECA-932A-6F0854017954}"/>
          </ac:spMkLst>
        </pc:spChg>
      </pc:sldChg>
    </pc:docChg>
  </pc:docChgLst>
  <pc:docChgLst>
    <pc:chgData name="Furqan Qadri" userId="682a4e0dcebac512" providerId="LiveId" clId="{CBFA72FE-D756-4A69-893B-1C1B198556E7}"/>
    <pc:docChg chg="custSel modSld">
      <pc:chgData name="Furqan Qadri" userId="682a4e0dcebac512" providerId="LiveId" clId="{CBFA72FE-D756-4A69-893B-1C1B198556E7}" dt="2020-12-10T14:24:15.277" v="11" actId="1076"/>
      <pc:docMkLst>
        <pc:docMk/>
      </pc:docMkLst>
      <pc:sldChg chg="modSp mod">
        <pc:chgData name="Furqan Qadri" userId="682a4e0dcebac512" providerId="LiveId" clId="{CBFA72FE-D756-4A69-893B-1C1B198556E7}" dt="2020-12-10T14:23:46.499" v="6" actId="113"/>
        <pc:sldMkLst>
          <pc:docMk/>
          <pc:sldMk cId="4275211236" sldId="257"/>
        </pc:sldMkLst>
        <pc:spChg chg="mod">
          <ac:chgData name="Furqan Qadri" userId="682a4e0dcebac512" providerId="LiveId" clId="{CBFA72FE-D756-4A69-893B-1C1B198556E7}" dt="2020-12-10T14:23:46.499" v="6" actId="113"/>
          <ac:spMkLst>
            <pc:docMk/>
            <pc:sldMk cId="4275211236" sldId="257"/>
            <ac:spMk id="3" creationId="{3A0531BB-5DFB-4158-B390-A5A9EE1A24C3}"/>
          </ac:spMkLst>
        </pc:spChg>
      </pc:sldChg>
      <pc:sldChg chg="modSp mod">
        <pc:chgData name="Furqan Qadri" userId="682a4e0dcebac512" providerId="LiveId" clId="{CBFA72FE-D756-4A69-893B-1C1B198556E7}" dt="2020-12-10T14:24:15.277" v="11" actId="1076"/>
        <pc:sldMkLst>
          <pc:docMk/>
          <pc:sldMk cId="2912130201" sldId="263"/>
        </pc:sldMkLst>
        <pc:spChg chg="mod">
          <ac:chgData name="Furqan Qadri" userId="682a4e0dcebac512" providerId="LiveId" clId="{CBFA72FE-D756-4A69-893B-1C1B198556E7}" dt="2020-12-10T14:24:15.277" v="11" actId="1076"/>
          <ac:spMkLst>
            <pc:docMk/>
            <pc:sldMk cId="2912130201" sldId="263"/>
            <ac:spMk id="3" creationId="{03A4C216-D6DB-424D-B955-2125CD77A319}"/>
          </ac:spMkLst>
        </pc:spChg>
        <pc:spChg chg="mod">
          <ac:chgData name="Furqan Qadri" userId="682a4e0dcebac512" providerId="LiveId" clId="{CBFA72FE-D756-4A69-893B-1C1B198556E7}" dt="2020-12-10T14:24:12.683" v="10" actId="27636"/>
          <ac:spMkLst>
            <pc:docMk/>
            <pc:sldMk cId="2912130201" sldId="263"/>
            <ac:spMk id="4" creationId="{0BEFFCF7-639C-4ECA-932A-6F085401795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AF61AA-5A98-4049-A93E-477E5505141A}" type="datetimeFigureOut">
              <a:rPr lang="en-US" smtClean="0"/>
              <a:t>12/10/2020</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962505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733699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AF61AA-5A98-4049-A93E-477E5505141A}" type="datetimeFigureOut">
              <a:rPr lang="en-US" smtClean="0"/>
              <a:t>12/10/2020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52882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859980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2608686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AF61AA-5A98-4049-A93E-477E5505141A}" type="datetimeFigureOut">
              <a:rPr lang="en-US" smtClean="0"/>
              <a:t>12/10/2020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311577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AF61AA-5A98-4049-A93E-477E5505141A}" type="datetimeFigureOut">
              <a:rPr lang="en-US" smtClean="0"/>
              <a:t>12/10/2020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377621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128453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AF61AA-5A98-4049-A93E-477E5505141A}" type="datetimeFigureOut">
              <a:rPr lang="en-US" smtClean="0"/>
              <a:t>12/10/2020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068334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62462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24564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861473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42823698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0038294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19475493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13210837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F61AA-5A98-4049-A93E-477E5505141A}" type="datetimeFigureOut">
              <a:rPr lang="en-US" smtClean="0"/>
              <a:pPr/>
              <a:t>12/10/2020</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2530533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0DAF61AA-5A98-4049-A93E-477E5505141A}" type="datetimeFigureOut">
              <a:rPr lang="en-US" smtClean="0"/>
              <a:pPr/>
              <a:t>12/10/2020</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705833115"/>
      </p:ext>
    </p:extLst>
  </p:cSld>
  <p:clrMap bg1="dk1" tx1="lt1" bg2="dk2" tx2="lt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 id="2147483837" r:id="rId13"/>
    <p:sldLayoutId id="2147483838" r:id="rId14"/>
    <p:sldLayoutId id="2147483839" r:id="rId15"/>
    <p:sldLayoutId id="2147483840" r:id="rId16"/>
    <p:sldLayoutId id="2147483841"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en.wikipedia.org/wiki/The_Black_Jacobins" TargetMode="External"/><Relationship Id="rId2" Type="http://schemas.openxmlformats.org/officeDocument/2006/relationships/hyperlink" Target="http://en.wikipedia.org/wiki/Triangular_trade"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theredcard.ie/racism-a-brief-history/" TargetMode="External"/><Relationship Id="rId7" Type="http://schemas.openxmlformats.org/officeDocument/2006/relationships/hyperlink" Target="http://www.srcharitycinti.org/opjcc/images/YWCA%2010%20steps%20to%20eliminate%20racism.pdf" TargetMode="External"/><Relationship Id="rId2" Type="http://schemas.openxmlformats.org/officeDocument/2006/relationships/hyperlink" Target="https://languages.oup.com/google-dictionary-en/" TargetMode="External"/><Relationship Id="rId1" Type="http://schemas.openxmlformats.org/officeDocument/2006/relationships/slideLayout" Target="../slideLayouts/slideLayout2.xml"/><Relationship Id="rId6" Type="http://schemas.openxmlformats.org/officeDocument/2006/relationships/hyperlink" Target="https://encrypted-tbn0.gstatic.com/images?q=tbn:ANd9GcQVp-uSm2bLKn09YCpAATea6KTnVsPvkoAHFQ&amp;usqp=CAU" TargetMode="External"/><Relationship Id="rId5" Type="http://schemas.openxmlformats.org/officeDocument/2006/relationships/slide" Target="slide5.xml"/><Relationship Id="rId4" Type="http://schemas.openxmlformats.org/officeDocument/2006/relationships/slide" Target="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FA2B2-1637-48BC-9CF5-C7138D913EB5}"/>
              </a:ext>
            </a:extLst>
          </p:cNvPr>
          <p:cNvSpPr>
            <a:spLocks noGrp="1"/>
          </p:cNvSpPr>
          <p:nvPr>
            <p:ph type="title"/>
          </p:nvPr>
        </p:nvSpPr>
        <p:spPr>
          <a:xfrm>
            <a:off x="727364" y="747204"/>
            <a:ext cx="10353762" cy="970450"/>
          </a:xfrm>
        </p:spPr>
        <p:txBody>
          <a:bodyPr>
            <a:normAutofit/>
          </a:bodyPr>
          <a:lstStyle/>
          <a:p>
            <a:r>
              <a:rPr lang="en-IN" sz="4800" dirty="0"/>
              <a:t>PROJECT PROPOSAL</a:t>
            </a:r>
          </a:p>
        </p:txBody>
      </p:sp>
      <p:sp>
        <p:nvSpPr>
          <p:cNvPr id="3" name="Content Placeholder 2">
            <a:extLst>
              <a:ext uri="{FF2B5EF4-FFF2-40B4-BE49-F238E27FC236}">
                <a16:creationId xmlns:a16="http://schemas.microsoft.com/office/drawing/2014/main" id="{7E33AD13-03D8-4222-A33A-0E7B46687DBD}"/>
              </a:ext>
            </a:extLst>
          </p:cNvPr>
          <p:cNvSpPr>
            <a:spLocks noGrp="1"/>
          </p:cNvSpPr>
          <p:nvPr>
            <p:ph idx="1"/>
          </p:nvPr>
        </p:nvSpPr>
        <p:spPr>
          <a:xfrm>
            <a:off x="727364" y="2247354"/>
            <a:ext cx="10353762" cy="4058751"/>
          </a:xfrm>
        </p:spPr>
        <p:txBody>
          <a:bodyPr/>
          <a:lstStyle/>
          <a:p>
            <a:r>
              <a:rPr lang="en-IN" dirty="0"/>
              <a:t>Course</a:t>
            </a:r>
            <a:r>
              <a:rPr lang="en-IN" b="1" dirty="0"/>
              <a:t>:  UHIT 1022</a:t>
            </a:r>
          </a:p>
          <a:p>
            <a:r>
              <a:rPr lang="en-IN" dirty="0"/>
              <a:t>Section: </a:t>
            </a:r>
            <a:r>
              <a:rPr lang="en-IN" b="1" dirty="0"/>
              <a:t>J6</a:t>
            </a:r>
          </a:p>
          <a:p>
            <a:r>
              <a:rPr lang="en-IN" dirty="0"/>
              <a:t>Title of proposal: </a:t>
            </a:r>
            <a:r>
              <a:rPr lang="en-IN" b="1" dirty="0"/>
              <a:t>“Racism and its impact on society.”</a:t>
            </a:r>
          </a:p>
          <a:p>
            <a:r>
              <a:rPr lang="en-IN" dirty="0"/>
              <a:t>Group no : </a:t>
            </a:r>
            <a:r>
              <a:rPr lang="en-IN" b="1" dirty="0"/>
              <a:t>4</a:t>
            </a:r>
          </a:p>
          <a:p>
            <a:r>
              <a:rPr lang="en-IN" dirty="0"/>
              <a:t>Team members:    </a:t>
            </a:r>
          </a:p>
        </p:txBody>
      </p:sp>
      <p:graphicFrame>
        <p:nvGraphicFramePr>
          <p:cNvPr id="4" name="Table 4">
            <a:extLst>
              <a:ext uri="{FF2B5EF4-FFF2-40B4-BE49-F238E27FC236}">
                <a16:creationId xmlns:a16="http://schemas.microsoft.com/office/drawing/2014/main" id="{A5604A2D-5D87-4092-A268-521F1AAFD69B}"/>
              </a:ext>
            </a:extLst>
          </p:cNvPr>
          <p:cNvGraphicFramePr>
            <a:graphicFrameLocks noGrp="1"/>
          </p:cNvGraphicFramePr>
          <p:nvPr>
            <p:extLst>
              <p:ext uri="{D42A27DB-BD31-4B8C-83A1-F6EECF244321}">
                <p14:modId xmlns:p14="http://schemas.microsoft.com/office/powerpoint/2010/main" val="2964370489"/>
              </p:ext>
            </p:extLst>
          </p:nvPr>
        </p:nvGraphicFramePr>
        <p:xfrm>
          <a:off x="3115074" y="4095744"/>
          <a:ext cx="5496266" cy="1828800"/>
        </p:xfrm>
        <a:graphic>
          <a:graphicData uri="http://schemas.openxmlformats.org/drawingml/2006/table">
            <a:tbl>
              <a:tblPr firstRow="1" bandRow="1">
                <a:tableStyleId>{22838BEF-8BB2-4498-84A7-C5851F593DF1}</a:tableStyleId>
              </a:tblPr>
              <a:tblGrid>
                <a:gridCol w="2748133">
                  <a:extLst>
                    <a:ext uri="{9D8B030D-6E8A-4147-A177-3AD203B41FA5}">
                      <a16:colId xmlns:a16="http://schemas.microsoft.com/office/drawing/2014/main" val="1778601120"/>
                    </a:ext>
                  </a:extLst>
                </a:gridCol>
                <a:gridCol w="2748133">
                  <a:extLst>
                    <a:ext uri="{9D8B030D-6E8A-4147-A177-3AD203B41FA5}">
                      <a16:colId xmlns:a16="http://schemas.microsoft.com/office/drawing/2014/main" val="2688304695"/>
                    </a:ext>
                  </a:extLst>
                </a:gridCol>
              </a:tblGrid>
              <a:tr h="357042">
                <a:tc>
                  <a:txBody>
                    <a:bodyPr/>
                    <a:lstStyle/>
                    <a:p>
                      <a:r>
                        <a:rPr lang="en-IN" dirty="0"/>
                        <a:t>NAME</a:t>
                      </a:r>
                    </a:p>
                  </a:txBody>
                  <a:tcPr/>
                </a:tc>
                <a:tc>
                  <a:txBody>
                    <a:bodyPr/>
                    <a:lstStyle/>
                    <a:p>
                      <a:r>
                        <a:rPr lang="en-IN" dirty="0"/>
                        <a:t>MATRIC NO</a:t>
                      </a:r>
                    </a:p>
                  </a:txBody>
                  <a:tcPr/>
                </a:tc>
                <a:extLst>
                  <a:ext uri="{0D108BD9-81ED-4DB2-BD59-A6C34878D82A}">
                    <a16:rowId xmlns:a16="http://schemas.microsoft.com/office/drawing/2014/main" val="1690877043"/>
                  </a:ext>
                </a:extLst>
              </a:tr>
              <a:tr h="357042">
                <a:tc>
                  <a:txBody>
                    <a:bodyPr/>
                    <a:lstStyle/>
                    <a:p>
                      <a:r>
                        <a:rPr lang="en-IN" dirty="0"/>
                        <a:t>FURQAN QADRI</a:t>
                      </a:r>
                    </a:p>
                  </a:txBody>
                  <a:tcPr/>
                </a:tc>
                <a:tc>
                  <a:txBody>
                    <a:bodyPr/>
                    <a:lstStyle/>
                    <a:p>
                      <a:r>
                        <a:rPr lang="en-IN" dirty="0"/>
                        <a:t>A20MJ0158</a:t>
                      </a:r>
                    </a:p>
                  </a:txBody>
                  <a:tcPr/>
                </a:tc>
                <a:extLst>
                  <a:ext uri="{0D108BD9-81ED-4DB2-BD59-A6C34878D82A}">
                    <a16:rowId xmlns:a16="http://schemas.microsoft.com/office/drawing/2014/main" val="620395753"/>
                  </a:ext>
                </a:extLst>
              </a:tr>
              <a:tr h="357042">
                <a:tc>
                  <a:txBody>
                    <a:bodyPr/>
                    <a:lstStyle/>
                    <a:p>
                      <a:r>
                        <a:rPr lang="en-IN" dirty="0"/>
                        <a:t>SYNTHIA TASHFI</a:t>
                      </a:r>
                    </a:p>
                  </a:txBody>
                  <a:tcPr/>
                </a:tc>
                <a:tc>
                  <a:txBody>
                    <a:bodyPr/>
                    <a:lstStyle/>
                    <a:p>
                      <a:r>
                        <a:rPr lang="en-IN" dirty="0"/>
                        <a:t>A20MJ0152</a:t>
                      </a:r>
                    </a:p>
                  </a:txBody>
                  <a:tcPr/>
                </a:tc>
                <a:extLst>
                  <a:ext uri="{0D108BD9-81ED-4DB2-BD59-A6C34878D82A}">
                    <a16:rowId xmlns:a16="http://schemas.microsoft.com/office/drawing/2014/main" val="35609025"/>
                  </a:ext>
                </a:extLst>
              </a:tr>
              <a:tr h="346642">
                <a:tc>
                  <a:txBody>
                    <a:bodyPr/>
                    <a:lstStyle/>
                    <a:p>
                      <a:r>
                        <a:rPr lang="en-IN" dirty="0"/>
                        <a:t>DACHIYANI MOGAN</a:t>
                      </a:r>
                    </a:p>
                  </a:txBody>
                  <a:tcPr/>
                </a:tc>
                <a:tc>
                  <a:txBody>
                    <a:bodyPr/>
                    <a:lstStyle/>
                    <a:p>
                      <a:r>
                        <a:rPr lang="en-IN" dirty="0"/>
                        <a:t>A20EC5020</a:t>
                      </a:r>
                    </a:p>
                  </a:txBody>
                  <a:tcPr/>
                </a:tc>
                <a:extLst>
                  <a:ext uri="{0D108BD9-81ED-4DB2-BD59-A6C34878D82A}">
                    <a16:rowId xmlns:a16="http://schemas.microsoft.com/office/drawing/2014/main" val="1654192348"/>
                  </a:ext>
                </a:extLst>
              </a:tr>
              <a:tr h="357042">
                <a:tc>
                  <a:txBody>
                    <a:bodyPr/>
                    <a:lstStyle/>
                    <a:p>
                      <a:r>
                        <a:rPr lang="en-IN" dirty="0"/>
                        <a:t>MD MEHDI HASAN</a:t>
                      </a:r>
                    </a:p>
                  </a:txBody>
                  <a:tcPr/>
                </a:tc>
                <a:tc>
                  <a:txBody>
                    <a:bodyPr/>
                    <a:lstStyle/>
                    <a:p>
                      <a:r>
                        <a:rPr lang="en-IN" dirty="0"/>
                        <a:t>A20MJ4005</a:t>
                      </a:r>
                    </a:p>
                  </a:txBody>
                  <a:tcPr/>
                </a:tc>
                <a:extLst>
                  <a:ext uri="{0D108BD9-81ED-4DB2-BD59-A6C34878D82A}">
                    <a16:rowId xmlns:a16="http://schemas.microsoft.com/office/drawing/2014/main" val="3317734097"/>
                  </a:ext>
                </a:extLst>
              </a:tr>
            </a:tbl>
          </a:graphicData>
        </a:graphic>
      </p:graphicFrame>
    </p:spTree>
    <p:extLst>
      <p:ext uri="{BB962C8B-B14F-4D97-AF65-F5344CB8AC3E}">
        <p14:creationId xmlns:p14="http://schemas.microsoft.com/office/powerpoint/2010/main" val="2472964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AC528-3158-4BE8-87F8-F16F260F6BCB}"/>
              </a:ext>
            </a:extLst>
          </p:cNvPr>
          <p:cNvSpPr>
            <a:spLocks noGrp="1"/>
          </p:cNvSpPr>
          <p:nvPr>
            <p:ph type="ctrTitle"/>
          </p:nvPr>
        </p:nvSpPr>
        <p:spPr>
          <a:xfrm>
            <a:off x="1115627" y="536437"/>
            <a:ext cx="9144000" cy="2387600"/>
          </a:xfrm>
        </p:spPr>
        <p:txBody>
          <a:bodyPr>
            <a:normAutofit fontScale="90000"/>
          </a:bodyPr>
          <a:lstStyle/>
          <a:p>
            <a:r>
              <a:rPr lang="en-IN" sz="19900" dirty="0">
                <a:latin typeface="Adobe Devanagari" panose="02040503050201020203" pitchFamily="18" charset="0"/>
                <a:cs typeface="Adobe Devanagari" panose="02040503050201020203" pitchFamily="18" charset="0"/>
              </a:rPr>
              <a:t>R</a:t>
            </a:r>
            <a:r>
              <a:rPr lang="en-IN" sz="19900" dirty="0">
                <a:solidFill>
                  <a:srgbClr val="FFC000"/>
                </a:solidFill>
                <a:latin typeface="Adobe Devanagari" panose="02040503050201020203" pitchFamily="18" charset="0"/>
                <a:cs typeface="Adobe Devanagari" panose="02040503050201020203" pitchFamily="18" charset="0"/>
              </a:rPr>
              <a:t>A</a:t>
            </a:r>
            <a:r>
              <a:rPr lang="en-IN" sz="19900" dirty="0">
                <a:solidFill>
                  <a:schemeClr val="accent2">
                    <a:lumMod val="75000"/>
                  </a:schemeClr>
                </a:solidFill>
                <a:latin typeface="Adobe Devanagari" panose="02040503050201020203" pitchFamily="18" charset="0"/>
                <a:cs typeface="Adobe Devanagari" panose="02040503050201020203" pitchFamily="18" charset="0"/>
              </a:rPr>
              <a:t>C</a:t>
            </a:r>
            <a:r>
              <a:rPr lang="en-IN" sz="19900" dirty="0">
                <a:solidFill>
                  <a:schemeClr val="accent4">
                    <a:lumMod val="75000"/>
                  </a:schemeClr>
                </a:solidFill>
                <a:latin typeface="Adobe Devanagari" panose="02040503050201020203" pitchFamily="18" charset="0"/>
                <a:cs typeface="Adobe Devanagari" panose="02040503050201020203" pitchFamily="18" charset="0"/>
              </a:rPr>
              <a:t>I</a:t>
            </a:r>
            <a:r>
              <a:rPr lang="en-IN" sz="19900" dirty="0">
                <a:solidFill>
                  <a:schemeClr val="accent4">
                    <a:lumMod val="60000"/>
                    <a:lumOff val="40000"/>
                  </a:schemeClr>
                </a:solidFill>
                <a:latin typeface="Adobe Devanagari" panose="02040503050201020203" pitchFamily="18" charset="0"/>
                <a:cs typeface="Adobe Devanagari" panose="02040503050201020203" pitchFamily="18" charset="0"/>
              </a:rPr>
              <a:t>S</a:t>
            </a:r>
            <a:r>
              <a:rPr lang="en-IN" sz="19900" dirty="0">
                <a:solidFill>
                  <a:schemeClr val="bg1">
                    <a:lumMod val="75000"/>
                  </a:schemeClr>
                </a:solidFill>
                <a:latin typeface="Adobe Devanagari" panose="02040503050201020203" pitchFamily="18" charset="0"/>
                <a:cs typeface="Adobe Devanagari" panose="02040503050201020203" pitchFamily="18" charset="0"/>
              </a:rPr>
              <a:t>M</a:t>
            </a:r>
          </a:p>
        </p:txBody>
      </p:sp>
      <p:sp>
        <p:nvSpPr>
          <p:cNvPr id="3" name="Subtitle 2">
            <a:extLst>
              <a:ext uri="{FF2B5EF4-FFF2-40B4-BE49-F238E27FC236}">
                <a16:creationId xmlns:a16="http://schemas.microsoft.com/office/drawing/2014/main" id="{215B7280-6F6B-40B9-83C1-BB0EDAEAEEF0}"/>
              </a:ext>
            </a:extLst>
          </p:cNvPr>
          <p:cNvSpPr>
            <a:spLocks noGrp="1"/>
          </p:cNvSpPr>
          <p:nvPr>
            <p:ph type="subTitle" idx="1"/>
          </p:nvPr>
        </p:nvSpPr>
        <p:spPr>
          <a:xfrm>
            <a:off x="870011" y="3429001"/>
            <a:ext cx="10608815" cy="3255884"/>
          </a:xfrm>
        </p:spPr>
        <p:txBody>
          <a:bodyPr>
            <a:normAutofit/>
          </a:bodyPr>
          <a:lstStyle/>
          <a:p>
            <a:pPr marL="285750" indent="-285750">
              <a:buFont typeface="Arial" panose="020B0604020202020204" pitchFamily="34" charset="0"/>
              <a:buChar char="•"/>
            </a:pPr>
            <a:r>
              <a:rPr lang="en-US" sz="1800" b="0" i="0" dirty="0">
                <a:effectLst/>
                <a:latin typeface="arial" panose="020B0604020202020204" pitchFamily="34" charset="0"/>
              </a:rPr>
              <a:t>Racism is the belief that different races possess </a:t>
            </a:r>
            <a:r>
              <a:rPr lang="en-US" sz="1800" b="1" i="0" dirty="0">
                <a:effectLst/>
                <a:latin typeface="arial" panose="020B0604020202020204" pitchFamily="34" charset="0"/>
              </a:rPr>
              <a:t>distinct</a:t>
            </a:r>
            <a:r>
              <a:rPr lang="en-US" sz="1800" b="0" i="0" dirty="0">
                <a:effectLst/>
                <a:latin typeface="arial" panose="020B0604020202020204" pitchFamily="34" charset="0"/>
              </a:rPr>
              <a:t> characteristics, abilities, or qualities, especially so as to distinguish them as </a:t>
            </a:r>
            <a:r>
              <a:rPr lang="en-US" sz="1800" b="1" i="0" dirty="0">
                <a:effectLst/>
                <a:latin typeface="arial" panose="020B0604020202020204" pitchFamily="34" charset="0"/>
              </a:rPr>
              <a:t>inferior or superior </a:t>
            </a:r>
            <a:r>
              <a:rPr lang="en-US" sz="1800" b="0" i="0" dirty="0">
                <a:effectLst/>
                <a:latin typeface="arial" panose="020B0604020202020204" pitchFamily="34" charset="0"/>
              </a:rPr>
              <a:t>to one another.</a:t>
            </a:r>
          </a:p>
          <a:p>
            <a:endParaRPr lang="en-US" sz="1800" dirty="0">
              <a:latin typeface="arial" panose="020B0604020202020204" pitchFamily="34" charset="0"/>
            </a:endParaRPr>
          </a:p>
          <a:p>
            <a:pPr marL="285750" indent="-285750">
              <a:buFont typeface="Arial" panose="020B0604020202020204" pitchFamily="34" charset="0"/>
              <a:buChar char="•"/>
            </a:pPr>
            <a:r>
              <a:rPr lang="en-US" sz="1800" dirty="0">
                <a:latin typeface="arial" panose="020B0604020202020204" pitchFamily="34" charset="0"/>
              </a:rPr>
              <a:t>It can also be defined as “</a:t>
            </a:r>
            <a:r>
              <a:rPr lang="en-US" sz="1800" b="0" i="0" dirty="0">
                <a:effectLst/>
                <a:latin typeface="arial" panose="020B0604020202020204" pitchFamily="34" charset="0"/>
              </a:rPr>
              <a:t>prejudice, discrimination, or antagonism by an individual, community, or institution </a:t>
            </a:r>
            <a:r>
              <a:rPr lang="en-US" sz="1800" b="1" i="0" dirty="0">
                <a:effectLst/>
                <a:latin typeface="arial" panose="020B0604020202020204" pitchFamily="34" charset="0"/>
              </a:rPr>
              <a:t>against</a:t>
            </a:r>
            <a:r>
              <a:rPr lang="en-US" sz="1800" b="0" i="0" dirty="0">
                <a:effectLst/>
                <a:latin typeface="arial" panose="020B0604020202020204" pitchFamily="34" charset="0"/>
              </a:rPr>
              <a:t> a person or people on the basis of their membership of a </a:t>
            </a:r>
            <a:r>
              <a:rPr lang="en-US" sz="1800" b="1" i="0" dirty="0">
                <a:effectLst/>
                <a:latin typeface="arial" panose="020B0604020202020204" pitchFamily="34" charset="0"/>
              </a:rPr>
              <a:t>particular racial or ethnic group, </a:t>
            </a:r>
            <a:r>
              <a:rPr lang="en-US" sz="1800" b="0" i="0" dirty="0">
                <a:effectLst/>
                <a:latin typeface="arial" panose="020B0604020202020204" pitchFamily="34" charset="0"/>
              </a:rPr>
              <a:t>typically one that is </a:t>
            </a:r>
            <a:r>
              <a:rPr lang="en-US" sz="1800" b="1" i="0" dirty="0">
                <a:effectLst/>
                <a:latin typeface="arial" panose="020B0604020202020204" pitchFamily="34" charset="0"/>
              </a:rPr>
              <a:t>a minority or marginalized</a:t>
            </a:r>
            <a:r>
              <a:rPr lang="en-US" sz="1800" b="0" i="0" dirty="0">
                <a:effectLst/>
                <a:latin typeface="arial" panose="020B0604020202020204" pitchFamily="34" charset="0"/>
              </a:rPr>
              <a:t>.”</a:t>
            </a:r>
            <a:endParaRPr lang="en-IN" sz="1800" dirty="0"/>
          </a:p>
        </p:txBody>
      </p:sp>
    </p:spTree>
    <p:extLst>
      <p:ext uri="{BB962C8B-B14F-4D97-AF65-F5344CB8AC3E}">
        <p14:creationId xmlns:p14="http://schemas.microsoft.com/office/powerpoint/2010/main" val="4184077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DCD36-E52C-4BEA-9EE3-D401FF0F1DED}"/>
              </a:ext>
            </a:extLst>
          </p:cNvPr>
          <p:cNvSpPr>
            <a:spLocks noGrp="1"/>
          </p:cNvSpPr>
          <p:nvPr>
            <p:ph type="ctrTitle"/>
          </p:nvPr>
        </p:nvSpPr>
        <p:spPr>
          <a:xfrm>
            <a:off x="-319596" y="-1047318"/>
            <a:ext cx="11034944" cy="2387600"/>
          </a:xfrm>
        </p:spPr>
        <p:txBody>
          <a:bodyPr>
            <a:normAutofit/>
          </a:bodyPr>
          <a:lstStyle/>
          <a:p>
            <a:r>
              <a:rPr lang="en-IN" sz="4400" dirty="0"/>
              <a:t>           </a:t>
            </a:r>
            <a:r>
              <a:rPr lang="en-IN" dirty="0">
                <a:latin typeface="Adobe Devanagari" panose="02040503050201020203" pitchFamily="18" charset="0"/>
                <a:cs typeface="Adobe Devanagari" panose="02040503050201020203" pitchFamily="18" charset="0"/>
              </a:rPr>
              <a:t>Historical background of racism</a:t>
            </a:r>
            <a:endParaRPr lang="en-IN" sz="4400" dirty="0">
              <a:latin typeface="Adobe Devanagari" panose="02040503050201020203" pitchFamily="18" charset="0"/>
              <a:cs typeface="Adobe Devanagari" panose="02040503050201020203" pitchFamily="18" charset="0"/>
            </a:endParaRPr>
          </a:p>
        </p:txBody>
      </p:sp>
      <p:sp>
        <p:nvSpPr>
          <p:cNvPr id="3" name="Subtitle 2">
            <a:extLst>
              <a:ext uri="{FF2B5EF4-FFF2-40B4-BE49-F238E27FC236}">
                <a16:creationId xmlns:a16="http://schemas.microsoft.com/office/drawing/2014/main" id="{6AD0867C-60FE-4937-A059-3409BA207CAA}"/>
              </a:ext>
            </a:extLst>
          </p:cNvPr>
          <p:cNvSpPr>
            <a:spLocks noGrp="1"/>
          </p:cNvSpPr>
          <p:nvPr>
            <p:ph type="subTitle" idx="1"/>
          </p:nvPr>
        </p:nvSpPr>
        <p:spPr>
          <a:xfrm>
            <a:off x="594804" y="1526714"/>
            <a:ext cx="10520038" cy="5042762"/>
          </a:xfrm>
        </p:spPr>
        <p:txBody>
          <a:bodyPr>
            <a:normAutofit lnSpcReduction="10000"/>
          </a:bodyPr>
          <a:lstStyle/>
          <a:p>
            <a:pPr marL="571500" indent="-571500">
              <a:buFont typeface="Arial" panose="020B0604020202020204" pitchFamily="34" charset="0"/>
              <a:buChar char="•"/>
            </a:pPr>
            <a:r>
              <a:rPr lang="en-US" sz="4000" b="0" i="0" dirty="0">
                <a:effectLst/>
                <a:latin typeface="Times New Roman" panose="02020603050405020304" pitchFamily="18" charset="0"/>
                <a:cs typeface="Times New Roman" panose="02020603050405020304" pitchFamily="18" charset="0"/>
              </a:rPr>
              <a:t>The slave trade</a:t>
            </a:r>
          </a:p>
          <a:p>
            <a:r>
              <a:rPr lang="en-US" sz="1800" dirty="0">
                <a:latin typeface="Times New Roman" panose="02020603050405020304" pitchFamily="18" charset="0"/>
                <a:cs typeface="Times New Roman" panose="02020603050405020304" pitchFamily="18" charset="0"/>
              </a:rPr>
              <a:t>It o</a:t>
            </a:r>
            <a:r>
              <a:rPr lang="en-US" sz="1800" b="0" i="0" dirty="0">
                <a:effectLst/>
                <a:latin typeface="Times New Roman" panose="02020603050405020304" pitchFamily="18" charset="0"/>
                <a:cs typeface="Times New Roman" panose="02020603050405020304" pitchFamily="18" charset="0"/>
              </a:rPr>
              <a:t>riginally developed because of the growing demand for sugar, which lasted in Britain for about 150 years. A trading system known as the </a:t>
            </a:r>
            <a:r>
              <a:rPr lang="en-US" sz="1800" b="0" i="0" dirty="0">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“triangular trade”</a:t>
            </a:r>
            <a:r>
              <a:rPr lang="en-US" sz="1800" b="0" i="0" dirty="0">
                <a:effectLst/>
                <a:latin typeface="Times New Roman" panose="02020603050405020304" pitchFamily="18" charset="0"/>
                <a:cs typeface="Times New Roman" panose="02020603050405020304" pitchFamily="18" charset="0"/>
              </a:rPr>
              <a:t> was created to obtain sugar and other goods. </a:t>
            </a:r>
            <a:r>
              <a:rPr lang="en-US" sz="1800" b="1" i="0" dirty="0">
                <a:effectLst/>
                <a:latin typeface="Times New Roman" panose="02020603050405020304" pitchFamily="18" charset="0"/>
                <a:cs typeface="Times New Roman" panose="02020603050405020304" pitchFamily="18" charset="0"/>
              </a:rPr>
              <a:t>Ships left Britain </a:t>
            </a:r>
            <a:r>
              <a:rPr lang="en-US" sz="1800" b="0" i="0" dirty="0">
                <a:effectLst/>
                <a:latin typeface="Times New Roman" panose="02020603050405020304" pitchFamily="18" charset="0"/>
                <a:cs typeface="Times New Roman" panose="02020603050405020304" pitchFamily="18" charset="0"/>
              </a:rPr>
              <a:t>carrying textiles, gunpowder, silk and other goods. These were then </a:t>
            </a:r>
            <a:r>
              <a:rPr lang="en-US" sz="1800" b="1" i="0" dirty="0">
                <a:effectLst/>
                <a:latin typeface="Times New Roman" panose="02020603050405020304" pitchFamily="18" charset="0"/>
                <a:cs typeface="Times New Roman" panose="02020603050405020304" pitchFamily="18" charset="0"/>
              </a:rPr>
              <a:t>traded in Africa for </a:t>
            </a:r>
            <a:r>
              <a:rPr lang="en-US" sz="1800" b="1" i="0" dirty="0" err="1">
                <a:effectLst/>
                <a:latin typeface="Times New Roman" panose="02020603050405020304" pitchFamily="18" charset="0"/>
                <a:cs typeface="Times New Roman" panose="02020603050405020304" pitchFamily="18" charset="0"/>
              </a:rPr>
              <a:t>slaves.</a:t>
            </a:r>
            <a:r>
              <a:rPr lang="en-US" sz="1800" b="0" i="0" dirty="0" err="1">
                <a:effectLst/>
                <a:latin typeface="Times New Roman" panose="02020603050405020304" pitchFamily="18" charset="0"/>
                <a:cs typeface="Times New Roman" panose="02020603050405020304" pitchFamily="18" charset="0"/>
              </a:rPr>
              <a:t>By</a:t>
            </a:r>
            <a:r>
              <a:rPr lang="en-US" sz="1800" b="0" i="0" dirty="0">
                <a:effectLst/>
                <a:latin typeface="Times New Roman" panose="02020603050405020304" pitchFamily="18" charset="0"/>
                <a:cs typeface="Times New Roman" panose="02020603050405020304" pitchFamily="18" charset="0"/>
              </a:rPr>
              <a:t> the early eighteenth century, </a:t>
            </a:r>
            <a:r>
              <a:rPr lang="en-US" sz="1800" b="1" i="0" dirty="0">
                <a:effectLst/>
                <a:latin typeface="Times New Roman" panose="02020603050405020304" pitchFamily="18" charset="0"/>
                <a:cs typeface="Times New Roman" panose="02020603050405020304" pitchFamily="18" charset="0"/>
              </a:rPr>
              <a:t>Britain </a:t>
            </a:r>
            <a:r>
              <a:rPr lang="en-US" sz="1800" b="0" i="0" dirty="0">
                <a:effectLst/>
                <a:latin typeface="Times New Roman" panose="02020603050405020304" pitchFamily="18" charset="0"/>
                <a:cs typeface="Times New Roman" panose="02020603050405020304" pitchFamily="18" charset="0"/>
              </a:rPr>
              <a:t>was one of the </a:t>
            </a:r>
            <a:r>
              <a:rPr lang="en-US" sz="1800" b="1" i="0" dirty="0">
                <a:effectLst/>
                <a:latin typeface="Times New Roman" panose="02020603050405020304" pitchFamily="18" charset="0"/>
                <a:cs typeface="Times New Roman" panose="02020603050405020304" pitchFamily="18" charset="0"/>
              </a:rPr>
              <a:t>richest slave trading nations </a:t>
            </a:r>
            <a:r>
              <a:rPr lang="en-US" sz="1800" b="0" i="0" dirty="0">
                <a:effectLst/>
                <a:latin typeface="Times New Roman" panose="02020603050405020304" pitchFamily="18" charset="0"/>
                <a:cs typeface="Times New Roman" panose="02020603050405020304" pitchFamily="18" charset="0"/>
              </a:rPr>
              <a:t>in the world, with large numbers of slaves being transported from </a:t>
            </a:r>
            <a:r>
              <a:rPr lang="en-US" sz="1800" b="1" i="0" dirty="0">
                <a:effectLst/>
                <a:latin typeface="Times New Roman" panose="02020603050405020304" pitchFamily="18" charset="0"/>
                <a:cs typeface="Times New Roman" panose="02020603050405020304" pitchFamily="18" charset="0"/>
              </a:rPr>
              <a:t>African and Asian colonies </a:t>
            </a:r>
            <a:r>
              <a:rPr lang="en-US" sz="1800" b="0" i="0" dirty="0">
                <a:effectLst/>
                <a:latin typeface="Times New Roman" panose="02020603050405020304" pitchFamily="18" charset="0"/>
                <a:cs typeface="Times New Roman" panose="02020603050405020304" pitchFamily="18" charset="0"/>
              </a:rPr>
              <a:t>to Europe and America. </a:t>
            </a:r>
          </a:p>
          <a:p>
            <a:r>
              <a:rPr lang="en-US" sz="1800" dirty="0">
                <a:latin typeface="Times New Roman" panose="02020603050405020304" pitchFamily="18" charset="0"/>
                <a:cs typeface="Times New Roman" panose="02020603050405020304" pitchFamily="18" charset="0"/>
              </a:rPr>
              <a:t>Over </a:t>
            </a:r>
            <a:r>
              <a:rPr lang="en-US" sz="1800" b="1" dirty="0">
                <a:latin typeface="Times New Roman" panose="02020603050405020304" pitchFamily="18" charset="0"/>
                <a:cs typeface="Times New Roman" panose="02020603050405020304" pitchFamily="18" charset="0"/>
              </a:rPr>
              <a:t>30 million </a:t>
            </a:r>
            <a:r>
              <a:rPr lang="en-US" sz="1800" dirty="0">
                <a:latin typeface="Times New Roman" panose="02020603050405020304" pitchFamily="18" charset="0"/>
                <a:cs typeface="Times New Roman" panose="02020603050405020304" pitchFamily="18" charset="0"/>
              </a:rPr>
              <a:t>people were taken from </a:t>
            </a:r>
            <a:r>
              <a:rPr lang="en-US" sz="1800" b="1" dirty="0">
                <a:latin typeface="Times New Roman" panose="02020603050405020304" pitchFamily="18" charset="0"/>
                <a:cs typeface="Times New Roman" panose="02020603050405020304" pitchFamily="18" charset="0"/>
              </a:rPr>
              <a:t>west Africa </a:t>
            </a:r>
            <a:r>
              <a:rPr lang="en-US" sz="1800" dirty="0">
                <a:latin typeface="Times New Roman" panose="02020603050405020304" pitchFamily="18" charset="0"/>
                <a:cs typeface="Times New Roman" panose="02020603050405020304" pitchFamily="18" charset="0"/>
              </a:rPr>
              <a:t>and forced into slavery. Usually, these laborers worked in</a:t>
            </a:r>
            <a:r>
              <a:rPr lang="en-US" sz="1800" b="1" dirty="0">
                <a:latin typeface="Times New Roman" panose="02020603050405020304" pitchFamily="18" charset="0"/>
                <a:cs typeface="Times New Roman" panose="02020603050405020304" pitchFamily="18" charset="0"/>
              </a:rPr>
              <a:t> plantations </a:t>
            </a:r>
            <a:r>
              <a:rPr lang="en-US" sz="1800" dirty="0">
                <a:latin typeface="Times New Roman" panose="02020603050405020304" pitchFamily="18" charset="0"/>
                <a:cs typeface="Times New Roman" panose="02020603050405020304" pitchFamily="18" charset="0"/>
              </a:rPr>
              <a:t>and were subjected to horrific conditions. Some didn’t even make it to Europe as the travelling conditions were terrible. Millions of Africans died in the process. </a:t>
            </a:r>
          </a:p>
          <a:p>
            <a:r>
              <a:rPr lang="en-US" sz="1800" dirty="0">
                <a:latin typeface="Times New Roman" panose="02020603050405020304" pitchFamily="18" charset="0"/>
                <a:cs typeface="Times New Roman" panose="02020603050405020304" pitchFamily="18" charset="0"/>
              </a:rPr>
              <a:t>Some people wanted to stop this trade of humans but </a:t>
            </a:r>
            <a:r>
              <a:rPr lang="en-US" sz="1800" b="1" dirty="0">
                <a:latin typeface="Times New Roman" panose="02020603050405020304" pitchFamily="18" charset="0"/>
                <a:cs typeface="Times New Roman" panose="02020603050405020304" pitchFamily="18" charset="0"/>
              </a:rPr>
              <a:t>theories against the black people </a:t>
            </a:r>
            <a:r>
              <a:rPr lang="en-US" sz="1800" dirty="0">
                <a:latin typeface="Times New Roman" panose="02020603050405020304" pitchFamily="18" charset="0"/>
                <a:cs typeface="Times New Roman" panose="02020603050405020304" pitchFamily="18" charset="0"/>
              </a:rPr>
              <a:t>were formulated.  They claimed that some slaves had caught a </a:t>
            </a:r>
            <a:r>
              <a:rPr lang="en-US" sz="1800" b="1" dirty="0">
                <a:latin typeface="Times New Roman" panose="02020603050405020304" pitchFamily="18" charset="0"/>
                <a:cs typeface="Times New Roman" panose="02020603050405020304" pitchFamily="18" charset="0"/>
              </a:rPr>
              <a:t>rapidly spreading disease</a:t>
            </a:r>
            <a:r>
              <a:rPr lang="en-US" sz="1800" dirty="0">
                <a:latin typeface="Times New Roman" panose="02020603050405020304" pitchFamily="18" charset="0"/>
                <a:cs typeface="Times New Roman" panose="02020603050405020304" pitchFamily="18" charset="0"/>
              </a:rPr>
              <a:t>, the symptoms of which made the </a:t>
            </a:r>
            <a:r>
              <a:rPr lang="en-US" sz="1800" b="1" dirty="0">
                <a:latin typeface="Times New Roman" panose="02020603050405020304" pitchFamily="18" charset="0"/>
                <a:cs typeface="Times New Roman" panose="02020603050405020304" pitchFamily="18" charset="0"/>
              </a:rPr>
              <a:t>slaves run away!</a:t>
            </a:r>
            <a:r>
              <a:rPr lang="en-US" sz="1800" dirty="0">
                <a:latin typeface="Times New Roman" panose="02020603050405020304" pitchFamily="18" charset="0"/>
                <a:cs typeface="Times New Roman" panose="02020603050405020304" pitchFamily="18" charset="0"/>
              </a:rPr>
              <a:t> Blacks were naturally </a:t>
            </a:r>
            <a:r>
              <a:rPr lang="en-US" sz="1800" b="1" dirty="0">
                <a:latin typeface="Times New Roman" panose="02020603050405020304" pitchFamily="18" charset="0"/>
                <a:cs typeface="Times New Roman" panose="02020603050405020304" pitchFamily="18" charset="0"/>
              </a:rPr>
              <a:t>lazy, </a:t>
            </a:r>
            <a:r>
              <a:rPr lang="en-US" sz="1800" dirty="0">
                <a:latin typeface="Times New Roman" panose="02020603050405020304" pitchFamily="18" charset="0"/>
                <a:cs typeface="Times New Roman" panose="02020603050405020304" pitchFamily="18" charset="0"/>
              </a:rPr>
              <a:t>people were told, which is why they hated working on the plantation. Defenders of the slave trade also said that </a:t>
            </a:r>
            <a:r>
              <a:rPr lang="en-US" sz="1800" b="1" dirty="0">
                <a:latin typeface="Times New Roman" panose="02020603050405020304" pitchFamily="18" charset="0"/>
                <a:cs typeface="Times New Roman" panose="02020603050405020304" pitchFamily="18" charset="0"/>
              </a:rPr>
              <a:t>blacks were less intelligent than whites</a:t>
            </a:r>
            <a:r>
              <a:rPr lang="en-US" sz="1800" dirty="0">
                <a:latin typeface="Times New Roman" panose="02020603050405020304" pitchFamily="18" charset="0"/>
                <a:cs typeface="Times New Roman" panose="02020603050405020304" pitchFamily="18" charset="0"/>
              </a:rPr>
              <a:t>; they were “</a:t>
            </a:r>
            <a:r>
              <a:rPr lang="en-US" sz="1800" b="1" dirty="0">
                <a:latin typeface="Times New Roman" panose="02020603050405020304" pitchFamily="18" charset="0"/>
                <a:cs typeface="Times New Roman" panose="02020603050405020304" pitchFamily="18" charset="0"/>
              </a:rPr>
              <a:t>sub-human</a:t>
            </a:r>
            <a:r>
              <a:rPr lang="en-US" sz="1800" dirty="0">
                <a:latin typeface="Times New Roman" panose="02020603050405020304" pitchFamily="18" charset="0"/>
                <a:cs typeface="Times New Roman" panose="02020603050405020304" pitchFamily="18" charset="0"/>
              </a:rPr>
              <a:t>” and had </a:t>
            </a:r>
            <a:r>
              <a:rPr lang="en-US" sz="1800" b="1" dirty="0">
                <a:latin typeface="Times New Roman" panose="02020603050405020304" pitchFamily="18" charset="0"/>
                <a:cs typeface="Times New Roman" panose="02020603050405020304" pitchFamily="18" charset="0"/>
              </a:rPr>
              <a:t>tails. </a:t>
            </a:r>
            <a:r>
              <a:rPr lang="en-US" sz="1800" dirty="0">
                <a:latin typeface="Times New Roman" panose="02020603050405020304" pitchFamily="18" charset="0"/>
                <a:cs typeface="Times New Roman" panose="02020603050405020304" pitchFamily="18" charset="0"/>
              </a:rPr>
              <a:t>These ideas were backed by </a:t>
            </a:r>
            <a:r>
              <a:rPr lang="en-US" sz="1800" b="1" dirty="0">
                <a:latin typeface="Times New Roman" panose="02020603050405020304" pitchFamily="18" charset="0"/>
                <a:cs typeface="Times New Roman" panose="02020603050405020304" pitchFamily="18" charset="0"/>
              </a:rPr>
              <a:t>church leaders, writers and academics </a:t>
            </a:r>
            <a:r>
              <a:rPr lang="en-US" sz="1800" dirty="0">
                <a:latin typeface="Times New Roman" panose="02020603050405020304" pitchFamily="18" charset="0"/>
                <a:cs typeface="Times New Roman" panose="02020603050405020304" pitchFamily="18" charset="0"/>
              </a:rPr>
              <a:t>and soon a large number of myths about black people were spread about Europe. “The </a:t>
            </a:r>
            <a:r>
              <a:rPr lang="en-US" sz="1800" b="1" dirty="0">
                <a:latin typeface="Times New Roman" panose="02020603050405020304" pitchFamily="18" charset="0"/>
                <a:cs typeface="Times New Roman" panose="02020603050405020304" pitchFamily="18" charset="0"/>
              </a:rPr>
              <a:t>African slave in America was happier </a:t>
            </a:r>
            <a:r>
              <a:rPr lang="en-US" sz="1800" dirty="0">
                <a:latin typeface="Times New Roman" panose="02020603050405020304" pitchFamily="18" charset="0"/>
                <a:cs typeface="Times New Roman" panose="02020603050405020304" pitchFamily="18" charset="0"/>
              </a:rPr>
              <a:t>than in his own civilization”— slavery supporter quoted in CLR James </a:t>
            </a:r>
            <a:r>
              <a:rPr lang="en-US" sz="18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“The Black Jacobins”</a:t>
            </a:r>
            <a:r>
              <a:rPr lang="en-US" sz="1800" dirty="0">
                <a:latin typeface="Times New Roman" panose="02020603050405020304" pitchFamily="18" charset="0"/>
                <a:cs typeface="Times New Roman" panose="02020603050405020304" pitchFamily="18" charset="0"/>
              </a:rPr>
              <a:t>.</a:t>
            </a:r>
          </a:p>
          <a:p>
            <a:endParaRPr lang="en-IN" sz="1800" dirty="0">
              <a:latin typeface="Trebuchet MS" panose="020B0603020202020204" pitchFamily="34" charset="0"/>
            </a:endParaRPr>
          </a:p>
        </p:txBody>
      </p:sp>
    </p:spTree>
    <p:extLst>
      <p:ext uri="{BB962C8B-B14F-4D97-AF65-F5344CB8AC3E}">
        <p14:creationId xmlns:p14="http://schemas.microsoft.com/office/powerpoint/2010/main" val="2705231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44D95-78B5-4986-8D8D-863E333D72D0}"/>
              </a:ext>
            </a:extLst>
          </p:cNvPr>
          <p:cNvSpPr>
            <a:spLocks noGrp="1"/>
          </p:cNvSpPr>
          <p:nvPr>
            <p:ph type="title"/>
          </p:nvPr>
        </p:nvSpPr>
        <p:spPr/>
        <p:txBody>
          <a:bodyPr/>
          <a:lstStyle/>
          <a:p>
            <a:r>
              <a:rPr lang="en-US" dirty="0"/>
              <a:t>Related theories: Aspects of Racism</a:t>
            </a:r>
          </a:p>
        </p:txBody>
      </p:sp>
      <p:sp>
        <p:nvSpPr>
          <p:cNvPr id="3" name="Content Placeholder 2">
            <a:extLst>
              <a:ext uri="{FF2B5EF4-FFF2-40B4-BE49-F238E27FC236}">
                <a16:creationId xmlns:a16="http://schemas.microsoft.com/office/drawing/2014/main" id="{3A0531BB-5DFB-4158-B390-A5A9EE1A24C3}"/>
              </a:ext>
            </a:extLst>
          </p:cNvPr>
          <p:cNvSpPr>
            <a:spLocks noGrp="1"/>
          </p:cNvSpPr>
          <p:nvPr>
            <p:ph idx="1"/>
          </p:nvPr>
        </p:nvSpPr>
        <p:spPr>
          <a:xfrm>
            <a:off x="913795" y="1732448"/>
            <a:ext cx="10353762" cy="4515951"/>
          </a:xfrm>
        </p:spPr>
        <p:txBody>
          <a:bodyPr>
            <a:normAutofit lnSpcReduction="10000"/>
          </a:bodyPr>
          <a:lstStyle/>
          <a:p>
            <a:pPr marL="36900" indent="0">
              <a:buNone/>
            </a:pPr>
            <a:r>
              <a:rPr lang="en-US" dirty="0"/>
              <a:t>Theories that are related to the central ideology of racism are:</a:t>
            </a:r>
          </a:p>
          <a:p>
            <a:r>
              <a:rPr lang="en-US" i="1" dirty="0"/>
              <a:t>Aversive Racism </a:t>
            </a:r>
            <a:r>
              <a:rPr lang="en-US" dirty="0"/>
              <a:t>- As opposed to the conventional racism which is explicit and obvious discrimination, aversive racism is the </a:t>
            </a:r>
            <a:r>
              <a:rPr lang="en-US" b="1" dirty="0"/>
              <a:t>persistent avoidance </a:t>
            </a:r>
            <a:r>
              <a:rPr lang="en-US" dirty="0"/>
              <a:t>of interacting with certain racial or ethnic groups that are deemed as inferior.</a:t>
            </a:r>
          </a:p>
          <a:p>
            <a:r>
              <a:rPr lang="en-US" i="1" dirty="0"/>
              <a:t>Color Blindness -</a:t>
            </a:r>
            <a:r>
              <a:rPr lang="en-US" dirty="0"/>
              <a:t>The disregard of racial characteristics when interacting with people of color (non-white). While some may argue this as an ideology of racial equality, it is considered a </a:t>
            </a:r>
            <a:r>
              <a:rPr lang="en-US" b="1" dirty="0"/>
              <a:t>subtle way to minimize </a:t>
            </a:r>
            <a:r>
              <a:rPr lang="en-US" dirty="0"/>
              <a:t>or erase the racism individuals have faced. People with this belief reject racial ideology but also reject systematic policies to fix institutionalized racism.</a:t>
            </a:r>
          </a:p>
          <a:p>
            <a:r>
              <a:rPr lang="en-US" i="1" dirty="0"/>
              <a:t>Racial Profiling -</a:t>
            </a:r>
            <a:r>
              <a:rPr lang="en-US" dirty="0"/>
              <a:t> The act of </a:t>
            </a:r>
            <a:r>
              <a:rPr lang="en-US" b="1" dirty="0"/>
              <a:t>suspecting or targeting a person </a:t>
            </a:r>
            <a:r>
              <a:rPr lang="en-US" dirty="0"/>
              <a:t>on the basis of </a:t>
            </a:r>
            <a:r>
              <a:rPr lang="en-US" b="1" dirty="0"/>
              <a:t>their feature</a:t>
            </a:r>
            <a:r>
              <a:rPr lang="en-US" dirty="0"/>
              <a:t>s or characteristics of a </a:t>
            </a:r>
            <a:r>
              <a:rPr lang="en-US" b="1" dirty="0"/>
              <a:t>racial or ethnic group </a:t>
            </a:r>
            <a:r>
              <a:rPr lang="en-US" dirty="0"/>
              <a:t>rather than on individual suspicion.</a:t>
            </a:r>
          </a:p>
          <a:p>
            <a:r>
              <a:rPr lang="en-US" i="1" dirty="0"/>
              <a:t>Cultural Racism – </a:t>
            </a:r>
            <a:r>
              <a:rPr lang="en-US" dirty="0">
                <a:effectLst/>
              </a:rPr>
              <a:t>Discrimination based on </a:t>
            </a:r>
            <a:r>
              <a:rPr lang="en-US" b="1" dirty="0">
                <a:effectLst/>
              </a:rPr>
              <a:t>cultural differences </a:t>
            </a:r>
            <a:r>
              <a:rPr lang="en-US" dirty="0">
                <a:effectLst/>
              </a:rPr>
              <a:t>between racial groups. People with this prejudice believe that some cultures are superior than others and that inferior cultures should not co exist with others in the same society.</a:t>
            </a:r>
            <a:endParaRPr lang="en-US" i="1" dirty="0"/>
          </a:p>
        </p:txBody>
      </p:sp>
    </p:spTree>
    <p:extLst>
      <p:ext uri="{BB962C8B-B14F-4D97-AF65-F5344CB8AC3E}">
        <p14:creationId xmlns:p14="http://schemas.microsoft.com/office/powerpoint/2010/main" val="4275211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2841B-9C1D-402A-8C7A-951B48E3258B}"/>
              </a:ext>
            </a:extLst>
          </p:cNvPr>
          <p:cNvSpPr>
            <a:spLocks noGrp="1"/>
          </p:cNvSpPr>
          <p:nvPr>
            <p:ph type="title"/>
          </p:nvPr>
        </p:nvSpPr>
        <p:spPr/>
        <p:txBody>
          <a:bodyPr>
            <a:normAutofit/>
          </a:bodyPr>
          <a:lstStyle/>
          <a:p>
            <a:r>
              <a:rPr lang="en-US" dirty="0"/>
              <a:t>The ongoing impact of Racism</a:t>
            </a:r>
          </a:p>
        </p:txBody>
      </p:sp>
      <p:sp>
        <p:nvSpPr>
          <p:cNvPr id="3" name="Content Placeholder 2">
            <a:extLst>
              <a:ext uri="{FF2B5EF4-FFF2-40B4-BE49-F238E27FC236}">
                <a16:creationId xmlns:a16="http://schemas.microsoft.com/office/drawing/2014/main" id="{C6226FD9-19C8-477F-BB7B-173536547C19}"/>
              </a:ext>
            </a:extLst>
          </p:cNvPr>
          <p:cNvSpPr>
            <a:spLocks noGrp="1"/>
          </p:cNvSpPr>
          <p:nvPr>
            <p:ph idx="1"/>
          </p:nvPr>
        </p:nvSpPr>
        <p:spPr>
          <a:xfrm>
            <a:off x="913795" y="1732449"/>
            <a:ext cx="10353762" cy="4747864"/>
          </a:xfrm>
        </p:spPr>
        <p:txBody>
          <a:bodyPr>
            <a:normAutofit/>
          </a:bodyPr>
          <a:lstStyle/>
          <a:p>
            <a:pPr marL="36900" indent="0">
              <a:buNone/>
            </a:pPr>
            <a:r>
              <a:rPr lang="en-US" sz="2000" dirty="0"/>
              <a:t>Many minorities start facing racism as early as their childhood and the implications of what they face are significant:</a:t>
            </a:r>
          </a:p>
          <a:p>
            <a:r>
              <a:rPr lang="en-US" b="1" dirty="0"/>
              <a:t>Negative </a:t>
            </a:r>
            <a:r>
              <a:rPr lang="en-US" dirty="0"/>
              <a:t>psychological impact</a:t>
            </a:r>
          </a:p>
          <a:p>
            <a:r>
              <a:rPr lang="en-US" b="1" dirty="0"/>
              <a:t>Loss </a:t>
            </a:r>
            <a:r>
              <a:rPr lang="en-US" dirty="0"/>
              <a:t>of education and educational opportunities (especially when a super race is favored)</a:t>
            </a:r>
          </a:p>
          <a:p>
            <a:r>
              <a:rPr lang="en-US" dirty="0"/>
              <a:t>Promotion of </a:t>
            </a:r>
            <a:r>
              <a:rPr lang="en-US" b="1" dirty="0"/>
              <a:t>anti-social </a:t>
            </a:r>
            <a:r>
              <a:rPr lang="en-US" dirty="0"/>
              <a:t>behaviors and isolation</a:t>
            </a:r>
          </a:p>
          <a:p>
            <a:r>
              <a:rPr lang="en-US" b="1" dirty="0"/>
              <a:t>Increased criminalization </a:t>
            </a:r>
            <a:r>
              <a:rPr lang="en-US" dirty="0"/>
              <a:t>of children often for conduct that does not threaten the safety of others</a:t>
            </a:r>
          </a:p>
          <a:p>
            <a:pPr marL="36900" indent="0">
              <a:buNone/>
            </a:pPr>
            <a:r>
              <a:rPr lang="en-US" sz="2000" dirty="0"/>
              <a:t>Therefore, youths belonging to what is considered an inferior race, face difficulties in reaching their goals and potential due to being targeted and deprived of their rights. </a:t>
            </a:r>
          </a:p>
          <a:p>
            <a:pPr marL="36900" indent="0">
              <a:buNone/>
            </a:pPr>
            <a:r>
              <a:rPr lang="en-US" sz="2000" dirty="0"/>
              <a:t>This prejudice then continues in adulthood in terms of work opportunities, facing unemployment and poverty; in extreme cases, </a:t>
            </a:r>
            <a:r>
              <a:rPr lang="en-US" sz="2000" b="1" dirty="0"/>
              <a:t>victims </a:t>
            </a:r>
            <a:r>
              <a:rPr lang="en-US" sz="2000" dirty="0"/>
              <a:t>resort to crime to earn money, which instills a fear among the community towards certain races. And the cycle continues as such.</a:t>
            </a:r>
          </a:p>
          <a:p>
            <a:pPr marL="36900" indent="0">
              <a:buNone/>
            </a:pPr>
            <a:endParaRPr lang="en-US" sz="2000" dirty="0"/>
          </a:p>
        </p:txBody>
      </p:sp>
    </p:spTree>
    <p:extLst>
      <p:ext uri="{BB962C8B-B14F-4D97-AF65-F5344CB8AC3E}">
        <p14:creationId xmlns:p14="http://schemas.microsoft.com/office/powerpoint/2010/main" val="2826210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An Example of Case Study in Racism</a:t>
            </a:r>
          </a:p>
        </p:txBody>
      </p:sp>
    </p:spTree>
    <p:extLst>
      <p:ext uri="{BB962C8B-B14F-4D97-AF65-F5344CB8AC3E}">
        <p14:creationId xmlns:p14="http://schemas.microsoft.com/office/powerpoint/2010/main" val="3997858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1000"/>
            <a:duotone>
              <a:schemeClr val="bg2">
                <a:shade val="80000"/>
                <a:lumMod val="80000"/>
              </a:schemeClr>
              <a:schemeClr val="bg2">
                <a:tint val="98000"/>
              </a:schemeClr>
            </a:duotone>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alphaModFix amt="20000"/>
            <a:extLst>
              <a:ext uri="{BEBA8EAE-BF5A-486C-A8C5-ECC9F3942E4B}">
                <a14:imgProps xmlns:a14="http://schemas.microsoft.com/office/drawing/2010/main">
                  <a14:imgLayer r:embed="rId4">
                    <a14:imgEffect>
                      <a14:saturation sat="85000"/>
                    </a14:imgEffect>
                    <a14:imgEffect>
                      <a14:brightnessContrast bright="-51000" contrast="-21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solidFill>
                  <a:schemeClr val="tx1"/>
                </a:solidFill>
              </a:rPr>
              <a:t>Black Lives Matter Protests</a:t>
            </a:r>
          </a:p>
        </p:txBody>
      </p:sp>
      <p:sp>
        <p:nvSpPr>
          <p:cNvPr id="3" name="Content Placeholder 2"/>
          <p:cNvSpPr>
            <a:spLocks noGrp="1"/>
          </p:cNvSpPr>
          <p:nvPr>
            <p:ph idx="1"/>
          </p:nvPr>
        </p:nvSpPr>
        <p:spPr>
          <a:xfrm>
            <a:off x="763480" y="1853248"/>
            <a:ext cx="10200441" cy="4195481"/>
          </a:xfrm>
        </p:spPr>
        <p:txBody>
          <a:bodyPr>
            <a:noAutofit/>
          </a:bodyPr>
          <a:lstStyle/>
          <a:p>
            <a:pPr algn="just"/>
            <a:r>
              <a:rPr lang="en-US" sz="2200" dirty="0">
                <a:latin typeface="Times New Roman" panose="02020603050405020304" pitchFamily="18" charset="0"/>
                <a:cs typeface="Times New Roman" panose="02020603050405020304" pitchFamily="18" charset="0"/>
              </a:rPr>
              <a:t>A fresh experience that we can still vividly remember is the </a:t>
            </a:r>
            <a:r>
              <a:rPr lang="en-US" sz="2200" b="1" dirty="0">
                <a:latin typeface="Times New Roman" panose="02020603050405020304" pitchFamily="18" charset="0"/>
                <a:cs typeface="Times New Roman" panose="02020603050405020304" pitchFamily="18" charset="0"/>
              </a:rPr>
              <a:t>Black Lives Matter </a:t>
            </a:r>
            <a:r>
              <a:rPr lang="en-US" sz="2200" dirty="0">
                <a:latin typeface="Times New Roman" panose="02020603050405020304" pitchFamily="18" charset="0"/>
                <a:cs typeface="Times New Roman" panose="02020603050405020304" pitchFamily="18" charset="0"/>
              </a:rPr>
              <a:t>movement that was </a:t>
            </a:r>
            <a:r>
              <a:rPr lang="en-US" sz="2200" b="1" dirty="0">
                <a:latin typeface="Times New Roman" panose="02020603050405020304" pitchFamily="18" charset="0"/>
                <a:cs typeface="Times New Roman" panose="02020603050405020304" pitchFamily="18" charset="0"/>
              </a:rPr>
              <a:t>rampant in the western </a:t>
            </a:r>
            <a:r>
              <a:rPr lang="en-US" sz="2200" dirty="0">
                <a:latin typeface="Times New Roman" panose="02020603050405020304" pitchFamily="18" charset="0"/>
                <a:cs typeface="Times New Roman" panose="02020603050405020304" pitchFamily="18" charset="0"/>
              </a:rPr>
              <a:t>countries. This protest was started because of some </a:t>
            </a:r>
            <a:r>
              <a:rPr lang="en-US" sz="2200" b="1" dirty="0">
                <a:latin typeface="Times New Roman" panose="02020603050405020304" pitchFamily="18" charset="0"/>
                <a:cs typeface="Times New Roman" panose="02020603050405020304" pitchFamily="18" charset="0"/>
              </a:rPr>
              <a:t>racist</a:t>
            </a:r>
            <a:r>
              <a:rPr lang="en-US" sz="2200" dirty="0">
                <a:latin typeface="Times New Roman" panose="02020603050405020304" pitchFamily="18" charset="0"/>
                <a:cs typeface="Times New Roman" panose="02020603050405020304" pitchFamily="18" charset="0"/>
              </a:rPr>
              <a:t> police men attacking and sometimes killing civilians based on color especially black people. The aggressive nature of policemen towards colored people caused such  big protest which started on 25</a:t>
            </a:r>
            <a:r>
              <a:rPr lang="en-US" sz="2200" baseline="30000" dirty="0">
                <a:latin typeface="Times New Roman" panose="02020603050405020304" pitchFamily="18" charset="0"/>
                <a:cs typeface="Times New Roman" panose="02020603050405020304" pitchFamily="18" charset="0"/>
              </a:rPr>
              <a:t>th</a:t>
            </a:r>
            <a:r>
              <a:rPr lang="en-US" sz="2200" dirty="0">
                <a:latin typeface="Times New Roman" panose="02020603050405020304" pitchFamily="18" charset="0"/>
                <a:cs typeface="Times New Roman" panose="02020603050405020304" pitchFamily="18" charset="0"/>
              </a:rPr>
              <a:t> May 2020, after the death of George Floyd in USA, who was murdered by a policeman by strangulation which led to asphyxiation. </a:t>
            </a:r>
            <a:r>
              <a:rPr lang="en-US" sz="2200" b="1" dirty="0">
                <a:latin typeface="Times New Roman" panose="02020603050405020304" pitchFamily="18" charset="0"/>
                <a:cs typeface="Times New Roman" panose="02020603050405020304" pitchFamily="18" charset="0"/>
              </a:rPr>
              <a:t>Black people </a:t>
            </a:r>
            <a:r>
              <a:rPr lang="en-US" sz="2200" dirty="0">
                <a:latin typeface="Times New Roman" panose="02020603050405020304" pitchFamily="18" charset="0"/>
                <a:cs typeface="Times New Roman" panose="02020603050405020304" pitchFamily="18" charset="0"/>
              </a:rPr>
              <a:t>were tired of the police brutality, disrespect of their capabilities, false association with gang members and murderers. For these reasons black people initiated this movement. This particular movement had huge support and followers from all around the world which made the government to realize the crisis </a:t>
            </a:r>
            <a:r>
              <a:rPr lang="en-US" sz="2200" b="1" dirty="0">
                <a:latin typeface="Times New Roman" panose="02020603050405020304" pitchFamily="18" charset="0"/>
                <a:cs typeface="Times New Roman" panose="02020603050405020304" pitchFamily="18" charset="0"/>
              </a:rPr>
              <a:t>black people</a:t>
            </a:r>
            <a:r>
              <a:rPr lang="en-US" sz="2200" dirty="0">
                <a:latin typeface="Times New Roman" panose="02020603050405020304" pitchFamily="18" charset="0"/>
                <a:cs typeface="Times New Roman" panose="02020603050405020304" pitchFamily="18" charset="0"/>
              </a:rPr>
              <a:t> are facing in western countries. This is an important example of case study in Racism.</a:t>
            </a:r>
          </a:p>
        </p:txBody>
      </p:sp>
    </p:spTree>
    <p:extLst>
      <p:ext uri="{BB962C8B-B14F-4D97-AF65-F5344CB8AC3E}">
        <p14:creationId xmlns:p14="http://schemas.microsoft.com/office/powerpoint/2010/main" val="174939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7E676-8281-40E4-8738-15A933A78945}"/>
              </a:ext>
            </a:extLst>
          </p:cNvPr>
          <p:cNvSpPr>
            <a:spLocks noGrp="1"/>
          </p:cNvSpPr>
          <p:nvPr>
            <p:ph type="ctrTitle"/>
          </p:nvPr>
        </p:nvSpPr>
        <p:spPr>
          <a:xfrm>
            <a:off x="408373" y="656948"/>
            <a:ext cx="10270724" cy="976050"/>
          </a:xfrm>
        </p:spPr>
        <p:txBody>
          <a:bodyPr>
            <a:normAutofit fontScale="90000"/>
          </a:bodyPr>
          <a:lstStyle/>
          <a:p>
            <a:r>
              <a:rPr lang="en-IN" dirty="0"/>
              <a:t>     Formulation to eradicate racism</a:t>
            </a:r>
          </a:p>
        </p:txBody>
      </p:sp>
      <p:sp>
        <p:nvSpPr>
          <p:cNvPr id="3" name="Subtitle 2">
            <a:extLst>
              <a:ext uri="{FF2B5EF4-FFF2-40B4-BE49-F238E27FC236}">
                <a16:creationId xmlns:a16="http://schemas.microsoft.com/office/drawing/2014/main" id="{6AA843B6-FB61-4897-B4D4-9CC0BA748896}"/>
              </a:ext>
            </a:extLst>
          </p:cNvPr>
          <p:cNvSpPr>
            <a:spLocks noGrp="1"/>
          </p:cNvSpPr>
          <p:nvPr>
            <p:ph type="subTitle" idx="1"/>
          </p:nvPr>
        </p:nvSpPr>
        <p:spPr>
          <a:xfrm>
            <a:off x="683581" y="2601119"/>
            <a:ext cx="9851069" cy="3710904"/>
          </a:xfrm>
        </p:spPr>
        <p:txBody>
          <a:bodyPr>
            <a:normAutofit/>
          </a:bodyPr>
          <a:lstStyle/>
          <a:p>
            <a:pPr marL="457200" indent="-457200" algn="l">
              <a:spcBef>
                <a:spcPts val="1500"/>
              </a:spcBef>
              <a:buFont typeface="Wingdings" panose="05000000000000000000" pitchFamily="2" charset="2"/>
              <a:buChar char="ü"/>
            </a:pPr>
            <a:r>
              <a:rPr lang="en-US" b="1" dirty="0"/>
              <a:t>Do not laugh </a:t>
            </a:r>
            <a:r>
              <a:rPr lang="en-US" dirty="0"/>
              <a:t>at racist, sexist, ageist, homophobic and other stereotypical jokes or assumptions. </a:t>
            </a:r>
          </a:p>
          <a:p>
            <a:pPr marL="457200" indent="-457200" algn="l">
              <a:spcBef>
                <a:spcPts val="1500"/>
              </a:spcBef>
              <a:buFont typeface="Wingdings" panose="05000000000000000000" pitchFamily="2" charset="2"/>
              <a:buChar char="ü"/>
            </a:pPr>
            <a:r>
              <a:rPr lang="en-US" dirty="0"/>
              <a:t>  Make an</a:t>
            </a:r>
            <a:r>
              <a:rPr lang="en-US" b="1" dirty="0"/>
              <a:t> effort </a:t>
            </a:r>
            <a:r>
              <a:rPr lang="en-US" dirty="0"/>
              <a:t>to get to know people</a:t>
            </a:r>
            <a:r>
              <a:rPr lang="en-US" b="1" dirty="0"/>
              <a:t> different </a:t>
            </a:r>
            <a:r>
              <a:rPr lang="en-US" dirty="0"/>
              <a:t>than you. Learn about other people and their culture. </a:t>
            </a:r>
          </a:p>
          <a:p>
            <a:pPr marL="457200" indent="-457200" algn="l">
              <a:spcBef>
                <a:spcPts val="1500"/>
              </a:spcBef>
              <a:buFont typeface="Wingdings" panose="05000000000000000000" pitchFamily="2" charset="2"/>
              <a:buChar char="ü"/>
            </a:pPr>
            <a:r>
              <a:rPr lang="en-US" dirty="0"/>
              <a:t>Be a </a:t>
            </a:r>
            <a:r>
              <a:rPr lang="en-US" b="1" dirty="0"/>
              <a:t>proactive parent </a:t>
            </a:r>
            <a:r>
              <a:rPr lang="en-US" dirty="0"/>
              <a:t>and expose your children to </a:t>
            </a:r>
            <a:r>
              <a:rPr lang="en-US" b="1" dirty="0"/>
              <a:t>diversity</a:t>
            </a:r>
            <a:r>
              <a:rPr lang="en-US" dirty="0"/>
              <a:t> at a young age. </a:t>
            </a:r>
          </a:p>
          <a:p>
            <a:pPr marL="457200" indent="-457200" algn="l">
              <a:spcBef>
                <a:spcPts val="1500"/>
              </a:spcBef>
              <a:buFont typeface="Wingdings" panose="05000000000000000000" pitchFamily="2" charset="2"/>
              <a:buChar char="ü"/>
            </a:pPr>
            <a:r>
              <a:rPr lang="en-US" dirty="0"/>
              <a:t>Work on projects with </a:t>
            </a:r>
            <a:r>
              <a:rPr lang="en-US" b="1" dirty="0"/>
              <a:t>members of groups different </a:t>
            </a:r>
            <a:r>
              <a:rPr lang="en-US" dirty="0"/>
              <a:t>from your own.</a:t>
            </a:r>
          </a:p>
          <a:p>
            <a:pPr marL="457200" indent="-457200" algn="l">
              <a:spcBef>
                <a:spcPts val="1500"/>
              </a:spcBef>
              <a:buFont typeface="Wingdings" panose="05000000000000000000" pitchFamily="2" charset="2"/>
              <a:buChar char="ü"/>
            </a:pPr>
            <a:r>
              <a:rPr lang="en-US" b="1" dirty="0"/>
              <a:t>Support</a:t>
            </a:r>
            <a:r>
              <a:rPr lang="en-US" dirty="0"/>
              <a:t> </a:t>
            </a:r>
            <a:r>
              <a:rPr lang="en-US" b="1" dirty="0"/>
              <a:t>anti-racist</a:t>
            </a:r>
            <a:r>
              <a:rPr lang="en-US" dirty="0"/>
              <a:t> and </a:t>
            </a:r>
            <a:r>
              <a:rPr lang="en-US" b="1" dirty="0"/>
              <a:t>anti-prejudice</a:t>
            </a:r>
            <a:r>
              <a:rPr lang="en-US" dirty="0"/>
              <a:t> and organizations.</a:t>
            </a:r>
            <a:endParaRPr lang="en-IN" dirty="0"/>
          </a:p>
        </p:txBody>
      </p:sp>
    </p:spTree>
    <p:extLst>
      <p:ext uri="{BB962C8B-B14F-4D97-AF65-F5344CB8AC3E}">
        <p14:creationId xmlns:p14="http://schemas.microsoft.com/office/powerpoint/2010/main" val="885094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3A4C216-D6DB-424D-B955-2125CD77A319}"/>
              </a:ext>
            </a:extLst>
          </p:cNvPr>
          <p:cNvSpPr>
            <a:spLocks noGrp="1"/>
          </p:cNvSpPr>
          <p:nvPr>
            <p:ph type="title"/>
          </p:nvPr>
        </p:nvSpPr>
        <p:spPr>
          <a:xfrm>
            <a:off x="878733" y="3047325"/>
            <a:ext cx="3324349" cy="1400530"/>
          </a:xfrm>
        </p:spPr>
        <p:txBody>
          <a:bodyPr/>
          <a:lstStyle/>
          <a:p>
            <a:r>
              <a:rPr lang="en-IN" dirty="0"/>
              <a:t>References:</a:t>
            </a:r>
          </a:p>
        </p:txBody>
      </p:sp>
      <p:sp>
        <p:nvSpPr>
          <p:cNvPr id="4" name="Content Placeholder 3">
            <a:extLst>
              <a:ext uri="{FF2B5EF4-FFF2-40B4-BE49-F238E27FC236}">
                <a16:creationId xmlns:a16="http://schemas.microsoft.com/office/drawing/2014/main" id="{0BEFFCF7-639C-4ECA-932A-6F0854017954}"/>
              </a:ext>
            </a:extLst>
          </p:cNvPr>
          <p:cNvSpPr>
            <a:spLocks noGrp="1"/>
          </p:cNvSpPr>
          <p:nvPr>
            <p:ph idx="1"/>
          </p:nvPr>
        </p:nvSpPr>
        <p:spPr>
          <a:xfrm>
            <a:off x="1038531" y="4909351"/>
            <a:ext cx="8946541" cy="1885519"/>
          </a:xfrm>
        </p:spPr>
        <p:txBody>
          <a:bodyPr>
            <a:normAutofit fontScale="92500" lnSpcReduction="20000"/>
          </a:bodyPr>
          <a:lstStyle/>
          <a:p>
            <a:pPr>
              <a:spcBef>
                <a:spcPts val="350"/>
              </a:spcBef>
            </a:pPr>
            <a:r>
              <a:rPr lang="en-IN" sz="1400" dirty="0"/>
              <a:t>Slide 2: </a:t>
            </a:r>
            <a:r>
              <a:rPr lang="en-US" sz="1400" dirty="0">
                <a:hlinkClick r:id="rId2"/>
              </a:rPr>
              <a:t>Oxford Languages and Google - English | Oxford Languages (oup.com)</a:t>
            </a:r>
            <a:endParaRPr lang="en-IN" sz="1400" dirty="0"/>
          </a:p>
          <a:p>
            <a:pPr>
              <a:spcBef>
                <a:spcPts val="350"/>
              </a:spcBef>
            </a:pPr>
            <a:r>
              <a:rPr lang="en-IN" sz="1400" dirty="0"/>
              <a:t>Slide 3: </a:t>
            </a:r>
            <a:r>
              <a:rPr lang="en-US" sz="1400" dirty="0">
                <a:hlinkClick r:id="rId3">
                  <a:extLst>
                    <a:ext uri="{A12FA001-AC4F-418D-AE19-62706E023703}">
                      <ahyp:hlinkClr xmlns:ahyp="http://schemas.microsoft.com/office/drawing/2018/hyperlinkcolor" val="tx"/>
                    </a:ext>
                  </a:extLst>
                </a:hlinkClick>
              </a:rPr>
              <a:t>Racism: A Brief History | Show Racism The Red Card</a:t>
            </a:r>
            <a:r>
              <a:rPr lang="en-US" sz="1400" dirty="0"/>
              <a:t>  </a:t>
            </a:r>
          </a:p>
          <a:p>
            <a:pPr>
              <a:spcBef>
                <a:spcPts val="350"/>
              </a:spcBef>
            </a:pPr>
            <a:r>
              <a:rPr lang="en-US" sz="1400" dirty="0"/>
              <a:t>Slide 4: </a:t>
            </a:r>
            <a:r>
              <a:rPr lang="en-US" sz="1400" dirty="0">
                <a:hlinkClick r:id="rId4" action="ppaction://hlinksldjump"/>
              </a:rPr>
              <a:t>Aspects of Racism</a:t>
            </a:r>
            <a:endParaRPr lang="en-US" sz="1400" dirty="0"/>
          </a:p>
          <a:p>
            <a:pPr>
              <a:spcBef>
                <a:spcPts val="350"/>
              </a:spcBef>
            </a:pPr>
            <a:r>
              <a:rPr lang="en-US" sz="1400" dirty="0"/>
              <a:t>Slide 5: </a:t>
            </a:r>
            <a:r>
              <a:rPr lang="en-US" sz="1400" dirty="0">
                <a:hlinkClick r:id="rId5" action="ppaction://hlinksldjump"/>
              </a:rPr>
              <a:t>Effects of Racial Profiling </a:t>
            </a:r>
            <a:endParaRPr lang="en-US" sz="1400" dirty="0"/>
          </a:p>
          <a:p>
            <a:pPr>
              <a:spcBef>
                <a:spcPts val="350"/>
              </a:spcBef>
            </a:pPr>
            <a:r>
              <a:rPr lang="en-US" sz="1400" dirty="0"/>
              <a:t>Slide 7 Background image:  </a:t>
            </a:r>
            <a:r>
              <a:rPr lang="en-IN" sz="1600" dirty="0">
                <a:hlinkClick r:id="rId6"/>
              </a:rPr>
              <a:t>images (300×168) (gstatic.com)</a:t>
            </a:r>
            <a:r>
              <a:rPr lang="en-IN" sz="1600" dirty="0"/>
              <a:t>  </a:t>
            </a:r>
            <a:endParaRPr lang="en-US" sz="1800" dirty="0">
              <a:latin typeface="Times New Roman" panose="02020603050405020304" pitchFamily="18" charset="0"/>
              <a:cs typeface="Times New Roman" panose="02020603050405020304" pitchFamily="18" charset="0"/>
            </a:endParaRPr>
          </a:p>
          <a:p>
            <a:pPr>
              <a:spcBef>
                <a:spcPts val="350"/>
              </a:spcBef>
            </a:pPr>
            <a:r>
              <a:rPr lang="en-IN" sz="1400" dirty="0"/>
              <a:t>Slide 8: </a:t>
            </a:r>
            <a:r>
              <a:rPr lang="en-US" sz="1400" dirty="0">
                <a:hlinkClick r:id="rId7"/>
              </a:rPr>
              <a:t>10 steps to eliminate racism (srcharitycinti.org)</a:t>
            </a:r>
            <a:r>
              <a:rPr lang="en-US" sz="1400" dirty="0"/>
              <a:t> </a:t>
            </a:r>
          </a:p>
          <a:p>
            <a:endParaRPr lang="en-IN" dirty="0"/>
          </a:p>
        </p:txBody>
      </p:sp>
    </p:spTree>
    <p:extLst>
      <p:ext uri="{BB962C8B-B14F-4D97-AF65-F5344CB8AC3E}">
        <p14:creationId xmlns:p14="http://schemas.microsoft.com/office/powerpoint/2010/main" val="29121302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
  <TotalTime>809</TotalTime>
  <Words>1059</Words>
  <Application>Microsoft Office PowerPoint</Application>
  <PresentationFormat>Widescreen</PresentationFormat>
  <Paragraphs>55</Paragraphs>
  <Slides>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Adobe Devanagari</vt:lpstr>
      <vt:lpstr>arial</vt:lpstr>
      <vt:lpstr>arial</vt:lpstr>
      <vt:lpstr>Calisto MT</vt:lpstr>
      <vt:lpstr>Times New Roman</vt:lpstr>
      <vt:lpstr>Trebuchet MS</vt:lpstr>
      <vt:lpstr>Wingdings</vt:lpstr>
      <vt:lpstr>Wingdings 2</vt:lpstr>
      <vt:lpstr>Slate</vt:lpstr>
      <vt:lpstr>PROJECT PROPOSAL</vt:lpstr>
      <vt:lpstr>RACISM</vt:lpstr>
      <vt:lpstr>           Historical background of racism</vt:lpstr>
      <vt:lpstr>Related theories: Aspects of Racism</vt:lpstr>
      <vt:lpstr>The ongoing impact of Racism</vt:lpstr>
      <vt:lpstr>An Example of Case Study in Racism</vt:lpstr>
      <vt:lpstr>Black Lives Matter Protests</vt:lpstr>
      <vt:lpstr>     Formulation to eradicate racism</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RACISM</dc:title>
  <dc:creator>user</dc:creator>
  <cp:lastModifiedBy>Furqan Qadri</cp:lastModifiedBy>
  <cp:revision>15</cp:revision>
  <dcterms:created xsi:type="dcterms:W3CDTF">2020-12-07T14:11:32Z</dcterms:created>
  <dcterms:modified xsi:type="dcterms:W3CDTF">2020-12-10T14:24:37Z</dcterms:modified>
</cp:coreProperties>
</file>