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9.xml" ContentType="application/vnd.openxmlformats-officedocument.presentationml.notesSlide+xml"/>
  <Default Extension="doc" ContentType="application/msword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48.xml" ContentType="application/vnd.openxmlformats-officedocument.presentationml.slide+xml"/>
  <Override PartName="/ppt/slides/slide57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Default Extension="bin" ContentType="application/vnd.openxmlformats-officedocument.oleObject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theme/theme3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7"/>
  </p:notesMasterIdLst>
  <p:handoutMasterIdLst>
    <p:handoutMasterId r:id="rId68"/>
  </p:handoutMasterIdLst>
  <p:sldIdLst>
    <p:sldId id="256" r:id="rId2"/>
    <p:sldId id="652" r:id="rId3"/>
    <p:sldId id="688" r:id="rId4"/>
    <p:sldId id="383" r:id="rId5"/>
    <p:sldId id="653" r:id="rId6"/>
    <p:sldId id="654" r:id="rId7"/>
    <p:sldId id="655" r:id="rId8"/>
    <p:sldId id="656" r:id="rId9"/>
    <p:sldId id="657" r:id="rId10"/>
    <p:sldId id="658" r:id="rId11"/>
    <p:sldId id="659" r:id="rId12"/>
    <p:sldId id="660" r:id="rId13"/>
    <p:sldId id="689" r:id="rId14"/>
    <p:sldId id="661" r:id="rId15"/>
    <p:sldId id="662" r:id="rId16"/>
    <p:sldId id="663" r:id="rId17"/>
    <p:sldId id="664" r:id="rId18"/>
    <p:sldId id="665" r:id="rId19"/>
    <p:sldId id="666" r:id="rId20"/>
    <p:sldId id="668" r:id="rId21"/>
    <p:sldId id="670" r:id="rId22"/>
    <p:sldId id="671" r:id="rId23"/>
    <p:sldId id="672" r:id="rId24"/>
    <p:sldId id="669" r:id="rId25"/>
    <p:sldId id="673" r:id="rId26"/>
    <p:sldId id="674" r:id="rId27"/>
    <p:sldId id="675" r:id="rId28"/>
    <p:sldId id="676" r:id="rId29"/>
    <p:sldId id="624" r:id="rId30"/>
    <p:sldId id="648" r:id="rId31"/>
    <p:sldId id="678" r:id="rId32"/>
    <p:sldId id="679" r:id="rId33"/>
    <p:sldId id="680" r:id="rId34"/>
    <p:sldId id="681" r:id="rId35"/>
    <p:sldId id="682" r:id="rId36"/>
    <p:sldId id="683" r:id="rId37"/>
    <p:sldId id="684" r:id="rId38"/>
    <p:sldId id="685" r:id="rId39"/>
    <p:sldId id="686" r:id="rId40"/>
    <p:sldId id="687" r:id="rId41"/>
    <p:sldId id="631" r:id="rId42"/>
    <p:sldId id="690" r:id="rId43"/>
    <p:sldId id="630" r:id="rId44"/>
    <p:sldId id="691" r:id="rId45"/>
    <p:sldId id="692" r:id="rId46"/>
    <p:sldId id="693" r:id="rId47"/>
    <p:sldId id="695" r:id="rId48"/>
    <p:sldId id="629" r:id="rId49"/>
    <p:sldId id="649" r:id="rId50"/>
    <p:sldId id="634" r:id="rId51"/>
    <p:sldId id="635" r:id="rId52"/>
    <p:sldId id="636" r:id="rId53"/>
    <p:sldId id="650" r:id="rId54"/>
    <p:sldId id="638" r:id="rId55"/>
    <p:sldId id="696" r:id="rId56"/>
    <p:sldId id="639" r:id="rId57"/>
    <p:sldId id="697" r:id="rId58"/>
    <p:sldId id="640" r:id="rId59"/>
    <p:sldId id="698" r:id="rId60"/>
    <p:sldId id="641" r:id="rId61"/>
    <p:sldId id="642" r:id="rId62"/>
    <p:sldId id="643" r:id="rId63"/>
    <p:sldId id="644" r:id="rId64"/>
    <p:sldId id="647" r:id="rId65"/>
    <p:sldId id="306" r:id="rId66"/>
  </p:sldIdLst>
  <p:sldSz cx="9144000" cy="6858000" type="screen4x3"/>
  <p:notesSz cx="7099300" cy="10234613"/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1pPr>
    <a:lvl2pPr marL="4572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2pPr>
    <a:lvl3pPr marL="9144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3pPr>
    <a:lvl4pPr marL="13716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4pPr>
    <a:lvl5pPr marL="1828800" algn="ctr" rtl="0" fontAlgn="base">
      <a:spcBef>
        <a:spcPct val="0"/>
      </a:spcBef>
      <a:spcAft>
        <a:spcPct val="0"/>
      </a:spcAft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5pPr>
    <a:lvl6pPr marL="22860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6pPr>
    <a:lvl7pPr marL="27432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7pPr>
    <a:lvl8pPr marL="32004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8pPr>
    <a:lvl9pPr marL="3657600" algn="l" defTabSz="914400" rtl="0" eaLnBrk="1" latinLnBrk="0" hangingPunct="1">
      <a:defRPr sz="3200" b="1" kern="1200">
        <a:solidFill>
          <a:schemeClr val="bg1"/>
        </a:solidFill>
        <a:latin typeface="Palatino Linotype" pitchFamily="18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99FF33"/>
    <a:srgbClr val="660033"/>
    <a:srgbClr val="990033"/>
    <a:srgbClr val="FF0000"/>
    <a:srgbClr val="A50021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-1572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892"/>
    </p:cViewPr>
  </p:sorterViewPr>
  <p:notesViewPr>
    <p:cSldViewPr>
      <p:cViewPr varScale="1">
        <p:scale>
          <a:sx n="57" d="100"/>
          <a:sy n="57" d="100"/>
        </p:scale>
        <p:origin x="-2508" y="-84"/>
      </p:cViewPr>
      <p:guideLst>
        <p:guide orient="horz" pos="3225"/>
        <p:guide pos="2236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71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e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e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e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e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image" Target="../media/image19.jpeg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1138" y="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739607D7-F86E-4CD7-A7B9-AA445ECE8F8B}" type="datetime1">
              <a:rPr lang="en-US"/>
              <a:pPr>
                <a:defRPr/>
              </a:pPr>
              <a:t>10/25/2011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721850"/>
            <a:ext cx="3076575" cy="511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MY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1138" y="9721850"/>
            <a:ext cx="3076575" cy="51117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E8D4674E-5969-4C1F-8F03-6718FF62B2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algn="l" defTabSz="966788">
              <a:defRPr sz="1300" b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21138" y="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>
            <a:lvl1pPr algn="r" defTabSz="966788">
              <a:defRPr sz="1300" b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9636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990600" y="768350"/>
            <a:ext cx="5118100" cy="38385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9613" y="4862513"/>
            <a:ext cx="5680075" cy="460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1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algn="l" defTabSz="966788">
              <a:defRPr sz="1300" b="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52" tIns="48326" rIns="96652" bIns="48326" numCol="1" anchor="b" anchorCtr="0" compatLnSpc="1">
            <a:prstTxWarp prst="textNoShape">
              <a:avLst/>
            </a:prstTxWarp>
          </a:bodyPr>
          <a:lstStyle>
            <a:lvl1pPr algn="r" defTabSz="966788">
              <a:defRPr sz="1300" b="0" smtClean="0">
                <a:solidFill>
                  <a:schemeClr val="tx1"/>
                </a:solidFill>
                <a:latin typeface="Arial" charset="0"/>
              </a:defRPr>
            </a:lvl1pPr>
          </a:lstStyle>
          <a:p>
            <a:pPr>
              <a:defRPr/>
            </a:pPr>
            <a:fld id="{0C187979-D714-4C88-8DDD-F8CAD75545E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ＭＳ Ｐゴシック" pitchFamily="-110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ＭＳ Ｐゴシック" pitchFamily="-11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 lIns="91440" tIns="45720" rIns="91440" bIns="45720"/>
          <a:lstStyle/>
          <a:p>
            <a:pPr>
              <a:spcBef>
                <a:spcPct val="0"/>
              </a:spcBef>
            </a:pPr>
            <a:endParaRPr lang="en-US" smtClean="0"/>
          </a:p>
        </p:txBody>
      </p:sp>
      <p:sp>
        <p:nvSpPr>
          <p:cNvPr id="70660" name="Slide Number Placeholder 3"/>
          <p:cNvSpPr txBox="1">
            <a:spLocks noGrp="1"/>
          </p:cNvSpPr>
          <p:nvPr/>
        </p:nvSpPr>
        <p:spPr bwMode="auto">
          <a:xfrm>
            <a:off x="4021138" y="9721850"/>
            <a:ext cx="3076575" cy="511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/>
          <a:lstStyle/>
          <a:p>
            <a:pPr algn="r"/>
            <a:fld id="{D2F0E544-BFC1-48EA-9E15-C9148B4C4F61}" type="slidenum">
              <a:rPr lang="en-US" sz="1200" b="0">
                <a:solidFill>
                  <a:schemeClr val="tx1"/>
                </a:solidFill>
                <a:latin typeface="Times New Roman" pitchFamily="-110" charset="0"/>
              </a:rPr>
              <a:pPr algn="r"/>
              <a:t>9</a:t>
            </a:fld>
            <a:endParaRPr lang="en-US" sz="1200" b="0">
              <a:solidFill>
                <a:schemeClr val="tx1"/>
              </a:solidFill>
              <a:latin typeface="Times New Roman" pitchFamily="-110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16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27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57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992188" y="768350"/>
            <a:ext cx="5114925" cy="3836988"/>
          </a:xfrm>
          <a:ln/>
        </p:spPr>
      </p:sp>
      <p:sp>
        <p:nvSpPr>
          <p:cNvPr id="788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09613" y="4860925"/>
            <a:ext cx="5680075" cy="4605338"/>
          </a:xfrm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MY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0"/>
            <a:ext cx="2286000" cy="61261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0" y="0"/>
            <a:ext cx="6705600" cy="61261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417638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MY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MY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  Click to edit Master title style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 b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 b="0">
                <a:solidFill>
                  <a:schemeClr val="tx1"/>
                </a:solidFill>
                <a:latin typeface="+mn-lt"/>
                <a:ea typeface="+mn-ea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pic>
        <p:nvPicPr>
          <p:cNvPr id="13318" name="Picture 7" descr="logoutm3"/>
          <p:cNvPicPr>
            <a:picLocks noChangeAspect="1" noChangeArrowheads="1"/>
          </p:cNvPicPr>
          <p:nvPr userDrawn="1"/>
        </p:nvPicPr>
        <p:blipFill>
          <a:blip r:embed="rId14"/>
          <a:srcRect/>
          <a:stretch>
            <a:fillRect/>
          </a:stretch>
        </p:blipFill>
        <p:spPr bwMode="auto">
          <a:xfrm>
            <a:off x="76200" y="6235700"/>
            <a:ext cx="2362200" cy="54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922" r:id="rId1"/>
    <p:sldLayoutId id="2147483933" r:id="rId2"/>
    <p:sldLayoutId id="2147483923" r:id="rId3"/>
    <p:sldLayoutId id="2147483924" r:id="rId4"/>
    <p:sldLayoutId id="2147483925" r:id="rId5"/>
    <p:sldLayoutId id="2147483926" r:id="rId6"/>
    <p:sldLayoutId id="2147483927" r:id="rId7"/>
    <p:sldLayoutId id="2147483928" r:id="rId8"/>
    <p:sldLayoutId id="2147483929" r:id="rId9"/>
    <p:sldLayoutId id="2147483930" r:id="rId10"/>
    <p:sldLayoutId id="2147483931" r:id="rId11"/>
    <p:sldLayoutId id="2147483932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  <a:ea typeface="ＭＳ Ｐゴシック" pitchFamily="-110" charset="-128"/>
          <a:cs typeface="ＭＳ Ｐゴシック" pitchFamily="-110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bg1"/>
          </a:solidFill>
          <a:latin typeface="Palatino Linotype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pitchFamily="-110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pitchFamily="-110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pitchFamily="-110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pitchFamily="-110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2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3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4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5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6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7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8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9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0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Microsoft_Office_Word_97_-_2003_Document11.doc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5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Rectangle 2" descr="Pink tissue paper"/>
          <p:cNvSpPr>
            <a:spLocks noGrp="1" noChangeArrowheads="1"/>
          </p:cNvSpPr>
          <p:nvPr>
            <p:ph type="ctrTitle"/>
          </p:nvPr>
        </p:nvSpPr>
        <p:spPr>
          <a:xfrm>
            <a:off x="990600" y="2819400"/>
            <a:ext cx="7772400" cy="1470025"/>
          </a:xfrm>
        </p:spPr>
        <p:txBody>
          <a:bodyPr/>
          <a:lstStyle/>
          <a:p>
            <a:pPr algn="ctr"/>
            <a:r>
              <a:rPr lang="en-US" smtClean="0"/>
              <a:t>Input &amp; Output Operations</a:t>
            </a:r>
          </a:p>
        </p:txBody>
      </p:sp>
      <p:sp>
        <p:nvSpPr>
          <p:cNvPr id="15364" name="Text Box 4" descr="Pink tissue paper"/>
          <p:cNvSpPr txBox="1">
            <a:spLocks noChangeArrowheads="1"/>
          </p:cNvSpPr>
          <p:nvPr/>
        </p:nvSpPr>
        <p:spPr bwMode="auto">
          <a:xfrm>
            <a:off x="5240338" y="1571625"/>
            <a:ext cx="3598862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Week 6</a:t>
            </a:r>
          </a:p>
        </p:txBody>
      </p:sp>
      <p:sp>
        <p:nvSpPr>
          <p:cNvPr id="15365" name="Text Box 8"/>
          <p:cNvSpPr txBox="1">
            <a:spLocks noChangeArrowheads="1"/>
          </p:cNvSpPr>
          <p:nvPr/>
        </p:nvSpPr>
        <p:spPr bwMode="auto">
          <a:xfrm>
            <a:off x="4114800" y="76200"/>
            <a:ext cx="5029200" cy="533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tIns="0" bIns="0"/>
          <a:lstStyle/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sz="1800" i="1">
                <a:solidFill>
                  <a:schemeClr val="tx2"/>
                </a:solidFill>
              </a:rPr>
              <a:t>SCP1103 Basic C Programming</a:t>
            </a:r>
          </a:p>
          <a:p>
            <a:pPr algn="r">
              <a:lnSpc>
                <a:spcPct val="50000"/>
              </a:lnSpc>
              <a:spcBef>
                <a:spcPct val="50000"/>
              </a:spcBef>
            </a:pPr>
            <a:r>
              <a:rPr lang="en-US" sz="1800" i="1">
                <a:solidFill>
                  <a:schemeClr val="tx2"/>
                </a:solidFill>
              </a:rPr>
              <a:t>SEM1 2010/2011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Formatted input / output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7772400" cy="4648200"/>
          </a:xfrm>
        </p:spPr>
        <p:txBody>
          <a:bodyPr/>
          <a:lstStyle/>
          <a:p>
            <a:pPr eaLnBrk="1" hangingPunct="1"/>
            <a:r>
              <a:rPr lang="en-US" smtClean="0"/>
              <a:t>In C, data must be input to and output from a program through a file</a:t>
            </a:r>
          </a:p>
        </p:txBody>
      </p:sp>
      <p:pic>
        <p:nvPicPr>
          <p:cNvPr id="16388" name="Picture 5" descr="monitor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38200" y="2895600"/>
            <a:ext cx="7620000" cy="339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Formatted input / output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524000"/>
            <a:ext cx="8458200" cy="4876800"/>
          </a:xfrm>
        </p:spPr>
        <p:txBody>
          <a:bodyPr/>
          <a:lstStyle/>
          <a:p>
            <a:pPr eaLnBrk="1" hangingPunct="1"/>
            <a:r>
              <a:rPr lang="en-US" smtClean="0"/>
              <a:t>Other then </a:t>
            </a:r>
            <a:r>
              <a:rPr lang="en-US" sz="2800" b="1" smtClean="0">
                <a:latin typeface="Courier New" pitchFamily="-110" charset="0"/>
              </a:rPr>
              <a:t>printf</a:t>
            </a:r>
            <a:r>
              <a:rPr lang="en-US" smtClean="0"/>
              <a:t> and </a:t>
            </a:r>
            <a:r>
              <a:rPr lang="en-US" sz="2800" b="1" smtClean="0">
                <a:latin typeface="Courier New" pitchFamily="-110" charset="0"/>
              </a:rPr>
              <a:t>scanf,</a:t>
            </a:r>
            <a:r>
              <a:rPr lang="en-US" smtClean="0"/>
              <a:t> C provides other function for input and output operation using library </a:t>
            </a:r>
            <a:r>
              <a:rPr lang="en-US" sz="2800" b="1" smtClean="0">
                <a:latin typeface="Courier New" pitchFamily="-110" charset="0"/>
              </a:rPr>
              <a:t>&lt;stdio.h&gt;</a:t>
            </a:r>
            <a:r>
              <a:rPr lang="en-US" smtClean="0"/>
              <a:t> &amp; </a:t>
            </a:r>
            <a:r>
              <a:rPr lang="en-US" sz="2800" b="1" smtClean="0">
                <a:latin typeface="Courier New" pitchFamily="-110" charset="0"/>
              </a:rPr>
              <a:t>&lt;conio.h&gt;</a:t>
            </a:r>
            <a:r>
              <a:rPr lang="en-US" smtClean="0"/>
              <a:t> </a:t>
            </a:r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Example: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pitchFamily="-110" charset="0"/>
              </a:rPr>
              <a:t>conio.h	: 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pitchFamily="-110" charset="0"/>
              </a:rPr>
              <a:t>		clrscr	getch	inport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pitchFamily="-110" charset="0"/>
              </a:rPr>
              <a:t>stdio.h	: </a:t>
            </a:r>
          </a:p>
          <a:p>
            <a:pPr>
              <a:buFontTx/>
              <a:buNone/>
            </a:pPr>
            <a:r>
              <a:rPr lang="en-US" sz="2800" b="1" smtClean="0">
                <a:latin typeface="Courier New" pitchFamily="-110" charset="0"/>
              </a:rPr>
              <a:t>		scanf	getchar	feof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3" descr="Pink tissue paper"/>
          <p:cNvSpPr txBox="1">
            <a:spLocks noChangeArrowheads="1"/>
          </p:cNvSpPr>
          <p:nvPr/>
        </p:nvSpPr>
        <p:spPr bwMode="auto">
          <a:xfrm>
            <a:off x="158750" y="2819400"/>
            <a:ext cx="145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6.1</a:t>
            </a:r>
          </a:p>
        </p:txBody>
      </p:sp>
      <p:sp>
        <p:nvSpPr>
          <p:cNvPr id="18436" name="Rectangle 2"/>
          <p:cNvSpPr txBox="1">
            <a:spLocks noChangeArrowheads="1"/>
          </p:cNvSpPr>
          <p:nvPr/>
        </p:nvSpPr>
        <p:spPr bwMode="auto">
          <a:xfrm>
            <a:off x="1752600" y="30480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</a:rPr>
              <a:t>Formatting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Formatting Output with</a:t>
            </a:r>
            <a:r>
              <a:rPr lang="en-US" sz="2800" smtClean="0"/>
              <a:t> </a:t>
            </a:r>
            <a:r>
              <a:rPr lang="en-US" sz="2600" b="0" smtClean="0">
                <a:latin typeface="Lucida Console" pitchFamily="-110" charset="0"/>
              </a:rPr>
              <a:t>printf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600200"/>
            <a:ext cx="7772400" cy="4876800"/>
          </a:xfrm>
        </p:spPr>
        <p:txBody>
          <a:bodyPr/>
          <a:lstStyle/>
          <a:p>
            <a:pPr lvl="1" eaLnBrk="1" hangingPunct="1"/>
            <a:r>
              <a:rPr lang="en-US" sz="2400" smtClean="0"/>
              <a:t>Precise output formatting</a:t>
            </a:r>
          </a:p>
          <a:p>
            <a:pPr lvl="2" eaLnBrk="1" hangingPunct="1"/>
            <a:r>
              <a:rPr lang="en-US" smtClean="0"/>
              <a:t>Conversion specifications: flags, field widths, precisions, etc.</a:t>
            </a:r>
          </a:p>
          <a:p>
            <a:pPr lvl="1" eaLnBrk="1" hangingPunct="1"/>
            <a:r>
              <a:rPr lang="en-US" sz="2400" smtClean="0"/>
              <a:t>Can perform </a:t>
            </a:r>
          </a:p>
          <a:p>
            <a:pPr lvl="2" eaLnBrk="1" hangingPunct="1"/>
            <a:r>
              <a:rPr lang="en-US" smtClean="0"/>
              <a:t>rounding, </a:t>
            </a:r>
          </a:p>
          <a:p>
            <a:pPr lvl="2" eaLnBrk="1" hangingPunct="1"/>
            <a:r>
              <a:rPr lang="en-US" smtClean="0"/>
              <a:t>aligning columns, </a:t>
            </a:r>
          </a:p>
          <a:p>
            <a:pPr lvl="2" eaLnBrk="1" hangingPunct="1"/>
            <a:r>
              <a:rPr lang="en-US" smtClean="0"/>
              <a:t>right/left justification, </a:t>
            </a:r>
          </a:p>
          <a:p>
            <a:pPr lvl="2" eaLnBrk="1" hangingPunct="1"/>
            <a:r>
              <a:rPr lang="en-US" smtClean="0"/>
              <a:t>inserting literal characters, </a:t>
            </a:r>
          </a:p>
          <a:p>
            <a:pPr lvl="2" eaLnBrk="1" hangingPunct="1"/>
            <a:r>
              <a:rPr lang="en-US" smtClean="0"/>
              <a:t>exponential format, </a:t>
            </a:r>
          </a:p>
          <a:p>
            <a:pPr lvl="2" eaLnBrk="1" hangingPunct="1"/>
            <a:r>
              <a:rPr lang="en-US" smtClean="0"/>
              <a:t>hexadecimal format, </a:t>
            </a:r>
          </a:p>
          <a:p>
            <a:pPr lvl="2" eaLnBrk="1" hangingPunct="1"/>
            <a:r>
              <a:rPr lang="en-US" smtClean="0"/>
              <a:t>fixed width and precision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Formatting Output with</a:t>
            </a:r>
            <a:r>
              <a:rPr lang="en-US" sz="2800" smtClean="0"/>
              <a:t> </a:t>
            </a:r>
            <a:r>
              <a:rPr lang="en-US" sz="2600" b="0" smtClean="0">
                <a:latin typeface="Lucida Console" pitchFamily="-110" charset="0"/>
              </a:rPr>
              <a:t>printf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001000" cy="4648200"/>
          </a:xfrm>
        </p:spPr>
        <p:txBody>
          <a:bodyPr/>
          <a:lstStyle/>
          <a:p>
            <a:pPr eaLnBrk="1" hangingPunct="1"/>
            <a:r>
              <a:rPr lang="en-US" smtClean="0"/>
              <a:t>Format of </a:t>
            </a:r>
            <a:r>
              <a:rPr lang="en-US" i="1" smtClean="0"/>
              <a:t>printf </a:t>
            </a:r>
            <a:r>
              <a:rPr lang="en-US" smtClean="0"/>
              <a:t>statement</a:t>
            </a:r>
          </a:p>
          <a:p>
            <a:pPr lvl="1" eaLnBrk="1" hangingPunct="1">
              <a:buFontTx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-110" charset="0"/>
                <a:cs typeface="Courier New" pitchFamily="-110" charset="0"/>
              </a:rPr>
              <a:t>printf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( </a:t>
            </a:r>
            <a:r>
              <a:rPr lang="en-US" sz="2400" b="1" i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  <a:t>format-control-string</a:t>
            </a:r>
            <a:r>
              <a:rPr lang="en-US" sz="2400" b="1" i="1" smtClean="0">
                <a:latin typeface="Courier New" pitchFamily="-110" charset="0"/>
                <a:cs typeface="Courier New" pitchFamily="-110" charset="0"/>
              </a:rPr>
              <a:t>, </a:t>
            </a:r>
            <a:r>
              <a:rPr lang="en-US" sz="2400" b="1" i="1" smtClean="0">
                <a:solidFill>
                  <a:srgbClr val="C00000"/>
                </a:solidFill>
                <a:latin typeface="Courier New" pitchFamily="-110" charset="0"/>
                <a:cs typeface="Courier New" pitchFamily="-110" charset="0"/>
              </a:rPr>
              <a:t>other-arguments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 );</a:t>
            </a:r>
          </a:p>
          <a:p>
            <a:pPr eaLnBrk="1" hangingPunct="1"/>
            <a:r>
              <a:rPr lang="en-US" smtClean="0">
                <a:solidFill>
                  <a:schemeClr val="accent2"/>
                </a:solidFill>
              </a:rPr>
              <a:t>Format control string</a:t>
            </a:r>
            <a:r>
              <a:rPr lang="en-US" smtClean="0"/>
              <a:t>: </a:t>
            </a:r>
          </a:p>
          <a:p>
            <a:pPr lvl="1" eaLnBrk="1" hangingPunct="1"/>
            <a:r>
              <a:rPr lang="en-US" sz="3100" smtClean="0"/>
              <a:t>describes output format</a:t>
            </a:r>
          </a:p>
          <a:p>
            <a:pPr lvl="1" eaLnBrk="1" hangingPunct="1"/>
            <a:r>
              <a:rPr lang="en-US" sz="3100" smtClean="0"/>
              <a:t>Ordinary characters - copy to output stream: </a:t>
            </a:r>
          </a:p>
          <a:p>
            <a:pPr lvl="1" eaLnBrk="1" hangingPunct="1"/>
            <a:r>
              <a:rPr lang="en-US" sz="3100" smtClean="0"/>
              <a:t>Example – </a:t>
            </a:r>
          </a:p>
          <a:p>
            <a:pPr lvl="1" algn="ctr" eaLnBrk="1" hangingPunct="1">
              <a:buFontTx/>
              <a:buNone/>
            </a:pPr>
            <a:r>
              <a:rPr lang="en-US" sz="2400" b="1" smtClean="0">
                <a:latin typeface="Courier New" pitchFamily="-110" charset="0"/>
              </a:rPr>
              <a:t>printf(“this is an output\n”);</a:t>
            </a:r>
            <a:endParaRPr lang="en-US" sz="24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Formatting Output with</a:t>
            </a:r>
            <a:r>
              <a:rPr lang="en-US" sz="2800" smtClean="0"/>
              <a:t> </a:t>
            </a:r>
            <a:r>
              <a:rPr lang="en-US" sz="2600" b="0" smtClean="0">
                <a:latin typeface="Lucida Console" pitchFamily="-110" charset="0"/>
              </a:rPr>
              <a:t>printf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001000" cy="4648200"/>
          </a:xfrm>
        </p:spPr>
        <p:txBody>
          <a:bodyPr/>
          <a:lstStyle/>
          <a:p>
            <a:pPr eaLnBrk="1" hangingPunct="1"/>
            <a:r>
              <a:rPr lang="en-US" smtClean="0"/>
              <a:t>Format of </a:t>
            </a:r>
            <a:r>
              <a:rPr lang="en-US" i="1" smtClean="0"/>
              <a:t>printf </a:t>
            </a:r>
            <a:r>
              <a:rPr lang="en-US" smtClean="0"/>
              <a:t>statement</a:t>
            </a:r>
          </a:p>
          <a:p>
            <a:pPr lvl="1" eaLnBrk="1" hangingPunct="1">
              <a:buFontTx/>
              <a:buNone/>
            </a:pPr>
            <a:r>
              <a:rPr lang="en-US" sz="2400" b="1" smtClean="0">
                <a:solidFill>
                  <a:srgbClr val="FF0000"/>
                </a:solidFill>
                <a:latin typeface="Courier New" pitchFamily="-110" charset="0"/>
                <a:cs typeface="Courier New" pitchFamily="-110" charset="0"/>
              </a:rPr>
              <a:t>printf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( </a:t>
            </a:r>
            <a:r>
              <a:rPr lang="en-US" sz="2400" b="1" i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  <a:t>format-control-string</a:t>
            </a:r>
            <a:r>
              <a:rPr lang="en-US" sz="2400" b="1" i="1" smtClean="0">
                <a:latin typeface="Courier New" pitchFamily="-110" charset="0"/>
                <a:cs typeface="Courier New" pitchFamily="-110" charset="0"/>
              </a:rPr>
              <a:t>, </a:t>
            </a:r>
            <a:r>
              <a:rPr lang="en-US" sz="2400" b="1" i="1" smtClean="0">
                <a:solidFill>
                  <a:srgbClr val="C00000"/>
                </a:solidFill>
                <a:latin typeface="Courier New" pitchFamily="-110" charset="0"/>
                <a:cs typeface="Courier New" pitchFamily="-110" charset="0"/>
              </a:rPr>
              <a:t>other-arguments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 );</a:t>
            </a:r>
          </a:p>
          <a:p>
            <a:pPr eaLnBrk="1" hangingPunct="1"/>
            <a:r>
              <a:rPr lang="en-US" sz="3600" smtClean="0">
                <a:solidFill>
                  <a:srgbClr val="C00000"/>
                </a:solidFill>
              </a:rPr>
              <a:t>Other-arguments</a:t>
            </a:r>
            <a:r>
              <a:rPr lang="en-US" sz="3600" smtClean="0"/>
              <a:t>: </a:t>
            </a:r>
          </a:p>
          <a:p>
            <a:pPr lvl="1" eaLnBrk="1" hangingPunct="1"/>
            <a:r>
              <a:rPr lang="en-US" sz="3100" smtClean="0"/>
              <a:t>correspond to each conversion specification in format-control-string</a:t>
            </a:r>
          </a:p>
          <a:p>
            <a:pPr lvl="1" eaLnBrk="1" hangingPunct="1"/>
            <a:r>
              <a:rPr lang="en-US" sz="3100" smtClean="0"/>
              <a:t>Each specification begins with a percent sign (</a:t>
            </a:r>
            <a:r>
              <a:rPr lang="en-US" sz="3100" smtClean="0">
                <a:latin typeface="Lucida Console" pitchFamily="-110" charset="0"/>
              </a:rPr>
              <a:t>%</a:t>
            </a:r>
            <a:r>
              <a:rPr lang="en-US" sz="3100" smtClean="0"/>
              <a:t>), ends with conversion specifier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Formatting Output with</a:t>
            </a:r>
            <a:r>
              <a:rPr lang="en-US" sz="2800" smtClean="0"/>
              <a:t> </a:t>
            </a:r>
            <a:r>
              <a:rPr lang="en-US" sz="2600" b="0" smtClean="0">
                <a:latin typeface="Lucida Console" pitchFamily="-110" charset="0"/>
              </a:rPr>
              <a:t>printf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3429000" cy="4800600"/>
          </a:xfrm>
        </p:spPr>
        <p:txBody>
          <a:bodyPr/>
          <a:lstStyle/>
          <a:p>
            <a:pPr eaLnBrk="1" hangingPunct="1"/>
            <a:r>
              <a:rPr lang="en-US" smtClean="0"/>
              <a:t>Format of </a:t>
            </a:r>
            <a:r>
              <a:rPr lang="en-US" i="1" smtClean="0"/>
              <a:t>printf </a:t>
            </a:r>
            <a:r>
              <a:rPr lang="en-US" smtClean="0"/>
              <a:t>statement</a:t>
            </a:r>
          </a:p>
        </p:txBody>
      </p:sp>
      <p:pic>
        <p:nvPicPr>
          <p:cNvPr id="22532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038600" y="1447800"/>
            <a:ext cx="4987925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Formatting Output with</a:t>
            </a:r>
            <a:r>
              <a:rPr lang="en-US" sz="2800" smtClean="0"/>
              <a:t> </a:t>
            </a:r>
            <a:r>
              <a:rPr lang="en-US" sz="2600" b="0" smtClean="0">
                <a:latin typeface="Lucida Console" pitchFamily="-110" charset="0"/>
              </a:rPr>
              <a:t>printf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447800"/>
            <a:ext cx="8458200" cy="4876800"/>
          </a:xfrm>
        </p:spPr>
        <p:txBody>
          <a:bodyPr/>
          <a:lstStyle/>
          <a:p>
            <a:pPr eaLnBrk="1" hangingPunct="1"/>
            <a:r>
              <a:rPr lang="en-US" sz="2400" smtClean="0"/>
              <a:t>Format of </a:t>
            </a:r>
            <a:r>
              <a:rPr lang="en-US" sz="2400" i="1" smtClean="0"/>
              <a:t>printf </a:t>
            </a:r>
            <a:r>
              <a:rPr lang="en-US" sz="2400" smtClean="0"/>
              <a:t>statement</a:t>
            </a:r>
          </a:p>
          <a:p>
            <a:pPr lvl="1" eaLnBrk="1" hangingPunct="1"/>
            <a:r>
              <a:rPr lang="en-US" sz="2400" b="1" smtClean="0">
                <a:solidFill>
                  <a:srgbClr val="FF0000"/>
                </a:solidFill>
                <a:latin typeface="Courier New" pitchFamily="-110" charset="0"/>
                <a:cs typeface="Courier New" pitchFamily="-110" charset="0"/>
              </a:rPr>
              <a:t>printf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( </a:t>
            </a:r>
            <a:r>
              <a:rPr lang="en-US" sz="2400" b="1" i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  <a:t>format-control-string</a:t>
            </a:r>
            <a:r>
              <a:rPr lang="en-US" sz="2400" b="1" i="1" smtClean="0">
                <a:latin typeface="Courier New" pitchFamily="-110" charset="0"/>
                <a:cs typeface="Courier New" pitchFamily="-110" charset="0"/>
              </a:rPr>
              <a:t>, </a:t>
            </a:r>
            <a:r>
              <a:rPr lang="en-US" sz="2400" b="1" i="1" smtClean="0">
                <a:solidFill>
                  <a:srgbClr val="C00000"/>
                </a:solidFill>
                <a:latin typeface="Courier New" pitchFamily="-110" charset="0"/>
                <a:cs typeface="Courier New" pitchFamily="-110" charset="0"/>
              </a:rPr>
              <a:t>other-arguments</a:t>
            </a:r>
            <a:r>
              <a:rPr lang="en-US" sz="2400" b="1" smtClean="0">
                <a:latin typeface="Courier New" pitchFamily="-110" charset="0"/>
                <a:cs typeface="Courier New" pitchFamily="-110" charset="0"/>
              </a:rPr>
              <a:t> );</a:t>
            </a:r>
          </a:p>
          <a:p>
            <a:pPr eaLnBrk="1" hangingPunct="1"/>
            <a:r>
              <a:rPr lang="en-US" sz="2400" smtClean="0">
                <a:solidFill>
                  <a:srgbClr val="C00000"/>
                </a:solidFill>
              </a:rPr>
              <a:t>Other-arguments</a:t>
            </a:r>
            <a:r>
              <a:rPr lang="en-US" sz="2400" smtClean="0"/>
              <a:t>: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Conversion specifications: leading with character ‘%’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400" smtClean="0"/>
              <a:t>Format: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r>
              <a:rPr lang="en-US" sz="2400" b="1" smtClean="0">
                <a:solidFill>
                  <a:schemeClr val="accent2"/>
                </a:solidFill>
                <a:latin typeface="Courier New" pitchFamily="-110" charset="0"/>
              </a:rPr>
              <a:t>			</a:t>
            </a:r>
            <a:r>
              <a:rPr lang="en-US" sz="2400" b="1" smtClean="0">
                <a:solidFill>
                  <a:srgbClr val="0070C0"/>
                </a:solidFill>
                <a:latin typeface="Courier New" pitchFamily="-110" charset="0"/>
              </a:rPr>
              <a:t>%-w.p[d,f,c,s,…]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smtClean="0">
                <a:latin typeface="Courier New" pitchFamily="-110" charset="0"/>
              </a:rPr>
              <a:t>[-]:</a:t>
            </a:r>
            <a:r>
              <a:rPr lang="en-US" smtClean="0"/>
              <a:t> optional </a:t>
            </a:r>
            <a:r>
              <a:rPr lang="en-US" smtClean="0">
                <a:sym typeface="Symbol" pitchFamily="-110" charset="2"/>
              </a:rPr>
              <a:t> left justification, if exists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smtClean="0">
                <a:latin typeface="Courier New" pitchFamily="-110" charset="0"/>
                <a:sym typeface="Symbol" pitchFamily="-110" charset="2"/>
              </a:rPr>
              <a:t>[w]:</a:t>
            </a:r>
            <a:r>
              <a:rPr lang="en-US" smtClean="0">
                <a:sym typeface="Symbol" pitchFamily="-110" charset="2"/>
              </a:rPr>
              <a:t> </a:t>
            </a:r>
            <a:r>
              <a:rPr lang="en-US" smtClean="0"/>
              <a:t>optional </a:t>
            </a:r>
            <a:r>
              <a:rPr lang="en-US" smtClean="0">
                <a:sym typeface="Symbol" pitchFamily="-110" charset="2"/>
              </a:rPr>
              <a:t> minimal width (wider if necessary). 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smtClean="0">
                <a:latin typeface="Courier New" pitchFamily="-110" charset="0"/>
                <a:sym typeface="Symbol" pitchFamily="-110" charset="2"/>
              </a:rPr>
              <a:t>[.]:</a:t>
            </a:r>
            <a:r>
              <a:rPr lang="en-US" smtClean="0">
                <a:sym typeface="Symbol" pitchFamily="-110" charset="2"/>
              </a:rPr>
              <a:t> optional  separates field w and p</a:t>
            </a:r>
          </a:p>
          <a:p>
            <a:pPr lvl="2" eaLnBrk="1" hangingPunct="1">
              <a:lnSpc>
                <a:spcPct val="90000"/>
              </a:lnSpc>
            </a:pPr>
            <a:r>
              <a:rPr lang="en-US" b="1" smtClean="0">
                <a:latin typeface="Courier New" pitchFamily="-110" charset="0"/>
                <a:sym typeface="Symbol" pitchFamily="-110" charset="2"/>
              </a:rPr>
              <a:t>[p]:</a:t>
            </a:r>
            <a:r>
              <a:rPr lang="en-US" smtClean="0">
                <a:sym typeface="Symbol" pitchFamily="-110" charset="2"/>
              </a:rPr>
              <a:t> optional  maximum field width for a string  	 	 precision of floating number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>
                <a:sym typeface="Symbol" pitchFamily="-110" charset="2"/>
              </a:rPr>
              <a:t>[d,f,c,s,…] : match to variable data type</a:t>
            </a:r>
            <a:endParaRPr lang="en-US" sz="1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Printing variable values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altLang="zh-CN" smtClean="0">
                <a:ea typeface="宋体" pitchFamily="-110" charset="-122"/>
              </a:rPr>
              <a:t>To print an integer:</a:t>
            </a:r>
            <a:r>
              <a:rPr lang="en-US" smtClean="0">
                <a:latin typeface="Courier" pitchFamily="-110" charset="0"/>
              </a:rPr>
              <a:t/>
            </a:r>
            <a:br>
              <a:rPr lang="en-US" smtClean="0">
                <a:latin typeface="Courier" pitchFamily="-110" charset="0"/>
              </a:rPr>
            </a:br>
            <a:endParaRPr lang="en-US" sz="3600" b="1" smtClean="0">
              <a:solidFill>
                <a:schemeClr val="accent2"/>
              </a:solidFill>
              <a:latin typeface="Courier" pitchFamily="-110" charset="0"/>
              <a:ea typeface="宋体" pitchFamily="-110" charset="-122"/>
            </a:endParaRPr>
          </a:p>
          <a:p>
            <a:pPr eaLnBrk="1" hangingPunct="1"/>
            <a:endParaRPr lang="en-US" sz="3600" b="1" smtClean="0">
              <a:solidFill>
                <a:schemeClr val="accent2"/>
              </a:solidFill>
              <a:latin typeface="Courier" pitchFamily="-110" charset="0"/>
              <a:ea typeface="宋体" pitchFamily="-110" charset="-122"/>
            </a:endParaRPr>
          </a:p>
          <a:p>
            <a:pPr eaLnBrk="1" hangingPunct="1"/>
            <a:endParaRPr lang="en-US" sz="3600" b="1" smtClean="0">
              <a:solidFill>
                <a:schemeClr val="accent2"/>
              </a:solidFill>
              <a:latin typeface="Courier" pitchFamily="-110" charset="0"/>
              <a:ea typeface="宋体" pitchFamily="-110" charset="-122"/>
            </a:endParaRPr>
          </a:p>
          <a:p>
            <a:pPr eaLnBrk="1" hangingPunct="1"/>
            <a:endParaRPr lang="en-US" altLang="zh-CN" smtClean="0">
              <a:ea typeface="宋体" pitchFamily="-110" charset="-122"/>
            </a:endParaRPr>
          </a:p>
          <a:p>
            <a:pPr eaLnBrk="1" hangingPunct="1"/>
            <a:endParaRPr lang="en-US" smtClean="0">
              <a:latin typeface="Courier" pitchFamily="-110" charset="0"/>
            </a:endParaRPr>
          </a:p>
        </p:txBody>
      </p:sp>
      <p:sp>
        <p:nvSpPr>
          <p:cNvPr id="24580" name="Text Box 6"/>
          <p:cNvSpPr txBox="1">
            <a:spLocks noChangeArrowheads="1"/>
          </p:cNvSpPr>
          <p:nvPr/>
        </p:nvSpPr>
        <p:spPr bwMode="auto">
          <a:xfrm>
            <a:off x="762000" y="2514600"/>
            <a:ext cx="795655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altLang="zh-CN" sz="200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int degreesF = 68;</a:t>
            </a:r>
            <a:br>
              <a:rPr lang="en-US" altLang="zh-CN" sz="200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</a:br>
            <a:r>
              <a:rPr lang="en-US" altLang="zh-CN" sz="200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printf("The temperature is %d degrees.", degreesF);</a:t>
            </a:r>
            <a:endParaRPr lang="en-US" sz="2000">
              <a:solidFill>
                <a:schemeClr val="accent2"/>
              </a:solidFill>
              <a:latin typeface="Courier New" pitchFamily="-110" charset="0"/>
              <a:ea typeface="宋体" pitchFamily="-110" charset="-122"/>
            </a:endParaRPr>
          </a:p>
        </p:txBody>
      </p:sp>
      <p:sp>
        <p:nvSpPr>
          <p:cNvPr id="24581" name="Text Box 7"/>
          <p:cNvSpPr txBox="1">
            <a:spLocks noChangeArrowheads="1"/>
          </p:cNvSpPr>
          <p:nvPr/>
        </p:nvSpPr>
        <p:spPr bwMode="auto">
          <a:xfrm>
            <a:off x="1600200" y="3581400"/>
            <a:ext cx="3057525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CN" sz="2400" b="0">
                <a:solidFill>
                  <a:schemeClr val="accent2"/>
                </a:solidFill>
                <a:latin typeface="Times New Roman" pitchFamily="-110" charset="0"/>
                <a:ea typeface="宋体" pitchFamily="-110" charset="-122"/>
              </a:rPr>
              <a:t>Specifier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 for</a:t>
            </a:r>
          </a:p>
          <a:p>
            <a:pPr algn="l" eaLnBrk="0" hangingPunct="0"/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“print an integer value”</a:t>
            </a:r>
          </a:p>
        </p:txBody>
      </p:sp>
      <p:sp>
        <p:nvSpPr>
          <p:cNvPr id="24582" name="Line 8"/>
          <p:cNvSpPr>
            <a:spLocks noChangeShapeType="1"/>
          </p:cNvSpPr>
          <p:nvPr/>
        </p:nvSpPr>
        <p:spPr bwMode="auto">
          <a:xfrm flipV="1">
            <a:off x="4572000" y="3200400"/>
            <a:ext cx="381000" cy="463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Oval 9"/>
          <p:cNvSpPr>
            <a:spLocks noChangeArrowheads="1"/>
          </p:cNvSpPr>
          <p:nvPr/>
        </p:nvSpPr>
        <p:spPr bwMode="auto">
          <a:xfrm>
            <a:off x="4876800" y="2667000"/>
            <a:ext cx="5334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spAutoFit/>
          </a:bodyPr>
          <a:lstStyle/>
          <a:p>
            <a:pPr algn="l"/>
            <a:endParaRPr lang="en-US" sz="2400" b="0">
              <a:solidFill>
                <a:schemeClr val="tx1"/>
              </a:solidFill>
              <a:latin typeface="Times New Roman" pitchFamily="-110" charset="0"/>
            </a:endParaRPr>
          </a:p>
        </p:txBody>
      </p:sp>
      <p:sp>
        <p:nvSpPr>
          <p:cNvPr id="24584" name="Text Box 10"/>
          <p:cNvSpPr txBox="1">
            <a:spLocks noChangeArrowheads="1"/>
          </p:cNvSpPr>
          <p:nvPr/>
        </p:nvSpPr>
        <p:spPr bwMode="auto">
          <a:xfrm>
            <a:off x="5638800" y="3657600"/>
            <a:ext cx="24384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CN" altLang="en-US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“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Read value from this </a:t>
            </a:r>
            <a:r>
              <a:rPr lang="en-US" altLang="zh-CN" sz="2400" b="0">
                <a:solidFill>
                  <a:schemeClr val="accent2"/>
                </a:solidFill>
                <a:latin typeface="Times New Roman" pitchFamily="-110" charset="0"/>
                <a:ea typeface="宋体" pitchFamily="-110" charset="-122"/>
              </a:rPr>
              <a:t>variable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”</a:t>
            </a:r>
          </a:p>
        </p:txBody>
      </p:sp>
      <p:sp>
        <p:nvSpPr>
          <p:cNvPr id="24585" name="Line 11"/>
          <p:cNvSpPr>
            <a:spLocks noChangeShapeType="1"/>
          </p:cNvSpPr>
          <p:nvPr/>
        </p:nvSpPr>
        <p:spPr bwMode="auto">
          <a:xfrm flipV="1">
            <a:off x="6781800" y="3200400"/>
            <a:ext cx="381000" cy="4635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24586" name="Oval 12"/>
          <p:cNvSpPr>
            <a:spLocks noChangeArrowheads="1"/>
          </p:cNvSpPr>
          <p:nvPr/>
        </p:nvSpPr>
        <p:spPr bwMode="auto">
          <a:xfrm>
            <a:off x="7010400" y="2667000"/>
            <a:ext cx="1371600" cy="609600"/>
          </a:xfrm>
          <a:prstGeom prst="ellipse">
            <a:avLst/>
          </a:prstGeom>
          <a:noFill/>
          <a:ln w="25400">
            <a:solidFill>
              <a:srgbClr val="FF0000"/>
            </a:solidFill>
            <a:round/>
            <a:headEnd/>
            <a:tailEnd type="none" w="lg" len="lg"/>
          </a:ln>
        </p:spPr>
        <p:txBody>
          <a:bodyPr anchor="ctr">
            <a:spAutoFit/>
          </a:bodyPr>
          <a:lstStyle/>
          <a:p>
            <a:pPr algn="l"/>
            <a:endParaRPr lang="en-US" sz="2400" b="0">
              <a:solidFill>
                <a:schemeClr val="tx1"/>
              </a:solidFill>
              <a:latin typeface="Times New Roman" pitchFamily="-110" charset="0"/>
            </a:endParaRPr>
          </a:p>
        </p:txBody>
      </p:sp>
      <p:sp>
        <p:nvSpPr>
          <p:cNvPr id="24587" name="AutoShape 14"/>
          <p:cNvSpPr>
            <a:spLocks noChangeArrowheads="1"/>
          </p:cNvSpPr>
          <p:nvPr/>
        </p:nvSpPr>
        <p:spPr bwMode="auto">
          <a:xfrm>
            <a:off x="1981200" y="5410200"/>
            <a:ext cx="4953000" cy="11430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2400" b="0">
              <a:solidFill>
                <a:schemeClr val="tx1"/>
              </a:solidFill>
              <a:latin typeface="Times New Roman" pitchFamily="-110" charset="0"/>
            </a:endParaRPr>
          </a:p>
        </p:txBody>
      </p:sp>
      <p:sp>
        <p:nvSpPr>
          <p:cNvPr id="24588" name="Text Box 15"/>
          <p:cNvSpPr txBox="1">
            <a:spLocks noChangeArrowheads="1"/>
          </p:cNvSpPr>
          <p:nvPr/>
        </p:nvSpPr>
        <p:spPr bwMode="auto">
          <a:xfrm>
            <a:off x="2286000" y="5791200"/>
            <a:ext cx="443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 sz="2400">
                <a:solidFill>
                  <a:schemeClr val="tx1"/>
                </a:solidFill>
                <a:latin typeface="Times New Roman" pitchFamily="-110" charset="0"/>
              </a:rPr>
              <a:t>&gt; The temperature is 68 degrees.</a:t>
            </a:r>
          </a:p>
        </p:txBody>
      </p:sp>
      <p:sp>
        <p:nvSpPr>
          <p:cNvPr id="24589" name="Text Box 16"/>
          <p:cNvSpPr txBox="1">
            <a:spLocks noChangeArrowheads="1"/>
          </p:cNvSpPr>
          <p:nvPr/>
        </p:nvSpPr>
        <p:spPr bwMode="auto">
          <a:xfrm>
            <a:off x="1981200" y="4953000"/>
            <a:ext cx="11144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r>
              <a:rPr lang="en-US" sz="2400" b="0">
                <a:solidFill>
                  <a:schemeClr val="tx1"/>
                </a:solidFill>
                <a:latin typeface="Times New Roman" pitchFamily="-110" charset="0"/>
              </a:rPr>
              <a:t>Output: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>
                <a:latin typeface="Courier New" pitchFamily="-110" charset="0"/>
              </a:rPr>
              <a:t>printf()</a:t>
            </a:r>
            <a:endParaRPr lang="en-US" smtClean="0"/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Format specifiers: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3200" b="1" smtClean="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 %c</a:t>
            </a:r>
            <a:r>
              <a:rPr lang="en-US" altLang="zh-CN" sz="3200" i="1" smtClean="0">
                <a:ea typeface="宋体" pitchFamily="-110" charset="-122"/>
              </a:rPr>
              <a:t>   </a:t>
            </a:r>
            <a:r>
              <a:rPr lang="en-US" altLang="zh-CN" sz="3200" smtClean="0">
                <a:ea typeface="宋体" pitchFamily="-110" charset="-122"/>
              </a:rPr>
              <a:t>for single characters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3200" b="1" smtClean="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 %d</a:t>
            </a:r>
            <a:r>
              <a:rPr lang="en-US" altLang="zh-CN" sz="3200" smtClean="0">
                <a:ea typeface="宋体" pitchFamily="-110" charset="-122"/>
              </a:rPr>
              <a:t>   for integers</a:t>
            </a:r>
            <a:endParaRPr lang="en-US" altLang="zh-CN" sz="3200" i="1" smtClean="0">
              <a:ea typeface="宋体" pitchFamily="-110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3200" b="1" smtClean="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 %f </a:t>
            </a:r>
            <a:r>
              <a:rPr lang="en-US" altLang="zh-CN" sz="3200" smtClean="0">
                <a:ea typeface="宋体" pitchFamily="-110" charset="-122"/>
              </a:rPr>
              <a:t> for float/double (fractions):  1234.56</a:t>
            </a:r>
            <a:endParaRPr lang="en-US" altLang="zh-CN" sz="3200" i="1" smtClean="0">
              <a:ea typeface="宋体" pitchFamily="-110" charset="-122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altLang="zh-CN" sz="3200" b="1" smtClean="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 %g</a:t>
            </a:r>
            <a:r>
              <a:rPr lang="en-US" altLang="zh-CN" sz="3200" i="1" smtClean="0">
                <a:ea typeface="宋体" pitchFamily="-110" charset="-122"/>
              </a:rPr>
              <a:t>   </a:t>
            </a:r>
            <a:r>
              <a:rPr lang="en-US" altLang="zh-CN" sz="3200" smtClean="0">
                <a:ea typeface="宋体" pitchFamily="-110" charset="-122"/>
              </a:rPr>
              <a:t>for float/double (scientific):  1.23456E+3</a:t>
            </a:r>
          </a:p>
          <a:p>
            <a:pPr lvl="1" eaLnBrk="1" hangingPunct="1">
              <a:lnSpc>
                <a:spcPct val="90000"/>
              </a:lnSpc>
            </a:pPr>
            <a:r>
              <a:rPr lang="en-US" altLang="zh-CN" sz="3200" smtClean="0">
                <a:ea typeface="宋体" pitchFamily="-110" charset="-122"/>
              </a:rPr>
              <a:t>  </a:t>
            </a:r>
            <a:r>
              <a:rPr lang="en-US" altLang="zh-CN" sz="3200" b="1" smtClean="0">
                <a:solidFill>
                  <a:schemeClr val="accent2"/>
                </a:solidFill>
                <a:latin typeface="Courier New" pitchFamily="-110" charset="0"/>
                <a:ea typeface="宋体" pitchFamily="-110" charset="-122"/>
              </a:rPr>
              <a:t>%s  </a:t>
            </a:r>
            <a:r>
              <a:rPr lang="en-US" altLang="zh-CN" sz="3200" smtClean="0">
                <a:ea typeface="宋体" pitchFamily="-110" charset="-122"/>
              </a:rPr>
              <a:t>for phrases or </a:t>
            </a:r>
            <a:r>
              <a:rPr lang="en-US" altLang="zh-CN" sz="3200" smtClean="0">
                <a:latin typeface="Times New Roman" pitchFamily="-110" charset="0"/>
                <a:ea typeface="宋体" pitchFamily="-110" charset="-122"/>
              </a:rPr>
              <a:t>‘</a:t>
            </a:r>
            <a:r>
              <a:rPr lang="en-US" altLang="zh-CN" sz="3200" smtClean="0">
                <a:ea typeface="宋体" pitchFamily="-110" charset="-122"/>
              </a:rPr>
              <a:t>strings</a:t>
            </a:r>
            <a:r>
              <a:rPr lang="en-US" altLang="zh-CN" sz="3200" smtClean="0">
                <a:latin typeface="Times New Roman" pitchFamily="-110" charset="0"/>
                <a:ea typeface="宋体" pitchFamily="-110" charset="-122"/>
              </a:rPr>
              <a:t>’</a:t>
            </a:r>
            <a:r>
              <a:rPr lang="en-US" altLang="zh-CN" sz="3200" smtClean="0">
                <a:ea typeface="宋体" pitchFamily="-110" charset="-122"/>
              </a:rPr>
              <a:t> (coming soon!)</a:t>
            </a:r>
            <a:endParaRPr lang="en-US" smtClean="0">
              <a:ea typeface="宋体" pitchFamily="-110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Integer Conversion Specifier</a:t>
            </a:r>
          </a:p>
        </p:txBody>
      </p:sp>
      <p:graphicFrame>
        <p:nvGraphicFramePr>
          <p:cNvPr id="1026" name="Object 3"/>
          <p:cNvGraphicFramePr>
            <a:graphicFrameLocks/>
          </p:cNvGraphicFramePr>
          <p:nvPr/>
        </p:nvGraphicFramePr>
        <p:xfrm>
          <a:off x="762000" y="1828800"/>
          <a:ext cx="7834313" cy="4489450"/>
        </p:xfrm>
        <a:graphic>
          <a:graphicData uri="http://schemas.openxmlformats.org/presentationml/2006/ole">
            <p:oleObj spid="_x0000_s1026" name="Document" r:id="rId3" imgW="5494840" imgH="295405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Printing Character</a:t>
            </a:r>
          </a:p>
        </p:txBody>
      </p:sp>
      <p:sp>
        <p:nvSpPr>
          <p:cNvPr id="26627" name="Text Box 4"/>
          <p:cNvSpPr txBox="1">
            <a:spLocks noChangeArrowheads="1"/>
          </p:cNvSpPr>
          <p:nvPr/>
        </p:nvSpPr>
        <p:spPr bwMode="auto">
          <a:xfrm>
            <a:off x="533400" y="1600200"/>
            <a:ext cx="7620000" cy="83185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pt-BR" sz="2400">
                <a:solidFill>
                  <a:schemeClr val="tx1"/>
                </a:solidFill>
                <a:latin typeface="Courier New" pitchFamily="-110" charset="0"/>
              </a:rPr>
              <a:t>char a;</a:t>
            </a:r>
          </a:p>
          <a:p>
            <a:pPr algn="l"/>
            <a:r>
              <a:rPr lang="pt-BR" sz="2400">
                <a:solidFill>
                  <a:schemeClr val="tx1"/>
                </a:solidFill>
                <a:latin typeface="Courier New" pitchFamily="-110" charset="0"/>
              </a:rPr>
              <a:t>printf("%c  %d  %x  %0", a, a, a, a);</a:t>
            </a:r>
            <a:endParaRPr lang="en-US" sz="2400">
              <a:solidFill>
                <a:schemeClr val="tx1"/>
              </a:solidFill>
              <a:latin typeface="Courier New" pitchFamily="-110" charset="0"/>
            </a:endParaRPr>
          </a:p>
        </p:txBody>
      </p:sp>
      <p:sp>
        <p:nvSpPr>
          <p:cNvPr id="26628" name="AutoShape 14"/>
          <p:cNvSpPr>
            <a:spLocks noChangeArrowheads="1"/>
          </p:cNvSpPr>
          <p:nvPr/>
        </p:nvSpPr>
        <p:spPr bwMode="auto">
          <a:xfrm>
            <a:off x="1752600" y="3200400"/>
            <a:ext cx="4953000" cy="1143000"/>
          </a:xfrm>
          <a:prstGeom prst="bevel">
            <a:avLst>
              <a:gd name="adj" fmla="val 12500"/>
            </a:avLst>
          </a:prstGeom>
          <a:solidFill>
            <a:srgbClr val="FFFFCC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l"/>
            <a:endParaRPr lang="en-US" sz="2400" b="0">
              <a:solidFill>
                <a:schemeClr val="tx1"/>
              </a:solidFill>
              <a:latin typeface="Times New Roman" pitchFamily="-110" charset="0"/>
            </a:endParaRPr>
          </a:p>
        </p:txBody>
      </p:sp>
      <p:sp>
        <p:nvSpPr>
          <p:cNvPr id="26629" name="Text Box 15"/>
          <p:cNvSpPr txBox="1">
            <a:spLocks noChangeArrowheads="1"/>
          </p:cNvSpPr>
          <p:nvPr/>
        </p:nvSpPr>
        <p:spPr bwMode="auto">
          <a:xfrm>
            <a:off x="1981200" y="3444875"/>
            <a:ext cx="2532063" cy="579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l"/>
            <a:r>
              <a:rPr lang="en-US">
                <a:solidFill>
                  <a:schemeClr val="tx1"/>
                </a:solidFill>
              </a:rPr>
              <a:t>A  65  41  101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Printing Integers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Integer</a:t>
            </a:r>
          </a:p>
          <a:p>
            <a:pPr lvl="1" eaLnBrk="1" hangingPunct="1"/>
            <a:r>
              <a:rPr lang="en-US" sz="3100" smtClean="0"/>
              <a:t>Whole number (no decimal point):  </a:t>
            </a:r>
            <a:r>
              <a:rPr lang="en-US" sz="3100" smtClean="0">
                <a:latin typeface="Lucida Console" pitchFamily="-110" charset="0"/>
              </a:rPr>
              <a:t>25</a:t>
            </a:r>
            <a:r>
              <a:rPr lang="en-US" sz="3100" smtClean="0"/>
              <a:t>, </a:t>
            </a:r>
            <a:r>
              <a:rPr lang="en-US" sz="3100" smtClean="0">
                <a:latin typeface="Lucida Console" pitchFamily="-110" charset="0"/>
              </a:rPr>
              <a:t>0</a:t>
            </a:r>
            <a:r>
              <a:rPr lang="en-US" sz="3100" smtClean="0"/>
              <a:t>, </a:t>
            </a:r>
            <a:r>
              <a:rPr lang="en-US" sz="3100" smtClean="0">
                <a:latin typeface="Lucida Console" pitchFamily="-110" charset="0"/>
              </a:rPr>
              <a:t>-9</a:t>
            </a:r>
          </a:p>
          <a:p>
            <a:pPr lvl="1" eaLnBrk="1" hangingPunct="1"/>
            <a:r>
              <a:rPr lang="en-US" sz="3100" smtClean="0"/>
              <a:t>Positive, negative, or zero</a:t>
            </a:r>
          </a:p>
          <a:p>
            <a:pPr lvl="1" eaLnBrk="1" hangingPunct="1"/>
            <a:r>
              <a:rPr lang="en-US" sz="3100" smtClean="0"/>
              <a:t>Only minus sign prints by default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5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Example 1</a:t>
            </a:r>
          </a:p>
        </p:txBody>
      </p:sp>
      <p:graphicFrame>
        <p:nvGraphicFramePr>
          <p:cNvPr id="2050" name="Object 3"/>
          <p:cNvGraphicFramePr>
            <a:graphicFrameLocks/>
          </p:cNvGraphicFramePr>
          <p:nvPr/>
        </p:nvGraphicFramePr>
        <p:xfrm>
          <a:off x="152400" y="1600200"/>
          <a:ext cx="6892925" cy="5445125"/>
        </p:xfrm>
        <a:graphic>
          <a:graphicData uri="http://schemas.openxmlformats.org/presentationml/2006/ole">
            <p:oleObj spid="_x0000_s2050" name="Document" r:id="rId3" imgW="7333073" imgH="7033927" progId="Word.Document.8">
              <p:embed/>
            </p:oleObj>
          </a:graphicData>
        </a:graphic>
      </p:graphicFrame>
      <p:sp>
        <p:nvSpPr>
          <p:cNvPr id="2052" name="Rectangle 3"/>
          <p:cNvSpPr>
            <a:spLocks noChangeArrowheads="1"/>
          </p:cNvSpPr>
          <p:nvPr/>
        </p:nvSpPr>
        <p:spPr bwMode="auto">
          <a:xfrm>
            <a:off x="6705600" y="2198688"/>
            <a:ext cx="2362200" cy="27543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/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455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455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455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-455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32000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2000000000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707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455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4294966841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1c7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1C7</a:t>
            </a: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781800" y="1752600"/>
            <a:ext cx="112395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/>
            <a:r>
              <a:rPr lang="en-US" sz="2400" b="0">
                <a:solidFill>
                  <a:schemeClr val="tx1"/>
                </a:solidFill>
                <a:latin typeface="Times New Roman" pitchFamily="-110" charset="0"/>
              </a:rPr>
              <a:t>Output: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smtClean="0"/>
              <a:t>Printing Floating-Point Numbers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5029200"/>
          </a:xfrm>
        </p:spPr>
        <p:txBody>
          <a:bodyPr/>
          <a:lstStyle/>
          <a:p>
            <a:pPr eaLnBrk="1" hangingPunct="1"/>
            <a:r>
              <a:rPr lang="en-US" sz="2400" smtClean="0"/>
              <a:t>Floating Point Numbers</a:t>
            </a:r>
          </a:p>
          <a:p>
            <a:pPr lvl="1" eaLnBrk="1" hangingPunct="1"/>
            <a:r>
              <a:rPr lang="en-US" sz="2400" smtClean="0"/>
              <a:t>Have a decimal point (</a:t>
            </a:r>
            <a:r>
              <a:rPr lang="en-US" sz="2400" smtClean="0">
                <a:latin typeface="Lucida Console" pitchFamily="-110" charset="0"/>
              </a:rPr>
              <a:t>33.5</a:t>
            </a:r>
            <a:r>
              <a:rPr lang="en-US" sz="2400" smtClean="0"/>
              <a:t>)</a:t>
            </a:r>
          </a:p>
          <a:p>
            <a:pPr lvl="1" eaLnBrk="1" hangingPunct="1"/>
            <a:r>
              <a:rPr lang="en-US" sz="2400" smtClean="0"/>
              <a:t>Exponential notation (computer's version of scientific notation)</a:t>
            </a:r>
          </a:p>
          <a:p>
            <a:pPr lvl="2" eaLnBrk="1" hangingPunct="1"/>
            <a:r>
              <a:rPr lang="en-US" smtClean="0">
                <a:latin typeface="Lucida Console" pitchFamily="-110" charset="0"/>
              </a:rPr>
              <a:t>150.3</a:t>
            </a:r>
            <a:r>
              <a:rPr lang="en-US" smtClean="0"/>
              <a:t> is </a:t>
            </a:r>
            <a:r>
              <a:rPr lang="en-US" smtClean="0">
                <a:latin typeface="Lucida Console" pitchFamily="-110" charset="0"/>
              </a:rPr>
              <a:t>1.503 x 10²</a:t>
            </a:r>
            <a:r>
              <a:rPr lang="en-US" smtClean="0"/>
              <a:t> in scientific</a:t>
            </a:r>
          </a:p>
          <a:p>
            <a:pPr lvl="2" eaLnBrk="1" hangingPunct="1"/>
            <a:r>
              <a:rPr lang="en-US" smtClean="0">
                <a:latin typeface="Lucida Console" pitchFamily="-110" charset="0"/>
              </a:rPr>
              <a:t>150.3</a:t>
            </a:r>
            <a:r>
              <a:rPr lang="en-US" smtClean="0"/>
              <a:t> is </a:t>
            </a:r>
            <a:r>
              <a:rPr lang="en-US" smtClean="0">
                <a:latin typeface="Lucida Console" pitchFamily="-110" charset="0"/>
              </a:rPr>
              <a:t>1.503E+02</a:t>
            </a:r>
            <a:r>
              <a:rPr lang="en-US" smtClean="0"/>
              <a:t> in exponential (</a:t>
            </a:r>
            <a:r>
              <a:rPr lang="en-US" smtClean="0">
                <a:latin typeface="Lucida Console" pitchFamily="-110" charset="0"/>
              </a:rPr>
              <a:t>E</a:t>
            </a:r>
            <a:r>
              <a:rPr lang="en-US" smtClean="0"/>
              <a:t> stands for exponent)</a:t>
            </a:r>
          </a:p>
          <a:p>
            <a:pPr lvl="2" eaLnBrk="1" hangingPunct="1"/>
            <a:r>
              <a:rPr lang="en-US" smtClean="0"/>
              <a:t>use </a:t>
            </a:r>
            <a:r>
              <a:rPr lang="en-US" smtClean="0">
                <a:solidFill>
                  <a:schemeClr val="accent2"/>
                </a:solidFill>
                <a:latin typeface="Lucida Console" pitchFamily="-110" charset="0"/>
              </a:rPr>
              <a:t>e</a:t>
            </a:r>
            <a:r>
              <a:rPr lang="en-US" smtClean="0"/>
              <a:t> or </a:t>
            </a:r>
            <a:r>
              <a:rPr lang="en-US" smtClean="0">
                <a:solidFill>
                  <a:schemeClr val="accent2"/>
                </a:solidFill>
                <a:latin typeface="Lucida Console" pitchFamily="-110" charset="0"/>
              </a:rPr>
              <a:t>E</a:t>
            </a:r>
          </a:p>
          <a:p>
            <a:pPr lvl="1" eaLnBrk="1" hangingPunct="1"/>
            <a:r>
              <a:rPr lang="en-US" sz="2400" smtClean="0">
                <a:solidFill>
                  <a:schemeClr val="accent2"/>
                </a:solidFill>
                <a:latin typeface="Lucida Console" pitchFamily="-110" charset="0"/>
              </a:rPr>
              <a:t>f</a:t>
            </a:r>
            <a:r>
              <a:rPr lang="en-US" sz="2400" smtClean="0"/>
              <a:t> </a:t>
            </a:r>
            <a:r>
              <a:rPr lang="en-US" sz="2400" smtClean="0">
                <a:cs typeface="Times New Roman" pitchFamily="-110" charset="0"/>
              </a:rPr>
              <a:t>– </a:t>
            </a:r>
            <a:r>
              <a:rPr lang="en-US" sz="2400" smtClean="0"/>
              <a:t>print floating point with at least one digit to left of decimal</a:t>
            </a:r>
          </a:p>
          <a:p>
            <a:pPr lvl="1" eaLnBrk="1" hangingPunct="1"/>
            <a:r>
              <a:rPr lang="en-US" sz="2400" smtClean="0">
                <a:solidFill>
                  <a:schemeClr val="accent2"/>
                </a:solidFill>
                <a:latin typeface="Lucida Console" pitchFamily="-110" charset="0"/>
              </a:rPr>
              <a:t>g</a:t>
            </a:r>
            <a:r>
              <a:rPr lang="en-US" sz="2400" smtClean="0"/>
              <a:t> (or</a:t>
            </a:r>
            <a:r>
              <a:rPr lang="en-US" sz="2400" smtClean="0">
                <a:latin typeface="Lucida Console" pitchFamily="-110" charset="0"/>
              </a:rPr>
              <a:t> </a:t>
            </a:r>
            <a:r>
              <a:rPr lang="en-US" sz="2400" smtClean="0">
                <a:solidFill>
                  <a:schemeClr val="accent2"/>
                </a:solidFill>
                <a:latin typeface="Lucida Console" pitchFamily="-110" charset="0"/>
              </a:rPr>
              <a:t>G</a:t>
            </a:r>
            <a:r>
              <a:rPr lang="en-US" sz="2400" smtClean="0"/>
              <a:t>) - prints in </a:t>
            </a:r>
            <a:r>
              <a:rPr lang="en-US" sz="2400" smtClean="0">
                <a:solidFill>
                  <a:schemeClr val="accent2"/>
                </a:solidFill>
                <a:latin typeface="Lucida Console" pitchFamily="-110" charset="0"/>
              </a:rPr>
              <a:t>f</a:t>
            </a:r>
            <a:r>
              <a:rPr lang="en-US" sz="2400" smtClean="0"/>
              <a:t> or </a:t>
            </a:r>
            <a:r>
              <a:rPr lang="en-US" sz="2400" smtClean="0">
                <a:solidFill>
                  <a:schemeClr val="accent2"/>
                </a:solidFill>
                <a:latin typeface="Lucida Console" pitchFamily="-110" charset="0"/>
              </a:rPr>
              <a:t>e</a:t>
            </a:r>
            <a:r>
              <a:rPr lang="en-US" sz="2400" smtClean="0"/>
              <a:t> with no trailing zeros (</a:t>
            </a:r>
            <a:r>
              <a:rPr lang="en-US" sz="2400" smtClean="0">
                <a:latin typeface="Lucida Console" pitchFamily="-110" charset="0"/>
              </a:rPr>
              <a:t>1.2300</a:t>
            </a:r>
            <a:r>
              <a:rPr lang="en-US" sz="2400" smtClean="0"/>
              <a:t> becomes </a:t>
            </a:r>
            <a:r>
              <a:rPr lang="en-US" sz="2400" smtClean="0">
                <a:latin typeface="Lucida Console" pitchFamily="-110" charset="0"/>
              </a:rPr>
              <a:t>1.23</a:t>
            </a:r>
            <a:r>
              <a:rPr lang="en-US" sz="240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400" smtClean="0"/>
              <a:t>Floating-point conversion specifiers </a:t>
            </a:r>
          </a:p>
        </p:txBody>
      </p:sp>
      <p:graphicFrame>
        <p:nvGraphicFramePr>
          <p:cNvPr id="3074" name="Object 3"/>
          <p:cNvGraphicFramePr>
            <a:graphicFrameLocks noChangeAspect="1"/>
          </p:cNvGraphicFramePr>
          <p:nvPr/>
        </p:nvGraphicFramePr>
        <p:xfrm>
          <a:off x="762000" y="2057400"/>
          <a:ext cx="8129588" cy="4146550"/>
        </p:xfrm>
        <a:graphic>
          <a:graphicData uri="http://schemas.openxmlformats.org/presentationml/2006/ole">
            <p:oleObj spid="_x0000_s3074" name="Document" r:id="rId3" imgW="4933973" imgH="2516261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  <p:graphicFrame>
        <p:nvGraphicFramePr>
          <p:cNvPr id="4098" name="Object 4"/>
          <p:cNvGraphicFramePr>
            <a:graphicFrameLocks/>
          </p:cNvGraphicFramePr>
          <p:nvPr/>
        </p:nvGraphicFramePr>
        <p:xfrm>
          <a:off x="0" y="990600"/>
          <a:ext cx="6705600" cy="6248400"/>
        </p:xfrm>
        <a:graphic>
          <a:graphicData uri="http://schemas.openxmlformats.org/presentationml/2006/ole">
            <p:oleObj spid="_x0000_s4098" name="Document" r:id="rId3" imgW="7038125" imgH="6729985" progId="Word.Document.8">
              <p:embed/>
            </p:oleObj>
          </a:graphicData>
        </a:graphic>
      </p:graphicFrame>
      <p:sp>
        <p:nvSpPr>
          <p:cNvPr id="4100" name="Rectangle 3"/>
          <p:cNvSpPr>
            <a:spLocks noChangeArrowheads="1"/>
          </p:cNvSpPr>
          <p:nvPr/>
        </p:nvSpPr>
        <p:spPr bwMode="auto">
          <a:xfrm>
            <a:off x="6096000" y="2590800"/>
            <a:ext cx="3048000" cy="25146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/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1.234568e+006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1.234568e+006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-1.234568e+006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1.234568E+006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1234567.890000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1.23457e+006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000">
                <a:solidFill>
                  <a:srgbClr val="000000"/>
                </a:solidFill>
                <a:latin typeface="Courier New" pitchFamily="-110" charset="0"/>
                <a:cs typeface="Times New Roman" pitchFamily="-110" charset="0"/>
              </a:rPr>
              <a:t>1.23457E+006  </a:t>
            </a:r>
            <a:r>
              <a:rPr lang="en-US" sz="2000">
                <a:solidFill>
                  <a:schemeClr val="tx1"/>
                </a:solidFill>
                <a:latin typeface="Courier New" pitchFamily="-110" charset="0"/>
                <a:cs typeface="Times New Roman" pitchFamily="-110" charset="0"/>
              </a:rPr>
              <a:t> </a:t>
            </a:r>
          </a:p>
        </p:txBody>
      </p:sp>
      <p:sp>
        <p:nvSpPr>
          <p:cNvPr id="4101" name="Rectangle 2"/>
          <p:cNvSpPr>
            <a:spLocks noGrp="1" noChangeArrowheads="1"/>
          </p:cNvSpPr>
          <p:nvPr>
            <p:ph type="subTitle" idx="4294967295"/>
          </p:nvPr>
        </p:nvSpPr>
        <p:spPr>
          <a:xfrm>
            <a:off x="6553200" y="1524000"/>
            <a:ext cx="2209800" cy="914400"/>
          </a:xfrm>
        </p:spPr>
        <p:txBody>
          <a:bodyPr/>
          <a:lstStyle/>
          <a:p>
            <a:pPr marL="0" indent="0" algn="ctr" eaLnBrk="1" hangingPunct="1">
              <a:buFontTx/>
              <a:buNone/>
            </a:pPr>
            <a:r>
              <a:rPr lang="en-US" smtClean="0"/>
              <a:t>Program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Printing Strings and Characters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09600" y="1447800"/>
            <a:ext cx="7772400" cy="4648200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Lucida Console" pitchFamily="-110" charset="0"/>
              </a:rPr>
              <a:t>c</a:t>
            </a:r>
            <a:r>
              <a:rPr lang="en-US" sz="2400" smtClean="0"/>
              <a:t> </a:t>
            </a:r>
          </a:p>
          <a:p>
            <a:pPr lvl="1" eaLnBrk="1" hangingPunct="1"/>
            <a:r>
              <a:rPr lang="en-US" sz="2400" smtClean="0"/>
              <a:t>Prints </a:t>
            </a:r>
            <a:r>
              <a:rPr lang="en-US" sz="2400" smtClean="0">
                <a:latin typeface="Lucida Console" pitchFamily="-110" charset="0"/>
              </a:rPr>
              <a:t>char</a:t>
            </a:r>
            <a:r>
              <a:rPr lang="en-US" sz="2400" smtClean="0"/>
              <a:t> argument</a:t>
            </a:r>
          </a:p>
          <a:p>
            <a:pPr lvl="1" eaLnBrk="1" hangingPunct="1"/>
            <a:r>
              <a:rPr lang="en-US" sz="2400" smtClean="0"/>
              <a:t>Cannot be used to print the first character of a string</a:t>
            </a:r>
          </a:p>
          <a:p>
            <a:pPr eaLnBrk="1" hangingPunct="1"/>
            <a:r>
              <a:rPr lang="en-US" sz="2400" smtClean="0">
                <a:latin typeface="Lucida Console" pitchFamily="-110" charset="0"/>
              </a:rPr>
              <a:t>s</a:t>
            </a:r>
          </a:p>
          <a:p>
            <a:pPr lvl="1" eaLnBrk="1" hangingPunct="1"/>
            <a:r>
              <a:rPr lang="en-US" sz="2400" smtClean="0"/>
              <a:t>Requires a pointer to </a:t>
            </a:r>
            <a:r>
              <a:rPr lang="en-US" sz="2400" smtClean="0">
                <a:latin typeface="Lucida Console" pitchFamily="-110" charset="0"/>
              </a:rPr>
              <a:t>char</a:t>
            </a:r>
            <a:r>
              <a:rPr lang="en-US" sz="2400" smtClean="0"/>
              <a:t> as an argument</a:t>
            </a:r>
          </a:p>
          <a:p>
            <a:pPr lvl="1" eaLnBrk="1" hangingPunct="1"/>
            <a:r>
              <a:rPr lang="en-US" sz="2400" smtClean="0"/>
              <a:t>Prints characters until </a:t>
            </a:r>
            <a:r>
              <a:rPr lang="en-US" sz="2400" smtClean="0">
                <a:latin typeface="Lucida Console" pitchFamily="-110" charset="0"/>
              </a:rPr>
              <a:t>NULL</a:t>
            </a:r>
            <a:r>
              <a:rPr lang="en-US" sz="2400" smtClean="0"/>
              <a:t> (</a:t>
            </a:r>
            <a:r>
              <a:rPr lang="en-US" sz="2400" smtClean="0">
                <a:latin typeface="Lucida Console" pitchFamily="-110" charset="0"/>
              </a:rPr>
              <a:t>'\0'</a:t>
            </a:r>
            <a:r>
              <a:rPr lang="en-US" sz="2400" smtClean="0"/>
              <a:t>) encountered</a:t>
            </a:r>
          </a:p>
          <a:p>
            <a:pPr lvl="1" eaLnBrk="1" hangingPunct="1"/>
            <a:r>
              <a:rPr lang="en-US" sz="2400" smtClean="0"/>
              <a:t>Cannot print a </a:t>
            </a:r>
            <a:r>
              <a:rPr lang="en-US" sz="2400" smtClean="0">
                <a:latin typeface="Lucida Console" pitchFamily="-110" charset="0"/>
              </a:rPr>
              <a:t>char</a:t>
            </a:r>
            <a:r>
              <a:rPr lang="en-US" sz="2400" smtClean="0"/>
              <a:t> argument</a:t>
            </a:r>
          </a:p>
          <a:p>
            <a:pPr eaLnBrk="1" hangingPunct="1"/>
            <a:r>
              <a:rPr lang="en-US" sz="2400" smtClean="0"/>
              <a:t>Remember</a:t>
            </a:r>
          </a:p>
          <a:p>
            <a:pPr lvl="1" eaLnBrk="1" hangingPunct="1"/>
            <a:r>
              <a:rPr lang="en-US" sz="2400" smtClean="0"/>
              <a:t>Single quotes for character constants (</a:t>
            </a:r>
            <a:r>
              <a:rPr lang="en-US" sz="2400" smtClean="0">
                <a:latin typeface="Lucida Console" pitchFamily="-110" charset="0"/>
              </a:rPr>
              <a:t>'z'</a:t>
            </a:r>
            <a:r>
              <a:rPr lang="en-US" sz="2400" smtClean="0"/>
              <a:t>)</a:t>
            </a:r>
          </a:p>
          <a:p>
            <a:pPr lvl="1" eaLnBrk="1" hangingPunct="1"/>
            <a:r>
              <a:rPr lang="en-US" sz="2400" smtClean="0"/>
              <a:t>Double quotes for strings </a:t>
            </a:r>
            <a:r>
              <a:rPr lang="en-US" sz="2400" smtClean="0">
                <a:latin typeface="Lucida Console" pitchFamily="-110" charset="0"/>
              </a:rPr>
              <a:t>"z"</a:t>
            </a:r>
            <a:r>
              <a:rPr lang="en-US" sz="2400" smtClean="0"/>
              <a:t> (which actually contains two characters, </a:t>
            </a:r>
            <a:r>
              <a:rPr lang="en-US" sz="2400" smtClean="0">
                <a:latin typeface="Lucida Console" pitchFamily="-110" charset="0"/>
              </a:rPr>
              <a:t>'z'</a:t>
            </a:r>
            <a:r>
              <a:rPr lang="en-US" sz="2400" smtClean="0"/>
              <a:t> and </a:t>
            </a:r>
            <a:r>
              <a:rPr lang="en-US" sz="2400" smtClean="0">
                <a:latin typeface="Lucida Console" pitchFamily="-110" charset="0"/>
              </a:rPr>
              <a:t>'\0'</a:t>
            </a:r>
            <a:r>
              <a:rPr lang="en-US" sz="2400" smtClean="0"/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Other Conversion Specifiers</a:t>
            </a:r>
            <a:r>
              <a:rPr lang="en-US" sz="2800" smtClean="0"/>
              <a:t>	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z="2000" smtClean="0">
                <a:latin typeface="Lucida Console" pitchFamily="-110" charset="0"/>
              </a:rPr>
              <a:t>p</a:t>
            </a:r>
          </a:p>
          <a:p>
            <a:pPr lvl="1" eaLnBrk="1" hangingPunct="1"/>
            <a:r>
              <a:rPr lang="en-US" sz="2000" smtClean="0"/>
              <a:t>Displays pointer value (address)</a:t>
            </a:r>
          </a:p>
          <a:p>
            <a:pPr eaLnBrk="1" hangingPunct="1"/>
            <a:r>
              <a:rPr lang="en-US" sz="2000" smtClean="0">
                <a:latin typeface="Lucida Console" pitchFamily="-110" charset="0"/>
              </a:rPr>
              <a:t>n</a:t>
            </a:r>
          </a:p>
          <a:p>
            <a:pPr lvl="1" eaLnBrk="1" hangingPunct="1"/>
            <a:r>
              <a:rPr lang="en-US" sz="2000" smtClean="0"/>
              <a:t>Stores number of characters already output by current </a:t>
            </a:r>
            <a:r>
              <a:rPr lang="en-US" sz="2000" smtClean="0">
                <a:latin typeface="Lucida Console" pitchFamily="-110" charset="0"/>
              </a:rPr>
              <a:t>printf</a:t>
            </a:r>
            <a:r>
              <a:rPr lang="en-US" sz="2000" smtClean="0"/>
              <a:t> statement</a:t>
            </a:r>
          </a:p>
          <a:p>
            <a:pPr lvl="1" eaLnBrk="1" hangingPunct="1"/>
            <a:r>
              <a:rPr lang="en-US" sz="2000" smtClean="0"/>
              <a:t>Takes a pointer to an integer as an argument</a:t>
            </a:r>
          </a:p>
          <a:p>
            <a:pPr lvl="1" eaLnBrk="1" hangingPunct="1"/>
            <a:r>
              <a:rPr lang="en-US" sz="2000" smtClean="0"/>
              <a:t>Nothing printed by a </a:t>
            </a:r>
            <a:r>
              <a:rPr lang="en-US" sz="2000" smtClean="0">
                <a:latin typeface="Lucida Console" pitchFamily="-110" charset="0"/>
              </a:rPr>
              <a:t>%n</a:t>
            </a:r>
            <a:r>
              <a:rPr lang="en-US" sz="2000" smtClean="0"/>
              <a:t> specification</a:t>
            </a:r>
          </a:p>
          <a:p>
            <a:pPr lvl="1" eaLnBrk="1" hangingPunct="1"/>
            <a:r>
              <a:rPr lang="en-US" sz="2000" smtClean="0"/>
              <a:t>Every </a:t>
            </a:r>
            <a:r>
              <a:rPr lang="en-US" sz="2000" smtClean="0">
                <a:latin typeface="Lucida Console" pitchFamily="-110" charset="0"/>
              </a:rPr>
              <a:t>printf</a:t>
            </a:r>
            <a:r>
              <a:rPr lang="en-US" sz="2000" smtClean="0"/>
              <a:t> call returns a value</a:t>
            </a:r>
          </a:p>
          <a:p>
            <a:pPr lvl="2" eaLnBrk="1" hangingPunct="1"/>
            <a:r>
              <a:rPr lang="en-US" sz="2000" smtClean="0"/>
              <a:t>Number of characters output</a:t>
            </a:r>
          </a:p>
          <a:p>
            <a:pPr lvl="2" eaLnBrk="1" hangingPunct="1"/>
            <a:r>
              <a:rPr lang="en-US" sz="2000" smtClean="0"/>
              <a:t>Negative number if error occurs</a:t>
            </a:r>
          </a:p>
          <a:p>
            <a:pPr eaLnBrk="1" hangingPunct="1"/>
            <a:r>
              <a:rPr lang="en-US" sz="2000" smtClean="0">
                <a:latin typeface="Lucida Console" pitchFamily="-110" charset="0"/>
              </a:rPr>
              <a:t>%</a:t>
            </a:r>
          </a:p>
          <a:p>
            <a:pPr lvl="1" eaLnBrk="1" hangingPunct="1"/>
            <a:r>
              <a:rPr lang="en-US" sz="2000" smtClean="0"/>
              <a:t>Prints a percent sign </a:t>
            </a:r>
          </a:p>
          <a:p>
            <a:pPr lvl="1" eaLnBrk="1" hangingPunct="1"/>
            <a:r>
              <a:rPr lang="en-US" sz="2000" smtClean="0">
                <a:latin typeface="Lucida Console" pitchFamily="-110" charset="0"/>
              </a:rPr>
              <a:t>%%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Printing with </a:t>
            </a:r>
            <a:r>
              <a:rPr lang="en-US" sz="2800" b="0" i="1" smtClean="0"/>
              <a:t>Field Widths</a:t>
            </a:r>
            <a:r>
              <a:rPr lang="en-US" sz="2800" b="0" smtClean="0"/>
              <a:t> and </a:t>
            </a:r>
            <a:r>
              <a:rPr lang="en-US" sz="2800" b="0" i="1" smtClean="0"/>
              <a:t>Precisions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Field width</a:t>
            </a:r>
          </a:p>
          <a:p>
            <a:pPr lvl="1" eaLnBrk="1" hangingPunct="1"/>
            <a:r>
              <a:rPr lang="en-US" smtClean="0"/>
              <a:t>Size of field in which data is printed</a:t>
            </a:r>
          </a:p>
          <a:p>
            <a:pPr lvl="1" eaLnBrk="1" hangingPunct="1"/>
            <a:r>
              <a:rPr lang="en-US" smtClean="0"/>
              <a:t>If width larger than data, default right justified</a:t>
            </a:r>
          </a:p>
          <a:p>
            <a:pPr lvl="2" eaLnBrk="1" hangingPunct="1"/>
            <a:r>
              <a:rPr lang="en-US" smtClean="0"/>
              <a:t>If field width too small, increases to fit data</a:t>
            </a:r>
          </a:p>
          <a:p>
            <a:pPr lvl="2" eaLnBrk="1" hangingPunct="1"/>
            <a:r>
              <a:rPr lang="en-US" smtClean="0"/>
              <a:t>Minus sign uses one character position in field</a:t>
            </a:r>
          </a:p>
          <a:p>
            <a:pPr lvl="1" eaLnBrk="1" hangingPunct="1"/>
            <a:r>
              <a:rPr lang="en-US" smtClean="0"/>
              <a:t>Integer width inserted between </a:t>
            </a:r>
            <a:r>
              <a:rPr lang="en-US" sz="2400" smtClean="0">
                <a:latin typeface="Lucida Console" pitchFamily="-110" charset="0"/>
              </a:rPr>
              <a:t>%</a:t>
            </a:r>
            <a:r>
              <a:rPr lang="en-US" smtClean="0"/>
              <a:t> and conversion specifier</a:t>
            </a:r>
          </a:p>
          <a:p>
            <a:pPr lvl="1" eaLnBrk="1" hangingPunct="1"/>
            <a:r>
              <a:rPr lang="en-US" sz="2400" smtClean="0">
                <a:latin typeface="Lucida Console" pitchFamily="-110" charset="0"/>
              </a:rPr>
              <a:t>%4d</a:t>
            </a:r>
            <a:r>
              <a:rPr lang="en-US" smtClean="0"/>
              <a:t> </a:t>
            </a:r>
            <a:r>
              <a:rPr lang="en-US" smtClean="0">
                <a:cs typeface="Times New Roman" pitchFamily="-110" charset="0"/>
              </a:rPr>
              <a:t>–</a:t>
            </a:r>
            <a:r>
              <a:rPr lang="en-US" smtClean="0"/>
              <a:t> field width of </a:t>
            </a:r>
            <a:r>
              <a:rPr lang="en-US" sz="2400" smtClean="0">
                <a:latin typeface="Lucida Console" pitchFamily="-110" charset="0"/>
              </a:rPr>
              <a:t>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Printing with </a:t>
            </a:r>
            <a:r>
              <a:rPr lang="en-US" sz="2800" b="0" i="1" smtClean="0"/>
              <a:t>Field Widths</a:t>
            </a:r>
            <a:r>
              <a:rPr lang="en-US" sz="2800" b="0" smtClean="0"/>
              <a:t> and </a:t>
            </a:r>
            <a:r>
              <a:rPr lang="en-US" sz="2800" b="0" i="1" smtClean="0"/>
              <a:t>Precisions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524000"/>
            <a:ext cx="7772400" cy="4648200"/>
          </a:xfrm>
        </p:spPr>
        <p:txBody>
          <a:bodyPr/>
          <a:lstStyle/>
          <a:p>
            <a:pPr eaLnBrk="1" hangingPunct="1"/>
            <a:r>
              <a:rPr lang="en-US" sz="2000" smtClean="0"/>
              <a:t>Precision</a:t>
            </a:r>
          </a:p>
          <a:p>
            <a:pPr lvl="1" eaLnBrk="1" hangingPunct="1"/>
            <a:r>
              <a:rPr lang="en-US" sz="2000" smtClean="0"/>
              <a:t>Meaning varies depending on data type</a:t>
            </a:r>
          </a:p>
          <a:p>
            <a:pPr lvl="1" eaLnBrk="1" hangingPunct="1"/>
            <a:r>
              <a:rPr lang="en-US" sz="2000" smtClean="0"/>
              <a:t>Integers (default </a:t>
            </a:r>
            <a:r>
              <a:rPr lang="en-US" sz="2000" smtClean="0">
                <a:latin typeface="Lucida Console" pitchFamily="-110" charset="0"/>
              </a:rPr>
              <a:t>1</a:t>
            </a:r>
            <a:r>
              <a:rPr lang="en-US" sz="2000" smtClean="0"/>
              <a:t>)</a:t>
            </a:r>
          </a:p>
          <a:p>
            <a:pPr lvl="2" eaLnBrk="1" hangingPunct="1"/>
            <a:r>
              <a:rPr lang="en-US" sz="2000" smtClean="0"/>
              <a:t>Minimum number of digits to print</a:t>
            </a:r>
          </a:p>
          <a:p>
            <a:pPr lvl="3" eaLnBrk="1" hangingPunct="1"/>
            <a:r>
              <a:rPr lang="en-US" smtClean="0"/>
              <a:t>If data too small, prefixed with zeros</a:t>
            </a:r>
          </a:p>
          <a:p>
            <a:pPr lvl="1" eaLnBrk="1" hangingPunct="1"/>
            <a:r>
              <a:rPr lang="en-US" sz="2000" smtClean="0"/>
              <a:t>Floating point</a:t>
            </a:r>
          </a:p>
          <a:p>
            <a:pPr lvl="2" eaLnBrk="1" hangingPunct="1"/>
            <a:r>
              <a:rPr lang="en-US" sz="2000" smtClean="0"/>
              <a:t>Number of digits to appear after decimal (</a:t>
            </a:r>
            <a:r>
              <a:rPr lang="en-US" sz="2000" smtClean="0">
                <a:latin typeface="Lucida Console" pitchFamily="-110" charset="0"/>
              </a:rPr>
              <a:t>e</a:t>
            </a:r>
            <a:r>
              <a:rPr lang="en-US" sz="2000" smtClean="0"/>
              <a:t> and </a:t>
            </a:r>
            <a:r>
              <a:rPr lang="en-US" sz="2000" smtClean="0">
                <a:latin typeface="Lucida Console" pitchFamily="-110" charset="0"/>
              </a:rPr>
              <a:t>f</a:t>
            </a:r>
            <a:r>
              <a:rPr lang="en-US" sz="2000" smtClean="0"/>
              <a:t>)</a:t>
            </a:r>
          </a:p>
          <a:p>
            <a:pPr lvl="3" eaLnBrk="1" hangingPunct="1"/>
            <a:r>
              <a:rPr lang="en-US" smtClean="0"/>
              <a:t>For </a:t>
            </a:r>
            <a:r>
              <a:rPr lang="en-US" smtClean="0">
                <a:latin typeface="Lucida Console" pitchFamily="-110" charset="0"/>
              </a:rPr>
              <a:t>g</a:t>
            </a:r>
            <a:r>
              <a:rPr lang="en-US" smtClean="0"/>
              <a:t> </a:t>
            </a:r>
            <a:r>
              <a:rPr lang="en-US" smtClean="0">
                <a:cs typeface="Times New Roman" pitchFamily="-110" charset="0"/>
              </a:rPr>
              <a:t>– </a:t>
            </a:r>
            <a:r>
              <a:rPr lang="en-US" smtClean="0"/>
              <a:t>maximum number of significant digits</a:t>
            </a:r>
          </a:p>
          <a:p>
            <a:pPr lvl="1" eaLnBrk="1" hangingPunct="1"/>
            <a:r>
              <a:rPr lang="en-US" sz="2000" smtClean="0"/>
              <a:t>Strings</a:t>
            </a:r>
          </a:p>
          <a:p>
            <a:pPr lvl="2" eaLnBrk="1" hangingPunct="1"/>
            <a:r>
              <a:rPr lang="en-US" sz="2000" smtClean="0"/>
              <a:t>Maximum number of characters to be written from string</a:t>
            </a:r>
          </a:p>
          <a:p>
            <a:pPr lvl="1" eaLnBrk="1" hangingPunct="1"/>
            <a:r>
              <a:rPr lang="en-US" sz="2000" smtClean="0"/>
              <a:t>Format</a:t>
            </a:r>
          </a:p>
          <a:p>
            <a:pPr lvl="2" eaLnBrk="1" hangingPunct="1"/>
            <a:r>
              <a:rPr lang="en-US" sz="2000" smtClean="0"/>
              <a:t>Use a dot (</a:t>
            </a:r>
            <a:r>
              <a:rPr lang="en-US" sz="2000" smtClean="0">
                <a:latin typeface="Lucida Console" pitchFamily="-110" charset="0"/>
              </a:rPr>
              <a:t>.</a:t>
            </a:r>
            <a:r>
              <a:rPr lang="en-US" sz="2000" smtClean="0"/>
              <a:t>) then precision number after </a:t>
            </a:r>
            <a:r>
              <a:rPr lang="en-US" sz="2000" smtClean="0">
                <a:latin typeface="Lucida Console" pitchFamily="-110" charset="0"/>
              </a:rPr>
              <a:t>%</a:t>
            </a:r>
          </a:p>
          <a:p>
            <a:pPr lvl="3" eaLnBrk="1" hangingPunct="1">
              <a:buFontTx/>
              <a:buNone/>
            </a:pPr>
            <a:r>
              <a:rPr lang="en-US" smtClean="0">
                <a:solidFill>
                  <a:schemeClr val="accent2"/>
                </a:solidFill>
                <a:latin typeface="Lucida Console" pitchFamily="-110" charset="0"/>
              </a:rPr>
              <a:t>	%.3f</a:t>
            </a:r>
          </a:p>
          <a:p>
            <a:pPr lvl="2" eaLnBrk="1" hangingPunct="1"/>
            <a:endParaRPr lang="en-US" sz="2000" smtClean="0">
              <a:latin typeface="Lucida Console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Printing with </a:t>
            </a:r>
            <a:r>
              <a:rPr lang="en-US" sz="2800" b="0" i="1" smtClean="0"/>
              <a:t>Field Widths</a:t>
            </a:r>
            <a:r>
              <a:rPr lang="en-US" sz="2800" b="0" smtClean="0"/>
              <a:t> and </a:t>
            </a:r>
            <a:r>
              <a:rPr lang="en-US" sz="2800" b="0" i="1" smtClean="0"/>
              <a:t>Precisions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5800" y="1371600"/>
            <a:ext cx="7772400" cy="4648200"/>
          </a:xfrm>
        </p:spPr>
        <p:txBody>
          <a:bodyPr/>
          <a:lstStyle/>
          <a:p>
            <a:pPr eaLnBrk="1" hangingPunct="1"/>
            <a:r>
              <a:rPr lang="en-US" sz="3600" smtClean="0"/>
              <a:t>Field width and precision</a:t>
            </a:r>
          </a:p>
          <a:p>
            <a:pPr lvl="1" eaLnBrk="1" hangingPunct="1"/>
            <a:r>
              <a:rPr lang="en-US" sz="3200" smtClean="0"/>
              <a:t>Can both be specified</a:t>
            </a:r>
          </a:p>
          <a:p>
            <a:pPr lvl="2" eaLnBrk="1" hangingPunct="1"/>
            <a:r>
              <a:rPr lang="en-US" smtClean="0">
                <a:latin typeface="Lucida Console" pitchFamily="-110" charset="0"/>
              </a:rPr>
              <a:t>%width.precision</a:t>
            </a:r>
          </a:p>
          <a:p>
            <a:pPr lvl="4" eaLnBrk="1" hangingPunct="1">
              <a:buFontTx/>
              <a:buNone/>
            </a:pPr>
            <a:r>
              <a:rPr lang="en-US" sz="2400" smtClean="0">
                <a:latin typeface="Lucida Console" pitchFamily="-110" charset="0"/>
              </a:rPr>
              <a:t>%5.3f</a:t>
            </a:r>
          </a:p>
          <a:p>
            <a:pPr lvl="1" eaLnBrk="1" hangingPunct="1"/>
            <a:r>
              <a:rPr lang="en-US" sz="3200" smtClean="0"/>
              <a:t>Negative field width </a:t>
            </a:r>
            <a:r>
              <a:rPr lang="en-US" sz="3200" smtClean="0">
                <a:cs typeface="Times New Roman" pitchFamily="-110" charset="0"/>
              </a:rPr>
              <a:t>–</a:t>
            </a:r>
            <a:r>
              <a:rPr lang="en-US" sz="3200" smtClean="0"/>
              <a:t> left justified</a:t>
            </a:r>
          </a:p>
          <a:p>
            <a:pPr lvl="1" eaLnBrk="1" hangingPunct="1"/>
            <a:r>
              <a:rPr lang="en-US" sz="3200" smtClean="0"/>
              <a:t>Positive field width </a:t>
            </a:r>
            <a:r>
              <a:rPr lang="en-US" sz="3200" smtClean="0">
                <a:cs typeface="Times New Roman" pitchFamily="-110" charset="0"/>
              </a:rPr>
              <a:t>–</a:t>
            </a:r>
            <a:r>
              <a:rPr lang="en-US" sz="3200" smtClean="0"/>
              <a:t> right justified</a:t>
            </a:r>
          </a:p>
          <a:p>
            <a:pPr lvl="1" eaLnBrk="1" hangingPunct="1"/>
            <a:r>
              <a:rPr lang="en-US" sz="3200" smtClean="0"/>
              <a:t>Precision must be positive</a:t>
            </a:r>
            <a:endParaRPr lang="en-US" sz="3200" b="1" smtClean="0">
              <a:latin typeface="Courier New" pitchFamily="-110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  <p:sp>
        <p:nvSpPr>
          <p:cNvPr id="34819" name="Text Box 5"/>
          <p:cNvSpPr txBox="1">
            <a:spLocks noChangeArrowheads="1"/>
          </p:cNvSpPr>
          <p:nvPr/>
        </p:nvSpPr>
        <p:spPr bwMode="auto">
          <a:xfrm>
            <a:off x="0" y="2286000"/>
            <a:ext cx="5943600" cy="2844800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	printf("|%d|\n", 987);		printf("|%2d|\n", 987);		printf("|%8d|\n", 987);		printf("|%-8d|\n", 987);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 	printf("|%0.2f|\n", 9876.54);	  	printf("|%4.2f|\n", 9876.54);		printf("|%3.1f|\n", 9876.54);		printf("|%10.3f|\n", 9876.54);	printf("|%10.3e|\n", 9876.54);</a:t>
            </a:r>
          </a:p>
        </p:txBody>
      </p:sp>
      <p:sp>
        <p:nvSpPr>
          <p:cNvPr id="34820" name="Text Box 6"/>
          <p:cNvSpPr txBox="1">
            <a:spLocks noChangeArrowheads="1"/>
          </p:cNvSpPr>
          <p:nvPr/>
        </p:nvSpPr>
        <p:spPr bwMode="auto">
          <a:xfrm>
            <a:off x="6096000" y="2286000"/>
            <a:ext cx="2819400" cy="2844800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     987|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     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|9876.54|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|9876.54|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|9876.5|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  9876.540|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| 9.876e+03|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122" name="Object 3"/>
          <p:cNvGraphicFramePr>
            <a:graphicFrameLocks/>
          </p:cNvGraphicFramePr>
          <p:nvPr/>
        </p:nvGraphicFramePr>
        <p:xfrm>
          <a:off x="0" y="1447800"/>
          <a:ext cx="6291263" cy="5638800"/>
        </p:xfrm>
        <a:graphic>
          <a:graphicData uri="http://schemas.openxmlformats.org/presentationml/2006/ole">
            <p:oleObj spid="_x0000_s5122" name="Document" r:id="rId3" imgW="6837415" imgH="6770006" progId="Word.Document.8">
              <p:embed/>
            </p:oleObj>
          </a:graphicData>
        </a:graphic>
      </p:graphicFrame>
      <p:sp>
        <p:nvSpPr>
          <p:cNvPr id="5123" name="Rectangle 2"/>
          <p:cNvSpPr>
            <a:spLocks noChangeArrowheads="1"/>
          </p:cNvSpPr>
          <p:nvPr/>
        </p:nvSpPr>
        <p:spPr bwMode="auto">
          <a:xfrm>
            <a:off x="7162800" y="1447800"/>
            <a:ext cx="1524000" cy="305435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>
            <a:spAutoFit/>
          </a:bodyPr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0">
                <a:solidFill>
                  <a:schemeClr val="tx1"/>
                </a:solidFill>
                <a:latin typeface="Times New Roman" pitchFamily="-110" charset="0"/>
              </a:rPr>
              <a:t>▪ ▪ ▪</a:t>
            </a: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0">
                <a:solidFill>
                  <a:schemeClr val="tx1"/>
                </a:solidFill>
                <a:latin typeface="Times New Roman" pitchFamily="-110" charset="0"/>
              </a:rPr>
              <a:t>▪ ▪</a:t>
            </a: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12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0">
                <a:solidFill>
                  <a:schemeClr val="tx1"/>
                </a:solidFill>
                <a:latin typeface="Times New Roman" pitchFamily="-110" charset="0"/>
              </a:rPr>
              <a:t>▪</a:t>
            </a: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123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1234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12345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0">
                <a:solidFill>
                  <a:schemeClr val="tx1"/>
                </a:solidFill>
                <a:latin typeface="Times New Roman" pitchFamily="-110" charset="0"/>
              </a:rPr>
              <a:t>▪ ▪</a:t>
            </a: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-1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 b="0">
                <a:solidFill>
                  <a:schemeClr val="tx1"/>
                </a:solidFill>
                <a:latin typeface="Times New Roman" pitchFamily="-110" charset="0"/>
              </a:rPr>
              <a:t>▪</a:t>
            </a: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-12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-123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-1234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6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-12345 </a:t>
            </a:r>
          </a:p>
        </p:txBody>
      </p:sp>
      <p:sp>
        <p:nvSpPr>
          <p:cNvPr id="5124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5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6496050" cy="5087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3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3352800" y="2362200"/>
            <a:ext cx="4724400" cy="1854200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>
            <a:spAutoFit/>
          </a:bodyPr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Using precision for integers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       0873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       000000873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Using precision for floating-point numbers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       123.945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4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        1.239e+002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9144000" cy="1371600"/>
          </a:xfrm>
        </p:spPr>
        <p:txBody>
          <a:bodyPr/>
          <a:lstStyle/>
          <a:p>
            <a:pPr eaLnBrk="1" hangingPunct="1"/>
            <a:r>
              <a:rPr lang="en-US" sz="2800" smtClean="0"/>
              <a:t>Printing Literals and Escape Sequences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Printing Literals</a:t>
            </a:r>
          </a:p>
          <a:p>
            <a:pPr lvl="1" eaLnBrk="1" hangingPunct="1"/>
            <a:r>
              <a:rPr lang="en-US" sz="3100" smtClean="0"/>
              <a:t>Most characters can be printed</a:t>
            </a:r>
          </a:p>
          <a:p>
            <a:pPr lvl="1" eaLnBrk="1" hangingPunct="1"/>
            <a:r>
              <a:rPr lang="en-US" sz="3100" smtClean="0"/>
              <a:t>Certain "problem" characters, such as the quotation mark "</a:t>
            </a:r>
          </a:p>
          <a:p>
            <a:pPr lvl="1" eaLnBrk="1" hangingPunct="1"/>
            <a:r>
              <a:rPr lang="en-US" sz="3100" smtClean="0"/>
              <a:t>Must be represented by escape sequences</a:t>
            </a:r>
          </a:p>
          <a:p>
            <a:pPr lvl="2" eaLnBrk="1" hangingPunct="1"/>
            <a:r>
              <a:rPr lang="en-US" sz="2600" smtClean="0"/>
              <a:t>Represented by a backslash </a:t>
            </a:r>
            <a:r>
              <a:rPr lang="en-US" sz="2600" smtClean="0">
                <a:latin typeface="Lucida Console" pitchFamily="-110" charset="0"/>
              </a:rPr>
              <a:t>\</a:t>
            </a:r>
            <a:r>
              <a:rPr lang="en-US" sz="2600" smtClean="0"/>
              <a:t> followed by an escape charact</a:t>
            </a:r>
            <a:r>
              <a:rPr lang="en-US" sz="2800" smtClean="0"/>
              <a:t>er</a:t>
            </a:r>
            <a:r>
              <a:rPr lang="en-US" smtClean="0"/>
              <a:t/>
            </a:r>
            <a:br>
              <a:rPr lang="en-US" smtClean="0"/>
            </a:b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z="2800" b="0" smtClean="0"/>
              <a:t>Printing Escape Sequences</a:t>
            </a:r>
          </a:p>
        </p:txBody>
      </p:sp>
      <p:graphicFrame>
        <p:nvGraphicFramePr>
          <p:cNvPr id="6146" name="Object 3"/>
          <p:cNvGraphicFramePr>
            <a:graphicFrameLocks noChangeAspect="1"/>
          </p:cNvGraphicFramePr>
          <p:nvPr/>
        </p:nvGraphicFramePr>
        <p:xfrm>
          <a:off x="914400" y="1676400"/>
          <a:ext cx="7440613" cy="4797425"/>
        </p:xfrm>
        <a:graphic>
          <a:graphicData uri="http://schemas.openxmlformats.org/presentationml/2006/ole">
            <p:oleObj spid="_x0000_s6146" name="Document" r:id="rId3" imgW="4889036" imgH="3161216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Exercise Week 6_1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533400" indent="-533400"/>
            <a:r>
              <a:rPr lang="en-US" smtClean="0"/>
              <a:t>Identify the output of the following statements:</a:t>
            </a:r>
          </a:p>
          <a:p>
            <a:pPr marL="533400" indent="-533400"/>
            <a:endParaRPr lang="en-US" smtClean="0"/>
          </a:p>
          <a:p>
            <a:pPr marL="533400" indent="-533400">
              <a:buFontTx/>
              <a:buAutoNum type="arabicPeriod"/>
            </a:pPr>
            <a:r>
              <a:rPr lang="en-US" sz="2400" b="1" smtClean="0">
                <a:latin typeface="Courier New" pitchFamily="-110" charset="0"/>
              </a:rPr>
              <a:t>printf(“Ant’s Length:%2.2f sm",2.445e-2);</a:t>
            </a:r>
          </a:p>
          <a:p>
            <a:pPr marL="533400" indent="-533400">
              <a:buFontTx/>
              <a:buAutoNum type="arabicPeriod"/>
            </a:pPr>
            <a:r>
              <a:rPr lang="en-US" sz="2400" b="1" smtClean="0">
                <a:latin typeface="Courier New" pitchFamily="-110" charset="0"/>
              </a:rPr>
              <a:t>printf("%c %d %u", 66, 0x50, 'C');</a:t>
            </a:r>
          </a:p>
          <a:p>
            <a:pPr marL="533400" indent="-533400">
              <a:buFontTx/>
              <a:buAutoNum type="arabicPeriod"/>
            </a:pPr>
            <a:r>
              <a:rPr lang="en-US" sz="2400" b="1" smtClean="0">
                <a:latin typeface="Courier New" pitchFamily="-110" charset="0"/>
              </a:rPr>
              <a:t>printf("%-8d\n%6.3f %-6.3f", 4356, 1.52, 1.52);</a:t>
            </a:r>
          </a:p>
          <a:p>
            <a:pPr marL="533400" indent="-533400"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15" name="Text Box 3" descr="Pink tissue paper"/>
          <p:cNvSpPr txBox="1">
            <a:spLocks noChangeArrowheads="1"/>
          </p:cNvSpPr>
          <p:nvPr/>
        </p:nvSpPr>
        <p:spPr bwMode="auto">
          <a:xfrm>
            <a:off x="158750" y="2819400"/>
            <a:ext cx="145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6.2</a:t>
            </a:r>
          </a:p>
        </p:txBody>
      </p:sp>
      <p:sp>
        <p:nvSpPr>
          <p:cNvPr id="38916" name="Rectangle 2"/>
          <p:cNvSpPr txBox="1">
            <a:spLocks noChangeArrowheads="1"/>
          </p:cNvSpPr>
          <p:nvPr/>
        </p:nvSpPr>
        <p:spPr bwMode="auto">
          <a:xfrm>
            <a:off x="1752600" y="30480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</a:rPr>
              <a:t>Formatted Input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sp>
        <p:nvSpPr>
          <p:cNvPr id="399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81000" y="1447800"/>
            <a:ext cx="8610600" cy="55626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500" smtClean="0">
                <a:latin typeface="Lucida Console" pitchFamily="-110" charset="0"/>
              </a:rPr>
              <a:t>scanf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smtClean="0"/>
              <a:t>Input formatting (i.e. </a:t>
            </a:r>
            <a:r>
              <a:rPr lang="en-US" altLang="zh-CN" sz="3200" smtClean="0">
                <a:ea typeface="宋体" pitchFamily="-110" charset="-122"/>
              </a:rPr>
              <a:t>will scan formatted input from the keyboard – data entry purpose)</a:t>
            </a:r>
            <a:endParaRPr lang="en-US" sz="3200" smtClean="0"/>
          </a:p>
          <a:p>
            <a:pPr lvl="1" eaLnBrk="1" hangingPunct="1">
              <a:lnSpc>
                <a:spcPct val="90000"/>
              </a:lnSpc>
            </a:pPr>
            <a:r>
              <a:rPr lang="en-US" sz="3200" smtClean="0"/>
              <a:t>Capabilities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smtClean="0"/>
              <a:t>Input all types of data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smtClean="0"/>
              <a:t>Input specific characters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smtClean="0"/>
              <a:t>Skip specific characters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00200"/>
            <a:ext cx="86106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600" smtClean="0"/>
              <a:t>Format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smtClean="0">
                <a:latin typeface="Courier New" pitchFamily="-110" charset="0"/>
                <a:cs typeface="Courier New" pitchFamily="-110" charset="0"/>
              </a:rPr>
              <a:t>scanf(</a:t>
            </a:r>
            <a:r>
              <a:rPr lang="en-US" sz="3200" i="1" smtClean="0">
                <a:latin typeface="Courier New" pitchFamily="-110" charset="0"/>
                <a:cs typeface="Courier New" pitchFamily="-110" charset="0"/>
              </a:rPr>
              <a:t>format-control-string</a:t>
            </a:r>
            <a:r>
              <a:rPr lang="en-US" sz="3200" smtClean="0">
                <a:latin typeface="Courier New" pitchFamily="-110" charset="0"/>
                <a:cs typeface="Courier New" pitchFamily="-110" charset="0"/>
              </a:rPr>
              <a:t>, </a:t>
            </a:r>
            <a:r>
              <a:rPr lang="en-US" sz="3200" i="1" smtClean="0">
                <a:latin typeface="Courier New" pitchFamily="-110" charset="0"/>
                <a:cs typeface="Courier New" pitchFamily="-110" charset="0"/>
              </a:rPr>
              <a:t>other-arguments</a:t>
            </a:r>
            <a:r>
              <a:rPr lang="en-US" sz="3200" smtClean="0">
                <a:latin typeface="Courier New" pitchFamily="-110" charset="0"/>
                <a:cs typeface="Courier New" pitchFamily="-110" charset="0"/>
              </a:rPr>
              <a:t>);</a:t>
            </a:r>
          </a:p>
          <a:p>
            <a:pPr lvl="1" eaLnBrk="1" hangingPunct="1">
              <a:lnSpc>
                <a:spcPct val="90000"/>
              </a:lnSpc>
            </a:pPr>
            <a:endParaRPr lang="en-US" sz="3200" smtClean="0"/>
          </a:p>
          <a:p>
            <a:pPr lvl="1" eaLnBrk="1" hangingPunct="1">
              <a:lnSpc>
                <a:spcPct val="90000"/>
              </a:lnSpc>
            </a:pPr>
            <a:r>
              <a:rPr lang="en-US" sz="3200" smtClean="0"/>
              <a:t>Format-control-string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smtClean="0"/>
              <a:t>Describes formats of inputs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3200" smtClean="0"/>
              <a:t>Other-arguments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2800" smtClean="0"/>
              <a:t>Pointers to variables where input will be stored</a:t>
            </a:r>
          </a:p>
          <a:p>
            <a:pPr lvl="1" eaLnBrk="1" hangingPunct="1">
              <a:lnSpc>
                <a:spcPct val="90000"/>
              </a:lnSpc>
            </a:pPr>
            <a:endParaRPr lang="en-US" sz="32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Keyboard input: </a:t>
            </a:r>
            <a:r>
              <a:rPr lang="en-US" smtClean="0">
                <a:latin typeface="Courier New" pitchFamily="-110" charset="0"/>
              </a:rPr>
              <a:t>scanf()</a:t>
            </a:r>
            <a:endParaRPr lang="en-US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2522538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zh-CN" smtClean="0">
                <a:ea typeface="宋体" pitchFamily="-110" charset="-122"/>
              </a:rPr>
              <a:t>Example - to read an integer: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mtClean="0">
                <a:latin typeface="Courier" pitchFamily="-110" charset="0"/>
              </a:rPr>
              <a:t/>
            </a:r>
            <a:br>
              <a:rPr lang="en-US" smtClean="0">
                <a:latin typeface="Courier" pitchFamily="-110" charset="0"/>
              </a:rPr>
            </a:br>
            <a:r>
              <a:rPr lang="en-US" smtClean="0">
                <a:latin typeface="Courier New" pitchFamily="-110" charset="0"/>
                <a:cs typeface="Courier New" pitchFamily="-110" charset="0"/>
              </a:rPr>
              <a:t>   </a:t>
            </a:r>
            <a:r>
              <a:rPr lang="en-US" altLang="zh-CN" b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  <a:t>int num_students;</a:t>
            </a:r>
            <a:br>
              <a:rPr lang="en-US" altLang="zh-CN" b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</a:br>
            <a:r>
              <a:rPr lang="en-US" altLang="zh-CN" b="1" smtClean="0">
                <a:solidFill>
                  <a:schemeClr val="accent2"/>
                </a:solidFill>
                <a:latin typeface="Courier New" pitchFamily="-110" charset="0"/>
                <a:cs typeface="Courier New" pitchFamily="-110" charset="0"/>
              </a:rPr>
              <a:t>   scanf(" %d", &amp;num_students);</a:t>
            </a:r>
            <a:endParaRPr lang="en-US" smtClean="0">
              <a:latin typeface="Courier New" pitchFamily="-110" charset="0"/>
              <a:cs typeface="Courier New" pitchFamily="-110" charset="0"/>
            </a:endParaRPr>
          </a:p>
        </p:txBody>
      </p:sp>
      <p:sp>
        <p:nvSpPr>
          <p:cNvPr id="41988" name="Text Box 4"/>
          <p:cNvSpPr txBox="1">
            <a:spLocks noChangeArrowheads="1"/>
          </p:cNvSpPr>
          <p:nvPr/>
        </p:nvSpPr>
        <p:spPr bwMode="auto">
          <a:xfrm>
            <a:off x="0" y="4800600"/>
            <a:ext cx="3006725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eaLnBrk="0" hangingPunct="0"/>
            <a:r>
              <a:rPr lang="en-US" altLang="zh-CN" sz="2400" b="0">
                <a:solidFill>
                  <a:schemeClr val="accent2"/>
                </a:solidFill>
                <a:latin typeface="Times New Roman" pitchFamily="-110" charset="0"/>
                <a:ea typeface="宋体" pitchFamily="-110" charset="-122"/>
              </a:rPr>
              <a:t>Specifier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 for</a:t>
            </a:r>
          </a:p>
          <a:p>
            <a:pPr algn="l" eaLnBrk="0" hangingPunct="0"/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“read an integer value”</a:t>
            </a:r>
          </a:p>
        </p:txBody>
      </p:sp>
      <p:sp>
        <p:nvSpPr>
          <p:cNvPr id="41989" name="Line 5"/>
          <p:cNvSpPr>
            <a:spLocks noChangeShapeType="1"/>
          </p:cNvSpPr>
          <p:nvPr/>
        </p:nvSpPr>
        <p:spPr bwMode="auto">
          <a:xfrm flipV="1">
            <a:off x="2971800" y="3429000"/>
            <a:ext cx="762000" cy="137795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3200400" y="4800600"/>
            <a:ext cx="3048000" cy="1196975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en-US" altLang="zh-CN" sz="2400">
                <a:solidFill>
                  <a:srgbClr val="FF0000"/>
                </a:solidFill>
                <a:latin typeface="Times New Roman" pitchFamily="-110" charset="0"/>
                <a:ea typeface="宋体" pitchFamily="-110" charset="-122"/>
              </a:rPr>
              <a:t>VERY IMPORTANT</a:t>
            </a:r>
          </a:p>
          <a:p>
            <a:pPr algn="l" eaLnBrk="0" hangingPunct="0"/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special symbol (</a:t>
            </a:r>
            <a:r>
              <a:rPr lang="en-US" altLang="zh-CN" sz="2400" b="0">
                <a:solidFill>
                  <a:srgbClr val="262699"/>
                </a:solidFill>
                <a:latin typeface="Times New Roman" pitchFamily="-110" charset="0"/>
                <a:ea typeface="宋体" pitchFamily="-110" charset="-122"/>
              </a:rPr>
              <a:t>&amp;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) ‘</a:t>
            </a:r>
            <a:r>
              <a:rPr lang="en-US" altLang="zh-CN" sz="2400" b="0" i="1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address of’ operator</a:t>
            </a:r>
            <a:endParaRPr lang="en-US" altLang="zh-CN" sz="2400" b="0">
              <a:solidFill>
                <a:schemeClr val="folHlink"/>
              </a:solidFill>
              <a:latin typeface="Times New Roman" pitchFamily="-110" charset="0"/>
              <a:ea typeface="宋体" pitchFamily="-110" charset="-122"/>
            </a:endParaRPr>
          </a:p>
        </p:txBody>
      </p:sp>
      <p:sp>
        <p:nvSpPr>
          <p:cNvPr id="41991" name="Line 7"/>
          <p:cNvSpPr>
            <a:spLocks noChangeShapeType="1"/>
          </p:cNvSpPr>
          <p:nvPr/>
        </p:nvSpPr>
        <p:spPr bwMode="auto">
          <a:xfrm flipV="1">
            <a:off x="4724400" y="3429000"/>
            <a:ext cx="76200" cy="13716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6705600" y="4800600"/>
            <a:ext cx="2438400" cy="831850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 eaLnBrk="0" hangingPunct="0"/>
            <a:r>
              <a:rPr lang="zh-CN" altLang="en-US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“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Place value into this </a:t>
            </a:r>
            <a:r>
              <a:rPr lang="en-US" altLang="zh-CN" sz="2400" b="0">
                <a:solidFill>
                  <a:schemeClr val="accent2"/>
                </a:solidFill>
                <a:latin typeface="Times New Roman" pitchFamily="-110" charset="0"/>
                <a:ea typeface="宋体" pitchFamily="-110" charset="-122"/>
              </a:rPr>
              <a:t>variable</a:t>
            </a:r>
            <a:r>
              <a:rPr lang="en-US" altLang="zh-CN" sz="2400" b="0">
                <a:solidFill>
                  <a:schemeClr val="tx1"/>
                </a:solidFill>
                <a:latin typeface="Times New Roman" pitchFamily="-110" charset="0"/>
                <a:ea typeface="宋体" pitchFamily="-110" charset="-122"/>
              </a:rPr>
              <a:t>”</a:t>
            </a:r>
          </a:p>
        </p:txBody>
      </p:sp>
      <p:sp>
        <p:nvSpPr>
          <p:cNvPr id="41993" name="Line 9"/>
          <p:cNvSpPr>
            <a:spLocks noChangeShapeType="1"/>
          </p:cNvSpPr>
          <p:nvPr/>
        </p:nvSpPr>
        <p:spPr bwMode="auto">
          <a:xfrm flipH="1" flipV="1">
            <a:off x="6096000" y="3505200"/>
            <a:ext cx="1219200" cy="1295400"/>
          </a:xfrm>
          <a:prstGeom prst="line">
            <a:avLst/>
          </a:prstGeom>
          <a:noFill/>
          <a:ln w="9525">
            <a:solidFill>
              <a:srgbClr val="FF0000"/>
            </a:solidFill>
            <a:round/>
            <a:headEnd/>
            <a:tailEnd type="triangle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pic>
        <p:nvPicPr>
          <p:cNvPr id="43011" name="Picture 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3400" y="1481138"/>
            <a:ext cx="7696200" cy="5224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graphicFrame>
        <p:nvGraphicFramePr>
          <p:cNvPr id="7170" name="Object 3"/>
          <p:cNvGraphicFramePr>
            <a:graphicFrameLocks noChangeAspect="1"/>
          </p:cNvGraphicFramePr>
          <p:nvPr/>
        </p:nvGraphicFramePr>
        <p:xfrm>
          <a:off x="1066800" y="1676400"/>
          <a:ext cx="6826250" cy="4652963"/>
        </p:xfrm>
        <a:graphic>
          <a:graphicData uri="http://schemas.openxmlformats.org/presentationml/2006/ole">
            <p:oleObj spid="_x0000_s7170" name="Document" r:id="rId3" imgW="4998707" imgH="3788115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graphicFrame>
        <p:nvGraphicFramePr>
          <p:cNvPr id="8194" name="Object 3"/>
          <p:cNvGraphicFramePr>
            <a:graphicFrameLocks noChangeAspect="1"/>
          </p:cNvGraphicFramePr>
          <p:nvPr/>
        </p:nvGraphicFramePr>
        <p:xfrm>
          <a:off x="914400" y="1981200"/>
          <a:ext cx="7467600" cy="3124200"/>
        </p:xfrm>
        <a:graphic>
          <a:graphicData uri="http://schemas.openxmlformats.org/presentationml/2006/ole">
            <p:oleObj spid="_x0000_s8194" name="Document" r:id="rId3" imgW="4927719" imgH="498088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b="0" smtClean="0"/>
              <a:t>Formatting Input with </a:t>
            </a:r>
            <a:r>
              <a:rPr lang="en-US" sz="3000" b="0" smtClean="0">
                <a:latin typeface="Lucida Console" pitchFamily="-110" charset="0"/>
              </a:rPr>
              <a:t>scanf</a:t>
            </a:r>
          </a:p>
        </p:txBody>
      </p:sp>
      <p:graphicFrame>
        <p:nvGraphicFramePr>
          <p:cNvPr id="9218" name="Object 3"/>
          <p:cNvGraphicFramePr>
            <a:graphicFrameLocks noChangeAspect="1"/>
          </p:cNvGraphicFramePr>
          <p:nvPr/>
        </p:nvGraphicFramePr>
        <p:xfrm>
          <a:off x="914400" y="1752600"/>
          <a:ext cx="7543800" cy="4953000"/>
        </p:xfrm>
        <a:graphic>
          <a:graphicData uri="http://schemas.openxmlformats.org/presentationml/2006/ole">
            <p:oleObj spid="_x0000_s9218" name="Document" r:id="rId3" imgW="4927719" imgH="4980883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  <p:pic>
        <p:nvPicPr>
          <p:cNvPr id="44035" name="Picture 16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066800"/>
            <a:ext cx="6924675" cy="579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42" name="Object 3"/>
          <p:cNvGraphicFramePr>
            <a:graphicFrameLocks/>
          </p:cNvGraphicFramePr>
          <p:nvPr/>
        </p:nvGraphicFramePr>
        <p:xfrm>
          <a:off x="0" y="1600200"/>
          <a:ext cx="6883400" cy="5715000"/>
        </p:xfrm>
        <a:graphic>
          <a:graphicData uri="http://schemas.openxmlformats.org/presentationml/2006/ole">
            <p:oleObj spid="_x0000_s10242" name="Document" r:id="rId3" imgW="6900792" imgH="5733912" progId="Word.Document.8">
              <p:embed/>
            </p:oleObj>
          </a:graphicData>
        </a:graphic>
      </p:graphicFrame>
      <p:sp>
        <p:nvSpPr>
          <p:cNvPr id="10243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2"/>
          <p:cNvSpPr>
            <a:spLocks noChangeArrowheads="1"/>
          </p:cNvSpPr>
          <p:nvPr/>
        </p:nvSpPr>
        <p:spPr bwMode="auto">
          <a:xfrm>
            <a:off x="0" y="5945188"/>
            <a:ext cx="6919913" cy="912812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/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Enter a string: Sunday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The input was: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1200">
                <a:solidFill>
                  <a:srgbClr val="000000"/>
                </a:solidFill>
                <a:latin typeface="Lucida Console" pitchFamily="-110" charset="0"/>
                <a:cs typeface="Times New Roman" pitchFamily="-110" charset="0"/>
              </a:rPr>
              <a:t>the character "S" and the string "unday" </a:t>
            </a:r>
          </a:p>
        </p:txBody>
      </p:sp>
      <p:sp>
        <p:nvSpPr>
          <p:cNvPr id="11268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6927850" y="762000"/>
            <a:ext cx="2216150" cy="6096000"/>
          </a:xfrm>
          <a:noFill/>
        </p:spPr>
        <p:txBody>
          <a:bodyPr/>
          <a:lstStyle/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endParaRPr lang="en-US" smtClean="0"/>
          </a:p>
          <a:p>
            <a:pPr marL="0" indent="0" algn="ctr" eaLnBrk="1" hangingPunct="1">
              <a:buFontTx/>
              <a:buNone/>
            </a:pPr>
            <a:r>
              <a:rPr lang="en-US" smtClean="0"/>
              <a:t>Program Output</a:t>
            </a:r>
          </a:p>
        </p:txBody>
      </p:sp>
      <p:graphicFrame>
        <p:nvGraphicFramePr>
          <p:cNvPr id="11266" name="Object 4"/>
          <p:cNvGraphicFramePr>
            <a:graphicFrameLocks/>
          </p:cNvGraphicFramePr>
          <p:nvPr/>
        </p:nvGraphicFramePr>
        <p:xfrm>
          <a:off x="0" y="1524000"/>
          <a:ext cx="6870700" cy="4483100"/>
        </p:xfrm>
        <a:graphic>
          <a:graphicData uri="http://schemas.openxmlformats.org/presentationml/2006/ole">
            <p:oleObj spid="_x0000_s11266" name="Document" r:id="rId3" imgW="7598439" imgH="4951605" progId="Word.Document.8">
              <p:embed/>
            </p:oleObj>
          </a:graphicData>
        </a:graphic>
      </p:graphicFrame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/>
            <a:r>
              <a:rPr lang="en-US"/>
              <a:t>Example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Exercise Week 6_2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Refer to Exercise 2 No. 1 in pg. 56.</a:t>
            </a:r>
          </a:p>
          <a:p>
            <a:endParaRPr lang="en-US" smtClean="0"/>
          </a:p>
          <a:p>
            <a:r>
              <a:rPr lang="en-US" smtClean="0"/>
              <a:t>What will be displayed if the following characters are entered in Program 6.1 &amp; 6.2. Explain the program output with the following input. </a:t>
            </a:r>
          </a:p>
          <a:p>
            <a:endParaRPr lang="en-US" smtClean="0"/>
          </a:p>
          <a:p>
            <a:pPr>
              <a:buFontTx/>
              <a:buNone/>
            </a:pPr>
            <a:r>
              <a:rPr lang="en-US" smtClean="0"/>
              <a:t>			AV</a:t>
            </a:r>
          </a:p>
          <a:p>
            <a:pPr>
              <a:buFontTx/>
              <a:buNone/>
            </a:pPr>
            <a:r>
              <a:rPr lang="en-US" smtClean="0"/>
              <a:t>			TY</a:t>
            </a:r>
          </a:p>
        </p:txBody>
      </p:sp>
    </p:spTree>
  </p:cSld>
  <p:clrMapOvr>
    <a:masterClrMapping/>
  </p:clrMapOvr>
  <p:transition/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6083" name="Text Box 3" descr="Pink tissue paper"/>
          <p:cNvSpPr txBox="1">
            <a:spLocks noChangeArrowheads="1"/>
          </p:cNvSpPr>
          <p:nvPr/>
        </p:nvSpPr>
        <p:spPr bwMode="auto">
          <a:xfrm>
            <a:off x="158750" y="2819400"/>
            <a:ext cx="145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6.3</a:t>
            </a:r>
          </a:p>
        </p:txBody>
      </p:sp>
      <p:sp>
        <p:nvSpPr>
          <p:cNvPr id="46084" name="Rectangle 2"/>
          <p:cNvSpPr txBox="1">
            <a:spLocks noChangeArrowheads="1"/>
          </p:cNvSpPr>
          <p:nvPr/>
        </p:nvSpPr>
        <p:spPr bwMode="auto">
          <a:xfrm>
            <a:off x="1752600" y="30480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</a:rPr>
              <a:t>Simple Input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</a:rPr>
              <a:t>getchar()</a:t>
            </a:r>
            <a:r>
              <a:rPr lang="en-US" smtClean="0"/>
              <a:t> &amp; </a:t>
            </a:r>
            <a:r>
              <a:rPr lang="en-US" smtClean="0">
                <a:latin typeface="Courier New" pitchFamily="-110" charset="0"/>
              </a:rPr>
              <a:t>putchar()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534400" cy="4876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Use library </a:t>
            </a:r>
            <a:r>
              <a:rPr lang="en-US" sz="2400" smtClean="0">
                <a:latin typeface="Courier New" pitchFamily="-110" charset="0"/>
              </a:rPr>
              <a:t>stdio.h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Courier New" pitchFamily="-110" charset="0"/>
              </a:rPr>
              <a:t>getchar()</a:t>
            </a:r>
            <a:r>
              <a:rPr lang="en-US" sz="2400" smtClean="0"/>
              <a:t> - to read a single character from standard input - keyboard.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Pressing Enter causes the block of characters you typed to be made available to your program.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Courier New" pitchFamily="-110" charset="0"/>
              </a:rPr>
              <a:t>putchar()</a:t>
            </a:r>
            <a:r>
              <a:rPr lang="en-US" sz="2400" smtClean="0"/>
              <a:t> - to write a single character to standard output – output monitor.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Example:</a:t>
            </a:r>
          </a:p>
          <a:p>
            <a:pPr lvl="2">
              <a:lnSpc>
                <a:spcPct val="90000"/>
              </a:lnSpc>
              <a:buClr>
                <a:srgbClr val="008000"/>
              </a:buClr>
              <a:buFontTx/>
              <a:buNone/>
            </a:pPr>
            <a:r>
              <a:rPr lang="en-US" sz="2000" b="1" smtClean="0">
                <a:latin typeface="Courier New" pitchFamily="-110" charset="0"/>
              </a:rPr>
              <a:t>char huruf;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pitchFamily="-110" charset="0"/>
              </a:rPr>
              <a:t>huruf = getchar();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pitchFamily="-110" charset="0"/>
              </a:rPr>
              <a:t>putchar (huruf); putchar (huruf+1);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Output with input ‘E’: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/>
              <a:t>		</a:t>
            </a:r>
            <a:r>
              <a:rPr lang="en-US" sz="2400" b="1" smtClean="0">
                <a:latin typeface="Courier New" pitchFamily="-110" charset="0"/>
              </a:rPr>
              <a:t>EF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</a:rPr>
              <a:t>getch()</a:t>
            </a:r>
            <a:r>
              <a:rPr lang="en-US" smtClean="0"/>
              <a:t> &amp; </a:t>
            </a:r>
            <a:r>
              <a:rPr lang="en-US" smtClean="0">
                <a:latin typeface="Courier New" pitchFamily="-110" charset="0"/>
              </a:rPr>
              <a:t>putch()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5344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Use library </a:t>
            </a:r>
            <a:r>
              <a:rPr lang="en-US" sz="2400" smtClean="0">
                <a:latin typeface="Courier New" pitchFamily="-110" charset="0"/>
              </a:rPr>
              <a:t>conio.h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Courier New" pitchFamily="-110" charset="0"/>
              </a:rPr>
              <a:t>getch()</a:t>
            </a:r>
            <a:r>
              <a:rPr lang="en-US" sz="2400" smtClean="0"/>
              <a:t> - to read a single character from standard input - keyboard.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The block of characters you typed available directly to your program. No need to press enter.</a:t>
            </a:r>
          </a:p>
          <a:p>
            <a:pPr lvl="1">
              <a:lnSpc>
                <a:spcPct val="90000"/>
              </a:lnSpc>
            </a:pPr>
            <a:r>
              <a:rPr lang="en-US" sz="2000" smtClean="0"/>
              <a:t>Does not echo the input.</a:t>
            </a:r>
          </a:p>
          <a:p>
            <a:pPr>
              <a:lnSpc>
                <a:spcPct val="90000"/>
              </a:lnSpc>
            </a:pPr>
            <a:r>
              <a:rPr lang="en-US" sz="2400" smtClean="0">
                <a:latin typeface="Courier New" pitchFamily="-110" charset="0"/>
              </a:rPr>
              <a:t>putch()</a:t>
            </a:r>
            <a:r>
              <a:rPr lang="en-US" sz="2400" smtClean="0"/>
              <a:t> - to write a single character to standard output - monitor.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Example: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b="1" smtClean="0"/>
              <a:t>     </a:t>
            </a:r>
            <a:r>
              <a:rPr lang="en-US" sz="2000" b="1" smtClean="0">
                <a:latin typeface="Courier New" pitchFamily="-110" charset="0"/>
              </a:rPr>
              <a:t>char huruf;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pitchFamily="-110" charset="0"/>
              </a:rPr>
              <a:t>   huruf = getch();</a:t>
            </a:r>
          </a:p>
          <a:p>
            <a:pPr lvl="2">
              <a:lnSpc>
                <a:spcPct val="90000"/>
              </a:lnSpc>
              <a:buFontTx/>
              <a:buNone/>
            </a:pPr>
            <a:r>
              <a:rPr lang="en-US" sz="2000" b="1" smtClean="0">
                <a:latin typeface="Courier New" pitchFamily="-110" charset="0"/>
              </a:rPr>
              <a:t>   putch (huruf+1);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Output with input ‘E’: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400" smtClean="0"/>
              <a:t>		</a:t>
            </a:r>
            <a:r>
              <a:rPr lang="en-US" sz="2400" b="1" smtClean="0">
                <a:latin typeface="Courier New" pitchFamily="-110" charset="0"/>
              </a:rPr>
              <a:t>F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</a:rPr>
              <a:t>getc()</a:t>
            </a:r>
            <a:r>
              <a:rPr lang="en-US" smtClean="0"/>
              <a:t> &amp; </a:t>
            </a:r>
            <a:r>
              <a:rPr lang="en-US" smtClean="0">
                <a:latin typeface="Courier New" pitchFamily="-110" charset="0"/>
              </a:rPr>
              <a:t>putc()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600200"/>
            <a:ext cx="8534400" cy="5257800"/>
          </a:xfrm>
        </p:spPr>
        <p:txBody>
          <a:bodyPr/>
          <a:lstStyle/>
          <a:p>
            <a:r>
              <a:rPr lang="en-US" sz="2800" smtClean="0"/>
              <a:t>Use library </a:t>
            </a:r>
            <a:r>
              <a:rPr lang="en-US" sz="2800" smtClean="0">
                <a:latin typeface="Courier New" pitchFamily="-110" charset="0"/>
              </a:rPr>
              <a:t>conio.h</a:t>
            </a:r>
          </a:p>
          <a:p>
            <a:r>
              <a:rPr lang="en-US" sz="2800" smtClean="0">
                <a:latin typeface="Courier New" pitchFamily="-110" charset="0"/>
              </a:rPr>
              <a:t>getc()</a:t>
            </a:r>
            <a:r>
              <a:rPr lang="en-US" sz="2800" smtClean="0"/>
              <a:t> - to read a single character from standard input device – e.g. keyboard &amp; file.</a:t>
            </a:r>
          </a:p>
          <a:p>
            <a:pPr lvl="1"/>
            <a:r>
              <a:rPr lang="en-US" sz="2400" smtClean="0"/>
              <a:t>With </a:t>
            </a:r>
            <a:r>
              <a:rPr lang="en-US" sz="2400" smtClean="0">
                <a:latin typeface="Courier New" pitchFamily="-110" charset="0"/>
              </a:rPr>
              <a:t>stdin</a:t>
            </a:r>
            <a:r>
              <a:rPr lang="en-US" sz="2400" smtClean="0"/>
              <a:t> device type work similar with </a:t>
            </a:r>
            <a:r>
              <a:rPr lang="en-US" sz="2400" smtClean="0">
                <a:latin typeface="Courier New" pitchFamily="-110" charset="0"/>
              </a:rPr>
              <a:t>getchar()</a:t>
            </a:r>
            <a:r>
              <a:rPr lang="en-US" sz="2400" smtClean="0"/>
              <a:t>.</a:t>
            </a:r>
          </a:p>
          <a:p>
            <a:r>
              <a:rPr lang="en-US" sz="2800" smtClean="0">
                <a:latin typeface="Courier New" pitchFamily="-110" charset="0"/>
              </a:rPr>
              <a:t>putc()</a:t>
            </a:r>
            <a:r>
              <a:rPr lang="en-US" sz="2800" smtClean="0"/>
              <a:t> - to write a single character to standard output device – e.g. monitor &amp; file.</a:t>
            </a:r>
          </a:p>
          <a:p>
            <a:r>
              <a:rPr lang="en-US" sz="2800" smtClean="0"/>
              <a:t>Example:</a:t>
            </a:r>
          </a:p>
          <a:p>
            <a:pPr lvl="2">
              <a:buClr>
                <a:srgbClr val="008000"/>
              </a:buClr>
              <a:buFontTx/>
              <a:buNone/>
            </a:pPr>
            <a:r>
              <a:rPr lang="en-US" b="1" smtClean="0">
                <a:latin typeface="Courier New" pitchFamily="-110" charset="0"/>
              </a:rPr>
              <a:t>char huruf;</a:t>
            </a:r>
          </a:p>
          <a:p>
            <a:pPr lvl="2">
              <a:buFontTx/>
              <a:buNone/>
            </a:pPr>
            <a:r>
              <a:rPr lang="en-US" b="1" smtClean="0">
                <a:latin typeface="Courier New" pitchFamily="-110" charset="0"/>
              </a:rPr>
              <a:t>huruf = getc(stdin);</a:t>
            </a:r>
          </a:p>
          <a:p>
            <a:pPr lvl="2">
              <a:buFontTx/>
              <a:buNone/>
            </a:pPr>
            <a:r>
              <a:rPr lang="en-US" b="1" smtClean="0">
                <a:latin typeface="Courier New" pitchFamily="-110" charset="0"/>
              </a:rPr>
              <a:t>putc (huruf, stdout);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</a:rPr>
              <a:t>gets()</a:t>
            </a:r>
            <a:r>
              <a:rPr lang="en-US" smtClean="0"/>
              <a:t> &amp; </a:t>
            </a:r>
            <a:r>
              <a:rPr lang="en-US" smtClean="0">
                <a:latin typeface="Courier New" pitchFamily="-110" charset="0"/>
              </a:rPr>
              <a:t>puts()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228600" y="1447800"/>
            <a:ext cx="8686800" cy="4525963"/>
          </a:xfrm>
        </p:spPr>
        <p:txBody>
          <a:bodyPr/>
          <a:lstStyle/>
          <a:p>
            <a:r>
              <a:rPr lang="en-US" sz="2800" smtClean="0"/>
              <a:t>Use library </a:t>
            </a:r>
            <a:r>
              <a:rPr lang="en-US" sz="2800" smtClean="0">
                <a:latin typeface="Courier New" pitchFamily="-110" charset="0"/>
              </a:rPr>
              <a:t>stdio.h</a:t>
            </a:r>
          </a:p>
          <a:p>
            <a:r>
              <a:rPr lang="en-US" sz="2800" smtClean="0">
                <a:latin typeface="Courier New" pitchFamily="-110" charset="0"/>
              </a:rPr>
              <a:t>gets()</a:t>
            </a:r>
            <a:r>
              <a:rPr lang="en-US" sz="2800" smtClean="0"/>
              <a:t> - to read strings standard input device</a:t>
            </a:r>
          </a:p>
          <a:p>
            <a:pPr lvl="1"/>
            <a:r>
              <a:rPr lang="en-US" sz="2400" smtClean="0"/>
              <a:t>Pressing Enter causes the strings you typed to be made available to your program.</a:t>
            </a:r>
          </a:p>
          <a:p>
            <a:pPr lvl="1"/>
            <a:r>
              <a:rPr lang="en-US" sz="2400" smtClean="0"/>
              <a:t>The new line character will be stored as null (‘\0’)</a:t>
            </a:r>
          </a:p>
          <a:p>
            <a:r>
              <a:rPr lang="en-US" sz="2800" smtClean="0">
                <a:latin typeface="Courier New" pitchFamily="-110" charset="0"/>
              </a:rPr>
              <a:t>puts()</a:t>
            </a:r>
            <a:r>
              <a:rPr lang="en-US" sz="2800" smtClean="0"/>
              <a:t> - to write string to standard output device.</a:t>
            </a:r>
          </a:p>
          <a:p>
            <a:pPr lvl="1"/>
            <a:r>
              <a:rPr lang="en-US" sz="2400" smtClean="0"/>
              <a:t>To change null (‘\0’) to new line.</a:t>
            </a:r>
          </a:p>
          <a:p>
            <a:r>
              <a:rPr lang="en-US" sz="2800" smtClean="0"/>
              <a:t>Example – input string “Dayang Norhayati” &amp; store as:</a:t>
            </a:r>
          </a:p>
        </p:txBody>
      </p:sp>
      <p:graphicFrame>
        <p:nvGraphicFramePr>
          <p:cNvPr id="443443" name="Group 51"/>
          <p:cNvGraphicFramePr>
            <a:graphicFrameLocks noGrp="1"/>
          </p:cNvGraphicFramePr>
          <p:nvPr>
            <p:ph sz="half" idx="4294967295"/>
          </p:nvPr>
        </p:nvGraphicFramePr>
        <p:xfrm>
          <a:off x="304800" y="5715000"/>
          <a:ext cx="8534400" cy="533400"/>
        </p:xfrm>
        <a:graphic>
          <a:graphicData uri="http://schemas.openxmlformats.org/drawingml/2006/table">
            <a:tbl>
              <a:tblPr/>
              <a:tblGrid>
                <a:gridCol w="501650"/>
                <a:gridCol w="503238"/>
                <a:gridCol w="500062"/>
                <a:gridCol w="503238"/>
                <a:gridCol w="501650"/>
                <a:gridCol w="501650"/>
                <a:gridCol w="501650"/>
                <a:gridCol w="501650"/>
                <a:gridCol w="503237"/>
                <a:gridCol w="501650"/>
                <a:gridCol w="503238"/>
                <a:gridCol w="501650"/>
                <a:gridCol w="501650"/>
                <a:gridCol w="503237"/>
                <a:gridCol w="500063"/>
                <a:gridCol w="503237"/>
                <a:gridCol w="501650"/>
              </a:tblGrid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D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itchFamily="-110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h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\0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>
                <a:latin typeface="Courier New" pitchFamily="-110" charset="0"/>
              </a:rPr>
              <a:t>gets()</a:t>
            </a:r>
            <a:r>
              <a:rPr lang="en-US" smtClean="0"/>
              <a:t> &amp; </a:t>
            </a:r>
            <a:r>
              <a:rPr lang="en-US" smtClean="0">
                <a:latin typeface="Courier New" pitchFamily="-110" charset="0"/>
              </a:rPr>
              <a:t>puts()</a:t>
            </a:r>
          </a:p>
        </p:txBody>
      </p:sp>
      <p:sp>
        <p:nvSpPr>
          <p:cNvPr id="51203" name="Rectangle 43"/>
          <p:cNvSpPr>
            <a:spLocks noChangeArrowheads="1"/>
          </p:cNvSpPr>
          <p:nvPr/>
        </p:nvSpPr>
        <p:spPr bwMode="auto">
          <a:xfrm>
            <a:off x="609600" y="1676400"/>
            <a:ext cx="6324600" cy="4054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#include &lt;stdio.h&gt;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#include &lt;conio.h&gt;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void main ()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char nama[30];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printf("\nEnter Your Name please &gt;&gt;");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gets(nama); /*read string*/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printf("Good day ");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puts(nama); /*print string*/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puts("It's your lucky day !!");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getch();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return 0;</a:t>
            </a:r>
          </a:p>
          <a:p>
            <a:pPr algn="l"/>
            <a:r>
              <a:rPr lang="en-US" sz="20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  <p:sp>
        <p:nvSpPr>
          <p:cNvPr id="51204" name="Rectangle 2"/>
          <p:cNvSpPr>
            <a:spLocks noChangeArrowheads="1"/>
          </p:cNvSpPr>
          <p:nvPr/>
        </p:nvSpPr>
        <p:spPr bwMode="auto">
          <a:xfrm>
            <a:off x="1524000" y="5638800"/>
            <a:ext cx="6919913" cy="9128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/>
          <a:lstStyle/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>
                <a:solidFill>
                  <a:schemeClr val="tx1"/>
                </a:solidFill>
                <a:latin typeface="Courier New" pitchFamily="-110" charset="0"/>
              </a:rPr>
              <a:t>Good day Dayang Norhayati</a:t>
            </a:r>
          </a:p>
          <a:p>
            <a:pPr algn="l"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 sz="2400">
                <a:solidFill>
                  <a:schemeClr val="tx1"/>
                </a:solidFill>
                <a:latin typeface="Courier New" pitchFamily="-110" charset="0"/>
              </a:rPr>
              <a:t>It's your lucky day !!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Exercise Week 6_3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sz="half" idx="4294967295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r>
              <a:rPr lang="en-US" sz="2800" smtClean="0"/>
              <a:t>Write C program to solve the flow chart.</a:t>
            </a:r>
          </a:p>
        </p:txBody>
      </p:sp>
      <p:graphicFrame>
        <p:nvGraphicFramePr>
          <p:cNvPr id="12290" name="Object 2" descr="Pink tissue paper"/>
          <p:cNvGraphicFramePr>
            <a:graphicFrameLocks noChangeAspect="1"/>
          </p:cNvGraphicFramePr>
          <p:nvPr>
            <p:ph sz="half" idx="4294967295"/>
          </p:nvPr>
        </p:nvGraphicFramePr>
        <p:xfrm>
          <a:off x="3505200" y="1935163"/>
          <a:ext cx="5353050" cy="4541837"/>
        </p:xfrm>
        <a:graphic>
          <a:graphicData uri="http://schemas.openxmlformats.org/presentationml/2006/ole">
            <p:oleObj spid="_x0000_s12290" name="Visio" r:id="rId3" imgW="3674831" imgH="3117865" progId="Visio.Drawing.11">
              <p:embed/>
            </p:oleObj>
          </a:graphicData>
        </a:graphic>
      </p:graphicFrame>
    </p:spTree>
  </p:cSld>
  <p:clrMapOvr>
    <a:masterClrMapping/>
  </p:clrMapOvr>
  <p:transition/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226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227" name="Text Box 3" descr="Pink tissue paper"/>
          <p:cNvSpPr txBox="1">
            <a:spLocks noChangeArrowheads="1"/>
          </p:cNvSpPr>
          <p:nvPr/>
        </p:nvSpPr>
        <p:spPr bwMode="auto">
          <a:xfrm>
            <a:off x="158750" y="2819400"/>
            <a:ext cx="145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6.4</a:t>
            </a:r>
          </a:p>
        </p:txBody>
      </p:sp>
      <p:sp>
        <p:nvSpPr>
          <p:cNvPr id="52228" name="Rectangle 2"/>
          <p:cNvSpPr txBox="1">
            <a:spLocks noChangeArrowheads="1"/>
          </p:cNvSpPr>
          <p:nvPr/>
        </p:nvSpPr>
        <p:spPr bwMode="auto">
          <a:xfrm>
            <a:off x="1752600" y="30480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</a:rPr>
              <a:t>Hand Tracing a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Hand Tracing a Program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Hand trace a program: act as if you are the computer, executing a program: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step through and ‘execute’ each statement, one-by-one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record the contents of variables after statement execution, using a hand trace chart (table)</a:t>
            </a:r>
          </a:p>
          <a:p>
            <a:pPr>
              <a:lnSpc>
                <a:spcPct val="90000"/>
              </a:lnSpc>
            </a:pPr>
            <a:r>
              <a:rPr lang="en-US" smtClean="0"/>
              <a:t>Useful to locate logic or mathematical errors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Hand Tracing a Program</a:t>
            </a:r>
          </a:p>
        </p:txBody>
      </p:sp>
      <p:sp>
        <p:nvSpPr>
          <p:cNvPr id="54275" name="Rectangle 4"/>
          <p:cNvSpPr>
            <a:spLocks noChangeArrowheads="1"/>
          </p:cNvSpPr>
          <p:nvPr/>
        </p:nvSpPr>
        <p:spPr bwMode="auto">
          <a:xfrm>
            <a:off x="762000" y="1676400"/>
            <a:ext cx="7010400" cy="393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int main ()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float num1, num2,num3, avg;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printf("Enter the first number&gt; ");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scanf("%f", &amp;num1);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printf("Enter the second number&gt; ");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scanf("%f", &amp;num2);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printf("Enter the third number&gt; ");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scanf("%f", &amp;num3);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avg=(num1+num2+num3)/3;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printf("The average is %f", avg);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getch();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 return 0;</a:t>
            </a:r>
          </a:p>
          <a:p>
            <a:pPr algn="l"/>
            <a:r>
              <a:rPr lang="en-US" sz="18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  <p:graphicFrame>
        <p:nvGraphicFramePr>
          <p:cNvPr id="376893" name="Group 61"/>
          <p:cNvGraphicFramePr>
            <a:graphicFrameLocks noGrp="1"/>
          </p:cNvGraphicFramePr>
          <p:nvPr/>
        </p:nvGraphicFramePr>
        <p:xfrm>
          <a:off x="6019800" y="1828800"/>
          <a:ext cx="2667000" cy="2743200"/>
        </p:xfrm>
        <a:graphic>
          <a:graphicData uri="http://schemas.openxmlformats.org/drawingml/2006/table">
            <a:tbl>
              <a:tblPr/>
              <a:tblGrid>
                <a:gridCol w="666750"/>
                <a:gridCol w="666750"/>
                <a:gridCol w="666750"/>
                <a:gridCol w="666750"/>
              </a:tblGrid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num1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num2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num3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avg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1.1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1.1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1.1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?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10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1.1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2.2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3.3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itchFamily="-110" charset="0"/>
                        </a:rPr>
                        <a:t>1.1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54313" name="Rectangle 2"/>
          <p:cNvSpPr>
            <a:spLocks noChangeArrowheads="1"/>
          </p:cNvSpPr>
          <p:nvPr/>
        </p:nvSpPr>
        <p:spPr bwMode="auto">
          <a:xfrm>
            <a:off x="1752600" y="5410200"/>
            <a:ext cx="6919913" cy="912813"/>
          </a:xfrm>
          <a:prstGeom prst="rect">
            <a:avLst/>
          </a:prstGeom>
          <a:solidFill>
            <a:schemeClr val="hlink"/>
          </a:solidFill>
          <a:ln w="9525">
            <a:noFill/>
            <a:miter lim="800000"/>
            <a:headEnd/>
            <a:tailEnd/>
          </a:ln>
        </p:spPr>
        <p:txBody>
          <a:bodyPr tIns="182880" bIns="182880"/>
          <a:lstStyle/>
          <a:p>
            <a:pPr>
              <a:tabLst>
                <a:tab pos="609600" algn="l"/>
                <a:tab pos="914400" algn="l"/>
                <a:tab pos="1219200" algn="l"/>
                <a:tab pos="1524000" algn="l"/>
                <a:tab pos="1828800" algn="l"/>
                <a:tab pos="2133600" algn="l"/>
                <a:tab pos="2438400" algn="l"/>
                <a:tab pos="2743200" algn="l"/>
                <a:tab pos="3048000" algn="l"/>
                <a:tab pos="3352800" algn="l"/>
                <a:tab pos="3657600" algn="l"/>
                <a:tab pos="3962400" algn="l"/>
                <a:tab pos="4267200" algn="l"/>
                <a:tab pos="4572000" algn="l"/>
              </a:tabLst>
            </a:pPr>
            <a:r>
              <a:rPr lang="en-US">
                <a:solidFill>
                  <a:schemeClr val="tx1"/>
                </a:solidFill>
              </a:rPr>
              <a:t>The average is 1.1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Exercise Week 6_4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754063"/>
          </a:xfrm>
        </p:spPr>
        <p:txBody>
          <a:bodyPr/>
          <a:lstStyle/>
          <a:p>
            <a:r>
              <a:rPr lang="en-US" smtClean="0"/>
              <a:t>Trace the following programs</a:t>
            </a:r>
          </a:p>
          <a:p>
            <a:endParaRPr lang="en-US" smtClean="0"/>
          </a:p>
          <a:p>
            <a:pPr>
              <a:buFontTx/>
              <a:buNone/>
            </a:pPr>
            <a:endParaRPr lang="en-US" smtClean="0"/>
          </a:p>
          <a:p>
            <a:endParaRPr lang="en-US" smtClean="0"/>
          </a:p>
        </p:txBody>
      </p:sp>
      <p:sp>
        <p:nvSpPr>
          <p:cNvPr id="55300" name="Text Box 4"/>
          <p:cNvSpPr txBox="1">
            <a:spLocks noChangeArrowheads="1"/>
          </p:cNvSpPr>
          <p:nvPr/>
        </p:nvSpPr>
        <p:spPr bwMode="auto">
          <a:xfrm>
            <a:off x="4789488" y="2286000"/>
            <a:ext cx="3810000" cy="4221163"/>
          </a:xfrm>
          <a:prstGeom prst="rect">
            <a:avLst/>
          </a:prstGeom>
          <a:solidFill>
            <a:srgbClr val="FF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void main(){</a:t>
            </a:r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//Prog 6_42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int n, m, x, y;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m=10;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n=m*2/(m+2);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m%=n+2;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cout &lt;&lt;"n: "&lt;&lt;n;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cout &lt;&lt;"\nm: "&lt;&lt;m;</a:t>
            </a:r>
          </a:p>
          <a:p>
            <a:pPr algn="l"/>
            <a:endParaRPr lang="fr-FR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x=4;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y=x*2+10%3-1*x;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x*=(y/m);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cout&lt;&lt;"\nx:  "&lt;&lt; x;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cout&lt;&lt;"\ny: "&lt;&lt;y;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   getch();</a:t>
            </a:r>
          </a:p>
          <a:p>
            <a:pPr algn="l"/>
            <a:r>
              <a:rPr lang="fr-FR" sz="1800">
                <a:solidFill>
                  <a:schemeClr val="tx1"/>
                </a:solidFill>
                <a:latin typeface="Courier New" pitchFamily="-110" charset="0"/>
              </a:rPr>
              <a:t>}</a:t>
            </a:r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</p:txBody>
      </p:sp>
      <p:sp>
        <p:nvSpPr>
          <p:cNvPr id="55301" name="Text Box 5"/>
          <p:cNvSpPr txBox="1">
            <a:spLocks noChangeArrowheads="1"/>
          </p:cNvSpPr>
          <p:nvPr/>
        </p:nvSpPr>
        <p:spPr bwMode="auto">
          <a:xfrm>
            <a:off x="533400" y="2286000"/>
            <a:ext cx="3810000" cy="4246563"/>
          </a:xfrm>
          <a:prstGeom prst="rect">
            <a:avLst/>
          </a:prstGeom>
          <a:solidFill>
            <a:srgbClr val="CCFFFF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void main(){ //Prog 6_41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int x, y, z;</a:t>
            </a:r>
          </a:p>
          <a:p>
            <a:pPr algn="l"/>
            <a:endParaRPr lang="es-ES" sz="18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x =10; y = 17;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z = x + y;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y = y - x;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printf ("x: %d y: %d z: %d”, x, y, z);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x = y * z;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z = x / 20;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y = z % x;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cout&lt;&lt;"\nx: "&lt;&lt;x&lt;&lt; " y: “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     &lt;&lt;y&lt;&lt;" z: "&lt;&lt;z;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   getch();</a:t>
            </a:r>
          </a:p>
          <a:p>
            <a:pPr algn="l"/>
            <a:r>
              <a:rPr lang="es-ES" sz="1800">
                <a:solidFill>
                  <a:schemeClr val="tx1"/>
                </a:solidFill>
                <a:latin typeface="Courier New" pitchFamily="-110" charset="0"/>
              </a:rPr>
              <a:t>}</a:t>
            </a:r>
            <a:endParaRPr lang="en-US" sz="1800">
              <a:solidFill>
                <a:schemeClr val="tx1"/>
              </a:solidFill>
              <a:latin typeface="Courier New" pitchFamily="-110" charset="0"/>
            </a:endParaRPr>
          </a:p>
        </p:txBody>
      </p:sp>
    </p:spTree>
  </p:cSld>
  <p:clrMapOvr>
    <a:masterClrMapping/>
  </p:clrMapOvr>
  <p:transition/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2" name="Picture 3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3" name="Text Box 3" descr="Pink tissue paper"/>
          <p:cNvSpPr txBox="1">
            <a:spLocks noChangeArrowheads="1"/>
          </p:cNvSpPr>
          <p:nvPr/>
        </p:nvSpPr>
        <p:spPr bwMode="auto">
          <a:xfrm>
            <a:off x="158750" y="2819400"/>
            <a:ext cx="145415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8000">
                <a:solidFill>
                  <a:srgbClr val="008000"/>
                </a:solidFill>
              </a:rPr>
              <a:t>6.5</a:t>
            </a:r>
          </a:p>
        </p:txBody>
      </p:sp>
      <p:sp>
        <p:nvSpPr>
          <p:cNvPr id="56324" name="Rectangle 2"/>
          <p:cNvSpPr txBox="1">
            <a:spLocks noChangeArrowheads="1"/>
          </p:cNvSpPr>
          <p:nvPr/>
        </p:nvSpPr>
        <p:spPr bwMode="auto">
          <a:xfrm>
            <a:off x="1905000" y="2895600"/>
            <a:ext cx="64008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</a:pPr>
            <a:r>
              <a:rPr lang="en-US" b="0">
                <a:solidFill>
                  <a:schemeClr val="tx1"/>
                </a:solidFill>
              </a:rPr>
              <a:t>Introduction to File Input and Output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Introduction to File Input and Output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r>
              <a:rPr lang="en-US" sz="2800" smtClean="0"/>
              <a:t>Can use files instead of keyboard, monitor screen for program input, output</a:t>
            </a:r>
          </a:p>
          <a:p>
            <a:r>
              <a:rPr lang="en-US" sz="2800" smtClean="0"/>
              <a:t>Allows data to be retained between program runs</a:t>
            </a:r>
          </a:p>
          <a:p>
            <a:endParaRPr lang="en-US" sz="2800" smtClean="0"/>
          </a:p>
          <a:p>
            <a:r>
              <a:rPr lang="en-US" sz="2800" smtClean="0"/>
              <a:t>We use a file for three purposes:</a:t>
            </a:r>
          </a:p>
          <a:p>
            <a:pPr lvl="1"/>
            <a:r>
              <a:rPr lang="en-US" sz="2400" smtClean="0"/>
              <a:t>reading data from it</a:t>
            </a:r>
          </a:p>
          <a:p>
            <a:pPr lvl="1"/>
            <a:r>
              <a:rPr lang="en-US" sz="2400" smtClean="0"/>
              <a:t>writing or printing data into it</a:t>
            </a:r>
          </a:p>
          <a:p>
            <a:pPr lvl="1"/>
            <a:r>
              <a:rPr lang="en-US" sz="2400" smtClean="0"/>
              <a:t>reading and writing data from/into it</a:t>
            </a:r>
          </a:p>
          <a:p>
            <a:r>
              <a:rPr lang="en-US" sz="2800" smtClean="0"/>
              <a:t>These are called file modes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Introduction to File Input and Output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76400"/>
            <a:ext cx="8294688" cy="2209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400" smtClean="0"/>
              <a:t>A file that is used for reading is called an </a:t>
            </a:r>
            <a:r>
              <a:rPr lang="en-US" sz="2400" smtClean="0">
                <a:solidFill>
                  <a:srgbClr val="990033"/>
                </a:solidFill>
              </a:rPr>
              <a:t>input file</a:t>
            </a:r>
            <a:r>
              <a:rPr lang="en-US" sz="2400" smtClean="0"/>
              <a:t> (or data file)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A file that is used for writing is called an </a:t>
            </a:r>
            <a:r>
              <a:rPr lang="en-US" sz="2400" smtClean="0">
                <a:solidFill>
                  <a:srgbClr val="990033"/>
                </a:solidFill>
              </a:rPr>
              <a:t>output file</a:t>
            </a:r>
          </a:p>
          <a:p>
            <a:pPr>
              <a:lnSpc>
                <a:spcPct val="90000"/>
              </a:lnSpc>
            </a:pPr>
            <a:r>
              <a:rPr lang="en-US" sz="2400" smtClean="0"/>
              <a:t>We cannot read data from an output file &amp; we cannot write data into an input file</a:t>
            </a:r>
          </a:p>
        </p:txBody>
      </p:sp>
      <p:pic>
        <p:nvPicPr>
          <p:cNvPr id="58372" name="Picture 6" descr="fil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14400" y="3810000"/>
            <a:ext cx="7315200" cy="2652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Files: What is Needed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447800"/>
            <a:ext cx="8294688" cy="5105400"/>
          </a:xfrm>
        </p:spPr>
        <p:txBody>
          <a:bodyPr/>
          <a:lstStyle/>
          <a:p>
            <a:r>
              <a:rPr lang="en-US" smtClean="0"/>
              <a:t>Steps:</a:t>
            </a:r>
          </a:p>
          <a:p>
            <a:pPr lvl="1"/>
            <a:r>
              <a:rPr lang="en-US" i="1" smtClean="0"/>
              <a:t>Create </a:t>
            </a:r>
            <a:r>
              <a:rPr lang="en-US" smtClean="0"/>
              <a:t>the file</a:t>
            </a:r>
          </a:p>
          <a:p>
            <a:pPr lvl="1"/>
            <a:r>
              <a:rPr lang="en-US" i="1" smtClean="0"/>
              <a:t>Open</a:t>
            </a:r>
            <a:r>
              <a:rPr lang="en-US" smtClean="0"/>
              <a:t> the file</a:t>
            </a:r>
          </a:p>
          <a:p>
            <a:pPr lvl="1"/>
            <a:r>
              <a:rPr lang="en-US" i="1" smtClean="0"/>
              <a:t>Use</a:t>
            </a:r>
            <a:r>
              <a:rPr lang="en-US" smtClean="0"/>
              <a:t> the file (read from, write to, or both)</a:t>
            </a:r>
          </a:p>
          <a:p>
            <a:pPr lvl="1"/>
            <a:r>
              <a:rPr lang="en-US" i="1" smtClean="0"/>
              <a:t>Close</a:t>
            </a:r>
            <a:r>
              <a:rPr lang="en-US" smtClean="0"/>
              <a:t> the file</a:t>
            </a:r>
            <a:endParaRPr lang="en-US" i="1" smtClean="0"/>
          </a:p>
          <a:p>
            <a:endParaRPr lang="en-US" smtClean="0"/>
          </a:p>
          <a:p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Creating File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/>
              <a:t>To cerate internal name</a:t>
            </a:r>
          </a:p>
          <a:p>
            <a:r>
              <a:rPr lang="en-US" sz="2800" smtClean="0"/>
              <a:t>Creating an internal name means declaring a variable for the file - using pointer data type, FILE</a:t>
            </a:r>
          </a:p>
          <a:p>
            <a:endParaRPr lang="en-US" sz="2800" smtClean="0"/>
          </a:p>
        </p:txBody>
      </p:sp>
      <p:pic>
        <p:nvPicPr>
          <p:cNvPr id="60420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19200" y="3482975"/>
            <a:ext cx="7086600" cy="337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0421" name="Rectangle 7"/>
          <p:cNvSpPr>
            <a:spLocks noChangeArrowheads="1"/>
          </p:cNvSpPr>
          <p:nvPr/>
        </p:nvSpPr>
        <p:spPr bwMode="auto">
          <a:xfrm>
            <a:off x="2362200" y="3048000"/>
            <a:ext cx="2438400" cy="838200"/>
          </a:xfrm>
          <a:prstGeom prst="rect">
            <a:avLst/>
          </a:prstGeom>
          <a:solidFill>
            <a:srgbClr val="99FF33"/>
          </a:solidFill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e.g. declaration of file variable</a:t>
            </a:r>
          </a:p>
        </p:txBody>
      </p:sp>
      <p:sp>
        <p:nvSpPr>
          <p:cNvPr id="60422" name="Line 8"/>
          <p:cNvSpPr>
            <a:spLocks noChangeShapeType="1"/>
          </p:cNvSpPr>
          <p:nvPr/>
        </p:nvSpPr>
        <p:spPr bwMode="auto">
          <a:xfrm flipH="1">
            <a:off x="2209800" y="3505200"/>
            <a:ext cx="1524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Opening Files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z="2800" smtClean="0"/>
              <a:t>Create a link between file name (outside the program) and file stream object (inside the program)</a:t>
            </a:r>
          </a:p>
          <a:p>
            <a:r>
              <a:rPr lang="en-US" sz="2800" smtClean="0"/>
              <a:t>Use the </a:t>
            </a:r>
            <a:r>
              <a:rPr lang="en-US" sz="2800" smtClean="0">
                <a:latin typeface="Courier New" pitchFamily="-110" charset="0"/>
              </a:rPr>
              <a:t>fopen</a:t>
            </a:r>
            <a:r>
              <a:rPr lang="en-US" sz="2800" smtClean="0"/>
              <a:t> member function:</a:t>
            </a:r>
          </a:p>
          <a:p>
            <a:pPr algn="ctr">
              <a:buFontTx/>
              <a:buNone/>
            </a:pPr>
            <a:r>
              <a:rPr lang="en-US" sz="2000" b="1" smtClean="0">
                <a:solidFill>
                  <a:srgbClr val="990033"/>
                </a:solidFill>
                <a:latin typeface="Courier New" pitchFamily="-110" charset="0"/>
              </a:rPr>
              <a:t>file_variable = fopen(“</a:t>
            </a:r>
            <a:r>
              <a:rPr lang="en-US" sz="2000" b="1" i="1" smtClean="0">
                <a:solidFill>
                  <a:srgbClr val="990033"/>
                </a:solidFill>
                <a:latin typeface="Courier New" pitchFamily="-110" charset="0"/>
              </a:rPr>
              <a:t>filename</a:t>
            </a:r>
            <a:r>
              <a:rPr lang="en-US" sz="2000" b="1" smtClean="0">
                <a:solidFill>
                  <a:srgbClr val="990033"/>
                </a:solidFill>
                <a:latin typeface="Courier New" pitchFamily="-110" charset="0"/>
              </a:rPr>
              <a:t>”, “</a:t>
            </a:r>
            <a:r>
              <a:rPr lang="en-US" sz="2000" b="1" i="1" smtClean="0">
                <a:solidFill>
                  <a:srgbClr val="990033"/>
                </a:solidFill>
                <a:latin typeface="Courier New" pitchFamily="-110" charset="0"/>
              </a:rPr>
              <a:t>file_mode</a:t>
            </a:r>
            <a:r>
              <a:rPr lang="en-US" sz="2000" b="1" smtClean="0">
                <a:solidFill>
                  <a:srgbClr val="990033"/>
                </a:solidFill>
                <a:latin typeface="Courier New" pitchFamily="-110" charset="0"/>
              </a:rPr>
              <a:t>”);</a:t>
            </a:r>
          </a:p>
          <a:p>
            <a:endParaRPr lang="en-US" sz="2800" smtClean="0"/>
          </a:p>
          <a:p>
            <a:r>
              <a:rPr lang="en-US" sz="2800" smtClean="0"/>
              <a:t>Filename may include drive, path info.</a:t>
            </a:r>
          </a:p>
          <a:p>
            <a:r>
              <a:rPr lang="en-US" sz="2800" smtClean="0"/>
              <a:t>File mode tells the program how you intend to use the file –for reading or writing or both.</a:t>
            </a:r>
          </a:p>
          <a:p>
            <a:endParaRPr lang="en-US" sz="280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Opening Files – File Mode</a:t>
            </a:r>
          </a:p>
        </p:txBody>
      </p:sp>
      <p:graphicFrame>
        <p:nvGraphicFramePr>
          <p:cNvPr id="453715" name="Group 83"/>
          <p:cNvGraphicFramePr>
            <a:graphicFrameLocks noGrp="1"/>
          </p:cNvGraphicFramePr>
          <p:nvPr>
            <p:ph idx="4294967295"/>
          </p:nvPr>
        </p:nvGraphicFramePr>
        <p:xfrm>
          <a:off x="457200" y="1600200"/>
          <a:ext cx="8229600" cy="5135563"/>
        </p:xfrm>
        <a:graphic>
          <a:graphicData uri="http://schemas.openxmlformats.org/drawingml/2006/table">
            <a:tbl>
              <a:tblPr/>
              <a:tblGrid>
                <a:gridCol w="1752600"/>
                <a:gridCol w="6477000"/>
              </a:tblGrid>
              <a:tr h="57626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File mode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Meaning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file for reading =&gt; an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  <a:cs typeface="Arial" charset="0"/>
                        </a:rPr>
                        <a:t>input file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• If file exists, the file marker is positioned at beginning. &amp;  If file doesn’t exist errors returned.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3183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file for writing =&gt; an </a:t>
                      </a: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990033"/>
                          </a:solidFill>
                          <a:effectLst/>
                          <a:latin typeface="Arial" charset="0"/>
                          <a:cs typeface="Arial" charset="0"/>
                        </a:rPr>
                        <a:t>output file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• If file exists, it is emptied. &amp;  If file doesn’t, it is created.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68388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file for appending = &gt; an output file</a:t>
                      </a:r>
                    </a:p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• If file exists, the file marker is positioned at end of file. &amp; If file doesn’t exist, it is created.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75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an existing file for both reading &amp; writing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a new file for both reading &amp; writing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334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a+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Open an existing file for both reading &amp; writing &amp; append at the end of the file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Using Files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828800"/>
            <a:ext cx="83820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Can use output file using </a:t>
            </a:r>
            <a:r>
              <a:rPr lang="en-US" sz="2800" smtClean="0">
                <a:latin typeface="Courier New" pitchFamily="-110" charset="0"/>
              </a:rPr>
              <a:t>fprintf</a:t>
            </a:r>
            <a:r>
              <a:rPr lang="en-US" sz="2800" smtClean="0"/>
              <a:t>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1800" b="1" smtClean="0">
                <a:solidFill>
                  <a:srgbClr val="990033"/>
                </a:solidFill>
                <a:latin typeface="Courier New" pitchFamily="-110" charset="0"/>
              </a:rPr>
              <a:t>fprintf(file_variable,”format string”,value_list);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1800" smtClean="0">
              <a:solidFill>
                <a:srgbClr val="990033"/>
              </a:solidFill>
              <a:latin typeface="Courier New" pitchFamily="-110" charset="0"/>
            </a:endParaRPr>
          </a:p>
          <a:p>
            <a:pPr>
              <a:lnSpc>
                <a:spcPct val="90000"/>
              </a:lnSpc>
            </a:pPr>
            <a:r>
              <a:rPr lang="en-US" sz="2800" smtClean="0"/>
              <a:t>Can use input file using </a:t>
            </a:r>
            <a:r>
              <a:rPr lang="en-US" sz="2800" smtClean="0">
                <a:latin typeface="Courier New" pitchFamily="-110" charset="0"/>
              </a:rPr>
              <a:t>fscanf</a:t>
            </a:r>
            <a:r>
              <a:rPr lang="en-US" sz="2800" smtClean="0"/>
              <a:t>: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r>
              <a:rPr lang="en-US" sz="1600" b="1" smtClean="0">
                <a:solidFill>
                  <a:srgbClr val="990033"/>
                </a:solidFill>
                <a:latin typeface="Courier New" pitchFamily="-110" charset="0"/>
              </a:rPr>
              <a:t>fscanf(file_variable,”format string”,address_list);</a:t>
            </a:r>
            <a:endParaRPr lang="en-US" sz="1600" smtClean="0">
              <a:solidFill>
                <a:srgbClr val="990033"/>
              </a:solidFill>
              <a:latin typeface="Courier New" pitchFamily="-110" charset="0"/>
            </a:endParaRP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1600" smtClean="0">
              <a:solidFill>
                <a:srgbClr val="990033"/>
              </a:solidFill>
              <a:latin typeface="Courier New" pitchFamily="-110" charset="0"/>
            </a:endParaRPr>
          </a:p>
          <a:p>
            <a:pPr>
              <a:lnSpc>
                <a:spcPct val="90000"/>
              </a:lnSpc>
            </a:pPr>
            <a:r>
              <a:rPr lang="en-US" sz="2800" smtClean="0">
                <a:latin typeface="Courier New" pitchFamily="-110" charset="0"/>
              </a:rPr>
              <a:t>fgetc &amp; fputc</a:t>
            </a:r>
            <a:r>
              <a:rPr lang="en-US" sz="2800" smtClean="0"/>
              <a:t>: to read or print a character from file or to file.</a:t>
            </a:r>
          </a:p>
          <a:p>
            <a:pPr>
              <a:lnSpc>
                <a:spcPct val="90000"/>
              </a:lnSpc>
            </a:pPr>
            <a:r>
              <a:rPr lang="en-US" sz="2800" smtClean="0">
                <a:latin typeface="Courier New" pitchFamily="-110" charset="0"/>
              </a:rPr>
              <a:t>fgets &amp; fputs</a:t>
            </a:r>
            <a:r>
              <a:rPr lang="en-US" sz="2800" smtClean="0"/>
              <a:t>: to read or print strings from file or to file.</a:t>
            </a:r>
          </a:p>
          <a:p>
            <a:pPr lvl="1">
              <a:lnSpc>
                <a:spcPct val="90000"/>
              </a:lnSpc>
              <a:buClr>
                <a:schemeClr val="tx1"/>
              </a:buClr>
              <a:buFontTx/>
              <a:buNone/>
            </a:pPr>
            <a:endParaRPr lang="en-US" sz="2400" smtClean="0">
              <a:latin typeface="Courier New" pitchFamily="-110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Closing Files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04800" y="1752600"/>
            <a:ext cx="8294688" cy="45720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mtClean="0"/>
              <a:t>Use the </a:t>
            </a:r>
            <a:r>
              <a:rPr lang="en-US" smtClean="0">
                <a:latin typeface="Courier New" pitchFamily="-110" charset="0"/>
              </a:rPr>
              <a:t>close</a:t>
            </a:r>
            <a:r>
              <a:rPr lang="en-US" smtClean="0"/>
              <a:t> member function: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/>
              <a:t>	</a:t>
            </a:r>
            <a:r>
              <a:rPr lang="en-US" b="1" smtClean="0">
                <a:latin typeface="Courier New" pitchFamily="-110" charset="0"/>
              </a:rPr>
              <a:t>fopen(file_variable);</a:t>
            </a:r>
            <a:endParaRPr lang="en-US" smtClean="0">
              <a:latin typeface="Courier New" pitchFamily="-110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endParaRPr lang="en-US" smtClean="0">
              <a:latin typeface="Courier New" pitchFamily="-110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mtClean="0"/>
              <a:t>Don’t wait for operating system to close files at program end: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may be limit on number of open files</a:t>
            </a:r>
          </a:p>
          <a:p>
            <a:pPr lvl="1">
              <a:lnSpc>
                <a:spcPct val="90000"/>
              </a:lnSpc>
            </a:pPr>
            <a:r>
              <a:rPr lang="en-US" smtClean="0"/>
              <a:t>may be buffered output data waiting to send to file</a:t>
            </a:r>
          </a:p>
          <a:p>
            <a:pPr lvl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Files - example</a:t>
            </a:r>
          </a:p>
        </p:txBody>
      </p:sp>
      <p:sp>
        <p:nvSpPr>
          <p:cNvPr id="65539" name="Rectangle 5"/>
          <p:cNvSpPr>
            <a:spLocks noChangeArrowheads="1"/>
          </p:cNvSpPr>
          <p:nvPr/>
        </p:nvSpPr>
        <p:spPr bwMode="auto">
          <a:xfrm>
            <a:off x="304800" y="1676400"/>
            <a:ext cx="7848600" cy="498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#include &lt;stdio.h&gt;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#define PI 3.14159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int main(void)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{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double radius,area, circumference 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FILE *inp, *outp;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inp = fopen("bulat.dat", "r");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outp = fopen("bulat.out", "w");</a:t>
            </a:r>
          </a:p>
          <a:p>
            <a:pPr algn="l"/>
            <a:endParaRPr lang="en-US" sz="1600">
              <a:solidFill>
                <a:schemeClr val="tx1"/>
              </a:solidFill>
              <a:latin typeface="Courier New" pitchFamily="-110" charset="0"/>
            </a:endParaRP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fscanf(inp,"%lf", &amp;radius);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area = PI*radius*radius;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circumference = 2*PI*radius;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fprintf(outp,"Radius of a circle is %0.2f\n", radius);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fprintf(outp,"Area of the circle is %0.2f\n", area);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fprintf(outp,"circumference of the circle is %0.2f",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        circumference);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fclose(inp);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fclose(outp);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    return 0;</a:t>
            </a:r>
          </a:p>
          <a:p>
            <a:pPr algn="l"/>
            <a:r>
              <a:rPr lang="en-US" sz="1600">
                <a:solidFill>
                  <a:schemeClr val="tx1"/>
                </a:solidFill>
                <a:latin typeface="Courier New" pitchFamily="-110" charset="0"/>
              </a:rPr>
              <a:t>}</a:t>
            </a:r>
          </a:p>
        </p:txBody>
      </p:sp>
      <p:sp>
        <p:nvSpPr>
          <p:cNvPr id="65540" name="AutoShape 8"/>
          <p:cNvSpPr>
            <a:spLocks/>
          </p:cNvSpPr>
          <p:nvPr/>
        </p:nvSpPr>
        <p:spPr bwMode="auto">
          <a:xfrm>
            <a:off x="5715000" y="1524000"/>
            <a:ext cx="2895600" cy="457200"/>
          </a:xfrm>
          <a:prstGeom prst="borderCallout2">
            <a:avLst>
              <a:gd name="adj1" fmla="val 25000"/>
              <a:gd name="adj2" fmla="val -2630"/>
              <a:gd name="adj3" fmla="val 25000"/>
              <a:gd name="adj4" fmla="val -39583"/>
              <a:gd name="adj5" fmla="val 331250"/>
              <a:gd name="adj6" fmla="val -88653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Create 2 files</a:t>
            </a:r>
          </a:p>
        </p:txBody>
      </p:sp>
      <p:sp>
        <p:nvSpPr>
          <p:cNvPr id="65541" name="AutoShape 11"/>
          <p:cNvSpPr>
            <a:spLocks/>
          </p:cNvSpPr>
          <p:nvPr/>
        </p:nvSpPr>
        <p:spPr bwMode="auto">
          <a:xfrm>
            <a:off x="6324600" y="2286000"/>
            <a:ext cx="2438400" cy="381000"/>
          </a:xfrm>
          <a:prstGeom prst="borderCallout2">
            <a:avLst>
              <a:gd name="adj1" fmla="val 30000"/>
              <a:gd name="adj2" fmla="val -3125"/>
              <a:gd name="adj3" fmla="val 30000"/>
              <a:gd name="adj4" fmla="val -33986"/>
              <a:gd name="adj5" fmla="val 264167"/>
              <a:gd name="adj6" fmla="val -74935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Open file to read</a:t>
            </a:r>
          </a:p>
        </p:txBody>
      </p:sp>
      <p:sp>
        <p:nvSpPr>
          <p:cNvPr id="65542" name="AutoShape 12"/>
          <p:cNvSpPr>
            <a:spLocks/>
          </p:cNvSpPr>
          <p:nvPr/>
        </p:nvSpPr>
        <p:spPr bwMode="auto">
          <a:xfrm>
            <a:off x="6324600" y="3048000"/>
            <a:ext cx="2438400" cy="381000"/>
          </a:xfrm>
          <a:prstGeom prst="borderCallout2">
            <a:avLst>
              <a:gd name="adj1" fmla="val 30000"/>
              <a:gd name="adj2" fmla="val -3125"/>
              <a:gd name="adj3" fmla="val 30000"/>
              <a:gd name="adj4" fmla="val -30796"/>
              <a:gd name="adj5" fmla="val 137500"/>
              <a:gd name="adj6" fmla="val -67449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Open file to write</a:t>
            </a:r>
          </a:p>
        </p:txBody>
      </p:sp>
      <p:sp>
        <p:nvSpPr>
          <p:cNvPr id="65543" name="Rectangle 13"/>
          <p:cNvSpPr>
            <a:spLocks noChangeArrowheads="1"/>
          </p:cNvSpPr>
          <p:nvPr/>
        </p:nvSpPr>
        <p:spPr bwMode="auto">
          <a:xfrm>
            <a:off x="7696200" y="4572000"/>
            <a:ext cx="1447800" cy="914400"/>
          </a:xfrm>
          <a:prstGeom prst="rect">
            <a:avLst/>
          </a:prstGeom>
          <a:solidFill>
            <a:srgbClr val="99FF33"/>
          </a:solidFill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Use file</a:t>
            </a:r>
          </a:p>
        </p:txBody>
      </p:sp>
      <p:sp>
        <p:nvSpPr>
          <p:cNvPr id="65544" name="AutoShape 14"/>
          <p:cNvSpPr>
            <a:spLocks/>
          </p:cNvSpPr>
          <p:nvPr/>
        </p:nvSpPr>
        <p:spPr bwMode="auto">
          <a:xfrm>
            <a:off x="7239000" y="4648200"/>
            <a:ext cx="358775" cy="838200"/>
          </a:xfrm>
          <a:prstGeom prst="leftBrace">
            <a:avLst>
              <a:gd name="adj1" fmla="val 19469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5545" name="Line 15"/>
          <p:cNvSpPr>
            <a:spLocks noChangeShapeType="1"/>
          </p:cNvSpPr>
          <p:nvPr/>
        </p:nvSpPr>
        <p:spPr bwMode="auto">
          <a:xfrm flipH="1" flipV="1">
            <a:off x="4267200" y="4038600"/>
            <a:ext cx="3810000" cy="533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5546" name="AutoShape 16"/>
          <p:cNvSpPr>
            <a:spLocks/>
          </p:cNvSpPr>
          <p:nvPr/>
        </p:nvSpPr>
        <p:spPr bwMode="auto">
          <a:xfrm>
            <a:off x="5410200" y="6096000"/>
            <a:ext cx="2895600" cy="457200"/>
          </a:xfrm>
          <a:prstGeom prst="borderCallout2">
            <a:avLst>
              <a:gd name="adj1" fmla="val 25000"/>
              <a:gd name="adj2" fmla="val -2630"/>
              <a:gd name="adj3" fmla="val 25000"/>
              <a:gd name="adj4" fmla="val -45287"/>
              <a:gd name="adj5" fmla="val -44792"/>
              <a:gd name="adj6" fmla="val -101917"/>
            </a:avLst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Close 2 files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3"/>
          <p:cNvSpPr>
            <a:spLocks noChangeArrowheads="1"/>
          </p:cNvSpPr>
          <p:nvPr/>
        </p:nvSpPr>
        <p:spPr bwMode="auto">
          <a:xfrm>
            <a:off x="0" y="0"/>
            <a:ext cx="9144000" cy="1417638"/>
          </a:xfrm>
          <a:prstGeom prst="rect">
            <a:avLst/>
          </a:prstGeom>
          <a:solidFill>
            <a:srgbClr val="660033"/>
          </a:solidFill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l" eaLnBrk="0" hangingPunct="0"/>
            <a:r>
              <a:rPr lang="en-US"/>
              <a:t>Closing Files - example</a:t>
            </a:r>
          </a:p>
        </p:txBody>
      </p:sp>
      <p:pic>
        <p:nvPicPr>
          <p:cNvPr id="66563" name="Picture 4" descr="file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3350" y="2133600"/>
            <a:ext cx="9010650" cy="223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6564" name="Rectangle 5"/>
          <p:cNvSpPr>
            <a:spLocks noChangeArrowheads="1"/>
          </p:cNvSpPr>
          <p:nvPr/>
        </p:nvSpPr>
        <p:spPr bwMode="auto">
          <a:xfrm>
            <a:off x="1219200" y="5181600"/>
            <a:ext cx="2057400" cy="914400"/>
          </a:xfrm>
          <a:prstGeom prst="rect">
            <a:avLst/>
          </a:prstGeom>
          <a:solidFill>
            <a:srgbClr val="99FF33"/>
          </a:solidFill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Created by programmer</a:t>
            </a:r>
          </a:p>
        </p:txBody>
      </p:sp>
      <p:sp>
        <p:nvSpPr>
          <p:cNvPr id="66565" name="Line 6"/>
          <p:cNvSpPr>
            <a:spLocks noChangeShapeType="1"/>
          </p:cNvSpPr>
          <p:nvPr/>
        </p:nvSpPr>
        <p:spPr bwMode="auto">
          <a:xfrm flipH="1" flipV="1">
            <a:off x="1143000" y="4114800"/>
            <a:ext cx="649288" cy="1066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  <p:sp>
        <p:nvSpPr>
          <p:cNvPr id="66566" name="Rectangle 7"/>
          <p:cNvSpPr>
            <a:spLocks noChangeArrowheads="1"/>
          </p:cNvSpPr>
          <p:nvPr/>
        </p:nvSpPr>
        <p:spPr bwMode="auto">
          <a:xfrm>
            <a:off x="4953000" y="4953000"/>
            <a:ext cx="2209800" cy="1143000"/>
          </a:xfrm>
          <a:prstGeom prst="rect">
            <a:avLst/>
          </a:prstGeom>
          <a:solidFill>
            <a:srgbClr val="99FF33"/>
          </a:solidFill>
          <a:ln w="9525">
            <a:solidFill>
              <a:srgbClr val="99FF33"/>
            </a:solidFill>
            <a:miter lim="800000"/>
            <a:headEnd/>
            <a:tailEnd/>
          </a:ln>
        </p:spPr>
        <p:txBody>
          <a:bodyPr anchor="ctr"/>
          <a:lstStyle/>
          <a:p>
            <a:r>
              <a:rPr lang="en-US" sz="2000">
                <a:solidFill>
                  <a:schemeClr val="tx1"/>
                </a:solidFill>
              </a:rPr>
              <a:t>Created automatically by program</a:t>
            </a:r>
          </a:p>
        </p:txBody>
      </p:sp>
      <p:sp>
        <p:nvSpPr>
          <p:cNvPr id="66567" name="Line 8"/>
          <p:cNvSpPr>
            <a:spLocks noChangeShapeType="1"/>
          </p:cNvSpPr>
          <p:nvPr/>
        </p:nvSpPr>
        <p:spPr bwMode="auto">
          <a:xfrm flipV="1">
            <a:off x="5562600" y="4267200"/>
            <a:ext cx="22860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</p:spPr>
        <p:txBody>
          <a:bodyPr anchor="ctr"/>
          <a:lstStyle/>
          <a:p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smtClean="0"/>
              <a:t>Exercise Week 6_5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smtClean="0"/>
              <a:t>Refer to Exercise 4 No. 1-4 in pg. 58.</a:t>
            </a:r>
          </a:p>
          <a:p>
            <a:endParaRPr lang="en-US" smtClean="0"/>
          </a:p>
          <a:p>
            <a:r>
              <a:rPr lang="en-US" smtClean="0"/>
              <a:t>Solve the problem</a:t>
            </a:r>
          </a:p>
          <a:p>
            <a:endParaRPr lang="en-US" smtClean="0"/>
          </a:p>
        </p:txBody>
      </p:sp>
    </p:spTree>
  </p:cSld>
  <p:clrMapOvr>
    <a:masterClrMapping/>
  </p:clrMapOvr>
  <p:transition/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610" name="Picture 2" descr="PRESENTATION (slide)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228600" y="-138113"/>
            <a:ext cx="9448800" cy="7072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8611" name="Rectangle 3"/>
          <p:cNvSpPr>
            <a:spLocks noChangeArrowheads="1"/>
          </p:cNvSpPr>
          <p:nvPr/>
        </p:nvSpPr>
        <p:spPr bwMode="auto">
          <a:xfrm>
            <a:off x="381000" y="3200400"/>
            <a:ext cx="66294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r>
              <a:rPr lang="en-US">
                <a:solidFill>
                  <a:schemeClr val="tx1"/>
                </a:solidFill>
              </a:rPr>
              <a:t>Thank You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endParaRPr lang="en-US">
              <a:solidFill>
                <a:schemeClr val="tx1"/>
              </a:solidFill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Font typeface="Wingdings" pitchFamily="-110" charset="2"/>
              <a:buNone/>
            </a:pPr>
            <a:r>
              <a:rPr lang="en-US">
                <a:solidFill>
                  <a:schemeClr val="tx1"/>
                </a:solidFill>
              </a:rPr>
              <a:t>Q &amp; A</a:t>
            </a:r>
          </a:p>
        </p:txBody>
      </p:sp>
      <p:pic>
        <p:nvPicPr>
          <p:cNvPr id="68612" name="Picture 4" descr="j031559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715000" y="3352800"/>
            <a:ext cx="2133600" cy="152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Palatino Linotype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Palatino Linotype" pitchFamily="18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CC0000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1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Palatino Linotype" pitchFamily="18" charset="0"/>
            <a:cs typeface="Arial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4343</TotalTime>
  <Words>2497</Words>
  <Application>Microsoft Macintosh PowerPoint</Application>
  <PresentationFormat>On-screen Show (4:3)</PresentationFormat>
  <Paragraphs>522</Paragraphs>
  <Slides>65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65</vt:i4>
      </vt:variant>
    </vt:vector>
  </HeadingPairs>
  <TitlesOfParts>
    <vt:vector size="79" baseType="lpstr">
      <vt:lpstr>Palatino Linotype</vt:lpstr>
      <vt:lpstr>Arial</vt:lpstr>
      <vt:lpstr>ＭＳ Ｐゴシック</vt:lpstr>
      <vt:lpstr>Courier New</vt:lpstr>
      <vt:lpstr>Lucida Console</vt:lpstr>
      <vt:lpstr>Symbol</vt:lpstr>
      <vt:lpstr>宋体</vt:lpstr>
      <vt:lpstr>Courier</vt:lpstr>
      <vt:lpstr>Times New Roman</vt:lpstr>
      <vt:lpstr>Wingdings</vt:lpstr>
      <vt:lpstr>Default Design</vt:lpstr>
      <vt:lpstr>Microsoft Office Word 97 - 2003 Document</vt:lpstr>
      <vt:lpstr>Microsoft Word Document</vt:lpstr>
      <vt:lpstr>Microsoft Visio Drawing</vt:lpstr>
      <vt:lpstr>Input &amp; Output Operations</vt:lpstr>
      <vt:lpstr>Formatted input / output</vt:lpstr>
      <vt:lpstr>Formatted input / output</vt:lpstr>
      <vt:lpstr>Slide 4</vt:lpstr>
      <vt:lpstr>Formatting Output with printf</vt:lpstr>
      <vt:lpstr>Formatting Output with printf</vt:lpstr>
      <vt:lpstr>Formatting Output with printf</vt:lpstr>
      <vt:lpstr>Formatting Output with printf</vt:lpstr>
      <vt:lpstr>Formatting Output with printf</vt:lpstr>
      <vt:lpstr>Printing variable values</vt:lpstr>
      <vt:lpstr>printf()</vt:lpstr>
      <vt:lpstr>Integer Conversion Specifier</vt:lpstr>
      <vt:lpstr>Printing Character</vt:lpstr>
      <vt:lpstr>Printing Integers</vt:lpstr>
      <vt:lpstr>Example 1</vt:lpstr>
      <vt:lpstr>Printing Floating-Point Numbers</vt:lpstr>
      <vt:lpstr>Floating-point conversion specifiers </vt:lpstr>
      <vt:lpstr>Slide 18</vt:lpstr>
      <vt:lpstr>Printing Strings and Characters</vt:lpstr>
      <vt:lpstr>Other Conversion Specifiers </vt:lpstr>
      <vt:lpstr>Printing with Field Widths and Precisions</vt:lpstr>
      <vt:lpstr>Printing with Field Widths and Precisions</vt:lpstr>
      <vt:lpstr>Printing with Field Widths and Precisions</vt:lpstr>
      <vt:lpstr>Slide 24</vt:lpstr>
      <vt:lpstr>Slide 25</vt:lpstr>
      <vt:lpstr>Slide 26</vt:lpstr>
      <vt:lpstr>Printing Literals and Escape Sequences</vt:lpstr>
      <vt:lpstr>Printing Escape Sequences</vt:lpstr>
      <vt:lpstr>Exercise Week 6_1</vt:lpstr>
      <vt:lpstr>Slide 30</vt:lpstr>
      <vt:lpstr>Formatting Input with scanf</vt:lpstr>
      <vt:lpstr>Formatting Input with scanf</vt:lpstr>
      <vt:lpstr>Keyboard input: scanf()</vt:lpstr>
      <vt:lpstr>Formatting Input with scanf</vt:lpstr>
      <vt:lpstr>Formatting Input with scanf</vt:lpstr>
      <vt:lpstr>Formatting Input with scanf</vt:lpstr>
      <vt:lpstr>Formatting Input with scanf</vt:lpstr>
      <vt:lpstr>Slide 38</vt:lpstr>
      <vt:lpstr>Slide 39</vt:lpstr>
      <vt:lpstr>Slide 40</vt:lpstr>
      <vt:lpstr>Exercise Week 6_2</vt:lpstr>
      <vt:lpstr>Slide 42</vt:lpstr>
      <vt:lpstr>getchar() &amp; putchar()</vt:lpstr>
      <vt:lpstr>getch() &amp; putch()</vt:lpstr>
      <vt:lpstr>getc() &amp; putc()</vt:lpstr>
      <vt:lpstr>gets() &amp; puts()</vt:lpstr>
      <vt:lpstr>gets() &amp; puts()</vt:lpstr>
      <vt:lpstr>Exercise Week 6_3</vt:lpstr>
      <vt:lpstr>Slide 49</vt:lpstr>
      <vt:lpstr>Hand Tracing a Program</vt:lpstr>
      <vt:lpstr>Slide 51</vt:lpstr>
      <vt:lpstr>Exercise Week 6_4</vt:lpstr>
      <vt:lpstr>Slide 53</vt:lpstr>
      <vt:lpstr>Introduction to File Input and Output</vt:lpstr>
      <vt:lpstr>Introduction to File Input and Output</vt:lpstr>
      <vt:lpstr>Files: What is Needed</vt:lpstr>
      <vt:lpstr>Creating File</vt:lpstr>
      <vt:lpstr>Opening Files</vt:lpstr>
      <vt:lpstr>Opening Files – File Mode</vt:lpstr>
      <vt:lpstr>Using Files</vt:lpstr>
      <vt:lpstr>Closing Files</vt:lpstr>
      <vt:lpstr>Slide 62</vt:lpstr>
      <vt:lpstr>Slide 63</vt:lpstr>
      <vt:lpstr>Exercise Week 6_5</vt:lpstr>
      <vt:lpstr>Slide 65</vt:lpstr>
    </vt:vector>
  </TitlesOfParts>
  <Company>HOME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Brown Bag Presentation</dc:title>
  <dc:creator>User</dc:creator>
  <cp:lastModifiedBy>Student</cp:lastModifiedBy>
  <cp:revision>309</cp:revision>
  <dcterms:created xsi:type="dcterms:W3CDTF">2010-08-22T22:23:55Z</dcterms:created>
  <dcterms:modified xsi:type="dcterms:W3CDTF">2011-10-25T03:05:07Z</dcterms:modified>
</cp:coreProperties>
</file>