
<file path=[Content_Types].xml><?xml version="1.0" encoding="utf-8"?>
<Types xmlns="http://schemas.openxmlformats.org/package/2006/content-types">
  <Default Extension="jpeg" ContentType="image/jpeg"/>
  <Default Extension="vml" ContentType="application/vnd.openxmlformats-officedocument.vmlDrawing"/>
  <Default Extension="bin" ContentType="application/vnd.openxmlformats-officedocument.oleObject"/>
  <Default Extension="png" ContentType="image/png"/>
  <Default Extension="wmf" ContentType="image/x-w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315" r:id="rId3"/>
    <p:sldId id="257" r:id="rId4"/>
    <p:sldId id="258"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99" d="100"/>
          <a:sy n="99" d="100"/>
        </p:scale>
        <p:origin x="-240" y="-102"/>
      </p:cViewPr>
      <p:guideLst>
        <p:guide orient="horz" pos="2160"/>
        <p:guide pos="2880"/>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3" Type="http://schemas.openxmlformats.org/officeDocument/2006/relationships/tableStyles" Target="tableStyles.xml"/><Relationship Id="rId62" Type="http://schemas.openxmlformats.org/officeDocument/2006/relationships/viewProps" Target="viewProps.xml"/><Relationship Id="rId61" Type="http://schemas.openxmlformats.org/officeDocument/2006/relationships/presProps" Target="presProps.xml"/><Relationship Id="rId60" Type="http://schemas.openxmlformats.org/officeDocument/2006/relationships/slide" Target="slides/slide57.xml"/><Relationship Id="rId6" Type="http://schemas.openxmlformats.org/officeDocument/2006/relationships/slide" Target="slides/slide3.xml"/><Relationship Id="rId59" Type="http://schemas.openxmlformats.org/officeDocument/2006/relationships/slide" Target="slides/slide56.xml"/><Relationship Id="rId58" Type="http://schemas.openxmlformats.org/officeDocument/2006/relationships/slide" Target="slides/slide55.xml"/><Relationship Id="rId57" Type="http://schemas.openxmlformats.org/officeDocument/2006/relationships/slide" Target="slides/slide54.xml"/><Relationship Id="rId56" Type="http://schemas.openxmlformats.org/officeDocument/2006/relationships/slide" Target="slides/slide53.xml"/><Relationship Id="rId55" Type="http://schemas.openxmlformats.org/officeDocument/2006/relationships/slide" Target="slides/slide52.xml"/><Relationship Id="rId54" Type="http://schemas.openxmlformats.org/officeDocument/2006/relationships/slide" Target="slides/slide51.xml"/><Relationship Id="rId53" Type="http://schemas.openxmlformats.org/officeDocument/2006/relationships/slide" Target="slides/slide50.xml"/><Relationship Id="rId52" Type="http://schemas.openxmlformats.org/officeDocument/2006/relationships/slide" Target="slides/slide49.xml"/><Relationship Id="rId51" Type="http://schemas.openxmlformats.org/officeDocument/2006/relationships/slide" Target="slides/slide48.xml"/><Relationship Id="rId50" Type="http://schemas.openxmlformats.org/officeDocument/2006/relationships/slide" Target="slides/slide47.xml"/><Relationship Id="rId5" Type="http://schemas.openxmlformats.org/officeDocument/2006/relationships/notesMaster" Target="notesMasters/notesMaster1.xml"/><Relationship Id="rId49" Type="http://schemas.openxmlformats.org/officeDocument/2006/relationships/slide" Target="slides/slide46.xml"/><Relationship Id="rId48" Type="http://schemas.openxmlformats.org/officeDocument/2006/relationships/slide" Target="slides/slide45.xml"/><Relationship Id="rId47" Type="http://schemas.openxmlformats.org/officeDocument/2006/relationships/slide" Target="slides/slide44.xml"/><Relationship Id="rId46" Type="http://schemas.openxmlformats.org/officeDocument/2006/relationships/slide" Target="slides/slide43.xml"/><Relationship Id="rId45" Type="http://schemas.openxmlformats.org/officeDocument/2006/relationships/slide" Target="slides/slide42.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slide" Target="slides/slide2.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15.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9B51339-C251-4EFD-A966-6CCA278D6A69}" type="datetimeFigureOut">
              <a:rPr lang="en-US" smtClean="0"/>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1F0256-5055-417C-BD10-4C4FE32177A1}" type="slidenum">
              <a:rPr lang="en-US" smtClean="0"/>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4.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0.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1.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2.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3.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4.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5.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xfrm>
            <a:off x="1144588" y="685800"/>
            <a:ext cx="4572000" cy="3429000"/>
          </a:xfrm>
          <a:solidFill>
            <a:srgbClr val="FFFFFF"/>
          </a:solidFill>
        </p:spPr>
      </p:sp>
      <p:sp>
        <p:nvSpPr>
          <p:cNvPr id="6656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Rot="1" noChangeAspect="1" noChangeArrowheads="1" noTextEdit="1"/>
          </p:cNvSpPr>
          <p:nvPr>
            <p:ph type="sldImg"/>
          </p:nvPr>
        </p:nvSpPr>
        <p:spPr>
          <a:xfrm>
            <a:off x="1144588" y="685800"/>
            <a:ext cx="4572000" cy="3429000"/>
          </a:xfrm>
          <a:solidFill>
            <a:srgbClr val="FFFFFF"/>
          </a:solidFill>
        </p:spPr>
      </p:sp>
      <p:sp>
        <p:nvSpPr>
          <p:cNvPr id="6758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xfrm>
            <a:off x="1144588" y="685800"/>
            <a:ext cx="4572000" cy="3429000"/>
          </a:xfrm>
          <a:solidFill>
            <a:srgbClr val="FFFFFF"/>
          </a:solidFill>
        </p:spPr>
      </p:sp>
      <p:sp>
        <p:nvSpPr>
          <p:cNvPr id="6861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2"/>
          <p:cNvSpPr>
            <a:spLocks noGrp="1" noRot="1" noChangeAspect="1" noChangeArrowheads="1" noTextEdit="1"/>
          </p:cNvSpPr>
          <p:nvPr>
            <p:ph type="sldImg"/>
          </p:nvPr>
        </p:nvSpPr>
        <p:spPr>
          <a:xfrm>
            <a:off x="1144588" y="685800"/>
            <a:ext cx="4572000" cy="3429000"/>
          </a:xfrm>
          <a:solidFill>
            <a:srgbClr val="FFFFFF"/>
          </a:solidFill>
        </p:spPr>
      </p:sp>
      <p:sp>
        <p:nvSpPr>
          <p:cNvPr id="6963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xfrm>
            <a:off x="1144588" y="685800"/>
            <a:ext cx="4572000" cy="3429000"/>
          </a:xfrm>
          <a:solidFill>
            <a:srgbClr val="FFFFFF"/>
          </a:solidFill>
        </p:spPr>
      </p:sp>
      <p:sp>
        <p:nvSpPr>
          <p:cNvPr id="7065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2"/>
          <p:cNvSpPr>
            <a:spLocks noGrp="1" noRot="1" noChangeAspect="1" noChangeArrowheads="1" noTextEdit="1"/>
          </p:cNvSpPr>
          <p:nvPr>
            <p:ph type="sldImg"/>
          </p:nvPr>
        </p:nvSpPr>
        <p:spPr>
          <a:xfrm>
            <a:off x="1144588" y="685800"/>
            <a:ext cx="4572000" cy="3429000"/>
          </a:xfrm>
          <a:solidFill>
            <a:srgbClr val="FFFFFF"/>
          </a:solidFill>
        </p:spPr>
      </p:sp>
      <p:sp>
        <p:nvSpPr>
          <p:cNvPr id="7168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Rot="1" noChangeAspect="1" noChangeArrowheads="1" noTextEdit="1"/>
          </p:cNvSpPr>
          <p:nvPr>
            <p:ph type="sldImg"/>
          </p:nvPr>
        </p:nvSpPr>
        <p:spPr>
          <a:xfrm>
            <a:off x="1144588" y="685800"/>
            <a:ext cx="4572000" cy="3429000"/>
          </a:xfrm>
          <a:solidFill>
            <a:srgbClr val="FFFFFF"/>
          </a:solidFill>
        </p:spPr>
      </p:sp>
      <p:sp>
        <p:nvSpPr>
          <p:cNvPr id="7270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Rectangle 2"/>
          <p:cNvSpPr>
            <a:spLocks noGrp="1" noRot="1" noChangeAspect="1" noChangeArrowheads="1" noTextEdit="1"/>
          </p:cNvSpPr>
          <p:nvPr>
            <p:ph type="sldImg"/>
          </p:nvPr>
        </p:nvSpPr>
        <p:spPr>
          <a:xfrm>
            <a:off x="1144588" y="685800"/>
            <a:ext cx="4572000" cy="3429000"/>
          </a:xfrm>
          <a:solidFill>
            <a:srgbClr val="FFFFFF"/>
          </a:solidFill>
        </p:spPr>
      </p:sp>
      <p:sp>
        <p:nvSpPr>
          <p:cNvPr id="7373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Rectangle 2"/>
          <p:cNvSpPr>
            <a:spLocks noGrp="1" noRot="1" noChangeAspect="1" noChangeArrowheads="1" noTextEdit="1"/>
          </p:cNvSpPr>
          <p:nvPr>
            <p:ph type="sldImg"/>
          </p:nvPr>
        </p:nvSpPr>
        <p:spPr>
          <a:xfrm>
            <a:off x="1144588" y="685800"/>
            <a:ext cx="4572000" cy="3429000"/>
          </a:xfrm>
          <a:solidFill>
            <a:srgbClr val="FFFFFF"/>
          </a:solidFill>
        </p:spPr>
      </p:sp>
      <p:sp>
        <p:nvSpPr>
          <p:cNvPr id="7475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Rectangle 2"/>
          <p:cNvSpPr>
            <a:spLocks noGrp="1" noRot="1" noChangeAspect="1" noChangeArrowheads="1" noTextEdit="1"/>
          </p:cNvSpPr>
          <p:nvPr>
            <p:ph type="sldImg"/>
          </p:nvPr>
        </p:nvSpPr>
        <p:spPr>
          <a:xfrm>
            <a:off x="1144588" y="685800"/>
            <a:ext cx="4572000" cy="3429000"/>
          </a:xfrm>
          <a:solidFill>
            <a:srgbClr val="FFFFFF"/>
          </a:solidFill>
        </p:spPr>
      </p:sp>
      <p:sp>
        <p:nvSpPr>
          <p:cNvPr id="7577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Slide Image Placeholder 1"/>
          <p:cNvSpPr>
            <a:spLocks noGrp="1" noRot="1" noChangeAspect="1" noTextEdit="1"/>
          </p:cNvSpPr>
          <p:nvPr>
            <p:ph type="sldImg"/>
          </p:nvPr>
        </p:nvSpPr>
        <p:spPr/>
      </p:sp>
      <p:sp>
        <p:nvSpPr>
          <p:cNvPr id="76803"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Rot="1" noChangeAspect="1" noChangeArrowheads="1" noTextEdit="1"/>
          </p:cNvSpPr>
          <p:nvPr>
            <p:ph type="sldImg"/>
          </p:nvPr>
        </p:nvSpPr>
        <p:spPr>
          <a:xfrm>
            <a:off x="1144588" y="685800"/>
            <a:ext cx="4572000" cy="3429000"/>
          </a:xfrm>
          <a:solidFill>
            <a:srgbClr val="FFFFFF"/>
          </a:solidFill>
        </p:spPr>
      </p:sp>
      <p:sp>
        <p:nvSpPr>
          <p:cNvPr id="7782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Slide Image Placeholder 1"/>
          <p:cNvSpPr>
            <a:spLocks noGrp="1" noRot="1" noChangeAspect="1" noTextEdit="1"/>
          </p:cNvSpPr>
          <p:nvPr>
            <p:ph type="sldImg"/>
          </p:nvPr>
        </p:nvSpPr>
        <p:spPr/>
      </p:sp>
      <p:sp>
        <p:nvSpPr>
          <p:cNvPr id="78851"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MY"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Rectangle 2"/>
          <p:cNvSpPr>
            <a:spLocks noGrp="1" noRot="1" noChangeAspect="1" noChangeArrowheads="1" noTextEdit="1"/>
          </p:cNvSpPr>
          <p:nvPr>
            <p:ph type="sldImg"/>
          </p:nvPr>
        </p:nvSpPr>
        <p:spPr>
          <a:xfrm>
            <a:off x="1144588" y="685800"/>
            <a:ext cx="4572000" cy="3429000"/>
          </a:xfrm>
          <a:solidFill>
            <a:srgbClr val="FFFFFF"/>
          </a:solidFill>
        </p:spPr>
      </p:sp>
      <p:sp>
        <p:nvSpPr>
          <p:cNvPr id="7987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0898" name="Rectangle 2"/>
          <p:cNvSpPr>
            <a:spLocks noGrp="1" noRot="1" noChangeAspect="1" noChangeArrowheads="1" noTextEdit="1"/>
          </p:cNvSpPr>
          <p:nvPr>
            <p:ph type="sldImg"/>
          </p:nvPr>
        </p:nvSpPr>
        <p:spPr>
          <a:xfrm>
            <a:off x="1144588" y="685800"/>
            <a:ext cx="4572000" cy="3429000"/>
          </a:xfrm>
          <a:solidFill>
            <a:srgbClr val="FFFFFF"/>
          </a:solidFill>
        </p:spPr>
      </p:sp>
      <p:sp>
        <p:nvSpPr>
          <p:cNvPr id="8089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Rectangle 2"/>
          <p:cNvSpPr>
            <a:spLocks noGrp="1" noRot="1" noChangeAspect="1" noChangeArrowheads="1" noTextEdit="1"/>
          </p:cNvSpPr>
          <p:nvPr>
            <p:ph type="sldImg"/>
          </p:nvPr>
        </p:nvSpPr>
        <p:spPr>
          <a:xfrm>
            <a:off x="1144588" y="685800"/>
            <a:ext cx="4572000" cy="3429000"/>
          </a:xfrm>
          <a:solidFill>
            <a:srgbClr val="FFFFFF"/>
          </a:solidFill>
        </p:spPr>
      </p:sp>
      <p:sp>
        <p:nvSpPr>
          <p:cNvPr id="8192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1144588" y="685800"/>
            <a:ext cx="4572000" cy="3429000"/>
          </a:xfrm>
          <a:solidFill>
            <a:srgbClr val="FFFFFF"/>
          </a:solidFill>
        </p:spPr>
      </p:sp>
      <p:sp>
        <p:nvSpPr>
          <p:cNvPr id="8294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Rectangle 2"/>
          <p:cNvSpPr>
            <a:spLocks noGrp="1" noRot="1" noChangeAspect="1" noChangeArrowheads="1" noTextEdit="1"/>
          </p:cNvSpPr>
          <p:nvPr>
            <p:ph type="sldImg"/>
          </p:nvPr>
        </p:nvSpPr>
        <p:spPr>
          <a:xfrm>
            <a:off x="1144588" y="685800"/>
            <a:ext cx="4572000" cy="3429000"/>
          </a:xfrm>
          <a:solidFill>
            <a:srgbClr val="FFFFFF"/>
          </a:solidFill>
        </p:spPr>
      </p:sp>
      <p:sp>
        <p:nvSpPr>
          <p:cNvPr id="83971"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Rectangle 2"/>
          <p:cNvSpPr>
            <a:spLocks noGrp="1" noRot="1" noChangeAspect="1" noChangeArrowheads="1" noTextEdit="1"/>
          </p:cNvSpPr>
          <p:nvPr>
            <p:ph type="sldImg"/>
          </p:nvPr>
        </p:nvSpPr>
        <p:spPr>
          <a:xfrm>
            <a:off x="1144588" y="685800"/>
            <a:ext cx="4572000" cy="3429000"/>
          </a:xfrm>
          <a:solidFill>
            <a:srgbClr val="FFFFFF"/>
          </a:solidFill>
        </p:spPr>
      </p:sp>
      <p:sp>
        <p:nvSpPr>
          <p:cNvPr id="84995"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Rectangle 2"/>
          <p:cNvSpPr>
            <a:spLocks noGrp="1" noRot="1" noChangeAspect="1" noChangeArrowheads="1" noTextEdit="1"/>
          </p:cNvSpPr>
          <p:nvPr>
            <p:ph type="sldImg"/>
          </p:nvPr>
        </p:nvSpPr>
        <p:spPr>
          <a:xfrm>
            <a:off x="1144588" y="685800"/>
            <a:ext cx="4572000" cy="3429000"/>
          </a:xfrm>
          <a:solidFill>
            <a:srgbClr val="FFFFFF"/>
          </a:solidFill>
        </p:spPr>
      </p:sp>
      <p:sp>
        <p:nvSpPr>
          <p:cNvPr id="86019"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2"/>
          <p:cNvSpPr>
            <a:spLocks noGrp="1" noRot="1" noChangeAspect="1" noChangeArrowheads="1" noTextEdit="1"/>
          </p:cNvSpPr>
          <p:nvPr>
            <p:ph type="sldImg"/>
          </p:nvPr>
        </p:nvSpPr>
        <p:spPr>
          <a:xfrm>
            <a:off x="1144588" y="685800"/>
            <a:ext cx="4572000" cy="3429000"/>
          </a:xfrm>
          <a:solidFill>
            <a:srgbClr val="FFFFFF"/>
          </a:solidFill>
        </p:spPr>
      </p:sp>
      <p:sp>
        <p:nvSpPr>
          <p:cNvPr id="87043"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2"/>
          <p:cNvSpPr>
            <a:spLocks noGrp="1" noRot="1" noChangeAspect="1" noChangeArrowheads="1" noTextEdit="1"/>
          </p:cNvSpPr>
          <p:nvPr>
            <p:ph type="sldImg"/>
          </p:nvPr>
        </p:nvSpPr>
        <p:spPr>
          <a:xfrm>
            <a:off x="1144588" y="685800"/>
            <a:ext cx="4572000" cy="3429000"/>
          </a:xfrm>
          <a:solidFill>
            <a:srgbClr val="FFFFFF"/>
          </a:solidFill>
        </p:spPr>
      </p:sp>
      <p:sp>
        <p:nvSpPr>
          <p:cNvPr id="88067" name="Rectangle 3"/>
          <p:cNvSpPr>
            <a:spLocks noGrp="1" noChangeArrowheads="1"/>
          </p:cNvSpPr>
          <p:nvPr>
            <p:ph type="body" idx="1"/>
          </p:nvPr>
        </p:nvSpPr>
        <p:spPr>
          <a:solidFill>
            <a:srgbClr val="FFFFFF"/>
          </a:solidFill>
          <a:ln>
            <a:solidFill>
              <a:srgbClr val="000000"/>
            </a:solidFill>
          </a:ln>
        </p:spPr>
        <p:txBody>
          <a:bodyPr/>
          <a:lstStyle/>
          <a:p>
            <a:pPr eaLnBrk="1" hangingPunct="1"/>
            <a:endParaRPr lang="en-US" altLang="en-US" sz="1800"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fld id="{CB9222AE-56F8-4643-97E0-73811F2B1915}" type="slidenum">
              <a:rPr lang="en-US" altLang="en-US" smtClean="0">
                <a:solidFill>
                  <a:srgbClr val="90C226"/>
                </a:solidFill>
              </a:rPr>
            </a:fld>
            <a:endParaRPr lang="en-US" altLang="en-US">
              <a:solidFill>
                <a:srgbClr val="90C226"/>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r>
              <a:rPr lang="en-US" altLang="en-US" smtClean="0">
                <a:solidFill>
                  <a:srgbClr val="90C226"/>
                </a:solidFill>
              </a:rPr>
              <a:t>7-</a:t>
            </a:r>
            <a:fld id="{2B3B9FE5-53D8-446E-9DAF-675A7D4CBFB2}" type="slidenum">
              <a:rPr lang="en-US" altLang="en-US" smtClean="0">
                <a:solidFill>
                  <a:srgbClr val="90C226"/>
                </a:solidFill>
              </a:rPr>
            </a:fld>
            <a:endParaRPr lang="en-CA" altLang="en-US">
              <a:solidFill>
                <a:srgbClr val="90C226"/>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endParaRPr lang="en-US" smtClean="0"/>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r>
              <a:rPr lang="en-US" altLang="en-US" smtClean="0">
                <a:solidFill>
                  <a:srgbClr val="90C226"/>
                </a:solidFill>
              </a:rPr>
              <a:t>7-</a:t>
            </a:r>
            <a:fld id="{724AE4A1-8242-435B-92AD-A13AB3D7DA5D}" type="slidenum">
              <a:rPr lang="en-US" altLang="en-US" smtClean="0">
                <a:solidFill>
                  <a:srgbClr val="90C226"/>
                </a:solidFill>
              </a:rPr>
            </a:fld>
            <a:endParaRPr lang="en-CA" altLang="en-US">
              <a:solidFill>
                <a:srgbClr val="90C226"/>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6" name="Footer Placeholder 5"/>
          <p:cNvSpPr>
            <a:spLocks noGrp="1"/>
          </p:cNvSpPr>
          <p:nvPr>
            <p:ph type="ftr" sz="quarter" idx="11"/>
          </p:nvPr>
        </p:nvSpPr>
        <p:spPr/>
        <p:txBody>
          <a:bodyPr/>
          <a:lstStyle>
            <a:lvl1pPr>
              <a:defRPr/>
            </a:lvl1pPr>
          </a:lstStyle>
          <a:p>
            <a:pPr>
              <a:defRPr/>
            </a:pPr>
            <a:endParaRPr lang="en-CA">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lvl1pPr>
          </a:lstStyle>
          <a:p>
            <a:pPr>
              <a:defRPr/>
            </a:pPr>
            <a:r>
              <a:rPr lang="en-US" altLang="en-US" smtClean="0">
                <a:solidFill>
                  <a:srgbClr val="90C226"/>
                </a:solidFill>
              </a:rPr>
              <a:t>7-</a:t>
            </a:r>
            <a:fld id="{76BAFC11-D547-4036-BF5E-FC449CF018EC}" type="slidenum">
              <a:rPr lang="en-US" altLang="en-US" smtClean="0">
                <a:solidFill>
                  <a:srgbClr val="90C226"/>
                </a:solidFill>
              </a:rPr>
            </a:fld>
            <a:endParaRPr lang="en-CA" altLang="en-US">
              <a:solidFill>
                <a:srgbClr val="90C226"/>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endParaRPr lang="en-US" smtClean="0"/>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8" name="Footer Placeholder 7"/>
          <p:cNvSpPr>
            <a:spLocks noGrp="1"/>
          </p:cNvSpPr>
          <p:nvPr>
            <p:ph type="ftr" sz="quarter" idx="11"/>
          </p:nvPr>
        </p:nvSpPr>
        <p:spPr/>
        <p:txBody>
          <a:bodyPr/>
          <a:lstStyle>
            <a:lvl1pPr>
              <a:defRPr/>
            </a:lvl1pPr>
          </a:lstStyle>
          <a:p>
            <a:pPr>
              <a:defRPr/>
            </a:pPr>
            <a:endParaRPr lang="en-CA">
              <a:solidFill>
                <a:prstClr val="black">
                  <a:tint val="75000"/>
                </a:prstClr>
              </a:solidFill>
            </a:endParaRPr>
          </a:p>
        </p:txBody>
      </p:sp>
      <p:sp>
        <p:nvSpPr>
          <p:cNvPr id="9" name="Slide Number Placeholder 8"/>
          <p:cNvSpPr>
            <a:spLocks noGrp="1"/>
          </p:cNvSpPr>
          <p:nvPr>
            <p:ph type="sldNum" sz="quarter" idx="12"/>
          </p:nvPr>
        </p:nvSpPr>
        <p:spPr/>
        <p:txBody>
          <a:bodyPr/>
          <a:lstStyle>
            <a:lvl1pPr>
              <a:defRPr/>
            </a:lvl1pPr>
          </a:lstStyle>
          <a:p>
            <a:pPr>
              <a:defRPr/>
            </a:pPr>
            <a:r>
              <a:rPr lang="en-US" altLang="en-US" smtClean="0">
                <a:solidFill>
                  <a:srgbClr val="90C226"/>
                </a:solidFill>
              </a:rPr>
              <a:t>7-</a:t>
            </a:r>
            <a:fld id="{48FE8D97-A69C-4CE6-926C-73AC775DA321}" type="slidenum">
              <a:rPr lang="en-US" altLang="en-US" smtClean="0">
                <a:solidFill>
                  <a:srgbClr val="90C226"/>
                </a:solidFill>
              </a:rPr>
            </a:fld>
            <a:endParaRPr lang="en-CA" altLang="en-US">
              <a:solidFill>
                <a:srgbClr val="90C226"/>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4" name="Footer Placeholder 3"/>
          <p:cNvSpPr>
            <a:spLocks noGrp="1"/>
          </p:cNvSpPr>
          <p:nvPr>
            <p:ph type="ftr" sz="quarter" idx="11"/>
          </p:nvPr>
        </p:nvSpPr>
        <p:spPr/>
        <p:txBody>
          <a:bodyPr/>
          <a:lstStyle>
            <a:lvl1pPr>
              <a:defRPr/>
            </a:lvl1pPr>
          </a:lstStyle>
          <a:p>
            <a:pPr>
              <a:defRPr/>
            </a:pPr>
            <a:endParaRPr lang="en-CA">
              <a:solidFill>
                <a:prstClr val="black">
                  <a:tint val="75000"/>
                </a:prstClr>
              </a:solidFill>
            </a:endParaRPr>
          </a:p>
        </p:txBody>
      </p:sp>
      <p:sp>
        <p:nvSpPr>
          <p:cNvPr id="5" name="Slide Number Placeholder 4"/>
          <p:cNvSpPr>
            <a:spLocks noGrp="1"/>
          </p:cNvSpPr>
          <p:nvPr>
            <p:ph type="sldNum" sz="quarter" idx="12"/>
          </p:nvPr>
        </p:nvSpPr>
        <p:spPr/>
        <p:txBody>
          <a:bodyPr/>
          <a:lstStyle>
            <a:lvl1pPr>
              <a:defRPr/>
            </a:lvl1pPr>
          </a:lstStyle>
          <a:p>
            <a:pPr>
              <a:defRPr/>
            </a:pPr>
            <a:r>
              <a:rPr lang="en-US" altLang="en-US" smtClean="0">
                <a:solidFill>
                  <a:srgbClr val="90C226"/>
                </a:solidFill>
              </a:rPr>
              <a:t>7-</a:t>
            </a:r>
            <a:fld id="{7F0F3A38-2F14-4666-96E5-EA6F2E4A7A44}" type="slidenum">
              <a:rPr lang="en-US" altLang="en-US" smtClean="0">
                <a:solidFill>
                  <a:srgbClr val="90C226"/>
                </a:solidFill>
              </a:rPr>
            </a:fld>
            <a:endParaRPr lang="en-CA" altLang="en-US">
              <a:solidFill>
                <a:srgbClr val="90C226"/>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3" name="Footer Placeholder 2"/>
          <p:cNvSpPr>
            <a:spLocks noGrp="1"/>
          </p:cNvSpPr>
          <p:nvPr>
            <p:ph type="ftr" sz="quarter" idx="11"/>
          </p:nvPr>
        </p:nvSpPr>
        <p:spPr/>
        <p:txBody>
          <a:bodyPr/>
          <a:lstStyle>
            <a:lvl1pPr>
              <a:defRPr/>
            </a:lvl1pPr>
          </a:lstStyle>
          <a:p>
            <a:pPr>
              <a:defRPr/>
            </a:pPr>
            <a:endParaRPr lang="en-CA">
              <a:solidFill>
                <a:prstClr val="black">
                  <a:tint val="75000"/>
                </a:prstClr>
              </a:solidFill>
            </a:endParaRPr>
          </a:p>
        </p:txBody>
      </p:sp>
      <p:sp>
        <p:nvSpPr>
          <p:cNvPr id="4" name="Slide Number Placeholder 3"/>
          <p:cNvSpPr>
            <a:spLocks noGrp="1"/>
          </p:cNvSpPr>
          <p:nvPr>
            <p:ph type="sldNum" sz="quarter" idx="12"/>
          </p:nvPr>
        </p:nvSpPr>
        <p:spPr/>
        <p:txBody>
          <a:bodyPr/>
          <a:lstStyle>
            <a:lvl1pPr>
              <a:defRPr/>
            </a:lvl1pPr>
          </a:lstStyle>
          <a:p>
            <a:pPr>
              <a:defRPr/>
            </a:pPr>
            <a:r>
              <a:rPr lang="en-US" altLang="en-US" smtClean="0">
                <a:solidFill>
                  <a:srgbClr val="90C226"/>
                </a:solidFill>
              </a:rPr>
              <a:t>7-</a:t>
            </a:r>
            <a:fld id="{C11FCAAC-ED03-4A58-80C3-EA9A68F5BCFD}" type="slidenum">
              <a:rPr lang="en-US" altLang="en-US" smtClean="0">
                <a:solidFill>
                  <a:srgbClr val="90C226"/>
                </a:solidFill>
              </a:rPr>
            </a:fld>
            <a:endParaRPr lang="en-CA" altLang="en-US">
              <a:solidFill>
                <a:srgbClr val="90C226"/>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6" name="Footer Placeholder 5"/>
          <p:cNvSpPr>
            <a:spLocks noGrp="1"/>
          </p:cNvSpPr>
          <p:nvPr>
            <p:ph type="ftr" sz="quarter" idx="11"/>
          </p:nvPr>
        </p:nvSpPr>
        <p:spPr/>
        <p:txBody>
          <a:bodyPr/>
          <a:lstStyle>
            <a:lvl1pPr>
              <a:defRPr/>
            </a:lvl1pPr>
          </a:lstStyle>
          <a:p>
            <a:pPr>
              <a:defRPr/>
            </a:pPr>
            <a:endParaRPr lang="en-CA">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lvl1pPr>
          </a:lstStyle>
          <a:p>
            <a:pPr>
              <a:defRPr/>
            </a:pPr>
            <a:r>
              <a:rPr lang="en-US" altLang="en-US" smtClean="0">
                <a:solidFill>
                  <a:srgbClr val="90C226"/>
                </a:solidFill>
              </a:rPr>
              <a:t>7-</a:t>
            </a:r>
            <a:fld id="{ED84EAC0-CF0F-4FA4-952D-F4FC79176B2D}" type="slidenum">
              <a:rPr lang="en-US" altLang="en-US" smtClean="0">
                <a:solidFill>
                  <a:srgbClr val="90C226"/>
                </a:solidFill>
              </a:rPr>
            </a:fld>
            <a:endParaRPr lang="en-CA" altLang="en-US">
              <a:solidFill>
                <a:srgbClr val="90C226"/>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endParaRPr lang="en-US" smtClean="0"/>
          </a:p>
        </p:txBody>
      </p:sp>
      <p:sp>
        <p:nvSpPr>
          <p:cNvPr id="5" name="Date Placeholder 4"/>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6" name="Footer Placeholder 5"/>
          <p:cNvSpPr>
            <a:spLocks noGrp="1"/>
          </p:cNvSpPr>
          <p:nvPr>
            <p:ph type="ftr" sz="quarter" idx="11"/>
          </p:nvPr>
        </p:nvSpPr>
        <p:spPr/>
        <p:txBody>
          <a:bodyPr/>
          <a:lstStyle>
            <a:lvl1pPr>
              <a:defRPr/>
            </a:lvl1pPr>
          </a:lstStyle>
          <a:p>
            <a:pPr>
              <a:defRPr/>
            </a:pPr>
            <a:endParaRPr lang="en-CA">
              <a:solidFill>
                <a:prstClr val="black">
                  <a:tint val="75000"/>
                </a:prstClr>
              </a:solidFill>
            </a:endParaRPr>
          </a:p>
        </p:txBody>
      </p:sp>
      <p:sp>
        <p:nvSpPr>
          <p:cNvPr id="7" name="Slide Number Placeholder 6"/>
          <p:cNvSpPr>
            <a:spLocks noGrp="1"/>
          </p:cNvSpPr>
          <p:nvPr>
            <p:ph type="sldNum" sz="quarter" idx="12"/>
          </p:nvPr>
        </p:nvSpPr>
        <p:spPr/>
        <p:txBody>
          <a:bodyPr/>
          <a:lstStyle>
            <a:lvl1pPr>
              <a:defRPr/>
            </a:lvl1pPr>
          </a:lstStyle>
          <a:p>
            <a:pPr>
              <a:defRPr/>
            </a:pPr>
            <a:r>
              <a:rPr lang="en-US" altLang="en-US" smtClean="0">
                <a:solidFill>
                  <a:srgbClr val="90C226"/>
                </a:solidFill>
              </a:rPr>
              <a:t>7-</a:t>
            </a:r>
            <a:fld id="{163F959E-DE42-4319-A96C-9062BC98FD81}" type="slidenum">
              <a:rPr lang="en-US" altLang="en-US" smtClean="0">
                <a:solidFill>
                  <a:srgbClr val="90C226"/>
                </a:solidFill>
              </a:rPr>
            </a:fld>
            <a:endParaRPr lang="en-CA" altLang="en-US">
              <a:solidFill>
                <a:srgbClr val="90C226"/>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r>
              <a:rPr lang="en-US" altLang="en-US" smtClean="0">
                <a:solidFill>
                  <a:srgbClr val="90C226"/>
                </a:solidFill>
              </a:rPr>
              <a:t>7-</a:t>
            </a:r>
            <a:fld id="{D3222CF7-FA27-4A2A-A54E-8A47A8E691D7}" type="slidenum">
              <a:rPr lang="en-US" altLang="en-US" smtClean="0">
                <a:solidFill>
                  <a:srgbClr val="90C226"/>
                </a:solidFill>
              </a:rPr>
            </a:fld>
            <a:endParaRPr lang="en-CA" altLang="en-US">
              <a:solidFill>
                <a:srgbClr val="90C226"/>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endParaRPr lang="en-US">
              <a:solidFill>
                <a:prstClr val="black">
                  <a:tint val="75000"/>
                </a:prstClr>
              </a:solidFill>
            </a:endParaRPr>
          </a:p>
        </p:txBody>
      </p:sp>
      <p:sp>
        <p:nvSpPr>
          <p:cNvPr id="5" name="Footer Placeholder 4"/>
          <p:cNvSpPr>
            <a:spLocks noGrp="1"/>
          </p:cNvSpPr>
          <p:nvPr>
            <p:ph type="ftr" sz="quarter" idx="11"/>
          </p:nvPr>
        </p:nvSpPr>
        <p:spPr/>
        <p:txBody>
          <a:bodyPr/>
          <a:lstStyle>
            <a:lvl1pPr>
              <a:defRPr/>
            </a:lvl1pPr>
          </a:lstStyle>
          <a:p>
            <a:pPr>
              <a:defRPr/>
            </a:pPr>
            <a:endParaRPr lang="en-CA">
              <a:solidFill>
                <a:prstClr val="black">
                  <a:tint val="75000"/>
                </a:prstClr>
              </a:solidFill>
            </a:endParaRPr>
          </a:p>
        </p:txBody>
      </p:sp>
      <p:sp>
        <p:nvSpPr>
          <p:cNvPr id="6" name="Slide Number Placeholder 5"/>
          <p:cNvSpPr>
            <a:spLocks noGrp="1"/>
          </p:cNvSpPr>
          <p:nvPr>
            <p:ph type="sldNum" sz="quarter" idx="12"/>
          </p:nvPr>
        </p:nvSpPr>
        <p:spPr/>
        <p:txBody>
          <a:bodyPr/>
          <a:lstStyle>
            <a:lvl1pPr>
              <a:defRPr/>
            </a:lvl1pPr>
          </a:lstStyle>
          <a:p>
            <a:pPr>
              <a:defRPr/>
            </a:pPr>
            <a:r>
              <a:rPr lang="en-US" altLang="en-US" smtClean="0">
                <a:solidFill>
                  <a:srgbClr val="90C226"/>
                </a:solidFill>
              </a:rPr>
              <a:t>7-</a:t>
            </a:r>
            <a:fld id="{7D05E546-F9FB-4901-9E0A-A957A1B5B806}" type="slidenum">
              <a:rPr lang="en-US" altLang="en-US" smtClean="0">
                <a:solidFill>
                  <a:srgbClr val="90C226"/>
                </a:solidFill>
              </a:rPr>
            </a:fld>
            <a:endParaRPr lang="en-CA" altLang="en-US">
              <a:solidFill>
                <a:srgbClr val="90C226"/>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AndClipArt">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85800" y="914400"/>
            <a:ext cx="7772400" cy="762000"/>
          </a:xfrm>
        </p:spPr>
        <p:txBody>
          <a:bodyPr/>
          <a:lstStyle/>
          <a:p>
            <a:r>
              <a:rPr lang="en-US" smtClean="0"/>
              <a:t>Click to edit Master title style</a:t>
            </a:r>
            <a:endParaRPr lang="en-US"/>
          </a:p>
        </p:txBody>
      </p:sp>
      <p:sp>
        <p:nvSpPr>
          <p:cNvPr id="3" name="Text Placeholder 2"/>
          <p:cNvSpPr>
            <a:spLocks noGrp="1"/>
          </p:cNvSpPr>
          <p:nvPr>
            <p:ph type="body" sz="half" idx="1"/>
          </p:nvPr>
        </p:nvSpPr>
        <p:spPr>
          <a:xfrm>
            <a:off x="685800" y="1981200"/>
            <a:ext cx="3810000" cy="41148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4" name="ClipArt Placeholder 3"/>
          <p:cNvSpPr>
            <a:spLocks noGrp="1"/>
          </p:cNvSpPr>
          <p:nvPr>
            <p:ph type="clipArt" sz="half" idx="2"/>
          </p:nvPr>
        </p:nvSpPr>
        <p:spPr>
          <a:xfrm>
            <a:off x="4648200" y="1981200"/>
            <a:ext cx="3810000" cy="4114800"/>
          </a:xfrm>
        </p:spPr>
        <p:txBody>
          <a:bodyPr rtlCol="0">
            <a:normAutofit/>
          </a:bodyPr>
          <a:lstStyle/>
          <a:p>
            <a:pPr lvl="0"/>
            <a:endParaRPr lang="en-US" noProof="0"/>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GB">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GB">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smtClean="0"/>
            </a:lvl1pPr>
          </a:lstStyle>
          <a:p>
            <a:pPr>
              <a:defRPr/>
            </a:pPr>
            <a:fld id="{8F99C23C-5BCE-46CB-962A-2AC02C03D8ED}" type="slidenum">
              <a:rPr lang="en-GB">
                <a:solidFill>
                  <a:srgbClr val="90C226"/>
                </a:solidFill>
              </a:rPr>
            </a:fld>
            <a:endParaRPr lang="en-GB">
              <a:solidFill>
                <a:srgbClr val="90C226"/>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914400"/>
            <a:ext cx="7772400" cy="762000"/>
          </a:xfrm>
        </p:spPr>
        <p:txBody>
          <a:bodyPr/>
          <a:lstStyle/>
          <a:p>
            <a:r>
              <a:rPr lang="en-US" smtClean="0"/>
              <a:t>Click to edit Master title style</a:t>
            </a:r>
            <a:endParaRPr lang="en-US"/>
          </a:p>
        </p:txBody>
      </p:sp>
      <p:sp>
        <p:nvSpPr>
          <p:cNvPr id="3" name="ClipArt Placeholder 2"/>
          <p:cNvSpPr>
            <a:spLocks noGrp="1"/>
          </p:cNvSpPr>
          <p:nvPr>
            <p:ph type="clipArt" sz="half" idx="1"/>
          </p:nvPr>
        </p:nvSpPr>
        <p:spPr>
          <a:xfrm>
            <a:off x="685800" y="1981200"/>
            <a:ext cx="3810000" cy="4114800"/>
          </a:xfrm>
        </p:spPr>
        <p:txBody>
          <a:bodyPr rtlCol="0">
            <a:normAutofit/>
          </a:bodyPr>
          <a:lstStyle/>
          <a:p>
            <a:pPr lvl="0"/>
            <a:endParaRPr lang="en-US" noProof="0"/>
          </a:p>
        </p:txBody>
      </p:sp>
      <p:sp>
        <p:nvSpPr>
          <p:cNvPr id="4" name="Text Placeholder 3"/>
          <p:cNvSpPr>
            <a:spLocks noGrp="1"/>
          </p:cNvSpPr>
          <p:nvPr>
            <p:ph type="body" sz="half" idx="2"/>
          </p:nvPr>
        </p:nvSpPr>
        <p:spPr>
          <a:xfrm>
            <a:off x="4648200" y="1981200"/>
            <a:ext cx="3810000" cy="4114800"/>
          </a:xfrm>
        </p:spPr>
        <p:txBody>
          <a:bodyPr/>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en-US"/>
          </a:p>
        </p:txBody>
      </p:sp>
      <p:sp>
        <p:nvSpPr>
          <p:cNvPr id="5" name="Date Placeholder 4"/>
          <p:cNvSpPr>
            <a:spLocks noGrp="1"/>
          </p:cNvSpPr>
          <p:nvPr>
            <p:ph type="dt" sz="half" idx="10"/>
          </p:nvPr>
        </p:nvSpPr>
        <p:spPr>
          <a:xfrm>
            <a:off x="685800" y="6248400"/>
            <a:ext cx="1905000" cy="457200"/>
          </a:xfrm>
        </p:spPr>
        <p:txBody>
          <a:bodyPr/>
          <a:lstStyle>
            <a:lvl1pPr>
              <a:defRPr/>
            </a:lvl1pPr>
          </a:lstStyle>
          <a:p>
            <a:pPr>
              <a:defRPr/>
            </a:pPr>
            <a:endParaRPr lang="en-GB">
              <a:solidFill>
                <a:prstClr val="black">
                  <a:tint val="75000"/>
                </a:prstClr>
              </a:solidFill>
            </a:endParaRPr>
          </a:p>
        </p:txBody>
      </p:sp>
      <p:sp>
        <p:nvSpPr>
          <p:cNvPr id="6" name="Footer Placeholder 5"/>
          <p:cNvSpPr>
            <a:spLocks noGrp="1"/>
          </p:cNvSpPr>
          <p:nvPr>
            <p:ph type="ftr" sz="quarter" idx="11"/>
          </p:nvPr>
        </p:nvSpPr>
        <p:spPr>
          <a:xfrm>
            <a:off x="3124200" y="6248400"/>
            <a:ext cx="2895600" cy="457200"/>
          </a:xfrm>
        </p:spPr>
        <p:txBody>
          <a:bodyPr/>
          <a:lstStyle>
            <a:lvl1pPr>
              <a:defRPr/>
            </a:lvl1pPr>
          </a:lstStyle>
          <a:p>
            <a:pPr>
              <a:defRPr/>
            </a:pPr>
            <a:endParaRPr lang="en-GB">
              <a:solidFill>
                <a:prstClr val="black">
                  <a:tint val="75000"/>
                </a:prstClr>
              </a:solidFill>
            </a:endParaRPr>
          </a:p>
        </p:txBody>
      </p:sp>
      <p:sp>
        <p:nvSpPr>
          <p:cNvPr id="7" name="Slide Number Placeholder 6"/>
          <p:cNvSpPr>
            <a:spLocks noGrp="1"/>
          </p:cNvSpPr>
          <p:nvPr>
            <p:ph type="sldNum" sz="quarter" idx="12"/>
          </p:nvPr>
        </p:nvSpPr>
        <p:spPr>
          <a:xfrm>
            <a:off x="6553200" y="6248400"/>
            <a:ext cx="1905000" cy="457200"/>
          </a:xfrm>
        </p:spPr>
        <p:txBody>
          <a:bodyPr/>
          <a:lstStyle>
            <a:lvl1pPr>
              <a:defRPr smtClean="0"/>
            </a:lvl1pPr>
          </a:lstStyle>
          <a:p>
            <a:pPr>
              <a:defRPr/>
            </a:pPr>
            <a:fld id="{0A62ACEA-B118-47FD-8102-54ABE705996A}" type="slidenum">
              <a:rPr lang="en-GB">
                <a:solidFill>
                  <a:srgbClr val="90C226"/>
                </a:solidFill>
              </a:rPr>
            </a:fld>
            <a:endParaRPr lang="en-GB">
              <a:solidFill>
                <a:srgbClr val="90C226"/>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5" Type="http://schemas.openxmlformats.org/officeDocument/2006/relationships/theme" Target="../theme/theme1.xml"/><Relationship Id="rId14" Type="http://schemas.openxmlformats.org/officeDocument/2006/relationships/image" Target="../media/image1.jpeg"/><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lstStyle/>
          <a:p>
            <a:pPr lvl="0"/>
            <a:r>
              <a:rPr lang="es-ES" smtClean="0"/>
              <a:t>Haga clic para cambiar el estilo de título	</a:t>
            </a:r>
            <a:endParaRPr lang="es-ES" smtClean="0"/>
          </a:p>
        </p:txBody>
      </p:sp>
      <p:sp>
        <p:nvSpPr>
          <p:cNvPr id="1027" name="Rectangle 3"/>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p>
            <a:pPr lvl="0"/>
            <a:r>
              <a:rPr lang="es-ES" smtClean="0"/>
              <a:t>Haga clic para modificar el estilo de texto del patrón</a:t>
            </a:r>
            <a:endParaRPr lang="es-ES" smtClean="0"/>
          </a:p>
          <a:p>
            <a:pPr lvl="1"/>
            <a:r>
              <a:rPr lang="es-ES" smtClean="0"/>
              <a:t>Segundo nivel</a:t>
            </a:r>
            <a:endParaRPr lang="es-ES" smtClean="0"/>
          </a:p>
          <a:p>
            <a:pPr lvl="2"/>
            <a:r>
              <a:rPr lang="es-ES" smtClean="0"/>
              <a:t>Tercer nivel</a:t>
            </a:r>
            <a:endParaRPr lang="es-ES" smtClean="0"/>
          </a:p>
          <a:p>
            <a:pPr lvl="3"/>
            <a:r>
              <a:rPr lang="es-ES" smtClean="0"/>
              <a:t>Cuarto nivel</a:t>
            </a:r>
            <a:endParaRPr lang="es-ES" smtClean="0"/>
          </a:p>
          <a:p>
            <a:pPr lvl="4"/>
            <a:r>
              <a:rPr lang="es-ES" smtClean="0"/>
              <a:t>Quinto nivel</a:t>
            </a:r>
            <a:endParaRPr lang="es-ES" smtClean="0"/>
          </a:p>
        </p:txBody>
      </p:sp>
      <p:sp>
        <p:nvSpPr>
          <p:cNvPr id="1028" name="Rectangle 4"/>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defRPr sz="1400"/>
            </a:lvl1pPr>
          </a:lstStyle>
          <a:p>
            <a:pPr eaLnBrk="0" fontAlgn="base" hangingPunct="0">
              <a:spcBef>
                <a:spcPct val="0"/>
              </a:spcBef>
              <a:spcAft>
                <a:spcPct val="0"/>
              </a:spcAft>
              <a:defRPr/>
            </a:pPr>
            <a:endParaRPr lang="en-US">
              <a:solidFill>
                <a:prstClr val="black">
                  <a:tint val="75000"/>
                </a:prstClr>
              </a:solidFill>
            </a:endParaRPr>
          </a:p>
        </p:txBody>
      </p:sp>
      <p:sp>
        <p:nvSpPr>
          <p:cNvPr id="1029" name="Rectangle 5"/>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ctr">
              <a:defRPr sz="1400"/>
            </a:lvl1pPr>
          </a:lstStyle>
          <a:p>
            <a:pPr eaLnBrk="0" fontAlgn="base" hangingPunct="0">
              <a:spcBef>
                <a:spcPct val="0"/>
              </a:spcBef>
              <a:spcAft>
                <a:spcPct val="0"/>
              </a:spcAft>
              <a:defRPr/>
            </a:pPr>
            <a:endParaRPr lang="en-CA">
              <a:solidFill>
                <a:prstClr val="black">
                  <a:tint val="75000"/>
                </a:prstClr>
              </a:solidFill>
            </a:endParaRPr>
          </a:p>
        </p:txBody>
      </p:sp>
      <p:sp>
        <p:nvSpPr>
          <p:cNvPr id="1030" name="Rectangle 6"/>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lstStyle>
            <a:lvl1pPr algn="r">
              <a:defRPr sz="1400"/>
            </a:lvl1pPr>
          </a:lstStyle>
          <a:p>
            <a:pPr eaLnBrk="0" fontAlgn="base" hangingPunct="0">
              <a:spcBef>
                <a:spcPct val="0"/>
              </a:spcBef>
              <a:spcAft>
                <a:spcPct val="0"/>
              </a:spcAft>
              <a:defRPr/>
            </a:pPr>
            <a:r>
              <a:rPr lang="en-US" altLang="en-US" smtClean="0">
                <a:solidFill>
                  <a:srgbClr val="90C226"/>
                </a:solidFill>
                <a:latin typeface="Times New Roman" panose="02020603050405020304" pitchFamily="1" charset="0"/>
              </a:rPr>
              <a:t>7-</a:t>
            </a:r>
            <a:fld id="{3FB1BD3F-802E-4114-8E19-E337917F4B82}" type="slidenum">
              <a:rPr lang="en-US" altLang="en-US" smtClean="0">
                <a:solidFill>
                  <a:srgbClr val="90C226"/>
                </a:solidFill>
                <a:latin typeface="Times New Roman" panose="02020603050405020304" pitchFamily="1" charset="0"/>
              </a:rPr>
            </a:fld>
            <a:endParaRPr lang="en-CA" altLang="en-US">
              <a:solidFill>
                <a:srgbClr val="90C226"/>
              </a:solidFill>
              <a:latin typeface="Times New Roman" panose="02020603050405020304" pitchFamily="1" charset="0"/>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lvl1pPr algn="ctr" rtl="0" eaLnBrk="1" fontAlgn="base" hangingPunct="1">
        <a:spcBef>
          <a:spcPct val="0"/>
        </a:spcBef>
        <a:spcAft>
          <a:spcPct val="0"/>
        </a:spcAft>
        <a:defRPr sz="4400">
          <a:solidFill>
            <a:schemeClr val="tx2"/>
          </a:solidFill>
          <a:latin typeface="+mj-lt"/>
          <a:ea typeface="+mj-ea"/>
          <a:cs typeface="+mj-cs"/>
        </a:defRPr>
      </a:lvl1pPr>
      <a:lvl2pPr algn="ctr" rtl="0" eaLnBrk="1" fontAlgn="base" hangingPunct="1">
        <a:spcBef>
          <a:spcPct val="0"/>
        </a:spcBef>
        <a:spcAft>
          <a:spcPct val="0"/>
        </a:spcAft>
        <a:defRPr sz="4400">
          <a:solidFill>
            <a:schemeClr val="tx2"/>
          </a:solidFill>
          <a:latin typeface="Arial" panose="020B0604020202020204" pitchFamily="34" charset="0"/>
        </a:defRPr>
      </a:lvl2pPr>
      <a:lvl3pPr algn="ctr" rtl="0" eaLnBrk="1" fontAlgn="base" hangingPunct="1">
        <a:spcBef>
          <a:spcPct val="0"/>
        </a:spcBef>
        <a:spcAft>
          <a:spcPct val="0"/>
        </a:spcAft>
        <a:defRPr sz="4400">
          <a:solidFill>
            <a:schemeClr val="tx2"/>
          </a:solidFill>
          <a:latin typeface="Arial" panose="020B0604020202020204" pitchFamily="34" charset="0"/>
        </a:defRPr>
      </a:lvl3pPr>
      <a:lvl4pPr algn="ctr" rtl="0" eaLnBrk="1" fontAlgn="base" hangingPunct="1">
        <a:spcBef>
          <a:spcPct val="0"/>
        </a:spcBef>
        <a:spcAft>
          <a:spcPct val="0"/>
        </a:spcAft>
        <a:defRPr sz="4400">
          <a:solidFill>
            <a:schemeClr val="tx2"/>
          </a:solidFill>
          <a:latin typeface="Arial" panose="020B0604020202020204" pitchFamily="34" charset="0"/>
        </a:defRPr>
      </a:lvl4pPr>
      <a:lvl5pPr algn="ctr" rtl="0" eaLnBrk="1" fontAlgn="base" hangingPunct="1">
        <a:spcBef>
          <a:spcPct val="0"/>
        </a:spcBef>
        <a:spcAft>
          <a:spcPct val="0"/>
        </a:spcAft>
        <a:defRPr sz="4400">
          <a:solidFill>
            <a:schemeClr val="tx2"/>
          </a:solidFill>
          <a:latin typeface="Arial" panose="020B0604020202020204" pitchFamily="34" charset="0"/>
        </a:defRPr>
      </a:lvl5pPr>
      <a:lvl6pPr marL="457200" algn="ctr" rtl="0" eaLnBrk="1" fontAlgn="base" hangingPunct="1">
        <a:spcBef>
          <a:spcPct val="0"/>
        </a:spcBef>
        <a:spcAft>
          <a:spcPct val="0"/>
        </a:spcAft>
        <a:defRPr sz="4400">
          <a:solidFill>
            <a:schemeClr val="tx2"/>
          </a:solidFill>
          <a:latin typeface="Arial" panose="020B0604020202020204" pitchFamily="34" charset="0"/>
        </a:defRPr>
      </a:lvl6pPr>
      <a:lvl7pPr marL="914400" algn="ctr" rtl="0" eaLnBrk="1" fontAlgn="base" hangingPunct="1">
        <a:spcBef>
          <a:spcPct val="0"/>
        </a:spcBef>
        <a:spcAft>
          <a:spcPct val="0"/>
        </a:spcAft>
        <a:defRPr sz="4400">
          <a:solidFill>
            <a:schemeClr val="tx2"/>
          </a:solidFill>
          <a:latin typeface="Arial" panose="020B0604020202020204" pitchFamily="34" charset="0"/>
        </a:defRPr>
      </a:lvl7pPr>
      <a:lvl8pPr marL="1371600" algn="ctr" rtl="0" eaLnBrk="1" fontAlgn="base" hangingPunct="1">
        <a:spcBef>
          <a:spcPct val="0"/>
        </a:spcBef>
        <a:spcAft>
          <a:spcPct val="0"/>
        </a:spcAft>
        <a:defRPr sz="4400">
          <a:solidFill>
            <a:schemeClr val="tx2"/>
          </a:solidFill>
          <a:latin typeface="Arial" panose="020B0604020202020204" pitchFamily="34" charset="0"/>
        </a:defRPr>
      </a:lvl8pPr>
      <a:lvl9pPr marL="1828800" algn="ctr" rtl="0" eaLnBrk="1" fontAlgn="base" hangingPunct="1">
        <a:spcBef>
          <a:spcPct val="0"/>
        </a:spcBef>
        <a:spcAft>
          <a:spcPct val="0"/>
        </a:spcAft>
        <a:defRPr sz="4400">
          <a:solidFill>
            <a:schemeClr val="tx2"/>
          </a:solidFill>
          <a:latin typeface="Arial" panose="020B0604020202020204" pitchFamily="34" charset="0"/>
        </a:defRPr>
      </a:lvl9pPr>
    </p:titleStyle>
    <p:bodyStyle>
      <a:lvl1pPr marL="342900" indent="-342900" algn="l" rtl="0" eaLnBrk="1" fontAlgn="base" hangingPunct="1">
        <a:spcBef>
          <a:spcPct val="20000"/>
        </a:spcBef>
        <a:spcAft>
          <a:spcPct val="0"/>
        </a:spcAft>
        <a:buChar char="•"/>
        <a:defRPr sz="3200">
          <a:solidFill>
            <a:schemeClr val="tx1"/>
          </a:solidFill>
          <a:latin typeface="+mn-lt"/>
          <a:ea typeface="+mn-ea"/>
          <a:cs typeface="+mn-cs"/>
        </a:defRPr>
      </a:lvl1pPr>
      <a:lvl2pPr marL="742950" indent="-285750" algn="l" rtl="0" eaLnBrk="1" fontAlgn="base" hangingPunct="1">
        <a:spcBef>
          <a:spcPct val="20000"/>
        </a:spcBef>
        <a:spcAft>
          <a:spcPct val="0"/>
        </a:spcAft>
        <a:buChar char="–"/>
        <a:defRPr sz="2800">
          <a:solidFill>
            <a:schemeClr val="tx1"/>
          </a:solidFill>
          <a:latin typeface="+mn-lt"/>
        </a:defRPr>
      </a:lvl2pPr>
      <a:lvl3pPr marL="1143000" indent="-228600" algn="l" rtl="0" eaLnBrk="1" fontAlgn="base" hangingPunct="1">
        <a:spcBef>
          <a:spcPct val="20000"/>
        </a:spcBef>
        <a:spcAft>
          <a:spcPct val="0"/>
        </a:spcAft>
        <a:buChar char="•"/>
        <a:defRPr sz="2400">
          <a:solidFill>
            <a:schemeClr val="tx1"/>
          </a:solidFill>
          <a:latin typeface="+mn-lt"/>
        </a:defRPr>
      </a:lvl3pPr>
      <a:lvl4pPr marL="1600200" indent="-228600" algn="l" rtl="0" eaLnBrk="1" fontAlgn="base" hangingPunct="1">
        <a:spcBef>
          <a:spcPct val="20000"/>
        </a:spcBef>
        <a:spcAft>
          <a:spcPct val="0"/>
        </a:spcAft>
        <a:buChar char="–"/>
        <a:defRPr sz="2000">
          <a:solidFill>
            <a:schemeClr val="tx1"/>
          </a:solidFill>
          <a:latin typeface="+mn-lt"/>
        </a:defRPr>
      </a:lvl4pPr>
      <a:lvl5pPr marL="2057400" indent="-228600" algn="l" rtl="0" eaLnBrk="1" fontAlgn="base" hangingPunct="1">
        <a:spcBef>
          <a:spcPct val="20000"/>
        </a:spcBef>
        <a:spcAft>
          <a:spcPct val="0"/>
        </a:spcAft>
        <a:buChar char="»"/>
        <a:defRPr sz="2000">
          <a:solidFill>
            <a:schemeClr val="tx1"/>
          </a:solidFill>
          <a:latin typeface="+mn-lt"/>
        </a:defRPr>
      </a:lvl5pPr>
      <a:lvl6pPr marL="2514600" indent="-228600" algn="l" rtl="0" eaLnBrk="1" fontAlgn="base" hangingPunct="1">
        <a:spcBef>
          <a:spcPct val="20000"/>
        </a:spcBef>
        <a:spcAft>
          <a:spcPct val="0"/>
        </a:spcAft>
        <a:buChar char="»"/>
        <a:defRPr sz="2000">
          <a:solidFill>
            <a:schemeClr val="tx1"/>
          </a:solidFill>
          <a:latin typeface="+mn-lt"/>
        </a:defRPr>
      </a:lvl6pPr>
      <a:lvl7pPr marL="2971800" indent="-228600" algn="l" rtl="0" eaLnBrk="1" fontAlgn="base" hangingPunct="1">
        <a:spcBef>
          <a:spcPct val="20000"/>
        </a:spcBef>
        <a:spcAft>
          <a:spcPct val="0"/>
        </a:spcAft>
        <a:buChar char="»"/>
        <a:defRPr sz="2000">
          <a:solidFill>
            <a:schemeClr val="tx1"/>
          </a:solidFill>
          <a:latin typeface="+mn-lt"/>
        </a:defRPr>
      </a:lvl7pPr>
      <a:lvl8pPr marL="3429000" indent="-228600" algn="l" rtl="0" eaLnBrk="1" fontAlgn="base" hangingPunct="1">
        <a:spcBef>
          <a:spcPct val="20000"/>
        </a:spcBef>
        <a:spcAft>
          <a:spcPct val="0"/>
        </a:spcAft>
        <a:buChar char="»"/>
        <a:defRPr sz="2000">
          <a:solidFill>
            <a:schemeClr val="tx1"/>
          </a:solidFill>
          <a:latin typeface="+mn-lt"/>
        </a:defRPr>
      </a:lvl8pPr>
      <a:lvl9pPr marL="3886200" indent="-228600" algn="l" rtl="0" eaLnBrk="1" fontAlgn="base" hangingPunct="1">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hyperlink" Target="mailto:nanthakumar@utm.my" TargetMode="Externa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wmf"/></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5.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6.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2.xml"/><Relationship Id="rId2" Type="http://schemas.openxmlformats.org/officeDocument/2006/relationships/image" Target="../media/image7.png"/><Relationship Id="rId1" Type="http://schemas.openxmlformats.org/officeDocument/2006/relationships/tags" Target="../tags/tag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8.png"/></Relationships>
</file>

<file path=ppt/slides/_rels/slide26.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4.jpeg"/></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9.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image" Target="../media/image10.png"/></Relationships>
</file>

<file path=ppt/slides/_rels/slide3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1.jpeg"/></Relationships>
</file>

<file path=ppt/slides/_rels/slide38.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2.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3.wmf"/></Relationships>
</file>

<file path=ppt/slides/_rels/slide41.xml.rels><?xml version="1.0" encoding="UTF-8" standalone="yes"?>
<Relationships xmlns="http://schemas.openxmlformats.org/package/2006/relationships"><Relationship Id="rId2" Type="http://schemas.openxmlformats.org/officeDocument/2006/relationships/slideLayout" Target="../slideLayouts/slideLayout7.xml"/><Relationship Id="rId1" Type="http://schemas.openxmlformats.org/officeDocument/2006/relationships/image" Target="../media/image14.jpe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4" Type="http://schemas.openxmlformats.org/officeDocument/2006/relationships/vmlDrawing" Target="../drawings/vmlDrawing1.vml"/><Relationship Id="rId3" Type="http://schemas.openxmlformats.org/officeDocument/2006/relationships/slideLayout" Target="../slideLayouts/slideLayout7.xml"/><Relationship Id="rId2" Type="http://schemas.openxmlformats.org/officeDocument/2006/relationships/image" Target="../media/image15.png"/><Relationship Id="rId1" Type="http://schemas.openxmlformats.org/officeDocument/2006/relationships/oleObject" Target="../embeddings/oleObject1.bin"/></Relationships>
</file>

<file path=ppt/slides/_rels/slide4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wmf"/></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2.wmf"/></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6.wmf"/></Relationships>
</file>

<file path=ppt/slides/_rels/slide48.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7.png"/></Relationships>
</file>

<file path=ppt/slides/_rels/slide4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18.png"/></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990600"/>
            <a:ext cx="7772400" cy="1470025"/>
          </a:xfrm>
        </p:spPr>
        <p:txBody>
          <a:bodyPr/>
          <a:lstStyle/>
          <a:p>
            <a:pPr algn="ctr"/>
            <a:r>
              <a:rPr lang="en-US" sz="4000" b="1" dirty="0" smtClean="0">
                <a:effectLst>
                  <a:outerShdw blurRad="38100" dist="38100" dir="2700000" algn="tl">
                    <a:srgbClr val="000000">
                      <a:alpha val="43137"/>
                    </a:srgbClr>
                  </a:outerShdw>
                </a:effectLst>
              </a:rPr>
              <a:t>Principles of Macroeconomics</a:t>
            </a:r>
            <a:br>
              <a:rPr lang="en-US" sz="4000" b="1" dirty="0" smtClean="0">
                <a:effectLst>
                  <a:outerShdw blurRad="38100" dist="38100" dir="2700000" algn="tl">
                    <a:srgbClr val="000000">
                      <a:alpha val="43137"/>
                    </a:srgbClr>
                  </a:outerShdw>
                </a:effectLst>
              </a:rPr>
            </a:br>
            <a:r>
              <a:rPr lang="en-US" sz="4000" b="1" dirty="0" smtClean="0">
                <a:effectLst>
                  <a:outerShdw blurRad="38100" dist="38100" dir="2700000" algn="tl">
                    <a:srgbClr val="000000">
                      <a:alpha val="43137"/>
                    </a:srgbClr>
                  </a:outerShdw>
                </a:effectLst>
              </a:rPr>
              <a:t>(SHAD1053)</a:t>
            </a:r>
            <a:endParaRPr lang="en-US" sz="4000" b="1" dirty="0">
              <a:effectLst>
                <a:outerShdw blurRad="38100" dist="38100" dir="2700000" algn="tl">
                  <a:srgbClr val="000000">
                    <a:alpha val="43137"/>
                  </a:srgbClr>
                </a:outerShdw>
              </a:effectLst>
            </a:endParaRPr>
          </a:p>
        </p:txBody>
      </p:sp>
      <p:sp>
        <p:nvSpPr>
          <p:cNvPr id="3" name="Subtitle 2"/>
          <p:cNvSpPr>
            <a:spLocks noGrp="1"/>
          </p:cNvSpPr>
          <p:nvPr>
            <p:ph type="subTitle" idx="1"/>
          </p:nvPr>
        </p:nvSpPr>
        <p:spPr>
          <a:xfrm>
            <a:off x="1219200" y="3048000"/>
            <a:ext cx="6400800" cy="2362200"/>
          </a:xfrm>
        </p:spPr>
        <p:txBody>
          <a:bodyPr/>
          <a:lstStyle/>
          <a:p>
            <a:pPr algn="ctr"/>
            <a:r>
              <a:rPr lang="en-US" sz="1600" b="1" dirty="0" smtClean="0"/>
              <a:t>Assoc. Prof. Dr. </a:t>
            </a:r>
            <a:r>
              <a:rPr lang="en-US" sz="1600" b="1" dirty="0" err="1" smtClean="0"/>
              <a:t>Nanthakumar</a:t>
            </a:r>
            <a:r>
              <a:rPr lang="en-US" sz="1600" b="1" dirty="0" smtClean="0"/>
              <a:t> </a:t>
            </a:r>
            <a:r>
              <a:rPr lang="en-US" sz="1600" b="1" dirty="0" err="1" smtClean="0"/>
              <a:t>Loganathan</a:t>
            </a:r>
            <a:endParaRPr lang="en-US" sz="1600" b="1" dirty="0" smtClean="0"/>
          </a:p>
          <a:p>
            <a:pPr algn="ctr"/>
            <a:r>
              <a:rPr lang="en-US" sz="1400" dirty="0" smtClean="0"/>
              <a:t>Department of Business Administration</a:t>
            </a:r>
            <a:endParaRPr lang="en-US" sz="1400" dirty="0" smtClean="0"/>
          </a:p>
          <a:p>
            <a:pPr algn="ctr"/>
            <a:r>
              <a:rPr lang="en-US" sz="1400" dirty="0" smtClean="0"/>
              <a:t>Faculty of Management</a:t>
            </a:r>
            <a:endParaRPr lang="en-US" sz="1400" dirty="0" smtClean="0"/>
          </a:p>
          <a:p>
            <a:pPr algn="ctr"/>
            <a:r>
              <a:rPr lang="en-US" sz="1400" dirty="0" err="1" smtClean="0"/>
              <a:t>Universiti</a:t>
            </a:r>
            <a:r>
              <a:rPr lang="en-US" sz="1400" dirty="0" smtClean="0"/>
              <a:t> </a:t>
            </a:r>
            <a:r>
              <a:rPr lang="en-US" sz="1400" dirty="0" err="1" smtClean="0"/>
              <a:t>Teknologi</a:t>
            </a:r>
            <a:r>
              <a:rPr lang="en-US" sz="1400" dirty="0" smtClean="0"/>
              <a:t> Malaysia</a:t>
            </a:r>
            <a:endParaRPr lang="en-US" sz="1400" dirty="0" smtClean="0"/>
          </a:p>
          <a:p>
            <a:pPr algn="ctr"/>
            <a:r>
              <a:rPr lang="en-US" sz="1400" dirty="0" smtClean="0"/>
              <a:t>Email: </a:t>
            </a:r>
            <a:r>
              <a:rPr lang="en-US" sz="1400" dirty="0" smtClean="0">
                <a:hlinkClick r:id="rId1"/>
              </a:rPr>
              <a:t>nanthakumar@utm.my</a:t>
            </a:r>
            <a:endParaRPr lang="en-US" sz="1400" dirty="0" smtClean="0"/>
          </a:p>
          <a:p>
            <a:pPr algn="ct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7170" name="Rectangle 12"/>
          <p:cNvSpPr txBox="1">
            <a:spLocks noChangeArrowheads="1"/>
          </p:cNvSpPr>
          <p:nvPr/>
        </p:nvSpPr>
        <p:spPr bwMode="auto">
          <a:xfrm>
            <a:off x="990600" y="1752600"/>
            <a:ext cx="7493000" cy="1752600"/>
          </a:xfrm>
          <a:prstGeom prst="rect">
            <a:avLst/>
          </a:prstGeom>
          <a:solidFill>
            <a:srgbClr val="FFC0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algn="ctr" fontAlgn="base">
              <a:spcBef>
                <a:spcPct val="30000"/>
              </a:spcBef>
              <a:spcAft>
                <a:spcPct val="0"/>
              </a:spcAft>
              <a:buClr>
                <a:prstClr val="black"/>
              </a:buClr>
            </a:pPr>
            <a:r>
              <a:rPr lang="en-US" sz="3200" b="1">
                <a:solidFill>
                  <a:prstClr val="white"/>
                </a:solidFill>
                <a:latin typeface="Arial" panose="020B0604020202020204" pitchFamily="34" charset="0"/>
                <a:cs typeface="Arial" panose="020B0604020202020204" pitchFamily="34" charset="0"/>
              </a:rPr>
              <a:t>Actual Problems in Macroeconomics</a:t>
            </a:r>
            <a:r>
              <a:rPr lang="en-US" sz="3200">
                <a:solidFill>
                  <a:prstClr val="white"/>
                </a:solidFill>
                <a:latin typeface="Arial" panose="020B0604020202020204" pitchFamily="34" charset="0"/>
                <a:cs typeface="Arial" panose="020B0604020202020204" pitchFamily="34" charset="0"/>
              </a:rPr>
              <a:t>:</a:t>
            </a:r>
            <a:endParaRPr lang="en-US" sz="3200">
              <a:solidFill>
                <a:prstClr val="white"/>
              </a:solidFill>
              <a:latin typeface="Arial" panose="020B0604020202020204" pitchFamily="34" charset="0"/>
              <a:cs typeface="Arial" panose="020B0604020202020204" pitchFamily="34" charset="0"/>
            </a:endParaRPr>
          </a:p>
          <a:p>
            <a:pPr algn="ctr" fontAlgn="base">
              <a:spcBef>
                <a:spcPct val="30000"/>
              </a:spcBef>
              <a:spcAft>
                <a:spcPct val="0"/>
              </a:spcAft>
              <a:buClr>
                <a:prstClr val="black"/>
              </a:buClr>
            </a:pPr>
            <a:r>
              <a:rPr lang="en-US" sz="3200">
                <a:solidFill>
                  <a:prstClr val="white"/>
                </a:solidFill>
                <a:latin typeface="Arial" panose="020B0604020202020204" pitchFamily="34" charset="0"/>
                <a:cs typeface="Arial" panose="020B0604020202020204" pitchFamily="34" charset="0"/>
              </a:rPr>
              <a:t>Unemployment &amp; Inflation </a:t>
            </a:r>
            <a:endParaRPr lang="en-US" sz="3200">
              <a:solidFill>
                <a:prstClr val="white"/>
              </a:solidFill>
              <a:latin typeface="Arial" panose="020B0604020202020204" pitchFamily="34" charset="0"/>
              <a:cs typeface="Arial" panose="020B0604020202020204" pitchFamily="34" charset="0"/>
            </a:endParaRPr>
          </a:p>
        </p:txBody>
      </p:sp>
    </p:spTree>
  </p:cSld>
  <p:clrMapOvr>
    <a:masterClrMapping/>
  </p:clrMapOvr>
  <p:transition spd="slow"/>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609600" y="1206044"/>
            <a:ext cx="7772400" cy="954107"/>
          </a:xfrm>
        </p:spPr>
        <p:txBody>
          <a:bodyPr rtlCol="0">
            <a:spAutoFit/>
          </a:bodyPr>
          <a:lstStyle/>
          <a:p>
            <a:pPr algn="ctr" eaLnBrk="1" fontAlgn="auto" hangingPunct="1">
              <a:spcAft>
                <a:spcPts val="0"/>
              </a:spcAft>
              <a:defRPr/>
            </a:pPr>
            <a:r>
              <a:rPr lang="en-GB" sz="2800" b="1" dirty="0" smtClean="0">
                <a:solidFill>
                  <a:srgbClr val="333333"/>
                </a:solidFill>
                <a:effectLst>
                  <a:outerShdw blurRad="38100" dist="38100" dir="2700000" algn="tl">
                    <a:srgbClr val="000000">
                      <a:alpha val="43137"/>
                    </a:srgbClr>
                  </a:outerShdw>
                </a:effectLst>
              </a:rPr>
              <a:t>Unemployment, Inflation, Phillips Curve, Stagflation &amp; Full Employment???</a:t>
            </a:r>
            <a:endParaRPr lang="en-GB" sz="2800" b="1" dirty="0">
              <a:solidFill>
                <a:srgbClr val="333333"/>
              </a:solidFill>
              <a:effectLst>
                <a:outerShdw blurRad="38100" dist="38100" dir="2700000" algn="tl">
                  <a:srgbClr val="000000">
                    <a:alpha val="43137"/>
                  </a:srgbClr>
                </a:outerShdw>
              </a:effectLst>
            </a:endParaRPr>
          </a:p>
        </p:txBody>
      </p:sp>
      <p:pic>
        <p:nvPicPr>
          <p:cNvPr id="8195" name="Picture 4" descr="j0079118"/>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324600" y="2670810"/>
            <a:ext cx="1750546" cy="25374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50" name="Picture 6" descr="Clipart - Unemployment. Fotosearch - Search Clip Art, Illustration Murals, Drawings and Vector EPS Graphics Image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2667000"/>
            <a:ext cx="2160240" cy="2708921"/>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7" name="Picture 4" descr="Wheelbarrow of bank notes © nechto Fotolia"/>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2667000"/>
            <a:ext cx="3179390" cy="2514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Title 3"/>
          <p:cNvSpPr>
            <a:spLocks noGrp="1"/>
          </p:cNvSpPr>
          <p:nvPr>
            <p:ph type="title"/>
          </p:nvPr>
        </p:nvSpPr>
        <p:spPr/>
        <p:txBody>
          <a:bodyPr/>
          <a:lstStyle/>
          <a:p>
            <a:pPr eaLnBrk="1" hangingPunct="1"/>
            <a:r>
              <a:rPr lang="en-US" smtClean="0"/>
              <a:t>Contents</a:t>
            </a:r>
            <a:endParaRPr lang="en-US" smtClean="0"/>
          </a:p>
        </p:txBody>
      </p:sp>
      <p:sp>
        <p:nvSpPr>
          <p:cNvPr id="2" name="Content Placeholder 1"/>
          <p:cNvSpPr>
            <a:spLocks noGrp="1"/>
          </p:cNvSpPr>
          <p:nvPr>
            <p:ph idx="1"/>
          </p:nvPr>
        </p:nvSpPr>
        <p:spPr>
          <a:xfrm>
            <a:off x="685800" y="1447800"/>
            <a:ext cx="7920037" cy="4249737"/>
          </a:xfrm>
        </p:spPr>
        <p:txBody>
          <a:bodyPr rtlCol="0">
            <a:normAutofit/>
          </a:bodyPr>
          <a:lstStyle/>
          <a:p>
            <a:pPr eaLnBrk="1" fontAlgn="auto" hangingPunct="1">
              <a:spcAft>
                <a:spcPts val="0"/>
              </a:spcAft>
              <a:buFont typeface="Wingdings 3" charset="2"/>
              <a:buChar char=""/>
              <a:defRPr/>
            </a:pPr>
            <a:r>
              <a:rPr lang="en-US" sz="2800" dirty="0" smtClean="0">
                <a:solidFill>
                  <a:schemeClr val="tx1">
                    <a:lumMod val="75000"/>
                    <a:lumOff val="25000"/>
                  </a:schemeClr>
                </a:solidFill>
              </a:rPr>
              <a:t>Unemployment: Definition</a:t>
            </a:r>
            <a:endParaRPr lang="en-US" sz="2800" dirty="0" smtClean="0">
              <a:solidFill>
                <a:schemeClr val="tx1">
                  <a:lumMod val="75000"/>
                  <a:lumOff val="25000"/>
                </a:schemeClr>
              </a:solidFill>
            </a:endParaRPr>
          </a:p>
          <a:p>
            <a:pPr eaLnBrk="1" fontAlgn="auto" hangingPunct="1">
              <a:spcAft>
                <a:spcPts val="0"/>
              </a:spcAft>
              <a:buFont typeface="Wingdings 3" charset="2"/>
              <a:buChar char=""/>
              <a:defRPr/>
            </a:pPr>
            <a:r>
              <a:rPr lang="en-US" sz="2800" dirty="0" smtClean="0">
                <a:solidFill>
                  <a:schemeClr val="tx1">
                    <a:lumMod val="75000"/>
                    <a:lumOff val="25000"/>
                  </a:schemeClr>
                </a:solidFill>
              </a:rPr>
              <a:t>Types of unemployment</a:t>
            </a:r>
            <a:endParaRPr lang="en-US" sz="2800" dirty="0" smtClean="0">
              <a:solidFill>
                <a:schemeClr val="tx1">
                  <a:lumMod val="75000"/>
                  <a:lumOff val="25000"/>
                </a:schemeClr>
              </a:solidFill>
            </a:endParaRPr>
          </a:p>
          <a:p>
            <a:pPr eaLnBrk="1" fontAlgn="auto" hangingPunct="1">
              <a:spcAft>
                <a:spcPts val="0"/>
              </a:spcAft>
              <a:buFont typeface="Wingdings 3" charset="2"/>
              <a:buChar char=""/>
              <a:defRPr/>
            </a:pPr>
            <a:r>
              <a:rPr lang="en-US" sz="2800" dirty="0" smtClean="0">
                <a:solidFill>
                  <a:schemeClr val="tx1">
                    <a:lumMod val="75000"/>
                    <a:lumOff val="25000"/>
                  </a:schemeClr>
                </a:solidFill>
              </a:rPr>
              <a:t>Inflation: Definition</a:t>
            </a:r>
            <a:endParaRPr lang="en-US" sz="2800" dirty="0" smtClean="0">
              <a:solidFill>
                <a:schemeClr val="tx1">
                  <a:lumMod val="75000"/>
                  <a:lumOff val="25000"/>
                </a:schemeClr>
              </a:solidFill>
            </a:endParaRPr>
          </a:p>
          <a:p>
            <a:pPr eaLnBrk="1" fontAlgn="auto" hangingPunct="1">
              <a:spcAft>
                <a:spcPts val="0"/>
              </a:spcAft>
              <a:buFont typeface="Wingdings 3" charset="2"/>
              <a:buChar char=""/>
              <a:defRPr/>
            </a:pPr>
            <a:r>
              <a:rPr lang="en-US" sz="2800" dirty="0" smtClean="0">
                <a:solidFill>
                  <a:schemeClr val="tx1">
                    <a:lumMod val="75000"/>
                    <a:lumOff val="25000"/>
                  </a:schemeClr>
                </a:solidFill>
              </a:rPr>
              <a:t>Types of inflation</a:t>
            </a:r>
            <a:endParaRPr lang="en-US" sz="2800" dirty="0" smtClean="0">
              <a:solidFill>
                <a:schemeClr val="tx1">
                  <a:lumMod val="75000"/>
                  <a:lumOff val="25000"/>
                </a:schemeClr>
              </a:solidFill>
            </a:endParaRPr>
          </a:p>
          <a:p>
            <a:pPr eaLnBrk="1" fontAlgn="auto" hangingPunct="1">
              <a:spcAft>
                <a:spcPts val="0"/>
              </a:spcAft>
              <a:buFont typeface="Wingdings 3" charset="2"/>
              <a:buChar char=""/>
              <a:defRPr/>
            </a:pPr>
            <a:r>
              <a:rPr lang="en-US" sz="2800" dirty="0" smtClean="0">
                <a:solidFill>
                  <a:schemeClr val="tx1">
                    <a:lumMod val="75000"/>
                    <a:lumOff val="25000"/>
                  </a:schemeClr>
                </a:solidFill>
              </a:rPr>
              <a:t>Phillips curve</a:t>
            </a:r>
            <a:endParaRPr lang="en-US" sz="2800" dirty="0" smtClean="0">
              <a:solidFill>
                <a:schemeClr val="tx1">
                  <a:lumMod val="75000"/>
                  <a:lumOff val="25000"/>
                </a:schemeClr>
              </a:solidFill>
            </a:endParaRPr>
          </a:p>
          <a:p>
            <a:pPr eaLnBrk="1" fontAlgn="auto" hangingPunct="1">
              <a:spcAft>
                <a:spcPts val="0"/>
              </a:spcAft>
              <a:buFont typeface="Wingdings 3" charset="2"/>
              <a:buChar char=""/>
              <a:defRPr/>
            </a:pPr>
            <a:r>
              <a:rPr lang="en-US" sz="2800" dirty="0" smtClean="0">
                <a:solidFill>
                  <a:schemeClr val="tx1">
                    <a:lumMod val="75000"/>
                    <a:lumOff val="25000"/>
                  </a:schemeClr>
                </a:solidFill>
              </a:rPr>
              <a:t>Stagflation</a:t>
            </a:r>
            <a:endParaRPr lang="en-US" sz="2800" dirty="0" smtClean="0">
              <a:solidFill>
                <a:schemeClr val="tx1">
                  <a:lumMod val="75000"/>
                  <a:lumOff val="25000"/>
                </a:schemeClr>
              </a:solidFill>
            </a:endParaRPr>
          </a:p>
          <a:p>
            <a:pPr eaLnBrk="1" fontAlgn="auto" hangingPunct="1">
              <a:spcAft>
                <a:spcPts val="0"/>
              </a:spcAft>
              <a:buFont typeface="Wingdings 3" charset="2"/>
              <a:buChar char=""/>
              <a:defRPr/>
            </a:pPr>
            <a:r>
              <a:rPr lang="en-US" sz="2800" dirty="0" smtClean="0">
                <a:solidFill>
                  <a:schemeClr val="tx1">
                    <a:lumMod val="75000"/>
                    <a:lumOff val="25000"/>
                  </a:schemeClr>
                </a:solidFill>
              </a:rPr>
              <a:t>Full employment </a:t>
            </a:r>
            <a:endParaRPr lang="en-US" sz="2800" dirty="0" smtClean="0">
              <a:solidFill>
                <a:schemeClr val="tx1">
                  <a:lumMod val="75000"/>
                  <a:lumOff val="25000"/>
                </a:schemeClr>
              </a:solidFill>
            </a:endParaRPr>
          </a:p>
          <a:p>
            <a:pPr eaLnBrk="1" fontAlgn="auto" hangingPunct="1">
              <a:spcAft>
                <a:spcPts val="0"/>
              </a:spcAft>
              <a:buFont typeface="Wingdings 3" charset="2"/>
              <a:buChar char=""/>
              <a:defRPr/>
            </a:pPr>
            <a:endParaRPr lang="en-US" sz="2800" dirty="0" smtClean="0">
              <a:solidFill>
                <a:schemeClr val="tx1">
                  <a:lumMod val="75000"/>
                  <a:lumOff val="25000"/>
                </a:schemeClr>
              </a:solidFill>
            </a:endParaRPr>
          </a:p>
          <a:p>
            <a:pPr eaLnBrk="1" fontAlgn="auto" hangingPunct="1">
              <a:spcAft>
                <a:spcPts val="0"/>
              </a:spcAft>
              <a:buFont typeface="Wingdings 3" charset="2"/>
              <a:buChar char=""/>
              <a:defRPr/>
            </a:pPr>
            <a:endParaRPr lang="en-US" sz="2800" dirty="0">
              <a:solidFill>
                <a:schemeClr val="tx1">
                  <a:lumMod val="75000"/>
                  <a:lumOff val="25000"/>
                </a:schemeClr>
              </a:solidFill>
            </a:endParaRPr>
          </a:p>
        </p:txBody>
      </p:sp>
      <p:pic>
        <p:nvPicPr>
          <p:cNvPr id="10244" name="Picture 2" descr="http://blogs.ubc.ca/jialiangma/files/2013/11/inflation-arm-wrestle.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710238" y="3429000"/>
            <a:ext cx="3403600" cy="340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rtlCol="0">
            <a:normAutofit/>
          </a:bodyPr>
          <a:lstStyle/>
          <a:p>
            <a:pPr eaLnBrk="1" fontAlgn="auto" hangingPunct="1">
              <a:spcAft>
                <a:spcPts val="0"/>
              </a:spcAft>
              <a:defRPr/>
            </a:pPr>
            <a:r>
              <a:rPr lang="en-US" b="1" dirty="0" smtClean="0">
                <a:effectLst>
                  <a:outerShdw blurRad="38100" dist="38100" dir="2700000" algn="tl">
                    <a:srgbClr val="000000">
                      <a:alpha val="43137"/>
                    </a:srgbClr>
                  </a:outerShdw>
                </a:effectLst>
              </a:rPr>
              <a:t>Unemployment?</a:t>
            </a:r>
            <a:endParaRPr lang="en-US" b="1" dirty="0">
              <a:effectLst>
                <a:outerShdw blurRad="38100" dist="38100" dir="2700000" algn="tl">
                  <a:srgbClr val="000000">
                    <a:alpha val="43137"/>
                  </a:srgbClr>
                </a:outerShdw>
              </a:effectLst>
            </a:endParaRPr>
          </a:p>
        </p:txBody>
      </p:sp>
      <p:sp>
        <p:nvSpPr>
          <p:cNvPr id="2" name="Content Placeholder 1"/>
          <p:cNvSpPr>
            <a:spLocks noGrp="1"/>
          </p:cNvSpPr>
          <p:nvPr>
            <p:ph idx="1"/>
          </p:nvPr>
        </p:nvSpPr>
        <p:spPr>
          <a:xfrm>
            <a:off x="323850" y="1689100"/>
            <a:ext cx="8424863" cy="3451225"/>
          </a:xfrm>
        </p:spPr>
        <p:txBody>
          <a:bodyPr rtlCol="0">
            <a:normAutofit/>
          </a:bodyPr>
          <a:lstStyle/>
          <a:p>
            <a:pPr marL="0" indent="0" eaLnBrk="1" fontAlgn="auto" hangingPunct="1">
              <a:spcAft>
                <a:spcPts val="0"/>
              </a:spcAft>
              <a:buFont typeface="Wingdings 3" charset="2"/>
              <a:buNone/>
              <a:defRPr/>
            </a:pPr>
            <a:endParaRPr lang="en-US" sz="3200" dirty="0">
              <a:solidFill>
                <a:schemeClr val="tx1">
                  <a:lumMod val="75000"/>
                  <a:lumOff val="25000"/>
                </a:schemeClr>
              </a:solidFill>
            </a:endParaRPr>
          </a:p>
          <a:p>
            <a:pPr eaLnBrk="1" fontAlgn="auto" hangingPunct="1">
              <a:spcAft>
                <a:spcPts val="0"/>
              </a:spcAft>
              <a:buFont typeface="Wingdings 3" charset="2"/>
              <a:buChar char=""/>
              <a:defRPr/>
            </a:pPr>
            <a:r>
              <a:rPr lang="en-US" sz="3200" dirty="0" smtClean="0">
                <a:solidFill>
                  <a:schemeClr val="tx1">
                    <a:lumMod val="75000"/>
                    <a:lumOff val="25000"/>
                  </a:schemeClr>
                </a:solidFill>
              </a:rPr>
              <a:t>“A number of people who are interested finding a job but currently do not have one”</a:t>
            </a:r>
            <a:endParaRPr lang="en-US" sz="3200" dirty="0">
              <a:solidFill>
                <a:schemeClr val="tx1">
                  <a:lumMod val="75000"/>
                  <a:lumOff val="25000"/>
                </a:schemeClr>
              </a:solidFill>
            </a:endParaRPr>
          </a:p>
        </p:txBody>
      </p:sp>
      <p:pic>
        <p:nvPicPr>
          <p:cNvPr id="10242" name="Picture 2" descr="Unemployed man sitting on a bench with his head in his hands Stock Photo - Premium Royalty-Free, Code: 630-03482446"/>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840912" y="3519399"/>
            <a:ext cx="3278138" cy="327813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4"/>
          <p:cNvSpPr>
            <a:spLocks noGrp="1" noChangeArrowheads="1"/>
          </p:cNvSpPr>
          <p:nvPr>
            <p:ph type="title"/>
          </p:nvPr>
        </p:nvSpPr>
        <p:spPr/>
        <p:txBody>
          <a:bodyPr/>
          <a:lstStyle/>
          <a:p>
            <a:pPr eaLnBrk="1" hangingPunct="1"/>
            <a:r>
              <a:rPr lang="en-US" altLang="en-US" b="1" smtClean="0">
                <a:ea typeface="Trebuchet MS" panose="020B0603020202020204" pitchFamily="34" charset="0"/>
                <a:cs typeface="Trebuchet MS" panose="020B0603020202020204" pitchFamily="34" charset="0"/>
              </a:rPr>
              <a:t>Unemployment?</a:t>
            </a:r>
            <a:endParaRPr lang="en-US" altLang="en-US" b="1" smtClean="0">
              <a:ea typeface="Trebuchet MS" panose="020B0603020202020204" pitchFamily="34" charset="0"/>
              <a:cs typeface="Trebuchet MS" panose="020B0603020202020204" pitchFamily="34" charset="0"/>
            </a:endParaRPr>
          </a:p>
        </p:txBody>
      </p:sp>
      <p:sp>
        <p:nvSpPr>
          <p:cNvPr id="12291" name="Rectangle 5"/>
          <p:cNvSpPr>
            <a:spLocks noGrp="1" noChangeArrowheads="1"/>
          </p:cNvSpPr>
          <p:nvPr>
            <p:ph idx="1"/>
          </p:nvPr>
        </p:nvSpPr>
        <p:spPr/>
        <p:txBody>
          <a:bodyPr/>
          <a:lstStyle/>
          <a:p>
            <a:pPr eaLnBrk="1" hangingPunct="1"/>
            <a:r>
              <a:rPr lang="en-US" altLang="en-US" sz="3200" b="1" smtClean="0"/>
              <a:t>Unemployment</a:t>
            </a:r>
            <a:endParaRPr lang="en-US" altLang="en-US" sz="3200" b="1" smtClean="0"/>
          </a:p>
          <a:p>
            <a:pPr marL="457200" lvl="1" indent="0" eaLnBrk="1" hangingPunct="1">
              <a:spcBef>
                <a:spcPct val="60000"/>
              </a:spcBef>
              <a:buFont typeface="Wingdings 2" pitchFamily="18" charset="2"/>
              <a:buNone/>
            </a:pPr>
            <a:r>
              <a:rPr lang="en-US" altLang="en-US" sz="2800" smtClean="0"/>
              <a:t>“Total number of adults (aged 16 years or older) willing and able to work and who are actively looking for work and have not found a job”</a:t>
            </a:r>
            <a:endParaRPr lang="en-US" altLang="en-US" sz="2800" smtClean="0"/>
          </a:p>
        </p:txBody>
      </p:sp>
    </p:spTree>
  </p:cSld>
  <p:clrMapOvr>
    <a:masterClrMapping/>
  </p:clrMapOvr>
  <p:transition spd="slow"/>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p:txBody>
          <a:bodyPr/>
          <a:lstStyle/>
          <a:p>
            <a:pPr eaLnBrk="1" hangingPunct="1"/>
            <a:r>
              <a:rPr lang="en-GB" smtClean="0"/>
              <a:t>Unemployment</a:t>
            </a:r>
            <a:endParaRPr lang="en-GB" smtClean="0"/>
          </a:p>
        </p:txBody>
      </p:sp>
      <p:sp>
        <p:nvSpPr>
          <p:cNvPr id="13315" name="Rectangle 3"/>
          <p:cNvSpPr>
            <a:spLocks noGrp="1" noChangeArrowheads="1"/>
          </p:cNvSpPr>
          <p:nvPr>
            <p:ph type="body" sz="half" idx="1"/>
          </p:nvPr>
        </p:nvSpPr>
        <p:spPr>
          <a:xfrm>
            <a:off x="539750" y="1989138"/>
            <a:ext cx="8208963" cy="3429000"/>
          </a:xfrm>
        </p:spPr>
        <p:txBody>
          <a:bodyPr/>
          <a:lstStyle/>
          <a:p>
            <a:pPr eaLnBrk="1" hangingPunct="1"/>
            <a:r>
              <a:rPr lang="en-GB" sz="2800" smtClean="0"/>
              <a:t>Keynesian Unemployment:</a:t>
            </a:r>
            <a:endParaRPr lang="en-GB" sz="2800" smtClean="0"/>
          </a:p>
          <a:p>
            <a:pPr eaLnBrk="1" hangingPunct="1"/>
            <a:r>
              <a:rPr lang="en-GB" sz="2800" smtClean="0"/>
              <a:t>Unemployment in the long run may remain stubbornly high because of imperfections in the market – ‘sticky wages’</a:t>
            </a:r>
            <a:endParaRPr lang="en-GB" sz="2800" smtClean="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4"/>
          <p:cNvSpPr>
            <a:spLocks noGrp="1" noChangeArrowheads="1"/>
          </p:cNvSpPr>
          <p:nvPr>
            <p:ph type="title"/>
          </p:nvPr>
        </p:nvSpPr>
        <p:spPr/>
        <p:txBody>
          <a:bodyPr/>
          <a:lstStyle/>
          <a:p>
            <a:pPr eaLnBrk="1" hangingPunct="1"/>
            <a:r>
              <a:rPr lang="en-US" altLang="en-US" smtClean="0">
                <a:ea typeface="Trebuchet MS" panose="020B0603020202020204" pitchFamily="34" charset="0"/>
                <a:cs typeface="Trebuchet MS" panose="020B0603020202020204" pitchFamily="34" charset="0"/>
              </a:rPr>
              <a:t>Unemployment (cont'd)</a:t>
            </a:r>
            <a:endParaRPr lang="en-US" altLang="en-US" smtClean="0">
              <a:ea typeface="Trebuchet MS" panose="020B0603020202020204" pitchFamily="34" charset="0"/>
              <a:cs typeface="Trebuchet MS" panose="020B0603020202020204" pitchFamily="34" charset="0"/>
            </a:endParaRPr>
          </a:p>
        </p:txBody>
      </p:sp>
      <p:sp>
        <p:nvSpPr>
          <p:cNvPr id="14339" name="Rectangle 5"/>
          <p:cNvSpPr>
            <a:spLocks noGrp="1" noChangeArrowheads="1"/>
          </p:cNvSpPr>
          <p:nvPr>
            <p:ph idx="1"/>
          </p:nvPr>
        </p:nvSpPr>
        <p:spPr/>
        <p:txBody>
          <a:bodyPr/>
          <a:lstStyle/>
          <a:p>
            <a:pPr eaLnBrk="1" hangingPunct="1"/>
            <a:r>
              <a:rPr lang="en-US" altLang="en-US" sz="2800" b="1" smtClean="0"/>
              <a:t>Civilian Labor Force</a:t>
            </a:r>
            <a:endParaRPr lang="en-US" altLang="en-US" sz="2800" b="1" smtClean="0"/>
          </a:p>
          <a:p>
            <a:pPr marL="457200" lvl="1" indent="0" eaLnBrk="1" hangingPunct="1">
              <a:buFont typeface="Wingdings 2" pitchFamily="18" charset="2"/>
              <a:buNone/>
            </a:pPr>
            <a:r>
              <a:rPr lang="en-US" altLang="en-US" sz="2400" smtClean="0"/>
              <a:t>Individuals aged 16 years or older who either have jobs or who are looking and available for jobs; the number of employed plus the number of unemployed </a:t>
            </a:r>
            <a:endParaRPr lang="en-US" altLang="en-US" sz="2400" smtClean="0"/>
          </a:p>
        </p:txBody>
      </p:sp>
    </p:spTree>
  </p:cSld>
  <p:clrMapOvr>
    <a:masterClrMapping/>
  </p:clrMapOvr>
  <p:transition spd="slow"/>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4"/>
          <p:cNvSpPr>
            <a:spLocks noGrp="1" noChangeArrowheads="1"/>
          </p:cNvSpPr>
          <p:nvPr>
            <p:ph type="title"/>
          </p:nvPr>
        </p:nvSpPr>
        <p:spPr/>
        <p:txBody>
          <a:bodyPr/>
          <a:lstStyle/>
          <a:p>
            <a:pPr eaLnBrk="1" hangingPunct="1"/>
            <a:r>
              <a:rPr lang="en-US" altLang="en-US" smtClean="0">
                <a:ea typeface="Trebuchet MS" panose="020B0603020202020204" pitchFamily="34" charset="0"/>
                <a:cs typeface="Trebuchet MS" panose="020B0603020202020204" pitchFamily="34" charset="0"/>
              </a:rPr>
              <a:t>Unemployment (cont'd)</a:t>
            </a:r>
            <a:endParaRPr lang="en-US" altLang="en-US" smtClean="0">
              <a:ea typeface="Trebuchet MS" panose="020B0603020202020204" pitchFamily="34" charset="0"/>
              <a:cs typeface="Trebuchet MS" panose="020B0603020202020204" pitchFamily="34" charset="0"/>
            </a:endParaRPr>
          </a:p>
        </p:txBody>
      </p:sp>
      <p:sp>
        <p:nvSpPr>
          <p:cNvPr id="15363" name="Rectangle 5"/>
          <p:cNvSpPr>
            <a:spLocks noGrp="1" noChangeArrowheads="1"/>
          </p:cNvSpPr>
          <p:nvPr>
            <p:ph idx="1"/>
          </p:nvPr>
        </p:nvSpPr>
        <p:spPr/>
        <p:txBody>
          <a:bodyPr/>
          <a:lstStyle/>
          <a:p>
            <a:pPr eaLnBrk="1" hangingPunct="1"/>
            <a:r>
              <a:rPr lang="en-US" altLang="en-US" sz="3600" smtClean="0"/>
              <a:t>The unemployment rate is the percentage of the measured </a:t>
            </a:r>
            <a:r>
              <a:rPr lang="en-US" altLang="en-US" sz="3600" smtClean="0">
                <a:solidFill>
                  <a:srgbClr val="FF0000"/>
                </a:solidFill>
              </a:rPr>
              <a:t>labor </a:t>
            </a:r>
            <a:br>
              <a:rPr lang="en-US" altLang="en-US" sz="3600" smtClean="0">
                <a:solidFill>
                  <a:srgbClr val="FF0000"/>
                </a:solidFill>
              </a:rPr>
            </a:br>
            <a:r>
              <a:rPr lang="en-US" altLang="en-US" sz="3600" smtClean="0">
                <a:solidFill>
                  <a:srgbClr val="FF0000"/>
                </a:solidFill>
              </a:rPr>
              <a:t>force </a:t>
            </a:r>
            <a:r>
              <a:rPr lang="en-US" altLang="en-US" sz="3600" smtClean="0"/>
              <a:t>that is unemployed.</a:t>
            </a:r>
            <a:endParaRPr lang="en-US" altLang="en-US" sz="3600" smtClean="0"/>
          </a:p>
        </p:txBody>
      </p:sp>
    </p:spTree>
  </p:cSld>
  <p:clrMapOvr>
    <a:masterClrMapping/>
  </p:clrMapOvr>
  <p:transition spd="slow"/>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Rectangle 4"/>
          <p:cNvSpPr>
            <a:spLocks noGrp="1" noChangeArrowheads="1"/>
          </p:cNvSpPr>
          <p:nvPr>
            <p:ph type="title"/>
          </p:nvPr>
        </p:nvSpPr>
        <p:spPr/>
        <p:txBody>
          <a:bodyPr/>
          <a:lstStyle/>
          <a:p>
            <a:pPr eaLnBrk="1" hangingPunct="1"/>
            <a:r>
              <a:rPr lang="en-US" altLang="en-US" smtClean="0">
                <a:ea typeface="Trebuchet MS" panose="020B0603020202020204" pitchFamily="34" charset="0"/>
                <a:cs typeface="Trebuchet MS" panose="020B0603020202020204" pitchFamily="34" charset="0"/>
              </a:rPr>
              <a:t>Unemployment (cont'd)</a:t>
            </a:r>
            <a:endParaRPr lang="en-US" altLang="en-US" smtClean="0">
              <a:ea typeface="Trebuchet MS" panose="020B0603020202020204" pitchFamily="34" charset="0"/>
              <a:cs typeface="Trebuchet MS" panose="020B0603020202020204" pitchFamily="34" charset="0"/>
            </a:endParaRPr>
          </a:p>
        </p:txBody>
      </p:sp>
      <p:sp>
        <p:nvSpPr>
          <p:cNvPr id="16387" name="Rectangle 5"/>
          <p:cNvSpPr>
            <a:spLocks noGrp="1" noChangeArrowheads="1"/>
          </p:cNvSpPr>
          <p:nvPr>
            <p:ph idx="1"/>
          </p:nvPr>
        </p:nvSpPr>
        <p:spPr/>
        <p:txBody>
          <a:bodyPr/>
          <a:lstStyle/>
          <a:p>
            <a:pPr eaLnBrk="1" hangingPunct="1">
              <a:spcBef>
                <a:spcPct val="60000"/>
              </a:spcBef>
            </a:pPr>
            <a:r>
              <a:rPr lang="en-US" altLang="en-US" sz="3200" smtClean="0">
                <a:solidFill>
                  <a:srgbClr val="FF0000"/>
                </a:solidFill>
              </a:rPr>
              <a:t>Job Loser</a:t>
            </a:r>
            <a:endParaRPr lang="en-US" altLang="en-US" sz="3200" smtClean="0">
              <a:solidFill>
                <a:srgbClr val="FF0000"/>
              </a:solidFill>
            </a:endParaRPr>
          </a:p>
          <a:p>
            <a:pPr lvl="1" eaLnBrk="1" hangingPunct="1">
              <a:spcBef>
                <a:spcPct val="60000"/>
              </a:spcBef>
            </a:pPr>
            <a:r>
              <a:rPr lang="en-US" altLang="en-US" sz="2800" smtClean="0"/>
              <a:t>An individual whose employment was involuntarily terminated or who was laid off</a:t>
            </a:r>
            <a:endParaRPr lang="en-US" altLang="en-US" sz="2800" smtClean="0"/>
          </a:p>
          <a:p>
            <a:pPr lvl="2" eaLnBrk="1" hangingPunct="1">
              <a:spcBef>
                <a:spcPct val="40000"/>
              </a:spcBef>
            </a:pPr>
            <a:r>
              <a:rPr lang="en-US" altLang="en-US" sz="2400" smtClean="0"/>
              <a:t>40–60% of the unemployed</a:t>
            </a:r>
            <a:endParaRPr lang="en-US" altLang="en-US" sz="2400" smtClean="0"/>
          </a:p>
        </p:txBody>
      </p:sp>
    </p:spTree>
  </p:cSld>
  <p:clrMapOvr>
    <a:masterClrMapping/>
  </p:clrMapOvr>
  <p:transition spd="slow"/>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4"/>
          <p:cNvSpPr>
            <a:spLocks noGrp="1" noChangeArrowheads="1"/>
          </p:cNvSpPr>
          <p:nvPr>
            <p:ph type="title"/>
          </p:nvPr>
        </p:nvSpPr>
        <p:spPr/>
        <p:txBody>
          <a:bodyPr/>
          <a:lstStyle/>
          <a:p>
            <a:pPr eaLnBrk="1" hangingPunct="1"/>
            <a:r>
              <a:rPr lang="en-US" altLang="en-US" smtClean="0">
                <a:ea typeface="Trebuchet MS" panose="020B0603020202020204" pitchFamily="34" charset="0"/>
                <a:cs typeface="Trebuchet MS" panose="020B0603020202020204" pitchFamily="34" charset="0"/>
              </a:rPr>
              <a:t>Unemployment (cont'd)</a:t>
            </a:r>
            <a:endParaRPr lang="en-US" altLang="en-US" smtClean="0">
              <a:ea typeface="Trebuchet MS" panose="020B0603020202020204" pitchFamily="34" charset="0"/>
              <a:cs typeface="Trebuchet MS" panose="020B0603020202020204" pitchFamily="34" charset="0"/>
            </a:endParaRPr>
          </a:p>
        </p:txBody>
      </p:sp>
      <p:sp>
        <p:nvSpPr>
          <p:cNvPr id="17411" name="Rectangle 5"/>
          <p:cNvSpPr>
            <a:spLocks noGrp="1" noChangeArrowheads="1"/>
          </p:cNvSpPr>
          <p:nvPr>
            <p:ph idx="1"/>
          </p:nvPr>
        </p:nvSpPr>
        <p:spPr/>
        <p:txBody>
          <a:bodyPr/>
          <a:lstStyle/>
          <a:p>
            <a:pPr eaLnBrk="1" hangingPunct="1">
              <a:spcBef>
                <a:spcPct val="60000"/>
              </a:spcBef>
            </a:pPr>
            <a:r>
              <a:rPr lang="en-US" altLang="en-US" sz="3200" smtClean="0">
                <a:solidFill>
                  <a:srgbClr val="FF0000"/>
                </a:solidFill>
              </a:rPr>
              <a:t>Reentrant</a:t>
            </a:r>
            <a:endParaRPr lang="en-US" altLang="en-US" sz="3200" smtClean="0">
              <a:solidFill>
                <a:srgbClr val="FF0000"/>
              </a:solidFill>
            </a:endParaRPr>
          </a:p>
          <a:p>
            <a:pPr lvl="1" eaLnBrk="1" hangingPunct="1">
              <a:spcBef>
                <a:spcPct val="60000"/>
              </a:spcBef>
            </a:pPr>
            <a:r>
              <a:rPr lang="en-US" altLang="en-US" sz="2800" smtClean="0"/>
              <a:t>An individual who has worked a full-time job before but left the labor force and has now reentered it looking for a job</a:t>
            </a:r>
            <a:endParaRPr lang="en-US" altLang="en-US" sz="2800" smtClean="0"/>
          </a:p>
          <a:p>
            <a:pPr lvl="2" eaLnBrk="1" hangingPunct="1">
              <a:spcBef>
                <a:spcPct val="40000"/>
              </a:spcBef>
            </a:pPr>
            <a:r>
              <a:rPr lang="en-US" altLang="en-US" sz="2400" smtClean="0"/>
              <a:t>20–30% of the unemployed</a:t>
            </a:r>
            <a:endParaRPr lang="en-US" altLang="en-US" sz="2400" smtClean="0"/>
          </a:p>
        </p:txBody>
      </p:sp>
    </p:spTree>
  </p:cSld>
  <p:clrMapOvr>
    <a:masterClrMapping/>
  </p:clrMapOvr>
  <p:transition spd="slow"/>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4"/>
          <p:cNvSpPr>
            <a:spLocks noGrp="1" noChangeArrowheads="1"/>
          </p:cNvSpPr>
          <p:nvPr>
            <p:ph type="title"/>
          </p:nvPr>
        </p:nvSpPr>
        <p:spPr/>
        <p:txBody>
          <a:bodyPr/>
          <a:lstStyle/>
          <a:p>
            <a:pPr eaLnBrk="1" hangingPunct="1"/>
            <a:r>
              <a:rPr lang="en-US" altLang="en-US" smtClean="0">
                <a:ea typeface="Trebuchet MS" panose="020B0603020202020204" pitchFamily="34" charset="0"/>
                <a:cs typeface="Trebuchet MS" panose="020B0603020202020204" pitchFamily="34" charset="0"/>
              </a:rPr>
              <a:t>Unemployment (cont'd)</a:t>
            </a:r>
            <a:endParaRPr lang="en-US" altLang="en-US" smtClean="0">
              <a:ea typeface="Trebuchet MS" panose="020B0603020202020204" pitchFamily="34" charset="0"/>
              <a:cs typeface="Trebuchet MS" panose="020B0603020202020204" pitchFamily="34" charset="0"/>
            </a:endParaRPr>
          </a:p>
        </p:txBody>
      </p:sp>
      <p:sp>
        <p:nvSpPr>
          <p:cNvPr id="18435" name="Rectangle 5"/>
          <p:cNvSpPr>
            <a:spLocks noGrp="1" noChangeArrowheads="1"/>
          </p:cNvSpPr>
          <p:nvPr>
            <p:ph idx="1"/>
          </p:nvPr>
        </p:nvSpPr>
        <p:spPr/>
        <p:txBody>
          <a:bodyPr/>
          <a:lstStyle/>
          <a:p>
            <a:pPr eaLnBrk="1" hangingPunct="1">
              <a:spcBef>
                <a:spcPct val="60000"/>
              </a:spcBef>
            </a:pPr>
            <a:r>
              <a:rPr lang="en-US" altLang="en-US" sz="3200" smtClean="0">
                <a:solidFill>
                  <a:srgbClr val="FF0000"/>
                </a:solidFill>
              </a:rPr>
              <a:t>Job Leaver</a:t>
            </a:r>
            <a:endParaRPr lang="en-US" altLang="en-US" sz="3200" smtClean="0">
              <a:solidFill>
                <a:srgbClr val="FF0000"/>
              </a:solidFill>
            </a:endParaRPr>
          </a:p>
          <a:p>
            <a:pPr lvl="1" eaLnBrk="1" hangingPunct="1">
              <a:spcBef>
                <a:spcPct val="60000"/>
              </a:spcBef>
            </a:pPr>
            <a:r>
              <a:rPr lang="en-US" altLang="en-US" sz="2800" smtClean="0"/>
              <a:t>An individual who voluntarily quit </a:t>
            </a:r>
            <a:endParaRPr lang="en-US" altLang="en-US" sz="2800" smtClean="0"/>
          </a:p>
          <a:p>
            <a:pPr lvl="2" eaLnBrk="1" hangingPunct="1">
              <a:spcBef>
                <a:spcPct val="40000"/>
              </a:spcBef>
            </a:pPr>
            <a:r>
              <a:rPr lang="en-US" altLang="en-US" sz="2400" smtClean="0"/>
              <a:t>10 to 15% of the unemployed</a:t>
            </a:r>
            <a:endParaRPr lang="en-US" altLang="en-US" sz="2400" smtClean="0"/>
          </a:p>
        </p:txBody>
      </p:sp>
    </p:spTree>
  </p:cSld>
  <p:clrMapOvr>
    <a:masterClrMapping/>
  </p:clrMapOvr>
  <p:transition spd="slow"/>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Grp="1" noChangeArrowheads="1"/>
          </p:cNvSpPr>
          <p:nvPr>
            <p:ph type="title"/>
          </p:nvPr>
        </p:nvSpPr>
        <p:spPr/>
        <p:txBody>
          <a:bodyPr/>
          <a:lstStyle/>
          <a:p>
            <a:pPr eaLnBrk="1" hangingPunct="1"/>
            <a:r>
              <a:rPr lang="en-US" altLang="en-US" smtClean="0">
                <a:ea typeface="Trebuchet MS" panose="020B0603020202020204" pitchFamily="34" charset="0"/>
                <a:cs typeface="Trebuchet MS" panose="020B0603020202020204" pitchFamily="34" charset="0"/>
              </a:rPr>
              <a:t>Unemployment (cont'd)</a:t>
            </a:r>
            <a:endParaRPr lang="en-US" altLang="en-US" smtClean="0">
              <a:ea typeface="Trebuchet MS" panose="020B0603020202020204" pitchFamily="34" charset="0"/>
              <a:cs typeface="Trebuchet MS" panose="020B0603020202020204" pitchFamily="34" charset="0"/>
            </a:endParaRPr>
          </a:p>
        </p:txBody>
      </p:sp>
      <p:sp>
        <p:nvSpPr>
          <p:cNvPr id="19459" name="Rectangle 5"/>
          <p:cNvSpPr>
            <a:spLocks noGrp="1" noChangeArrowheads="1"/>
          </p:cNvSpPr>
          <p:nvPr>
            <p:ph idx="1"/>
          </p:nvPr>
        </p:nvSpPr>
        <p:spPr/>
        <p:txBody>
          <a:bodyPr/>
          <a:lstStyle/>
          <a:p>
            <a:pPr eaLnBrk="1" hangingPunct="1">
              <a:spcBef>
                <a:spcPct val="60000"/>
              </a:spcBef>
            </a:pPr>
            <a:r>
              <a:rPr lang="en-US" altLang="en-US" sz="3200" smtClean="0">
                <a:solidFill>
                  <a:srgbClr val="FF0000"/>
                </a:solidFill>
              </a:rPr>
              <a:t>New Entrant</a:t>
            </a:r>
            <a:endParaRPr lang="en-US" altLang="en-US" sz="3200" smtClean="0">
              <a:solidFill>
                <a:srgbClr val="FF0000"/>
              </a:solidFill>
            </a:endParaRPr>
          </a:p>
          <a:p>
            <a:pPr lvl="1" eaLnBrk="1" hangingPunct="1">
              <a:spcBef>
                <a:spcPct val="60000"/>
              </a:spcBef>
            </a:pPr>
            <a:r>
              <a:rPr lang="en-US" altLang="en-US" sz="2800" smtClean="0"/>
              <a:t>An individual who has never worked a full-time job for two weeks or longer</a:t>
            </a:r>
            <a:endParaRPr lang="en-US" altLang="en-US" sz="2800" smtClean="0"/>
          </a:p>
          <a:p>
            <a:pPr lvl="2" eaLnBrk="1" hangingPunct="1">
              <a:spcBef>
                <a:spcPct val="40000"/>
              </a:spcBef>
            </a:pPr>
            <a:r>
              <a:rPr lang="en-US" altLang="en-US" sz="2400" smtClean="0"/>
              <a:t>10 to 15% of the unemployed</a:t>
            </a:r>
            <a:endParaRPr lang="en-US" altLang="en-US" sz="2400" smtClean="0"/>
          </a:p>
        </p:txBody>
      </p:sp>
    </p:spTree>
  </p:cSld>
  <p:clrMapOvr>
    <a:masterClrMapping/>
  </p:clrMapOvr>
  <p:transition spd="slow"/>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altLang="en-US" smtClean="0">
                <a:ea typeface="Trebuchet MS" panose="020B0603020202020204" pitchFamily="34" charset="0"/>
                <a:cs typeface="Trebuchet MS" panose="020B0603020202020204" pitchFamily="34" charset="0"/>
              </a:rPr>
              <a:t>Adult Population (example)</a:t>
            </a:r>
            <a:endParaRPr lang="en-US" altLang="en-US" smtClean="0">
              <a:ea typeface="Trebuchet MS" panose="020B0603020202020204" pitchFamily="34" charset="0"/>
              <a:cs typeface="Trebuchet MS" panose="020B0603020202020204" pitchFamily="34" charset="0"/>
            </a:endParaRPr>
          </a:p>
        </p:txBody>
      </p:sp>
      <p:pic>
        <p:nvPicPr>
          <p:cNvPr id="20483" name="Picture 5" descr="Figure_0702"/>
          <p:cNvPicPr preferRelativeResize="0">
            <a:picLocks noGrp="1" noChangeAspect="1" noChangeArrowheads="1"/>
          </p:cNvPicPr>
          <p:nvPr>
            <p:ph idx="1"/>
            <p:custDataLst>
              <p:tags r:id="rId1"/>
            </p:custDataLst>
          </p:nvPr>
        </p:nvPicPr>
        <p:blipFill>
          <a:blip r:embed="rId2">
            <a:extLst>
              <a:ext uri="{28A0092B-C50C-407E-A947-70E740481C1C}">
                <a14:useLocalDpi xmlns:a14="http://schemas.microsoft.com/office/drawing/2010/main" val="0"/>
              </a:ext>
            </a:extLst>
          </a:blip>
          <a:stretch>
            <a:fillRect/>
          </a:stretch>
        </p:blipFill>
        <p:spPr>
          <a:xfrm>
            <a:off x="1234674" y="1600200"/>
            <a:ext cx="6674652" cy="4525963"/>
          </a:xfrm>
          <a:noFill/>
        </p:spPr>
      </p:pic>
    </p:spTree>
  </p:cSld>
  <p:clrMapOvr>
    <a:masterClrMapping/>
  </p:clrMapOvr>
  <p:transition spd="slow"/>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4"/>
          <p:cNvSpPr>
            <a:spLocks noGrp="1" noChangeArrowheads="1"/>
          </p:cNvSpPr>
          <p:nvPr>
            <p:ph type="title"/>
          </p:nvPr>
        </p:nvSpPr>
        <p:spPr/>
        <p:txBody>
          <a:bodyPr/>
          <a:lstStyle/>
          <a:p>
            <a:pPr eaLnBrk="1" hangingPunct="1"/>
            <a:r>
              <a:rPr lang="en-US" altLang="en-US" smtClean="0">
                <a:ea typeface="Trebuchet MS" panose="020B0603020202020204" pitchFamily="34" charset="0"/>
                <a:cs typeface="Trebuchet MS" panose="020B0603020202020204" pitchFamily="34" charset="0"/>
              </a:rPr>
              <a:t>Unemployment (cont'd)</a:t>
            </a:r>
            <a:endParaRPr lang="en-US" altLang="en-US" smtClean="0">
              <a:ea typeface="Trebuchet MS" panose="020B0603020202020204" pitchFamily="34" charset="0"/>
              <a:cs typeface="Trebuchet MS" panose="020B0603020202020204" pitchFamily="34" charset="0"/>
            </a:endParaRPr>
          </a:p>
        </p:txBody>
      </p:sp>
      <p:sp>
        <p:nvSpPr>
          <p:cNvPr id="21507" name="Rectangle 5"/>
          <p:cNvSpPr>
            <a:spLocks noGrp="1" noChangeArrowheads="1"/>
          </p:cNvSpPr>
          <p:nvPr>
            <p:ph idx="1"/>
          </p:nvPr>
        </p:nvSpPr>
        <p:spPr/>
        <p:txBody>
          <a:bodyPr/>
          <a:lstStyle/>
          <a:p>
            <a:pPr eaLnBrk="1" hangingPunct="1">
              <a:spcBef>
                <a:spcPct val="60000"/>
              </a:spcBef>
            </a:pPr>
            <a:r>
              <a:rPr lang="en-US" altLang="en-US" sz="3200" smtClean="0">
                <a:solidFill>
                  <a:srgbClr val="FF0000"/>
                </a:solidFill>
              </a:rPr>
              <a:t>Labor Force Participation Rate</a:t>
            </a:r>
            <a:endParaRPr lang="en-US" altLang="en-US" sz="3200" smtClean="0">
              <a:solidFill>
                <a:srgbClr val="FF0000"/>
              </a:solidFill>
            </a:endParaRPr>
          </a:p>
          <a:p>
            <a:pPr lvl="1" eaLnBrk="1" hangingPunct="1">
              <a:spcBef>
                <a:spcPct val="60000"/>
              </a:spcBef>
            </a:pPr>
            <a:r>
              <a:rPr lang="en-US" altLang="en-US" sz="2800" smtClean="0"/>
              <a:t>The proportion of non-institutionalized working-age individuals who are employed or seeking employment</a:t>
            </a:r>
            <a:endParaRPr lang="en-US" altLang="en-US" sz="2800" smtClean="0"/>
          </a:p>
        </p:txBody>
      </p:sp>
    </p:spTree>
  </p:cSld>
  <p:clrMapOvr>
    <a:masterClrMapping/>
  </p:clrMapOvr>
  <p:transition spd="slow"/>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530" name="Group 1027"/>
          <p:cNvGrpSpPr/>
          <p:nvPr/>
        </p:nvGrpSpPr>
        <p:grpSpPr bwMode="auto">
          <a:xfrm>
            <a:off x="419100" y="2038350"/>
            <a:ext cx="8140700" cy="1382713"/>
            <a:chOff x="272" y="865"/>
            <a:chExt cx="5128" cy="1071"/>
          </a:xfrm>
        </p:grpSpPr>
        <p:sp>
          <p:nvSpPr>
            <p:cNvPr id="256004" name="Rectangle 1028"/>
            <p:cNvSpPr>
              <a:spLocks noChangeArrowheads="1"/>
            </p:cNvSpPr>
            <p:nvPr/>
          </p:nvSpPr>
          <p:spPr bwMode="auto">
            <a:xfrm>
              <a:off x="272" y="1051"/>
              <a:ext cx="1853" cy="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3200" dirty="0">
                  <a:solidFill>
                    <a:srgbClr val="FF0000"/>
                  </a:solidFill>
                  <a:effectLst>
                    <a:outerShdw blurRad="38100" dist="38100" dir="2700000" algn="tl">
                      <a:srgbClr val="000000"/>
                    </a:outerShdw>
                  </a:effectLst>
                  <a:latin typeface="Arial" panose="020B0604020202020204" pitchFamily="34" charset="0"/>
                </a:rPr>
                <a:t>Unemployment</a:t>
              </a:r>
              <a:endParaRPr lang="en-GB" sz="3200" dirty="0">
                <a:solidFill>
                  <a:srgbClr val="FF0000"/>
                </a:solidFill>
                <a:effectLst>
                  <a:outerShdw blurRad="38100" dist="38100" dir="2700000" algn="tl">
                    <a:srgbClr val="000000"/>
                  </a:outerShdw>
                </a:effectLst>
                <a:latin typeface="Arial" panose="020B0604020202020204" pitchFamily="34" charset="0"/>
              </a:endParaRPr>
            </a:p>
            <a:p>
              <a:pPr algn="ctr" eaLnBrk="0" fontAlgn="base" hangingPunct="0">
                <a:spcBef>
                  <a:spcPct val="0"/>
                </a:spcBef>
                <a:spcAft>
                  <a:spcPct val="0"/>
                </a:spcAft>
                <a:defRPr/>
              </a:pPr>
              <a:r>
                <a:rPr lang="en-GB" sz="3200" dirty="0">
                  <a:solidFill>
                    <a:srgbClr val="FF0000"/>
                  </a:solidFill>
                  <a:effectLst>
                    <a:outerShdw blurRad="38100" dist="38100" dir="2700000" algn="tl">
                      <a:srgbClr val="000000"/>
                    </a:outerShdw>
                  </a:effectLst>
                  <a:latin typeface="Arial" panose="020B0604020202020204" pitchFamily="34" charset="0"/>
                </a:rPr>
                <a:t>rate</a:t>
              </a:r>
              <a:endParaRPr lang="en-GB" sz="3200" dirty="0">
                <a:solidFill>
                  <a:srgbClr val="FF0000"/>
                </a:solidFill>
                <a:effectLst>
                  <a:outerShdw blurRad="38100" dist="38100" dir="2700000" algn="tl">
                    <a:srgbClr val="000000"/>
                  </a:outerShdw>
                </a:effectLst>
                <a:latin typeface="Arial" panose="020B0604020202020204" pitchFamily="34" charset="0"/>
              </a:endParaRPr>
            </a:p>
          </p:txBody>
        </p:sp>
        <p:sp>
          <p:nvSpPr>
            <p:cNvPr id="256005" name="Rectangle 1029"/>
            <p:cNvSpPr>
              <a:spLocks noChangeArrowheads="1"/>
            </p:cNvSpPr>
            <p:nvPr/>
          </p:nvSpPr>
          <p:spPr bwMode="auto">
            <a:xfrm>
              <a:off x="2727" y="865"/>
              <a:ext cx="1523" cy="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3200" dirty="0">
                  <a:solidFill>
                    <a:srgbClr val="FF0000"/>
                  </a:solidFill>
                  <a:effectLst>
                    <a:outerShdw blurRad="38100" dist="38100" dir="2700000" algn="tl">
                      <a:srgbClr val="000000"/>
                    </a:outerShdw>
                  </a:effectLst>
                  <a:latin typeface="Arial" panose="020B0604020202020204" pitchFamily="34" charset="0"/>
                </a:rPr>
                <a:t>unemployed</a:t>
              </a:r>
              <a:endParaRPr lang="en-GB" sz="3200" dirty="0">
                <a:solidFill>
                  <a:srgbClr val="FF0000"/>
                </a:solidFill>
                <a:effectLst>
                  <a:outerShdw blurRad="38100" dist="38100" dir="2700000" algn="tl">
                    <a:srgbClr val="000000"/>
                  </a:outerShdw>
                </a:effectLst>
                <a:latin typeface="Arial" panose="020B0604020202020204" pitchFamily="34" charset="0"/>
              </a:endParaRPr>
            </a:p>
          </p:txBody>
        </p:sp>
        <p:sp>
          <p:nvSpPr>
            <p:cNvPr id="256006" name="Rectangle 1030"/>
            <p:cNvSpPr>
              <a:spLocks noChangeArrowheads="1"/>
            </p:cNvSpPr>
            <p:nvPr/>
          </p:nvSpPr>
          <p:spPr bwMode="auto">
            <a:xfrm>
              <a:off x="2749" y="1482"/>
              <a:ext cx="1479" cy="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3200">
                  <a:solidFill>
                    <a:srgbClr val="FF0000"/>
                  </a:solidFill>
                  <a:effectLst>
                    <a:outerShdw blurRad="38100" dist="38100" dir="2700000" algn="tl">
                      <a:srgbClr val="000000"/>
                    </a:outerShdw>
                  </a:effectLst>
                  <a:latin typeface="Arial" panose="020B0604020202020204" pitchFamily="34" charset="0"/>
                </a:rPr>
                <a:t>labour force</a:t>
              </a:r>
              <a:endParaRPr lang="en-GB" sz="3200">
                <a:solidFill>
                  <a:srgbClr val="FF0000"/>
                </a:solidFill>
                <a:effectLst>
                  <a:outerShdw blurRad="38100" dist="38100" dir="2700000" algn="tl">
                    <a:srgbClr val="000000"/>
                  </a:outerShdw>
                </a:effectLst>
                <a:latin typeface="Arial" panose="020B0604020202020204" pitchFamily="34" charset="0"/>
              </a:endParaRPr>
            </a:p>
          </p:txBody>
        </p:sp>
        <p:sp>
          <p:nvSpPr>
            <p:cNvPr id="22546" name="Line 1031"/>
            <p:cNvSpPr>
              <a:spLocks noChangeShapeType="1"/>
            </p:cNvSpPr>
            <p:nvPr/>
          </p:nvSpPr>
          <p:spPr bwMode="auto">
            <a:xfrm>
              <a:off x="2782" y="1389"/>
              <a:ext cx="1433" cy="0"/>
            </a:xfrm>
            <a:prstGeom prst="line">
              <a:avLst/>
            </a:prstGeom>
            <a:noFill/>
            <a:ln w="762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US" sz="2400">
                <a:solidFill>
                  <a:prstClr val="black"/>
                </a:solidFill>
                <a:latin typeface="Times New Roman" panose="02020603050405020304" pitchFamily="1" charset="0"/>
              </a:endParaRPr>
            </a:p>
          </p:txBody>
        </p:sp>
        <p:sp>
          <p:nvSpPr>
            <p:cNvPr id="22547" name="Rectangle 1032"/>
            <p:cNvSpPr>
              <a:spLocks noChangeArrowheads="1"/>
            </p:cNvSpPr>
            <p:nvPr/>
          </p:nvSpPr>
          <p:spPr bwMode="auto">
            <a:xfrm>
              <a:off x="4340" y="1061"/>
              <a:ext cx="359" cy="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pPr>
              <a:r>
                <a:rPr lang="en-GB" sz="6000">
                  <a:solidFill>
                    <a:srgbClr val="FF0000"/>
                  </a:solidFill>
                  <a:latin typeface="Arial" panose="020B0604020202020204" pitchFamily="34" charset="0"/>
                </a:rPr>
                <a:t>x</a:t>
              </a:r>
              <a:endParaRPr lang="en-GB" sz="6000">
                <a:solidFill>
                  <a:srgbClr val="FF0000"/>
                </a:solidFill>
                <a:latin typeface="Arial" panose="020B0604020202020204" pitchFamily="34" charset="0"/>
              </a:endParaRPr>
            </a:p>
          </p:txBody>
        </p:sp>
        <p:sp>
          <p:nvSpPr>
            <p:cNvPr id="256009" name="Rectangle 1033"/>
            <p:cNvSpPr>
              <a:spLocks noChangeArrowheads="1"/>
            </p:cNvSpPr>
            <p:nvPr/>
          </p:nvSpPr>
          <p:spPr bwMode="auto">
            <a:xfrm>
              <a:off x="4853" y="1188"/>
              <a:ext cx="547" cy="4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3200">
                  <a:solidFill>
                    <a:srgbClr val="FF0000"/>
                  </a:solidFill>
                  <a:effectLst>
                    <a:outerShdw blurRad="38100" dist="38100" dir="2700000" algn="tl">
                      <a:srgbClr val="000000"/>
                    </a:outerShdw>
                  </a:effectLst>
                  <a:latin typeface="Arial" panose="020B0604020202020204" pitchFamily="34" charset="0"/>
                </a:rPr>
                <a:t>100</a:t>
              </a:r>
              <a:endParaRPr lang="en-GB" sz="3200">
                <a:solidFill>
                  <a:srgbClr val="FF0000"/>
                </a:solidFill>
                <a:effectLst>
                  <a:outerShdw blurRad="38100" dist="38100" dir="2700000" algn="tl">
                    <a:srgbClr val="000000"/>
                  </a:outerShdw>
                </a:effectLst>
                <a:latin typeface="Arial" panose="020B0604020202020204" pitchFamily="34" charset="0"/>
              </a:endParaRPr>
            </a:p>
          </p:txBody>
        </p:sp>
        <p:sp>
          <p:nvSpPr>
            <p:cNvPr id="22549" name="Rectangle 1034"/>
            <p:cNvSpPr>
              <a:spLocks noChangeArrowheads="1"/>
            </p:cNvSpPr>
            <p:nvPr/>
          </p:nvSpPr>
          <p:spPr bwMode="auto">
            <a:xfrm>
              <a:off x="2130" y="1107"/>
              <a:ext cx="400" cy="7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pPr>
              <a:r>
                <a:rPr lang="en-GB" sz="6000">
                  <a:solidFill>
                    <a:srgbClr val="FF0000"/>
                  </a:solidFill>
                  <a:latin typeface="Arial" panose="020B0604020202020204" pitchFamily="34" charset="0"/>
                </a:rPr>
                <a:t>=</a:t>
              </a:r>
              <a:endParaRPr lang="en-GB" sz="6000">
                <a:solidFill>
                  <a:srgbClr val="FF0000"/>
                </a:solidFill>
                <a:latin typeface="Arial" panose="020B0604020202020204" pitchFamily="34" charset="0"/>
              </a:endParaRPr>
            </a:p>
          </p:txBody>
        </p:sp>
      </p:grpSp>
      <p:grpSp>
        <p:nvGrpSpPr>
          <p:cNvPr id="256011" name="Group 1035"/>
          <p:cNvGrpSpPr/>
          <p:nvPr/>
        </p:nvGrpSpPr>
        <p:grpSpPr bwMode="auto">
          <a:xfrm>
            <a:off x="593725" y="3910013"/>
            <a:ext cx="8140700" cy="2154237"/>
            <a:chOff x="354" y="2146"/>
            <a:chExt cx="5128" cy="2023"/>
          </a:xfrm>
        </p:grpSpPr>
        <p:grpSp>
          <p:nvGrpSpPr>
            <p:cNvPr id="22533" name="Group 1036"/>
            <p:cNvGrpSpPr/>
            <p:nvPr/>
          </p:nvGrpSpPr>
          <p:grpSpPr bwMode="auto">
            <a:xfrm>
              <a:off x="354" y="2332"/>
              <a:ext cx="2265" cy="1837"/>
              <a:chOff x="354" y="2332"/>
              <a:chExt cx="2265" cy="1837"/>
            </a:xfrm>
          </p:grpSpPr>
          <p:sp>
            <p:nvSpPr>
              <p:cNvPr id="256013" name="Rectangle 1037"/>
              <p:cNvSpPr>
                <a:spLocks noChangeArrowheads="1"/>
              </p:cNvSpPr>
              <p:nvPr/>
            </p:nvSpPr>
            <p:spPr bwMode="auto">
              <a:xfrm>
                <a:off x="354" y="2332"/>
                <a:ext cx="1853" cy="1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3200" dirty="0">
                    <a:solidFill>
                      <a:srgbClr val="E76618">
                        <a:lumMod val="75000"/>
                      </a:srgbClr>
                    </a:solidFill>
                    <a:effectLst>
                      <a:outerShdw blurRad="38100" dist="38100" dir="2700000" algn="tl">
                        <a:srgbClr val="000000"/>
                      </a:outerShdw>
                    </a:effectLst>
                    <a:latin typeface="Arial" panose="020B0604020202020204" pitchFamily="34" charset="0"/>
                  </a:rPr>
                  <a:t>Unemployment</a:t>
                </a:r>
                <a:endParaRPr lang="en-GB" sz="3200" dirty="0">
                  <a:solidFill>
                    <a:srgbClr val="E76618">
                      <a:lumMod val="75000"/>
                    </a:srgbClr>
                  </a:solidFill>
                  <a:effectLst>
                    <a:outerShdw blurRad="38100" dist="38100" dir="2700000" algn="tl">
                      <a:srgbClr val="000000"/>
                    </a:outerShdw>
                  </a:effectLst>
                  <a:latin typeface="Arial" panose="020B0604020202020204" pitchFamily="34" charset="0"/>
                </a:endParaRPr>
              </a:p>
              <a:p>
                <a:pPr algn="ctr" eaLnBrk="0" fontAlgn="base" hangingPunct="0">
                  <a:spcBef>
                    <a:spcPct val="0"/>
                  </a:spcBef>
                  <a:spcAft>
                    <a:spcPct val="0"/>
                  </a:spcAft>
                  <a:defRPr/>
                </a:pPr>
                <a:r>
                  <a:rPr lang="en-GB" sz="3200" dirty="0">
                    <a:solidFill>
                      <a:srgbClr val="E76618">
                        <a:lumMod val="75000"/>
                      </a:srgbClr>
                    </a:solidFill>
                    <a:effectLst>
                      <a:outerShdw blurRad="38100" dist="38100" dir="2700000" algn="tl">
                        <a:srgbClr val="000000"/>
                      </a:outerShdw>
                    </a:effectLst>
                    <a:latin typeface="Arial" panose="020B0604020202020204" pitchFamily="34" charset="0"/>
                  </a:rPr>
                  <a:t>rate </a:t>
                </a:r>
                <a:r>
                  <a:rPr lang="en-GB" sz="3200" baseline="-25000" dirty="0">
                    <a:solidFill>
                      <a:srgbClr val="E76618">
                        <a:lumMod val="75000"/>
                      </a:srgbClr>
                    </a:solidFill>
                    <a:effectLst>
                      <a:outerShdw blurRad="38100" dist="38100" dir="2700000" algn="tl">
                        <a:srgbClr val="000000"/>
                      </a:outerShdw>
                    </a:effectLst>
                    <a:latin typeface="Arial" panose="020B0604020202020204" pitchFamily="34" charset="0"/>
                  </a:rPr>
                  <a:t>2014</a:t>
                </a:r>
                <a:endParaRPr lang="en-GB" sz="3200" baseline="-25000" dirty="0">
                  <a:solidFill>
                    <a:srgbClr val="E76618">
                      <a:lumMod val="75000"/>
                    </a:srgbClr>
                  </a:solidFill>
                  <a:effectLst>
                    <a:outerShdw blurRad="38100" dist="38100" dir="2700000" algn="tl">
                      <a:srgbClr val="000000"/>
                    </a:outerShdw>
                  </a:effectLst>
                  <a:latin typeface="Arial" panose="020B0604020202020204" pitchFamily="34" charset="0"/>
                </a:endParaRPr>
              </a:p>
            </p:txBody>
          </p:sp>
          <p:sp>
            <p:nvSpPr>
              <p:cNvPr id="256014" name="Rectangle 1038"/>
              <p:cNvSpPr>
                <a:spLocks noChangeArrowheads="1"/>
              </p:cNvSpPr>
              <p:nvPr/>
            </p:nvSpPr>
            <p:spPr bwMode="auto">
              <a:xfrm>
                <a:off x="2219" y="3215"/>
                <a:ext cx="400" cy="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6000">
                    <a:solidFill>
                      <a:srgbClr val="E76618">
                        <a:lumMod val="75000"/>
                      </a:srgbClr>
                    </a:solidFill>
                    <a:latin typeface="Arial" panose="020B0604020202020204" pitchFamily="34" charset="0"/>
                  </a:rPr>
                  <a:t>=</a:t>
                </a:r>
                <a:endParaRPr lang="en-GB" sz="6000">
                  <a:solidFill>
                    <a:srgbClr val="E76618">
                      <a:lumMod val="75000"/>
                    </a:srgbClr>
                  </a:solidFill>
                  <a:latin typeface="Arial" panose="020B0604020202020204" pitchFamily="34" charset="0"/>
                </a:endParaRPr>
              </a:p>
            </p:txBody>
          </p:sp>
        </p:grpSp>
        <p:sp>
          <p:nvSpPr>
            <p:cNvPr id="256015" name="Rectangle 1039"/>
            <p:cNvSpPr>
              <a:spLocks noChangeArrowheads="1"/>
            </p:cNvSpPr>
            <p:nvPr/>
          </p:nvSpPr>
          <p:spPr bwMode="auto">
            <a:xfrm>
              <a:off x="2938" y="2146"/>
              <a:ext cx="1264" cy="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3200">
                  <a:solidFill>
                    <a:srgbClr val="E76618">
                      <a:lumMod val="75000"/>
                    </a:srgbClr>
                  </a:solidFill>
                  <a:effectLst>
                    <a:outerShdw blurRad="38100" dist="38100" dir="2700000" algn="tl">
                      <a:srgbClr val="000000"/>
                    </a:outerShdw>
                  </a:effectLst>
                  <a:latin typeface="Arial" panose="020B0604020202020204" pitchFamily="34" charset="0"/>
                </a:rPr>
                <a:t>1,100,000</a:t>
              </a:r>
              <a:endParaRPr lang="en-GB" sz="3200">
                <a:solidFill>
                  <a:srgbClr val="E76618">
                    <a:lumMod val="75000"/>
                  </a:srgbClr>
                </a:solidFill>
                <a:effectLst>
                  <a:outerShdw blurRad="38100" dist="38100" dir="2700000" algn="tl">
                    <a:srgbClr val="000000"/>
                  </a:outerShdw>
                </a:effectLst>
                <a:latin typeface="Arial" panose="020B0604020202020204" pitchFamily="34" charset="0"/>
              </a:endParaRPr>
            </a:p>
          </p:txBody>
        </p:sp>
        <p:sp>
          <p:nvSpPr>
            <p:cNvPr id="256016" name="Rectangle 1040"/>
            <p:cNvSpPr>
              <a:spLocks noChangeArrowheads="1"/>
            </p:cNvSpPr>
            <p:nvPr/>
          </p:nvSpPr>
          <p:spPr bwMode="auto">
            <a:xfrm>
              <a:off x="2869" y="2763"/>
              <a:ext cx="1408" cy="5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3200">
                  <a:solidFill>
                    <a:srgbClr val="E76618">
                      <a:lumMod val="75000"/>
                    </a:srgbClr>
                  </a:solidFill>
                  <a:effectLst>
                    <a:outerShdw blurRad="38100" dist="38100" dir="2700000" algn="tl">
                      <a:srgbClr val="000000"/>
                    </a:outerShdw>
                  </a:effectLst>
                  <a:latin typeface="Arial" panose="020B0604020202020204" pitchFamily="34" charset="0"/>
                </a:rPr>
                <a:t>16,000,000</a:t>
              </a:r>
              <a:endParaRPr lang="en-GB" sz="3200">
                <a:solidFill>
                  <a:srgbClr val="E76618">
                    <a:lumMod val="75000"/>
                  </a:srgbClr>
                </a:solidFill>
                <a:effectLst>
                  <a:outerShdw blurRad="38100" dist="38100" dir="2700000" algn="tl">
                    <a:srgbClr val="000000"/>
                  </a:outerShdw>
                </a:effectLst>
                <a:latin typeface="Arial" panose="020B0604020202020204" pitchFamily="34" charset="0"/>
              </a:endParaRPr>
            </a:p>
          </p:txBody>
        </p:sp>
        <p:sp>
          <p:nvSpPr>
            <p:cNvPr id="256017" name="Line 1041"/>
            <p:cNvSpPr>
              <a:spLocks noChangeShapeType="1"/>
            </p:cNvSpPr>
            <p:nvPr/>
          </p:nvSpPr>
          <p:spPr bwMode="auto">
            <a:xfrm>
              <a:off x="2864" y="2669"/>
              <a:ext cx="1433" cy="0"/>
            </a:xfrm>
            <a:prstGeom prst="line">
              <a:avLst/>
            </a:prstGeom>
            <a:noFill/>
            <a:ln w="76200">
              <a:solidFill>
                <a:schemeClr val="tx1"/>
              </a:solidFill>
              <a:round/>
              <a:headEnd type="none" w="sm" len="sm"/>
              <a:tailEnd type="none" w="sm" len="sm"/>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eaLnBrk="0" fontAlgn="base" hangingPunct="0">
                <a:spcBef>
                  <a:spcPct val="0"/>
                </a:spcBef>
                <a:spcAft>
                  <a:spcPct val="0"/>
                </a:spcAft>
                <a:defRPr/>
              </a:pPr>
              <a:endParaRPr lang="en-US" sz="2000">
                <a:solidFill>
                  <a:srgbClr val="E76618">
                    <a:lumMod val="75000"/>
                  </a:srgbClr>
                </a:solidFill>
                <a:latin typeface="Arial" panose="020B0604020202020204" pitchFamily="34" charset="0"/>
              </a:endParaRPr>
            </a:p>
          </p:txBody>
        </p:sp>
        <p:sp>
          <p:nvSpPr>
            <p:cNvPr id="256018" name="Rectangle 1042"/>
            <p:cNvSpPr>
              <a:spLocks noChangeArrowheads="1"/>
            </p:cNvSpPr>
            <p:nvPr/>
          </p:nvSpPr>
          <p:spPr bwMode="auto">
            <a:xfrm>
              <a:off x="4422" y="2341"/>
              <a:ext cx="359" cy="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6000">
                  <a:solidFill>
                    <a:srgbClr val="E76618">
                      <a:lumMod val="75000"/>
                    </a:srgbClr>
                  </a:solidFill>
                  <a:latin typeface="Arial" panose="020B0604020202020204" pitchFamily="34" charset="0"/>
                </a:rPr>
                <a:t>x</a:t>
              </a:r>
              <a:endParaRPr lang="en-GB" sz="6000">
                <a:solidFill>
                  <a:srgbClr val="E76618">
                    <a:lumMod val="75000"/>
                  </a:srgbClr>
                </a:solidFill>
                <a:latin typeface="Arial" panose="020B0604020202020204" pitchFamily="34" charset="0"/>
              </a:endParaRPr>
            </a:p>
          </p:txBody>
        </p:sp>
        <p:sp>
          <p:nvSpPr>
            <p:cNvPr id="256019" name="Rectangle 1043"/>
            <p:cNvSpPr>
              <a:spLocks noChangeArrowheads="1"/>
            </p:cNvSpPr>
            <p:nvPr/>
          </p:nvSpPr>
          <p:spPr bwMode="auto">
            <a:xfrm>
              <a:off x="4935" y="2470"/>
              <a:ext cx="547" cy="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3200">
                  <a:solidFill>
                    <a:srgbClr val="E76618">
                      <a:lumMod val="75000"/>
                    </a:srgbClr>
                  </a:solidFill>
                  <a:effectLst>
                    <a:outerShdw blurRad="38100" dist="38100" dir="2700000" algn="tl">
                      <a:srgbClr val="000000"/>
                    </a:outerShdw>
                  </a:effectLst>
                  <a:latin typeface="Arial" panose="020B0604020202020204" pitchFamily="34" charset="0"/>
                </a:rPr>
                <a:t>100</a:t>
              </a:r>
              <a:endParaRPr lang="en-GB" sz="3200">
                <a:solidFill>
                  <a:srgbClr val="E76618">
                    <a:lumMod val="75000"/>
                  </a:srgbClr>
                </a:solidFill>
                <a:effectLst>
                  <a:outerShdw blurRad="38100" dist="38100" dir="2700000" algn="tl">
                    <a:srgbClr val="000000"/>
                  </a:outerShdw>
                </a:effectLst>
                <a:latin typeface="Arial" panose="020B0604020202020204" pitchFamily="34" charset="0"/>
              </a:endParaRPr>
            </a:p>
          </p:txBody>
        </p:sp>
        <p:sp>
          <p:nvSpPr>
            <p:cNvPr id="256020" name="Rectangle 1044"/>
            <p:cNvSpPr>
              <a:spLocks noChangeArrowheads="1"/>
            </p:cNvSpPr>
            <p:nvPr/>
          </p:nvSpPr>
          <p:spPr bwMode="auto">
            <a:xfrm>
              <a:off x="2212" y="2388"/>
              <a:ext cx="400" cy="9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6000">
                  <a:solidFill>
                    <a:srgbClr val="E76618">
                      <a:lumMod val="75000"/>
                    </a:srgbClr>
                  </a:solidFill>
                  <a:latin typeface="Arial" panose="020B0604020202020204" pitchFamily="34" charset="0"/>
                </a:rPr>
                <a:t>=</a:t>
              </a:r>
              <a:endParaRPr lang="en-GB" sz="6000">
                <a:solidFill>
                  <a:srgbClr val="E76618">
                    <a:lumMod val="75000"/>
                  </a:srgbClr>
                </a:solidFill>
                <a:latin typeface="Arial" panose="020B0604020202020204" pitchFamily="34" charset="0"/>
              </a:endParaRPr>
            </a:p>
          </p:txBody>
        </p:sp>
        <p:sp>
          <p:nvSpPr>
            <p:cNvPr id="256021" name="Rectangle 1045"/>
            <p:cNvSpPr>
              <a:spLocks noChangeArrowheads="1"/>
            </p:cNvSpPr>
            <p:nvPr/>
          </p:nvSpPr>
          <p:spPr bwMode="auto">
            <a:xfrm>
              <a:off x="3013" y="3267"/>
              <a:ext cx="780" cy="6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92075" tIns="46038" rIns="92075" bIns="46038">
              <a:spAutoFit/>
            </a:bodyPr>
            <a:lstStyle/>
            <a:p>
              <a:pPr algn="ctr" eaLnBrk="0" fontAlgn="base" hangingPunct="0">
                <a:spcBef>
                  <a:spcPct val="0"/>
                </a:spcBef>
                <a:spcAft>
                  <a:spcPct val="0"/>
                </a:spcAft>
                <a:defRPr/>
              </a:pPr>
              <a:r>
                <a:rPr lang="en-GB" sz="3600">
                  <a:solidFill>
                    <a:srgbClr val="E76618">
                      <a:lumMod val="75000"/>
                    </a:srgbClr>
                  </a:solidFill>
                  <a:effectLst>
                    <a:outerShdw blurRad="38100" dist="38100" dir="2700000" algn="tl">
                      <a:srgbClr val="000000"/>
                    </a:outerShdw>
                  </a:effectLst>
                  <a:latin typeface="Arial" panose="020B0604020202020204" pitchFamily="34" charset="0"/>
                </a:rPr>
                <a:t>6.8%</a:t>
              </a:r>
              <a:endParaRPr lang="en-GB" sz="3600">
                <a:solidFill>
                  <a:srgbClr val="E76618">
                    <a:lumMod val="75000"/>
                  </a:srgbClr>
                </a:solidFill>
                <a:effectLst>
                  <a:outerShdw blurRad="38100" dist="38100" dir="2700000" algn="tl">
                    <a:srgbClr val="000000"/>
                  </a:outerShdw>
                </a:effectLst>
                <a:latin typeface="Arial" panose="020B0604020202020204" pitchFamily="34" charset="0"/>
              </a:endParaRPr>
            </a:p>
          </p:txBody>
        </p:sp>
      </p:grpSp>
      <p:sp>
        <p:nvSpPr>
          <p:cNvPr id="256023" name="Rectangle 1047"/>
          <p:cNvSpPr>
            <a:spLocks noChangeArrowheads="1"/>
          </p:cNvSpPr>
          <p:nvPr/>
        </p:nvSpPr>
        <p:spPr bwMode="auto">
          <a:xfrm>
            <a:off x="603250" y="476250"/>
            <a:ext cx="7772400" cy="1219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92075" tIns="46038" rIns="92075" bIns="46038" anchor="ctr"/>
          <a:lstStyle/>
          <a:p>
            <a:pPr algn="ctr" eaLnBrk="0" fontAlgn="base" hangingPunct="0">
              <a:spcBef>
                <a:spcPct val="0"/>
              </a:spcBef>
              <a:spcAft>
                <a:spcPct val="0"/>
              </a:spcAft>
              <a:defRPr/>
            </a:pPr>
            <a:r>
              <a:rPr lang="en-US" sz="4000" dirty="0">
                <a:solidFill>
                  <a:prstClr val="black"/>
                </a:solidFill>
                <a:effectLst>
                  <a:outerShdw blurRad="38100" dist="38100" dir="2700000" algn="tl">
                    <a:srgbClr val="000000"/>
                  </a:outerShdw>
                </a:effectLst>
                <a:latin typeface="Arial" panose="020B0604020202020204" pitchFamily="34" charset="0"/>
              </a:rPr>
              <a:t>Measurement of Unemployment</a:t>
            </a:r>
            <a:endParaRPr lang="en-US" sz="4000" dirty="0">
              <a:solidFill>
                <a:prstClr val="black"/>
              </a:solidFill>
              <a:effectLst>
                <a:outerShdw blurRad="38100" dist="38100" dir="2700000" algn="tl">
                  <a:srgbClr val="000000"/>
                </a:outerShdw>
              </a:effectLst>
              <a:latin typeface="Arial" panose="020B0604020202020204" pitchFamily="34" charset="0"/>
            </a:endParaRPr>
          </a:p>
        </p:txBody>
      </p:sp>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499"/>
                                          </p:stCondLst>
                                        </p:cTn>
                                        <p:tgtEl>
                                          <p:spTgt spid="2560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type="title"/>
          </p:nvPr>
        </p:nvSpPr>
        <p:spPr/>
        <p:txBody>
          <a:bodyPr/>
          <a:lstStyle/>
          <a:p>
            <a:pPr eaLnBrk="1" hangingPunct="1"/>
            <a:r>
              <a:rPr lang="en-US" altLang="en-US" smtClean="0">
                <a:ea typeface="Trebuchet MS" panose="020B0603020202020204" pitchFamily="34" charset="0"/>
                <a:cs typeface="Trebuchet MS" panose="020B0603020202020204" pitchFamily="34" charset="0"/>
              </a:rPr>
              <a:t>Unemployment (cont'd)</a:t>
            </a:r>
            <a:endParaRPr lang="en-US" altLang="en-US" smtClean="0">
              <a:ea typeface="Trebuchet MS" panose="020B0603020202020204" pitchFamily="34" charset="0"/>
              <a:cs typeface="Trebuchet MS" panose="020B0603020202020204" pitchFamily="34" charset="0"/>
            </a:endParaRPr>
          </a:p>
        </p:txBody>
      </p:sp>
      <p:sp>
        <p:nvSpPr>
          <p:cNvPr id="23555" name="Rectangle 2"/>
          <p:cNvSpPr>
            <a:spLocks noGrp="1" noChangeArrowheads="1"/>
          </p:cNvSpPr>
          <p:nvPr>
            <p:ph idx="1"/>
          </p:nvPr>
        </p:nvSpPr>
        <p:spPr>
          <a:xfrm>
            <a:off x="1290638" y="2682875"/>
            <a:ext cx="7513637" cy="527050"/>
          </a:xfrm>
        </p:spPr>
        <p:txBody>
          <a:bodyPr/>
          <a:lstStyle/>
          <a:p>
            <a:pPr marL="0" indent="6350" eaLnBrk="1" hangingPunct="1">
              <a:lnSpc>
                <a:spcPct val="90000"/>
              </a:lnSpc>
              <a:buFont typeface="Times" pitchFamily="1" charset="0"/>
              <a:buNone/>
              <a:tabLst>
                <a:tab pos="1092200" algn="ctr"/>
                <a:tab pos="2804795" algn="ctr"/>
                <a:tab pos="4660900" algn="ctr"/>
                <a:tab pos="6062345" algn="ctr"/>
              </a:tabLst>
            </a:pPr>
            <a:r>
              <a:rPr lang="en-US" altLang="en-US" sz="2400" smtClean="0"/>
              <a:t>    152.7*       =	 145.4 	+  	7.3</a:t>
            </a:r>
            <a:endParaRPr lang="en-US" altLang="en-US" sz="2400" smtClean="0"/>
          </a:p>
        </p:txBody>
      </p:sp>
      <p:sp>
        <p:nvSpPr>
          <p:cNvPr id="23556" name="Rectangle 6"/>
          <p:cNvSpPr>
            <a:spLocks noChangeArrowheads="1"/>
          </p:cNvSpPr>
          <p:nvPr/>
        </p:nvSpPr>
        <p:spPr bwMode="auto">
          <a:xfrm>
            <a:off x="1198563" y="1789113"/>
            <a:ext cx="7700962" cy="715962"/>
          </a:xfrm>
          <a:prstGeom prst="rect">
            <a:avLst/>
          </a:prstGeom>
          <a:solidFill>
            <a:srgbClr val="F9D96A"/>
          </a:solidFill>
          <a:ln w="28575">
            <a:solidFill>
              <a:schemeClr val="tx1"/>
            </a:solidFill>
            <a:miter lim="800000"/>
          </a:ln>
        </p:spPr>
        <p:txBody>
          <a:bodyPr wrap="none" anchor="ctr"/>
          <a:lstStyle/>
          <a:p>
            <a:pPr fontAlgn="base">
              <a:spcBef>
                <a:spcPct val="0"/>
              </a:spcBef>
              <a:spcAft>
                <a:spcPct val="0"/>
              </a:spcAft>
            </a:pPr>
            <a:endParaRPr lang="en-US" altLang="en-US" sz="2400">
              <a:solidFill>
                <a:prstClr val="black"/>
              </a:solidFill>
              <a:latin typeface="Times New Roman" panose="02020603050405020304" pitchFamily="1" charset="0"/>
            </a:endParaRPr>
          </a:p>
        </p:txBody>
      </p:sp>
      <p:sp>
        <p:nvSpPr>
          <p:cNvPr id="23557" name="Text Box 7"/>
          <p:cNvSpPr txBox="1">
            <a:spLocks noChangeArrowheads="1"/>
          </p:cNvSpPr>
          <p:nvPr/>
        </p:nvSpPr>
        <p:spPr bwMode="auto">
          <a:xfrm>
            <a:off x="1196975" y="1897063"/>
            <a:ext cx="771207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eaLnBrk="0" fontAlgn="base" hangingPunct="0">
              <a:spcBef>
                <a:spcPct val="0"/>
              </a:spcBef>
              <a:spcAft>
                <a:spcPct val="0"/>
              </a:spcAft>
            </a:pPr>
            <a:r>
              <a:rPr lang="en-US" altLang="en-US" sz="2800">
                <a:solidFill>
                  <a:prstClr val="black"/>
                </a:solidFill>
                <a:latin typeface="Arial" panose="020B0604020202020204" pitchFamily="34" charset="0"/>
              </a:rPr>
              <a:t>Labor force = The employed	+ The unemployed</a:t>
            </a:r>
            <a:endParaRPr lang="en-US" altLang="en-US" sz="2800">
              <a:solidFill>
                <a:prstClr val="black"/>
              </a:solidFill>
              <a:latin typeface="Arial" panose="020B0604020202020204" pitchFamily="34" charset="0"/>
            </a:endParaRPr>
          </a:p>
        </p:txBody>
      </p:sp>
      <p:sp>
        <p:nvSpPr>
          <p:cNvPr id="23558" name="Rectangle 9"/>
          <p:cNvSpPr>
            <a:spLocks noChangeArrowheads="1"/>
          </p:cNvSpPr>
          <p:nvPr/>
        </p:nvSpPr>
        <p:spPr bwMode="auto">
          <a:xfrm>
            <a:off x="1198563" y="3471863"/>
            <a:ext cx="7696200" cy="1184275"/>
          </a:xfrm>
          <a:prstGeom prst="rect">
            <a:avLst/>
          </a:prstGeom>
          <a:solidFill>
            <a:srgbClr val="F9D96A"/>
          </a:solidFill>
          <a:ln w="28575">
            <a:solidFill>
              <a:schemeClr val="tx1"/>
            </a:solidFill>
            <a:miter lim="800000"/>
          </a:ln>
        </p:spPr>
        <p:txBody>
          <a:bodyPr wrap="none" anchor="ctr"/>
          <a:lstStyle/>
          <a:p>
            <a:pPr fontAlgn="base">
              <a:spcBef>
                <a:spcPct val="0"/>
              </a:spcBef>
              <a:spcAft>
                <a:spcPct val="0"/>
              </a:spcAft>
            </a:pPr>
            <a:endParaRPr lang="en-US" altLang="en-US" sz="2400">
              <a:solidFill>
                <a:prstClr val="black"/>
              </a:solidFill>
              <a:latin typeface="Times New Roman" panose="02020603050405020304" pitchFamily="1" charset="0"/>
            </a:endParaRPr>
          </a:p>
        </p:txBody>
      </p:sp>
      <p:sp>
        <p:nvSpPr>
          <p:cNvPr id="23559" name="Text Box 11"/>
          <p:cNvSpPr txBox="1">
            <a:spLocks noChangeArrowheads="1"/>
          </p:cNvSpPr>
          <p:nvPr/>
        </p:nvSpPr>
        <p:spPr bwMode="auto">
          <a:xfrm>
            <a:off x="1398588" y="3803650"/>
            <a:ext cx="3692525"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eaLnBrk="0" fontAlgn="base" hangingPunct="0">
              <a:spcBef>
                <a:spcPct val="0"/>
              </a:spcBef>
              <a:spcAft>
                <a:spcPct val="0"/>
              </a:spcAft>
            </a:pPr>
            <a:r>
              <a:rPr lang="en-US" altLang="en-US" sz="2800">
                <a:solidFill>
                  <a:prstClr val="black"/>
                </a:solidFill>
                <a:latin typeface="Arial" panose="020B0604020202020204" pitchFamily="34" charset="0"/>
              </a:rPr>
              <a:t>Unemployment rate = </a:t>
            </a:r>
            <a:endParaRPr lang="en-US" altLang="en-US" sz="2800">
              <a:solidFill>
                <a:prstClr val="black"/>
              </a:solidFill>
              <a:latin typeface="Arial" panose="020B0604020202020204" pitchFamily="34" charset="0"/>
            </a:endParaRPr>
          </a:p>
        </p:txBody>
      </p:sp>
      <p:sp>
        <p:nvSpPr>
          <p:cNvPr id="23560" name="Text Box 13"/>
          <p:cNvSpPr txBox="1">
            <a:spLocks noChangeArrowheads="1"/>
          </p:cNvSpPr>
          <p:nvPr/>
        </p:nvSpPr>
        <p:spPr bwMode="auto">
          <a:xfrm>
            <a:off x="7423150" y="3768725"/>
            <a:ext cx="1143000" cy="519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eaLnBrk="0" fontAlgn="base" hangingPunct="0">
              <a:spcBef>
                <a:spcPct val="0"/>
              </a:spcBef>
              <a:spcAft>
                <a:spcPct val="0"/>
              </a:spcAft>
            </a:pPr>
            <a:r>
              <a:rPr lang="en-US" altLang="en-US" sz="2800">
                <a:solidFill>
                  <a:prstClr val="black"/>
                </a:solidFill>
                <a:latin typeface="Arial" panose="020B0604020202020204" pitchFamily="34" charset="0"/>
                <a:sym typeface="Symbol" panose="05050102010706020507" pitchFamily="1" charset="2"/>
              </a:rPr>
              <a:t>x 100</a:t>
            </a:r>
            <a:endParaRPr lang="en-US" altLang="en-US" sz="2800">
              <a:solidFill>
                <a:prstClr val="black"/>
              </a:solidFill>
              <a:latin typeface="Arial" panose="020B0604020202020204" pitchFamily="34" charset="0"/>
            </a:endParaRPr>
          </a:p>
        </p:txBody>
      </p:sp>
      <p:sp>
        <p:nvSpPr>
          <p:cNvPr id="23561" name="Text Box 15"/>
          <p:cNvSpPr txBox="1">
            <a:spLocks noChangeArrowheads="1"/>
          </p:cNvSpPr>
          <p:nvPr/>
        </p:nvSpPr>
        <p:spPr bwMode="auto">
          <a:xfrm>
            <a:off x="5043488" y="3478213"/>
            <a:ext cx="2181225"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algn="ctr" eaLnBrk="0" fontAlgn="base" hangingPunct="0">
              <a:lnSpc>
                <a:spcPct val="120000"/>
              </a:lnSpc>
              <a:spcBef>
                <a:spcPct val="0"/>
              </a:spcBef>
              <a:spcAft>
                <a:spcPct val="0"/>
              </a:spcAft>
            </a:pPr>
            <a:r>
              <a:rPr lang="en-US" altLang="en-US" sz="2800">
                <a:solidFill>
                  <a:prstClr val="black"/>
                </a:solidFill>
                <a:latin typeface="Arial" panose="020B0604020202020204" pitchFamily="34" charset="0"/>
              </a:rPr>
              <a:t>Unemployed</a:t>
            </a:r>
            <a:endParaRPr lang="en-US" altLang="en-US" sz="2800">
              <a:solidFill>
                <a:prstClr val="black"/>
              </a:solidFill>
              <a:latin typeface="Arial" panose="020B0604020202020204" pitchFamily="34" charset="0"/>
            </a:endParaRPr>
          </a:p>
          <a:p>
            <a:pPr algn="ctr" eaLnBrk="0" fontAlgn="base" hangingPunct="0">
              <a:lnSpc>
                <a:spcPct val="120000"/>
              </a:lnSpc>
              <a:spcBef>
                <a:spcPct val="0"/>
              </a:spcBef>
              <a:spcAft>
                <a:spcPct val="0"/>
              </a:spcAft>
            </a:pPr>
            <a:r>
              <a:rPr lang="en-US" altLang="en-US" sz="2800">
                <a:solidFill>
                  <a:prstClr val="black"/>
                </a:solidFill>
                <a:latin typeface="Arial" panose="020B0604020202020204" pitchFamily="34" charset="0"/>
              </a:rPr>
              <a:t>Labor force</a:t>
            </a:r>
            <a:endParaRPr lang="en-US" altLang="en-US" sz="2800">
              <a:solidFill>
                <a:prstClr val="black"/>
              </a:solidFill>
              <a:latin typeface="Arial" panose="020B0604020202020204" pitchFamily="34" charset="0"/>
            </a:endParaRPr>
          </a:p>
        </p:txBody>
      </p:sp>
      <p:sp>
        <p:nvSpPr>
          <p:cNvPr id="23562" name="Line 16"/>
          <p:cNvSpPr>
            <a:spLocks noChangeShapeType="1"/>
          </p:cNvSpPr>
          <p:nvPr/>
        </p:nvSpPr>
        <p:spPr bwMode="auto">
          <a:xfrm>
            <a:off x="5065713" y="4060825"/>
            <a:ext cx="2159000"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anchor="ctr">
            <a:spAutoFit/>
          </a:bodyPr>
          <a:lstStyle/>
          <a:p>
            <a:pPr eaLnBrk="0" fontAlgn="base" hangingPunct="0">
              <a:spcBef>
                <a:spcPct val="0"/>
              </a:spcBef>
              <a:spcAft>
                <a:spcPct val="0"/>
              </a:spcAft>
            </a:pPr>
            <a:endParaRPr lang="en-US" sz="2400">
              <a:solidFill>
                <a:prstClr val="black"/>
              </a:solidFill>
              <a:latin typeface="Times New Roman" panose="02020603050405020304" pitchFamily="1" charset="0"/>
            </a:endParaRPr>
          </a:p>
        </p:txBody>
      </p:sp>
      <p:grpSp>
        <p:nvGrpSpPr>
          <p:cNvPr id="23563" name="Group 17"/>
          <p:cNvGrpSpPr/>
          <p:nvPr/>
        </p:nvGrpSpPr>
        <p:grpSpPr bwMode="auto">
          <a:xfrm>
            <a:off x="4637088" y="4710113"/>
            <a:ext cx="3944937" cy="1117600"/>
            <a:chOff x="2508" y="1605"/>
            <a:chExt cx="2567" cy="727"/>
          </a:xfrm>
        </p:grpSpPr>
        <p:sp>
          <p:nvSpPr>
            <p:cNvPr id="23564" name="Text Box 18"/>
            <p:cNvSpPr txBox="1">
              <a:spLocks noChangeArrowheads="1"/>
            </p:cNvSpPr>
            <p:nvPr/>
          </p:nvSpPr>
          <p:spPr bwMode="auto">
            <a:xfrm>
              <a:off x="2508" y="1817"/>
              <a:ext cx="255"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eaLnBrk="0" fontAlgn="base" hangingPunct="0">
                <a:spcBef>
                  <a:spcPct val="0"/>
                </a:spcBef>
                <a:spcAft>
                  <a:spcPct val="0"/>
                </a:spcAft>
              </a:pPr>
              <a:r>
                <a:rPr lang="en-US" altLang="en-US" sz="2800">
                  <a:solidFill>
                    <a:prstClr val="black"/>
                  </a:solidFill>
                  <a:latin typeface="Arial" panose="020B0604020202020204" pitchFamily="34" charset="0"/>
                </a:rPr>
                <a:t>=</a:t>
              </a:r>
              <a:endParaRPr lang="en-US" altLang="en-US" sz="2800">
                <a:solidFill>
                  <a:prstClr val="black"/>
                </a:solidFill>
                <a:latin typeface="Arial" panose="020B0604020202020204" pitchFamily="34" charset="0"/>
              </a:endParaRPr>
            </a:p>
          </p:txBody>
        </p:sp>
        <p:sp>
          <p:nvSpPr>
            <p:cNvPr id="23565" name="Text Box 19"/>
            <p:cNvSpPr txBox="1">
              <a:spLocks noChangeArrowheads="1"/>
            </p:cNvSpPr>
            <p:nvPr/>
          </p:nvSpPr>
          <p:spPr bwMode="auto">
            <a:xfrm>
              <a:off x="3540" y="1794"/>
              <a:ext cx="1535"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eaLnBrk="0" fontAlgn="base" hangingPunct="0">
                <a:spcBef>
                  <a:spcPct val="0"/>
                </a:spcBef>
                <a:spcAft>
                  <a:spcPct val="0"/>
                </a:spcAft>
              </a:pPr>
              <a:r>
                <a:rPr lang="en-US" altLang="en-US" sz="2800">
                  <a:solidFill>
                    <a:prstClr val="black"/>
                  </a:solidFill>
                  <a:latin typeface="Arial" panose="020B0604020202020204" pitchFamily="34" charset="0"/>
                  <a:sym typeface="Symbol" panose="05050102010706020507" pitchFamily="1" charset="2"/>
                </a:rPr>
                <a:t>x 100 = 4.8%</a:t>
              </a:r>
              <a:endParaRPr lang="en-US" altLang="en-US" sz="2800">
                <a:solidFill>
                  <a:prstClr val="black"/>
                </a:solidFill>
                <a:latin typeface="Arial" panose="020B0604020202020204" pitchFamily="34" charset="0"/>
              </a:endParaRPr>
            </a:p>
          </p:txBody>
        </p:sp>
        <p:sp>
          <p:nvSpPr>
            <p:cNvPr id="23566" name="Text Box 20"/>
            <p:cNvSpPr txBox="1">
              <a:spLocks noChangeArrowheads="1"/>
            </p:cNvSpPr>
            <p:nvPr/>
          </p:nvSpPr>
          <p:spPr bwMode="auto">
            <a:xfrm>
              <a:off x="2820" y="1605"/>
              <a:ext cx="699" cy="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algn="ctr" eaLnBrk="0" fontAlgn="base" hangingPunct="0">
                <a:lnSpc>
                  <a:spcPct val="120000"/>
                </a:lnSpc>
                <a:spcBef>
                  <a:spcPct val="0"/>
                </a:spcBef>
                <a:spcAft>
                  <a:spcPct val="0"/>
                </a:spcAft>
              </a:pPr>
              <a:r>
                <a:rPr lang="en-US" altLang="en-US" sz="2800">
                  <a:solidFill>
                    <a:prstClr val="black"/>
                  </a:solidFill>
                  <a:latin typeface="Arial" panose="020B0604020202020204" pitchFamily="34" charset="0"/>
                </a:rPr>
                <a:t>7.3</a:t>
              </a:r>
              <a:endParaRPr lang="en-US" altLang="en-US" sz="2800">
                <a:solidFill>
                  <a:prstClr val="black"/>
                </a:solidFill>
                <a:latin typeface="Arial" panose="020B0604020202020204" pitchFamily="34" charset="0"/>
              </a:endParaRPr>
            </a:p>
            <a:p>
              <a:pPr algn="ctr" eaLnBrk="0" fontAlgn="base" hangingPunct="0">
                <a:lnSpc>
                  <a:spcPct val="120000"/>
                </a:lnSpc>
                <a:spcBef>
                  <a:spcPct val="0"/>
                </a:spcBef>
                <a:spcAft>
                  <a:spcPct val="0"/>
                </a:spcAft>
              </a:pPr>
              <a:r>
                <a:rPr lang="en-US" altLang="en-US" sz="2800">
                  <a:solidFill>
                    <a:prstClr val="black"/>
                  </a:solidFill>
                  <a:latin typeface="Arial" panose="020B0604020202020204" pitchFamily="34" charset="0"/>
                </a:rPr>
                <a:t>152.7</a:t>
              </a:r>
              <a:endParaRPr lang="en-US" altLang="en-US" sz="2800">
                <a:solidFill>
                  <a:prstClr val="black"/>
                </a:solidFill>
                <a:latin typeface="Arial" panose="020B0604020202020204" pitchFamily="34" charset="0"/>
              </a:endParaRPr>
            </a:p>
          </p:txBody>
        </p:sp>
        <p:sp>
          <p:nvSpPr>
            <p:cNvPr id="23567" name="Line 21"/>
            <p:cNvSpPr>
              <a:spLocks noChangeShapeType="1"/>
            </p:cNvSpPr>
            <p:nvPr/>
          </p:nvSpPr>
          <p:spPr bwMode="auto">
            <a:xfrm>
              <a:off x="2750" y="1984"/>
              <a:ext cx="832"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anchor="ctr">
              <a:spAutoFit/>
            </a:bodyPr>
            <a:lstStyle/>
            <a:p>
              <a:pPr eaLnBrk="0" fontAlgn="base" hangingPunct="0">
                <a:spcBef>
                  <a:spcPct val="0"/>
                </a:spcBef>
                <a:spcAft>
                  <a:spcPct val="0"/>
                </a:spcAft>
              </a:pPr>
              <a:endParaRPr lang="en-US" sz="2400">
                <a:solidFill>
                  <a:prstClr val="black"/>
                </a:solidFill>
                <a:latin typeface="Times New Roman" panose="02020603050405020304" pitchFamily="1" charset="0"/>
              </a:endParaRPr>
            </a:p>
          </p:txBody>
        </p:sp>
      </p:grpSp>
    </p:spTree>
  </p:cSld>
  <p:clrMapOvr>
    <a:masterClrMapping/>
  </p:clrMapOvr>
  <p:transition spd="slow"/>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4"/>
          <p:cNvSpPr>
            <a:spLocks noGrp="1" noChangeArrowheads="1"/>
          </p:cNvSpPr>
          <p:nvPr>
            <p:ph type="title"/>
          </p:nvPr>
        </p:nvSpPr>
        <p:spPr>
          <a:xfrm>
            <a:off x="457200" y="76200"/>
            <a:ext cx="8229600" cy="1371600"/>
          </a:xfrm>
        </p:spPr>
        <p:txBody>
          <a:bodyPr/>
          <a:lstStyle/>
          <a:p>
            <a:pPr eaLnBrk="1" hangingPunct="1"/>
            <a:r>
              <a:rPr lang="en-US" altLang="en-US" sz="4000" smtClean="0">
                <a:ea typeface="Trebuchet MS" panose="020B0603020202020204" pitchFamily="34" charset="0"/>
                <a:cs typeface="Trebuchet MS" panose="020B0603020202020204" pitchFamily="34" charset="0"/>
              </a:rPr>
              <a:t>Unemployment (cont'd)</a:t>
            </a:r>
            <a:endParaRPr lang="en-US" altLang="en-US" sz="4000" smtClean="0">
              <a:ea typeface="Trebuchet MS" panose="020B0603020202020204" pitchFamily="34" charset="0"/>
              <a:cs typeface="Trebuchet MS" panose="020B0603020202020204" pitchFamily="34" charset="0"/>
            </a:endParaRPr>
          </a:p>
        </p:txBody>
      </p:sp>
      <p:sp>
        <p:nvSpPr>
          <p:cNvPr id="24579" name="Rectangle 4"/>
          <p:cNvSpPr>
            <a:spLocks noChangeArrowheads="1"/>
          </p:cNvSpPr>
          <p:nvPr/>
        </p:nvSpPr>
        <p:spPr bwMode="auto">
          <a:xfrm>
            <a:off x="457200" y="1066800"/>
            <a:ext cx="7620000" cy="1347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60000"/>
              </a:spcBef>
              <a:spcAft>
                <a:spcPct val="0"/>
              </a:spcAft>
            </a:pPr>
            <a:r>
              <a:rPr lang="en-US" altLang="en-US" sz="2400" b="1" dirty="0">
                <a:solidFill>
                  <a:srgbClr val="FF0000"/>
                </a:solidFill>
                <a:latin typeface="Times New Roman" panose="02020603050405020304" pitchFamily="1" charset="0"/>
              </a:rPr>
              <a:t>Question</a:t>
            </a:r>
            <a:endParaRPr lang="en-US" altLang="en-US" sz="2400" b="1" dirty="0">
              <a:solidFill>
                <a:srgbClr val="FF0000"/>
              </a:solidFill>
              <a:latin typeface="Times New Roman" panose="02020603050405020304" pitchFamily="1" charset="0"/>
            </a:endParaRPr>
          </a:p>
          <a:p>
            <a:pPr lvl="1" fontAlgn="base">
              <a:spcBef>
                <a:spcPct val="40000"/>
              </a:spcBef>
              <a:spcAft>
                <a:spcPct val="0"/>
              </a:spcAft>
            </a:pPr>
            <a:r>
              <a:rPr lang="en-US" altLang="en-US" sz="2400" dirty="0">
                <a:solidFill>
                  <a:prstClr val="black"/>
                </a:solidFill>
                <a:latin typeface="Times New Roman" panose="02020603050405020304" pitchFamily="1" charset="0"/>
              </a:rPr>
              <a:t>How does the existence of discouraged workers bias the unemployment rate?</a:t>
            </a:r>
            <a:endParaRPr lang="en-US" altLang="en-US" sz="2400" dirty="0">
              <a:solidFill>
                <a:prstClr val="black"/>
              </a:solidFill>
              <a:latin typeface="Times New Roman" panose="02020603050405020304" pitchFamily="1" charset="0"/>
            </a:endParaRPr>
          </a:p>
        </p:txBody>
      </p:sp>
      <p:sp>
        <p:nvSpPr>
          <p:cNvPr id="24580" name="Rectangle 9"/>
          <p:cNvSpPr>
            <a:spLocks noChangeArrowheads="1"/>
          </p:cNvSpPr>
          <p:nvPr/>
        </p:nvSpPr>
        <p:spPr bwMode="auto">
          <a:xfrm>
            <a:off x="788988" y="2555875"/>
            <a:ext cx="7696200" cy="1184275"/>
          </a:xfrm>
          <a:prstGeom prst="rect">
            <a:avLst/>
          </a:prstGeom>
          <a:solidFill>
            <a:srgbClr val="F9D96A"/>
          </a:solidFill>
          <a:ln w="28575">
            <a:solidFill>
              <a:schemeClr val="tx1"/>
            </a:solidFill>
            <a:miter lim="800000"/>
          </a:ln>
        </p:spPr>
        <p:txBody>
          <a:bodyPr wrap="none" anchor="ctr"/>
          <a:lstStyle/>
          <a:p>
            <a:pPr fontAlgn="base">
              <a:spcBef>
                <a:spcPct val="0"/>
              </a:spcBef>
              <a:spcAft>
                <a:spcPct val="0"/>
              </a:spcAft>
            </a:pPr>
            <a:endParaRPr lang="en-US" altLang="en-US" sz="2400">
              <a:solidFill>
                <a:prstClr val="black"/>
              </a:solidFill>
              <a:latin typeface="Times New Roman" panose="02020603050405020304" pitchFamily="1" charset="0"/>
            </a:endParaRPr>
          </a:p>
        </p:txBody>
      </p:sp>
      <p:sp>
        <p:nvSpPr>
          <p:cNvPr id="24581" name="Text Box 11"/>
          <p:cNvSpPr txBox="1">
            <a:spLocks noChangeArrowheads="1"/>
          </p:cNvSpPr>
          <p:nvPr/>
        </p:nvSpPr>
        <p:spPr bwMode="auto">
          <a:xfrm>
            <a:off x="989013" y="2887663"/>
            <a:ext cx="3692525"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eaLnBrk="0" fontAlgn="base" hangingPunct="0">
              <a:spcBef>
                <a:spcPct val="0"/>
              </a:spcBef>
              <a:spcAft>
                <a:spcPct val="0"/>
              </a:spcAft>
            </a:pPr>
            <a:r>
              <a:rPr lang="en-US" altLang="en-US" sz="2800">
                <a:solidFill>
                  <a:prstClr val="black"/>
                </a:solidFill>
                <a:latin typeface="Arial" panose="020B0604020202020204" pitchFamily="34" charset="0"/>
              </a:rPr>
              <a:t>Unemployment rate = </a:t>
            </a:r>
            <a:endParaRPr lang="en-US" altLang="en-US" sz="2800">
              <a:solidFill>
                <a:prstClr val="black"/>
              </a:solidFill>
              <a:latin typeface="Arial" panose="020B0604020202020204" pitchFamily="34" charset="0"/>
            </a:endParaRPr>
          </a:p>
        </p:txBody>
      </p:sp>
      <p:sp>
        <p:nvSpPr>
          <p:cNvPr id="24582" name="Text Box 13"/>
          <p:cNvSpPr txBox="1">
            <a:spLocks noChangeArrowheads="1"/>
          </p:cNvSpPr>
          <p:nvPr/>
        </p:nvSpPr>
        <p:spPr bwMode="auto">
          <a:xfrm>
            <a:off x="7013575" y="2852738"/>
            <a:ext cx="1143000" cy="519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eaLnBrk="0" fontAlgn="base" hangingPunct="0">
              <a:spcBef>
                <a:spcPct val="0"/>
              </a:spcBef>
              <a:spcAft>
                <a:spcPct val="0"/>
              </a:spcAft>
            </a:pPr>
            <a:r>
              <a:rPr lang="en-US" altLang="en-US" sz="2800">
                <a:solidFill>
                  <a:prstClr val="black"/>
                </a:solidFill>
                <a:latin typeface="Arial" panose="020B0604020202020204" pitchFamily="34" charset="0"/>
                <a:sym typeface="Symbol" panose="05050102010706020507" pitchFamily="1" charset="2"/>
              </a:rPr>
              <a:t>x 100</a:t>
            </a:r>
            <a:endParaRPr lang="en-US" altLang="en-US" sz="2800">
              <a:solidFill>
                <a:prstClr val="black"/>
              </a:solidFill>
              <a:latin typeface="Arial" panose="020B0604020202020204" pitchFamily="34" charset="0"/>
            </a:endParaRPr>
          </a:p>
        </p:txBody>
      </p:sp>
      <p:sp>
        <p:nvSpPr>
          <p:cNvPr id="24583" name="Text Box 15"/>
          <p:cNvSpPr txBox="1">
            <a:spLocks noChangeArrowheads="1"/>
          </p:cNvSpPr>
          <p:nvPr/>
        </p:nvSpPr>
        <p:spPr bwMode="auto">
          <a:xfrm>
            <a:off x="4633913" y="2562225"/>
            <a:ext cx="2181225" cy="111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algn="ctr" eaLnBrk="0" fontAlgn="base" hangingPunct="0">
              <a:lnSpc>
                <a:spcPct val="120000"/>
              </a:lnSpc>
              <a:spcBef>
                <a:spcPct val="0"/>
              </a:spcBef>
              <a:spcAft>
                <a:spcPct val="0"/>
              </a:spcAft>
            </a:pPr>
            <a:r>
              <a:rPr lang="en-US" altLang="en-US" sz="2800">
                <a:solidFill>
                  <a:prstClr val="black"/>
                </a:solidFill>
                <a:latin typeface="Arial" panose="020B0604020202020204" pitchFamily="34" charset="0"/>
              </a:rPr>
              <a:t>Unemployed</a:t>
            </a:r>
            <a:endParaRPr lang="en-US" altLang="en-US" sz="2800">
              <a:solidFill>
                <a:prstClr val="black"/>
              </a:solidFill>
              <a:latin typeface="Arial" panose="020B0604020202020204" pitchFamily="34" charset="0"/>
            </a:endParaRPr>
          </a:p>
          <a:p>
            <a:pPr algn="ctr" eaLnBrk="0" fontAlgn="base" hangingPunct="0">
              <a:lnSpc>
                <a:spcPct val="120000"/>
              </a:lnSpc>
              <a:spcBef>
                <a:spcPct val="0"/>
              </a:spcBef>
              <a:spcAft>
                <a:spcPct val="0"/>
              </a:spcAft>
            </a:pPr>
            <a:r>
              <a:rPr lang="en-US" altLang="en-US" sz="2800">
                <a:solidFill>
                  <a:prstClr val="black"/>
                </a:solidFill>
                <a:latin typeface="Arial" panose="020B0604020202020204" pitchFamily="34" charset="0"/>
              </a:rPr>
              <a:t>Labor force</a:t>
            </a:r>
            <a:endParaRPr lang="en-US" altLang="en-US" sz="2800">
              <a:solidFill>
                <a:prstClr val="black"/>
              </a:solidFill>
              <a:latin typeface="Arial" panose="020B0604020202020204" pitchFamily="34" charset="0"/>
            </a:endParaRPr>
          </a:p>
        </p:txBody>
      </p:sp>
      <p:sp>
        <p:nvSpPr>
          <p:cNvPr id="24584" name="Line 16"/>
          <p:cNvSpPr>
            <a:spLocks noChangeShapeType="1"/>
          </p:cNvSpPr>
          <p:nvPr/>
        </p:nvSpPr>
        <p:spPr bwMode="auto">
          <a:xfrm>
            <a:off x="4656138" y="3144838"/>
            <a:ext cx="2159000"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anchor="ctr">
            <a:spAutoFit/>
          </a:bodyPr>
          <a:lstStyle/>
          <a:p>
            <a:pPr eaLnBrk="0" fontAlgn="base" hangingPunct="0">
              <a:spcBef>
                <a:spcPct val="0"/>
              </a:spcBef>
              <a:spcAft>
                <a:spcPct val="0"/>
              </a:spcAft>
            </a:pPr>
            <a:endParaRPr lang="en-US" sz="2400">
              <a:solidFill>
                <a:prstClr val="black"/>
              </a:solidFill>
              <a:latin typeface="Times New Roman" panose="02020603050405020304" pitchFamily="1" charset="0"/>
            </a:endParaRPr>
          </a:p>
        </p:txBody>
      </p:sp>
      <p:grpSp>
        <p:nvGrpSpPr>
          <p:cNvPr id="24585" name="Group 17"/>
          <p:cNvGrpSpPr/>
          <p:nvPr/>
        </p:nvGrpSpPr>
        <p:grpSpPr bwMode="auto">
          <a:xfrm>
            <a:off x="4379913" y="5197475"/>
            <a:ext cx="3968750" cy="1127125"/>
            <a:chOff x="2508" y="1605"/>
            <a:chExt cx="2582" cy="733"/>
          </a:xfrm>
        </p:grpSpPr>
        <p:sp>
          <p:nvSpPr>
            <p:cNvPr id="24592" name="Text Box 18"/>
            <p:cNvSpPr txBox="1">
              <a:spLocks noChangeArrowheads="1"/>
            </p:cNvSpPr>
            <p:nvPr/>
          </p:nvSpPr>
          <p:spPr bwMode="auto">
            <a:xfrm>
              <a:off x="2508" y="1817"/>
              <a:ext cx="255"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eaLnBrk="0" fontAlgn="base" hangingPunct="0">
                <a:spcBef>
                  <a:spcPct val="0"/>
                </a:spcBef>
                <a:spcAft>
                  <a:spcPct val="0"/>
                </a:spcAft>
              </a:pPr>
              <a:r>
                <a:rPr lang="en-US" altLang="en-US" sz="2800">
                  <a:solidFill>
                    <a:prstClr val="black"/>
                  </a:solidFill>
                  <a:latin typeface="Arial" panose="020B0604020202020204" pitchFamily="34" charset="0"/>
                </a:rPr>
                <a:t>=</a:t>
              </a:r>
              <a:endParaRPr lang="en-US" altLang="en-US" sz="2800">
                <a:solidFill>
                  <a:prstClr val="black"/>
                </a:solidFill>
                <a:latin typeface="Arial" panose="020B0604020202020204" pitchFamily="34" charset="0"/>
              </a:endParaRPr>
            </a:p>
          </p:txBody>
        </p:sp>
        <p:sp>
          <p:nvSpPr>
            <p:cNvPr id="24593" name="Text Box 19"/>
            <p:cNvSpPr txBox="1">
              <a:spLocks noChangeArrowheads="1"/>
            </p:cNvSpPr>
            <p:nvPr/>
          </p:nvSpPr>
          <p:spPr bwMode="auto">
            <a:xfrm>
              <a:off x="3540" y="1794"/>
              <a:ext cx="1550" cy="3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eaLnBrk="0" fontAlgn="base" hangingPunct="0">
                <a:spcBef>
                  <a:spcPct val="0"/>
                </a:spcBef>
                <a:spcAft>
                  <a:spcPct val="0"/>
                </a:spcAft>
              </a:pPr>
              <a:r>
                <a:rPr lang="en-US" altLang="en-US" sz="2800">
                  <a:solidFill>
                    <a:prstClr val="black"/>
                  </a:solidFill>
                  <a:latin typeface="Arial" panose="020B0604020202020204" pitchFamily="34" charset="0"/>
                  <a:sym typeface="Symbol" panose="05050102010706020507" pitchFamily="1" charset="2"/>
                </a:rPr>
                <a:t>x 100 = 6.6%</a:t>
              </a:r>
              <a:endParaRPr lang="en-US" altLang="en-US" sz="2800">
                <a:solidFill>
                  <a:prstClr val="black"/>
                </a:solidFill>
                <a:latin typeface="Arial" panose="020B0604020202020204" pitchFamily="34" charset="0"/>
              </a:endParaRPr>
            </a:p>
          </p:txBody>
        </p:sp>
        <p:sp>
          <p:nvSpPr>
            <p:cNvPr id="24594" name="Text Box 20"/>
            <p:cNvSpPr txBox="1">
              <a:spLocks noChangeArrowheads="1"/>
            </p:cNvSpPr>
            <p:nvPr/>
          </p:nvSpPr>
          <p:spPr bwMode="auto">
            <a:xfrm>
              <a:off x="2820" y="1605"/>
              <a:ext cx="706" cy="7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algn="ctr" eaLnBrk="0" fontAlgn="base" hangingPunct="0">
                <a:lnSpc>
                  <a:spcPct val="120000"/>
                </a:lnSpc>
                <a:spcBef>
                  <a:spcPct val="0"/>
                </a:spcBef>
                <a:spcAft>
                  <a:spcPct val="0"/>
                </a:spcAft>
              </a:pPr>
              <a:r>
                <a:rPr lang="en-US" altLang="en-US" sz="2800">
                  <a:solidFill>
                    <a:prstClr val="black"/>
                  </a:solidFill>
                  <a:latin typeface="Arial" panose="020B0604020202020204" pitchFamily="34" charset="0"/>
                </a:rPr>
                <a:t>10.3</a:t>
              </a:r>
              <a:endParaRPr lang="en-US" altLang="en-US" sz="2800">
                <a:solidFill>
                  <a:prstClr val="black"/>
                </a:solidFill>
                <a:latin typeface="Arial" panose="020B0604020202020204" pitchFamily="34" charset="0"/>
              </a:endParaRPr>
            </a:p>
            <a:p>
              <a:pPr algn="ctr" eaLnBrk="0" fontAlgn="base" hangingPunct="0">
                <a:lnSpc>
                  <a:spcPct val="120000"/>
                </a:lnSpc>
                <a:spcBef>
                  <a:spcPct val="0"/>
                </a:spcBef>
                <a:spcAft>
                  <a:spcPct val="0"/>
                </a:spcAft>
              </a:pPr>
              <a:r>
                <a:rPr lang="en-US" altLang="en-US" sz="2800">
                  <a:solidFill>
                    <a:prstClr val="black"/>
                  </a:solidFill>
                  <a:latin typeface="Arial" panose="020B0604020202020204" pitchFamily="34" charset="0"/>
                </a:rPr>
                <a:t>155.7</a:t>
              </a:r>
              <a:endParaRPr lang="en-US" altLang="en-US" sz="2800">
                <a:solidFill>
                  <a:prstClr val="black"/>
                </a:solidFill>
                <a:latin typeface="Arial" panose="020B0604020202020204" pitchFamily="34" charset="0"/>
              </a:endParaRPr>
            </a:p>
          </p:txBody>
        </p:sp>
        <p:sp>
          <p:nvSpPr>
            <p:cNvPr id="24595" name="Line 21"/>
            <p:cNvSpPr>
              <a:spLocks noChangeShapeType="1"/>
            </p:cNvSpPr>
            <p:nvPr/>
          </p:nvSpPr>
          <p:spPr bwMode="auto">
            <a:xfrm>
              <a:off x="2750" y="1984"/>
              <a:ext cx="832"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anchor="ctr">
              <a:spAutoFit/>
            </a:bodyPr>
            <a:lstStyle/>
            <a:p>
              <a:pPr eaLnBrk="0" fontAlgn="base" hangingPunct="0">
                <a:spcBef>
                  <a:spcPct val="0"/>
                </a:spcBef>
                <a:spcAft>
                  <a:spcPct val="0"/>
                </a:spcAft>
              </a:pPr>
              <a:endParaRPr lang="en-US" sz="2400">
                <a:solidFill>
                  <a:prstClr val="black"/>
                </a:solidFill>
                <a:latin typeface="Times New Roman" panose="02020603050405020304" pitchFamily="1" charset="0"/>
              </a:endParaRPr>
            </a:p>
          </p:txBody>
        </p:sp>
      </p:grpSp>
      <p:sp>
        <p:nvSpPr>
          <p:cNvPr id="24586" name="TextBox 17"/>
          <p:cNvSpPr txBox="1">
            <a:spLocks noChangeArrowheads="1"/>
          </p:cNvSpPr>
          <p:nvPr/>
        </p:nvSpPr>
        <p:spPr bwMode="auto">
          <a:xfrm>
            <a:off x="808038" y="4846638"/>
            <a:ext cx="76962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fontAlgn="base">
              <a:spcBef>
                <a:spcPct val="0"/>
              </a:spcBef>
              <a:spcAft>
                <a:spcPct val="0"/>
              </a:spcAft>
            </a:pPr>
            <a:r>
              <a:rPr lang="en-US" altLang="en-US">
                <a:solidFill>
                  <a:prstClr val="black"/>
                </a:solidFill>
              </a:rPr>
              <a:t>Assume that there are 3 million discouraged workers.</a:t>
            </a:r>
            <a:endParaRPr lang="en-US" altLang="en-US">
              <a:solidFill>
                <a:prstClr val="black"/>
              </a:solidFill>
            </a:endParaRPr>
          </a:p>
        </p:txBody>
      </p:sp>
      <p:grpSp>
        <p:nvGrpSpPr>
          <p:cNvPr id="24587" name="Group 17"/>
          <p:cNvGrpSpPr/>
          <p:nvPr/>
        </p:nvGrpSpPr>
        <p:grpSpPr bwMode="auto">
          <a:xfrm>
            <a:off x="4379913" y="3794125"/>
            <a:ext cx="3944937" cy="1117600"/>
            <a:chOff x="2508" y="1605"/>
            <a:chExt cx="2567" cy="727"/>
          </a:xfrm>
        </p:grpSpPr>
        <p:sp>
          <p:nvSpPr>
            <p:cNvPr id="24588" name="Text Box 18"/>
            <p:cNvSpPr txBox="1">
              <a:spLocks noChangeArrowheads="1"/>
            </p:cNvSpPr>
            <p:nvPr/>
          </p:nvSpPr>
          <p:spPr bwMode="auto">
            <a:xfrm>
              <a:off x="2508" y="1817"/>
              <a:ext cx="255" cy="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eaLnBrk="0" fontAlgn="base" hangingPunct="0">
                <a:spcBef>
                  <a:spcPct val="0"/>
                </a:spcBef>
                <a:spcAft>
                  <a:spcPct val="0"/>
                </a:spcAft>
              </a:pPr>
              <a:r>
                <a:rPr lang="en-US" altLang="en-US" sz="2800">
                  <a:solidFill>
                    <a:prstClr val="black"/>
                  </a:solidFill>
                  <a:latin typeface="Arial" panose="020B0604020202020204" pitchFamily="34" charset="0"/>
                </a:rPr>
                <a:t>=</a:t>
              </a:r>
              <a:endParaRPr lang="en-US" altLang="en-US" sz="2800">
                <a:solidFill>
                  <a:prstClr val="black"/>
                </a:solidFill>
                <a:latin typeface="Arial" panose="020B0604020202020204" pitchFamily="34" charset="0"/>
              </a:endParaRPr>
            </a:p>
          </p:txBody>
        </p:sp>
        <p:sp>
          <p:nvSpPr>
            <p:cNvPr id="24589" name="Text Box 19"/>
            <p:cNvSpPr txBox="1">
              <a:spLocks noChangeArrowheads="1"/>
            </p:cNvSpPr>
            <p:nvPr/>
          </p:nvSpPr>
          <p:spPr bwMode="auto">
            <a:xfrm>
              <a:off x="3540" y="1794"/>
              <a:ext cx="1535" cy="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eaLnBrk="0" fontAlgn="base" hangingPunct="0">
                <a:spcBef>
                  <a:spcPct val="0"/>
                </a:spcBef>
                <a:spcAft>
                  <a:spcPct val="0"/>
                </a:spcAft>
              </a:pPr>
              <a:r>
                <a:rPr lang="en-US" altLang="en-US" sz="2800">
                  <a:solidFill>
                    <a:prstClr val="black"/>
                  </a:solidFill>
                  <a:latin typeface="Arial" panose="020B0604020202020204" pitchFamily="34" charset="0"/>
                  <a:sym typeface="Symbol" panose="05050102010706020507" pitchFamily="1" charset="2"/>
                </a:rPr>
                <a:t>x 100 = 4.8%</a:t>
              </a:r>
              <a:endParaRPr lang="en-US" altLang="en-US" sz="2800">
                <a:solidFill>
                  <a:prstClr val="black"/>
                </a:solidFill>
                <a:latin typeface="Arial" panose="020B0604020202020204" pitchFamily="34" charset="0"/>
              </a:endParaRPr>
            </a:p>
          </p:txBody>
        </p:sp>
        <p:sp>
          <p:nvSpPr>
            <p:cNvPr id="24590" name="Text Box 20"/>
            <p:cNvSpPr txBox="1">
              <a:spLocks noChangeArrowheads="1"/>
            </p:cNvSpPr>
            <p:nvPr/>
          </p:nvSpPr>
          <p:spPr bwMode="auto">
            <a:xfrm>
              <a:off x="2820" y="1605"/>
              <a:ext cx="699" cy="7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algn="ctr" eaLnBrk="0" fontAlgn="base" hangingPunct="0">
                <a:lnSpc>
                  <a:spcPct val="120000"/>
                </a:lnSpc>
                <a:spcBef>
                  <a:spcPct val="0"/>
                </a:spcBef>
                <a:spcAft>
                  <a:spcPct val="0"/>
                </a:spcAft>
              </a:pPr>
              <a:r>
                <a:rPr lang="en-US" altLang="en-US" sz="2800">
                  <a:solidFill>
                    <a:prstClr val="black"/>
                  </a:solidFill>
                  <a:latin typeface="Arial" panose="020B0604020202020204" pitchFamily="34" charset="0"/>
                </a:rPr>
                <a:t>7.3</a:t>
              </a:r>
              <a:endParaRPr lang="en-US" altLang="en-US" sz="2800">
                <a:solidFill>
                  <a:prstClr val="black"/>
                </a:solidFill>
                <a:latin typeface="Arial" panose="020B0604020202020204" pitchFamily="34" charset="0"/>
              </a:endParaRPr>
            </a:p>
            <a:p>
              <a:pPr algn="ctr" eaLnBrk="0" fontAlgn="base" hangingPunct="0">
                <a:lnSpc>
                  <a:spcPct val="120000"/>
                </a:lnSpc>
                <a:spcBef>
                  <a:spcPct val="0"/>
                </a:spcBef>
                <a:spcAft>
                  <a:spcPct val="0"/>
                </a:spcAft>
              </a:pPr>
              <a:r>
                <a:rPr lang="en-US" altLang="en-US" sz="2800">
                  <a:solidFill>
                    <a:prstClr val="black"/>
                  </a:solidFill>
                  <a:latin typeface="Arial" panose="020B0604020202020204" pitchFamily="34" charset="0"/>
                </a:rPr>
                <a:t>152.7</a:t>
              </a:r>
              <a:endParaRPr lang="en-US" altLang="en-US" sz="2800">
                <a:solidFill>
                  <a:prstClr val="black"/>
                </a:solidFill>
                <a:latin typeface="Arial" panose="020B0604020202020204" pitchFamily="34" charset="0"/>
              </a:endParaRPr>
            </a:p>
          </p:txBody>
        </p:sp>
        <p:sp>
          <p:nvSpPr>
            <p:cNvPr id="24591" name="Line 21"/>
            <p:cNvSpPr>
              <a:spLocks noChangeShapeType="1"/>
            </p:cNvSpPr>
            <p:nvPr/>
          </p:nvSpPr>
          <p:spPr bwMode="auto">
            <a:xfrm>
              <a:off x="2750" y="1984"/>
              <a:ext cx="832"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anchor="ctr">
              <a:spAutoFit/>
            </a:bodyPr>
            <a:lstStyle/>
            <a:p>
              <a:pPr eaLnBrk="0" fontAlgn="base" hangingPunct="0">
                <a:spcBef>
                  <a:spcPct val="0"/>
                </a:spcBef>
                <a:spcAft>
                  <a:spcPct val="0"/>
                </a:spcAft>
              </a:pPr>
              <a:endParaRPr lang="en-US" sz="2400">
                <a:solidFill>
                  <a:prstClr val="black"/>
                </a:solidFill>
                <a:latin typeface="Times New Roman" panose="02020603050405020304" pitchFamily="1" charset="0"/>
              </a:endParaRPr>
            </a:p>
          </p:txBody>
        </p:sp>
      </p:grpSp>
    </p:spTree>
  </p:cSld>
  <p:clrMapOvr>
    <a:masterClrMapping/>
  </p:clrMapOvr>
  <p:transitio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2"/>
          <p:cNvSpPr>
            <a:spLocks noGrp="1" noChangeArrowheads="1"/>
          </p:cNvSpPr>
          <p:nvPr>
            <p:ph type="title"/>
          </p:nvPr>
        </p:nvSpPr>
        <p:spPr/>
        <p:txBody>
          <a:bodyPr rtlCol="0">
            <a:normAutofit/>
          </a:bodyPr>
          <a:lstStyle/>
          <a:p>
            <a:pPr eaLnBrk="1" fontAlgn="auto" hangingPunct="1">
              <a:spcAft>
                <a:spcPts val="0"/>
              </a:spcAft>
              <a:defRPr/>
            </a:pPr>
            <a:r>
              <a:rPr lang="en-GB" b="1" dirty="0">
                <a:effectLst>
                  <a:outerShdw blurRad="38100" dist="38100" dir="2700000" algn="tl">
                    <a:srgbClr val="000000">
                      <a:alpha val="43137"/>
                    </a:srgbClr>
                  </a:outerShdw>
                </a:effectLst>
              </a:rPr>
              <a:t>Types of Unemployment</a:t>
            </a:r>
            <a:endParaRPr lang="en-GB" b="1" dirty="0">
              <a:effectLst>
                <a:outerShdw blurRad="38100" dist="38100" dir="2700000" algn="tl">
                  <a:srgbClr val="000000">
                    <a:alpha val="43137"/>
                  </a:srgbClr>
                </a:outerShdw>
              </a:effectLst>
            </a:endParaRPr>
          </a:p>
        </p:txBody>
      </p:sp>
      <p:sp>
        <p:nvSpPr>
          <p:cNvPr id="9219" name="Rectangle 3"/>
          <p:cNvSpPr>
            <a:spLocks noGrp="1" noChangeArrowheads="1"/>
          </p:cNvSpPr>
          <p:nvPr>
            <p:ph idx="1"/>
          </p:nvPr>
        </p:nvSpPr>
        <p:spPr>
          <a:xfrm>
            <a:off x="596900" y="1600200"/>
            <a:ext cx="7408863" cy="4176713"/>
          </a:xfrm>
        </p:spPr>
        <p:txBody>
          <a:bodyPr rtlCol="0">
            <a:normAutofit/>
          </a:bodyPr>
          <a:lstStyle/>
          <a:p>
            <a:pPr eaLnBrk="1" fontAlgn="auto" hangingPunct="1">
              <a:lnSpc>
                <a:spcPct val="90000"/>
              </a:lnSpc>
              <a:spcAft>
                <a:spcPts val="0"/>
              </a:spcAft>
              <a:buFont typeface="Wingdings 3" charset="2"/>
              <a:buChar char=""/>
              <a:defRPr/>
            </a:pPr>
            <a:r>
              <a:rPr lang="en-GB" sz="2400" b="1" dirty="0">
                <a:solidFill>
                  <a:schemeClr val="accent2"/>
                </a:solidFill>
              </a:rPr>
              <a:t>Frictional Unemployment</a:t>
            </a:r>
            <a:r>
              <a:rPr lang="en-GB" sz="2400" b="1" dirty="0" smtClean="0">
                <a:solidFill>
                  <a:schemeClr val="accent2"/>
                </a:solidFill>
              </a:rPr>
              <a:t>:</a:t>
            </a:r>
            <a:endParaRPr lang="en-GB" sz="2400" b="1" dirty="0" smtClean="0">
              <a:solidFill>
                <a:schemeClr val="accent2"/>
              </a:solidFill>
            </a:endParaRPr>
          </a:p>
          <a:p>
            <a:pPr marL="0" indent="0" eaLnBrk="1" fontAlgn="auto" hangingPunct="1">
              <a:lnSpc>
                <a:spcPct val="90000"/>
              </a:lnSpc>
              <a:spcAft>
                <a:spcPts val="0"/>
              </a:spcAft>
              <a:buFont typeface="Wingdings 3" charset="2"/>
              <a:buNone/>
              <a:defRPr/>
            </a:pPr>
            <a:endParaRPr lang="en-GB" sz="2400" b="1" dirty="0">
              <a:solidFill>
                <a:schemeClr val="accent2"/>
              </a:solidFill>
            </a:endParaRPr>
          </a:p>
          <a:p>
            <a:pPr eaLnBrk="1" fontAlgn="auto" hangingPunct="1">
              <a:lnSpc>
                <a:spcPct val="90000"/>
              </a:lnSpc>
              <a:spcAft>
                <a:spcPts val="0"/>
              </a:spcAft>
              <a:buFont typeface="Wingdings 3" charset="2"/>
              <a:buChar char=""/>
              <a:defRPr/>
            </a:pPr>
            <a:r>
              <a:rPr lang="en-GB" sz="2400" dirty="0">
                <a:solidFill>
                  <a:schemeClr val="tx1">
                    <a:lumMod val="75000"/>
                    <a:lumOff val="25000"/>
                  </a:schemeClr>
                </a:solidFill>
              </a:rPr>
              <a:t>Unemployment caused </a:t>
            </a:r>
            <a:r>
              <a:rPr lang="en-GB" sz="2400" dirty="0" smtClean="0">
                <a:solidFill>
                  <a:schemeClr val="tx1">
                    <a:lumMod val="75000"/>
                    <a:lumOff val="25000"/>
                  </a:schemeClr>
                </a:solidFill>
              </a:rPr>
              <a:t> when </a:t>
            </a:r>
            <a:r>
              <a:rPr lang="en-GB" sz="2400" dirty="0">
                <a:solidFill>
                  <a:schemeClr val="tx1">
                    <a:lumMod val="75000"/>
                    <a:lumOff val="25000"/>
                  </a:schemeClr>
                </a:solidFill>
              </a:rPr>
              <a:t>people move from job to job </a:t>
            </a:r>
            <a:r>
              <a:rPr lang="en-GB" sz="2400" dirty="0" smtClean="0">
                <a:solidFill>
                  <a:schemeClr val="tx1">
                    <a:lumMod val="75000"/>
                    <a:lumOff val="25000"/>
                  </a:schemeClr>
                </a:solidFill>
              </a:rPr>
              <a:t> and </a:t>
            </a:r>
            <a:r>
              <a:rPr lang="en-GB" sz="2400" dirty="0">
                <a:solidFill>
                  <a:schemeClr val="tx1">
                    <a:lumMod val="75000"/>
                    <a:lumOff val="25000"/>
                  </a:schemeClr>
                </a:solidFill>
              </a:rPr>
              <a:t>claim benefit in the </a:t>
            </a:r>
            <a:r>
              <a:rPr lang="en-GB" sz="2400" dirty="0" smtClean="0">
                <a:solidFill>
                  <a:schemeClr val="tx1">
                    <a:lumMod val="75000"/>
                    <a:lumOff val="25000"/>
                  </a:schemeClr>
                </a:solidFill>
              </a:rPr>
              <a:t>meantime</a:t>
            </a:r>
            <a:endParaRPr lang="en-GB" sz="2400" dirty="0" smtClean="0">
              <a:solidFill>
                <a:schemeClr val="tx1">
                  <a:lumMod val="75000"/>
                  <a:lumOff val="25000"/>
                </a:schemeClr>
              </a:solidFill>
            </a:endParaRPr>
          </a:p>
          <a:p>
            <a:pPr eaLnBrk="1" fontAlgn="auto" hangingPunct="1">
              <a:lnSpc>
                <a:spcPct val="90000"/>
              </a:lnSpc>
              <a:spcAft>
                <a:spcPts val="0"/>
              </a:spcAft>
              <a:buFont typeface="Wingdings 3" charset="2"/>
              <a:buChar char=""/>
              <a:defRPr/>
            </a:pPr>
            <a:endParaRPr lang="en-GB" sz="2400" dirty="0">
              <a:solidFill>
                <a:schemeClr val="tx1">
                  <a:lumMod val="75000"/>
                  <a:lumOff val="25000"/>
                </a:schemeClr>
              </a:solidFill>
            </a:endParaRPr>
          </a:p>
          <a:p>
            <a:pPr eaLnBrk="1" fontAlgn="auto" hangingPunct="1">
              <a:lnSpc>
                <a:spcPct val="90000"/>
              </a:lnSpc>
              <a:spcAft>
                <a:spcPts val="0"/>
              </a:spcAft>
              <a:buFont typeface="Wingdings 3" charset="2"/>
              <a:buChar char=""/>
              <a:defRPr/>
            </a:pPr>
            <a:r>
              <a:rPr lang="en-GB" sz="2400" dirty="0">
                <a:solidFill>
                  <a:schemeClr val="tx1">
                    <a:lumMod val="75000"/>
                    <a:lumOff val="25000"/>
                  </a:schemeClr>
                </a:solidFill>
              </a:rPr>
              <a:t>The quality of the information available for job seekers is crucial to the extent of the seriousness </a:t>
            </a:r>
            <a:br>
              <a:rPr lang="en-GB" sz="2400" dirty="0">
                <a:solidFill>
                  <a:schemeClr val="tx1">
                    <a:lumMod val="75000"/>
                    <a:lumOff val="25000"/>
                  </a:schemeClr>
                </a:solidFill>
              </a:rPr>
            </a:br>
            <a:r>
              <a:rPr lang="en-GB" sz="2400" dirty="0">
                <a:solidFill>
                  <a:schemeClr val="tx1">
                    <a:lumMod val="75000"/>
                    <a:lumOff val="25000"/>
                  </a:schemeClr>
                </a:solidFill>
              </a:rPr>
              <a:t>of frictional unemployment</a:t>
            </a:r>
            <a:endParaRPr lang="en-GB" sz="2400" dirty="0">
              <a:solidFill>
                <a:schemeClr val="tx1">
                  <a:lumMod val="75000"/>
                  <a:lumOff val="25000"/>
                </a:schemeClr>
              </a:solidFill>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pPr eaLnBrk="1" hangingPunct="1"/>
            <a:r>
              <a:rPr lang="en-GB" b="1" smtClean="0"/>
              <a:t>Types of Unemployment</a:t>
            </a:r>
            <a:endParaRPr lang="en-GB" b="1" smtClean="0"/>
          </a:p>
        </p:txBody>
      </p:sp>
      <p:sp>
        <p:nvSpPr>
          <p:cNvPr id="10243" name="Rectangle 3"/>
          <p:cNvSpPr>
            <a:spLocks noGrp="1" noChangeArrowheads="1"/>
          </p:cNvSpPr>
          <p:nvPr>
            <p:ph type="body" sz="half" idx="2"/>
          </p:nvPr>
        </p:nvSpPr>
        <p:spPr>
          <a:xfrm>
            <a:off x="539750" y="2205038"/>
            <a:ext cx="8208963" cy="3200400"/>
          </a:xfrm>
        </p:spPr>
        <p:txBody>
          <a:bodyPr rtlCol="0">
            <a:normAutofit/>
          </a:bodyPr>
          <a:lstStyle/>
          <a:p>
            <a:pPr eaLnBrk="1" fontAlgn="auto" hangingPunct="1">
              <a:spcAft>
                <a:spcPts val="0"/>
              </a:spcAft>
              <a:buFont typeface="Wingdings 3" charset="2"/>
              <a:buChar char=""/>
              <a:defRPr/>
            </a:pPr>
            <a:r>
              <a:rPr lang="en-GB" sz="2800" b="1" dirty="0">
                <a:solidFill>
                  <a:schemeClr val="accent2"/>
                </a:solidFill>
              </a:rPr>
              <a:t>Structural Unemployment</a:t>
            </a:r>
            <a:r>
              <a:rPr lang="en-GB" sz="2800" b="1" dirty="0" smtClean="0">
                <a:solidFill>
                  <a:schemeClr val="accent2"/>
                </a:solidFill>
              </a:rPr>
              <a:t>:</a:t>
            </a:r>
            <a:endParaRPr lang="en-GB" sz="2800" b="1" dirty="0" smtClean="0">
              <a:solidFill>
                <a:schemeClr val="accent2"/>
              </a:solidFill>
            </a:endParaRPr>
          </a:p>
          <a:p>
            <a:pPr marL="0" indent="0" eaLnBrk="1" fontAlgn="auto" hangingPunct="1">
              <a:spcAft>
                <a:spcPts val="0"/>
              </a:spcAft>
              <a:buFont typeface="Wingdings 3" charset="2"/>
              <a:buNone/>
              <a:defRPr/>
            </a:pPr>
            <a:endParaRPr lang="en-GB" sz="2800" dirty="0">
              <a:solidFill>
                <a:schemeClr val="accent2"/>
              </a:solidFill>
            </a:endParaRPr>
          </a:p>
          <a:p>
            <a:pPr eaLnBrk="1" fontAlgn="auto" hangingPunct="1">
              <a:spcAft>
                <a:spcPts val="0"/>
              </a:spcAft>
              <a:buFont typeface="Wingdings 3" charset="2"/>
              <a:buChar char=""/>
              <a:defRPr/>
            </a:pPr>
            <a:r>
              <a:rPr lang="en-GB" sz="2800" dirty="0">
                <a:solidFill>
                  <a:schemeClr val="tx1">
                    <a:lumMod val="75000"/>
                    <a:lumOff val="25000"/>
                  </a:schemeClr>
                </a:solidFill>
              </a:rPr>
              <a:t>Unemployment caused </a:t>
            </a:r>
            <a:r>
              <a:rPr lang="en-GB" sz="2800" dirty="0" smtClean="0">
                <a:solidFill>
                  <a:schemeClr val="tx1">
                    <a:lumMod val="75000"/>
                    <a:lumOff val="25000"/>
                  </a:schemeClr>
                </a:solidFill>
              </a:rPr>
              <a:t> as </a:t>
            </a:r>
            <a:r>
              <a:rPr lang="en-GB" sz="2800" dirty="0">
                <a:solidFill>
                  <a:schemeClr val="tx1">
                    <a:lumMod val="75000"/>
                    <a:lumOff val="25000"/>
                  </a:schemeClr>
                </a:solidFill>
              </a:rPr>
              <a:t>a result of the decline of industries and the inability of </a:t>
            </a:r>
            <a:r>
              <a:rPr lang="en-GB" sz="2800" dirty="0" smtClean="0">
                <a:solidFill>
                  <a:schemeClr val="tx1">
                    <a:lumMod val="75000"/>
                    <a:lumOff val="25000"/>
                  </a:schemeClr>
                </a:solidFill>
              </a:rPr>
              <a:t>former employees </a:t>
            </a:r>
            <a:r>
              <a:rPr lang="en-GB" sz="2800" dirty="0">
                <a:solidFill>
                  <a:schemeClr val="tx1">
                    <a:lumMod val="75000"/>
                    <a:lumOff val="25000"/>
                  </a:schemeClr>
                </a:solidFill>
              </a:rPr>
              <a:t>to move </a:t>
            </a:r>
            <a:r>
              <a:rPr lang="en-GB" sz="2800" dirty="0" smtClean="0">
                <a:solidFill>
                  <a:schemeClr val="tx1">
                    <a:lumMod val="75000"/>
                    <a:lumOff val="25000"/>
                  </a:schemeClr>
                </a:solidFill>
              </a:rPr>
              <a:t> into </a:t>
            </a:r>
            <a:r>
              <a:rPr lang="en-GB" sz="2800" dirty="0">
                <a:solidFill>
                  <a:schemeClr val="tx1">
                    <a:lumMod val="75000"/>
                    <a:lumOff val="25000"/>
                  </a:schemeClr>
                </a:solidFill>
              </a:rPr>
              <a:t>jobs being created </a:t>
            </a:r>
            <a:r>
              <a:rPr lang="en-GB" sz="2800" dirty="0" smtClean="0">
                <a:solidFill>
                  <a:schemeClr val="tx1">
                    <a:lumMod val="75000"/>
                    <a:lumOff val="25000"/>
                  </a:schemeClr>
                </a:solidFill>
              </a:rPr>
              <a:t> in </a:t>
            </a:r>
            <a:r>
              <a:rPr lang="en-GB" sz="2800" dirty="0">
                <a:solidFill>
                  <a:schemeClr val="tx1">
                    <a:lumMod val="75000"/>
                    <a:lumOff val="25000"/>
                  </a:schemeClr>
                </a:solidFill>
              </a:rPr>
              <a:t>new industries</a:t>
            </a:r>
            <a:endParaRPr lang="en-GB" sz="2800" dirty="0">
              <a:solidFill>
                <a:schemeClr val="tx1">
                  <a:lumMod val="75000"/>
                  <a:lumOff val="25000"/>
                </a:schemeClr>
              </a:solidFill>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2"/>
          <p:cNvSpPr>
            <a:spLocks noGrp="1" noChangeArrowheads="1"/>
          </p:cNvSpPr>
          <p:nvPr>
            <p:ph type="title"/>
          </p:nvPr>
        </p:nvSpPr>
        <p:spPr/>
        <p:txBody>
          <a:bodyPr/>
          <a:lstStyle/>
          <a:p>
            <a:pPr eaLnBrk="1" hangingPunct="1"/>
            <a:r>
              <a:rPr lang="en-GB" smtClean="0"/>
              <a:t>Types of Unemployment</a:t>
            </a:r>
            <a:endParaRPr lang="en-GB" smtClean="0"/>
          </a:p>
        </p:txBody>
      </p:sp>
      <p:sp>
        <p:nvSpPr>
          <p:cNvPr id="12292" name="Rectangle 4"/>
          <p:cNvSpPr>
            <a:spLocks noGrp="1" noChangeArrowheads="1"/>
          </p:cNvSpPr>
          <p:nvPr>
            <p:ph type="body" sz="half" idx="2"/>
          </p:nvPr>
        </p:nvSpPr>
        <p:spPr>
          <a:xfrm>
            <a:off x="395288" y="2349500"/>
            <a:ext cx="8134350" cy="4114800"/>
          </a:xfrm>
        </p:spPr>
        <p:txBody>
          <a:bodyPr rtlCol="0">
            <a:normAutofit/>
          </a:bodyPr>
          <a:lstStyle/>
          <a:p>
            <a:pPr eaLnBrk="1" fontAlgn="auto" hangingPunct="1">
              <a:lnSpc>
                <a:spcPct val="90000"/>
              </a:lnSpc>
              <a:spcAft>
                <a:spcPts val="0"/>
              </a:spcAft>
              <a:buFont typeface="Wingdings 3" charset="2"/>
              <a:buChar char=""/>
              <a:defRPr/>
            </a:pPr>
            <a:r>
              <a:rPr lang="en-GB" sz="2800" b="1" dirty="0">
                <a:solidFill>
                  <a:schemeClr val="accent2"/>
                </a:solidFill>
              </a:rPr>
              <a:t>Seasonal Unemployment</a:t>
            </a:r>
            <a:r>
              <a:rPr lang="en-GB" sz="2800" b="1" dirty="0" smtClean="0">
                <a:solidFill>
                  <a:schemeClr val="accent2"/>
                </a:solidFill>
              </a:rPr>
              <a:t>:</a:t>
            </a:r>
            <a:endParaRPr lang="en-GB" sz="2800" b="1" dirty="0" smtClean="0">
              <a:solidFill>
                <a:schemeClr val="accent2"/>
              </a:solidFill>
            </a:endParaRPr>
          </a:p>
          <a:p>
            <a:pPr marL="0" indent="0" eaLnBrk="1" fontAlgn="auto" hangingPunct="1">
              <a:lnSpc>
                <a:spcPct val="90000"/>
              </a:lnSpc>
              <a:spcAft>
                <a:spcPts val="0"/>
              </a:spcAft>
              <a:buFont typeface="Wingdings 3" charset="2"/>
              <a:buNone/>
              <a:defRPr/>
            </a:pPr>
            <a:endParaRPr lang="en-GB" sz="2800" b="1" dirty="0">
              <a:solidFill>
                <a:schemeClr val="accent2"/>
              </a:solidFill>
            </a:endParaRPr>
          </a:p>
          <a:p>
            <a:pPr eaLnBrk="1" fontAlgn="auto" hangingPunct="1">
              <a:lnSpc>
                <a:spcPct val="90000"/>
              </a:lnSpc>
              <a:spcAft>
                <a:spcPts val="0"/>
              </a:spcAft>
              <a:buFont typeface="Wingdings 3" charset="2"/>
              <a:buChar char=""/>
              <a:defRPr/>
            </a:pPr>
            <a:r>
              <a:rPr lang="en-GB" sz="2800" dirty="0">
                <a:solidFill>
                  <a:schemeClr val="tx1">
                    <a:lumMod val="75000"/>
                    <a:lumOff val="25000"/>
                  </a:schemeClr>
                </a:solidFill>
              </a:rPr>
              <a:t>Unemployment caused because of the seasonal nature of employment – tourism, skiing, cricketers, beach lifeguards, </a:t>
            </a:r>
            <a:r>
              <a:rPr lang="en-GB" sz="2800" dirty="0" smtClean="0">
                <a:solidFill>
                  <a:schemeClr val="tx1">
                    <a:lumMod val="75000"/>
                    <a:lumOff val="25000"/>
                  </a:schemeClr>
                </a:solidFill>
              </a:rPr>
              <a:t>fisherman etc</a:t>
            </a:r>
            <a:r>
              <a:rPr lang="en-GB" sz="2800" dirty="0">
                <a:solidFill>
                  <a:schemeClr val="tx1">
                    <a:lumMod val="75000"/>
                    <a:lumOff val="25000"/>
                  </a:schemeClr>
                </a:solidFill>
              </a:rPr>
              <a:t>.</a:t>
            </a:r>
            <a:endParaRPr lang="en-GB" sz="2800" dirty="0">
              <a:solidFill>
                <a:schemeClr val="tx1">
                  <a:lumMod val="75000"/>
                  <a:lumOff val="25000"/>
                </a:schemeClr>
              </a:solidFill>
            </a:endParaRP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1026"/>
          <p:cNvSpPr>
            <a:spLocks noGrp="1" noChangeArrowheads="1"/>
          </p:cNvSpPr>
          <p:nvPr>
            <p:ph type="title"/>
          </p:nvPr>
        </p:nvSpPr>
        <p:spPr/>
        <p:txBody>
          <a:bodyPr/>
          <a:lstStyle/>
          <a:p>
            <a:pPr eaLnBrk="1" hangingPunct="1"/>
            <a:r>
              <a:rPr lang="en-GB" b="1" smtClean="0"/>
              <a:t>Types of Unemployment</a:t>
            </a:r>
            <a:endParaRPr lang="en-GB" b="1" smtClean="0"/>
          </a:p>
        </p:txBody>
      </p:sp>
      <p:sp>
        <p:nvSpPr>
          <p:cNvPr id="14340" name="Rectangle 1028"/>
          <p:cNvSpPr>
            <a:spLocks noGrp="1" noChangeArrowheads="1"/>
          </p:cNvSpPr>
          <p:nvPr>
            <p:ph type="body" sz="half" idx="2"/>
          </p:nvPr>
        </p:nvSpPr>
        <p:spPr>
          <a:xfrm>
            <a:off x="468313" y="2133600"/>
            <a:ext cx="8135937" cy="3505200"/>
          </a:xfrm>
        </p:spPr>
        <p:txBody>
          <a:bodyPr rtlCol="0">
            <a:normAutofit/>
          </a:bodyPr>
          <a:lstStyle/>
          <a:p>
            <a:pPr eaLnBrk="1" fontAlgn="auto" hangingPunct="1">
              <a:spcAft>
                <a:spcPts val="0"/>
              </a:spcAft>
              <a:buFont typeface="Wingdings 3" charset="2"/>
              <a:buChar char=""/>
              <a:defRPr/>
            </a:pPr>
            <a:r>
              <a:rPr lang="en-GB" sz="2800" b="1" dirty="0">
                <a:solidFill>
                  <a:schemeClr val="accent2"/>
                </a:solidFill>
              </a:rPr>
              <a:t>Technological Unemployment</a:t>
            </a:r>
            <a:r>
              <a:rPr lang="en-GB" sz="2800" b="1" dirty="0" smtClean="0">
                <a:solidFill>
                  <a:schemeClr val="accent2"/>
                </a:solidFill>
              </a:rPr>
              <a:t>:</a:t>
            </a:r>
            <a:endParaRPr lang="en-GB" sz="2800" b="1" dirty="0" smtClean="0">
              <a:solidFill>
                <a:schemeClr val="accent2"/>
              </a:solidFill>
            </a:endParaRPr>
          </a:p>
          <a:p>
            <a:pPr marL="0" indent="0" eaLnBrk="1" fontAlgn="auto" hangingPunct="1">
              <a:spcAft>
                <a:spcPts val="0"/>
              </a:spcAft>
              <a:buFont typeface="Wingdings 3" charset="2"/>
              <a:buNone/>
              <a:defRPr/>
            </a:pPr>
            <a:endParaRPr lang="en-GB" sz="2800" b="1" dirty="0">
              <a:solidFill>
                <a:schemeClr val="accent2"/>
              </a:solidFill>
            </a:endParaRPr>
          </a:p>
          <a:p>
            <a:pPr eaLnBrk="1" fontAlgn="auto" hangingPunct="1">
              <a:spcAft>
                <a:spcPts val="0"/>
              </a:spcAft>
              <a:buFont typeface="Wingdings 3" charset="2"/>
              <a:buChar char=""/>
              <a:defRPr/>
            </a:pPr>
            <a:r>
              <a:rPr lang="en-GB" sz="2800" dirty="0">
                <a:solidFill>
                  <a:schemeClr val="tx1">
                    <a:lumMod val="75000"/>
                    <a:lumOff val="25000"/>
                  </a:schemeClr>
                </a:solidFill>
              </a:rPr>
              <a:t>Unemployment caused when developments in technology replace human effort – </a:t>
            </a:r>
            <a:r>
              <a:rPr lang="en-GB" sz="2800" dirty="0" err="1">
                <a:solidFill>
                  <a:schemeClr val="tx1">
                    <a:lumMod val="75000"/>
                    <a:lumOff val="25000"/>
                  </a:schemeClr>
                </a:solidFill>
              </a:rPr>
              <a:t>e.g</a:t>
            </a:r>
            <a:r>
              <a:rPr lang="en-GB" sz="2800" dirty="0">
                <a:solidFill>
                  <a:schemeClr val="tx1">
                    <a:lumMod val="75000"/>
                    <a:lumOff val="25000"/>
                  </a:schemeClr>
                </a:solidFill>
              </a:rPr>
              <a:t> in manufacturing, administration etc.</a:t>
            </a:r>
            <a:endParaRPr lang="en-GB" sz="2800"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ChangeArrowheads="1"/>
          </p:cNvSpPr>
          <p:nvPr>
            <p:ph type="title"/>
          </p:nvPr>
        </p:nvSpPr>
        <p:spPr/>
        <p:txBody>
          <a:bodyPr/>
          <a:lstStyle/>
          <a:p>
            <a:pPr eaLnBrk="1" hangingPunct="1"/>
            <a:r>
              <a:rPr lang="en-GB" b="1" smtClean="0"/>
              <a:t>Unemployment</a:t>
            </a:r>
            <a:endParaRPr lang="en-GB" b="1" smtClean="0"/>
          </a:p>
        </p:txBody>
      </p:sp>
      <p:sp>
        <p:nvSpPr>
          <p:cNvPr id="16387" name="Rectangle 3"/>
          <p:cNvSpPr>
            <a:spLocks noGrp="1" noChangeArrowheads="1"/>
          </p:cNvSpPr>
          <p:nvPr>
            <p:ph idx="1"/>
          </p:nvPr>
        </p:nvSpPr>
        <p:spPr>
          <a:xfrm>
            <a:off x="611188" y="2276475"/>
            <a:ext cx="8064500" cy="3451225"/>
          </a:xfrm>
        </p:spPr>
        <p:txBody>
          <a:bodyPr rtlCol="0">
            <a:normAutofit fontScale="92500" lnSpcReduction="20000"/>
          </a:bodyPr>
          <a:lstStyle/>
          <a:p>
            <a:pPr eaLnBrk="1" fontAlgn="auto" hangingPunct="1">
              <a:spcAft>
                <a:spcPts val="0"/>
              </a:spcAft>
              <a:buFont typeface="Wingdings 3" charset="2"/>
              <a:buChar char=""/>
              <a:defRPr/>
            </a:pPr>
            <a:r>
              <a:rPr lang="en-GB" sz="2400" b="1" dirty="0">
                <a:solidFill>
                  <a:schemeClr val="accent2"/>
                </a:solidFill>
              </a:rPr>
              <a:t>Short run and long run unemployment</a:t>
            </a:r>
            <a:r>
              <a:rPr lang="en-GB" sz="2400" b="1" dirty="0" smtClean="0">
                <a:solidFill>
                  <a:schemeClr val="accent2"/>
                </a:solidFill>
              </a:rPr>
              <a:t>:</a:t>
            </a:r>
            <a:endParaRPr lang="en-GB" sz="2400" b="1" dirty="0" smtClean="0">
              <a:solidFill>
                <a:schemeClr val="accent2"/>
              </a:solidFill>
            </a:endParaRPr>
          </a:p>
          <a:p>
            <a:pPr eaLnBrk="1" fontAlgn="auto" hangingPunct="1">
              <a:spcAft>
                <a:spcPts val="0"/>
              </a:spcAft>
              <a:buFont typeface="Wingdings 3" charset="2"/>
              <a:buChar char=""/>
              <a:defRPr/>
            </a:pPr>
            <a:endParaRPr lang="en-GB" sz="2400" b="1" dirty="0">
              <a:solidFill>
                <a:schemeClr val="accent2"/>
              </a:solidFill>
            </a:endParaRPr>
          </a:p>
          <a:p>
            <a:pPr eaLnBrk="1" fontAlgn="auto" hangingPunct="1">
              <a:spcAft>
                <a:spcPts val="0"/>
              </a:spcAft>
              <a:buFont typeface="Wingdings 3" charset="2"/>
              <a:buChar char=""/>
              <a:defRPr/>
            </a:pPr>
            <a:r>
              <a:rPr lang="en-GB" dirty="0">
                <a:solidFill>
                  <a:schemeClr val="tx1">
                    <a:lumMod val="75000"/>
                    <a:lumOff val="25000"/>
                  </a:schemeClr>
                </a:solidFill>
              </a:rPr>
              <a:t>Classical theory – short run unemployment is a temporary phenomenon; wages will fall </a:t>
            </a:r>
            <a:r>
              <a:rPr lang="en-GB" dirty="0" smtClean="0">
                <a:solidFill>
                  <a:schemeClr val="tx1">
                    <a:lumMod val="75000"/>
                    <a:lumOff val="25000"/>
                  </a:schemeClr>
                </a:solidFill>
              </a:rPr>
              <a:t> and </a:t>
            </a:r>
            <a:r>
              <a:rPr lang="en-GB" dirty="0">
                <a:solidFill>
                  <a:schemeClr val="tx1">
                    <a:lumMod val="75000"/>
                    <a:lumOff val="25000"/>
                  </a:schemeClr>
                </a:solidFill>
              </a:rPr>
              <a:t>the labour market will move back into </a:t>
            </a:r>
            <a:r>
              <a:rPr lang="en-GB" dirty="0" smtClean="0">
                <a:solidFill>
                  <a:schemeClr val="tx1">
                    <a:lumMod val="75000"/>
                    <a:lumOff val="25000"/>
                  </a:schemeClr>
                </a:solidFill>
              </a:rPr>
              <a:t>equilibrium.</a:t>
            </a:r>
            <a:endParaRPr lang="en-GB" dirty="0" smtClean="0">
              <a:solidFill>
                <a:schemeClr val="tx1">
                  <a:lumMod val="75000"/>
                  <a:lumOff val="25000"/>
                </a:schemeClr>
              </a:solidFill>
            </a:endParaRPr>
          </a:p>
          <a:p>
            <a:pPr marL="0" indent="0" eaLnBrk="1" fontAlgn="auto" hangingPunct="1">
              <a:spcAft>
                <a:spcPts val="0"/>
              </a:spcAft>
              <a:buFont typeface="Wingdings 3" charset="2"/>
              <a:buNone/>
              <a:defRPr/>
            </a:pPr>
            <a:endParaRPr lang="en-GB" dirty="0">
              <a:solidFill>
                <a:schemeClr val="tx1">
                  <a:lumMod val="75000"/>
                  <a:lumOff val="25000"/>
                </a:schemeClr>
              </a:solidFill>
            </a:endParaRPr>
          </a:p>
          <a:p>
            <a:pPr eaLnBrk="1" fontAlgn="auto" hangingPunct="1">
              <a:spcAft>
                <a:spcPts val="0"/>
              </a:spcAft>
              <a:buFont typeface="Wingdings 3" charset="2"/>
              <a:buChar char=""/>
              <a:defRPr/>
            </a:pPr>
            <a:r>
              <a:rPr lang="en-GB" dirty="0">
                <a:solidFill>
                  <a:schemeClr val="tx1">
                    <a:lumMod val="75000"/>
                    <a:lumOff val="25000"/>
                  </a:schemeClr>
                </a:solidFill>
              </a:rPr>
              <a:t>Long run – unemployment </a:t>
            </a:r>
            <a:r>
              <a:rPr lang="en-GB" dirty="0" smtClean="0">
                <a:solidFill>
                  <a:schemeClr val="tx1">
                    <a:lumMod val="75000"/>
                    <a:lumOff val="25000"/>
                  </a:schemeClr>
                </a:solidFill>
              </a:rPr>
              <a:t> will </a:t>
            </a:r>
            <a:r>
              <a:rPr lang="en-GB" dirty="0">
                <a:solidFill>
                  <a:schemeClr val="tx1">
                    <a:lumMod val="75000"/>
                    <a:lumOff val="25000"/>
                  </a:schemeClr>
                </a:solidFill>
              </a:rPr>
              <a:t>be ‘voluntary’</a:t>
            </a:r>
            <a:endParaRPr lang="en-GB" dirty="0">
              <a:solidFill>
                <a:schemeClr val="tx1">
                  <a:lumMod val="75000"/>
                  <a:lumOff val="25000"/>
                </a:schemeClr>
              </a:solidFill>
            </a:endParaRPr>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0" y="1905000"/>
            <a:ext cx="6348413" cy="1320800"/>
          </a:xfrm>
        </p:spPr>
        <p:txBody>
          <a:bodyPr rtlCol="0">
            <a:normAutofit/>
          </a:bodyPr>
          <a:lstStyle/>
          <a:p>
            <a:pPr eaLnBrk="1" fontAlgn="auto" hangingPunct="1">
              <a:spcAft>
                <a:spcPts val="0"/>
              </a:spcAft>
              <a:defRPr/>
            </a:pPr>
            <a:r>
              <a:rPr lang="en-MY" sz="7200" dirty="0" smtClean="0">
                <a:effectLst>
                  <a:outerShdw blurRad="38100" dist="38100" dir="2700000" algn="tl">
                    <a:srgbClr val="000000">
                      <a:alpha val="43137"/>
                    </a:srgbClr>
                  </a:outerShdw>
                </a:effectLst>
              </a:rPr>
              <a:t>Inflation</a:t>
            </a:r>
            <a:endParaRPr lang="en-MY" sz="7200" dirty="0">
              <a:effectLst>
                <a:outerShdw blurRad="38100" dist="38100" dir="2700000" algn="tl">
                  <a:srgbClr val="000000">
                    <a:alpha val="43137"/>
                  </a:srgbClr>
                </a:outerShdw>
              </a:effectLs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7" descr="C:\Users\User\Desktop\roti canai.png"/>
          <p:cNvPicPr>
            <a:picLocks noGrp="1" noChangeAspect="1" noChangeArrowheads="1"/>
          </p:cNvPicPr>
          <p:nvPr>
            <p:ph idx="1"/>
          </p:nvPr>
        </p:nvPicPr>
        <p:blipFill>
          <a:blip r:embed="rId1">
            <a:extLst>
              <a:ext uri="{28A0092B-C50C-407E-A947-70E740481C1C}">
                <a14:useLocalDpi xmlns:a14="http://schemas.microsoft.com/office/drawing/2010/main" val="0"/>
              </a:ext>
            </a:extLst>
          </a:blip>
          <a:srcRect/>
          <a:stretch>
            <a:fillRect/>
          </a:stretch>
        </p:blipFill>
        <p:spPr>
          <a:xfrm>
            <a:off x="914400" y="-19050"/>
            <a:ext cx="6946900" cy="6324600"/>
          </a:xfrm>
          <a:prstGeom prst="ellipse">
            <a:avLst/>
          </a:prstGeom>
          <a:ln w="190500" cap="rnd">
            <a:solidFill>
              <a:srgbClr val="C8C6BD"/>
            </a:solidFill>
          </a:ln>
          <a:effectLst>
            <a:outerShdw blurRad="127000" algn="bl" rotWithShape="0">
              <a:srgbClr val="000000"/>
            </a:outerShdw>
          </a:effectLst>
          <a:scene3d>
            <a:camera prst="perspectiveFront" fov="5400000"/>
            <a:lightRig rig="threePt" dir="t">
              <a:rot lat="0" lon="0" rev="19200000"/>
            </a:lightRig>
          </a:scene3d>
          <a:sp3d extrusionH="25400">
            <a:bevelT w="304800" h="152400" prst="hardEdge"/>
            <a:extrusionClr>
              <a:srgbClr val="000000"/>
            </a:extrusionClr>
          </a:sp3d>
        </p:spPr>
      </p:pic>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Title 3"/>
          <p:cNvSpPr>
            <a:spLocks noGrp="1"/>
          </p:cNvSpPr>
          <p:nvPr>
            <p:ph type="title"/>
          </p:nvPr>
        </p:nvSpPr>
        <p:spPr/>
        <p:txBody>
          <a:bodyPr/>
          <a:lstStyle/>
          <a:p>
            <a:pPr eaLnBrk="1" hangingPunct="1"/>
            <a:r>
              <a:rPr lang="en-US" smtClean="0"/>
              <a:t>Inflation</a:t>
            </a:r>
            <a:endParaRPr lang="en-US" smtClean="0"/>
          </a:p>
        </p:txBody>
      </p:sp>
      <p:sp>
        <p:nvSpPr>
          <p:cNvPr id="33795" name="Content Placeholder 1"/>
          <p:cNvSpPr>
            <a:spLocks noGrp="1"/>
          </p:cNvSpPr>
          <p:nvPr>
            <p:ph idx="1"/>
          </p:nvPr>
        </p:nvSpPr>
        <p:spPr>
          <a:xfrm>
            <a:off x="460375" y="1963738"/>
            <a:ext cx="7408863" cy="3449637"/>
          </a:xfrm>
        </p:spPr>
        <p:txBody>
          <a:bodyPr/>
          <a:lstStyle/>
          <a:p>
            <a:pPr eaLnBrk="1" hangingPunct="1"/>
            <a:r>
              <a:rPr lang="en-US" sz="3200" smtClean="0"/>
              <a:t>“An continuous  increase in price level without increases in good and services in economic cycle”  </a:t>
            </a:r>
            <a:endParaRPr lang="en-US" sz="3200" smtClean="0"/>
          </a:p>
        </p:txBody>
      </p:sp>
      <p:sp>
        <p:nvSpPr>
          <p:cNvPr id="33796" name="AutoShape 4" descr="data:image/jpeg;base64,/9j/4AAQSkZJRgABAQAAAQABAAD/2wCEAAkGBxISEBAQEBIQDw8QDw8QDw8PDw8PDw8PFBQWFhQRFBQYHCggGBomHBQUITEhJSkrLi4uFx8zODMsNygtLisBCgoKDg0OFxAQFywkHhwsLC0tLSwsLCwsLC8sLCwsLystLCwsLCwsLC8sLCwsLCwsLCwsLCwsLCwsLCwsLCwsLP/AABEIALEBHAMBEQACEQEDEQH/xAAcAAACAgMBAQAAAAAAAAAAAAACAwEEAAUHBgj/xABHEAABAwIDBAYHBAYHCQAAAAABAAIDBBEFEiEGMUFRBxMiYYGRFDJCUnGx0SNVkpMVYnJzwfAWJDOCobLhJTQ1REVjhJS0/8QAGwEBAQACAwEAAAAAAAAAAAAAAAECBQMEBgf/xAA0EQEAAQMBBAcIAgIDAQAAAAAAAQIDEQQFEiExExRBUVJh0QYVIjJTcZGhQoGx4SQzciP/2gAMAwEAAhEDEQA/APGvd3rsOJAuiJIQQWIAezkgXYoMQYgAqKEpM4jiyppmqcR2rkEdh3nf9Fo9VqJuVYjk+kbG2VTpLUVVR8c857vIwrqU1TTOYbi5bpuUzTVGYlQqI8p7ju+i3mlvxdp484fONs7NnR3vh+Srl6ABXaacQKCboJuiJBVBhyAgUEhyMRhyCcyMg+KDLIprAgMIHt0QQUQpyBLwgrvagUUEWRUEIAKDZvZqqwlgCA8qoByIwFALmhQKe1AtyKAlRTqWL2j4fVazXajH/wA6f7ev9ndl5nrNyOEfL6rkMRe5rGgue5wa1o3ucTYAeK1cRmcPZ3K6bdM11TiIbjaXZuWiMQkIc2RgIe0dkSD14/DnxC5btmbfPta7Z21LetirdjExPLy7JaKWPMLeR5FLN2bVe9Dl2joqdXZqtzz7Pu15BBseC39NUVRmO18vvWqrVc0VxxhIWTjTdBIQTdEEFRIKCQUQYKKYEYsARRAIowijAQMBRGFAsopTkCnhEJyIMLUC3BFKIVG7fGjABaggoFORCiUGZkAucigcUEQx5j3cV1tTfi1R59ja7J2dVrL8U/xjjPovALQ1TNU5l9Ot0U26YppjhDpPRns5YCumbq4EUzSNzToZfHcO654rv6Sz/OXjfaLae9PVrc8I+bz8nsNosHZV074H6E9qN9rmOQeq4fL4ErtXbcV04ef0Osr0t6m5T2c/OHDKylfFI+KQZZI3Fj28iOXMcQeS01VM0ziX0+xfov26blE8JUKuP2hw3/Bd/Q392dye15n2j2bv09Ytxxjn9u9VBW2eISglBKCboJBRE3QE0oGNKrExqKMBFG0IDARRWREEoAKASEUBagXlRGFqBbmoFGNVW8kbqUYq7giEuRAPKBNkAuRUWQBa+nFY1VRTEzLls267tdNFEcZXYo7C38krz1+7N2vL6hs3QU6OxFuI49vm9HsVs6ayo7QPo8VnTO97lEO8/IHuWWntb9Xk622tpRo7OKZ+OrhHq7U1oAAAAAAAA0AA3ALbxGHzmZmqcyxEeE6Tdnusj9MiH2kTbTge1CPb+Lfl8F0tXZzG9HY9P7O7S6Kvq9c/DVy8p/25etbHCXuKqYqjExza+ePKe47vot7pb/SUcecPm22dnTo78zHy1cvQF12mnSgkIMQYiJBQMaUDGlEwY0qoaCiiCKIIokEFABQSiBcgWiZYQihIQDlRW3mO9VFWUoxVXlEASgkNQLcEUDiixBtPHxO87u4LTa3Ub07lPJ7r2d2X0VPWLkfFPLyhsMPo3zSshiGaSR2Vo4d5J4AC5J5BdGmmapiIej1N+jT25uVzwh3HAMIZSQMgj1tq99tZJD6zz9OAAW5tW4t04h8x12sr1V6blXb+obELkdRKCCAbg6g6EHUEckWJmJzEuKba7PmjqCGg+jy3fCeQ9qP+7fyIWo1Frcq8pfRti7RjV2MVfNTwn1ebmZmFj/JWNi7NurMO1tDQ06uzNurn2T5teRY2O8Lf01xVGYfML1qu1XNFccYTdZONOZBF0EgogkBNKAwUDGomDQVQYKKMFAQQYihRA3RMoJVQu6gK6LlBKKFqouyORMq8jkRXJQQgPMiYLkciohZc3O4LpazUdHTiOct9sLZnWru/XHwU/ue5aWk7X0WMRGHWejvZv0eL0iVtp5m9kEaxRHUN7nHQnwC2els7kb085eC29tPrF3oqJ+Cn9y9ku288wIKmK4nBTRmapljgiGhfI7KL2uGgb3O0OgudEHItsOmknNFhjMu8elztBPxjiOg4auv+yrge8p9m3z4VDT1T3Pq3Rid80pL3sqn3ebk8BmLLDgLBcV63FdOHe2fratJei5T/AHHfDklTTuje+ORpa9ji17TvDhvC00xNM4l9NtXabtEV0TmJUq2HTMN4394Xe0Wo3Z3Ku15r2h2Z0lHWLccaefnCiCts8Mm6okFBIKKkFEECgY0oGNKBjSiGBUGEUYQSiosiSB4RCyVWIbqKm6DEXIQqq7Id6iYVnohRCoFBGZFCG3Nlx3bkW6Zql2dJpa9Tdpt0dq2xthYLz125NyqapfT9JpaNNai1RHCHsejzZv0iX0iVv9XhcMoO6aUahveG7z4DmuxpbW9O9PKGn2/tPoLfQ0T8VXPyj/brS2bwc8WIMCDkvThtk2OJ2GQ5HyyhpqyQHdTHo5kYB3POhvwHxuLA8FsBsTUT1mHyTQSNo5pHTCVwGSSODtFp5BxAaL773Co+lyViOf8ASbs9mb6bEO0wBtQB7TBo2T4jce63JdHV2cxvw9V7O7R3KurVzwn5fv3OarXxwl7SYiYxLV1cWV36p3fRbvS3+koxPOHzfbWzp0l/NPyVcvQkFdppk3QEEBBFEFUMCA2oHMVQ9rEBBqKINQTZBICJJErkQm6GEEouBRNuUMGuisghrFRblbqVFVpWoxJcilOKGAFJlYiZmIjtWYI7DvO/6LRavUdJViOUPomxdmRpLW9VHx1c/LybXAcHfVTshj0vrI/hHGPWef4DiSFwWrc3KsO/r9ZRpLM3Kv685dww+iZBEyGIZY42hrRx+JPEneT3rc0UxTGIfNL96u9cm5XOZlZWTiYg8p0i7ZMw2lzjK+qlzNponbs3GVw91tx8TYcbijkPRpsVJilS+trC51K2Uvme4nPVzk5jGDy1u4+A1OgfQ7GBoDWgNa0ANa0Wa1o0AA4AKAkAyMBBa4AtcCHNIuCDoQQkxlaZmmYmObie1+AmjqCwX6l93wONz2OLCebSbeR4rT37XR1eT6TsjaEayxEz81PCfVoJ4szS0+B5HmsbNybdcVQ59oaKnV2ardXPs+7TuaQSDoQbELf01RVETHa+YXrNVm5NuvnCQsnEMIDCKJoVQ1rUDY2Ki1HTlBZiaRvCBop0GejlAuaOyCq+VEV3vQwC6KZG26IsRR6oqw5twoHQUot/oqAkG9BUlCMSC1FJeEBU7OJ8PqtbrdRiOjp/t632e2Xvz1i7HCOXqtxsJIa0FznENa0alzibAAc7lamIzPB7KuqKKZqqnhDsux2BNo4gxxaaqVvWTWIzWFhlbxLW5gL8z3rcaez0dPm+cbW2jOsvZj5aeXq9Cudq3H+mfb10ZOHUcjmSAtdVzRuLXMIIc2BjhqDuLj8BzCov7F9LML6KU4g4NqqWPMcuUGsaNGmMbusJIBbu1zbrhrA8DhdDU7Q4o+SQlkQymZ7dW0tMD2ImX9o6gczmceKD6Hw2gjp4Y6eBgjhiaGRsHADmeJO8niSVBZQYghBp9qsDbWU7ojYSDtwvPsyDdfuI0Px7lxXrUXKcNhs3XVaO/FyOXb9nEZonMc5jwWvY4te072uBsQVppjE4fS7dym5TFdM8JUcQp7jON43945rv6K/idye15j2i2b0lPWKI408/sohbZ4gYCA2hUNYED42oL0EN1RtqSk3INiMMHJTJg+OgG7u3FTK4Lq6YAbtbK5R5zEZeAVGpc66ghBlkFmAIi2wIsGNair0I0RGucdVQstQJLECXMufmuvqb8WqPOWz2Vs+rWXop/jHOTAFoKpmZzL6XRbpt0xTTGIjhh0Xo12b3VszeYpmkeBm/gPE8l3tLZ/nLyPtBtPP/ABrc/wDr09Ws6VsOraWrixujke9sLGRyxHVsDAbeqLXhdc5uIJvfUZdjDyS5jnSzAMLbU0xHps+aJlOSHOppQBnkfza24LT7V2/rWDVdDOxRJGLVgc97y51I2S5cS71qp99STrlvzLvdKTIrbf8ARLI6pZNhjGiKeUNlguGNpXO3yt/7XEgat4aGwZHUdktnIcPpWU0AvbtSykAOmlPrSO+QHAWCDclQYgxBiDEHOuk3Z7/nohybUgDwbL8mnw710NXa/nH9vXezu0cf8auf/Po54tfHB6+YiYmJ5NZUQZXabju+i3ulv9JRx5w+b7Y2dOkvzj5auMegWhdlqDGtVQ2NqC5AxUbqiptyit/R0o0KxmRtmRaLFSJINSUGuxQaX7llCS8ZXesskVS1ALggyyoswNUFpoQNairEUmiDXKsEWRQvKxqqimJmexy2bVV2uKKeclhq89fvTdrmZfTdm6GnR2Yojn2z3y32x2zxq6gB1xBHZ0zt1xwjB5n/AAF+5Wxb6Srjyhw7X2h1Wz8PzVcvV2hjQAGtsGgAACwAA0AC3EYh87qiuqczE8USxte1zHhr2OaWva4BzXNIsWkHeCOCZhjuVdzkUfQ2wYpnzXwsfbCMuvIXX/3U8cv63u6b9Vd6Dcq7nX2gAAAAAAAAWAAG4AclN6Dcq7k3TMG5V3MumYNye5iuYN2e5KZg3Z7mWTMG7PcyyZhN2e5lkzBie4E0Ae1zHtzMc0tc0i4c0ixBUqxMYZUTVRVFVPOHENqcEdR1DojcxntwvPtRk6An3huPwvxWmv2ujqx2PpWzNdGrsRX/ACjhP3/20kseYW8vili7NuqKmW0NFTq7M2559n3Ug1ehpqiqImHzG7aqtVzRVGJg2NqrjWWxqizAxB6PDItNVJVt4jb6LCVheppLqKe4BBpsXbp3LKEl4uuj1WbFTIQQQoCDUDGusgcx6CwHIo2IioqxQXhFJe8Lg1VM12qohsdlX6LGrt118olOZedmMS+nU1RVGYnMIKLNMTzQLch5InR090fgVhyCh0dPdH4YWA8EyblPdH4AYxyCuV3KO6Eho5Iu5R3QmycWPR0d0fhCuZXorfhj8MDjzPmVcz3nRW/DH4RmPM+ZTenvOht+GPwkSHm7zKb0p0Nvwx+IEJXe878RTenvToLfhj8QITu99/43fVN6e9OhteCPxAXyE7yXW3XJPzSZmWVNumn5YiPsC6mFmYiMzwILbkleg0tM0W4iXzLa9+i9q7ldHJYgj1XYa1sOoFrqMQwt1VZPQ4XJpY8FjKw2oF91lgpkZsin59EGtrnXBVSXk8QGpXJDFQsgkR3QH1SBbgoIDkDBKgbHLoqEOkQwU5yBZKghvkuKqxbqnM0u3Z2hqbMbtFyYhJceZWPVbPhhze99b9WUZjzKdVs+Ffe+t+rLM3eU6rZ8J741v1ZCXnmfNTqtnwwe+Nb9WUZ3cz5q9Vs+E98a36s/pDnu5nzU6pZ8J741v1Z/RMFJUTzZI5hEwNBJLQ43+C46tPaiflZxtjW4/wC2f0Kuw+qp3t62XrY3A5XNaGjMLaEW0Nkp01qf4k7Y1v1Z/RQqHe8Vn1a14WPvnXfVn9CE7ufyU6ra8KxtrXfVn9CEzufyV6ra8K++9d9WTWyn+bJ1Sz4T33rvqyax6nVLPhX33rvqf4GnVLPhPfet+p/gBC5KNPbonMUuC/tTVXqd2uucHwNXM167HEiLIHBGSxTQhBbh7JCitjDOpgOM6mFyj0nRMGWurqpZRCPOVklyskV2tVSTmFQMBUVXnCCu8oBzIHRu0VQlzkAEqAborLoIJQMw2iqqhnW01HV1ENy0SxxfZuI0OUk6rGa4XC3/AEfxH7urfyh9VN+DdCdnsR+7q38ofVN+DdYNn8R+7q38ofVN+DdYdnsR+7q38ofVN+DdWcJwjEIZHPdhtc64AAEQvp4rCrjLKFrGqKvmiyNwuvaczXAmIEaX5HvUjgktGNmcS+7q38krPeTdENmcR+7q78k/VN4wL+jmIfd1d+R/qm9BuiGz2Ifd1f8AkH6q78GBjAMQH/Tq/wDI/wBU3zCjTzh2YWcHNcWPY9pa9jxoWuadxCsTkPCyRZpwiLsaB7WoyW4UFlqCxEVAchQV5JFRq6k71RrpAiALUSQXUDGuVUEygqPQAgYwab0yElyCA9BhcgG6BFc/7KX92/8AylSeRDvuwENsJw4aj+qQO0JG8B3lquBm3dPWxSOe2OWKR0ZtI2ORj3Rm5FngG7TcEa8igegRUTRxNfLK9sUY7T5JZAyNgsBvcbNGg5anmUwKrcfoyxkgqqUxyPMccnpMOSSUW+za7NYu1Gg11VGxUAsbYW13k6kk6m+8/FAMU7HFwY5jyw5XhrmuLHWvZwG421sVQFJWRShxikjlDXuY4xSMkDXt9ZhLSbOHJQNY2wA105kk+JO9ASADH2g67rgOAAc4N1tqW7idNCd1zzKYHBdtf+M4mP16U+Jp2XK5aGMqDWrNiswBBbainsRTWPQWo3IHMcoHOKBQZcXVgVJoVRrp4d6Cs4KIRZAyNUWHxaKCjPCUlVfIUDo4DZMCg4oiLoMugi6CviB+yk/Yd8lJ5EPozYqPLhuHtO8UNID8eqauBm510Z1fVS7T1lswimlmsTlDurNVIQTwuqGRdLNWacV36Kd6C14ZNOKg2uXZexdg4kC9iL6XCYFTpuxSaekoepjBw+pNPOycvDZHzPZIWwujvcDIWuuRv46II2xoDBTYBA6mjoXnFHOfTRSGVkbusYLh5c69wWnfxQe620xnEoZGR4fRwzNewvdV1E7WQxEOsWOBLQDuN82tzYaFBrtj9t6qtgr2tpYv0jQOawRMmb6PPI4vADXl1hrG/XNbcQUHmOg6rrc8sbKaM0b66V1VUda0Pgl6u4Y1ma7hcMF7H1kGw2A2hpKTC8SrG0wpoqesc10UcskplksxrAC/1QS8DkBc80GRdJFfCKerxCgjgwyre1sc0Ty6WNrhdrnNzEnQF1i1twDZBtdsNuaqlxGHD6SkZWSz04ljvIWOLiZPDKBHmJuNL6jegubD7ZS1c1TRVlOKSvpQHSRtdmjcw2GYam1szeJBDgQUHN9sx/tvE/8Awv8A5mLkoY1KbVmxGChk1jkVZY9FNBQWIUFlhQNYgmK4+CB/o9/FTJgmXDbpkwoVGEFMmFV+HEJkQymI4IHNpzyTIw0V0MFnDQmTB8NCLeKuR4txREXQTdAJcgq4o/7GT4D/ABcAsauSw+ndn2Zaakb7tNTDyjauFk5fsVg9SzDNoespqiOaqFV1MUkErJZc0MoGRhF3XL7aKgxgtU3ZH0QU8/pZ09GEMhn1rs39na/qa7t2qB21mz9VPhOBQRQSufB6E6ojy5XwhsDWvztdYggki2/RBsOmHC6uV+GVFJTuqvRKt80kUdy83dE5mg1ynq3AnhcINHt1hdXUVlFWVWH1NdQmkjEmHwTSZ6epcCXtIZ2rhxHaAFwNSLKi/wBEGD1VJV4kJ6J9HDUdTNFd4fHGA+Utga4XzkNk11uMmo1CBfRW2uoamahnw+cQzVkkz67UQRtyWFjlyvBLG6h3tdygqbP7EVcmC4nRSxmnqJ6zr4BLYB+Xq3NuQdAcrm34EoK2JRYridNSYRJh8tGIHQCprZgepLYmlgczQNOhvZrjcjTRB6jEsDnO0uH1bInmkhonxPm0ysd1dU0NPG/bZ5oCwTBqhm0eI1bontpZqVjIpzbI94bT3aNb+y7yKDwu2otjmJX4toSP/XYFnQxqUgVmxQCqhgRka16Bsb0F2J6KcHoGtcgfAbHmCoLsBUlWyhjBWKrD6QEbkFSXDxyQVnUbeX0VQr0QdygA045IpLoQqg44hZUcxcskDmQQ4oBuoKmKn7F/93/MFKuRD6jw6dpggdERLG6OENfG5hbkLR2731HwXCyW7juQZmHMeaAGS3vfs6kWJabgHR2h3HegLOOY8wgzOOY8wgCOYG9+zZxAu5naA9oWJ0PfqgPOOY8wgzOOY8wgGOW+8ZdXCxc03ANg7QnQ7/FAeYcx5oAdJYtFrgk3cC2zQATc3N+7S+9BwbberjfjNe6N7ZG5aVhc0gtzsiDXNuOIIse9clDGpQEizQbSqhgKKNpQPjKCzGUVYYUD2uQWIHqC9E7isVbGimB048FFXeutpdBDnoKMxA89yIr5/BAqR6Cs92qywDiOiuBzF6qFoIQQVADxcEEXB0I5hMCqKCMbg4fBzljuwZYaJn6343JuwZQaCPkfxOTdhch/R0fun8RTdgywYdH7p/EU3YMq0eESySObDE94BtoDbzKwnmp1JhJDnsnjcxzbdl2ZpCypjKStHCovdP4nLLdgyH9Fxe6fxOTdhMoOGRe6fxOTdMo/RsXun8RU3TLP0bF7p/EU3TK3SxtYLNFhe/HUqxGDmuRSqotseqHByBjXIHscinsegtMcoGgoDjksboNjBUAiykwp8I1uCpIt9aSoBdPbigTJNdAoSIMKBTyshMZ08VRzaQKoXZAJQASgFQQUEKYGBASoxB6LZMan9ofILgq5soXdrmDJE63aEjm345SCbeYCzoSXmSuVAkIAcgCyghUTZQMjKC1E5EWGvVQxsiLk1kiCxHIirUcigsMkQSXoCgmsUF9tXosVNbWq4C5Z0AiU80EtkQYZkASTICil08UHgnLJCyEC3IF2QQgiygwoBQSEEkoPRbKbz+0PkFwVc2Ucl7a/+yi/eu/ylZUJLy11zIglAJKCEGWQQWqAmhA5pRDGvVDGvQNa9EOjeirMciKsCVAYkQECgc2RQG15RRF6ggyoCbKgzrEC3PSA6F2niqPGOWSBJQLcoAIQQQgHKmBGVMCS1MCA1BmVB6DZXef2/ouvVzZL22H9nF+8f8lnQkvLXXIgSgFAYCAgERBQykImRBFGEYjaqyMaEDWlENa9FGJVFGyZBYjlQWGvQNDgooHlUDmRE50UPWIIzoh0Umio8y7+KoAoAKCCghBiDEEOUkAgxB6HZPef2z/BdermyXNtvUh/eP8AkFnQlTypXIxC5IAhWQ1qgkIBKCWoCCIY1EGFVMCiGhAQ3KsoYUVLVBaiQXI0UwKCSqFFECghFYEhD4tyo//Z"/>
          <p:cNvSpPr>
            <a:spLocks noChangeAspect="1" noChangeArrowheads="1"/>
          </p:cNvSpPr>
          <p:nvPr/>
        </p:nvSpPr>
        <p:spPr bwMode="auto">
          <a:xfrm>
            <a:off x="307975" y="-1614488"/>
            <a:ext cx="5905500" cy="3695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fontAlgn="base" hangingPunct="0">
              <a:spcBef>
                <a:spcPct val="0"/>
              </a:spcBef>
              <a:spcAft>
                <a:spcPct val="0"/>
              </a:spcAft>
            </a:pPr>
            <a:endParaRPr lang="en-US" sz="2400">
              <a:solidFill>
                <a:prstClr val="black"/>
              </a:solidFill>
              <a:latin typeface="Times New Roman" panose="02020603050405020304" pitchFamily="1" charset="0"/>
            </a:endParaRPr>
          </a:p>
        </p:txBody>
      </p:sp>
      <p:sp>
        <p:nvSpPr>
          <p:cNvPr id="33797" name="AutoShape 6" descr="data:image/jpeg;base64,/9j/4AAQSkZJRgABAQAAAQABAAD/2wCEAAkGBxISEBAQEBIQDw8QDw8QDw8PDw8PDw8PFBQWFhQRFBQYHCggGBomHBQUITEhJSkrLi4uFx8zODMsNygtLisBCgoKDg0OFxAQFywkHhwsLC0tLSwsLCwsLC8sLCwsLystLCwsLCwsLC8sLCwsLCwsLCwsLCwsLCwsLCwsLCwsLP/AABEIALEBHAMBEQACEQEDEQH/xAAcAAACAgMBAQAAAAAAAAAAAAACAwEEAAUHBgj/xABHEAABAwIDBAYHBAYHCQAAAAABAAIDBBEFEiEGMUFRBxMiYYGRFDJCUnGx0SNVkpMVYnJzwfAWJDOCobLhJTQ1REVjhJS0/8QAGwEBAQACAwEAAAAAAAAAAAAAAAECBQMEBgf/xAA0EQEAAQMBBAcIAgIDAQAAAAAAAQIDEQQFEiExExRBUVJh0QYVIjJTcZGhQoGx4SQzciP/2gAMAwEAAhEDEQA/APGvd3rsOJAuiJIQQWIAezkgXYoMQYgAqKEpM4jiyppmqcR2rkEdh3nf9Fo9VqJuVYjk+kbG2VTpLUVVR8c857vIwrqU1TTOYbi5bpuUzTVGYlQqI8p7ju+i3mlvxdp484fONs7NnR3vh+Srl6ABXaacQKCboJuiJBVBhyAgUEhyMRhyCcyMg+KDLIprAgMIHt0QQUQpyBLwgrvagUUEWRUEIAKDZvZqqwlgCA8qoByIwFALmhQKe1AtyKAlRTqWL2j4fVazXajH/wA6f7ev9ndl5nrNyOEfL6rkMRe5rGgue5wa1o3ucTYAeK1cRmcPZ3K6bdM11TiIbjaXZuWiMQkIc2RgIe0dkSD14/DnxC5btmbfPta7Z21LetirdjExPLy7JaKWPMLeR5FLN2bVe9Dl2joqdXZqtzz7Pu15BBseC39NUVRmO18vvWqrVc0VxxhIWTjTdBIQTdEEFRIKCQUQYKKYEYsARRAIowijAQMBRGFAsopTkCnhEJyIMLUC3BFKIVG7fGjABaggoFORCiUGZkAucigcUEQx5j3cV1tTfi1R59ja7J2dVrL8U/xjjPovALQ1TNU5l9Ot0U26YppjhDpPRns5YCumbq4EUzSNzToZfHcO654rv6Sz/OXjfaLae9PVrc8I+bz8nsNosHZV074H6E9qN9rmOQeq4fL4ErtXbcV04ef0Osr0t6m5T2c/OHDKylfFI+KQZZI3Fj28iOXMcQeS01VM0ziX0+xfov26blE8JUKuP2hw3/Bd/Q392dye15n2j2bv09Ytxxjn9u9VBW2eISglBKCboJBRE3QE0oGNKrExqKMBFG0IDARRWREEoAKASEUBagXlRGFqBbmoFGNVW8kbqUYq7giEuRAPKBNkAuRUWQBa+nFY1VRTEzLls267tdNFEcZXYo7C38krz1+7N2vL6hs3QU6OxFuI49vm9HsVs6ayo7QPo8VnTO97lEO8/IHuWWntb9Xk622tpRo7OKZ+OrhHq7U1oAAAAAAAA0AA3ALbxGHzmZmqcyxEeE6Tdnusj9MiH2kTbTge1CPb+Lfl8F0tXZzG9HY9P7O7S6Kvq9c/DVy8p/25etbHCXuKqYqjExza+ePKe47vot7pb/SUcecPm22dnTo78zHy1cvQF12mnSgkIMQYiJBQMaUDGlEwY0qoaCiiCKIIokEFABQSiBcgWiZYQihIQDlRW3mO9VFWUoxVXlEASgkNQLcEUDiixBtPHxO87u4LTa3Ub07lPJ7r2d2X0VPWLkfFPLyhsMPo3zSshiGaSR2Vo4d5J4AC5J5BdGmmapiIej1N+jT25uVzwh3HAMIZSQMgj1tq99tZJD6zz9OAAW5tW4t04h8x12sr1V6blXb+obELkdRKCCAbg6g6EHUEckWJmJzEuKba7PmjqCGg+jy3fCeQ9qP+7fyIWo1Frcq8pfRti7RjV2MVfNTwn1ebmZmFj/JWNi7NurMO1tDQ06uzNurn2T5teRY2O8Lf01xVGYfML1qu1XNFccYTdZONOZBF0EgogkBNKAwUDGomDQVQYKKMFAQQYihRA3RMoJVQu6gK6LlBKKFqouyORMq8jkRXJQQgPMiYLkciohZc3O4LpazUdHTiOct9sLZnWru/XHwU/ue5aWk7X0WMRGHWejvZv0eL0iVtp5m9kEaxRHUN7nHQnwC2els7kb085eC29tPrF3oqJ+Cn9y9ku288wIKmK4nBTRmapljgiGhfI7KL2uGgb3O0OgudEHItsOmknNFhjMu8elztBPxjiOg4auv+yrge8p9m3z4VDT1T3Pq3Rid80pL3sqn3ebk8BmLLDgLBcV63FdOHe2fratJei5T/AHHfDklTTuje+ORpa9ji17TvDhvC00xNM4l9NtXabtEV0TmJUq2HTMN4394Xe0Wo3Z3Ku15r2h2Z0lHWLccaefnCiCts8Mm6okFBIKKkFEECgY0oGNKBjSiGBUGEUYQSiosiSB4RCyVWIbqKm6DEXIQqq7Id6iYVnohRCoFBGZFCG3Nlx3bkW6Zql2dJpa9Tdpt0dq2xthYLz125NyqapfT9JpaNNai1RHCHsejzZv0iX0iVv9XhcMoO6aUahveG7z4DmuxpbW9O9PKGn2/tPoLfQ0T8VXPyj/brS2bwc8WIMCDkvThtk2OJ2GQ5HyyhpqyQHdTHo5kYB3POhvwHxuLA8FsBsTUT1mHyTQSNo5pHTCVwGSSODtFp5BxAaL773Co+lyViOf8ASbs9mb6bEO0wBtQB7TBo2T4jce63JdHV2cxvw9V7O7R3KurVzwn5fv3OarXxwl7SYiYxLV1cWV36p3fRbvS3+koxPOHzfbWzp0l/NPyVcvQkFdppk3QEEBBFEFUMCA2oHMVQ9rEBBqKINQTZBICJJErkQm6GEEouBRNuUMGuisghrFRblbqVFVpWoxJcilOKGAFJlYiZmIjtWYI7DvO/6LRavUdJViOUPomxdmRpLW9VHx1c/LybXAcHfVTshj0vrI/hHGPWef4DiSFwWrc3KsO/r9ZRpLM3Kv685dww+iZBEyGIZY42hrRx+JPEneT3rc0UxTGIfNL96u9cm5XOZlZWTiYg8p0i7ZMw2lzjK+qlzNponbs3GVw91tx8TYcbijkPRpsVJilS+trC51K2Uvme4nPVzk5jGDy1u4+A1OgfQ7GBoDWgNa0ANa0Wa1o0AA4AKAkAyMBBa4AtcCHNIuCDoQQkxlaZmmYmObie1+AmjqCwX6l93wONz2OLCebSbeR4rT37XR1eT6TsjaEayxEz81PCfVoJ4szS0+B5HmsbNybdcVQ59oaKnV2ardXPs+7TuaQSDoQbELf01RVETHa+YXrNVm5NuvnCQsnEMIDCKJoVQ1rUDY2Ki1HTlBZiaRvCBop0GejlAuaOyCq+VEV3vQwC6KZG26IsRR6oqw5twoHQUot/oqAkG9BUlCMSC1FJeEBU7OJ8PqtbrdRiOjp/t632e2Xvz1i7HCOXqtxsJIa0FznENa0alzibAAc7lamIzPB7KuqKKZqqnhDsux2BNo4gxxaaqVvWTWIzWFhlbxLW5gL8z3rcaez0dPm+cbW2jOsvZj5aeXq9Cudq3H+mfb10ZOHUcjmSAtdVzRuLXMIIc2BjhqDuLj8BzCov7F9LML6KU4g4NqqWPMcuUGsaNGmMbusJIBbu1zbrhrA8DhdDU7Q4o+SQlkQymZ7dW0tMD2ImX9o6gczmceKD6Hw2gjp4Y6eBgjhiaGRsHADmeJO8niSVBZQYghBp9qsDbWU7ojYSDtwvPsyDdfuI0Px7lxXrUXKcNhs3XVaO/FyOXb9nEZonMc5jwWvY4te072uBsQVppjE4fS7dym5TFdM8JUcQp7jON43945rv6K/idye15j2i2b0lPWKI408/sohbZ4gYCA2hUNYED42oL0EN1RtqSk3INiMMHJTJg+OgG7u3FTK4Lq6YAbtbK5R5zEZeAVGpc66ghBlkFmAIi2wIsGNair0I0RGucdVQstQJLECXMufmuvqb8WqPOWz2Vs+rWXop/jHOTAFoKpmZzL6XRbpt0xTTGIjhh0Xo12b3VszeYpmkeBm/gPE8l3tLZ/nLyPtBtPP/ABrc/wDr09Ws6VsOraWrixujke9sLGRyxHVsDAbeqLXhdc5uIJvfUZdjDyS5jnSzAMLbU0xHps+aJlOSHOppQBnkfza24LT7V2/rWDVdDOxRJGLVgc97y51I2S5cS71qp99STrlvzLvdKTIrbf8ARLI6pZNhjGiKeUNlguGNpXO3yt/7XEgat4aGwZHUdktnIcPpWU0AvbtSykAOmlPrSO+QHAWCDclQYgxBiDEHOuk3Z7/nohybUgDwbL8mnw710NXa/nH9vXezu0cf8auf/Po54tfHB6+YiYmJ5NZUQZXabju+i3ulv9JRx5w+b7Y2dOkvzj5auMegWhdlqDGtVQ2NqC5AxUbqiptyit/R0o0KxmRtmRaLFSJINSUGuxQaX7llCS8ZXesskVS1ALggyyoswNUFpoQNairEUmiDXKsEWRQvKxqqimJmexy2bVV2uKKeclhq89fvTdrmZfTdm6GnR2Yojn2z3y32x2zxq6gB1xBHZ0zt1xwjB5n/AAF+5Wxb6Srjyhw7X2h1Wz8PzVcvV2hjQAGtsGgAACwAA0AC3EYh87qiuqczE8USxte1zHhr2OaWva4BzXNIsWkHeCOCZhjuVdzkUfQ2wYpnzXwsfbCMuvIXX/3U8cv63u6b9Vd6Dcq7nX2gAAAAAAAAWAAG4AclN6Dcq7k3TMG5V3MumYNye5iuYN2e5KZg3Z7mWTMG7PcyyZhN2e5lkzBie4E0Ae1zHtzMc0tc0i4c0ixBUqxMYZUTVRVFVPOHENqcEdR1DojcxntwvPtRk6An3huPwvxWmv2ujqx2PpWzNdGrsRX/ACjhP3/20kseYW8vili7NuqKmW0NFTq7M2559n3Ug1ehpqiqImHzG7aqtVzRVGJg2NqrjWWxqizAxB6PDItNVJVt4jb6LCVheppLqKe4BBpsXbp3LKEl4uuj1WbFTIQQQoCDUDGusgcx6CwHIo2IioqxQXhFJe8Lg1VM12qohsdlX6LGrt118olOZedmMS+nU1RVGYnMIKLNMTzQLch5InR090fgVhyCh0dPdH4YWA8EyblPdH4AYxyCuV3KO6Eho5Iu5R3QmycWPR0d0fhCuZXorfhj8MDjzPmVcz3nRW/DH4RmPM+ZTenvOht+GPwkSHm7zKb0p0Nvwx+IEJXe878RTenvToLfhj8QITu99/43fVN6e9OhteCPxAXyE7yXW3XJPzSZmWVNumn5YiPsC6mFmYiMzwILbkleg0tM0W4iXzLa9+i9q7ldHJYgj1XYa1sOoFrqMQwt1VZPQ4XJpY8FjKw2oF91lgpkZsin59EGtrnXBVSXk8QGpXJDFQsgkR3QH1SBbgoIDkDBKgbHLoqEOkQwU5yBZKghvkuKqxbqnM0u3Z2hqbMbtFyYhJceZWPVbPhhze99b9WUZjzKdVs+Ffe+t+rLM3eU6rZ8J741v1ZCXnmfNTqtnwwe+Nb9WUZ3cz5q9Vs+E98a36s/pDnu5nzU6pZ8J741v1Z/RMFJUTzZI5hEwNBJLQ43+C46tPaiflZxtjW4/wC2f0Kuw+qp3t62XrY3A5XNaGjMLaEW0Nkp01qf4k7Y1v1Z/RQqHe8Vn1a14WPvnXfVn9CE7ufyU6ra8KxtrXfVn9CEzufyV6ra8K++9d9WTWyn+bJ1Sz4T33rvqyax6nVLPhX33rvqf4GnVLPhPfet+p/gBC5KNPbonMUuC/tTVXqd2uucHwNXM167HEiLIHBGSxTQhBbh7JCitjDOpgOM6mFyj0nRMGWurqpZRCPOVklyskV2tVSTmFQMBUVXnCCu8oBzIHRu0VQlzkAEqAborLoIJQMw2iqqhnW01HV1ENy0SxxfZuI0OUk6rGa4XC3/AEfxH7urfyh9VN+DdCdnsR+7q38ofVN+DdYNn8R+7q38ofVN+DdYdnsR+7q38ofVN+DdWcJwjEIZHPdhtc64AAEQvp4rCrjLKFrGqKvmiyNwuvaczXAmIEaX5HvUjgktGNmcS+7q38krPeTdENmcR+7q78k/VN4wL+jmIfd1d+R/qm9BuiGz2Ifd1f8AkH6q78GBjAMQH/Tq/wDI/wBU3zCjTzh2YWcHNcWPY9pa9jxoWuadxCsTkPCyRZpwiLsaB7WoyW4UFlqCxEVAchQV5JFRq6k71RrpAiALUSQXUDGuVUEygqPQAgYwab0yElyCA9BhcgG6BFc/7KX92/8AylSeRDvuwENsJw4aj+qQO0JG8B3lquBm3dPWxSOe2OWKR0ZtI2ORj3Rm5FngG7TcEa8igegRUTRxNfLK9sUY7T5JZAyNgsBvcbNGg5anmUwKrcfoyxkgqqUxyPMccnpMOSSUW+za7NYu1Gg11VGxUAsbYW13k6kk6m+8/FAMU7HFwY5jyw5XhrmuLHWvZwG421sVQFJWRShxikjlDXuY4xSMkDXt9ZhLSbOHJQNY2wA105kk+JO9ASADH2g67rgOAAc4N1tqW7idNCd1zzKYHBdtf+M4mP16U+Jp2XK5aGMqDWrNiswBBbainsRTWPQWo3IHMcoHOKBQZcXVgVJoVRrp4d6Cs4KIRZAyNUWHxaKCjPCUlVfIUDo4DZMCg4oiLoMugi6CviB+yk/Yd8lJ5EPozYqPLhuHtO8UNID8eqauBm510Z1fVS7T1lswimlmsTlDurNVIQTwuqGRdLNWacV36Kd6C14ZNOKg2uXZexdg4kC9iL6XCYFTpuxSaekoepjBw+pNPOycvDZHzPZIWwujvcDIWuuRv46II2xoDBTYBA6mjoXnFHOfTRSGVkbusYLh5c69wWnfxQe620xnEoZGR4fRwzNewvdV1E7WQxEOsWOBLQDuN82tzYaFBrtj9t6qtgr2tpYv0jQOawRMmb6PPI4vADXl1hrG/XNbcQUHmOg6rrc8sbKaM0b66V1VUda0Pgl6u4Y1ma7hcMF7H1kGw2A2hpKTC8SrG0wpoqesc10UcskplksxrAC/1QS8DkBc80GRdJFfCKerxCgjgwyre1sc0Ty6WNrhdrnNzEnQF1i1twDZBtdsNuaqlxGHD6SkZWSz04ljvIWOLiZPDKBHmJuNL6jegubD7ZS1c1TRVlOKSvpQHSRtdmjcw2GYam1szeJBDgQUHN9sx/tvE/8Awv8A5mLkoY1KbVmxGChk1jkVZY9FNBQWIUFlhQNYgmK4+CB/o9/FTJgmXDbpkwoVGEFMmFV+HEJkQymI4IHNpzyTIw0V0MFnDQmTB8NCLeKuR4txREXQTdAJcgq4o/7GT4D/ABcAsauSw+ndn2Zaakb7tNTDyjauFk5fsVg9SzDNoespqiOaqFV1MUkErJZc0MoGRhF3XL7aKgxgtU3ZH0QU8/pZ09GEMhn1rs39na/qa7t2qB21mz9VPhOBQRQSufB6E6ojy5XwhsDWvztdYggki2/RBsOmHC6uV+GVFJTuqvRKt80kUdy83dE5mg1ynq3AnhcINHt1hdXUVlFWVWH1NdQmkjEmHwTSZ6epcCXtIZ2rhxHaAFwNSLKi/wBEGD1VJV4kJ6J9HDUdTNFd4fHGA+Utga4XzkNk11uMmo1CBfRW2uoamahnw+cQzVkkz67UQRtyWFjlyvBLG6h3tdygqbP7EVcmC4nRSxmnqJ6zr4BLYB+Xq3NuQdAcrm34EoK2JRYridNSYRJh8tGIHQCprZgepLYmlgczQNOhvZrjcjTRB6jEsDnO0uH1bInmkhonxPm0ysd1dU0NPG/bZ5oCwTBqhm0eI1bontpZqVjIpzbI94bT3aNb+y7yKDwu2otjmJX4toSP/XYFnQxqUgVmxQCqhgRka16Bsb0F2J6KcHoGtcgfAbHmCoLsBUlWyhjBWKrD6QEbkFSXDxyQVnUbeX0VQr0QdygA045IpLoQqg44hZUcxcskDmQQ4oBuoKmKn7F/93/MFKuRD6jw6dpggdERLG6OENfG5hbkLR2731HwXCyW7juQZmHMeaAGS3vfs6kWJabgHR2h3HegLOOY8wgzOOY8wgCOYG9+zZxAu5naA9oWJ0PfqgPOOY8wgzOOY8wgGOW+8ZdXCxc03ANg7QnQ7/FAeYcx5oAdJYtFrgk3cC2zQATc3N+7S+9BwbberjfjNe6N7ZG5aVhc0gtzsiDXNuOIIse9clDGpQEizQbSqhgKKNpQPjKCzGUVYYUD2uQWIHqC9E7isVbGimB048FFXeutpdBDnoKMxA89yIr5/BAqR6Cs92qywDiOiuBzF6qFoIQQVADxcEEXB0I5hMCqKCMbg4fBzljuwZYaJn6343JuwZQaCPkfxOTdhch/R0fun8RTdgywYdH7p/EU3YMq0eESySObDE94BtoDbzKwnmp1JhJDnsnjcxzbdl2ZpCypjKStHCovdP4nLLdgyH9Fxe6fxOTdhMoOGRe6fxOTdMo/RsXun8RU3TLP0bF7p/EU3TK3SxtYLNFhe/HUqxGDmuRSqotseqHByBjXIHscinsegtMcoGgoDjksboNjBUAiykwp8I1uCpIt9aSoBdPbigTJNdAoSIMKBTyshMZ08VRzaQKoXZAJQASgFQQUEKYGBASoxB6LZMan9ofILgq5soXdrmDJE63aEjm345SCbeYCzoSXmSuVAkIAcgCyghUTZQMjKC1E5EWGvVQxsiLk1kiCxHIirUcigsMkQSXoCgmsUF9tXosVNbWq4C5Z0AiU80EtkQYZkASTICil08UHgnLJCyEC3IF2QQgiygwoBQSEEkoPRbKbz+0PkFwVc2Ucl7a/+yi/eu/ylZUJLy11zIglAJKCEGWQQWqAmhA5pRDGvVDGvQNa9EOjeirMciKsCVAYkQECgc2RQG15RRF6ggyoCbKgzrEC3PSA6F2niqPGOWSBJQLcoAIQQQgHKmBGVMCS1MCA1BmVB6DZXef2/ouvVzZL22H9nF+8f8lnQkvLXXIgSgFAYCAgERBQykImRBFGEYjaqyMaEDWlENa9FGJVFGyZBYjlQWGvQNDgooHlUDmRE50UPWIIzoh0Umio8y7+KoAoAKCCghBiDEEOUkAgxB6HZPef2z/BdermyXNtvUh/eP8AkFnQlTypXIxC5IAhWQ1qgkIBKCWoCCIY1EGFVMCiGhAQ3KsoYUVLVBaiQXI0UwKCSqFFECghFYEhD4tyo//Z"/>
          <p:cNvSpPr>
            <a:spLocks noChangeAspect="1" noChangeArrowheads="1"/>
          </p:cNvSpPr>
          <p:nvPr/>
        </p:nvSpPr>
        <p:spPr bwMode="auto">
          <a:xfrm>
            <a:off x="460375" y="-1462088"/>
            <a:ext cx="5905500" cy="36957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0" fontAlgn="base" hangingPunct="0">
              <a:spcBef>
                <a:spcPct val="0"/>
              </a:spcBef>
              <a:spcAft>
                <a:spcPct val="0"/>
              </a:spcAft>
            </a:pPr>
            <a:endParaRPr lang="en-US" sz="2400">
              <a:solidFill>
                <a:prstClr val="black"/>
              </a:solidFill>
              <a:latin typeface="Times New Roman" panose="02020603050405020304" pitchFamily="1" charset="0"/>
            </a:endParaRPr>
          </a:p>
        </p:txBody>
      </p:sp>
      <p:pic>
        <p:nvPicPr>
          <p:cNvPr id="9" name="Picture 4" descr="Wheelbarrow of bank notes © nechto Fotolia"/>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4932040" y="4077072"/>
            <a:ext cx="4057650" cy="27336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p:txBody>
          <a:bodyPr/>
          <a:lstStyle/>
          <a:p>
            <a:pPr eaLnBrk="1" hangingPunct="1"/>
            <a:r>
              <a:rPr lang="en-GB" smtClean="0"/>
              <a:t>Inflation</a:t>
            </a:r>
            <a:endParaRPr lang="en-GB" smtClean="0"/>
          </a:p>
        </p:txBody>
      </p:sp>
      <p:sp>
        <p:nvSpPr>
          <p:cNvPr id="34819" name="Rectangle 3"/>
          <p:cNvSpPr>
            <a:spLocks noGrp="1" noChangeArrowheads="1"/>
          </p:cNvSpPr>
          <p:nvPr>
            <p:ph idx="1"/>
          </p:nvPr>
        </p:nvSpPr>
        <p:spPr>
          <a:xfrm>
            <a:off x="250825" y="1989138"/>
            <a:ext cx="5545138" cy="5111750"/>
          </a:xfrm>
        </p:spPr>
        <p:txBody>
          <a:bodyPr/>
          <a:lstStyle/>
          <a:p>
            <a:pPr eaLnBrk="1" hangingPunct="1"/>
            <a:r>
              <a:rPr lang="en-GB" b="1" smtClean="0">
                <a:solidFill>
                  <a:schemeClr val="accent2"/>
                </a:solidFill>
              </a:rPr>
              <a:t>Anticipated Inflation:</a:t>
            </a:r>
            <a:r>
              <a:rPr lang="en-GB" smtClean="0"/>
              <a:t> </a:t>
            </a:r>
            <a:endParaRPr lang="en-GB" smtClean="0"/>
          </a:p>
          <a:p>
            <a:pPr eaLnBrk="1" hangingPunct="1"/>
            <a:r>
              <a:rPr lang="en-GB" smtClean="0"/>
              <a:t>Occurs where individuals </a:t>
            </a:r>
            <a:br>
              <a:rPr lang="en-GB" smtClean="0"/>
            </a:br>
            <a:r>
              <a:rPr lang="en-GB" smtClean="0"/>
              <a:t>and groups correctly factor in expected changes in inflation into decision making .</a:t>
            </a:r>
            <a:endParaRPr lang="en-GB" smtClean="0"/>
          </a:p>
          <a:p>
            <a:pPr eaLnBrk="1" hangingPunct="1"/>
            <a:r>
              <a:rPr lang="en-GB" smtClean="0"/>
              <a:t>e.g. wage negotiations, contract discussions, etc.</a:t>
            </a:r>
            <a:endParaRPr lang="en-GB" smtClean="0"/>
          </a:p>
        </p:txBody>
      </p:sp>
      <p:pic>
        <p:nvPicPr>
          <p:cNvPr id="9218" name="Picture 2" descr="http://www.formyhour.com/img/misc/inflation_clearly/inflation_clearly.jp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5508104" y="1340769"/>
            <a:ext cx="3635896" cy="5517232"/>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rtlCol="0">
            <a:normAutofit/>
          </a:bodyPr>
          <a:lstStyle/>
          <a:p>
            <a:pPr eaLnBrk="1" fontAlgn="auto" hangingPunct="1">
              <a:spcAft>
                <a:spcPts val="0"/>
              </a:spcAft>
              <a:defRPr/>
            </a:pPr>
            <a:r>
              <a:rPr lang="en-US" b="1" dirty="0" smtClean="0">
                <a:effectLst>
                  <a:outerShdw blurRad="38100" dist="38100" dir="2700000" algn="tl">
                    <a:srgbClr val="000000">
                      <a:alpha val="43137"/>
                    </a:srgbClr>
                  </a:outerShdw>
                </a:effectLst>
              </a:rPr>
              <a:t>Types of Inflation</a:t>
            </a:r>
            <a:endParaRPr lang="en-US" b="1" dirty="0">
              <a:effectLst>
                <a:outerShdw blurRad="38100" dist="38100" dir="2700000" algn="tl">
                  <a:srgbClr val="000000">
                    <a:alpha val="43137"/>
                  </a:srgbClr>
                </a:outerShdw>
              </a:effectLst>
            </a:endParaRPr>
          </a:p>
        </p:txBody>
      </p:sp>
      <p:sp>
        <p:nvSpPr>
          <p:cNvPr id="35843" name="Content Placeholder 1"/>
          <p:cNvSpPr>
            <a:spLocks noGrp="1"/>
          </p:cNvSpPr>
          <p:nvPr>
            <p:ph idx="1"/>
          </p:nvPr>
        </p:nvSpPr>
        <p:spPr>
          <a:xfrm>
            <a:off x="323850" y="2060575"/>
            <a:ext cx="8280400" cy="3451225"/>
          </a:xfrm>
        </p:spPr>
        <p:txBody>
          <a:bodyPr/>
          <a:lstStyle/>
          <a:p>
            <a:pPr eaLnBrk="1" hangingPunct="1"/>
            <a:r>
              <a:rPr lang="en-US" sz="3200" smtClean="0"/>
              <a:t>Demand force inflation</a:t>
            </a:r>
            <a:endParaRPr lang="en-US" sz="3200" smtClean="0"/>
          </a:p>
          <a:p>
            <a:pPr eaLnBrk="1" hangingPunct="1"/>
            <a:r>
              <a:rPr lang="en-US" sz="3200" smtClean="0"/>
              <a:t>Cost increases inflation</a:t>
            </a:r>
            <a:endParaRPr lang="en-US" sz="3200" smtClean="0"/>
          </a:p>
          <a:p>
            <a:pPr eaLnBrk="1" hangingPunct="1"/>
            <a:r>
              <a:rPr lang="en-US" sz="3200" smtClean="0"/>
              <a:t>Import price inflation </a:t>
            </a:r>
            <a:endParaRPr lang="en-US" sz="3200" smtClean="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3"/>
          <p:cNvSpPr>
            <a:spLocks noGrp="1"/>
          </p:cNvSpPr>
          <p:nvPr>
            <p:ph type="title"/>
          </p:nvPr>
        </p:nvSpPr>
        <p:spPr/>
        <p:txBody>
          <a:bodyPr/>
          <a:lstStyle/>
          <a:p>
            <a:pPr eaLnBrk="1" hangingPunct="1"/>
            <a:r>
              <a:rPr lang="en-US" smtClean="0"/>
              <a:t>Demand Force Inflation</a:t>
            </a:r>
            <a:endParaRPr lang="en-US" smtClean="0"/>
          </a:p>
        </p:txBody>
      </p:sp>
      <p:sp>
        <p:nvSpPr>
          <p:cNvPr id="36867" name="Content Placeholder 1"/>
          <p:cNvSpPr>
            <a:spLocks noGrp="1"/>
          </p:cNvSpPr>
          <p:nvPr>
            <p:ph idx="1"/>
          </p:nvPr>
        </p:nvSpPr>
        <p:spPr>
          <a:xfrm>
            <a:off x="381000" y="1371600"/>
            <a:ext cx="8569325" cy="4464050"/>
          </a:xfrm>
        </p:spPr>
        <p:txBody>
          <a:bodyPr/>
          <a:lstStyle/>
          <a:p>
            <a:pPr eaLnBrk="1" hangingPunct="1"/>
            <a:r>
              <a:rPr lang="en-US" sz="1800" dirty="0" smtClean="0"/>
              <a:t>Demand for good and services will always increase over time and in some cases it will not inline with goods and services production in the market.</a:t>
            </a:r>
            <a:endParaRPr lang="en-US" sz="1800" dirty="0" smtClean="0"/>
          </a:p>
          <a:p>
            <a:pPr eaLnBrk="1" hangingPunct="1"/>
            <a:endParaRPr lang="en-US" sz="1800" dirty="0" smtClean="0"/>
          </a:p>
          <a:p>
            <a:pPr eaLnBrk="1" hangingPunct="1"/>
            <a:r>
              <a:rPr lang="en-US" sz="1800" dirty="0" smtClean="0"/>
              <a:t>Consumers will always bargain for goods and services too fulfill the satisfaction/utilities.</a:t>
            </a:r>
            <a:endParaRPr lang="en-US" sz="1800" dirty="0" smtClean="0"/>
          </a:p>
          <a:p>
            <a:pPr eaLnBrk="1" hangingPunct="1"/>
            <a:endParaRPr lang="en-US" sz="1800" dirty="0" smtClean="0"/>
          </a:p>
          <a:p>
            <a:pPr eaLnBrk="1" hangingPunct="1"/>
            <a:r>
              <a:rPr lang="en-US" sz="1800" dirty="0" smtClean="0"/>
              <a:t>This will lead to shortage of goods and services in the market and consumers who have high purchasing power will tend buy goods and services. </a:t>
            </a:r>
            <a:endParaRPr lang="en-US" sz="1800" dirty="0" smtClean="0"/>
          </a:p>
          <a:p>
            <a:pPr eaLnBrk="1" hangingPunct="1"/>
            <a:endParaRPr lang="en-US" sz="1800" dirty="0" smtClean="0"/>
          </a:p>
          <a:p>
            <a:pPr eaLnBrk="1" hangingPunct="1"/>
            <a:r>
              <a:rPr lang="en-US" sz="1800" dirty="0" smtClean="0"/>
              <a:t>When there is plenty of money in the market without proper production activities, will lead too inflation scenario.</a:t>
            </a:r>
            <a:endParaRPr lang="en-US" sz="1800" dirty="0" smtClean="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2"/>
          <p:cNvSpPr>
            <a:spLocks noGrp="1"/>
          </p:cNvSpPr>
          <p:nvPr>
            <p:ph type="title"/>
          </p:nvPr>
        </p:nvSpPr>
        <p:spPr/>
        <p:txBody>
          <a:bodyPr/>
          <a:lstStyle/>
          <a:p>
            <a:pPr eaLnBrk="1" hangingPunct="1"/>
            <a:r>
              <a:rPr lang="en-US" smtClean="0"/>
              <a:t>Demand Force Inflation</a:t>
            </a:r>
            <a:endParaRPr lang="en-US" smtClean="0"/>
          </a:p>
        </p:txBody>
      </p:sp>
      <p:cxnSp>
        <p:nvCxnSpPr>
          <p:cNvPr id="5" name="Straight Arrow Connector 4"/>
          <p:cNvCxnSpPr/>
          <p:nvPr/>
        </p:nvCxnSpPr>
        <p:spPr>
          <a:xfrm flipV="1">
            <a:off x="1619250" y="1916113"/>
            <a:ext cx="0" cy="367347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 name="Straight Arrow Connector 6"/>
          <p:cNvCxnSpPr/>
          <p:nvPr/>
        </p:nvCxnSpPr>
        <p:spPr>
          <a:xfrm flipV="1">
            <a:off x="1619250" y="5589588"/>
            <a:ext cx="5473700" cy="3175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p:cNvCxnSpPr/>
          <p:nvPr/>
        </p:nvCxnSpPr>
        <p:spPr>
          <a:xfrm>
            <a:off x="1651000" y="2962275"/>
            <a:ext cx="3136900" cy="2236788"/>
          </a:xfrm>
          <a:prstGeom prst="line">
            <a:avLst/>
          </a:prstGeom>
        </p:spPr>
        <p:style>
          <a:lnRef idx="3">
            <a:schemeClr val="dk1"/>
          </a:lnRef>
          <a:fillRef idx="0">
            <a:schemeClr val="dk1"/>
          </a:fillRef>
          <a:effectRef idx="2">
            <a:schemeClr val="dk1"/>
          </a:effectRef>
          <a:fontRef idx="minor">
            <a:schemeClr val="tx1"/>
          </a:fontRef>
        </p:style>
      </p:cxnSp>
      <p:cxnSp>
        <p:nvCxnSpPr>
          <p:cNvPr id="14" name="Straight Connector 13"/>
          <p:cNvCxnSpPr/>
          <p:nvPr/>
        </p:nvCxnSpPr>
        <p:spPr>
          <a:xfrm flipH="1" flipV="1">
            <a:off x="2771775" y="2795588"/>
            <a:ext cx="2765425" cy="1858962"/>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cxnSp>
        <p:nvCxnSpPr>
          <p:cNvPr id="17" name="Straight Connector 16"/>
          <p:cNvCxnSpPr/>
          <p:nvPr/>
        </p:nvCxnSpPr>
        <p:spPr>
          <a:xfrm flipH="1" flipV="1">
            <a:off x="3119438" y="2262188"/>
            <a:ext cx="2816225" cy="1871662"/>
          </a:xfrm>
          <a:prstGeom prst="line">
            <a:avLst/>
          </a:prstGeom>
          <a:ln>
            <a:solidFill>
              <a:srgbClr val="FF0000"/>
            </a:solidFill>
          </a:ln>
        </p:spPr>
        <p:style>
          <a:lnRef idx="3">
            <a:schemeClr val="accent5"/>
          </a:lnRef>
          <a:fillRef idx="0">
            <a:schemeClr val="accent5"/>
          </a:fillRef>
          <a:effectRef idx="2">
            <a:schemeClr val="accent5"/>
          </a:effectRef>
          <a:fontRef idx="minor">
            <a:schemeClr val="tx1"/>
          </a:fontRef>
        </p:style>
      </p:cxnSp>
      <p:cxnSp>
        <p:nvCxnSpPr>
          <p:cNvPr id="18" name="Straight Connector 17"/>
          <p:cNvCxnSpPr/>
          <p:nvPr/>
        </p:nvCxnSpPr>
        <p:spPr>
          <a:xfrm flipH="1">
            <a:off x="2932113" y="4365625"/>
            <a:ext cx="1441450" cy="1006475"/>
          </a:xfrm>
          <a:prstGeom prst="line">
            <a:avLst/>
          </a:prstGeom>
        </p:spPr>
        <p:style>
          <a:lnRef idx="3">
            <a:schemeClr val="dk1"/>
          </a:lnRef>
          <a:fillRef idx="0">
            <a:schemeClr val="dk1"/>
          </a:fillRef>
          <a:effectRef idx="2">
            <a:schemeClr val="dk1"/>
          </a:effectRef>
          <a:fontRef idx="minor">
            <a:schemeClr val="tx1"/>
          </a:fontRef>
        </p:style>
      </p:cxnSp>
      <p:sp>
        <p:nvSpPr>
          <p:cNvPr id="37897" name="TextBox 19"/>
          <p:cNvSpPr txBox="1">
            <a:spLocks noChangeArrowheads="1"/>
          </p:cNvSpPr>
          <p:nvPr/>
        </p:nvSpPr>
        <p:spPr bwMode="auto">
          <a:xfrm>
            <a:off x="700088" y="1455738"/>
            <a:ext cx="22320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eaLnBrk="0" fontAlgn="base" hangingPunct="0">
              <a:spcBef>
                <a:spcPct val="0"/>
              </a:spcBef>
              <a:spcAft>
                <a:spcPct val="0"/>
              </a:spcAft>
            </a:pPr>
            <a:r>
              <a:rPr lang="en-US" b="1">
                <a:solidFill>
                  <a:prstClr val="black"/>
                </a:solidFill>
              </a:rPr>
              <a:t>Price level </a:t>
            </a:r>
            <a:endParaRPr lang="en-US" b="1">
              <a:solidFill>
                <a:prstClr val="black"/>
              </a:solidFill>
            </a:endParaRPr>
          </a:p>
        </p:txBody>
      </p:sp>
      <p:sp>
        <p:nvSpPr>
          <p:cNvPr id="37898" name="TextBox 20"/>
          <p:cNvSpPr txBox="1">
            <a:spLocks noChangeArrowheads="1"/>
          </p:cNvSpPr>
          <p:nvPr/>
        </p:nvSpPr>
        <p:spPr bwMode="auto">
          <a:xfrm>
            <a:off x="7092950" y="5389563"/>
            <a:ext cx="129540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eaLnBrk="0" fontAlgn="base" hangingPunct="0">
              <a:spcBef>
                <a:spcPct val="0"/>
              </a:spcBef>
              <a:spcAft>
                <a:spcPct val="0"/>
              </a:spcAft>
            </a:pPr>
            <a:r>
              <a:rPr lang="en-US" b="1">
                <a:solidFill>
                  <a:prstClr val="black"/>
                </a:solidFill>
              </a:rPr>
              <a:t>Output </a:t>
            </a:r>
            <a:endParaRPr lang="en-US" b="1">
              <a:solidFill>
                <a:prstClr val="black"/>
              </a:solidFill>
            </a:endParaRPr>
          </a:p>
        </p:txBody>
      </p:sp>
      <p:sp>
        <p:nvSpPr>
          <p:cNvPr id="37899" name="TextBox 21"/>
          <p:cNvSpPr txBox="1">
            <a:spLocks noChangeArrowheads="1"/>
          </p:cNvSpPr>
          <p:nvPr/>
        </p:nvSpPr>
        <p:spPr bwMode="auto">
          <a:xfrm>
            <a:off x="4641850" y="4910138"/>
            <a:ext cx="11160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eaLnBrk="0" fontAlgn="base" hangingPunct="0">
              <a:spcBef>
                <a:spcPct val="0"/>
              </a:spcBef>
              <a:spcAft>
                <a:spcPct val="0"/>
              </a:spcAft>
            </a:pPr>
            <a:r>
              <a:rPr lang="en-US">
                <a:solidFill>
                  <a:prstClr val="black"/>
                </a:solidFill>
              </a:rPr>
              <a:t>AD(1)</a:t>
            </a:r>
            <a:endParaRPr lang="en-US">
              <a:solidFill>
                <a:prstClr val="black"/>
              </a:solidFill>
            </a:endParaRPr>
          </a:p>
        </p:txBody>
      </p:sp>
      <p:sp>
        <p:nvSpPr>
          <p:cNvPr id="37900" name="TextBox 22"/>
          <p:cNvSpPr txBox="1">
            <a:spLocks noChangeArrowheads="1"/>
          </p:cNvSpPr>
          <p:nvPr/>
        </p:nvSpPr>
        <p:spPr bwMode="auto">
          <a:xfrm>
            <a:off x="5584825" y="4424363"/>
            <a:ext cx="1116013"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eaLnBrk="0" fontAlgn="base" hangingPunct="0">
              <a:spcBef>
                <a:spcPct val="0"/>
              </a:spcBef>
              <a:spcAft>
                <a:spcPct val="0"/>
              </a:spcAft>
            </a:pPr>
            <a:r>
              <a:rPr lang="en-US">
                <a:solidFill>
                  <a:prstClr val="black"/>
                </a:solidFill>
              </a:rPr>
              <a:t>AD(2)</a:t>
            </a:r>
            <a:endParaRPr lang="en-US">
              <a:solidFill>
                <a:prstClr val="black"/>
              </a:solidFill>
            </a:endParaRPr>
          </a:p>
        </p:txBody>
      </p:sp>
      <p:sp>
        <p:nvSpPr>
          <p:cNvPr id="37901" name="TextBox 23"/>
          <p:cNvSpPr txBox="1">
            <a:spLocks noChangeArrowheads="1"/>
          </p:cNvSpPr>
          <p:nvPr/>
        </p:nvSpPr>
        <p:spPr bwMode="auto">
          <a:xfrm>
            <a:off x="5935663" y="3849688"/>
            <a:ext cx="11160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eaLnBrk="0" fontAlgn="base" hangingPunct="0">
              <a:spcBef>
                <a:spcPct val="0"/>
              </a:spcBef>
              <a:spcAft>
                <a:spcPct val="0"/>
              </a:spcAft>
            </a:pPr>
            <a:r>
              <a:rPr lang="en-US">
                <a:solidFill>
                  <a:prstClr val="black"/>
                </a:solidFill>
              </a:rPr>
              <a:t>AD(3)</a:t>
            </a:r>
            <a:endParaRPr lang="en-US">
              <a:solidFill>
                <a:prstClr val="black"/>
              </a:solidFill>
            </a:endParaRPr>
          </a:p>
        </p:txBody>
      </p:sp>
      <p:sp>
        <p:nvSpPr>
          <p:cNvPr id="37902" name="TextBox 24"/>
          <p:cNvSpPr txBox="1">
            <a:spLocks noChangeArrowheads="1"/>
          </p:cNvSpPr>
          <p:nvPr/>
        </p:nvSpPr>
        <p:spPr bwMode="auto">
          <a:xfrm>
            <a:off x="3900488" y="1501775"/>
            <a:ext cx="1116012"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eaLnBrk="0" fontAlgn="base" hangingPunct="0">
              <a:spcBef>
                <a:spcPct val="0"/>
              </a:spcBef>
              <a:spcAft>
                <a:spcPct val="0"/>
              </a:spcAft>
            </a:pPr>
            <a:r>
              <a:rPr lang="en-US">
                <a:solidFill>
                  <a:prstClr val="black"/>
                </a:solidFill>
              </a:rPr>
              <a:t>AS</a:t>
            </a:r>
            <a:endParaRPr lang="en-US">
              <a:solidFill>
                <a:prstClr val="black"/>
              </a:solidFill>
            </a:endParaRPr>
          </a:p>
        </p:txBody>
      </p:sp>
      <p:sp>
        <p:nvSpPr>
          <p:cNvPr id="26" name="Down Arrow 25"/>
          <p:cNvSpPr/>
          <p:nvPr/>
        </p:nvSpPr>
        <p:spPr>
          <a:xfrm rot="13598365">
            <a:off x="3816350" y="2901951"/>
            <a:ext cx="312737" cy="5445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a:solidFill>
                <a:prstClr val="white"/>
              </a:solidFill>
            </a:endParaRPr>
          </a:p>
        </p:txBody>
      </p:sp>
      <p:sp>
        <p:nvSpPr>
          <p:cNvPr id="27" name="Down Arrow 26"/>
          <p:cNvSpPr/>
          <p:nvPr/>
        </p:nvSpPr>
        <p:spPr>
          <a:xfrm rot="13282930">
            <a:off x="3200400" y="3451225"/>
            <a:ext cx="314325" cy="546100"/>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a:solidFill>
                <a:prstClr val="white"/>
              </a:solidFill>
            </a:endParaRPr>
          </a:p>
        </p:txBody>
      </p:sp>
      <p:sp>
        <p:nvSpPr>
          <p:cNvPr id="37905" name="TextBox 27"/>
          <p:cNvSpPr txBox="1">
            <a:spLocks noChangeArrowheads="1"/>
          </p:cNvSpPr>
          <p:nvPr/>
        </p:nvSpPr>
        <p:spPr bwMode="auto">
          <a:xfrm>
            <a:off x="4154488" y="5770563"/>
            <a:ext cx="7032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eaLnBrk="0" fontAlgn="base" hangingPunct="0">
              <a:spcBef>
                <a:spcPct val="0"/>
              </a:spcBef>
              <a:spcAft>
                <a:spcPct val="0"/>
              </a:spcAft>
            </a:pPr>
            <a:r>
              <a:rPr lang="en-US">
                <a:solidFill>
                  <a:prstClr val="black"/>
                </a:solidFill>
              </a:rPr>
              <a:t>Q2</a:t>
            </a:r>
            <a:endParaRPr lang="en-US">
              <a:solidFill>
                <a:prstClr val="black"/>
              </a:solidFill>
            </a:endParaRPr>
          </a:p>
        </p:txBody>
      </p:sp>
      <p:sp>
        <p:nvSpPr>
          <p:cNvPr id="37906" name="TextBox 28"/>
          <p:cNvSpPr txBox="1">
            <a:spLocks noChangeArrowheads="1"/>
          </p:cNvSpPr>
          <p:nvPr/>
        </p:nvSpPr>
        <p:spPr bwMode="auto">
          <a:xfrm>
            <a:off x="3548063" y="5740400"/>
            <a:ext cx="7032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eaLnBrk="0" fontAlgn="base" hangingPunct="0">
              <a:spcBef>
                <a:spcPct val="0"/>
              </a:spcBef>
              <a:spcAft>
                <a:spcPct val="0"/>
              </a:spcAft>
            </a:pPr>
            <a:r>
              <a:rPr lang="en-US">
                <a:solidFill>
                  <a:prstClr val="black"/>
                </a:solidFill>
              </a:rPr>
              <a:t>Q1</a:t>
            </a:r>
            <a:endParaRPr lang="en-US">
              <a:solidFill>
                <a:prstClr val="black"/>
              </a:solidFill>
            </a:endParaRPr>
          </a:p>
        </p:txBody>
      </p:sp>
      <p:sp>
        <p:nvSpPr>
          <p:cNvPr id="38" name="Down Arrow 37"/>
          <p:cNvSpPr/>
          <p:nvPr/>
        </p:nvSpPr>
        <p:spPr>
          <a:xfrm rot="10800000">
            <a:off x="1052513" y="3414713"/>
            <a:ext cx="312737" cy="14827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a:solidFill>
                <a:prstClr val="white"/>
              </a:solidFill>
            </a:endParaRPr>
          </a:p>
        </p:txBody>
      </p:sp>
      <p:sp>
        <p:nvSpPr>
          <p:cNvPr id="37908" name="TextBox 38"/>
          <p:cNvSpPr txBox="1">
            <a:spLocks noChangeArrowheads="1"/>
          </p:cNvSpPr>
          <p:nvPr/>
        </p:nvSpPr>
        <p:spPr bwMode="auto">
          <a:xfrm>
            <a:off x="304800" y="2746375"/>
            <a:ext cx="1243013"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eaLnBrk="0" fontAlgn="base" hangingPunct="0">
              <a:spcBef>
                <a:spcPct val="0"/>
              </a:spcBef>
              <a:spcAft>
                <a:spcPct val="0"/>
              </a:spcAft>
            </a:pPr>
            <a:r>
              <a:rPr lang="en-US" sz="1800" dirty="0">
                <a:solidFill>
                  <a:srgbClr val="FF0000"/>
                </a:solidFill>
              </a:rPr>
              <a:t>Price </a:t>
            </a:r>
            <a:endParaRPr lang="en-US" sz="1800" dirty="0">
              <a:solidFill>
                <a:srgbClr val="FF0000"/>
              </a:solidFill>
            </a:endParaRPr>
          </a:p>
          <a:p>
            <a:pPr eaLnBrk="0" fontAlgn="base" hangingPunct="0">
              <a:spcBef>
                <a:spcPct val="0"/>
              </a:spcBef>
              <a:spcAft>
                <a:spcPct val="0"/>
              </a:spcAft>
            </a:pPr>
            <a:r>
              <a:rPr lang="en-US" sz="1800" dirty="0" smtClean="0">
                <a:solidFill>
                  <a:srgbClr val="FF0000"/>
                </a:solidFill>
              </a:rPr>
              <a:t>increased </a:t>
            </a:r>
            <a:endParaRPr lang="en-US" sz="1800" dirty="0">
              <a:solidFill>
                <a:srgbClr val="FF0000"/>
              </a:solidFill>
            </a:endParaRPr>
          </a:p>
        </p:txBody>
      </p:sp>
      <p:cxnSp>
        <p:nvCxnSpPr>
          <p:cNvPr id="31" name="Straight Connector 30"/>
          <p:cNvCxnSpPr/>
          <p:nvPr/>
        </p:nvCxnSpPr>
        <p:spPr>
          <a:xfrm>
            <a:off x="4356100" y="1989138"/>
            <a:ext cx="23813" cy="2370137"/>
          </a:xfrm>
          <a:prstGeom prst="line">
            <a:avLst/>
          </a:prstGeom>
        </p:spPr>
        <p:style>
          <a:lnRef idx="3">
            <a:schemeClr val="dk1"/>
          </a:lnRef>
          <a:fillRef idx="0">
            <a:schemeClr val="dk1"/>
          </a:fillRef>
          <a:effectRef idx="2">
            <a:schemeClr val="dk1"/>
          </a:effectRef>
          <a:fontRef idx="minor">
            <a:schemeClr val="tx1"/>
          </a:fontRef>
        </p:style>
      </p:cxnSp>
      <p:cxnSp>
        <p:nvCxnSpPr>
          <p:cNvPr id="36" name="Straight Connector 35"/>
          <p:cNvCxnSpPr/>
          <p:nvPr/>
        </p:nvCxnSpPr>
        <p:spPr>
          <a:xfrm flipH="1">
            <a:off x="4373563" y="4319588"/>
            <a:ext cx="12700" cy="1270000"/>
          </a:xfrm>
          <a:prstGeom prst="line">
            <a:avLst/>
          </a:prstGeom>
          <a:ln w="25400">
            <a:prstDash val="dashDot"/>
          </a:ln>
        </p:spPr>
        <p:style>
          <a:lnRef idx="1">
            <a:schemeClr val="accent1"/>
          </a:lnRef>
          <a:fillRef idx="0">
            <a:schemeClr val="accent1"/>
          </a:fillRef>
          <a:effectRef idx="0">
            <a:schemeClr val="accent1"/>
          </a:effectRef>
          <a:fontRef idx="minor">
            <a:schemeClr val="tx1"/>
          </a:fontRef>
        </p:style>
      </p:cxnSp>
      <p:cxnSp>
        <p:nvCxnSpPr>
          <p:cNvPr id="42" name="Straight Connector 41"/>
          <p:cNvCxnSpPr/>
          <p:nvPr/>
        </p:nvCxnSpPr>
        <p:spPr>
          <a:xfrm flipH="1">
            <a:off x="3971925" y="4638675"/>
            <a:ext cx="12700" cy="950913"/>
          </a:xfrm>
          <a:prstGeom prst="line">
            <a:avLst/>
          </a:prstGeom>
          <a:ln w="25400">
            <a:prstDash val="dashDot"/>
          </a:ln>
        </p:spPr>
        <p:style>
          <a:lnRef idx="1">
            <a:schemeClr val="accent1"/>
          </a:lnRef>
          <a:fillRef idx="0">
            <a:schemeClr val="accent1"/>
          </a:fillRef>
          <a:effectRef idx="0">
            <a:schemeClr val="accent1"/>
          </a:effectRef>
          <a:fontRef idx="minor">
            <a:schemeClr val="tx1"/>
          </a:fontRef>
        </p:style>
      </p:cxnSp>
      <p:cxnSp>
        <p:nvCxnSpPr>
          <p:cNvPr id="44" name="Straight Connector 43"/>
          <p:cNvCxnSpPr/>
          <p:nvPr/>
        </p:nvCxnSpPr>
        <p:spPr>
          <a:xfrm flipV="1">
            <a:off x="1708150" y="3859213"/>
            <a:ext cx="2627313" cy="41275"/>
          </a:xfrm>
          <a:prstGeom prst="line">
            <a:avLst/>
          </a:prstGeom>
          <a:ln w="25400">
            <a:prstDash val="dashDot"/>
          </a:ln>
        </p:spPr>
        <p:style>
          <a:lnRef idx="1">
            <a:schemeClr val="accent1"/>
          </a:lnRef>
          <a:fillRef idx="0">
            <a:schemeClr val="accent1"/>
          </a:fillRef>
          <a:effectRef idx="0">
            <a:schemeClr val="accent1"/>
          </a:effectRef>
          <a:fontRef idx="minor">
            <a:schemeClr val="tx1"/>
          </a:fontRef>
        </p:style>
      </p:cxnSp>
      <p:cxnSp>
        <p:nvCxnSpPr>
          <p:cNvPr id="46" name="Straight Connector 45"/>
          <p:cNvCxnSpPr/>
          <p:nvPr/>
        </p:nvCxnSpPr>
        <p:spPr>
          <a:xfrm flipV="1">
            <a:off x="1728788" y="3132138"/>
            <a:ext cx="2627312" cy="41275"/>
          </a:xfrm>
          <a:prstGeom prst="line">
            <a:avLst/>
          </a:prstGeom>
          <a:ln w="25400">
            <a:prstDash val="dashDot"/>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3"/>
          <p:cNvSpPr>
            <a:spLocks noGrp="1"/>
          </p:cNvSpPr>
          <p:nvPr>
            <p:ph type="title"/>
          </p:nvPr>
        </p:nvSpPr>
        <p:spPr>
          <a:xfrm>
            <a:off x="395288" y="549275"/>
            <a:ext cx="8229600" cy="1252538"/>
          </a:xfrm>
        </p:spPr>
        <p:txBody>
          <a:bodyPr/>
          <a:lstStyle/>
          <a:p>
            <a:pPr eaLnBrk="1" hangingPunct="1"/>
            <a:r>
              <a:rPr lang="en-US" smtClean="0"/>
              <a:t>Cost Increases Inflation</a:t>
            </a:r>
            <a:endParaRPr lang="en-US" smtClean="0"/>
          </a:p>
        </p:txBody>
      </p:sp>
      <p:sp>
        <p:nvSpPr>
          <p:cNvPr id="38915" name="Content Placeholder 1"/>
          <p:cNvSpPr>
            <a:spLocks noGrp="1"/>
          </p:cNvSpPr>
          <p:nvPr>
            <p:ph idx="1"/>
          </p:nvPr>
        </p:nvSpPr>
        <p:spPr>
          <a:xfrm>
            <a:off x="250825" y="2060575"/>
            <a:ext cx="8353425" cy="3889375"/>
          </a:xfrm>
        </p:spPr>
        <p:txBody>
          <a:bodyPr/>
          <a:lstStyle/>
          <a:p>
            <a:pPr eaLnBrk="1" hangingPunct="1"/>
            <a:r>
              <a:rPr lang="en-US" smtClean="0"/>
              <a:t>This type of inflation is caused by firms and producers.</a:t>
            </a:r>
            <a:endParaRPr lang="en-US" smtClean="0"/>
          </a:p>
          <a:p>
            <a:pPr eaLnBrk="1" hangingPunct="1"/>
            <a:endParaRPr lang="en-US" smtClean="0"/>
          </a:p>
          <a:p>
            <a:pPr eaLnBrk="1" hangingPunct="1"/>
            <a:r>
              <a:rPr lang="en-US" smtClean="0"/>
              <a:t>Producers will always transfer the production cost to buyers</a:t>
            </a:r>
            <a:endParaRPr lang="en-US" smtClean="0"/>
          </a:p>
          <a:p>
            <a:pPr eaLnBrk="1" hangingPunct="1"/>
            <a:endParaRPr lang="en-US" smtClean="0"/>
          </a:p>
          <a:p>
            <a:pPr eaLnBrk="1" hangingPunct="1"/>
            <a:r>
              <a:rPr lang="en-US" smtClean="0"/>
              <a:t>For example, went rent/salary/interest rates cost increases, producers will increase the per unit price level to gain more profit. With the small amount of outputs, producers will earn more profit and burden the customers/buyers </a:t>
            </a:r>
            <a:endParaRPr lang="en-US" smtClean="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2"/>
          <p:cNvSpPr>
            <a:spLocks noGrp="1"/>
          </p:cNvSpPr>
          <p:nvPr>
            <p:ph type="title"/>
          </p:nvPr>
        </p:nvSpPr>
        <p:spPr/>
        <p:txBody>
          <a:bodyPr/>
          <a:lstStyle/>
          <a:p>
            <a:pPr eaLnBrk="1" hangingPunct="1"/>
            <a:r>
              <a:rPr lang="en-US" smtClean="0"/>
              <a:t>Cost Increases Inflation</a:t>
            </a:r>
            <a:endParaRPr lang="en-US" smtClean="0"/>
          </a:p>
        </p:txBody>
      </p:sp>
      <p:cxnSp>
        <p:nvCxnSpPr>
          <p:cNvPr id="5" name="Straight Arrow Connector 4"/>
          <p:cNvCxnSpPr/>
          <p:nvPr/>
        </p:nvCxnSpPr>
        <p:spPr>
          <a:xfrm flipV="1">
            <a:off x="1619250" y="1916113"/>
            <a:ext cx="0" cy="3673475"/>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7" name="Straight Arrow Connector 6"/>
          <p:cNvCxnSpPr/>
          <p:nvPr/>
        </p:nvCxnSpPr>
        <p:spPr>
          <a:xfrm flipV="1">
            <a:off x="1619250" y="5589588"/>
            <a:ext cx="5473700" cy="31750"/>
          </a:xfrm>
          <a:prstGeom prst="straightConnector1">
            <a:avLst/>
          </a:prstGeom>
          <a:ln>
            <a:tailEnd type="arrow"/>
          </a:ln>
        </p:spPr>
        <p:style>
          <a:lnRef idx="3">
            <a:schemeClr val="dk1"/>
          </a:lnRef>
          <a:fillRef idx="0">
            <a:schemeClr val="dk1"/>
          </a:fillRef>
          <a:effectRef idx="2">
            <a:schemeClr val="dk1"/>
          </a:effectRef>
          <a:fontRef idx="minor">
            <a:schemeClr val="tx1"/>
          </a:fontRef>
        </p:style>
      </p:cxnSp>
      <p:cxnSp>
        <p:nvCxnSpPr>
          <p:cNvPr id="13" name="Straight Connector 12"/>
          <p:cNvCxnSpPr/>
          <p:nvPr/>
        </p:nvCxnSpPr>
        <p:spPr>
          <a:xfrm>
            <a:off x="1763713" y="2492375"/>
            <a:ext cx="3671887" cy="2592388"/>
          </a:xfrm>
          <a:prstGeom prst="line">
            <a:avLst/>
          </a:prstGeom>
        </p:spPr>
        <p:style>
          <a:lnRef idx="3">
            <a:schemeClr val="dk1"/>
          </a:lnRef>
          <a:fillRef idx="0">
            <a:schemeClr val="dk1"/>
          </a:fillRef>
          <a:effectRef idx="2">
            <a:schemeClr val="dk1"/>
          </a:effectRef>
          <a:fontRef idx="minor">
            <a:schemeClr val="tx1"/>
          </a:fontRef>
        </p:style>
      </p:cxnSp>
      <p:cxnSp>
        <p:nvCxnSpPr>
          <p:cNvPr id="14" name="Straight Connector 13"/>
          <p:cNvCxnSpPr/>
          <p:nvPr/>
        </p:nvCxnSpPr>
        <p:spPr>
          <a:xfrm flipH="1">
            <a:off x="1835150" y="2060575"/>
            <a:ext cx="3529013" cy="2430463"/>
          </a:xfrm>
          <a:prstGeom prst="line">
            <a:avLst/>
          </a:prstGeom>
          <a:ln>
            <a:solidFill>
              <a:srgbClr val="FF0000"/>
            </a:solidFill>
          </a:ln>
        </p:spPr>
        <p:style>
          <a:lnRef idx="3">
            <a:schemeClr val="dk1"/>
          </a:lnRef>
          <a:fillRef idx="0">
            <a:schemeClr val="dk1"/>
          </a:fillRef>
          <a:effectRef idx="2">
            <a:schemeClr val="dk1"/>
          </a:effectRef>
          <a:fontRef idx="minor">
            <a:schemeClr val="tx1"/>
          </a:fontRef>
        </p:style>
      </p:cxnSp>
      <p:cxnSp>
        <p:nvCxnSpPr>
          <p:cNvPr id="17" name="Straight Connector 16"/>
          <p:cNvCxnSpPr/>
          <p:nvPr/>
        </p:nvCxnSpPr>
        <p:spPr>
          <a:xfrm flipH="1">
            <a:off x="2268538" y="2538413"/>
            <a:ext cx="3527425" cy="2428875"/>
          </a:xfrm>
          <a:prstGeom prst="line">
            <a:avLst/>
          </a:prstGeom>
          <a:ln>
            <a:solidFill>
              <a:srgbClr val="FF0000"/>
            </a:solidFill>
          </a:ln>
        </p:spPr>
        <p:style>
          <a:lnRef idx="3">
            <a:schemeClr val="accent5"/>
          </a:lnRef>
          <a:fillRef idx="0">
            <a:schemeClr val="accent5"/>
          </a:fillRef>
          <a:effectRef idx="2">
            <a:schemeClr val="accent5"/>
          </a:effectRef>
          <a:fontRef idx="minor">
            <a:schemeClr val="tx1"/>
          </a:fontRef>
        </p:style>
      </p:cxnSp>
      <p:cxnSp>
        <p:nvCxnSpPr>
          <p:cNvPr id="18" name="Straight Connector 17"/>
          <p:cNvCxnSpPr/>
          <p:nvPr/>
        </p:nvCxnSpPr>
        <p:spPr>
          <a:xfrm flipH="1">
            <a:off x="2932113" y="2941638"/>
            <a:ext cx="3529012" cy="2430462"/>
          </a:xfrm>
          <a:prstGeom prst="line">
            <a:avLst/>
          </a:prstGeom>
        </p:spPr>
        <p:style>
          <a:lnRef idx="3">
            <a:schemeClr val="dk1"/>
          </a:lnRef>
          <a:fillRef idx="0">
            <a:schemeClr val="dk1"/>
          </a:fillRef>
          <a:effectRef idx="2">
            <a:schemeClr val="dk1"/>
          </a:effectRef>
          <a:fontRef idx="minor">
            <a:schemeClr val="tx1"/>
          </a:fontRef>
        </p:style>
      </p:cxnSp>
      <p:sp>
        <p:nvSpPr>
          <p:cNvPr id="39945" name="TextBox 19"/>
          <p:cNvSpPr txBox="1">
            <a:spLocks noChangeArrowheads="1"/>
          </p:cNvSpPr>
          <p:nvPr/>
        </p:nvSpPr>
        <p:spPr bwMode="auto">
          <a:xfrm>
            <a:off x="700088" y="1455738"/>
            <a:ext cx="2232025"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eaLnBrk="0" fontAlgn="base" hangingPunct="0">
              <a:spcBef>
                <a:spcPct val="0"/>
              </a:spcBef>
              <a:spcAft>
                <a:spcPct val="0"/>
              </a:spcAft>
            </a:pPr>
            <a:r>
              <a:rPr lang="en-US" b="1">
                <a:solidFill>
                  <a:prstClr val="black"/>
                </a:solidFill>
              </a:rPr>
              <a:t>Price level </a:t>
            </a:r>
            <a:endParaRPr lang="en-US" b="1">
              <a:solidFill>
                <a:prstClr val="black"/>
              </a:solidFill>
            </a:endParaRPr>
          </a:p>
        </p:txBody>
      </p:sp>
      <p:sp>
        <p:nvSpPr>
          <p:cNvPr id="39946" name="TextBox 20"/>
          <p:cNvSpPr txBox="1">
            <a:spLocks noChangeArrowheads="1"/>
          </p:cNvSpPr>
          <p:nvPr/>
        </p:nvSpPr>
        <p:spPr bwMode="auto">
          <a:xfrm>
            <a:off x="7092950" y="5389563"/>
            <a:ext cx="1116013"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eaLnBrk="0" fontAlgn="base" hangingPunct="0">
              <a:spcBef>
                <a:spcPct val="0"/>
              </a:spcBef>
              <a:spcAft>
                <a:spcPct val="0"/>
              </a:spcAft>
            </a:pPr>
            <a:r>
              <a:rPr lang="en-US" b="1">
                <a:solidFill>
                  <a:prstClr val="black"/>
                </a:solidFill>
              </a:rPr>
              <a:t>Output </a:t>
            </a:r>
            <a:endParaRPr lang="en-US" b="1">
              <a:solidFill>
                <a:prstClr val="black"/>
              </a:solidFill>
            </a:endParaRPr>
          </a:p>
        </p:txBody>
      </p:sp>
      <p:sp>
        <p:nvSpPr>
          <p:cNvPr id="39947" name="TextBox 21"/>
          <p:cNvSpPr txBox="1">
            <a:spLocks noChangeArrowheads="1"/>
          </p:cNvSpPr>
          <p:nvPr/>
        </p:nvSpPr>
        <p:spPr bwMode="auto">
          <a:xfrm>
            <a:off x="5508625" y="4737100"/>
            <a:ext cx="11160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eaLnBrk="0" fontAlgn="base" hangingPunct="0">
              <a:spcBef>
                <a:spcPct val="0"/>
              </a:spcBef>
              <a:spcAft>
                <a:spcPct val="0"/>
              </a:spcAft>
            </a:pPr>
            <a:r>
              <a:rPr lang="en-US">
                <a:solidFill>
                  <a:prstClr val="black"/>
                </a:solidFill>
              </a:rPr>
              <a:t>AD</a:t>
            </a:r>
            <a:endParaRPr lang="en-US">
              <a:solidFill>
                <a:prstClr val="black"/>
              </a:solidFill>
            </a:endParaRPr>
          </a:p>
        </p:txBody>
      </p:sp>
      <p:sp>
        <p:nvSpPr>
          <p:cNvPr id="39948" name="TextBox 22"/>
          <p:cNvSpPr txBox="1">
            <a:spLocks noChangeArrowheads="1"/>
          </p:cNvSpPr>
          <p:nvPr/>
        </p:nvSpPr>
        <p:spPr bwMode="auto">
          <a:xfrm>
            <a:off x="6534150" y="2814638"/>
            <a:ext cx="111601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eaLnBrk="0" fontAlgn="base" hangingPunct="0">
              <a:spcBef>
                <a:spcPct val="0"/>
              </a:spcBef>
              <a:spcAft>
                <a:spcPct val="0"/>
              </a:spcAft>
            </a:pPr>
            <a:r>
              <a:rPr lang="en-US">
                <a:solidFill>
                  <a:prstClr val="black"/>
                </a:solidFill>
              </a:rPr>
              <a:t>AS(1)</a:t>
            </a:r>
            <a:endParaRPr lang="en-US">
              <a:solidFill>
                <a:prstClr val="black"/>
              </a:solidFill>
            </a:endParaRPr>
          </a:p>
        </p:txBody>
      </p:sp>
      <p:sp>
        <p:nvSpPr>
          <p:cNvPr id="39949" name="TextBox 23"/>
          <p:cNvSpPr txBox="1">
            <a:spLocks noChangeArrowheads="1"/>
          </p:cNvSpPr>
          <p:nvPr/>
        </p:nvSpPr>
        <p:spPr bwMode="auto">
          <a:xfrm>
            <a:off x="5799138" y="2262188"/>
            <a:ext cx="111601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eaLnBrk="0" fontAlgn="base" hangingPunct="0">
              <a:spcBef>
                <a:spcPct val="0"/>
              </a:spcBef>
              <a:spcAft>
                <a:spcPct val="0"/>
              </a:spcAft>
            </a:pPr>
            <a:r>
              <a:rPr lang="en-US">
                <a:solidFill>
                  <a:prstClr val="black"/>
                </a:solidFill>
              </a:rPr>
              <a:t>AS(2)</a:t>
            </a:r>
            <a:endParaRPr lang="en-US">
              <a:solidFill>
                <a:prstClr val="black"/>
              </a:solidFill>
            </a:endParaRPr>
          </a:p>
        </p:txBody>
      </p:sp>
      <p:sp>
        <p:nvSpPr>
          <p:cNvPr id="39950" name="TextBox 24"/>
          <p:cNvSpPr txBox="1">
            <a:spLocks noChangeArrowheads="1"/>
          </p:cNvSpPr>
          <p:nvPr/>
        </p:nvSpPr>
        <p:spPr bwMode="auto">
          <a:xfrm>
            <a:off x="5376863" y="1641475"/>
            <a:ext cx="11176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eaLnBrk="0" fontAlgn="base" hangingPunct="0">
              <a:spcBef>
                <a:spcPct val="0"/>
              </a:spcBef>
              <a:spcAft>
                <a:spcPct val="0"/>
              </a:spcAft>
            </a:pPr>
            <a:r>
              <a:rPr lang="en-US">
                <a:solidFill>
                  <a:prstClr val="black"/>
                </a:solidFill>
              </a:rPr>
              <a:t>AS(3)</a:t>
            </a:r>
            <a:endParaRPr lang="en-US">
              <a:solidFill>
                <a:prstClr val="black"/>
              </a:solidFill>
            </a:endParaRPr>
          </a:p>
        </p:txBody>
      </p:sp>
      <p:sp>
        <p:nvSpPr>
          <p:cNvPr id="26" name="Down Arrow 25"/>
          <p:cNvSpPr/>
          <p:nvPr/>
        </p:nvSpPr>
        <p:spPr>
          <a:xfrm rot="8385161">
            <a:off x="4835525" y="3228975"/>
            <a:ext cx="312738" cy="54451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a:solidFill>
                <a:prstClr val="white"/>
              </a:solidFill>
            </a:endParaRPr>
          </a:p>
        </p:txBody>
      </p:sp>
      <p:sp>
        <p:nvSpPr>
          <p:cNvPr id="27" name="Down Arrow 26"/>
          <p:cNvSpPr/>
          <p:nvPr/>
        </p:nvSpPr>
        <p:spPr>
          <a:xfrm rot="8385161">
            <a:off x="4422775" y="2693988"/>
            <a:ext cx="312738" cy="544512"/>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a:solidFill>
                <a:prstClr val="white"/>
              </a:solidFill>
            </a:endParaRPr>
          </a:p>
        </p:txBody>
      </p:sp>
      <p:sp>
        <p:nvSpPr>
          <p:cNvPr id="39953" name="TextBox 27"/>
          <p:cNvSpPr txBox="1">
            <a:spLocks noChangeArrowheads="1"/>
          </p:cNvSpPr>
          <p:nvPr/>
        </p:nvSpPr>
        <p:spPr bwMode="auto">
          <a:xfrm>
            <a:off x="4067175" y="5753100"/>
            <a:ext cx="703263" cy="460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eaLnBrk="0" fontAlgn="base" hangingPunct="0">
              <a:spcBef>
                <a:spcPct val="0"/>
              </a:spcBef>
              <a:spcAft>
                <a:spcPct val="0"/>
              </a:spcAft>
            </a:pPr>
            <a:r>
              <a:rPr lang="en-US">
                <a:solidFill>
                  <a:prstClr val="black"/>
                </a:solidFill>
              </a:rPr>
              <a:t>Q1</a:t>
            </a:r>
            <a:endParaRPr lang="en-US">
              <a:solidFill>
                <a:prstClr val="black"/>
              </a:solidFill>
            </a:endParaRPr>
          </a:p>
        </p:txBody>
      </p:sp>
      <p:sp>
        <p:nvSpPr>
          <p:cNvPr id="39954" name="TextBox 28"/>
          <p:cNvSpPr txBox="1">
            <a:spLocks noChangeArrowheads="1"/>
          </p:cNvSpPr>
          <p:nvPr/>
        </p:nvSpPr>
        <p:spPr bwMode="auto">
          <a:xfrm>
            <a:off x="3460750" y="5734050"/>
            <a:ext cx="7032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eaLnBrk="0" fontAlgn="base" hangingPunct="0">
              <a:spcBef>
                <a:spcPct val="0"/>
              </a:spcBef>
              <a:spcAft>
                <a:spcPct val="0"/>
              </a:spcAft>
            </a:pPr>
            <a:r>
              <a:rPr lang="en-US">
                <a:solidFill>
                  <a:prstClr val="black"/>
                </a:solidFill>
              </a:rPr>
              <a:t>Q2</a:t>
            </a:r>
            <a:endParaRPr lang="en-US">
              <a:solidFill>
                <a:prstClr val="black"/>
              </a:solidFill>
            </a:endParaRPr>
          </a:p>
        </p:txBody>
      </p:sp>
      <p:sp>
        <p:nvSpPr>
          <p:cNvPr id="39955" name="TextBox 29"/>
          <p:cNvSpPr txBox="1">
            <a:spLocks noChangeArrowheads="1"/>
          </p:cNvSpPr>
          <p:nvPr/>
        </p:nvSpPr>
        <p:spPr bwMode="auto">
          <a:xfrm>
            <a:off x="2878138" y="5734050"/>
            <a:ext cx="703262"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eaLnBrk="0" fontAlgn="base" hangingPunct="0">
              <a:spcBef>
                <a:spcPct val="0"/>
              </a:spcBef>
              <a:spcAft>
                <a:spcPct val="0"/>
              </a:spcAft>
            </a:pPr>
            <a:r>
              <a:rPr lang="en-US">
                <a:solidFill>
                  <a:prstClr val="black"/>
                </a:solidFill>
              </a:rPr>
              <a:t>Q2</a:t>
            </a:r>
            <a:endParaRPr lang="en-US">
              <a:solidFill>
                <a:prstClr val="black"/>
              </a:solidFill>
            </a:endParaRPr>
          </a:p>
        </p:txBody>
      </p:sp>
      <p:sp>
        <p:nvSpPr>
          <p:cNvPr id="37" name="Down Arrow 36"/>
          <p:cNvSpPr/>
          <p:nvPr/>
        </p:nvSpPr>
        <p:spPr>
          <a:xfrm rot="5400000">
            <a:off x="3655219" y="5904706"/>
            <a:ext cx="314325" cy="1122363"/>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a:solidFill>
                <a:prstClr val="white"/>
              </a:solidFill>
            </a:endParaRPr>
          </a:p>
        </p:txBody>
      </p:sp>
      <p:sp>
        <p:nvSpPr>
          <p:cNvPr id="38" name="Down Arrow 37"/>
          <p:cNvSpPr/>
          <p:nvPr/>
        </p:nvSpPr>
        <p:spPr>
          <a:xfrm rot="10800000">
            <a:off x="1052513" y="3414713"/>
            <a:ext cx="312737" cy="1482725"/>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0" fontAlgn="base" hangingPunct="0">
              <a:spcBef>
                <a:spcPct val="0"/>
              </a:spcBef>
              <a:spcAft>
                <a:spcPct val="0"/>
              </a:spcAft>
              <a:defRPr/>
            </a:pPr>
            <a:endParaRPr lang="en-US" sz="2400">
              <a:solidFill>
                <a:prstClr val="white"/>
              </a:solidFill>
            </a:endParaRPr>
          </a:p>
        </p:txBody>
      </p:sp>
      <p:sp>
        <p:nvSpPr>
          <p:cNvPr id="39958" name="TextBox 38"/>
          <p:cNvSpPr txBox="1">
            <a:spLocks noChangeArrowheads="1"/>
          </p:cNvSpPr>
          <p:nvPr/>
        </p:nvSpPr>
        <p:spPr bwMode="auto">
          <a:xfrm>
            <a:off x="3175" y="3502025"/>
            <a:ext cx="22320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eaLnBrk="0" fontAlgn="base" hangingPunct="0">
              <a:spcBef>
                <a:spcPct val="0"/>
              </a:spcBef>
              <a:spcAft>
                <a:spcPct val="0"/>
              </a:spcAft>
            </a:pPr>
            <a:r>
              <a:rPr lang="en-US" sz="1800">
                <a:solidFill>
                  <a:srgbClr val="FF0000"/>
                </a:solidFill>
              </a:rPr>
              <a:t>Price </a:t>
            </a:r>
            <a:endParaRPr lang="en-US" sz="1800">
              <a:solidFill>
                <a:srgbClr val="FF0000"/>
              </a:solidFill>
            </a:endParaRPr>
          </a:p>
          <a:p>
            <a:pPr eaLnBrk="0" fontAlgn="base" hangingPunct="0">
              <a:spcBef>
                <a:spcPct val="0"/>
              </a:spcBef>
              <a:spcAft>
                <a:spcPct val="0"/>
              </a:spcAft>
            </a:pPr>
            <a:r>
              <a:rPr lang="en-US" sz="1800">
                <a:solidFill>
                  <a:srgbClr val="FF0000"/>
                </a:solidFill>
              </a:rPr>
              <a:t>increase </a:t>
            </a:r>
            <a:endParaRPr lang="en-US" sz="1800">
              <a:solidFill>
                <a:srgbClr val="FF0000"/>
              </a:solidFill>
            </a:endParaRPr>
          </a:p>
        </p:txBody>
      </p:sp>
      <p:sp>
        <p:nvSpPr>
          <p:cNvPr id="39959" name="TextBox 39"/>
          <p:cNvSpPr txBox="1">
            <a:spLocks noChangeArrowheads="1"/>
          </p:cNvSpPr>
          <p:nvPr/>
        </p:nvSpPr>
        <p:spPr bwMode="auto">
          <a:xfrm>
            <a:off x="1458913" y="6273800"/>
            <a:ext cx="2232025"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eaLnBrk="0" fontAlgn="base" hangingPunct="0">
              <a:spcBef>
                <a:spcPct val="0"/>
              </a:spcBef>
              <a:spcAft>
                <a:spcPct val="0"/>
              </a:spcAft>
            </a:pPr>
            <a:r>
              <a:rPr lang="en-US" sz="1800">
                <a:solidFill>
                  <a:srgbClr val="FF0000"/>
                </a:solidFill>
              </a:rPr>
              <a:t>Output decrease </a:t>
            </a:r>
            <a:endParaRPr lang="en-US" sz="1800">
              <a:solidFill>
                <a:srgbClr val="FF0000"/>
              </a:solidFill>
            </a:endParaRPr>
          </a:p>
        </p:txBody>
      </p:sp>
      <p:cxnSp>
        <p:nvCxnSpPr>
          <p:cNvPr id="41" name="Straight Connector 40"/>
          <p:cNvCxnSpPr/>
          <p:nvPr/>
        </p:nvCxnSpPr>
        <p:spPr>
          <a:xfrm>
            <a:off x="3230563" y="3543300"/>
            <a:ext cx="0" cy="2078038"/>
          </a:xfrm>
          <a:prstGeom prst="line">
            <a:avLst/>
          </a:prstGeom>
          <a:ln w="25400">
            <a:prstDash val="dashDot"/>
          </a:ln>
        </p:spPr>
        <p:style>
          <a:lnRef idx="1">
            <a:schemeClr val="accent1"/>
          </a:lnRef>
          <a:fillRef idx="0">
            <a:schemeClr val="accent1"/>
          </a:fillRef>
          <a:effectRef idx="0">
            <a:schemeClr val="accent1"/>
          </a:effectRef>
          <a:fontRef idx="minor">
            <a:schemeClr val="tx1"/>
          </a:fontRef>
        </p:style>
      </p:cxnSp>
      <p:cxnSp>
        <p:nvCxnSpPr>
          <p:cNvPr id="43" name="Straight Connector 42"/>
          <p:cNvCxnSpPr/>
          <p:nvPr/>
        </p:nvCxnSpPr>
        <p:spPr>
          <a:xfrm flipV="1">
            <a:off x="1720850" y="3522663"/>
            <a:ext cx="1530350" cy="20637"/>
          </a:xfrm>
          <a:prstGeom prst="line">
            <a:avLst/>
          </a:prstGeom>
          <a:ln w="25400">
            <a:prstDash val="dashDot"/>
          </a:ln>
        </p:spPr>
        <p:style>
          <a:lnRef idx="1">
            <a:schemeClr val="accent1"/>
          </a:lnRef>
          <a:fillRef idx="0">
            <a:schemeClr val="accent1"/>
          </a:fillRef>
          <a:effectRef idx="0">
            <a:schemeClr val="accent1"/>
          </a:effectRef>
          <a:fontRef idx="minor">
            <a:schemeClr val="tx1"/>
          </a:fontRef>
        </p:style>
      </p:cxnSp>
      <p:cxnSp>
        <p:nvCxnSpPr>
          <p:cNvPr id="45" name="Straight Connector 44"/>
          <p:cNvCxnSpPr/>
          <p:nvPr/>
        </p:nvCxnSpPr>
        <p:spPr>
          <a:xfrm flipV="1">
            <a:off x="1692275" y="3921125"/>
            <a:ext cx="2119313" cy="20638"/>
          </a:xfrm>
          <a:prstGeom prst="line">
            <a:avLst/>
          </a:prstGeom>
          <a:ln w="25400">
            <a:prstDash val="dashDot"/>
          </a:ln>
        </p:spPr>
        <p:style>
          <a:lnRef idx="1">
            <a:schemeClr val="accent1"/>
          </a:lnRef>
          <a:fillRef idx="0">
            <a:schemeClr val="accent1"/>
          </a:fillRef>
          <a:effectRef idx="0">
            <a:schemeClr val="accent1"/>
          </a:effectRef>
          <a:fontRef idx="minor">
            <a:schemeClr val="tx1"/>
          </a:fontRef>
        </p:style>
      </p:cxnSp>
      <p:cxnSp>
        <p:nvCxnSpPr>
          <p:cNvPr id="47" name="Straight Connector 46"/>
          <p:cNvCxnSpPr/>
          <p:nvPr/>
        </p:nvCxnSpPr>
        <p:spPr>
          <a:xfrm flipV="1">
            <a:off x="1657350" y="4405313"/>
            <a:ext cx="2627313" cy="39687"/>
          </a:xfrm>
          <a:prstGeom prst="line">
            <a:avLst/>
          </a:prstGeom>
          <a:ln w="25400">
            <a:prstDash val="dashDot"/>
          </a:ln>
        </p:spPr>
        <p:style>
          <a:lnRef idx="1">
            <a:schemeClr val="accent1"/>
          </a:lnRef>
          <a:fillRef idx="0">
            <a:schemeClr val="accent1"/>
          </a:fillRef>
          <a:effectRef idx="0">
            <a:schemeClr val="accent1"/>
          </a:effectRef>
          <a:fontRef idx="minor">
            <a:schemeClr val="tx1"/>
          </a:fontRef>
        </p:style>
      </p:cxnSp>
      <p:cxnSp>
        <p:nvCxnSpPr>
          <p:cNvPr id="48" name="Straight Connector 47"/>
          <p:cNvCxnSpPr/>
          <p:nvPr/>
        </p:nvCxnSpPr>
        <p:spPr>
          <a:xfrm>
            <a:off x="3759200" y="3951288"/>
            <a:ext cx="0" cy="1654175"/>
          </a:xfrm>
          <a:prstGeom prst="line">
            <a:avLst/>
          </a:prstGeom>
          <a:ln w="25400">
            <a:prstDash val="dashDot"/>
          </a:ln>
        </p:spPr>
        <p:style>
          <a:lnRef idx="1">
            <a:schemeClr val="accent1"/>
          </a:lnRef>
          <a:fillRef idx="0">
            <a:schemeClr val="accent1"/>
          </a:fillRef>
          <a:effectRef idx="0">
            <a:schemeClr val="accent1"/>
          </a:effectRef>
          <a:fontRef idx="minor">
            <a:schemeClr val="tx1"/>
          </a:fontRef>
        </p:style>
      </p:cxnSp>
      <p:cxnSp>
        <p:nvCxnSpPr>
          <p:cNvPr id="50" name="Straight Connector 49"/>
          <p:cNvCxnSpPr/>
          <p:nvPr/>
        </p:nvCxnSpPr>
        <p:spPr>
          <a:xfrm>
            <a:off x="4373563" y="4419600"/>
            <a:ext cx="0" cy="1185863"/>
          </a:xfrm>
          <a:prstGeom prst="line">
            <a:avLst/>
          </a:prstGeom>
          <a:ln w="25400">
            <a:prstDash val="dashDot"/>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3"/>
          <p:cNvSpPr>
            <a:spLocks noGrp="1"/>
          </p:cNvSpPr>
          <p:nvPr>
            <p:ph type="title"/>
          </p:nvPr>
        </p:nvSpPr>
        <p:spPr>
          <a:xfrm>
            <a:off x="323850" y="692150"/>
            <a:ext cx="8229600" cy="1252538"/>
          </a:xfrm>
        </p:spPr>
        <p:txBody>
          <a:bodyPr/>
          <a:lstStyle/>
          <a:p>
            <a:pPr eaLnBrk="1" hangingPunct="1"/>
            <a:r>
              <a:rPr lang="en-US" smtClean="0"/>
              <a:t>Import Price Inflation </a:t>
            </a:r>
            <a:endParaRPr lang="en-US" smtClean="0"/>
          </a:p>
        </p:txBody>
      </p:sp>
      <p:sp>
        <p:nvSpPr>
          <p:cNvPr id="40963" name="Content Placeholder 1"/>
          <p:cNvSpPr>
            <a:spLocks noGrp="1"/>
          </p:cNvSpPr>
          <p:nvPr>
            <p:ph idx="1"/>
          </p:nvPr>
        </p:nvSpPr>
        <p:spPr>
          <a:xfrm>
            <a:off x="250825" y="2060575"/>
            <a:ext cx="8642350" cy="3744913"/>
          </a:xfrm>
        </p:spPr>
        <p:txBody>
          <a:bodyPr/>
          <a:lstStyle/>
          <a:p>
            <a:pPr eaLnBrk="1" hangingPunct="1"/>
            <a:r>
              <a:rPr lang="en-US" smtClean="0"/>
              <a:t>International trade (Export + Import) always based on origin/foreign  countries price level.</a:t>
            </a:r>
            <a:endParaRPr lang="en-US" smtClean="0"/>
          </a:p>
          <a:p>
            <a:pPr eaLnBrk="1" hangingPunct="1"/>
            <a:endParaRPr lang="en-US" smtClean="0"/>
          </a:p>
          <a:p>
            <a:pPr eaLnBrk="1" hangingPunct="1"/>
            <a:r>
              <a:rPr lang="en-US" smtClean="0"/>
              <a:t>When price level in foreign countries increase, it will reflect good/services importers globally.</a:t>
            </a:r>
            <a:endParaRPr lang="en-US" smtClean="0"/>
          </a:p>
          <a:p>
            <a:pPr eaLnBrk="1" hangingPunct="1"/>
            <a:endParaRPr lang="en-US" smtClean="0"/>
          </a:p>
          <a:p>
            <a:pPr eaLnBrk="1" hangingPunct="1"/>
            <a:r>
              <a:rPr lang="en-US" smtClean="0"/>
              <a:t>Example: Global oil price crises has indirectly affected most of oil importing countries worldwide.</a:t>
            </a:r>
            <a:endParaRPr lang="en-US" smtClean="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p:txBody>
          <a:bodyPr/>
          <a:lstStyle/>
          <a:p>
            <a:pPr eaLnBrk="1" hangingPunct="1"/>
            <a:r>
              <a:rPr lang="en-GB" smtClean="0"/>
              <a:t>Inflation</a:t>
            </a:r>
            <a:endParaRPr lang="en-GB" smtClean="0"/>
          </a:p>
        </p:txBody>
      </p:sp>
      <p:sp>
        <p:nvSpPr>
          <p:cNvPr id="41987" name="Rectangle 3"/>
          <p:cNvSpPr>
            <a:spLocks noGrp="1" noChangeArrowheads="1"/>
          </p:cNvSpPr>
          <p:nvPr>
            <p:ph idx="1"/>
          </p:nvPr>
        </p:nvSpPr>
        <p:spPr>
          <a:xfrm>
            <a:off x="609600" y="1295400"/>
            <a:ext cx="8064500" cy="4248150"/>
          </a:xfrm>
        </p:spPr>
        <p:txBody>
          <a:bodyPr/>
          <a:lstStyle/>
          <a:p>
            <a:pPr eaLnBrk="1" hangingPunct="1"/>
            <a:r>
              <a:rPr lang="en-GB" sz="2800" b="1" dirty="0" smtClean="0">
                <a:solidFill>
                  <a:schemeClr val="accent2"/>
                </a:solidFill>
              </a:rPr>
              <a:t>Unanticipated Inflation:</a:t>
            </a:r>
            <a:endParaRPr lang="en-GB" sz="2800" b="1" dirty="0" smtClean="0">
              <a:solidFill>
                <a:schemeClr val="accent2"/>
              </a:solidFill>
            </a:endParaRPr>
          </a:p>
          <a:p>
            <a:pPr eaLnBrk="1" hangingPunct="1"/>
            <a:endParaRPr lang="en-GB" sz="2400" dirty="0" smtClean="0"/>
          </a:p>
          <a:p>
            <a:pPr lvl="1" eaLnBrk="1" hangingPunct="1"/>
            <a:r>
              <a:rPr lang="en-GB" sz="2000" dirty="0" smtClean="0">
                <a:solidFill>
                  <a:schemeClr val="accent2"/>
                </a:solidFill>
              </a:rPr>
              <a:t>Changes in distribution of income</a:t>
            </a:r>
            <a:r>
              <a:rPr lang="en-GB" sz="2000" dirty="0" smtClean="0"/>
              <a:t> – </a:t>
            </a:r>
            <a:r>
              <a:rPr lang="en-GB" sz="2000" dirty="0" err="1" smtClean="0"/>
              <a:t>e.g.factoring</a:t>
            </a:r>
            <a:r>
              <a:rPr lang="en-GB" sz="2000" dirty="0" smtClean="0"/>
              <a:t> in inflation above actual levels in wage negotiations may lead to a redistribution of income from employers to employees.</a:t>
            </a:r>
            <a:endParaRPr lang="en-GB" sz="2000" dirty="0" smtClean="0"/>
          </a:p>
          <a:p>
            <a:pPr lvl="1" eaLnBrk="1" hangingPunct="1"/>
            <a:endParaRPr lang="en-GB" sz="2000" dirty="0" smtClean="0"/>
          </a:p>
          <a:p>
            <a:pPr lvl="1" eaLnBrk="1" hangingPunct="1"/>
            <a:r>
              <a:rPr lang="en-GB" sz="2000" dirty="0" smtClean="0">
                <a:solidFill>
                  <a:schemeClr val="accent2"/>
                </a:solidFill>
              </a:rPr>
              <a:t>Effects on Employment</a:t>
            </a:r>
            <a:r>
              <a:rPr lang="en-GB" sz="2000" dirty="0" smtClean="0"/>
              <a:t> – e.g. wage settlements higher than inflation due to incorrect anticipation of inflation imposes costs on employers  and may lead to job losses</a:t>
            </a:r>
            <a:endParaRPr lang="en-GB" sz="2000" dirty="0" smtClean="0"/>
          </a:p>
          <a:p>
            <a:pPr eaLnBrk="1" hangingPunct="1"/>
            <a:endParaRPr lang="en-GB" sz="2400" dirty="0" smtClean="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15"/>
          <p:cNvSpPr>
            <a:spLocks noGrp="1" noChangeArrowheads="1"/>
          </p:cNvSpPr>
          <p:nvPr>
            <p:ph idx="1"/>
          </p:nvPr>
        </p:nvSpPr>
        <p:spPr>
          <a:xfrm>
            <a:off x="457200" y="1143000"/>
            <a:ext cx="8229600" cy="3886200"/>
          </a:xfrm>
        </p:spPr>
        <p:txBody>
          <a:bodyPr/>
          <a:lstStyle/>
          <a:p>
            <a:pPr lvl="1" eaLnBrk="1" hangingPunct="1">
              <a:spcBef>
                <a:spcPct val="60000"/>
              </a:spcBef>
            </a:pPr>
            <a:r>
              <a:rPr lang="en-US" altLang="en-US" sz="2000" smtClean="0">
                <a:solidFill>
                  <a:srgbClr val="FF0000"/>
                </a:solidFill>
              </a:rPr>
              <a:t>Price Index  </a:t>
            </a:r>
            <a:r>
              <a:rPr lang="en-US" altLang="en-US" sz="2000" smtClean="0"/>
              <a:t>The cost of today’s market basket of goods expressed as a percentage of the cost of the same market basket during a base year</a:t>
            </a:r>
            <a:endParaRPr lang="en-US" altLang="en-US" sz="2000" smtClean="0"/>
          </a:p>
          <a:p>
            <a:pPr lvl="1" eaLnBrk="1" hangingPunct="1"/>
            <a:r>
              <a:rPr lang="en-US" altLang="en-US" sz="2000" smtClean="0">
                <a:solidFill>
                  <a:srgbClr val="FF0000"/>
                </a:solidFill>
              </a:rPr>
              <a:t>Market Basket </a:t>
            </a:r>
            <a:r>
              <a:rPr lang="en-US" altLang="en-US" sz="2000" smtClean="0"/>
              <a:t>Representative bundle of goods and services</a:t>
            </a:r>
            <a:endParaRPr lang="en-US" altLang="en-US" sz="2000" smtClean="0"/>
          </a:p>
          <a:p>
            <a:pPr lvl="1" eaLnBrk="1" hangingPunct="1"/>
            <a:r>
              <a:rPr lang="en-US" altLang="en-US" sz="2000" smtClean="0">
                <a:solidFill>
                  <a:srgbClr val="FF0000"/>
                </a:solidFill>
              </a:rPr>
              <a:t>Base Year </a:t>
            </a:r>
            <a:r>
              <a:rPr lang="en-US" altLang="en-US" sz="2000" smtClean="0"/>
              <a:t>The point of reference for comparison of prices in other years</a:t>
            </a:r>
            <a:endParaRPr lang="en-US" altLang="en-US" sz="2000" smtClean="0"/>
          </a:p>
          <a:p>
            <a:pPr lvl="2" eaLnBrk="1" hangingPunct="1">
              <a:spcBef>
                <a:spcPct val="40000"/>
              </a:spcBef>
            </a:pPr>
            <a:endParaRPr lang="en-US" altLang="en-US" smtClean="0"/>
          </a:p>
        </p:txBody>
      </p:sp>
      <p:grpSp>
        <p:nvGrpSpPr>
          <p:cNvPr id="43011" name="Group 16"/>
          <p:cNvGrpSpPr/>
          <p:nvPr/>
        </p:nvGrpSpPr>
        <p:grpSpPr bwMode="auto">
          <a:xfrm>
            <a:off x="644525" y="4989513"/>
            <a:ext cx="7827963" cy="1182687"/>
            <a:chOff x="638" y="3161"/>
            <a:chExt cx="4931" cy="745"/>
          </a:xfrm>
        </p:grpSpPr>
        <p:sp>
          <p:nvSpPr>
            <p:cNvPr id="43013" name="Rectangle 5"/>
            <p:cNvSpPr>
              <a:spLocks noChangeArrowheads="1"/>
            </p:cNvSpPr>
            <p:nvPr/>
          </p:nvSpPr>
          <p:spPr bwMode="auto">
            <a:xfrm>
              <a:off x="658" y="3161"/>
              <a:ext cx="4911" cy="745"/>
            </a:xfrm>
            <a:prstGeom prst="rect">
              <a:avLst/>
            </a:prstGeom>
            <a:solidFill>
              <a:srgbClr val="F9D96A"/>
            </a:solidFill>
            <a:ln w="28575">
              <a:solidFill>
                <a:schemeClr val="tx1"/>
              </a:solidFill>
              <a:miter lim="800000"/>
            </a:ln>
          </p:spPr>
          <p:txBody>
            <a:bodyPr wrap="none" anchor="ctr"/>
            <a:lstStyle/>
            <a:p>
              <a:pPr fontAlgn="base">
                <a:spcBef>
                  <a:spcPct val="0"/>
                </a:spcBef>
                <a:spcAft>
                  <a:spcPct val="0"/>
                </a:spcAft>
              </a:pPr>
              <a:endParaRPr lang="en-US" altLang="en-US" sz="2400">
                <a:solidFill>
                  <a:prstClr val="black"/>
                </a:solidFill>
                <a:latin typeface="Times New Roman" panose="02020603050405020304" pitchFamily="1" charset="0"/>
              </a:endParaRPr>
            </a:p>
          </p:txBody>
        </p:sp>
        <p:sp>
          <p:nvSpPr>
            <p:cNvPr id="43014" name="Text Box 6"/>
            <p:cNvSpPr txBox="1">
              <a:spLocks noChangeArrowheads="1"/>
            </p:cNvSpPr>
            <p:nvPr/>
          </p:nvSpPr>
          <p:spPr bwMode="auto">
            <a:xfrm>
              <a:off x="638" y="3346"/>
              <a:ext cx="1231" cy="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eaLnBrk="0" fontAlgn="base" hangingPunct="0">
                <a:spcBef>
                  <a:spcPct val="0"/>
                </a:spcBef>
                <a:spcAft>
                  <a:spcPct val="0"/>
                </a:spcAft>
              </a:pPr>
              <a:r>
                <a:rPr lang="en-US" altLang="en-US">
                  <a:solidFill>
                    <a:prstClr val="black"/>
                  </a:solidFill>
                  <a:latin typeface="Arial" panose="020B0604020202020204" pitchFamily="34" charset="0"/>
                </a:rPr>
                <a:t>Price index =</a:t>
              </a:r>
              <a:endParaRPr lang="en-US" altLang="en-US">
                <a:solidFill>
                  <a:prstClr val="black"/>
                </a:solidFill>
                <a:latin typeface="Arial" panose="020B0604020202020204" pitchFamily="34" charset="0"/>
              </a:endParaRPr>
            </a:p>
          </p:txBody>
        </p:sp>
        <p:sp>
          <p:nvSpPr>
            <p:cNvPr id="43015" name="Text Box 7"/>
            <p:cNvSpPr txBox="1">
              <a:spLocks noChangeArrowheads="1"/>
            </p:cNvSpPr>
            <p:nvPr/>
          </p:nvSpPr>
          <p:spPr bwMode="auto">
            <a:xfrm>
              <a:off x="4900" y="3283"/>
              <a:ext cx="669" cy="3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eaLnBrk="0" fontAlgn="base" hangingPunct="0">
                <a:spcBef>
                  <a:spcPct val="0"/>
                </a:spcBef>
                <a:spcAft>
                  <a:spcPct val="0"/>
                </a:spcAft>
              </a:pPr>
              <a:r>
                <a:rPr lang="en-US" altLang="en-US" sz="2800">
                  <a:solidFill>
                    <a:prstClr val="black"/>
                  </a:solidFill>
                  <a:latin typeface="Arial" panose="020B0604020202020204" pitchFamily="34" charset="0"/>
                  <a:sym typeface="Symbol" panose="05050102010706020507" pitchFamily="1" charset="2"/>
                </a:rPr>
                <a:t></a:t>
              </a:r>
              <a:r>
                <a:rPr lang="en-US" altLang="en-US">
                  <a:solidFill>
                    <a:prstClr val="black"/>
                  </a:solidFill>
                  <a:latin typeface="Arial" panose="020B0604020202020204" pitchFamily="34" charset="0"/>
                  <a:sym typeface="Symbol" panose="05050102010706020507" pitchFamily="1" charset="2"/>
                </a:rPr>
                <a:t> 100</a:t>
              </a:r>
              <a:endParaRPr lang="en-US" altLang="en-US">
                <a:solidFill>
                  <a:prstClr val="black"/>
                </a:solidFill>
                <a:latin typeface="Arial" panose="020B0604020202020204" pitchFamily="34" charset="0"/>
              </a:endParaRPr>
            </a:p>
          </p:txBody>
        </p:sp>
        <p:sp>
          <p:nvSpPr>
            <p:cNvPr id="43016" name="Text Box 8"/>
            <p:cNvSpPr txBox="1">
              <a:spLocks noChangeArrowheads="1"/>
            </p:cNvSpPr>
            <p:nvPr/>
          </p:nvSpPr>
          <p:spPr bwMode="auto">
            <a:xfrm>
              <a:off x="1889" y="3161"/>
              <a:ext cx="3083" cy="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algn="ctr" eaLnBrk="0" fontAlgn="base" hangingPunct="0">
                <a:lnSpc>
                  <a:spcPct val="120000"/>
                </a:lnSpc>
                <a:spcBef>
                  <a:spcPct val="0"/>
                </a:spcBef>
                <a:spcAft>
                  <a:spcPct val="0"/>
                </a:spcAft>
              </a:pPr>
              <a:r>
                <a:rPr lang="en-US" altLang="en-US">
                  <a:solidFill>
                    <a:prstClr val="black"/>
                  </a:solidFill>
                  <a:latin typeface="Arial" panose="020B0604020202020204" pitchFamily="34" charset="0"/>
                </a:rPr>
                <a:t>Cost today of market basket</a:t>
              </a:r>
              <a:endParaRPr lang="en-US" altLang="en-US">
                <a:solidFill>
                  <a:prstClr val="black"/>
                </a:solidFill>
                <a:latin typeface="Arial" panose="020B0604020202020204" pitchFamily="34" charset="0"/>
              </a:endParaRPr>
            </a:p>
            <a:p>
              <a:pPr algn="ctr" eaLnBrk="0" fontAlgn="base" hangingPunct="0">
                <a:lnSpc>
                  <a:spcPct val="120000"/>
                </a:lnSpc>
                <a:spcBef>
                  <a:spcPct val="0"/>
                </a:spcBef>
                <a:spcAft>
                  <a:spcPct val="0"/>
                </a:spcAft>
              </a:pPr>
              <a:r>
                <a:rPr lang="en-US" altLang="en-US">
                  <a:solidFill>
                    <a:prstClr val="black"/>
                  </a:solidFill>
                  <a:latin typeface="Arial" panose="020B0604020202020204" pitchFamily="34" charset="0"/>
                </a:rPr>
                <a:t>Cost of market basket in base year</a:t>
              </a:r>
              <a:endParaRPr lang="en-US" altLang="en-US">
                <a:solidFill>
                  <a:prstClr val="black"/>
                </a:solidFill>
                <a:latin typeface="Arial" panose="020B0604020202020204" pitchFamily="34" charset="0"/>
              </a:endParaRPr>
            </a:p>
          </p:txBody>
        </p:sp>
        <p:sp>
          <p:nvSpPr>
            <p:cNvPr id="43017" name="Line 9"/>
            <p:cNvSpPr>
              <a:spLocks noChangeShapeType="1"/>
            </p:cNvSpPr>
            <p:nvPr/>
          </p:nvSpPr>
          <p:spPr bwMode="auto">
            <a:xfrm>
              <a:off x="1889" y="3466"/>
              <a:ext cx="3096" cy="0"/>
            </a:xfrm>
            <a:prstGeom prst="line">
              <a:avLst/>
            </a:prstGeom>
            <a:noFill/>
            <a:ln w="19050">
              <a:solidFill>
                <a:schemeClr val="tx1"/>
              </a:solidFill>
              <a:round/>
            </a:ln>
            <a:extLst>
              <a:ext uri="{909E8E84-426E-40DD-AFC4-6F175D3DCCD1}">
                <a14:hiddenFill xmlns:a14="http://schemas.microsoft.com/office/drawing/2010/main">
                  <a:noFill/>
                </a14:hiddenFill>
              </a:ext>
            </a:extLst>
          </p:spPr>
          <p:txBody>
            <a:bodyPr anchor="ctr">
              <a:spAutoFit/>
            </a:bodyPr>
            <a:lstStyle/>
            <a:p>
              <a:pPr eaLnBrk="0" fontAlgn="base" hangingPunct="0">
                <a:spcBef>
                  <a:spcPct val="0"/>
                </a:spcBef>
                <a:spcAft>
                  <a:spcPct val="0"/>
                </a:spcAft>
              </a:pPr>
              <a:endParaRPr lang="en-US" sz="2400">
                <a:solidFill>
                  <a:prstClr val="black"/>
                </a:solidFill>
                <a:latin typeface="Times New Roman" panose="02020603050405020304" pitchFamily="1" charset="0"/>
              </a:endParaRPr>
            </a:p>
          </p:txBody>
        </p:sp>
      </p:grpSp>
      <p:sp>
        <p:nvSpPr>
          <p:cNvPr id="43012" name="Rectangle 11"/>
          <p:cNvSpPr>
            <a:spLocks noChangeArrowheads="1"/>
          </p:cNvSpPr>
          <p:nvPr/>
        </p:nvSpPr>
        <p:spPr bwMode="auto">
          <a:xfrm>
            <a:off x="644525" y="457200"/>
            <a:ext cx="728027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spcBef>
                <a:spcPct val="0"/>
              </a:spcBef>
              <a:spcAft>
                <a:spcPct val="0"/>
              </a:spcAft>
            </a:pPr>
            <a:r>
              <a:rPr lang="en-US" altLang="en-US" sz="3600">
                <a:solidFill>
                  <a:prstClr val="black"/>
                </a:solidFill>
                <a:latin typeface="Arial" panose="020B0604020202020204" pitchFamily="34" charset="0"/>
                <a:cs typeface="Arial" panose="020B0604020202020204" pitchFamily="34" charset="0"/>
              </a:rPr>
              <a:t>Measuring the rate of inflation</a:t>
            </a:r>
            <a:endParaRPr lang="en-US" altLang="en-US" sz="3600">
              <a:solidFill>
                <a:srgbClr val="FF3300"/>
              </a:solidFill>
              <a:latin typeface="Arial" panose="020B0604020202020204" pitchFamily="34" charset="0"/>
              <a:cs typeface="Arial" panose="020B0604020202020204" pitchFamily="34" charset="0"/>
            </a:endParaRPr>
          </a:p>
        </p:txBody>
      </p:sp>
    </p:spTree>
  </p:cSld>
  <p:clrMapOvr>
    <a:masterClrMapping/>
  </p:clrMapOvr>
  <p:transition spd="slow"/>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en-US" altLang="en-US" smtClean="0">
                <a:ea typeface="Trebuchet MS" panose="020B0603020202020204" pitchFamily="34" charset="0"/>
                <a:cs typeface="Trebuchet MS" panose="020B0603020202020204" pitchFamily="34" charset="0"/>
              </a:rPr>
              <a:t>Calculating a Price Index for a Two-Good Market Basket</a:t>
            </a:r>
            <a:endParaRPr lang="en-US" altLang="en-US" smtClean="0">
              <a:ea typeface="Trebuchet MS" panose="020B0603020202020204" pitchFamily="34" charset="0"/>
              <a:cs typeface="Trebuchet MS" panose="020B0603020202020204" pitchFamily="34" charset="0"/>
            </a:endParaRPr>
          </a:p>
        </p:txBody>
      </p:sp>
      <p:pic>
        <p:nvPicPr>
          <p:cNvPr id="44035" name="Picture 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33363" y="1876425"/>
            <a:ext cx="8910637" cy="3457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p:txBody>
          <a:bodyPr/>
          <a:lstStyle/>
          <a:p>
            <a:pPr eaLnBrk="1" hangingPunct="1"/>
            <a:r>
              <a:rPr lang="en-GB" smtClean="0"/>
              <a:t>The Phillips Curve</a:t>
            </a:r>
            <a:endParaRPr lang="en-GB" smtClean="0"/>
          </a:p>
        </p:txBody>
      </p:sp>
      <p:sp>
        <p:nvSpPr>
          <p:cNvPr id="45059" name="Rectangle 3"/>
          <p:cNvSpPr>
            <a:spLocks noGrp="1" noChangeArrowheads="1"/>
          </p:cNvSpPr>
          <p:nvPr>
            <p:ph idx="1"/>
          </p:nvPr>
        </p:nvSpPr>
        <p:spPr>
          <a:xfrm>
            <a:off x="179388" y="1844675"/>
            <a:ext cx="8713787" cy="4105275"/>
          </a:xfrm>
        </p:spPr>
        <p:txBody>
          <a:bodyPr/>
          <a:lstStyle/>
          <a:p>
            <a:pPr eaLnBrk="1" hangingPunct="1">
              <a:lnSpc>
                <a:spcPct val="90000"/>
              </a:lnSpc>
            </a:pPr>
            <a:r>
              <a:rPr lang="en-GB" sz="2800" smtClean="0"/>
              <a:t>1958 – Professor A.W. Phillips</a:t>
            </a:r>
            <a:endParaRPr lang="en-GB" sz="2800" smtClean="0"/>
          </a:p>
          <a:p>
            <a:pPr eaLnBrk="1" hangingPunct="1">
              <a:lnSpc>
                <a:spcPct val="90000"/>
              </a:lnSpc>
            </a:pPr>
            <a:r>
              <a:rPr lang="en-GB" sz="2800" smtClean="0"/>
              <a:t>Expressed a statistical relationship between the rate of growth  of money wages and unemployment  from 1861 – 1957</a:t>
            </a:r>
            <a:endParaRPr lang="en-GB" sz="2800" smtClean="0"/>
          </a:p>
          <a:p>
            <a:pPr eaLnBrk="1" hangingPunct="1">
              <a:lnSpc>
                <a:spcPct val="90000"/>
              </a:lnSpc>
            </a:pPr>
            <a:r>
              <a:rPr lang="en-GB" sz="2800" smtClean="0"/>
              <a:t>Rate of growth of money wages  linked to inflationary pressure</a:t>
            </a:r>
            <a:endParaRPr lang="en-GB" sz="2800" smtClean="0"/>
          </a:p>
          <a:p>
            <a:pPr eaLnBrk="1" hangingPunct="1">
              <a:lnSpc>
                <a:spcPct val="90000"/>
              </a:lnSpc>
            </a:pPr>
            <a:r>
              <a:rPr lang="en-GB" sz="2800" smtClean="0"/>
              <a:t>Led to a theory expressing a trade-off between inflation and unemployment</a:t>
            </a:r>
            <a:endParaRPr lang="en-GB" sz="2800" smtClean="0"/>
          </a:p>
        </p:txBody>
      </p:sp>
      <p:pic>
        <p:nvPicPr>
          <p:cNvPr id="4" name="Picture 2" descr="Professor A.W.H (Bill) Phillips.jp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413848" y="4797152"/>
            <a:ext cx="1728192" cy="20608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703262" y="533400"/>
            <a:ext cx="7772400" cy="701675"/>
          </a:xfrm>
        </p:spPr>
        <p:txBody>
          <a:bodyPr>
            <a:spAutoFit/>
          </a:bodyPr>
          <a:lstStyle/>
          <a:p>
            <a:pPr eaLnBrk="1" hangingPunct="1"/>
            <a:r>
              <a:rPr lang="en-GB" dirty="0" smtClean="0">
                <a:solidFill>
                  <a:srgbClr val="000000"/>
                </a:solidFill>
              </a:rPr>
              <a:t>The Philips Curve</a:t>
            </a:r>
            <a:endParaRPr lang="en-GB" dirty="0" smtClean="0">
              <a:solidFill>
                <a:srgbClr val="000000"/>
              </a:solidFill>
            </a:endParaRPr>
          </a:p>
        </p:txBody>
      </p:sp>
      <p:pic>
        <p:nvPicPr>
          <p:cNvPr id="46083" name="Picture 7" descr="ph5"/>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4925" y="1484313"/>
            <a:ext cx="9109075" cy="5113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mtClean="0"/>
              <a:t>Phillips Curve Analysis</a:t>
            </a:r>
            <a:endParaRPr lang="en-US" smtClean="0"/>
          </a:p>
        </p:txBody>
      </p:sp>
      <p:sp>
        <p:nvSpPr>
          <p:cNvPr id="14339" name="Rectangle 3"/>
          <p:cNvSpPr>
            <a:spLocks noGrp="1" noChangeArrowheads="1"/>
          </p:cNvSpPr>
          <p:nvPr>
            <p:ph idx="1"/>
          </p:nvPr>
        </p:nvSpPr>
        <p:spPr>
          <a:xfrm>
            <a:off x="250825" y="1773238"/>
            <a:ext cx="8569325" cy="4648200"/>
          </a:xfrm>
        </p:spPr>
        <p:txBody>
          <a:bodyPr rtlCol="0">
            <a:normAutofit fontScale="92500" lnSpcReduction="10000"/>
          </a:bodyPr>
          <a:lstStyle/>
          <a:p>
            <a:pPr eaLnBrk="1" fontAlgn="auto" hangingPunct="1">
              <a:lnSpc>
                <a:spcPct val="90000"/>
              </a:lnSpc>
              <a:spcAft>
                <a:spcPts val="0"/>
              </a:spcAft>
              <a:buFont typeface="Wingdings 3" charset="2"/>
              <a:buChar char=""/>
              <a:defRPr/>
            </a:pPr>
            <a:r>
              <a:rPr lang="en-US" sz="2800" b="1" dirty="0">
                <a:solidFill>
                  <a:srgbClr val="FF9900"/>
                </a:solidFill>
              </a:rPr>
              <a:t>Original Phillips Curve</a:t>
            </a:r>
            <a:r>
              <a:rPr lang="en-US" sz="2800" dirty="0">
                <a:solidFill>
                  <a:schemeClr val="tx1">
                    <a:lumMod val="75000"/>
                    <a:lumOff val="25000"/>
                  </a:schemeClr>
                </a:solidFill>
              </a:rPr>
              <a:t>: suggested an inverse relationship between wage inflation and the unemployment rate</a:t>
            </a:r>
            <a:r>
              <a:rPr lang="en-US" sz="2800" dirty="0" smtClean="0">
                <a:solidFill>
                  <a:schemeClr val="tx1">
                    <a:lumMod val="75000"/>
                    <a:lumOff val="25000"/>
                  </a:schemeClr>
                </a:solidFill>
              </a:rPr>
              <a:t>.</a:t>
            </a:r>
            <a:endParaRPr lang="en-US" sz="2800" dirty="0" smtClean="0">
              <a:solidFill>
                <a:schemeClr val="tx1">
                  <a:lumMod val="75000"/>
                  <a:lumOff val="25000"/>
                </a:schemeClr>
              </a:solidFill>
            </a:endParaRPr>
          </a:p>
          <a:p>
            <a:pPr eaLnBrk="1" fontAlgn="auto" hangingPunct="1">
              <a:lnSpc>
                <a:spcPct val="90000"/>
              </a:lnSpc>
              <a:spcAft>
                <a:spcPts val="0"/>
              </a:spcAft>
              <a:buFont typeface="Wingdings 3" charset="2"/>
              <a:buChar char=""/>
              <a:defRPr/>
            </a:pPr>
            <a:endParaRPr lang="en-US" sz="2800" dirty="0">
              <a:solidFill>
                <a:schemeClr val="tx1">
                  <a:lumMod val="75000"/>
                  <a:lumOff val="25000"/>
                </a:schemeClr>
              </a:solidFill>
            </a:endParaRPr>
          </a:p>
          <a:p>
            <a:pPr eaLnBrk="1" fontAlgn="auto" hangingPunct="1">
              <a:lnSpc>
                <a:spcPct val="90000"/>
              </a:lnSpc>
              <a:spcAft>
                <a:spcPts val="0"/>
              </a:spcAft>
              <a:buFont typeface="Wingdings 3" charset="2"/>
              <a:buChar char=""/>
              <a:defRPr/>
            </a:pPr>
            <a:r>
              <a:rPr lang="en-US" sz="2800" b="1" dirty="0">
                <a:solidFill>
                  <a:srgbClr val="FF9900"/>
                </a:solidFill>
              </a:rPr>
              <a:t>Samuelson and Solow’s Phillips Curve</a:t>
            </a:r>
            <a:r>
              <a:rPr lang="en-US" sz="2800" dirty="0">
                <a:solidFill>
                  <a:schemeClr val="tx1">
                    <a:lumMod val="75000"/>
                    <a:lumOff val="25000"/>
                  </a:schemeClr>
                </a:solidFill>
              </a:rPr>
              <a:t>:  suggested an inverse relationship between price inflation and the unemployment rate</a:t>
            </a:r>
            <a:r>
              <a:rPr lang="en-US" sz="2800" dirty="0" smtClean="0">
                <a:solidFill>
                  <a:schemeClr val="tx1">
                    <a:lumMod val="75000"/>
                    <a:lumOff val="25000"/>
                  </a:schemeClr>
                </a:solidFill>
              </a:rPr>
              <a:t>.</a:t>
            </a:r>
            <a:endParaRPr lang="en-US" sz="2800" dirty="0" smtClean="0">
              <a:solidFill>
                <a:schemeClr val="tx1">
                  <a:lumMod val="75000"/>
                  <a:lumOff val="25000"/>
                </a:schemeClr>
              </a:solidFill>
            </a:endParaRPr>
          </a:p>
          <a:p>
            <a:pPr eaLnBrk="1" fontAlgn="auto" hangingPunct="1">
              <a:lnSpc>
                <a:spcPct val="90000"/>
              </a:lnSpc>
              <a:spcAft>
                <a:spcPts val="0"/>
              </a:spcAft>
              <a:buFont typeface="Wingdings 3" charset="2"/>
              <a:buChar char=""/>
              <a:defRPr/>
            </a:pPr>
            <a:endParaRPr lang="en-US" sz="2800" dirty="0">
              <a:solidFill>
                <a:schemeClr val="tx1">
                  <a:lumMod val="75000"/>
                  <a:lumOff val="25000"/>
                </a:schemeClr>
              </a:solidFill>
            </a:endParaRPr>
          </a:p>
          <a:p>
            <a:pPr eaLnBrk="1" fontAlgn="auto" hangingPunct="1">
              <a:lnSpc>
                <a:spcPct val="90000"/>
              </a:lnSpc>
              <a:spcAft>
                <a:spcPts val="0"/>
              </a:spcAft>
              <a:buFont typeface="Wingdings 3" charset="2"/>
              <a:buChar char=""/>
              <a:defRPr/>
            </a:pPr>
            <a:r>
              <a:rPr lang="en-US" sz="2800" dirty="0">
                <a:solidFill>
                  <a:schemeClr val="tx1">
                    <a:lumMod val="75000"/>
                    <a:lumOff val="25000"/>
                  </a:schemeClr>
                </a:solidFill>
              </a:rPr>
              <a:t>Higher wage inflation means lower unemployment; lower wage inflation means lower unemployment</a:t>
            </a:r>
            <a:r>
              <a:rPr lang="en-US" sz="2800" dirty="0" smtClean="0">
                <a:solidFill>
                  <a:schemeClr val="tx1">
                    <a:lumMod val="75000"/>
                    <a:lumOff val="25000"/>
                  </a:schemeClr>
                </a:solidFill>
              </a:rPr>
              <a:t>.</a:t>
            </a:r>
            <a:endParaRPr lang="en-US" sz="2800" dirty="0" smtClean="0">
              <a:solidFill>
                <a:schemeClr val="tx1">
                  <a:lumMod val="75000"/>
                  <a:lumOff val="25000"/>
                </a:schemeClr>
              </a:solidFill>
            </a:endParaRPr>
          </a:p>
          <a:p>
            <a:pPr eaLnBrk="1" fontAlgn="auto" hangingPunct="1">
              <a:lnSpc>
                <a:spcPct val="90000"/>
              </a:lnSpc>
              <a:spcAft>
                <a:spcPts val="0"/>
              </a:spcAft>
              <a:buFont typeface="Wingdings 3" charset="2"/>
              <a:buChar char=""/>
              <a:defRPr/>
            </a:pPr>
            <a:endParaRPr lang="en-US" sz="2800" dirty="0">
              <a:solidFill>
                <a:schemeClr val="tx1">
                  <a:lumMod val="75000"/>
                  <a:lumOff val="25000"/>
                </a:schemeClr>
              </a:solidFill>
            </a:endParaRPr>
          </a:p>
          <a:p>
            <a:pPr eaLnBrk="1" fontAlgn="auto" hangingPunct="1">
              <a:lnSpc>
                <a:spcPct val="90000"/>
              </a:lnSpc>
              <a:spcAft>
                <a:spcPts val="0"/>
              </a:spcAft>
              <a:buFont typeface="Wingdings 3" charset="2"/>
              <a:buChar char=""/>
              <a:defRPr/>
            </a:pPr>
            <a:r>
              <a:rPr lang="en-US" sz="2800" dirty="0">
                <a:solidFill>
                  <a:schemeClr val="tx1">
                    <a:lumMod val="75000"/>
                    <a:lumOff val="25000"/>
                  </a:schemeClr>
                </a:solidFill>
              </a:rPr>
              <a:t>High unemployment and high inflation unlikely.</a:t>
            </a:r>
            <a:endParaRPr lang="en-US" sz="2800" dirty="0">
              <a:solidFill>
                <a:schemeClr val="tx1">
                  <a:lumMod val="75000"/>
                  <a:lumOff val="2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338"/>
                                        </p:tgtEl>
                                        <p:attrNameLst>
                                          <p:attrName>style.visibility</p:attrName>
                                        </p:attrNameLst>
                                      </p:cBhvr>
                                      <p:to>
                                        <p:strVal val="visible"/>
                                      </p:to>
                                    </p:set>
                                    <p:animEffect transition="in" filter="fade">
                                      <p:cBhvr>
                                        <p:cTn id="7" dur="2000"/>
                                        <p:tgtEl>
                                          <p:spTgt spid="1433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4339">
                                            <p:txEl>
                                              <p:pRg st="0" end="0"/>
                                            </p:txEl>
                                          </p:spTgt>
                                        </p:tgtEl>
                                        <p:attrNameLst>
                                          <p:attrName>style.visibility</p:attrName>
                                        </p:attrNameLst>
                                      </p:cBhvr>
                                      <p:to>
                                        <p:strVal val="visible"/>
                                      </p:to>
                                    </p:set>
                                    <p:animEffect transition="in" filter="fade">
                                      <p:cBhvr>
                                        <p:cTn id="12" dur="2000"/>
                                        <p:tgtEl>
                                          <p:spTgt spid="1433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4339">
                                            <p:txEl>
                                              <p:pRg st="2" end="2"/>
                                            </p:txEl>
                                          </p:spTgt>
                                        </p:tgtEl>
                                        <p:attrNameLst>
                                          <p:attrName>style.visibility</p:attrName>
                                        </p:attrNameLst>
                                      </p:cBhvr>
                                      <p:to>
                                        <p:strVal val="visible"/>
                                      </p:to>
                                    </p:set>
                                    <p:animEffect transition="in" filter="fade">
                                      <p:cBhvr>
                                        <p:cTn id="17" dur="2000"/>
                                        <p:tgtEl>
                                          <p:spTgt spid="1433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4339">
                                            <p:txEl>
                                              <p:pRg st="4" end="4"/>
                                            </p:txEl>
                                          </p:spTgt>
                                        </p:tgtEl>
                                        <p:attrNameLst>
                                          <p:attrName>style.visibility</p:attrName>
                                        </p:attrNameLst>
                                      </p:cBhvr>
                                      <p:to>
                                        <p:strVal val="visible"/>
                                      </p:to>
                                    </p:set>
                                    <p:animEffect transition="in" filter="fade">
                                      <p:cBhvr>
                                        <p:cTn id="22" dur="2000"/>
                                        <p:tgtEl>
                                          <p:spTgt spid="14339">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4339">
                                            <p:txEl>
                                              <p:pRg st="6" end="6"/>
                                            </p:txEl>
                                          </p:spTgt>
                                        </p:tgtEl>
                                        <p:attrNameLst>
                                          <p:attrName>style.visibility</p:attrName>
                                        </p:attrNameLst>
                                      </p:cBhvr>
                                      <p:to>
                                        <p:strVal val="visible"/>
                                      </p:to>
                                    </p:set>
                                    <p:animEffect transition="in" filter="fade">
                                      <p:cBhvr>
                                        <p:cTn id="27" dur="2000"/>
                                        <p:tgtEl>
                                          <p:spTgt spid="14339">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p:bldP spid="14339" grpId="0" build="p"/>
    </p:bldLst>
  </p:timing>
</p:sld>
</file>

<file path=ppt/slides/slide40.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6386" name="Rectangle 2"/>
          <p:cNvSpPr>
            <a:spLocks noGrp="1" noChangeArrowheads="1"/>
          </p:cNvSpPr>
          <p:nvPr>
            <p:ph type="title"/>
          </p:nvPr>
        </p:nvSpPr>
        <p:spPr/>
        <p:txBody>
          <a:bodyPr rtlCol="0">
            <a:normAutofit fontScale="90000"/>
          </a:bodyPr>
          <a:lstStyle/>
          <a:p>
            <a:pPr eaLnBrk="1" fontAlgn="auto" hangingPunct="1">
              <a:spcAft>
                <a:spcPts val="0"/>
              </a:spcAft>
              <a:defRPr/>
            </a:pPr>
            <a:r>
              <a:rPr lang="en-US" b="1" dirty="0"/>
              <a:t>Theoretical Explanations for the Phillips Curve</a:t>
            </a:r>
            <a:endParaRPr lang="en-US" b="1" dirty="0"/>
          </a:p>
        </p:txBody>
      </p:sp>
      <p:sp>
        <p:nvSpPr>
          <p:cNvPr id="16387" name="Rectangle 3"/>
          <p:cNvSpPr>
            <a:spLocks noGrp="1" noChangeArrowheads="1"/>
          </p:cNvSpPr>
          <p:nvPr>
            <p:ph type="body" sz="half" idx="1"/>
          </p:nvPr>
        </p:nvSpPr>
        <p:spPr>
          <a:xfrm>
            <a:off x="323850" y="2205038"/>
            <a:ext cx="5616575" cy="4114800"/>
          </a:xfrm>
        </p:spPr>
        <p:txBody>
          <a:bodyPr/>
          <a:lstStyle/>
          <a:p>
            <a:pPr eaLnBrk="1" hangingPunct="1"/>
            <a:r>
              <a:rPr lang="en-US" sz="2600" smtClean="0"/>
              <a:t>Early explanations focused on the state of the labor market given changes in aggregate demand.</a:t>
            </a:r>
            <a:endParaRPr lang="en-US" sz="2600" smtClean="0"/>
          </a:p>
          <a:p>
            <a:pPr eaLnBrk="1" hangingPunct="1"/>
            <a:endParaRPr lang="en-US" sz="2600" smtClean="0"/>
          </a:p>
          <a:p>
            <a:pPr eaLnBrk="1" hangingPunct="1"/>
            <a:r>
              <a:rPr lang="en-US" sz="2600" smtClean="0"/>
              <a:t>Businesses must offer higher wages to obtain additional workers when unemployment is low.</a:t>
            </a:r>
            <a:endParaRPr lang="en-US" sz="2600" smtClean="0"/>
          </a:p>
        </p:txBody>
      </p:sp>
      <p:pic>
        <p:nvPicPr>
          <p:cNvPr id="48132" name="Picture 5" descr="pe01460_"/>
          <p:cNvPicPr>
            <a:picLocks noGrp="1" noChangeAspect="1" noChangeArrowheads="1"/>
          </p:cNvPicPr>
          <p:nvPr>
            <p:ph type="clipArt" sz="half" idx="2"/>
          </p:nvPr>
        </p:nvPicPr>
        <p:blipFill>
          <a:blip r:embed="rId1" cstate="print">
            <a:extLst>
              <a:ext uri="{28A0092B-C50C-407E-A947-70E740481C1C}">
                <a14:useLocalDpi xmlns:a14="http://schemas.microsoft.com/office/drawing/2010/main" val="0"/>
              </a:ext>
            </a:extLst>
          </a:blip>
          <a:stretch>
            <a:fillRect/>
          </a:stretch>
        </p:blipFill>
        <p:spPr>
          <a:xfrm>
            <a:off x="5157457" y="2304107"/>
            <a:ext cx="2791485" cy="3468986"/>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6386"/>
                                        </p:tgtEl>
                                        <p:attrNameLst>
                                          <p:attrName>style.visibility</p:attrName>
                                        </p:attrNameLst>
                                      </p:cBhvr>
                                      <p:to>
                                        <p:strVal val="visible"/>
                                      </p:to>
                                    </p:set>
                                    <p:animEffect transition="in" filter="fade">
                                      <p:cBhvr>
                                        <p:cTn id="7" dur="2000"/>
                                        <p:tgtEl>
                                          <p:spTgt spid="1638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387">
                                            <p:txEl>
                                              <p:pRg st="0" end="0"/>
                                            </p:txEl>
                                          </p:spTgt>
                                        </p:tgtEl>
                                        <p:attrNameLst>
                                          <p:attrName>style.visibility</p:attrName>
                                        </p:attrNameLst>
                                      </p:cBhvr>
                                      <p:to>
                                        <p:strVal val="visible"/>
                                      </p:to>
                                    </p:set>
                                    <p:animEffect transition="in" filter="fade">
                                      <p:cBhvr>
                                        <p:cTn id="12" dur="2000"/>
                                        <p:tgtEl>
                                          <p:spTgt spid="1638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6387">
                                            <p:txEl>
                                              <p:pRg st="2" end="2"/>
                                            </p:txEl>
                                          </p:spTgt>
                                        </p:tgtEl>
                                        <p:attrNameLst>
                                          <p:attrName>style.visibility</p:attrName>
                                        </p:attrNameLst>
                                      </p:cBhvr>
                                      <p:to>
                                        <p:strVal val="visible"/>
                                      </p:to>
                                    </p:set>
                                    <p:animEffect transition="in" filter="fade">
                                      <p:cBhvr>
                                        <p:cTn id="17" dur="2000"/>
                                        <p:tgtEl>
                                          <p:spTgt spid="163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p:bldP spid="16387"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ext Box 2"/>
          <p:cNvSpPr txBox="1">
            <a:spLocks noChangeArrowheads="1"/>
          </p:cNvSpPr>
          <p:nvPr/>
        </p:nvSpPr>
        <p:spPr bwMode="auto">
          <a:xfrm>
            <a:off x="611188" y="981075"/>
            <a:ext cx="7848600"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a:defRPr sz="2400">
                <a:solidFill>
                  <a:schemeClr val="tx1"/>
                </a:solidFill>
                <a:latin typeface="Times New Roman" panose="02020603050405020304" pitchFamily="1" charset="0"/>
              </a:defRPr>
            </a:lvl1pPr>
            <a:lvl2pPr marL="742950" indent="-285750">
              <a:defRPr sz="2400">
                <a:solidFill>
                  <a:schemeClr val="tx1"/>
                </a:solidFill>
                <a:latin typeface="Times New Roman" panose="02020603050405020304" pitchFamily="1" charset="0"/>
              </a:defRPr>
            </a:lvl2pPr>
            <a:lvl3pPr marL="1143000" indent="-228600">
              <a:defRPr sz="2400">
                <a:solidFill>
                  <a:schemeClr val="tx1"/>
                </a:solidFill>
                <a:latin typeface="Times New Roman" panose="02020603050405020304" pitchFamily="1" charset="0"/>
              </a:defRPr>
            </a:lvl3pPr>
            <a:lvl4pPr marL="1600200" indent="-228600">
              <a:defRPr sz="2400">
                <a:solidFill>
                  <a:schemeClr val="tx1"/>
                </a:solidFill>
                <a:latin typeface="Times New Roman" panose="02020603050405020304" pitchFamily="1" charset="0"/>
              </a:defRPr>
            </a:lvl4pPr>
            <a:lvl5pPr marL="2057400" indent="-228600">
              <a:defRPr sz="2400">
                <a:solidFill>
                  <a:schemeClr val="tx1"/>
                </a:solidFill>
                <a:latin typeface="Times New Roman" panose="02020603050405020304" pitchFamily="1" charset="0"/>
              </a:defRPr>
            </a:lvl5pPr>
            <a:lvl6pPr marL="2514600" indent="-228600" eaLnBrk="0" fontAlgn="base" hangingPunct="0">
              <a:spcBef>
                <a:spcPct val="0"/>
              </a:spcBef>
              <a:spcAft>
                <a:spcPct val="0"/>
              </a:spcAft>
              <a:defRPr sz="2400">
                <a:solidFill>
                  <a:schemeClr val="tx1"/>
                </a:solidFill>
                <a:latin typeface="Times New Roman" panose="02020603050405020304" pitchFamily="1" charset="0"/>
              </a:defRPr>
            </a:lvl6pPr>
            <a:lvl7pPr marL="2971800" indent="-228600" eaLnBrk="0" fontAlgn="base" hangingPunct="0">
              <a:spcBef>
                <a:spcPct val="0"/>
              </a:spcBef>
              <a:spcAft>
                <a:spcPct val="0"/>
              </a:spcAft>
              <a:defRPr sz="2400">
                <a:solidFill>
                  <a:schemeClr val="tx1"/>
                </a:solidFill>
                <a:latin typeface="Times New Roman" panose="02020603050405020304" pitchFamily="1" charset="0"/>
              </a:defRPr>
            </a:lvl7pPr>
            <a:lvl8pPr marL="3429000" indent="-228600" eaLnBrk="0" fontAlgn="base" hangingPunct="0">
              <a:spcBef>
                <a:spcPct val="0"/>
              </a:spcBef>
              <a:spcAft>
                <a:spcPct val="0"/>
              </a:spcAft>
              <a:defRPr sz="2400">
                <a:solidFill>
                  <a:schemeClr val="tx1"/>
                </a:solidFill>
                <a:latin typeface="Times New Roman" panose="02020603050405020304" pitchFamily="1" charset="0"/>
              </a:defRPr>
            </a:lvl8pPr>
            <a:lvl9pPr marL="3886200" indent="-228600" eaLnBrk="0" fontAlgn="base" hangingPunct="0">
              <a:spcBef>
                <a:spcPct val="0"/>
              </a:spcBef>
              <a:spcAft>
                <a:spcPct val="0"/>
              </a:spcAft>
              <a:defRPr sz="2400">
                <a:solidFill>
                  <a:schemeClr val="tx1"/>
                </a:solidFill>
                <a:latin typeface="Times New Roman" panose="02020603050405020304" pitchFamily="1" charset="0"/>
              </a:defRPr>
            </a:lvl9pPr>
          </a:lstStyle>
          <a:p>
            <a:pPr algn="ctr" eaLnBrk="0" fontAlgn="base" hangingPunct="0">
              <a:spcBef>
                <a:spcPct val="50000"/>
              </a:spcBef>
              <a:spcAft>
                <a:spcPct val="0"/>
              </a:spcAft>
            </a:pPr>
            <a:r>
              <a:rPr lang="en-US" sz="2800" b="1">
                <a:solidFill>
                  <a:prstClr val="black"/>
                </a:solidFill>
                <a:latin typeface="Verdana" panose="020B0604030504040204" pitchFamily="34" charset="0"/>
              </a:rPr>
              <a:t>The Phillips Curve</a:t>
            </a:r>
            <a:endParaRPr lang="en-US" sz="2800" b="1">
              <a:solidFill>
                <a:prstClr val="black"/>
              </a:solidFill>
              <a:latin typeface="Verdana" panose="020B0604030504040204" pitchFamily="34" charset="0"/>
            </a:endParaRPr>
          </a:p>
        </p:txBody>
      </p:sp>
      <p:grpSp>
        <p:nvGrpSpPr>
          <p:cNvPr id="49155" name="Group 6"/>
          <p:cNvGrpSpPr/>
          <p:nvPr/>
        </p:nvGrpSpPr>
        <p:grpSpPr bwMode="auto">
          <a:xfrm>
            <a:off x="1258888" y="1700213"/>
            <a:ext cx="6265862" cy="4686300"/>
            <a:chOff x="2308" y="1517"/>
            <a:chExt cx="1164" cy="1284"/>
          </a:xfrm>
        </p:grpSpPr>
        <p:sp>
          <p:nvSpPr>
            <p:cNvPr id="49156" name="Rectangle 7"/>
            <p:cNvSpPr>
              <a:spLocks noChangeArrowheads="1"/>
            </p:cNvSpPr>
            <p:nvPr/>
          </p:nvSpPr>
          <p:spPr bwMode="auto">
            <a:xfrm>
              <a:off x="2308" y="1517"/>
              <a:ext cx="1164" cy="1284"/>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eaLnBrk="0" fontAlgn="base" hangingPunct="0">
                <a:spcBef>
                  <a:spcPct val="0"/>
                </a:spcBef>
                <a:spcAft>
                  <a:spcPct val="0"/>
                </a:spcAft>
              </a:pPr>
              <a:endParaRPr lang="en-US">
                <a:solidFill>
                  <a:srgbClr val="FFFFFF"/>
                </a:solidFill>
                <a:latin typeface="Tahoma" panose="020B0604030504040204" pitchFamily="1" charset="0"/>
              </a:endParaRPr>
            </a:p>
          </p:txBody>
        </p:sp>
        <p:pic>
          <p:nvPicPr>
            <p:cNvPr id="49157" name="Picture 8" descr="EX 16-0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2346" y="1554"/>
              <a:ext cx="1068" cy="12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Tree>
  </p:cSld>
  <p:clrMapOvr>
    <a:masterClrMapping/>
  </p:clrMapOv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482" name="Rectangle 2"/>
          <p:cNvSpPr>
            <a:spLocks noGrp="1" noChangeArrowheads="1"/>
          </p:cNvSpPr>
          <p:nvPr>
            <p:ph type="title"/>
          </p:nvPr>
        </p:nvSpPr>
        <p:spPr/>
        <p:txBody>
          <a:bodyPr/>
          <a:lstStyle/>
          <a:p>
            <a:pPr eaLnBrk="1" hangingPunct="1"/>
            <a:r>
              <a:rPr lang="en-US" sz="3600" b="1" dirty="0" smtClean="0"/>
              <a:t>Are There Two Phillips Curves?</a:t>
            </a:r>
            <a:endParaRPr lang="en-US" sz="3600" b="1" dirty="0" smtClean="0"/>
          </a:p>
        </p:txBody>
      </p:sp>
      <p:sp>
        <p:nvSpPr>
          <p:cNvPr id="20483" name="Rectangle 3"/>
          <p:cNvSpPr>
            <a:spLocks noGrp="1" noChangeArrowheads="1"/>
          </p:cNvSpPr>
          <p:nvPr>
            <p:ph idx="1"/>
          </p:nvPr>
        </p:nvSpPr>
        <p:spPr>
          <a:xfrm>
            <a:off x="533400" y="1371600"/>
            <a:ext cx="8070850" cy="4343400"/>
          </a:xfrm>
        </p:spPr>
        <p:txBody>
          <a:bodyPr rtlCol="0">
            <a:normAutofit/>
          </a:bodyPr>
          <a:lstStyle/>
          <a:p>
            <a:pPr eaLnBrk="1" fontAlgn="auto" hangingPunct="1">
              <a:spcAft>
                <a:spcPts val="0"/>
              </a:spcAft>
              <a:buFont typeface="Wingdings 3" charset="2"/>
              <a:buChar char=""/>
              <a:defRPr/>
            </a:pPr>
            <a:r>
              <a:rPr lang="en-US" sz="1800" dirty="0">
                <a:solidFill>
                  <a:schemeClr val="tx1">
                    <a:lumMod val="75000"/>
                    <a:lumOff val="25000"/>
                  </a:schemeClr>
                </a:solidFill>
              </a:rPr>
              <a:t>Economists began to question the Phillips curve in the 1970s and early 80s</a:t>
            </a:r>
            <a:r>
              <a:rPr lang="en-US" sz="1800" dirty="0" smtClean="0">
                <a:solidFill>
                  <a:schemeClr val="tx1">
                    <a:lumMod val="75000"/>
                    <a:lumOff val="25000"/>
                  </a:schemeClr>
                </a:solidFill>
              </a:rPr>
              <a:t>.</a:t>
            </a:r>
            <a:endParaRPr lang="en-US" sz="1800" dirty="0" smtClean="0">
              <a:solidFill>
                <a:schemeClr val="tx1">
                  <a:lumMod val="75000"/>
                  <a:lumOff val="25000"/>
                </a:schemeClr>
              </a:solidFill>
            </a:endParaRPr>
          </a:p>
          <a:p>
            <a:pPr eaLnBrk="1" fontAlgn="auto" hangingPunct="1">
              <a:spcAft>
                <a:spcPts val="0"/>
              </a:spcAft>
              <a:buFont typeface="Wingdings 3" charset="2"/>
              <a:buChar char=""/>
              <a:defRPr/>
            </a:pPr>
            <a:endParaRPr lang="en-US" sz="1800" dirty="0">
              <a:solidFill>
                <a:schemeClr val="tx1">
                  <a:lumMod val="75000"/>
                  <a:lumOff val="25000"/>
                </a:schemeClr>
              </a:solidFill>
            </a:endParaRPr>
          </a:p>
          <a:p>
            <a:pPr eaLnBrk="1" fontAlgn="auto" hangingPunct="1">
              <a:spcAft>
                <a:spcPts val="0"/>
              </a:spcAft>
              <a:buFont typeface="Wingdings 3" charset="2"/>
              <a:buChar char=""/>
              <a:defRPr/>
            </a:pPr>
            <a:r>
              <a:rPr lang="en-US" sz="1800" dirty="0">
                <a:solidFill>
                  <a:schemeClr val="tx1">
                    <a:lumMod val="75000"/>
                    <a:lumOff val="25000"/>
                  </a:schemeClr>
                </a:solidFill>
              </a:rPr>
              <a:t>The periods 1961 – 1969 and 1976 - 1979, illustrate the Phillips curve</a:t>
            </a:r>
            <a:r>
              <a:rPr lang="en-US" sz="1800" dirty="0" smtClean="0">
                <a:solidFill>
                  <a:schemeClr val="tx1">
                    <a:lumMod val="75000"/>
                    <a:lumOff val="25000"/>
                  </a:schemeClr>
                </a:solidFill>
              </a:rPr>
              <a:t>.</a:t>
            </a:r>
            <a:endParaRPr lang="en-US" sz="1800" dirty="0" smtClean="0">
              <a:solidFill>
                <a:schemeClr val="tx1">
                  <a:lumMod val="75000"/>
                  <a:lumOff val="25000"/>
                </a:schemeClr>
              </a:solidFill>
            </a:endParaRPr>
          </a:p>
          <a:p>
            <a:pPr marL="0" indent="0" eaLnBrk="1" fontAlgn="auto" hangingPunct="1">
              <a:spcAft>
                <a:spcPts val="0"/>
              </a:spcAft>
              <a:buFont typeface="Wingdings 3" charset="2"/>
              <a:buNone/>
              <a:defRPr/>
            </a:pPr>
            <a:endParaRPr lang="en-US" sz="1800" dirty="0">
              <a:solidFill>
                <a:schemeClr val="tx1">
                  <a:lumMod val="75000"/>
                  <a:lumOff val="25000"/>
                </a:schemeClr>
              </a:solidFill>
            </a:endParaRPr>
          </a:p>
          <a:p>
            <a:pPr eaLnBrk="1" fontAlgn="auto" hangingPunct="1">
              <a:spcAft>
                <a:spcPts val="0"/>
              </a:spcAft>
              <a:buFont typeface="Wingdings 3" charset="2"/>
              <a:buChar char=""/>
              <a:defRPr/>
            </a:pPr>
            <a:r>
              <a:rPr lang="en-US" sz="1800" dirty="0">
                <a:solidFill>
                  <a:schemeClr val="tx1">
                    <a:lumMod val="75000"/>
                    <a:lumOff val="25000"/>
                  </a:schemeClr>
                </a:solidFill>
              </a:rPr>
              <a:t>The period 1970-2003 does not as a whole depict the tradeoff between inflation and unemployment</a:t>
            </a:r>
            <a:r>
              <a:rPr lang="en-US" sz="1800" dirty="0" smtClean="0">
                <a:solidFill>
                  <a:schemeClr val="tx1">
                    <a:lumMod val="75000"/>
                    <a:lumOff val="25000"/>
                  </a:schemeClr>
                </a:solidFill>
              </a:rPr>
              <a:t>.</a:t>
            </a:r>
            <a:endParaRPr lang="en-US" sz="1800" dirty="0" smtClean="0">
              <a:solidFill>
                <a:schemeClr val="tx1">
                  <a:lumMod val="75000"/>
                  <a:lumOff val="25000"/>
                </a:schemeClr>
              </a:solidFill>
            </a:endParaRPr>
          </a:p>
          <a:p>
            <a:pPr eaLnBrk="1" fontAlgn="auto" hangingPunct="1">
              <a:spcAft>
                <a:spcPts val="0"/>
              </a:spcAft>
              <a:buFont typeface="Wingdings 3" charset="2"/>
              <a:buChar char=""/>
              <a:defRPr/>
            </a:pPr>
            <a:endParaRPr lang="en-US" sz="1800" dirty="0">
              <a:solidFill>
                <a:schemeClr val="tx1">
                  <a:lumMod val="75000"/>
                  <a:lumOff val="25000"/>
                </a:schemeClr>
              </a:solidFill>
            </a:endParaRPr>
          </a:p>
          <a:p>
            <a:pPr eaLnBrk="1" fontAlgn="auto" hangingPunct="1">
              <a:spcAft>
                <a:spcPts val="0"/>
              </a:spcAft>
              <a:buFont typeface="Wingdings 3" charset="2"/>
              <a:buChar char=""/>
              <a:defRPr/>
            </a:pPr>
            <a:r>
              <a:rPr lang="en-US" sz="1800" dirty="0">
                <a:solidFill>
                  <a:schemeClr val="tx1">
                    <a:lumMod val="75000"/>
                    <a:lumOff val="25000"/>
                  </a:schemeClr>
                </a:solidFill>
              </a:rPr>
              <a:t>The existence of stagflation implies that a tradeoff between inflation and unemployment may not always exist.</a:t>
            </a:r>
            <a:endParaRPr lang="en-US" sz="1800" dirty="0">
              <a:solidFill>
                <a:schemeClr val="tx1">
                  <a:lumMod val="75000"/>
                  <a:lumOff val="2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0482"/>
                                        </p:tgtEl>
                                        <p:attrNameLst>
                                          <p:attrName>style.visibility</p:attrName>
                                        </p:attrNameLst>
                                      </p:cBhvr>
                                      <p:to>
                                        <p:strVal val="visible"/>
                                      </p:to>
                                    </p:set>
                                    <p:animEffect transition="in" filter="fade">
                                      <p:cBhvr>
                                        <p:cTn id="7" dur="2000"/>
                                        <p:tgtEl>
                                          <p:spTgt spid="2048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483">
                                            <p:txEl>
                                              <p:pRg st="0" end="0"/>
                                            </p:txEl>
                                          </p:spTgt>
                                        </p:tgtEl>
                                        <p:attrNameLst>
                                          <p:attrName>style.visibility</p:attrName>
                                        </p:attrNameLst>
                                      </p:cBhvr>
                                      <p:to>
                                        <p:strVal val="visible"/>
                                      </p:to>
                                    </p:set>
                                    <p:animEffect transition="in" filter="fade">
                                      <p:cBhvr>
                                        <p:cTn id="12" dur="2000"/>
                                        <p:tgtEl>
                                          <p:spTgt spid="20483">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0483">
                                            <p:txEl>
                                              <p:pRg st="2" end="2"/>
                                            </p:txEl>
                                          </p:spTgt>
                                        </p:tgtEl>
                                        <p:attrNameLst>
                                          <p:attrName>style.visibility</p:attrName>
                                        </p:attrNameLst>
                                      </p:cBhvr>
                                      <p:to>
                                        <p:strVal val="visible"/>
                                      </p:to>
                                    </p:set>
                                    <p:animEffect transition="in" filter="fade">
                                      <p:cBhvr>
                                        <p:cTn id="17" dur="2000"/>
                                        <p:tgtEl>
                                          <p:spTgt spid="2048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0483">
                                            <p:txEl>
                                              <p:pRg st="4" end="4"/>
                                            </p:txEl>
                                          </p:spTgt>
                                        </p:tgtEl>
                                        <p:attrNameLst>
                                          <p:attrName>style.visibility</p:attrName>
                                        </p:attrNameLst>
                                      </p:cBhvr>
                                      <p:to>
                                        <p:strVal val="visible"/>
                                      </p:to>
                                    </p:set>
                                    <p:animEffect transition="in" filter="fade">
                                      <p:cBhvr>
                                        <p:cTn id="22" dur="2000"/>
                                        <p:tgtEl>
                                          <p:spTgt spid="20483">
                                            <p:txEl>
                                              <p:pRg st="4" end="4"/>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20483">
                                            <p:txEl>
                                              <p:pRg st="6" end="6"/>
                                            </p:txEl>
                                          </p:spTgt>
                                        </p:tgtEl>
                                        <p:attrNameLst>
                                          <p:attrName>style.visibility</p:attrName>
                                        </p:attrNameLst>
                                      </p:cBhvr>
                                      <p:to>
                                        <p:strVal val="visible"/>
                                      </p:to>
                                    </p:set>
                                    <p:animEffect transition="in" filter="fade">
                                      <p:cBhvr>
                                        <p:cTn id="27" dur="2000"/>
                                        <p:tgtEl>
                                          <p:spTgt spid="2048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p:bldP spid="20483" grpId="0" build="p"/>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ext Box 2"/>
          <p:cNvSpPr txBox="1">
            <a:spLocks noChangeArrowheads="1"/>
          </p:cNvSpPr>
          <p:nvPr/>
        </p:nvSpPr>
        <p:spPr bwMode="auto">
          <a:xfrm>
            <a:off x="755650" y="693738"/>
            <a:ext cx="7848600" cy="431800"/>
          </a:xfrm>
          <a:prstGeom prst="rect">
            <a:avLst/>
          </a:prstGeom>
          <a:noFill/>
          <a:ln w="9525">
            <a:noFill/>
            <a:miter lim="800000"/>
          </a:ln>
          <a:effectLst/>
        </p:spPr>
        <p:txBody>
          <a:bodyPr lIns="0" tIns="0" rIns="0" bIns="0">
            <a:spAutoFit/>
          </a:bodyPr>
          <a:lstStyle/>
          <a:p>
            <a:pPr algn="ctr" eaLnBrk="0" fontAlgn="base" hangingPunct="0">
              <a:spcBef>
                <a:spcPct val="50000"/>
              </a:spcBef>
              <a:spcAft>
                <a:spcPct val="0"/>
              </a:spcAft>
              <a:defRPr/>
            </a:pPr>
            <a:r>
              <a:rPr lang="en-US" sz="2800" b="1" dirty="0">
                <a:solidFill>
                  <a:prstClr val="black"/>
                </a:solidFill>
                <a:effectLst>
                  <a:outerShdw blurRad="38100" dist="38100" dir="2700000" algn="tl">
                    <a:srgbClr val="000000">
                      <a:alpha val="43137"/>
                    </a:srgbClr>
                  </a:outerShdw>
                </a:effectLst>
                <a:latin typeface="Verdana" panose="020B0604030504040204" pitchFamily="34" charset="0"/>
              </a:rPr>
              <a:t>Inflation and Unemployment</a:t>
            </a:r>
            <a:endParaRPr lang="en-US" sz="2800" b="1" dirty="0">
              <a:solidFill>
                <a:prstClr val="black"/>
              </a:solidFill>
              <a:effectLst>
                <a:outerShdw blurRad="38100" dist="38100" dir="2700000" algn="tl">
                  <a:srgbClr val="000000">
                    <a:alpha val="43137"/>
                  </a:srgbClr>
                </a:outerShdw>
              </a:effectLst>
              <a:latin typeface="Verdana" panose="020B0604030504040204" pitchFamily="34" charset="0"/>
            </a:endParaRPr>
          </a:p>
        </p:txBody>
      </p:sp>
      <p:graphicFrame>
        <p:nvGraphicFramePr>
          <p:cNvPr id="51203" name="Object 7"/>
          <p:cNvGraphicFramePr>
            <a:graphicFrameLocks noChangeAspect="1"/>
          </p:cNvGraphicFramePr>
          <p:nvPr/>
        </p:nvGraphicFramePr>
        <p:xfrm>
          <a:off x="1547813" y="1484313"/>
          <a:ext cx="6067425" cy="4953000"/>
        </p:xfrm>
        <a:graphic>
          <a:graphicData uri="http://schemas.openxmlformats.org/presentationml/2006/ole">
            <mc:AlternateContent xmlns:mc="http://schemas.openxmlformats.org/markup-compatibility/2006">
              <mc:Choice xmlns:v="urn:schemas-microsoft-com:vml" Requires="v">
                <p:oleObj spid="_x0000_s1031" name="Photo Editor Photo" r:id="rId1" imgW="2733675" imgH="3762375" progId="MSPhotoEd.3">
                  <p:embed/>
                </p:oleObj>
              </mc:Choice>
              <mc:Fallback>
                <p:oleObj name="Photo Editor Photo" r:id="rId1" imgW="2733675" imgH="3762375" progId="MSPhotoEd.3">
                  <p:embed/>
                  <p:pic>
                    <p:nvPicPr>
                      <p:cNvPr id="0" name="Picture 103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47813" y="1484313"/>
                        <a:ext cx="6067425" cy="495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spTree>
  </p:cSld>
  <p:clrMapOvr>
    <a:masterClrMapping/>
  </p:clrMapOv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1506" name="Rectangle 2"/>
          <p:cNvSpPr>
            <a:spLocks noGrp="1" noChangeArrowheads="1"/>
          </p:cNvSpPr>
          <p:nvPr>
            <p:ph type="title"/>
          </p:nvPr>
        </p:nvSpPr>
        <p:spPr/>
        <p:txBody>
          <a:bodyPr/>
          <a:lstStyle/>
          <a:p>
            <a:pPr eaLnBrk="1" hangingPunct="1"/>
            <a:r>
              <a:rPr lang="en-US" smtClean="0"/>
              <a:t>Friedman and the Natural Rate Theory</a:t>
            </a:r>
            <a:endParaRPr lang="en-US" smtClean="0"/>
          </a:p>
        </p:txBody>
      </p:sp>
      <p:sp>
        <p:nvSpPr>
          <p:cNvPr id="21507" name="Rectangle 3"/>
          <p:cNvSpPr>
            <a:spLocks noGrp="1" noChangeArrowheads="1"/>
          </p:cNvSpPr>
          <p:nvPr>
            <p:ph idx="1"/>
          </p:nvPr>
        </p:nvSpPr>
        <p:spPr>
          <a:xfrm>
            <a:off x="468313" y="1916113"/>
            <a:ext cx="8064500" cy="3733800"/>
          </a:xfrm>
        </p:spPr>
        <p:txBody>
          <a:bodyPr rtlCol="0">
            <a:normAutofit fontScale="92500" lnSpcReduction="20000"/>
          </a:bodyPr>
          <a:lstStyle/>
          <a:p>
            <a:pPr eaLnBrk="1" fontAlgn="auto" hangingPunct="1">
              <a:spcAft>
                <a:spcPts val="0"/>
              </a:spcAft>
              <a:buFont typeface="Wingdings 3" charset="2"/>
              <a:buChar char=""/>
              <a:defRPr/>
            </a:pPr>
            <a:r>
              <a:rPr lang="en-US" dirty="0">
                <a:solidFill>
                  <a:schemeClr val="tx1">
                    <a:lumMod val="75000"/>
                    <a:lumOff val="25000"/>
                  </a:schemeClr>
                </a:solidFill>
              </a:rPr>
              <a:t>There are two Phillips Curves, not one</a:t>
            </a:r>
            <a:r>
              <a:rPr lang="en-US" dirty="0" smtClean="0">
                <a:solidFill>
                  <a:schemeClr val="tx1">
                    <a:lumMod val="75000"/>
                    <a:lumOff val="25000"/>
                  </a:schemeClr>
                </a:solidFill>
              </a:rPr>
              <a:t>.</a:t>
            </a:r>
            <a:endParaRPr lang="en-US" dirty="0" smtClean="0">
              <a:solidFill>
                <a:schemeClr val="tx1">
                  <a:lumMod val="75000"/>
                  <a:lumOff val="25000"/>
                </a:schemeClr>
              </a:solidFill>
            </a:endParaRPr>
          </a:p>
          <a:p>
            <a:pPr marL="0" indent="0" eaLnBrk="1" fontAlgn="auto" hangingPunct="1">
              <a:spcAft>
                <a:spcPts val="0"/>
              </a:spcAft>
              <a:buFont typeface="Wingdings 3" charset="2"/>
              <a:buNone/>
              <a:defRPr/>
            </a:pPr>
            <a:endParaRPr lang="en-US" dirty="0">
              <a:solidFill>
                <a:schemeClr val="tx1">
                  <a:lumMod val="75000"/>
                  <a:lumOff val="25000"/>
                </a:schemeClr>
              </a:solidFill>
            </a:endParaRPr>
          </a:p>
          <a:p>
            <a:pPr eaLnBrk="1" fontAlgn="auto" hangingPunct="1">
              <a:spcAft>
                <a:spcPts val="0"/>
              </a:spcAft>
              <a:buFont typeface="Wingdings 3" charset="2"/>
              <a:buChar char=""/>
              <a:defRPr/>
            </a:pPr>
            <a:r>
              <a:rPr lang="en-US" dirty="0">
                <a:solidFill>
                  <a:schemeClr val="tx1">
                    <a:lumMod val="75000"/>
                    <a:lumOff val="25000"/>
                  </a:schemeClr>
                </a:solidFill>
              </a:rPr>
              <a:t>There is a Short Run Phillips Curve, and a Long Run Phillips Curve</a:t>
            </a:r>
            <a:r>
              <a:rPr lang="en-US" dirty="0" smtClean="0">
                <a:solidFill>
                  <a:schemeClr val="tx1">
                    <a:lumMod val="75000"/>
                    <a:lumOff val="25000"/>
                  </a:schemeClr>
                </a:solidFill>
              </a:rPr>
              <a:t>.</a:t>
            </a:r>
            <a:endParaRPr lang="en-US" dirty="0" smtClean="0">
              <a:solidFill>
                <a:schemeClr val="tx1">
                  <a:lumMod val="75000"/>
                  <a:lumOff val="25000"/>
                </a:schemeClr>
              </a:solidFill>
            </a:endParaRPr>
          </a:p>
          <a:p>
            <a:pPr marL="0" indent="0" eaLnBrk="1" fontAlgn="auto" hangingPunct="1">
              <a:spcAft>
                <a:spcPts val="0"/>
              </a:spcAft>
              <a:buFont typeface="Wingdings 3" charset="2"/>
              <a:buNone/>
              <a:defRPr/>
            </a:pPr>
            <a:endParaRPr lang="en-US" dirty="0">
              <a:solidFill>
                <a:schemeClr val="tx1">
                  <a:lumMod val="75000"/>
                  <a:lumOff val="25000"/>
                </a:schemeClr>
              </a:solidFill>
            </a:endParaRPr>
          </a:p>
          <a:p>
            <a:pPr eaLnBrk="1" fontAlgn="auto" hangingPunct="1">
              <a:spcAft>
                <a:spcPts val="0"/>
              </a:spcAft>
              <a:buFont typeface="Wingdings 3" charset="2"/>
              <a:buChar char=""/>
              <a:defRPr/>
            </a:pPr>
            <a:r>
              <a:rPr lang="en-US" dirty="0">
                <a:solidFill>
                  <a:schemeClr val="tx1">
                    <a:lumMod val="75000"/>
                    <a:lumOff val="25000"/>
                  </a:schemeClr>
                </a:solidFill>
              </a:rPr>
              <a:t>There is a tradeoff between inflation and unemployment in the Short Run, but not in the Long Run.</a:t>
            </a:r>
            <a:endParaRPr lang="en-US" dirty="0">
              <a:solidFill>
                <a:schemeClr val="tx1">
                  <a:lumMod val="75000"/>
                  <a:lumOff val="25000"/>
                </a:schemeClr>
              </a:solidFill>
            </a:endParaRPr>
          </a:p>
        </p:txBody>
      </p:sp>
      <p:pic>
        <p:nvPicPr>
          <p:cNvPr id="52228" name="Picture 6" descr="j0079118"/>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7472363" y="4029075"/>
            <a:ext cx="1839912" cy="2828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506"/>
                                        </p:tgtEl>
                                        <p:attrNameLst>
                                          <p:attrName>style.visibility</p:attrName>
                                        </p:attrNameLst>
                                      </p:cBhvr>
                                      <p:to>
                                        <p:strVal val="visible"/>
                                      </p:to>
                                    </p:set>
                                    <p:animEffect transition="in" filter="fade">
                                      <p:cBhvr>
                                        <p:cTn id="7" dur="2000"/>
                                        <p:tgtEl>
                                          <p:spTgt spid="2150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1507">
                                            <p:txEl>
                                              <p:pRg st="0" end="0"/>
                                            </p:txEl>
                                          </p:spTgt>
                                        </p:tgtEl>
                                        <p:attrNameLst>
                                          <p:attrName>style.visibility</p:attrName>
                                        </p:attrNameLst>
                                      </p:cBhvr>
                                      <p:to>
                                        <p:strVal val="visible"/>
                                      </p:to>
                                    </p:set>
                                    <p:animEffect transition="in" filter="fade">
                                      <p:cBhvr>
                                        <p:cTn id="12" dur="2000"/>
                                        <p:tgtEl>
                                          <p:spTgt spid="2150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1507">
                                            <p:txEl>
                                              <p:pRg st="2" end="2"/>
                                            </p:txEl>
                                          </p:spTgt>
                                        </p:tgtEl>
                                        <p:attrNameLst>
                                          <p:attrName>style.visibility</p:attrName>
                                        </p:attrNameLst>
                                      </p:cBhvr>
                                      <p:to>
                                        <p:strVal val="visible"/>
                                      </p:to>
                                    </p:set>
                                    <p:animEffect transition="in" filter="fade">
                                      <p:cBhvr>
                                        <p:cTn id="17" dur="2000"/>
                                        <p:tgtEl>
                                          <p:spTgt spid="21507">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1507">
                                            <p:txEl>
                                              <p:pRg st="4" end="4"/>
                                            </p:txEl>
                                          </p:spTgt>
                                        </p:tgtEl>
                                        <p:attrNameLst>
                                          <p:attrName>style.visibility</p:attrName>
                                        </p:attrNameLst>
                                      </p:cBhvr>
                                      <p:to>
                                        <p:strVal val="visible"/>
                                      </p:to>
                                    </p:set>
                                    <p:animEffect transition="in" filter="fade">
                                      <p:cBhvr>
                                        <p:cTn id="22" dur="2000"/>
                                        <p:tgtEl>
                                          <p:spTgt spid="21507">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p:bldP spid="21507" grpId="0" build="p"/>
    </p:bldLst>
  </p:timing>
</p:sld>
</file>

<file path=ppt/slides/slide4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3554" name="Rectangle 1026"/>
          <p:cNvSpPr>
            <a:spLocks noGrp="1" noChangeArrowheads="1"/>
          </p:cNvSpPr>
          <p:nvPr>
            <p:ph type="title"/>
          </p:nvPr>
        </p:nvSpPr>
        <p:spPr/>
        <p:txBody>
          <a:bodyPr/>
          <a:lstStyle/>
          <a:p>
            <a:pPr eaLnBrk="1" hangingPunct="1"/>
            <a:r>
              <a:rPr lang="en-US" smtClean="0"/>
              <a:t>Friedman’s Natural Rate Theory</a:t>
            </a:r>
            <a:endParaRPr lang="en-US" smtClean="0"/>
          </a:p>
        </p:txBody>
      </p:sp>
      <p:sp>
        <p:nvSpPr>
          <p:cNvPr id="23555" name="Rectangle 1027"/>
          <p:cNvSpPr>
            <a:spLocks noGrp="1" noChangeArrowheads="1"/>
          </p:cNvSpPr>
          <p:nvPr>
            <p:ph idx="1"/>
          </p:nvPr>
        </p:nvSpPr>
        <p:spPr>
          <a:xfrm>
            <a:off x="381000" y="1371600"/>
            <a:ext cx="8497887" cy="4343400"/>
          </a:xfrm>
        </p:spPr>
        <p:txBody>
          <a:bodyPr rtlCol="0">
            <a:normAutofit/>
          </a:bodyPr>
          <a:lstStyle/>
          <a:p>
            <a:pPr eaLnBrk="1" fontAlgn="auto" hangingPunct="1">
              <a:lnSpc>
                <a:spcPct val="90000"/>
              </a:lnSpc>
              <a:spcAft>
                <a:spcPts val="0"/>
              </a:spcAft>
              <a:buFont typeface="Wingdings 3" charset="2"/>
              <a:buChar char=""/>
              <a:defRPr/>
            </a:pPr>
            <a:r>
              <a:rPr lang="en-US" sz="1800" b="1" dirty="0">
                <a:solidFill>
                  <a:srgbClr val="FF9900"/>
                </a:solidFill>
              </a:rPr>
              <a:t>Friedman Natural Rate Theory</a:t>
            </a:r>
            <a:r>
              <a:rPr lang="en-US" sz="1800" dirty="0">
                <a:solidFill>
                  <a:schemeClr val="tx1">
                    <a:lumMod val="75000"/>
                    <a:lumOff val="25000"/>
                  </a:schemeClr>
                </a:solidFill>
              </a:rPr>
              <a:t>:  in the long run, unemployment is at its natural rate.  The long-run Phillips curve is vertical at the natural rate</a:t>
            </a:r>
            <a:r>
              <a:rPr lang="en-US" sz="1800" dirty="0" smtClean="0">
                <a:solidFill>
                  <a:schemeClr val="tx1">
                    <a:lumMod val="75000"/>
                    <a:lumOff val="25000"/>
                  </a:schemeClr>
                </a:solidFill>
              </a:rPr>
              <a:t>.</a:t>
            </a:r>
            <a:endParaRPr lang="en-US" sz="1800" dirty="0" smtClean="0">
              <a:solidFill>
                <a:schemeClr val="tx1">
                  <a:lumMod val="75000"/>
                  <a:lumOff val="25000"/>
                </a:schemeClr>
              </a:solidFill>
            </a:endParaRPr>
          </a:p>
          <a:p>
            <a:pPr eaLnBrk="1" fontAlgn="auto" hangingPunct="1">
              <a:lnSpc>
                <a:spcPct val="90000"/>
              </a:lnSpc>
              <a:spcAft>
                <a:spcPts val="0"/>
              </a:spcAft>
              <a:buFont typeface="Wingdings 3" charset="2"/>
              <a:buChar char=""/>
              <a:defRPr/>
            </a:pPr>
            <a:endParaRPr lang="en-US" sz="1800" b="1" dirty="0">
              <a:solidFill>
                <a:srgbClr val="FF9900"/>
              </a:solidFill>
            </a:endParaRPr>
          </a:p>
          <a:p>
            <a:pPr eaLnBrk="1" fontAlgn="auto" hangingPunct="1">
              <a:lnSpc>
                <a:spcPct val="90000"/>
              </a:lnSpc>
              <a:spcAft>
                <a:spcPts val="0"/>
              </a:spcAft>
              <a:buFont typeface="Wingdings 3" charset="2"/>
              <a:buChar char=""/>
              <a:defRPr/>
            </a:pPr>
            <a:r>
              <a:rPr lang="en-US" sz="1800" b="1" dirty="0">
                <a:solidFill>
                  <a:srgbClr val="FF9900"/>
                </a:solidFill>
              </a:rPr>
              <a:t>Adaptive Expectations</a:t>
            </a:r>
            <a:r>
              <a:rPr lang="en-US" sz="1800" dirty="0">
                <a:solidFill>
                  <a:schemeClr val="tx1">
                    <a:lumMod val="75000"/>
                    <a:lumOff val="25000"/>
                  </a:schemeClr>
                </a:solidFill>
              </a:rPr>
              <a:t>:  expectations that individuals form from past experience and modify slowly</a:t>
            </a:r>
            <a:r>
              <a:rPr lang="en-US" sz="1800" dirty="0" smtClean="0">
                <a:solidFill>
                  <a:schemeClr val="tx1">
                    <a:lumMod val="75000"/>
                    <a:lumOff val="25000"/>
                  </a:schemeClr>
                </a:solidFill>
              </a:rPr>
              <a:t>.</a:t>
            </a:r>
            <a:endParaRPr lang="en-US" sz="1800" dirty="0" smtClean="0">
              <a:solidFill>
                <a:schemeClr val="tx1">
                  <a:lumMod val="75000"/>
                  <a:lumOff val="25000"/>
                </a:schemeClr>
              </a:solidFill>
            </a:endParaRPr>
          </a:p>
          <a:p>
            <a:pPr eaLnBrk="1" fontAlgn="auto" hangingPunct="1">
              <a:lnSpc>
                <a:spcPct val="90000"/>
              </a:lnSpc>
              <a:spcAft>
                <a:spcPts val="0"/>
              </a:spcAft>
              <a:buFont typeface="Wingdings 3" charset="2"/>
              <a:buChar char=""/>
              <a:defRPr/>
            </a:pPr>
            <a:endParaRPr lang="en-US" sz="1800" dirty="0">
              <a:solidFill>
                <a:schemeClr val="tx1">
                  <a:lumMod val="75000"/>
                  <a:lumOff val="25000"/>
                </a:schemeClr>
              </a:solidFill>
            </a:endParaRPr>
          </a:p>
          <a:p>
            <a:pPr eaLnBrk="1" fontAlgn="auto" hangingPunct="1">
              <a:lnSpc>
                <a:spcPct val="90000"/>
              </a:lnSpc>
              <a:spcAft>
                <a:spcPts val="0"/>
              </a:spcAft>
              <a:buFont typeface="Wingdings 3" charset="2"/>
              <a:buChar char=""/>
              <a:defRPr/>
            </a:pPr>
            <a:r>
              <a:rPr lang="en-US" sz="1800" dirty="0">
                <a:solidFill>
                  <a:schemeClr val="tx1">
                    <a:lumMod val="75000"/>
                    <a:lumOff val="25000"/>
                  </a:schemeClr>
                </a:solidFill>
              </a:rPr>
              <a:t>In the long run, the economy returns to its natural rate of unemployment and the only reason it moved away from the natural unemployment rate in the first place was because workers were “fooled” (in the short run) into thinking inflation was lower than it really was.</a:t>
            </a:r>
            <a:endParaRPr lang="en-US" sz="1800" dirty="0">
              <a:solidFill>
                <a:schemeClr val="tx1">
                  <a:lumMod val="75000"/>
                  <a:lumOff val="25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3554"/>
                                        </p:tgtEl>
                                        <p:attrNameLst>
                                          <p:attrName>style.visibility</p:attrName>
                                        </p:attrNameLst>
                                      </p:cBhvr>
                                      <p:to>
                                        <p:strVal val="visible"/>
                                      </p:to>
                                    </p:set>
                                    <p:animEffect transition="in" filter="fade">
                                      <p:cBhvr>
                                        <p:cTn id="7" dur="2000"/>
                                        <p:tgtEl>
                                          <p:spTgt spid="2355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3555">
                                            <p:txEl>
                                              <p:pRg st="0" end="0"/>
                                            </p:txEl>
                                          </p:spTgt>
                                        </p:tgtEl>
                                        <p:attrNameLst>
                                          <p:attrName>style.visibility</p:attrName>
                                        </p:attrNameLst>
                                      </p:cBhvr>
                                      <p:to>
                                        <p:strVal val="visible"/>
                                      </p:to>
                                    </p:set>
                                    <p:animEffect transition="in" filter="fade">
                                      <p:cBhvr>
                                        <p:cTn id="12" dur="2000"/>
                                        <p:tgtEl>
                                          <p:spTgt spid="23555">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23555">
                                            <p:txEl>
                                              <p:pRg st="2" end="2"/>
                                            </p:txEl>
                                          </p:spTgt>
                                        </p:tgtEl>
                                        <p:attrNameLst>
                                          <p:attrName>style.visibility</p:attrName>
                                        </p:attrNameLst>
                                      </p:cBhvr>
                                      <p:to>
                                        <p:strVal val="visible"/>
                                      </p:to>
                                    </p:set>
                                    <p:animEffect transition="in" filter="fade">
                                      <p:cBhvr>
                                        <p:cTn id="17" dur="2000"/>
                                        <p:tgtEl>
                                          <p:spTgt spid="23555">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23555">
                                            <p:txEl>
                                              <p:pRg st="4" end="4"/>
                                            </p:txEl>
                                          </p:spTgt>
                                        </p:tgtEl>
                                        <p:attrNameLst>
                                          <p:attrName>style.visibility</p:attrName>
                                        </p:attrNameLst>
                                      </p:cBhvr>
                                      <p:to>
                                        <p:strVal val="visible"/>
                                      </p:to>
                                    </p:set>
                                    <p:animEffect transition="in" filter="fade">
                                      <p:cBhvr>
                                        <p:cTn id="22" dur="2000"/>
                                        <p:tgtEl>
                                          <p:spTgt spid="23555">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p:bldP spid="23555" grpId="0" build="p"/>
    </p:bldLst>
  </p:timing>
</p:sld>
</file>

<file path=ppt/slides/slide46.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ChangeArrowheads="1"/>
          </p:cNvSpPr>
          <p:nvPr>
            <p:ph type="title"/>
          </p:nvPr>
        </p:nvSpPr>
        <p:spPr>
          <a:xfrm>
            <a:off x="533400" y="381000"/>
            <a:ext cx="7772400" cy="762000"/>
          </a:xfrm>
        </p:spPr>
        <p:txBody>
          <a:bodyPr/>
          <a:lstStyle/>
          <a:p>
            <a:pPr eaLnBrk="1" hangingPunct="1"/>
            <a:r>
              <a:rPr lang="en-US" dirty="0" smtClean="0"/>
              <a:t>Rational Expectations</a:t>
            </a:r>
            <a:endParaRPr lang="en-US" dirty="0" smtClean="0"/>
          </a:p>
        </p:txBody>
      </p:sp>
      <p:sp>
        <p:nvSpPr>
          <p:cNvPr id="55299" name="Rectangle 3"/>
          <p:cNvSpPr>
            <a:spLocks noGrp="1" noChangeArrowheads="1"/>
          </p:cNvSpPr>
          <p:nvPr>
            <p:ph type="body" sz="half" idx="1"/>
          </p:nvPr>
        </p:nvSpPr>
        <p:spPr>
          <a:xfrm>
            <a:off x="228600" y="1752600"/>
            <a:ext cx="5905500" cy="4495800"/>
          </a:xfrm>
        </p:spPr>
        <p:txBody>
          <a:bodyPr/>
          <a:lstStyle/>
          <a:p>
            <a:pPr eaLnBrk="1" hangingPunct="1"/>
            <a:r>
              <a:rPr lang="en-US" sz="1800" b="1" dirty="0" smtClean="0">
                <a:solidFill>
                  <a:srgbClr val="FF9900"/>
                </a:solidFill>
              </a:rPr>
              <a:t>Friedman Natural Rate Theory</a:t>
            </a:r>
            <a:r>
              <a:rPr lang="en-US" sz="1800" dirty="0" smtClean="0"/>
              <a:t>:  natural rate theory built on adaptive expectations.</a:t>
            </a:r>
            <a:endParaRPr lang="en-US" sz="1800" dirty="0" smtClean="0"/>
          </a:p>
          <a:p>
            <a:pPr eaLnBrk="1" hangingPunct="1"/>
            <a:endParaRPr lang="en-US" sz="1800" dirty="0" smtClean="0"/>
          </a:p>
          <a:p>
            <a:pPr eaLnBrk="1" hangingPunct="1"/>
            <a:r>
              <a:rPr lang="en-US" sz="1800" b="1" dirty="0" smtClean="0">
                <a:solidFill>
                  <a:srgbClr val="FF9900"/>
                </a:solidFill>
              </a:rPr>
              <a:t>New Classical Theory</a:t>
            </a:r>
            <a:r>
              <a:rPr lang="en-US" sz="1800" dirty="0" smtClean="0"/>
              <a:t>:  natural rate theory built on rational expectations</a:t>
            </a:r>
            <a:endParaRPr lang="en-US" sz="1800" dirty="0" smtClean="0"/>
          </a:p>
          <a:p>
            <a:pPr lvl="1" eaLnBrk="1" hangingPunct="1"/>
            <a:r>
              <a:rPr lang="en-US" sz="1800" dirty="0" smtClean="0"/>
              <a:t>Expectations are formed rationally</a:t>
            </a:r>
            <a:endParaRPr lang="en-US" sz="1800" dirty="0" smtClean="0"/>
          </a:p>
          <a:p>
            <a:pPr lvl="1" eaLnBrk="1" hangingPunct="1"/>
            <a:r>
              <a:rPr lang="en-US" sz="1800" dirty="0" smtClean="0"/>
              <a:t>Wages and prices are flexible</a:t>
            </a:r>
            <a:endParaRPr lang="en-US" sz="1800" dirty="0" smtClean="0"/>
          </a:p>
        </p:txBody>
      </p:sp>
      <p:pic>
        <p:nvPicPr>
          <p:cNvPr id="54276" name="Picture 4" descr="j0079118"/>
          <p:cNvPicPr>
            <a:picLocks noGrp="1" noChangeAspect="1" noChangeArrowheads="1"/>
          </p:cNvPicPr>
          <p:nvPr>
            <p:ph type="clipArt" sz="half" idx="2"/>
          </p:nvPr>
        </p:nvPicPr>
        <p:blipFill>
          <a:blip r:embed="rId1" cstate="print">
            <a:extLst>
              <a:ext uri="{28A0092B-C50C-407E-A947-70E740481C1C}">
                <a14:useLocalDpi xmlns:a14="http://schemas.microsoft.com/office/drawing/2010/main" val="0"/>
              </a:ext>
            </a:extLst>
          </a:blip>
          <a:stretch>
            <a:fillRect/>
          </a:stretch>
        </p:blipFill>
        <p:spPr>
          <a:xfrm>
            <a:off x="6400800" y="1905000"/>
            <a:ext cx="1839595" cy="2828290"/>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5298"/>
                                        </p:tgtEl>
                                        <p:attrNameLst>
                                          <p:attrName>style.visibility</p:attrName>
                                        </p:attrNameLst>
                                      </p:cBhvr>
                                      <p:to>
                                        <p:strVal val="visible"/>
                                      </p:to>
                                    </p:set>
                                    <p:animEffect transition="in" filter="fade">
                                      <p:cBhvr>
                                        <p:cTn id="7" dur="2000"/>
                                        <p:tgtEl>
                                          <p:spTgt spid="5529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5299">
                                            <p:txEl>
                                              <p:pRg st="0" end="0"/>
                                            </p:txEl>
                                          </p:spTgt>
                                        </p:tgtEl>
                                        <p:attrNameLst>
                                          <p:attrName>style.visibility</p:attrName>
                                        </p:attrNameLst>
                                      </p:cBhvr>
                                      <p:to>
                                        <p:strVal val="visible"/>
                                      </p:to>
                                    </p:set>
                                    <p:animEffect transition="in" filter="fade">
                                      <p:cBhvr>
                                        <p:cTn id="12" dur="2000"/>
                                        <p:tgtEl>
                                          <p:spTgt spid="55299">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55299">
                                            <p:txEl>
                                              <p:pRg st="2" end="2"/>
                                            </p:txEl>
                                          </p:spTgt>
                                        </p:tgtEl>
                                        <p:attrNameLst>
                                          <p:attrName>style.visibility</p:attrName>
                                        </p:attrNameLst>
                                      </p:cBhvr>
                                      <p:to>
                                        <p:strVal val="visible"/>
                                      </p:to>
                                    </p:set>
                                    <p:animEffect transition="in" filter="fade">
                                      <p:cBhvr>
                                        <p:cTn id="17" dur="2000"/>
                                        <p:tgtEl>
                                          <p:spTgt spid="55299">
                                            <p:txEl>
                                              <p:pRg st="2" end="2"/>
                                            </p:txEl>
                                          </p:spTgt>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55299">
                                            <p:txEl>
                                              <p:pRg st="3" end="3"/>
                                            </p:txEl>
                                          </p:spTgt>
                                        </p:tgtEl>
                                        <p:attrNameLst>
                                          <p:attrName>style.visibility</p:attrName>
                                        </p:attrNameLst>
                                      </p:cBhvr>
                                      <p:to>
                                        <p:strVal val="visible"/>
                                      </p:to>
                                    </p:set>
                                    <p:animEffect transition="in" filter="fade">
                                      <p:cBhvr>
                                        <p:cTn id="20" dur="2000"/>
                                        <p:tgtEl>
                                          <p:spTgt spid="55299">
                                            <p:txEl>
                                              <p:pRg st="3" end="3"/>
                                            </p:txEl>
                                          </p:spTgt>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55299">
                                            <p:txEl>
                                              <p:pRg st="4" end="4"/>
                                            </p:txEl>
                                          </p:spTgt>
                                        </p:tgtEl>
                                        <p:attrNameLst>
                                          <p:attrName>style.visibility</p:attrName>
                                        </p:attrNameLst>
                                      </p:cBhvr>
                                      <p:to>
                                        <p:strVal val="visible"/>
                                      </p:to>
                                    </p:set>
                                    <p:animEffect transition="in" filter="fade">
                                      <p:cBhvr>
                                        <p:cTn id="23" dur="2000"/>
                                        <p:tgtEl>
                                          <p:spTgt spid="55299">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298" grpId="0"/>
      <p:bldP spid="55299" grpId="0" build="p"/>
    </p:bldLst>
  </p:timing>
</p:sld>
</file>

<file path=ppt/slides/slide4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1986" name="Rectangle 1026"/>
          <p:cNvSpPr>
            <a:spLocks noGrp="1" noChangeArrowheads="1"/>
          </p:cNvSpPr>
          <p:nvPr>
            <p:ph type="title"/>
          </p:nvPr>
        </p:nvSpPr>
        <p:spPr/>
        <p:txBody>
          <a:bodyPr/>
          <a:lstStyle/>
          <a:p>
            <a:pPr eaLnBrk="1" hangingPunct="1"/>
            <a:r>
              <a:rPr lang="en-US" smtClean="0"/>
              <a:t>Real Business Cycle Theory</a:t>
            </a:r>
            <a:endParaRPr lang="en-US" smtClean="0"/>
          </a:p>
        </p:txBody>
      </p:sp>
      <p:sp>
        <p:nvSpPr>
          <p:cNvPr id="41987" name="Rectangle 1027"/>
          <p:cNvSpPr>
            <a:spLocks noGrp="1" noChangeArrowheads="1"/>
          </p:cNvSpPr>
          <p:nvPr>
            <p:ph type="body" sz="half" idx="1"/>
          </p:nvPr>
        </p:nvSpPr>
        <p:spPr>
          <a:xfrm>
            <a:off x="323850" y="1981200"/>
            <a:ext cx="5688013" cy="4876800"/>
          </a:xfrm>
        </p:spPr>
        <p:txBody>
          <a:bodyPr/>
          <a:lstStyle/>
          <a:p>
            <a:pPr eaLnBrk="1" hangingPunct="1"/>
            <a:r>
              <a:rPr lang="en-US" sz="2400" smtClean="0"/>
              <a:t>It is easy to confuse a demand-induced decline in Real GDP with a supply-side induced decline in Real GDP.</a:t>
            </a:r>
            <a:endParaRPr lang="en-US" sz="2400" smtClean="0"/>
          </a:p>
          <a:p>
            <a:pPr eaLnBrk="1" hangingPunct="1"/>
            <a:endParaRPr lang="en-US" smtClean="0"/>
          </a:p>
          <a:p>
            <a:pPr eaLnBrk="1" hangingPunct="1"/>
            <a:r>
              <a:rPr lang="en-US" sz="2400" smtClean="0"/>
              <a:t>The cause-effect analysis of a contraction in Real GDP would be turned upside down.  Changes in the money supply may be an effect of a contraction in Real GDP and not its cause.</a:t>
            </a:r>
            <a:endParaRPr lang="en-US" sz="2400" smtClean="0"/>
          </a:p>
        </p:txBody>
      </p:sp>
      <p:pic>
        <p:nvPicPr>
          <p:cNvPr id="55300" name="Picture 1030" descr="bd05068_"/>
          <p:cNvPicPr>
            <a:picLocks noGrp="1" noChangeAspect="1" noChangeArrowheads="1"/>
          </p:cNvPicPr>
          <p:nvPr>
            <p:ph type="clipArt" sz="half" idx="2"/>
          </p:nvPr>
        </p:nvPicPr>
        <p:blipFill>
          <a:blip r:embed="rId1" cstate="print">
            <a:extLst>
              <a:ext uri="{28A0092B-C50C-407E-A947-70E740481C1C}">
                <a14:useLocalDpi xmlns:a14="http://schemas.microsoft.com/office/drawing/2010/main" val="0"/>
              </a:ext>
            </a:extLst>
          </a:blip>
          <a:stretch>
            <a:fillRect/>
          </a:stretch>
        </p:blipFill>
        <p:spPr>
          <a:xfrm>
            <a:off x="5426043" y="2871457"/>
            <a:ext cx="2254313" cy="2334285"/>
          </a:xfr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1986"/>
                                        </p:tgtEl>
                                        <p:attrNameLst>
                                          <p:attrName>style.visibility</p:attrName>
                                        </p:attrNameLst>
                                      </p:cBhvr>
                                      <p:to>
                                        <p:strVal val="visible"/>
                                      </p:to>
                                    </p:set>
                                    <p:animEffect transition="in" filter="fade">
                                      <p:cBhvr>
                                        <p:cTn id="7" dur="2000"/>
                                        <p:tgtEl>
                                          <p:spTgt spid="41986"/>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1987">
                                            <p:txEl>
                                              <p:pRg st="0" end="0"/>
                                            </p:txEl>
                                          </p:spTgt>
                                        </p:tgtEl>
                                        <p:attrNameLst>
                                          <p:attrName>style.visibility</p:attrName>
                                        </p:attrNameLst>
                                      </p:cBhvr>
                                      <p:to>
                                        <p:strVal val="visible"/>
                                      </p:to>
                                    </p:set>
                                    <p:animEffect transition="in" filter="fade">
                                      <p:cBhvr>
                                        <p:cTn id="12" dur="2000"/>
                                        <p:tgtEl>
                                          <p:spTgt spid="41987">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41987">
                                            <p:txEl>
                                              <p:pRg st="2" end="2"/>
                                            </p:txEl>
                                          </p:spTgt>
                                        </p:tgtEl>
                                        <p:attrNameLst>
                                          <p:attrName>style.visibility</p:attrName>
                                        </p:attrNameLst>
                                      </p:cBhvr>
                                      <p:to>
                                        <p:strVal val="visible"/>
                                      </p:to>
                                    </p:set>
                                    <p:animEffect transition="in" filter="fade">
                                      <p:cBhvr>
                                        <p:cTn id="17" dur="2000"/>
                                        <p:tgtEl>
                                          <p:spTgt spid="41987">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986" grpId="0"/>
      <p:bldP spid="41987"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11188" y="692150"/>
            <a:ext cx="7772400" cy="762000"/>
          </a:xfrm>
        </p:spPr>
        <p:txBody>
          <a:bodyPr rtlCol="0">
            <a:normAutofit/>
          </a:bodyPr>
          <a:lstStyle/>
          <a:p>
            <a:pPr eaLnBrk="1" fontAlgn="auto" hangingPunct="1">
              <a:spcAft>
                <a:spcPts val="0"/>
              </a:spcAft>
              <a:defRPr/>
            </a:pPr>
            <a:r>
              <a:rPr lang="en-US" b="1" dirty="0" smtClean="0">
                <a:effectLst>
                  <a:outerShdw blurRad="38100" dist="38100" dir="2700000" algn="tl">
                    <a:srgbClr val="000000">
                      <a:alpha val="43137"/>
                    </a:srgbClr>
                  </a:outerShdw>
                </a:effectLst>
              </a:rPr>
              <a:t>Stagflation </a:t>
            </a:r>
            <a:endParaRPr lang="en-US" b="1" dirty="0">
              <a:effectLst>
                <a:outerShdw blurRad="38100" dist="38100" dir="2700000" algn="tl">
                  <a:srgbClr val="000000">
                    <a:alpha val="43137"/>
                  </a:srgbClr>
                </a:outerShdw>
              </a:effectLst>
            </a:endParaRPr>
          </a:p>
        </p:txBody>
      </p:sp>
      <p:pic>
        <p:nvPicPr>
          <p:cNvPr id="12290" name="Picture 2" descr="http://investing.covestor.com/content/2012/03/Stagflation-scenario-3.png"/>
          <p:cNvPicPr>
            <a:picLocks noChangeAspect="1" noChangeArrowheads="1"/>
          </p:cNvPicPr>
          <p:nvPr/>
        </p:nvPicPr>
        <p:blipFill>
          <a:blip r:embed="rId1"/>
          <a:srcRect/>
          <a:stretch>
            <a:fillRect/>
          </a:stretch>
        </p:blipFill>
        <p:spPr bwMode="auto">
          <a:xfrm>
            <a:off x="971550" y="2362200"/>
            <a:ext cx="7029450" cy="36004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
        <p:nvSpPr>
          <p:cNvPr id="56324" name="Rectangle 2"/>
          <p:cNvSpPr>
            <a:spLocks noChangeArrowheads="1"/>
          </p:cNvSpPr>
          <p:nvPr/>
        </p:nvSpPr>
        <p:spPr bwMode="auto">
          <a:xfrm>
            <a:off x="532130" y="1814512"/>
            <a:ext cx="77041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eaLnBrk="0" fontAlgn="base" hangingPunct="0">
              <a:spcBef>
                <a:spcPct val="0"/>
              </a:spcBef>
              <a:spcAft>
                <a:spcPct val="0"/>
              </a:spcAft>
            </a:pPr>
            <a:r>
              <a:rPr lang="en-US" sz="2400" dirty="0">
                <a:solidFill>
                  <a:prstClr val="black"/>
                </a:solidFill>
                <a:latin typeface="Arial" panose="020B0604020202020204" pitchFamily="34" charset="0"/>
                <a:cs typeface="Times New Roman" panose="02020603050405020304" pitchFamily="1" charset="0"/>
              </a:rPr>
              <a:t>“An increase in price and unemployment continuously”</a:t>
            </a:r>
            <a:endParaRPr lang="en-US" sz="2400" dirty="0">
              <a:solidFill>
                <a:prstClr val="black"/>
              </a:solidFill>
              <a:latin typeface="Times New Roman" panose="02020603050405020304" pitchFamily="1" charset="0"/>
            </a:endParaRP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54978" name="Rectangle 2"/>
          <p:cNvSpPr>
            <a:spLocks noGrp="1" noChangeArrowheads="1"/>
          </p:cNvSpPr>
          <p:nvPr>
            <p:ph type="title"/>
          </p:nvPr>
        </p:nvSpPr>
        <p:spPr>
          <a:xfrm>
            <a:off x="457200" y="338138"/>
            <a:ext cx="8229600" cy="1003300"/>
          </a:xfrm>
        </p:spPr>
        <p:txBody>
          <a:bodyPr rtlCol="0">
            <a:normAutofit fontScale="90000"/>
          </a:bodyPr>
          <a:lstStyle/>
          <a:p>
            <a:pPr eaLnBrk="1" fontAlgn="auto" hangingPunct="1">
              <a:spcAft>
                <a:spcPts val="0"/>
              </a:spcAft>
              <a:defRPr/>
            </a:pPr>
            <a:br>
              <a:rPr lang="en-US" b="1" dirty="0">
                <a:effectLst>
                  <a:outerShdw blurRad="38100" dist="38100" dir="2700000" algn="tl">
                    <a:srgbClr val="000000">
                      <a:alpha val="43137"/>
                    </a:srgbClr>
                  </a:outerShdw>
                </a:effectLst>
              </a:rPr>
            </a:br>
            <a:r>
              <a:rPr lang="en-US" b="1" dirty="0" smtClean="0">
                <a:effectLst>
                  <a:outerShdw blurRad="38100" dist="38100" dir="2700000" algn="tl">
                    <a:srgbClr val="000000">
                      <a:alpha val="43137"/>
                    </a:srgbClr>
                  </a:outerShdw>
                </a:effectLst>
              </a:rPr>
              <a:t>Full Employment</a:t>
            </a:r>
            <a:endParaRPr lang="en-CA" b="1" dirty="0">
              <a:effectLst>
                <a:outerShdw blurRad="38100" dist="38100" dir="2700000" algn="tl">
                  <a:srgbClr val="000000">
                    <a:alpha val="43137"/>
                  </a:srgbClr>
                </a:outerShdw>
              </a:effectLst>
            </a:endParaRPr>
          </a:p>
        </p:txBody>
      </p:sp>
      <p:sp>
        <p:nvSpPr>
          <p:cNvPr id="254979" name="Rectangle 3"/>
          <p:cNvSpPr>
            <a:spLocks noGrp="1" noChangeArrowheads="1"/>
          </p:cNvSpPr>
          <p:nvPr>
            <p:ph idx="1"/>
          </p:nvPr>
        </p:nvSpPr>
        <p:spPr>
          <a:xfrm>
            <a:off x="323850" y="1989138"/>
            <a:ext cx="7407275" cy="3449637"/>
          </a:xfrm>
        </p:spPr>
        <p:txBody>
          <a:bodyPr/>
          <a:lstStyle/>
          <a:p>
            <a:pPr eaLnBrk="1" hangingPunct="1"/>
            <a:r>
              <a:rPr lang="en-US" sz="2800" smtClean="0"/>
              <a:t>Natural rate of unemployment (NRU)</a:t>
            </a:r>
            <a:endParaRPr lang="en-US" sz="2800" smtClean="0"/>
          </a:p>
          <a:p>
            <a:pPr eaLnBrk="1" hangingPunct="1"/>
            <a:r>
              <a:rPr lang="en-US" sz="2800" b="1" i="1" smtClean="0">
                <a:solidFill>
                  <a:schemeClr val="tx2"/>
                </a:solidFill>
              </a:rPr>
              <a:t>NOT</a:t>
            </a:r>
            <a:r>
              <a:rPr lang="en-US" sz="2800" smtClean="0"/>
              <a:t> zero unemployment</a:t>
            </a:r>
            <a:endParaRPr lang="en-US" sz="2800" smtClean="0"/>
          </a:p>
          <a:p>
            <a:pPr eaLnBrk="1" hangingPunct="1"/>
            <a:r>
              <a:rPr lang="en-US" sz="2800" smtClean="0"/>
              <a:t>Occurs when the # of job seekers equals the # of job vacancies</a:t>
            </a:r>
            <a:endParaRPr lang="en-US" sz="2800" smtClean="0"/>
          </a:p>
          <a:p>
            <a:pPr eaLnBrk="1" hangingPunct="1"/>
            <a:r>
              <a:rPr lang="en-US" sz="2800" smtClean="0"/>
              <a:t>Not automatic</a:t>
            </a:r>
            <a:endParaRPr lang="en-US" sz="2800" smtClean="0"/>
          </a:p>
          <a:p>
            <a:pPr eaLnBrk="1" hangingPunct="1"/>
            <a:r>
              <a:rPr lang="en-US" sz="2800" smtClean="0"/>
              <a:t>Varies over time</a:t>
            </a:r>
            <a:endParaRPr lang="en-CA" sz="2800" smtClean="0"/>
          </a:p>
        </p:txBody>
      </p:sp>
      <p:pic>
        <p:nvPicPr>
          <p:cNvPr id="11266" name="Picture 2" descr="FULL employment"/>
          <p:cNvPicPr>
            <a:picLocks noChangeAspect="1" noChangeArrowheads="1"/>
          </p:cNvPicPr>
          <p:nvPr/>
        </p:nvPicPr>
        <p:blipFill>
          <a:blip r:embed="rId1"/>
          <a:srcRect/>
          <a:stretch>
            <a:fillRect/>
          </a:stretch>
        </p:blipFill>
        <p:spPr bwMode="auto">
          <a:xfrm>
            <a:off x="4630738" y="4076700"/>
            <a:ext cx="4483100" cy="252571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Sld>
  <p:clrMapOvr>
    <a:masterClrMapping/>
  </p:clrMapOvr>
  <p:transition spd="slow"/>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25497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254979">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254979">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254979">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25497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4979" grpId="0" bldLvl="2" autoUpdateAnimBg="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4"/>
          <p:cNvSpPr>
            <a:spLocks noGrp="1" noChangeArrowheads="1"/>
          </p:cNvSpPr>
          <p:nvPr>
            <p:ph type="title"/>
          </p:nvPr>
        </p:nvSpPr>
        <p:spPr/>
        <p:txBody>
          <a:bodyPr/>
          <a:lstStyle/>
          <a:p>
            <a:pPr eaLnBrk="1" hangingPunct="1"/>
            <a:r>
              <a:rPr lang="en-US" altLang="en-US" b="1" smtClean="0">
                <a:ea typeface="Trebuchet MS" panose="020B0603020202020204" pitchFamily="34" charset="0"/>
                <a:cs typeface="Trebuchet MS" panose="020B0603020202020204" pitchFamily="34" charset="0"/>
              </a:rPr>
              <a:t>Inflation and Deflation</a:t>
            </a:r>
            <a:endParaRPr lang="en-US" altLang="en-US" b="1" smtClean="0">
              <a:ea typeface="Trebuchet MS" panose="020B0603020202020204" pitchFamily="34" charset="0"/>
              <a:cs typeface="Trebuchet MS" panose="020B0603020202020204" pitchFamily="34" charset="0"/>
            </a:endParaRPr>
          </a:p>
        </p:txBody>
      </p:sp>
      <p:sp>
        <p:nvSpPr>
          <p:cNvPr id="58371" name="Rectangle 5"/>
          <p:cNvSpPr>
            <a:spLocks noGrp="1" noChangeArrowheads="1"/>
          </p:cNvSpPr>
          <p:nvPr>
            <p:ph idx="1"/>
          </p:nvPr>
        </p:nvSpPr>
        <p:spPr/>
        <p:txBody>
          <a:bodyPr/>
          <a:lstStyle/>
          <a:p>
            <a:pPr eaLnBrk="1" hangingPunct="1"/>
            <a:r>
              <a:rPr lang="en-US" altLang="en-US" sz="2400" smtClean="0">
                <a:solidFill>
                  <a:srgbClr val="FF0000"/>
                </a:solidFill>
              </a:rPr>
              <a:t>Inflation</a:t>
            </a:r>
            <a:endParaRPr lang="en-US" altLang="en-US" sz="2400" smtClean="0">
              <a:solidFill>
                <a:srgbClr val="FF0000"/>
              </a:solidFill>
            </a:endParaRPr>
          </a:p>
          <a:p>
            <a:pPr lvl="1" eaLnBrk="1" hangingPunct="1">
              <a:spcBef>
                <a:spcPct val="40000"/>
              </a:spcBef>
            </a:pPr>
            <a:r>
              <a:rPr lang="en-US" altLang="en-US" sz="2000" smtClean="0"/>
              <a:t>A sustained increase in the average </a:t>
            </a:r>
            <a:br>
              <a:rPr lang="en-US" altLang="en-US" sz="2000" smtClean="0"/>
            </a:br>
            <a:r>
              <a:rPr lang="en-US" altLang="en-US" sz="2000" smtClean="0"/>
              <a:t>of all prices of goods and services in </a:t>
            </a:r>
            <a:br>
              <a:rPr lang="en-US" altLang="en-US" sz="2000" smtClean="0"/>
            </a:br>
            <a:r>
              <a:rPr lang="en-US" altLang="en-US" sz="2000" smtClean="0"/>
              <a:t>an economy</a:t>
            </a:r>
            <a:endParaRPr lang="en-US" altLang="en-US" sz="2000" smtClean="0"/>
          </a:p>
          <a:p>
            <a:pPr eaLnBrk="1" hangingPunct="1">
              <a:spcBef>
                <a:spcPct val="60000"/>
              </a:spcBef>
            </a:pPr>
            <a:r>
              <a:rPr lang="en-US" altLang="en-US" sz="2400" smtClean="0">
                <a:solidFill>
                  <a:srgbClr val="FF0000"/>
                </a:solidFill>
              </a:rPr>
              <a:t>Deflation</a:t>
            </a:r>
            <a:endParaRPr lang="en-US" altLang="en-US" sz="2400" smtClean="0">
              <a:solidFill>
                <a:srgbClr val="FF0000"/>
              </a:solidFill>
            </a:endParaRPr>
          </a:p>
          <a:p>
            <a:pPr lvl="1" eaLnBrk="1" hangingPunct="1">
              <a:spcBef>
                <a:spcPct val="40000"/>
              </a:spcBef>
            </a:pPr>
            <a:r>
              <a:rPr lang="en-US" altLang="en-US" sz="2000" smtClean="0"/>
              <a:t>A sustained decrease in the average </a:t>
            </a:r>
            <a:br>
              <a:rPr lang="en-US" altLang="en-US" sz="2000" smtClean="0"/>
            </a:br>
            <a:r>
              <a:rPr lang="en-US" altLang="en-US" sz="2000" smtClean="0"/>
              <a:t>of all prices of goods and services in </a:t>
            </a:r>
            <a:br>
              <a:rPr lang="en-US" altLang="en-US" sz="2000" smtClean="0"/>
            </a:br>
            <a:r>
              <a:rPr lang="en-US" altLang="en-US" sz="2000" smtClean="0"/>
              <a:t>an economy</a:t>
            </a:r>
            <a:endParaRPr lang="en-US" altLang="en-US" sz="2000" smtClean="0"/>
          </a:p>
        </p:txBody>
      </p:sp>
    </p:spTree>
  </p:cSld>
  <p:clrMapOvr>
    <a:masterClrMapping/>
  </p:clrMapOvr>
  <p:transition spd="slow"/>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4"/>
          <p:cNvSpPr>
            <a:spLocks noGrp="1" noChangeArrowheads="1"/>
          </p:cNvSpPr>
          <p:nvPr>
            <p:ph type="title"/>
          </p:nvPr>
        </p:nvSpPr>
        <p:spPr/>
        <p:txBody>
          <a:bodyPr/>
          <a:lstStyle/>
          <a:p>
            <a:pPr eaLnBrk="1" hangingPunct="1"/>
            <a:r>
              <a:rPr lang="en-US" altLang="en-US" smtClean="0">
                <a:ea typeface="Trebuchet MS" panose="020B0603020202020204" pitchFamily="34" charset="0"/>
                <a:cs typeface="Trebuchet MS" panose="020B0603020202020204" pitchFamily="34" charset="0"/>
              </a:rPr>
              <a:t>Inflation and Deflation (cont'd)</a:t>
            </a:r>
            <a:endParaRPr lang="en-US" altLang="en-US" smtClean="0">
              <a:ea typeface="Trebuchet MS" panose="020B0603020202020204" pitchFamily="34" charset="0"/>
              <a:cs typeface="Trebuchet MS" panose="020B0603020202020204" pitchFamily="34" charset="0"/>
            </a:endParaRPr>
          </a:p>
        </p:txBody>
      </p:sp>
      <p:sp>
        <p:nvSpPr>
          <p:cNvPr id="59395" name="Rectangle 5"/>
          <p:cNvSpPr>
            <a:spLocks noGrp="1" noChangeArrowheads="1"/>
          </p:cNvSpPr>
          <p:nvPr>
            <p:ph idx="1"/>
          </p:nvPr>
        </p:nvSpPr>
        <p:spPr/>
        <p:txBody>
          <a:bodyPr/>
          <a:lstStyle/>
          <a:p>
            <a:pPr eaLnBrk="1" hangingPunct="1">
              <a:spcBef>
                <a:spcPct val="60000"/>
              </a:spcBef>
            </a:pPr>
            <a:r>
              <a:rPr lang="en-US" altLang="en-US" sz="2800" smtClean="0">
                <a:solidFill>
                  <a:srgbClr val="FF0000"/>
                </a:solidFill>
              </a:rPr>
              <a:t>Purchasing Power</a:t>
            </a:r>
            <a:endParaRPr lang="en-US" altLang="en-US" sz="2800" smtClean="0">
              <a:solidFill>
                <a:srgbClr val="FF0000"/>
              </a:solidFill>
            </a:endParaRPr>
          </a:p>
          <a:p>
            <a:pPr lvl="1" eaLnBrk="1" hangingPunct="1">
              <a:spcBef>
                <a:spcPct val="60000"/>
              </a:spcBef>
            </a:pPr>
            <a:r>
              <a:rPr lang="en-US" altLang="en-US" sz="2400" smtClean="0"/>
              <a:t>The value of money for buying goods </a:t>
            </a:r>
            <a:br>
              <a:rPr lang="en-US" altLang="en-US" sz="2400" smtClean="0"/>
            </a:br>
            <a:r>
              <a:rPr lang="en-US" altLang="en-US" sz="2400" smtClean="0"/>
              <a:t>and services</a:t>
            </a:r>
            <a:endParaRPr lang="en-US" altLang="en-US" sz="2400" smtClean="0"/>
          </a:p>
          <a:p>
            <a:pPr lvl="1" eaLnBrk="1" hangingPunct="1">
              <a:spcBef>
                <a:spcPct val="60000"/>
              </a:spcBef>
            </a:pPr>
            <a:r>
              <a:rPr lang="en-US" altLang="en-US" sz="2400" smtClean="0"/>
              <a:t>Varies with prices and income</a:t>
            </a:r>
            <a:endParaRPr lang="en-US" altLang="en-US" sz="2400" smtClean="0"/>
          </a:p>
        </p:txBody>
      </p:sp>
    </p:spTree>
  </p:cSld>
  <p:clrMapOvr>
    <a:masterClrMapping/>
  </p:clrMapOvr>
  <p:transition spd="slow"/>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4"/>
          <p:cNvSpPr>
            <a:spLocks noGrp="1" noChangeArrowheads="1"/>
          </p:cNvSpPr>
          <p:nvPr>
            <p:ph type="title"/>
          </p:nvPr>
        </p:nvSpPr>
        <p:spPr/>
        <p:txBody>
          <a:bodyPr/>
          <a:lstStyle/>
          <a:p>
            <a:pPr eaLnBrk="1" hangingPunct="1"/>
            <a:r>
              <a:rPr lang="en-US" altLang="en-US" smtClean="0">
                <a:ea typeface="Trebuchet MS" panose="020B0603020202020204" pitchFamily="34" charset="0"/>
                <a:cs typeface="Trebuchet MS" panose="020B0603020202020204" pitchFamily="34" charset="0"/>
              </a:rPr>
              <a:t>Inflation and Deflation (cont'd)</a:t>
            </a:r>
            <a:endParaRPr lang="en-US" altLang="en-US" smtClean="0">
              <a:ea typeface="Trebuchet MS" panose="020B0603020202020204" pitchFamily="34" charset="0"/>
              <a:cs typeface="Trebuchet MS" panose="020B0603020202020204" pitchFamily="34" charset="0"/>
            </a:endParaRPr>
          </a:p>
        </p:txBody>
      </p:sp>
      <p:sp>
        <p:nvSpPr>
          <p:cNvPr id="60419" name="Rectangle 5"/>
          <p:cNvSpPr>
            <a:spLocks noGrp="1" noChangeArrowheads="1"/>
          </p:cNvSpPr>
          <p:nvPr>
            <p:ph idx="1"/>
          </p:nvPr>
        </p:nvSpPr>
        <p:spPr/>
        <p:txBody>
          <a:bodyPr/>
          <a:lstStyle/>
          <a:p>
            <a:pPr eaLnBrk="1" hangingPunct="1"/>
            <a:r>
              <a:rPr lang="en-US" altLang="en-US" sz="2800" smtClean="0"/>
              <a:t>Nominal value</a:t>
            </a:r>
            <a:endParaRPr lang="en-US" altLang="en-US" sz="2800" smtClean="0"/>
          </a:p>
          <a:p>
            <a:pPr lvl="1" eaLnBrk="1" hangingPunct="1">
              <a:spcBef>
                <a:spcPct val="40000"/>
              </a:spcBef>
            </a:pPr>
            <a:r>
              <a:rPr lang="en-US" altLang="en-US" sz="2400" smtClean="0"/>
              <a:t>Price expressed in today’s dollars</a:t>
            </a:r>
            <a:endParaRPr lang="en-US" altLang="en-US" sz="2400" smtClean="0"/>
          </a:p>
          <a:p>
            <a:pPr eaLnBrk="1" hangingPunct="1">
              <a:spcBef>
                <a:spcPct val="60000"/>
              </a:spcBef>
            </a:pPr>
            <a:r>
              <a:rPr lang="en-US" altLang="en-US" sz="2800" smtClean="0"/>
              <a:t>Real value</a:t>
            </a:r>
            <a:endParaRPr lang="en-US" altLang="en-US" sz="2800" smtClean="0"/>
          </a:p>
          <a:p>
            <a:pPr lvl="1" eaLnBrk="1" hangingPunct="1">
              <a:spcBef>
                <a:spcPct val="40000"/>
              </a:spcBef>
            </a:pPr>
            <a:r>
              <a:rPr lang="en-US" altLang="en-US" sz="2400" smtClean="0"/>
              <a:t>Value expressed in purchasing power, adjusted for inflation</a:t>
            </a:r>
            <a:endParaRPr lang="en-US" altLang="en-US" sz="2400" smtClean="0"/>
          </a:p>
        </p:txBody>
      </p:sp>
    </p:spTree>
  </p:cSld>
  <p:clrMapOvr>
    <a:masterClrMapping/>
  </p:clrMapOvr>
  <p:transition spd="slow"/>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4"/>
          <p:cNvSpPr>
            <a:spLocks noGrp="1" noChangeArrowheads="1"/>
          </p:cNvSpPr>
          <p:nvPr>
            <p:ph type="title"/>
          </p:nvPr>
        </p:nvSpPr>
        <p:spPr/>
        <p:txBody>
          <a:bodyPr/>
          <a:lstStyle/>
          <a:p>
            <a:pPr eaLnBrk="1" hangingPunct="1"/>
            <a:r>
              <a:rPr lang="en-US" altLang="en-US" smtClean="0">
                <a:ea typeface="Trebuchet MS" panose="020B0603020202020204" pitchFamily="34" charset="0"/>
                <a:cs typeface="Trebuchet MS" panose="020B0603020202020204" pitchFamily="34" charset="0"/>
              </a:rPr>
              <a:t>Inflation and Deflation (cont'd)</a:t>
            </a:r>
            <a:endParaRPr lang="en-US" altLang="en-US" smtClean="0">
              <a:ea typeface="Trebuchet MS" panose="020B0603020202020204" pitchFamily="34" charset="0"/>
              <a:cs typeface="Trebuchet MS" panose="020B0603020202020204" pitchFamily="34" charset="0"/>
            </a:endParaRPr>
          </a:p>
        </p:txBody>
      </p:sp>
      <p:sp>
        <p:nvSpPr>
          <p:cNvPr id="61443" name="Rectangle 5"/>
          <p:cNvSpPr>
            <a:spLocks noGrp="1" noChangeArrowheads="1"/>
          </p:cNvSpPr>
          <p:nvPr>
            <p:ph idx="1"/>
          </p:nvPr>
        </p:nvSpPr>
        <p:spPr/>
        <p:txBody>
          <a:bodyPr/>
          <a:lstStyle/>
          <a:p>
            <a:pPr eaLnBrk="1" hangingPunct="1">
              <a:spcBef>
                <a:spcPct val="60000"/>
              </a:spcBef>
            </a:pPr>
            <a:r>
              <a:rPr lang="en-US" altLang="en-US" sz="2800" smtClean="0"/>
              <a:t>Real-world price indexes</a:t>
            </a:r>
            <a:endParaRPr lang="en-US" altLang="en-US" sz="2800" smtClean="0"/>
          </a:p>
          <a:p>
            <a:pPr lvl="1" eaLnBrk="1" hangingPunct="1">
              <a:spcBef>
                <a:spcPct val="60000"/>
              </a:spcBef>
            </a:pPr>
            <a:r>
              <a:rPr lang="en-US" altLang="en-US" sz="2400" smtClean="0">
                <a:solidFill>
                  <a:srgbClr val="FF0000"/>
                </a:solidFill>
              </a:rPr>
              <a:t>Consumer Price Index (CPI)</a:t>
            </a:r>
            <a:endParaRPr lang="en-US" altLang="en-US" sz="2400" smtClean="0">
              <a:solidFill>
                <a:srgbClr val="FF0000"/>
              </a:solidFill>
            </a:endParaRPr>
          </a:p>
          <a:p>
            <a:pPr lvl="1" eaLnBrk="1" hangingPunct="1">
              <a:spcBef>
                <a:spcPct val="60000"/>
              </a:spcBef>
            </a:pPr>
            <a:r>
              <a:rPr lang="en-US" altLang="en-US" sz="2400" smtClean="0">
                <a:solidFill>
                  <a:srgbClr val="FF0000"/>
                </a:solidFill>
              </a:rPr>
              <a:t>Producer Price Index (PPI)</a:t>
            </a:r>
            <a:endParaRPr lang="en-US" altLang="en-US" sz="2400" smtClean="0">
              <a:solidFill>
                <a:srgbClr val="FF0000"/>
              </a:solidFill>
            </a:endParaRPr>
          </a:p>
          <a:p>
            <a:pPr lvl="1" eaLnBrk="1" hangingPunct="1">
              <a:spcBef>
                <a:spcPct val="60000"/>
              </a:spcBef>
            </a:pPr>
            <a:r>
              <a:rPr lang="en-US" altLang="en-US" sz="2400" smtClean="0">
                <a:solidFill>
                  <a:srgbClr val="FF0000"/>
                </a:solidFill>
              </a:rPr>
              <a:t>GDP deflator</a:t>
            </a:r>
            <a:endParaRPr lang="en-US" altLang="en-US" sz="2400" smtClean="0">
              <a:solidFill>
                <a:srgbClr val="FF0000"/>
              </a:solidFill>
            </a:endParaRPr>
          </a:p>
          <a:p>
            <a:pPr lvl="1" eaLnBrk="1" hangingPunct="1">
              <a:spcBef>
                <a:spcPct val="60000"/>
              </a:spcBef>
            </a:pPr>
            <a:r>
              <a:rPr lang="en-US" altLang="en-US" sz="2400" smtClean="0">
                <a:solidFill>
                  <a:srgbClr val="FF0000"/>
                </a:solidFill>
              </a:rPr>
              <a:t>Personal Consumption Expenditure (PCE)</a:t>
            </a:r>
            <a:endParaRPr lang="en-US" altLang="en-US" sz="2400" smtClean="0">
              <a:solidFill>
                <a:srgbClr val="FF0000"/>
              </a:solidFill>
            </a:endParaRPr>
          </a:p>
        </p:txBody>
      </p:sp>
    </p:spTree>
  </p:cSld>
  <p:clrMapOvr>
    <a:masterClrMapping/>
  </p:clrMapOvr>
  <p:transition spd="slow"/>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4"/>
          <p:cNvSpPr>
            <a:spLocks noGrp="1" noChangeArrowheads="1"/>
          </p:cNvSpPr>
          <p:nvPr>
            <p:ph type="title"/>
          </p:nvPr>
        </p:nvSpPr>
        <p:spPr/>
        <p:txBody>
          <a:bodyPr/>
          <a:lstStyle/>
          <a:p>
            <a:pPr eaLnBrk="1" hangingPunct="1"/>
            <a:r>
              <a:rPr lang="en-US" altLang="en-US" smtClean="0">
                <a:ea typeface="Trebuchet MS" panose="020B0603020202020204" pitchFamily="34" charset="0"/>
                <a:cs typeface="Trebuchet MS" panose="020B0603020202020204" pitchFamily="34" charset="0"/>
              </a:rPr>
              <a:t>Inflation and Deflation (cont'd)</a:t>
            </a:r>
            <a:endParaRPr lang="en-US" altLang="en-US" smtClean="0">
              <a:ea typeface="Trebuchet MS" panose="020B0603020202020204" pitchFamily="34" charset="0"/>
              <a:cs typeface="Trebuchet MS" panose="020B0603020202020204" pitchFamily="34" charset="0"/>
            </a:endParaRPr>
          </a:p>
        </p:txBody>
      </p:sp>
      <p:sp>
        <p:nvSpPr>
          <p:cNvPr id="62467" name="Rectangle 5"/>
          <p:cNvSpPr>
            <a:spLocks noGrp="1" noChangeArrowheads="1"/>
          </p:cNvSpPr>
          <p:nvPr>
            <p:ph idx="1"/>
          </p:nvPr>
        </p:nvSpPr>
        <p:spPr/>
        <p:txBody>
          <a:bodyPr/>
          <a:lstStyle/>
          <a:p>
            <a:pPr eaLnBrk="1" hangingPunct="1">
              <a:spcBef>
                <a:spcPct val="60000"/>
              </a:spcBef>
            </a:pPr>
            <a:r>
              <a:rPr lang="en-US" altLang="en-US" sz="2800" smtClean="0">
                <a:solidFill>
                  <a:srgbClr val="FF0000"/>
                </a:solidFill>
              </a:rPr>
              <a:t>Consumer Price Index (CPI)</a:t>
            </a:r>
            <a:endParaRPr lang="en-US" altLang="en-US" sz="2800" smtClean="0">
              <a:solidFill>
                <a:srgbClr val="FF0000"/>
              </a:solidFill>
            </a:endParaRPr>
          </a:p>
          <a:p>
            <a:pPr lvl="1" eaLnBrk="1" hangingPunct="1">
              <a:spcBef>
                <a:spcPct val="60000"/>
              </a:spcBef>
            </a:pPr>
            <a:r>
              <a:rPr lang="en-US" altLang="en-US" sz="2400" smtClean="0"/>
              <a:t>A statistical measure of a weighted average of prices of a specified set of goods and services purchased by wage earners in urban areas </a:t>
            </a:r>
            <a:endParaRPr lang="en-US" altLang="en-US" sz="2400" smtClean="0"/>
          </a:p>
          <a:p>
            <a:pPr lvl="1" eaLnBrk="1" hangingPunct="1">
              <a:spcBef>
                <a:spcPct val="60000"/>
              </a:spcBef>
            </a:pPr>
            <a:r>
              <a:rPr lang="en-US" altLang="en-US" sz="2400" smtClean="0"/>
              <a:t>Market basket of goods and services of typical consumer</a:t>
            </a:r>
            <a:endParaRPr lang="en-US" altLang="en-US" sz="2400" smtClean="0"/>
          </a:p>
        </p:txBody>
      </p:sp>
    </p:spTree>
  </p:cSld>
  <p:clrMapOvr>
    <a:masterClrMapping/>
  </p:clrMapOvr>
  <p:transition spd="slow"/>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4"/>
          <p:cNvSpPr>
            <a:spLocks noGrp="1" noChangeArrowheads="1"/>
          </p:cNvSpPr>
          <p:nvPr>
            <p:ph type="title"/>
          </p:nvPr>
        </p:nvSpPr>
        <p:spPr/>
        <p:txBody>
          <a:bodyPr/>
          <a:lstStyle/>
          <a:p>
            <a:pPr eaLnBrk="1" hangingPunct="1"/>
            <a:r>
              <a:rPr lang="en-US" altLang="en-US" smtClean="0">
                <a:ea typeface="Trebuchet MS" panose="020B0603020202020204" pitchFamily="34" charset="0"/>
                <a:cs typeface="Trebuchet MS" panose="020B0603020202020204" pitchFamily="34" charset="0"/>
              </a:rPr>
              <a:t>Inflation and Deflation (cont'd)</a:t>
            </a:r>
            <a:endParaRPr lang="en-US" altLang="en-US" smtClean="0">
              <a:ea typeface="Trebuchet MS" panose="020B0603020202020204" pitchFamily="34" charset="0"/>
              <a:cs typeface="Trebuchet MS" panose="020B0603020202020204" pitchFamily="34" charset="0"/>
            </a:endParaRPr>
          </a:p>
        </p:txBody>
      </p:sp>
      <p:sp>
        <p:nvSpPr>
          <p:cNvPr id="63491" name="Rectangle 5"/>
          <p:cNvSpPr>
            <a:spLocks noGrp="1" noChangeArrowheads="1"/>
          </p:cNvSpPr>
          <p:nvPr>
            <p:ph idx="1"/>
          </p:nvPr>
        </p:nvSpPr>
        <p:spPr/>
        <p:txBody>
          <a:bodyPr/>
          <a:lstStyle/>
          <a:p>
            <a:pPr eaLnBrk="1" hangingPunct="1">
              <a:lnSpc>
                <a:spcPct val="90000"/>
              </a:lnSpc>
              <a:spcBef>
                <a:spcPct val="60000"/>
              </a:spcBef>
            </a:pPr>
            <a:r>
              <a:rPr lang="en-US" altLang="en-US" sz="2400" smtClean="0">
                <a:solidFill>
                  <a:srgbClr val="FF0000"/>
                </a:solidFill>
              </a:rPr>
              <a:t>Producer Price Index (PPI)</a:t>
            </a:r>
            <a:endParaRPr lang="en-US" altLang="en-US" sz="2400" smtClean="0">
              <a:solidFill>
                <a:srgbClr val="FF0000"/>
              </a:solidFill>
            </a:endParaRPr>
          </a:p>
          <a:p>
            <a:pPr lvl="1" eaLnBrk="1" hangingPunct="1">
              <a:lnSpc>
                <a:spcPct val="90000"/>
              </a:lnSpc>
              <a:spcBef>
                <a:spcPct val="60000"/>
              </a:spcBef>
            </a:pPr>
            <a:r>
              <a:rPr lang="en-US" altLang="en-US" sz="2000" smtClean="0"/>
              <a:t>A statistical measure of a weighted average of prices of goods and services that firms produce and sell</a:t>
            </a:r>
            <a:endParaRPr lang="en-US" altLang="en-US" sz="2000" smtClean="0"/>
          </a:p>
          <a:p>
            <a:pPr lvl="1" eaLnBrk="1" hangingPunct="1">
              <a:lnSpc>
                <a:spcPct val="90000"/>
              </a:lnSpc>
              <a:spcBef>
                <a:spcPct val="60000"/>
              </a:spcBef>
            </a:pPr>
            <a:r>
              <a:rPr lang="en-US" altLang="en-US" sz="2000" smtClean="0"/>
              <a:t>Used as a short-run leading indicator (before CPI)</a:t>
            </a:r>
            <a:endParaRPr lang="en-US" altLang="en-US" sz="2000" smtClean="0"/>
          </a:p>
          <a:p>
            <a:pPr lvl="1" eaLnBrk="1" hangingPunct="1">
              <a:lnSpc>
                <a:spcPct val="90000"/>
              </a:lnSpc>
              <a:spcBef>
                <a:spcPct val="60000"/>
              </a:spcBef>
            </a:pPr>
            <a:r>
              <a:rPr lang="en-US" altLang="en-US" sz="2000" smtClean="0"/>
              <a:t>PPIs for</a:t>
            </a:r>
            <a:endParaRPr lang="en-US" altLang="en-US" sz="2000" smtClean="0"/>
          </a:p>
          <a:p>
            <a:pPr lvl="2" eaLnBrk="1" hangingPunct="1">
              <a:lnSpc>
                <a:spcPct val="90000"/>
              </a:lnSpc>
              <a:spcBef>
                <a:spcPct val="40000"/>
              </a:spcBef>
            </a:pPr>
            <a:r>
              <a:rPr lang="en-US" altLang="en-US" sz="1800" smtClean="0"/>
              <a:t>Foodstuffs</a:t>
            </a:r>
            <a:endParaRPr lang="en-US" altLang="en-US" sz="1800" smtClean="0"/>
          </a:p>
          <a:p>
            <a:pPr lvl="2" eaLnBrk="1" hangingPunct="1">
              <a:lnSpc>
                <a:spcPct val="90000"/>
              </a:lnSpc>
              <a:spcBef>
                <a:spcPct val="40000"/>
              </a:spcBef>
            </a:pPr>
            <a:r>
              <a:rPr lang="en-US" altLang="en-US" sz="1800" smtClean="0"/>
              <a:t>Intermediate goods</a:t>
            </a:r>
            <a:endParaRPr lang="en-US" altLang="en-US" sz="1800" smtClean="0"/>
          </a:p>
          <a:p>
            <a:pPr lvl="2" eaLnBrk="1" hangingPunct="1">
              <a:lnSpc>
                <a:spcPct val="90000"/>
              </a:lnSpc>
              <a:spcBef>
                <a:spcPct val="40000"/>
              </a:spcBef>
            </a:pPr>
            <a:r>
              <a:rPr lang="en-US" altLang="en-US" sz="1800" smtClean="0"/>
              <a:t>Finished goods </a:t>
            </a:r>
            <a:endParaRPr lang="en-US" altLang="en-US" sz="1800" smtClean="0"/>
          </a:p>
        </p:txBody>
      </p:sp>
    </p:spTree>
  </p:cSld>
  <p:clrMapOvr>
    <a:masterClrMapping/>
  </p:clrMapOvr>
  <p:transition spd="slow"/>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4"/>
          <p:cNvSpPr>
            <a:spLocks noGrp="1" noChangeArrowheads="1"/>
          </p:cNvSpPr>
          <p:nvPr>
            <p:ph type="title"/>
          </p:nvPr>
        </p:nvSpPr>
        <p:spPr/>
        <p:txBody>
          <a:bodyPr/>
          <a:lstStyle/>
          <a:p>
            <a:pPr eaLnBrk="1" hangingPunct="1"/>
            <a:r>
              <a:rPr lang="en-US" altLang="en-US" smtClean="0">
                <a:ea typeface="Trebuchet MS" panose="020B0603020202020204" pitchFamily="34" charset="0"/>
                <a:cs typeface="Trebuchet MS" panose="020B0603020202020204" pitchFamily="34" charset="0"/>
              </a:rPr>
              <a:t>Inflation and Deflation (cont'd)</a:t>
            </a:r>
            <a:endParaRPr lang="en-US" altLang="en-US" smtClean="0">
              <a:ea typeface="Trebuchet MS" panose="020B0603020202020204" pitchFamily="34" charset="0"/>
              <a:cs typeface="Trebuchet MS" panose="020B0603020202020204" pitchFamily="34" charset="0"/>
            </a:endParaRPr>
          </a:p>
        </p:txBody>
      </p:sp>
      <p:sp>
        <p:nvSpPr>
          <p:cNvPr id="64515" name="Rectangle 5"/>
          <p:cNvSpPr>
            <a:spLocks noGrp="1" noChangeArrowheads="1"/>
          </p:cNvSpPr>
          <p:nvPr>
            <p:ph idx="1"/>
          </p:nvPr>
        </p:nvSpPr>
        <p:spPr/>
        <p:txBody>
          <a:bodyPr/>
          <a:lstStyle/>
          <a:p>
            <a:pPr eaLnBrk="1" hangingPunct="1">
              <a:spcBef>
                <a:spcPct val="60000"/>
              </a:spcBef>
            </a:pPr>
            <a:r>
              <a:rPr lang="en-US" altLang="en-US" sz="2400" smtClean="0">
                <a:solidFill>
                  <a:srgbClr val="FF0000"/>
                </a:solidFill>
              </a:rPr>
              <a:t>GDP Deflator</a:t>
            </a:r>
            <a:endParaRPr lang="en-US" altLang="en-US" sz="2400" smtClean="0">
              <a:solidFill>
                <a:srgbClr val="FF0000"/>
              </a:solidFill>
            </a:endParaRPr>
          </a:p>
          <a:p>
            <a:pPr lvl="1" eaLnBrk="1" hangingPunct="1">
              <a:spcBef>
                <a:spcPct val="60000"/>
              </a:spcBef>
            </a:pPr>
            <a:r>
              <a:rPr lang="en-US" altLang="en-US" sz="2000" smtClean="0"/>
              <a:t>A price index measuring the changes in prices of all new goods and services produced in the economy </a:t>
            </a:r>
            <a:endParaRPr lang="en-US" altLang="en-US" sz="2000" smtClean="0"/>
          </a:p>
          <a:p>
            <a:pPr lvl="1" eaLnBrk="1" hangingPunct="1">
              <a:spcBef>
                <a:spcPct val="60000"/>
              </a:spcBef>
            </a:pPr>
            <a:r>
              <a:rPr lang="en-US" altLang="en-US" sz="2000" smtClean="0"/>
              <a:t>Broadest measure of prices; reflects both price changes and the public’s market responses to those price changes</a:t>
            </a:r>
            <a:endParaRPr lang="en-US" altLang="en-US" sz="2000" smtClean="0"/>
          </a:p>
        </p:txBody>
      </p:sp>
    </p:spTree>
  </p:cSld>
  <p:clrMapOvr>
    <a:masterClrMapping/>
  </p:clrMapOvr>
  <p:transition spd="slow"/>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2000" y="2590800"/>
            <a:ext cx="6348413" cy="1320800"/>
          </a:xfrm>
        </p:spPr>
        <p:txBody>
          <a:bodyPr/>
          <a:lstStyle/>
          <a:p>
            <a:pPr algn="ctr"/>
            <a:r>
              <a:rPr lang="en-US" sz="4400" b="1" dirty="0" smtClean="0"/>
              <a:t>Thank you </a:t>
            </a:r>
            <a:r>
              <a:rPr lang="en-US" sz="4400" b="1" dirty="0" smtClean="0">
                <a:sym typeface="Wingdings" panose="05000000000000000000" pitchFamily="2" charset="2"/>
              </a:rPr>
              <a:t></a:t>
            </a:r>
            <a:endParaRPr lang="en-US" sz="4400" b="1" dirty="0"/>
          </a:p>
        </p:txBody>
      </p:sp>
    </p:spTree>
  </p:cSld>
  <p:clrMapOvr>
    <a:masterClrMapping/>
  </p:clrMapOvr>
</p:sld>
</file>

<file path=ppt/tags/tag1.xml><?xml version="1.0" encoding="utf-8"?>
<p:tagLst xmlns:p="http://schemas.openxmlformats.org/presentationml/2006/main">
  <p:tag name="IIW_TYPE_IMAGE" val="Text Box 3"/>
</p:tagLst>
</file>

<file path=ppt/theme/theme1.xml><?xml version="1.0" encoding="utf-8"?>
<a:theme xmlns:a="http://schemas.openxmlformats.org/drawingml/2006/main" name="Diseño predeterminado">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180</Template>
  <TotalTime>0</TotalTime>
  <Words>10340</Words>
  <Application>WPS Presentation</Application>
  <PresentationFormat>On-screen Show (4:3)</PresentationFormat>
  <Paragraphs>442</Paragraphs>
  <Slides>57</Slides>
  <Notes>22</Notes>
  <HiddenSlides>0</HiddenSlides>
  <MMClips>0</MMClips>
  <ScaleCrop>false</ScaleCrop>
  <HeadingPairs>
    <vt:vector size="8" baseType="variant">
      <vt:variant>
        <vt:lpstr>已用的字体</vt:lpstr>
      </vt:variant>
      <vt:variant>
        <vt:i4>18</vt:i4>
      </vt:variant>
      <vt:variant>
        <vt:lpstr>主题</vt:lpstr>
      </vt:variant>
      <vt:variant>
        <vt:i4>1</vt:i4>
      </vt:variant>
      <vt:variant>
        <vt:lpstr>嵌入 OLE 服务器</vt:lpstr>
      </vt:variant>
      <vt:variant>
        <vt:i4>1</vt:i4>
      </vt:variant>
      <vt:variant>
        <vt:lpstr>幻灯片标题</vt:lpstr>
      </vt:variant>
      <vt:variant>
        <vt:i4>57</vt:i4>
      </vt:variant>
    </vt:vector>
  </HeadingPairs>
  <TitlesOfParts>
    <vt:vector size="77" baseType="lpstr">
      <vt:lpstr>Arial</vt:lpstr>
      <vt:lpstr>SimSun</vt:lpstr>
      <vt:lpstr>Wingdings</vt:lpstr>
      <vt:lpstr>Times New Roman</vt:lpstr>
      <vt:lpstr>Wingdings 3</vt:lpstr>
      <vt:lpstr>Trebuchet MS</vt:lpstr>
      <vt:lpstr>Wingdings 2</vt:lpstr>
      <vt:lpstr>Microsoft YaHei</vt:lpstr>
      <vt:lpstr/>
      <vt:lpstr>Arial Unicode MS</vt:lpstr>
      <vt:lpstr>Calibri</vt:lpstr>
      <vt:lpstr>Times</vt:lpstr>
      <vt:lpstr>Symbol</vt:lpstr>
      <vt:lpstr>Verdana</vt:lpstr>
      <vt:lpstr>Tahoma</vt:lpstr>
      <vt:lpstr>Symbol</vt:lpstr>
      <vt:lpstr>Wingdings</vt:lpstr>
      <vt:lpstr>Segoe Print</vt:lpstr>
      <vt:lpstr>Diseño predeterminado</vt:lpstr>
      <vt:lpstr>MSPhotoEd.3</vt:lpstr>
      <vt:lpstr>Principles of Macroeconomics (SHAD1053)</vt:lpstr>
      <vt:lpstr>PowerPoint 演示文稿</vt:lpstr>
      <vt:lpstr>Unemployment, Inflation, Phillips Curve, Stagflation &amp; Full Employment???</vt:lpstr>
      <vt:lpstr>Contents</vt:lpstr>
      <vt:lpstr>Unemployment?</vt:lpstr>
      <vt:lpstr>Unemployment?</vt:lpstr>
      <vt:lpstr>Unemployment</vt:lpstr>
      <vt:lpstr>Unemployment (cont'd)</vt:lpstr>
      <vt:lpstr>Unemployment (cont'd)</vt:lpstr>
      <vt:lpstr>Unemployment (cont'd)</vt:lpstr>
      <vt:lpstr>Unemployment (cont'd)</vt:lpstr>
      <vt:lpstr>Unemployment (cont'd)</vt:lpstr>
      <vt:lpstr>Unemployment (cont'd)</vt:lpstr>
      <vt:lpstr>Adult Population (example)</vt:lpstr>
      <vt:lpstr>Unemployment (cont'd)</vt:lpstr>
      <vt:lpstr>PowerPoint 演示文稿</vt:lpstr>
      <vt:lpstr>Unemployment (cont'd)</vt:lpstr>
      <vt:lpstr>Unemployment (cont'd)</vt:lpstr>
      <vt:lpstr>Types of Unemployment</vt:lpstr>
      <vt:lpstr>Types of Unemployment</vt:lpstr>
      <vt:lpstr>Types of Unemployment</vt:lpstr>
      <vt:lpstr>Types of Unemployment</vt:lpstr>
      <vt:lpstr>Unemployment</vt:lpstr>
      <vt:lpstr>Inflation</vt:lpstr>
      <vt:lpstr>PowerPoint 演示文稿</vt:lpstr>
      <vt:lpstr>Inflation</vt:lpstr>
      <vt:lpstr>Inflation</vt:lpstr>
      <vt:lpstr>Types of Inflation</vt:lpstr>
      <vt:lpstr>Demand Force Inflation</vt:lpstr>
      <vt:lpstr>Demand Force Inflation</vt:lpstr>
      <vt:lpstr>Cost Increases Inflation</vt:lpstr>
      <vt:lpstr>Cost Increases Inflation</vt:lpstr>
      <vt:lpstr>Import Price Inflation </vt:lpstr>
      <vt:lpstr>Inflation</vt:lpstr>
      <vt:lpstr>PowerPoint 演示文稿</vt:lpstr>
      <vt:lpstr>Calculating a Price Index for a Two-Good Market Basket</vt:lpstr>
      <vt:lpstr>The Phillips Curve</vt:lpstr>
      <vt:lpstr>The Philips Curve</vt:lpstr>
      <vt:lpstr>Phillips Curve Analysis</vt:lpstr>
      <vt:lpstr>Theoretical Explanations for the Phillips Curve</vt:lpstr>
      <vt:lpstr>PowerPoint 演示文稿</vt:lpstr>
      <vt:lpstr>Are There Two Phillips Curves?</vt:lpstr>
      <vt:lpstr>PowerPoint 演示文稿</vt:lpstr>
      <vt:lpstr>Friedman and the Natural Rate Theory</vt:lpstr>
      <vt:lpstr>Friedman’s Natural Rate Theory</vt:lpstr>
      <vt:lpstr>Rational Expectations</vt:lpstr>
      <vt:lpstr>Real Business Cycle Theory</vt:lpstr>
      <vt:lpstr>Stagflation </vt:lpstr>
      <vt:lpstr> Full Employment</vt:lpstr>
      <vt:lpstr>Inflation and Deflation</vt:lpstr>
      <vt:lpstr>Inflation and Deflation (cont'd)</vt:lpstr>
      <vt:lpstr>Inflation and Deflation (cont'd)</vt:lpstr>
      <vt:lpstr>Inflation and Deflation (cont'd)</vt:lpstr>
      <vt:lpstr>Inflation and Deflation (cont'd)</vt:lpstr>
      <vt:lpstr>Inflation and Deflation (cont'd)</vt:lpstr>
      <vt:lpstr>Inflation and Deflation (cont'd)</vt:lpstr>
      <vt:lpstr>Thank you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Mac</dc:creator>
  <cp:lastModifiedBy>asus</cp:lastModifiedBy>
  <cp:revision>5</cp:revision>
  <dcterms:created xsi:type="dcterms:W3CDTF">2016-09-13T14:31:00Z</dcterms:created>
  <dcterms:modified xsi:type="dcterms:W3CDTF">2018-05-16T02:37:52Z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1033-10.2.0.6020</vt:lpwstr>
  </property>
</Properties>
</file>