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7" r:id="rId2"/>
    <p:sldId id="405" r:id="rId3"/>
    <p:sldId id="406" r:id="rId4"/>
    <p:sldId id="407" r:id="rId5"/>
    <p:sldId id="408" r:id="rId6"/>
    <p:sldId id="409" r:id="rId7"/>
    <p:sldId id="410" r:id="rId8"/>
    <p:sldId id="411" r:id="rId9"/>
    <p:sldId id="412" r:id="rId10"/>
    <p:sldId id="413" r:id="rId11"/>
    <p:sldId id="414" r:id="rId12"/>
    <p:sldId id="415" r:id="rId13"/>
    <p:sldId id="416" r:id="rId14"/>
    <p:sldId id="417" r:id="rId15"/>
    <p:sldId id="418" r:id="rId16"/>
    <p:sldId id="419" r:id="rId17"/>
    <p:sldId id="42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EB713-EC59-4F41-A5EA-098998286CB9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A445A4-5FC6-4F23-964B-E4A2483D6C7E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77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B9666-C8B9-4A1A-98A7-C733E3E88650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4CB461-F491-4AB5-AF61-62002CFE3FB6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5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E9C44-FEDB-411E-B6AC-AF4408C4FEDF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5AE67-C5BC-4675-947C-AE286544551D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446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74870-A94F-4059-8088-9C04AF02EC3F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100B7-537A-4DEB-A165-13EF52143DF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0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EFD98-A858-4722-A8D1-806D004D88AF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42E13-D6B2-42DA-99DE-C3263503B50D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12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78084-0E30-46AB-9A89-8DBE142862CB}" type="datetime1">
              <a:rPr lang="en-US" smtClean="0"/>
              <a:t>1/1/2021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398E4-AEB2-4F3B-B7A0-99814170A5EC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49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C2B508-693B-4690-98AE-AE0B02F3C56F}" type="datetime1">
              <a:rPr lang="en-US" smtClean="0"/>
              <a:t>1/1/2021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20EB4-A26A-4A4E-9D5F-D86396BC7D93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433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2C30E-3483-4994-82DF-569A132B4E70}" type="datetime1">
              <a:rPr lang="en-US" smtClean="0"/>
              <a:t>1/1/2021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1C389-2280-4B89-8DD4-B6812898F818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003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861E8-0B6F-45AE-85BB-8CF297B8C28B}" type="datetime1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B6D26-E438-45D9-B6CC-3D287B577F21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5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CF32E-0A68-43C7-8926-15AAB04B411C}" type="datetime1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599A9-7ABE-4519-B421-755BCB157418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896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75C153-F695-468A-80B6-1AF8338499EB}" type="datetime1">
              <a:rPr lang="en-US" smtClean="0"/>
              <a:t>1/1/2021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1AB1786-ABDD-49EF-A4B9-4345C4EB55D4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68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 noChangeArrowheads="1"/>
          </p:cNvSpPr>
          <p:nvPr/>
        </p:nvSpPr>
        <p:spPr bwMode="auto">
          <a:xfrm>
            <a:off x="3511550" y="3740150"/>
            <a:ext cx="5772150" cy="121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MY" sz="2000" b="1" spc="-5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Chapter 09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MY" sz="6600" b="1" spc="-5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sym typeface="+mn-ea"/>
              </a:rPr>
              <a:t>Queue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MY" altLang="en-US" sz="2400" b="1" spc="-5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Britannic Bold" panose="020B0903060703020204" pitchFamily="34" charset="0"/>
                <a:sym typeface="+mn-ea"/>
              </a:rPr>
              <a:t>Part 2 -</a:t>
            </a:r>
            <a:r>
              <a:rPr lang="en-MY" sz="2400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24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 </a:t>
            </a:r>
            <a:r>
              <a:rPr lang="en-MY" sz="24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Linked</a:t>
            </a:r>
            <a:r>
              <a:rPr lang="en-MY" sz="2400" spc="-9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24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List</a:t>
            </a:r>
            <a:endParaRPr lang="en-MY" sz="2400" dirty="0">
              <a:solidFill>
                <a:srgbClr val="C00000"/>
              </a:solidFill>
              <a:latin typeface="Britannic Bold" panose="020B0903060703020204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MY" altLang="en-US" sz="2400" b="1" spc="-5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Britannic Bold" panose="020B0903060703020204" pitchFamily="34" charset="0"/>
                <a:sym typeface="+mn-ea"/>
              </a:rPr>
              <a:t> </a:t>
            </a:r>
            <a:endParaRPr lang="en-US" altLang="en-US" sz="2400" b="1" spc="-5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Britannic Bold" panose="020B0903060703020204" pitchFamily="34" charset="0"/>
              <a:sym typeface="+mn-ea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3945255" y="1752599"/>
            <a:ext cx="58242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MY" sz="28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Britannic Bold" panose="020B0903060703020204" pitchFamily="34" charset="0"/>
              </a:rPr>
              <a:t>DATA STRUCTURE &amp; ALGORITHM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52E707-ECDB-4249-9946-D88DDB11D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FFA445A4-5FC6-4F23-964B-E4A2483D6C7E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72728"/>
    </mc:Choice>
    <mc:Fallback xmlns="">
      <p:transition advTm="7272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9B2CEA-DA16-4C99-B126-DDAF4195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C45E55-1155-4828-926E-371FBF8E783F}"/>
              </a:ext>
            </a:extLst>
          </p:cNvPr>
          <p:cNvSpPr/>
          <p:nvPr/>
        </p:nvSpPr>
        <p:spPr>
          <a:xfrm>
            <a:off x="3882487" y="567810"/>
            <a:ext cx="63379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Linked</a:t>
            </a:r>
            <a:r>
              <a:rPr lang="en-MY" sz="3200" spc="-9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List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E8DA02-0FD2-4079-83A5-4399463072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8943" y="1651906"/>
            <a:ext cx="6554115" cy="488700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0356DA4F-6118-40AE-B10C-9614718411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09200" y="6299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664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662"/>
    </mc:Choice>
    <mc:Fallback>
      <p:transition advTm="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B32394-69F6-47D4-958D-6ACA660E1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5E1DD-3237-4606-BB70-C18043D1C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051" y="1352189"/>
            <a:ext cx="8411749" cy="48107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C759B10-66DC-4114-917E-9F090ACE978C}"/>
              </a:ext>
            </a:extLst>
          </p:cNvPr>
          <p:cNvSpPr/>
          <p:nvPr/>
        </p:nvSpPr>
        <p:spPr>
          <a:xfrm>
            <a:off x="3882487" y="567810"/>
            <a:ext cx="63379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Linked</a:t>
            </a:r>
            <a:r>
              <a:rPr lang="en-MY" sz="3200" spc="-9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List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4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B1CCE3-32A8-4C3B-9A36-5970FD5D7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8CC842EF-710C-49EE-869A-93005EBED616}"/>
              </a:ext>
            </a:extLst>
          </p:cNvPr>
          <p:cNvSpPr txBox="1"/>
          <p:nvPr/>
        </p:nvSpPr>
        <p:spPr>
          <a:xfrm>
            <a:off x="3181033" y="1382858"/>
            <a:ext cx="5829935" cy="435356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 defTabSz="457200" eaLnBrk="0" fontAlgn="base" hangingPunct="0">
              <a:spcBef>
                <a:spcPts val="1095"/>
              </a:spcBef>
              <a:spcAft>
                <a:spcPct val="0"/>
              </a:spcAft>
            </a:pPr>
            <a:r>
              <a:rPr sz="3200" b="1" i="1" spc="-5" dirty="0">
                <a:solidFill>
                  <a:prstClr val="black"/>
                </a:solidFill>
                <a:latin typeface="Courier New"/>
                <a:cs typeface="Courier New"/>
              </a:rPr>
              <a:t>createQueue()</a:t>
            </a:r>
            <a:endParaRPr sz="3200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469900" defTabSz="457200" eaLnBrk="0" fontAlgn="base" hangingPunct="0">
              <a:spcBef>
                <a:spcPts val="625"/>
              </a:spcBef>
              <a:spcAft>
                <a:spcPct val="0"/>
              </a:spcAft>
            </a:pP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backPtr </a:t>
            </a:r>
            <a:r>
              <a:rPr sz="2000" b="1" dirty="0">
                <a:solidFill>
                  <a:srgbClr val="006FC0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Null; frontPtr </a:t>
            </a:r>
            <a:r>
              <a:rPr sz="2000" b="1" dirty="0">
                <a:solidFill>
                  <a:srgbClr val="006FC0"/>
                </a:solidFill>
                <a:latin typeface="Courier New"/>
                <a:cs typeface="Courier New"/>
              </a:rPr>
              <a:t>=</a:t>
            </a:r>
            <a:r>
              <a:rPr sz="2000" b="1" spc="-25" dirty="0">
                <a:solidFill>
                  <a:srgbClr val="006FC0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NULL;</a:t>
            </a:r>
            <a:endParaRPr sz="2000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12700" defTabSz="457200" eaLnBrk="0" fontAlgn="base" hangingPunct="0">
              <a:spcBef>
                <a:spcPts val="625"/>
              </a:spcBef>
              <a:spcAft>
                <a:spcPct val="0"/>
              </a:spcAft>
            </a:pPr>
            <a:r>
              <a:rPr sz="3200" b="1" i="1" spc="-5" dirty="0">
                <a:solidFill>
                  <a:prstClr val="black"/>
                </a:solidFill>
                <a:latin typeface="Courier New"/>
                <a:cs typeface="Courier New"/>
              </a:rPr>
              <a:t>destroyQueue()</a:t>
            </a:r>
            <a:endParaRPr sz="3200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469900" defTabSz="457200" eaLnBrk="0" fontAlgn="base" hangingPunct="0">
              <a:lnSpc>
                <a:spcPts val="3320"/>
              </a:lnSpc>
              <a:spcBef>
                <a:spcPts val="890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Times New Roman"/>
                <a:cs typeface="Times New Roman"/>
              </a:rPr>
              <a:t>Destroy the whole nodes in the</a:t>
            </a:r>
            <a:r>
              <a:rPr sz="2800" spc="10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Times New Roman"/>
                <a:cs typeface="Times New Roman"/>
              </a:rPr>
              <a:t>queue</a:t>
            </a:r>
            <a:endParaRPr sz="28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27100" marR="1389380" defTabSz="457200" eaLnBrk="0" fontAlgn="base" hangingPunct="0">
              <a:lnSpc>
                <a:spcPts val="2400"/>
              </a:lnSpc>
              <a:spcBef>
                <a:spcPts val="45"/>
              </a:spcBef>
              <a:spcAft>
                <a:spcPct val="0"/>
              </a:spcAft>
            </a:pP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nodeQ *temp </a:t>
            </a:r>
            <a:r>
              <a:rPr sz="2000" b="1" dirty="0">
                <a:solidFill>
                  <a:srgbClr val="006FC0"/>
                </a:solidFill>
                <a:latin typeface="Courier New"/>
                <a:cs typeface="Courier New"/>
              </a:rPr>
              <a:t>= </a:t>
            </a: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frontPtr;  while</a:t>
            </a:r>
            <a:r>
              <a:rPr sz="2000" b="1" spc="-15" dirty="0">
                <a:solidFill>
                  <a:srgbClr val="006FC0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(temp){</a:t>
            </a:r>
            <a:endParaRPr sz="2000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927100" defTabSz="457200" eaLnBrk="0" fontAlgn="base" hangingPunct="0">
              <a:lnSpc>
                <a:spcPts val="2320"/>
              </a:lnSpc>
              <a:spcBef>
                <a:spcPct val="0"/>
              </a:spcBef>
              <a:spcAft>
                <a:spcPct val="0"/>
              </a:spcAft>
            </a:pP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frontPtr </a:t>
            </a:r>
            <a:r>
              <a:rPr sz="2000" b="1" dirty="0">
                <a:solidFill>
                  <a:srgbClr val="006FC0"/>
                </a:solidFill>
                <a:latin typeface="Courier New"/>
                <a:cs typeface="Courier New"/>
              </a:rPr>
              <a:t>=</a:t>
            </a:r>
            <a:r>
              <a:rPr sz="2000" b="1" spc="-10" dirty="0">
                <a:solidFill>
                  <a:srgbClr val="006FC0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temp-&gt;next;</a:t>
            </a:r>
            <a:endParaRPr sz="2000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927100" defTabSz="457200" eaLnBrk="0" fontAlgn="base" hangingPunct="0">
              <a:spcBef>
                <a:spcPts val="480"/>
              </a:spcBef>
              <a:spcAft>
                <a:spcPct val="0"/>
              </a:spcAft>
            </a:pP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delete temp; temp=frontPtr;</a:t>
            </a:r>
            <a:r>
              <a:rPr sz="2000" b="1" spc="-20" dirty="0">
                <a:solidFill>
                  <a:srgbClr val="006FC0"/>
                </a:solidFill>
                <a:latin typeface="Courier New"/>
                <a:cs typeface="Courier New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ourier New"/>
                <a:cs typeface="Courier New"/>
              </a:rPr>
              <a:t>}</a:t>
            </a:r>
            <a:endParaRPr sz="2000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12700" defTabSz="457200" eaLnBrk="0" fontAlgn="base" hangingPunct="0">
              <a:spcBef>
                <a:spcPts val="625"/>
              </a:spcBef>
              <a:spcAft>
                <a:spcPct val="0"/>
              </a:spcAft>
            </a:pPr>
            <a:r>
              <a:rPr sz="3200" b="1" i="1" spc="-5" dirty="0">
                <a:solidFill>
                  <a:prstClr val="black"/>
                </a:solidFill>
                <a:latin typeface="Courier New"/>
                <a:cs typeface="Courier New"/>
              </a:rPr>
              <a:t>isEmpty()</a:t>
            </a:r>
            <a:endParaRPr sz="3200" dirty="0">
              <a:solidFill>
                <a:prstClr val="black"/>
              </a:solidFill>
              <a:latin typeface="Courier New"/>
              <a:cs typeface="Courier New"/>
            </a:endParaRPr>
          </a:p>
          <a:p>
            <a:pPr marL="469900" defTabSz="457200" eaLnBrk="0" fontAlgn="base" hangingPunct="0">
              <a:spcBef>
                <a:spcPts val="625"/>
              </a:spcBef>
              <a:spcAft>
                <a:spcPct val="0"/>
              </a:spcAft>
            </a:pP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backPtr </a:t>
            </a:r>
            <a:r>
              <a:rPr sz="2000" b="1" dirty="0">
                <a:solidFill>
                  <a:srgbClr val="006FC0"/>
                </a:solidFill>
                <a:latin typeface="Courier New"/>
                <a:cs typeface="Courier New"/>
              </a:rPr>
              <a:t>== Null &amp;&amp; </a:t>
            </a: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frontPtr </a:t>
            </a:r>
            <a:r>
              <a:rPr sz="2000" b="1" dirty="0">
                <a:solidFill>
                  <a:srgbClr val="006FC0"/>
                </a:solidFill>
                <a:latin typeface="Courier New"/>
                <a:cs typeface="Courier New"/>
              </a:rPr>
              <a:t>==</a:t>
            </a:r>
            <a:r>
              <a:rPr sz="2000" b="1" spc="-30" dirty="0">
                <a:solidFill>
                  <a:srgbClr val="006FC0"/>
                </a:solidFill>
                <a:latin typeface="Courier New"/>
                <a:cs typeface="Courier New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ourier New"/>
                <a:cs typeface="Courier New"/>
              </a:rPr>
              <a:t>NULL</a:t>
            </a:r>
            <a:endParaRPr sz="2000" dirty="0">
              <a:solidFill>
                <a:prstClr val="black"/>
              </a:solidFill>
              <a:latin typeface="Courier New"/>
              <a:cs typeface="Courier New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07CBBF-B970-4B8B-8ED5-7E1C5F37F836}"/>
              </a:ext>
            </a:extLst>
          </p:cNvPr>
          <p:cNvSpPr/>
          <p:nvPr/>
        </p:nvSpPr>
        <p:spPr>
          <a:xfrm>
            <a:off x="3882487" y="567810"/>
            <a:ext cx="63379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Linked</a:t>
            </a:r>
            <a:r>
              <a:rPr lang="en-MY" sz="3200" spc="-9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List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6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F8E586-DA3F-4260-B905-857803A7C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8B61542D-708F-4DDE-8C51-A693B8A3D6E6}"/>
              </a:ext>
            </a:extLst>
          </p:cNvPr>
          <p:cNvSpPr txBox="1">
            <a:spLocks/>
          </p:cNvSpPr>
          <p:nvPr/>
        </p:nvSpPr>
        <p:spPr>
          <a:xfrm>
            <a:off x="4308730" y="385394"/>
            <a:ext cx="532955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Insert </a:t>
            </a:r>
            <a:r>
              <a:rPr lang="en-MY" sz="3200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to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a linear</a:t>
            </a:r>
            <a:r>
              <a:rPr lang="en-MY" sz="3200" spc="-2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2B7811A-B781-4019-A8BD-16BD8CF0E79D}"/>
              </a:ext>
            </a:extLst>
          </p:cNvPr>
          <p:cNvSpPr txBox="1"/>
          <p:nvPr/>
        </p:nvSpPr>
        <p:spPr>
          <a:xfrm>
            <a:off x="2593644" y="1862454"/>
            <a:ext cx="7359650" cy="335407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283845" marR="5080" indent="-271780" defTabSz="457200" eaLnBrk="0" fontAlgn="base" hangingPunct="0">
              <a:lnSpc>
                <a:spcPts val="2860"/>
              </a:lnSpc>
              <a:spcBef>
                <a:spcPts val="605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Inserting a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new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node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at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Back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needs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3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pointer 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changes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defTabSz="457200" eaLnBrk="0" fontAlgn="base" hangingPunct="0">
              <a:spcBef>
                <a:spcPts val="45"/>
              </a:spcBef>
              <a:spcAft>
                <a:spcPct val="0"/>
              </a:spcAft>
            </a:pPr>
            <a:endParaRPr sz="23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527685" marR="808355" defTabSz="457200" eaLnBrk="0" fontAlgn="base" hangingPunct="0">
              <a:lnSpc>
                <a:spcPts val="2860"/>
              </a:lnSpc>
              <a:spcBef>
                <a:spcPct val="0"/>
              </a:spcBef>
              <a:spcAft>
                <a:spcPct val="0"/>
              </a:spcAft>
            </a:pP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Change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Next pointer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in the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new node 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Change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Next pointer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in the </a:t>
            </a:r>
            <a:r>
              <a:rPr sz="2800" dirty="0">
                <a:solidFill>
                  <a:prstClr val="black"/>
                </a:solidFill>
                <a:latin typeface="Calibri"/>
                <a:cs typeface="Calibri"/>
              </a:rPr>
              <a:t>Back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node 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Change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the External</a:t>
            </a:r>
            <a:r>
              <a:rPr sz="2800" spc="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pointer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2700" defTabSz="457200" eaLnBrk="0" fontAlgn="base" hangingPunct="0">
              <a:lnSpc>
                <a:spcPts val="3110"/>
              </a:lnSpc>
              <a:spcBef>
                <a:spcPts val="2335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Special</a:t>
            </a:r>
            <a:r>
              <a:rPr sz="2800" spc="-4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case: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6465" defTabSz="457200" eaLnBrk="0" fontAlgn="base" hangingPunct="0">
              <a:lnSpc>
                <a:spcPts val="3110"/>
              </a:lnSpc>
              <a:spcBef>
                <a:spcPct val="0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If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the queue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is</a:t>
            </a:r>
            <a:r>
              <a:rPr sz="2800" spc="-8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empty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176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7013F1-6D81-4F96-AE3B-E9169DC54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41EAC3-DF28-4F16-9C1F-85DEBA83D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836496"/>
            <a:ext cx="7924800" cy="497274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EFFBB65-A016-4BC2-857C-E3E0465ACD95}"/>
              </a:ext>
            </a:extLst>
          </p:cNvPr>
          <p:cNvSpPr/>
          <p:nvPr/>
        </p:nvSpPr>
        <p:spPr>
          <a:xfrm>
            <a:off x="3882487" y="567810"/>
            <a:ext cx="63379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Linked</a:t>
            </a:r>
            <a:r>
              <a:rPr lang="en-MY" sz="3200" spc="-9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List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7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1951A7-8164-4990-8A62-346A5493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8D695164-067A-42B8-ABEA-60353C8C64D5}"/>
              </a:ext>
            </a:extLst>
          </p:cNvPr>
          <p:cNvSpPr txBox="1">
            <a:spLocks/>
          </p:cNvSpPr>
          <p:nvPr/>
        </p:nvSpPr>
        <p:spPr>
          <a:xfrm>
            <a:off x="4411217" y="248696"/>
            <a:ext cx="582422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Delete 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from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Linear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E0CD1-7DCA-4DCE-9067-688DE799B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1142681"/>
            <a:ext cx="8172450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61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153C0F-D47B-4C2E-A94C-ED5CB27E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0C9D19-1B44-47B0-8101-2DE07F933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416" y="1114102"/>
            <a:ext cx="7297168" cy="4629796"/>
          </a:xfrm>
          <a:prstGeom prst="rect">
            <a:avLst/>
          </a:prstGeom>
        </p:spPr>
      </p:pic>
      <p:sp>
        <p:nvSpPr>
          <p:cNvPr id="5" name="object 7">
            <a:extLst>
              <a:ext uri="{FF2B5EF4-FFF2-40B4-BE49-F238E27FC236}">
                <a16:creationId xmlns:a16="http://schemas.microsoft.com/office/drawing/2014/main" id="{B915C4F1-2587-4BD2-AAC5-3CD989776262}"/>
              </a:ext>
            </a:extLst>
          </p:cNvPr>
          <p:cNvSpPr txBox="1">
            <a:spLocks/>
          </p:cNvSpPr>
          <p:nvPr/>
        </p:nvSpPr>
        <p:spPr>
          <a:xfrm>
            <a:off x="4544567" y="401096"/>
            <a:ext cx="582422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Delete 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from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Linear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</a:p>
        </p:txBody>
      </p:sp>
    </p:spTree>
    <p:extLst>
      <p:ext uri="{BB962C8B-B14F-4D97-AF65-F5344CB8AC3E}">
        <p14:creationId xmlns:p14="http://schemas.microsoft.com/office/powerpoint/2010/main" val="203150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EF39FE-B598-4466-9439-8AF1C8EF2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273CCB4A-6ED0-4038-A350-19DEB862AE1B}"/>
              </a:ext>
            </a:extLst>
          </p:cNvPr>
          <p:cNvSpPr txBox="1">
            <a:spLocks/>
          </p:cNvSpPr>
          <p:nvPr/>
        </p:nvSpPr>
        <p:spPr>
          <a:xfrm>
            <a:off x="4260850" y="328244"/>
            <a:ext cx="71882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Circular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76DB23-59F8-424A-8883-A4965A810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25" y="1461760"/>
            <a:ext cx="8324850" cy="519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3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07D946-5A31-4CA6-A7E8-333BC2FF2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D790A8-B5E7-491A-A5CC-33B88004C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427" y="1780848"/>
            <a:ext cx="8211696" cy="4686954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98D54C78-742A-48EB-9B71-12FACB76FF8B}"/>
              </a:ext>
            </a:extLst>
          </p:cNvPr>
          <p:cNvSpPr txBox="1">
            <a:spLocks/>
          </p:cNvSpPr>
          <p:nvPr/>
        </p:nvSpPr>
        <p:spPr>
          <a:xfrm>
            <a:off x="4070350" y="456546"/>
            <a:ext cx="71882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Circular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6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23E926-E4B1-4BDC-AE55-661E45755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0A494-60DC-4CF9-8CF8-AEBBE448D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025" y="1714188"/>
            <a:ext cx="7624766" cy="4477375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EBAA7FA6-A345-4F56-B070-5D4343864732}"/>
              </a:ext>
            </a:extLst>
          </p:cNvPr>
          <p:cNvSpPr txBox="1">
            <a:spLocks/>
          </p:cNvSpPr>
          <p:nvPr/>
        </p:nvSpPr>
        <p:spPr>
          <a:xfrm>
            <a:off x="4260850" y="328244"/>
            <a:ext cx="71882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Circular </a:t>
            </a: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Queue</a:t>
            </a:r>
            <a:r>
              <a:rPr lang="en-MY" sz="3200" spc="-25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6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AEF1E6-92F5-465B-81E0-259876B50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166E9F-ADA1-4B9E-B084-DB25A241FFA6}"/>
              </a:ext>
            </a:extLst>
          </p:cNvPr>
          <p:cNvSpPr/>
          <p:nvPr/>
        </p:nvSpPr>
        <p:spPr>
          <a:xfrm>
            <a:off x="4128739" y="510660"/>
            <a:ext cx="52940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Comparing</a:t>
            </a:r>
            <a:r>
              <a:rPr lang="en-MY" sz="3200" spc="-5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C7108D2E-A5EC-4F5E-91EE-48663933C945}"/>
              </a:ext>
            </a:extLst>
          </p:cNvPr>
          <p:cNvSpPr txBox="1"/>
          <p:nvPr/>
        </p:nvSpPr>
        <p:spPr>
          <a:xfrm>
            <a:off x="2583816" y="1538923"/>
            <a:ext cx="7983855" cy="3780154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defTabSz="457200" eaLnBrk="0" fontAlgn="base" hangingPunct="0">
              <a:spcBef>
                <a:spcPts val="800"/>
              </a:spcBef>
              <a:spcAft>
                <a:spcPct val="0"/>
              </a:spcAft>
              <a:tabLst>
                <a:tab pos="355600" algn="l"/>
              </a:tabLs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Fixed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size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versus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dynamic</a:t>
            </a:r>
            <a:r>
              <a:rPr sz="2800" spc="10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size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605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statically allocated</a:t>
            </a:r>
            <a:r>
              <a:rPr sz="2400" spc="19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prstClr val="black"/>
                </a:solidFill>
                <a:latin typeface="Calibri"/>
                <a:cs typeface="Calibri"/>
              </a:rPr>
              <a:t>array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lnSpc>
                <a:spcPts val="2395"/>
              </a:lnSpc>
              <a:spcBef>
                <a:spcPts val="520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spc="-15" dirty="0">
                <a:solidFill>
                  <a:prstClr val="black"/>
                </a:solidFill>
                <a:latin typeface="Calibri"/>
                <a:cs typeface="Calibri"/>
              </a:rPr>
              <a:t>Prevents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enqueue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operation </a:t>
            </a:r>
            <a:r>
              <a:rPr sz="2000" spc="-15" dirty="0">
                <a:solidFill>
                  <a:prstClr val="black"/>
                </a:solidFill>
                <a:latin typeface="Calibri"/>
                <a:cs typeface="Calibri"/>
              </a:rPr>
              <a:t>from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adding an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item </a:t>
            </a:r>
            <a:r>
              <a:rPr sz="2000" spc="-1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z="20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queue</a:t>
            </a:r>
          </a:p>
          <a:p>
            <a:pPr marL="1155700" defTabSz="457200" eaLnBrk="0" fontAlgn="base" hangingPunct="0">
              <a:lnSpc>
                <a:spcPts val="2395"/>
              </a:lnSpc>
              <a:spcBef>
                <a:spcPct val="0"/>
              </a:spcBef>
              <a:spcAft>
                <a:spcPct val="0"/>
              </a:spcAft>
            </a:pP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if the </a:t>
            </a:r>
            <a:r>
              <a:rPr sz="2000" spc="-20" dirty="0">
                <a:solidFill>
                  <a:prstClr val="black"/>
                </a:solidFill>
                <a:latin typeface="Calibri"/>
                <a:cs typeface="Calibri"/>
              </a:rPr>
              <a:t>array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is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full</a:t>
            </a:r>
            <a:endParaRPr sz="2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550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resizable </a:t>
            </a:r>
            <a:r>
              <a:rPr sz="2400" spc="-20" dirty="0">
                <a:solidFill>
                  <a:prstClr val="black"/>
                </a:solidFill>
                <a:latin typeface="Calibri"/>
                <a:cs typeface="Calibri"/>
              </a:rPr>
              <a:t>array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or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reference-based</a:t>
            </a:r>
            <a:r>
              <a:rPr sz="2400" spc="254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implementation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520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Does not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impose this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restriction on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enqueue</a:t>
            </a:r>
            <a:r>
              <a:rPr sz="2000" i="1" spc="-65" dirty="0">
                <a:solidFill>
                  <a:prstClr val="black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operation</a:t>
            </a:r>
            <a:endParaRPr sz="2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2700" defTabSz="457200" eaLnBrk="0" fontAlgn="base" hangingPunct="0">
              <a:spcBef>
                <a:spcPts val="605"/>
              </a:spcBef>
              <a:spcAft>
                <a:spcPct val="0"/>
              </a:spcAft>
              <a:tabLst>
                <a:tab pos="355600" algn="l"/>
              </a:tabLs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Pointer-based</a:t>
            </a:r>
            <a:r>
              <a:rPr sz="2800" spc="3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implementations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605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linked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list</a:t>
            </a:r>
            <a:r>
              <a:rPr sz="2400" spc="2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implementation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509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More</a:t>
            </a:r>
            <a:r>
              <a:rPr sz="20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efficient</a:t>
            </a:r>
            <a:endParaRPr sz="20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630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18550C-D7A5-44BA-8FD0-22F3008B1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D7D5760F-FC4E-4286-B798-3469E57ABB5A}"/>
              </a:ext>
            </a:extLst>
          </p:cNvPr>
          <p:cNvSpPr txBox="1"/>
          <p:nvPr/>
        </p:nvSpPr>
        <p:spPr>
          <a:xfrm>
            <a:off x="3067696" y="1344302"/>
            <a:ext cx="7187565" cy="328551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 defTabSz="457200" eaLnBrk="0" fontAlgn="base" hangingPunct="0">
              <a:spcBef>
                <a:spcPts val="900"/>
              </a:spcBef>
              <a:spcAft>
                <a:spcPct val="0"/>
              </a:spcAft>
              <a:tabLst>
                <a:tab pos="355600" algn="l"/>
              </a:tabLst>
            </a:pPr>
            <a:r>
              <a:rPr sz="32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3200" spc="-10" dirty="0">
                <a:solidFill>
                  <a:prstClr val="black"/>
                </a:solidFill>
                <a:latin typeface="Calibri"/>
                <a:cs typeface="Calibri"/>
              </a:rPr>
              <a:t>Pointer-Based</a:t>
            </a:r>
            <a:endParaRPr sz="32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690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More complicated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than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ADT</a:t>
            </a:r>
            <a:r>
              <a:rPr sz="2800" spc="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List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675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Most flexible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No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size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restrictions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2700" defTabSz="457200" eaLnBrk="0" fontAlgn="base" hangingPunct="0">
              <a:spcBef>
                <a:spcPts val="750"/>
              </a:spcBef>
              <a:spcAft>
                <a:spcPct val="0"/>
              </a:spcAft>
              <a:tabLst>
                <a:tab pos="355600" algn="l"/>
              </a:tabLst>
            </a:pPr>
            <a:r>
              <a:rPr sz="32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3200" spc="-10" dirty="0">
                <a:solidFill>
                  <a:prstClr val="black"/>
                </a:solidFill>
                <a:latin typeface="Calibri"/>
                <a:cs typeface="Calibri"/>
              </a:rPr>
              <a:t>Array-Based</a:t>
            </a:r>
            <a:endParaRPr sz="32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690"/>
              </a:spcBef>
              <a:spcAft>
                <a:spcPct val="0"/>
              </a:spcAft>
              <a:tabLst>
                <a:tab pos="955675" algn="l"/>
              </a:tabLs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–	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No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overhead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of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pointer</a:t>
            </a:r>
            <a:r>
              <a:rPr sz="2800" spc="3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manipulation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675"/>
              </a:spcBef>
              <a:spcAft>
                <a:spcPct val="0"/>
              </a:spcAft>
              <a:tabLst>
                <a:tab pos="955675" algn="l"/>
              </a:tabLs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–	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Prevents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adding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elements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if the </a:t>
            </a:r>
            <a:r>
              <a:rPr sz="2800" spc="-25" dirty="0">
                <a:solidFill>
                  <a:prstClr val="black"/>
                </a:solidFill>
                <a:latin typeface="Calibri"/>
                <a:cs typeface="Calibri"/>
              </a:rPr>
              <a:t>array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is</a:t>
            </a:r>
            <a:r>
              <a:rPr sz="2800" spc="10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full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6FB651-B702-4E60-B1CE-45DA52C1BF7B}"/>
              </a:ext>
            </a:extLst>
          </p:cNvPr>
          <p:cNvSpPr/>
          <p:nvPr/>
        </p:nvSpPr>
        <p:spPr>
          <a:xfrm>
            <a:off x="4014439" y="442314"/>
            <a:ext cx="52940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Comparing</a:t>
            </a:r>
            <a:r>
              <a:rPr lang="en-MY" sz="3200" spc="-50" dirty="0">
                <a:solidFill>
                  <a:srgbClr val="C00000"/>
                </a:solidFill>
                <a:latin typeface="Britannic Bold" panose="020B0903060703020204" pitchFamily="34" charset="0"/>
              </a:rPr>
              <a:t> </a:t>
            </a:r>
            <a:r>
              <a:rPr lang="en-MY" sz="3200" spc="-10" dirty="0">
                <a:solidFill>
                  <a:srgbClr val="C00000"/>
                </a:solidFill>
                <a:latin typeface="Britannic Bold" panose="020B0903060703020204" pitchFamily="34" charset="0"/>
              </a:rPr>
              <a:t>Implementations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55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6D3482-43DC-45E6-8126-711A82D09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4F728DB8-8C8C-462E-AFA6-39FBDC0D1E14}"/>
              </a:ext>
            </a:extLst>
          </p:cNvPr>
          <p:cNvSpPr txBox="1">
            <a:spLocks/>
          </p:cNvSpPr>
          <p:nvPr/>
        </p:nvSpPr>
        <p:spPr>
          <a:xfrm>
            <a:off x="4143375" y="486286"/>
            <a:ext cx="78867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Summary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of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Position-Oriented</a:t>
            </a:r>
            <a:r>
              <a:rPr lang="en-MY" sz="3200" spc="-75" dirty="0">
                <a:solidFill>
                  <a:srgbClr val="C00000"/>
                </a:solidFill>
                <a:latin typeface="Britannic Bold" panose="020B0903060703020204" pitchFamily="34" charset="0"/>
              </a:rPr>
              <a:t> ADTs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7D62E9AC-4DEF-4BFA-A3FA-FF5937ECFECC}"/>
              </a:ext>
            </a:extLst>
          </p:cNvPr>
          <p:cNvSpPr txBox="1"/>
          <p:nvPr/>
        </p:nvSpPr>
        <p:spPr>
          <a:xfrm>
            <a:off x="2720976" y="1623821"/>
            <a:ext cx="7947025" cy="474789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defTabSz="457200" eaLnBrk="0" fontAlgn="base" hangingPunct="0">
              <a:spcBef>
                <a:spcPts val="320"/>
              </a:spcBef>
              <a:spcAft>
                <a:spcPct val="0"/>
              </a:spcAft>
            </a:pP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Stacks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12700" defTabSz="457200" eaLnBrk="0" fontAlgn="base" hangingPunct="0">
              <a:spcBef>
                <a:spcPts val="165"/>
              </a:spcBef>
              <a:spcAft>
                <a:spcPct val="0"/>
              </a:spcAft>
              <a:tabLst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Operations are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defined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terms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of position of </a:t>
            </a:r>
            <a:r>
              <a:rPr sz="2000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000" spc="3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items</a:t>
            </a:r>
            <a:endParaRPr sz="2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355600" marR="5080" indent="-343535" defTabSz="457200" eaLnBrk="0" fontAlgn="base" hangingPunct="0">
              <a:lnSpc>
                <a:spcPts val="2039"/>
              </a:lnSpc>
              <a:spcBef>
                <a:spcPts val="489"/>
              </a:spcBef>
              <a:spcAft>
                <a:spcPct val="0"/>
              </a:spcAft>
              <a:tabLst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Position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is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restricted </a:t>
            </a:r>
            <a:r>
              <a:rPr sz="2000" spc="-1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000" spc="-60" dirty="0">
                <a:solidFill>
                  <a:prstClr val="black"/>
                </a:solidFill>
                <a:latin typeface="Calibri"/>
                <a:cs typeface="Calibri"/>
              </a:rPr>
              <a:t>Top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of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stack.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Only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one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end </a:t>
            </a:r>
            <a:r>
              <a:rPr sz="2000" spc="-5" dirty="0">
                <a:solidFill>
                  <a:prstClr val="black"/>
                </a:solidFill>
                <a:latin typeface="Calibri"/>
                <a:cs typeface="Calibri"/>
              </a:rPr>
              <a:t>position can be  </a:t>
            </a:r>
            <a:r>
              <a:rPr sz="2000" dirty="0">
                <a:solidFill>
                  <a:prstClr val="black"/>
                </a:solidFill>
                <a:latin typeface="Calibri"/>
                <a:cs typeface="Calibri"/>
              </a:rPr>
              <a:t>accessed</a:t>
            </a:r>
          </a:p>
          <a:p>
            <a:pPr marL="12700" defTabSz="457200" eaLnBrk="0" fontAlgn="base" hangingPunct="0">
              <a:spcBef>
                <a:spcPts val="110"/>
              </a:spcBef>
              <a:spcAft>
                <a:spcPct val="0"/>
              </a:spcAft>
              <a:tabLst>
                <a:tab pos="3556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spc="-10" dirty="0">
                <a:solidFill>
                  <a:prstClr val="black"/>
                </a:solidFill>
                <a:latin typeface="Calibri"/>
                <a:cs typeface="Calibri"/>
              </a:rPr>
              <a:t>Operations:</a:t>
            </a:r>
            <a:endParaRPr sz="20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160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spc="-10" dirty="0">
                <a:solidFill>
                  <a:prstClr val="black"/>
                </a:solidFill>
                <a:latin typeface="Times New Roman"/>
                <a:cs typeface="Times New Roman"/>
              </a:rPr>
              <a:t>create: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spcBef>
                <a:spcPts val="8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Creates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empty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ADT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of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Stack</a:t>
            </a:r>
            <a:r>
              <a:rPr spc="-16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type</a:t>
            </a:r>
          </a:p>
          <a:p>
            <a:pPr marL="927100" defTabSz="457200" eaLnBrk="0" fontAlgn="base" hangingPunct="0">
              <a:spcBef>
                <a:spcPts val="145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isEmpty: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spcBef>
                <a:spcPts val="8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Determines whether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exists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pc="-1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ADT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150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push: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spcBef>
                <a:spcPts val="8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Inserts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new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into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55" dirty="0">
                <a:solidFill>
                  <a:prstClr val="black"/>
                </a:solidFill>
                <a:latin typeface="Calibri"/>
                <a:cs typeface="Calibri"/>
              </a:rPr>
              <a:t>Top</a:t>
            </a:r>
            <a:r>
              <a:rPr spc="-1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position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150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spc="5" dirty="0">
                <a:solidFill>
                  <a:prstClr val="black"/>
                </a:solidFill>
                <a:latin typeface="Times New Roman"/>
                <a:cs typeface="Times New Roman"/>
              </a:rPr>
              <a:t>pop: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spcBef>
                <a:spcPts val="8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Deletes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from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55" dirty="0">
                <a:solidFill>
                  <a:prstClr val="black"/>
                </a:solidFill>
                <a:latin typeface="Calibri"/>
                <a:cs typeface="Calibri"/>
              </a:rPr>
              <a:t>Top</a:t>
            </a:r>
            <a:r>
              <a:rPr spc="-15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position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114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peek: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spcBef>
                <a:spcPts val="114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Retrieves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from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55" dirty="0">
                <a:solidFill>
                  <a:prstClr val="black"/>
                </a:solidFill>
                <a:latin typeface="Calibri"/>
                <a:cs typeface="Calibri"/>
              </a:rPr>
              <a:t>Top</a:t>
            </a:r>
            <a:r>
              <a:rPr spc="-1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position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354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3C4CE1-4ADC-4D55-A9FE-4DDFF90E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74379BED-CFF0-45AB-B468-ABA9C2919BD5}"/>
              </a:ext>
            </a:extLst>
          </p:cNvPr>
          <p:cNvSpPr txBox="1"/>
          <p:nvPr/>
        </p:nvSpPr>
        <p:spPr>
          <a:xfrm>
            <a:off x="2613660" y="1641468"/>
            <a:ext cx="8054340" cy="47434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defTabSz="457200" eaLnBrk="0" fontAlgn="base" hangingPunct="0">
              <a:spcBef>
                <a:spcPts val="95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Queues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20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Operations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are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defined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terms of position of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r>
              <a:rPr sz="2400" spc="21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items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756285" marR="5080" indent="-287020" defTabSz="457200" eaLnBrk="0" fontAlgn="base" hangingPunct="0">
              <a:lnSpc>
                <a:spcPts val="2300"/>
              </a:lnSpc>
              <a:spcBef>
                <a:spcPts val="560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Position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is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restricted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to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front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&amp;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back of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queue.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Only 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the end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positions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can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be</a:t>
            </a:r>
            <a:r>
              <a:rPr sz="2400" spc="-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accessed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469900" defTabSz="457200" eaLnBrk="0" fontAlgn="base" hangingPunct="0">
              <a:spcBef>
                <a:spcPts val="25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–</a:t>
            </a:r>
            <a:r>
              <a:rPr sz="2400" spc="24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Operations:</a:t>
            </a:r>
            <a:endParaRPr sz="24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15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spc="-10" dirty="0">
                <a:solidFill>
                  <a:prstClr val="black"/>
                </a:solidFill>
                <a:latin typeface="Times New Roman"/>
                <a:cs typeface="Times New Roman"/>
              </a:rPr>
              <a:t>create: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spcBef>
                <a:spcPts val="1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15" dirty="0">
                <a:solidFill>
                  <a:prstClr val="black"/>
                </a:solidFill>
                <a:latin typeface="Calibri"/>
                <a:cs typeface="Calibri"/>
              </a:rPr>
              <a:t>Creates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empty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ADT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of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Queue</a:t>
            </a:r>
            <a:r>
              <a:rPr spc="-15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type</a:t>
            </a:r>
          </a:p>
          <a:p>
            <a:pPr marL="927100" defTabSz="457200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isEmpty: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Determines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whether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exists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</a:t>
            </a:r>
            <a:r>
              <a:rPr spc="-1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ADT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lnSpc>
                <a:spcPts val="2400"/>
              </a:lnSpc>
              <a:spcBef>
                <a:spcPts val="5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enqueue: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lnSpc>
                <a:spcPts val="2160"/>
              </a:lnSpc>
              <a:spcBef>
                <a:spcPct val="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Inserts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new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in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Back</a:t>
            </a:r>
            <a:r>
              <a:rPr spc="-18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prstClr val="black"/>
                </a:solidFill>
                <a:latin typeface="Calibri"/>
                <a:cs typeface="Calibri"/>
              </a:rPr>
              <a:t>position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lnSpc>
                <a:spcPts val="2400"/>
              </a:lnSpc>
              <a:spcBef>
                <a:spcPts val="5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dequeue: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lnSpc>
                <a:spcPts val="2160"/>
              </a:lnSpc>
              <a:spcBef>
                <a:spcPct val="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Deletes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an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from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Front</a:t>
            </a:r>
            <a:r>
              <a:rPr spc="-1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position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lnSpc>
                <a:spcPts val="2400"/>
              </a:lnSpc>
              <a:spcBef>
                <a:spcPts val="5"/>
              </a:spcBef>
              <a:spcAft>
                <a:spcPct val="0"/>
              </a:spcAft>
              <a:tabLst>
                <a:tab pos="1155700" algn="l"/>
              </a:tabLst>
            </a:pPr>
            <a:r>
              <a:rPr sz="20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2000" i="1" dirty="0">
                <a:solidFill>
                  <a:prstClr val="black"/>
                </a:solidFill>
                <a:latin typeface="Times New Roman"/>
                <a:cs typeface="Times New Roman"/>
              </a:rPr>
              <a:t>peek:</a:t>
            </a:r>
            <a:endParaRPr sz="20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1384300" defTabSz="457200" eaLnBrk="0" fontAlgn="base" hangingPunct="0">
              <a:lnSpc>
                <a:spcPts val="2160"/>
              </a:lnSpc>
              <a:spcBef>
                <a:spcPct val="0"/>
              </a:spcBef>
              <a:spcAft>
                <a:spcPct val="0"/>
              </a:spcAft>
            </a:pPr>
            <a:r>
              <a:rPr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Retrieves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item from </a:t>
            </a:r>
            <a:r>
              <a:rPr dirty="0">
                <a:solidFill>
                  <a:prstClr val="black"/>
                </a:solidFill>
                <a:latin typeface="Calibri"/>
                <a:cs typeface="Calibri"/>
              </a:rPr>
              <a:t>the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Front</a:t>
            </a:r>
            <a:r>
              <a:rPr spc="-15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prstClr val="black"/>
                </a:solidFill>
                <a:latin typeface="Calibri"/>
                <a:cs typeface="Calibri"/>
              </a:rPr>
              <a:t>position</a:t>
            </a:r>
            <a:endParaRPr dirty="0">
              <a:solidFill>
                <a:prstClr val="black"/>
              </a:solidFill>
              <a:latin typeface="Calibri"/>
              <a:cs typeface="Calibri"/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9E75927D-70CA-4FC3-8404-99F6E261D919}"/>
              </a:ext>
            </a:extLst>
          </p:cNvPr>
          <p:cNvSpPr txBox="1">
            <a:spLocks/>
          </p:cNvSpPr>
          <p:nvPr/>
        </p:nvSpPr>
        <p:spPr>
          <a:xfrm>
            <a:off x="4114800" y="473083"/>
            <a:ext cx="78867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Summary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of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Position-Oriented</a:t>
            </a:r>
            <a:r>
              <a:rPr lang="en-MY" sz="3200" spc="-75" dirty="0">
                <a:solidFill>
                  <a:srgbClr val="C00000"/>
                </a:solidFill>
                <a:latin typeface="Britannic Bold" panose="020B0903060703020204" pitchFamily="34" charset="0"/>
              </a:rPr>
              <a:t> ADTs</a:t>
            </a:r>
          </a:p>
        </p:txBody>
      </p:sp>
    </p:spTree>
    <p:extLst>
      <p:ext uri="{BB962C8B-B14F-4D97-AF65-F5344CB8AC3E}">
        <p14:creationId xmlns:p14="http://schemas.microsoft.com/office/powerpoint/2010/main" val="4129354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CC9793-9645-447D-BD82-760FFD6E9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5EAA1D8-F032-467F-8EEE-398233DDC2A4}"/>
              </a:ext>
            </a:extLst>
          </p:cNvPr>
          <p:cNvSpPr txBox="1"/>
          <p:nvPr/>
        </p:nvSpPr>
        <p:spPr>
          <a:xfrm>
            <a:off x="2440940" y="1948088"/>
            <a:ext cx="7965440" cy="343852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defTabSz="457200" eaLnBrk="0" fontAlgn="base" hangingPunct="0">
              <a:spcBef>
                <a:spcPts val="509"/>
              </a:spcBef>
              <a:spcAft>
                <a:spcPct val="0"/>
              </a:spcAft>
              <a:tabLst>
                <a:tab pos="355600" algn="l"/>
              </a:tabLst>
            </a:pPr>
            <a:r>
              <a:rPr sz="32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3200" spc="-15" dirty="0">
                <a:solidFill>
                  <a:prstClr val="black"/>
                </a:solidFill>
                <a:latin typeface="Calibri"/>
                <a:cs typeface="Calibri"/>
              </a:rPr>
              <a:t>Stacks 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3200" spc="-5" dirty="0">
                <a:solidFill>
                  <a:prstClr val="black"/>
                </a:solidFill>
                <a:latin typeface="Calibri"/>
                <a:cs typeface="Calibri"/>
              </a:rPr>
              <a:t>queues </a:t>
            </a:r>
            <a:r>
              <a:rPr sz="3200" spc="-15" dirty="0">
                <a:solidFill>
                  <a:prstClr val="black"/>
                </a:solidFill>
                <a:latin typeface="Calibri"/>
                <a:cs typeface="Calibri"/>
              </a:rPr>
              <a:t>are </a:t>
            </a:r>
            <a:r>
              <a:rPr sz="3200" spc="-10" dirty="0">
                <a:solidFill>
                  <a:prstClr val="black"/>
                </a:solidFill>
                <a:latin typeface="Calibri"/>
                <a:cs typeface="Calibri"/>
              </a:rPr>
              <a:t>very</a:t>
            </a:r>
            <a:r>
              <a:rPr sz="3200" spc="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prstClr val="black"/>
                </a:solidFill>
                <a:latin typeface="Calibri"/>
                <a:cs typeface="Calibri"/>
              </a:rPr>
              <a:t>similar</a:t>
            </a:r>
            <a:endParaRPr sz="32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756285" marR="5080" indent="-287020" defTabSz="457200" eaLnBrk="0" fontAlgn="base" hangingPunct="0">
              <a:lnSpc>
                <a:spcPts val="3020"/>
              </a:lnSpc>
              <a:spcBef>
                <a:spcPts val="740"/>
              </a:spcBef>
              <a:spcAft>
                <a:spcPct val="0"/>
              </a:spcAft>
            </a:pPr>
            <a:r>
              <a:rPr sz="2800" spc="-5" dirty="0">
                <a:solidFill>
                  <a:prstClr val="black"/>
                </a:solidFill>
                <a:latin typeface="Arial"/>
                <a:cs typeface="Arial"/>
              </a:rPr>
              <a:t>–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Operations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of </a:t>
            </a:r>
            <a:r>
              <a:rPr sz="2800" spc="-20" dirty="0">
                <a:solidFill>
                  <a:prstClr val="black"/>
                </a:solidFill>
                <a:latin typeface="Calibri"/>
                <a:cs typeface="Calibri"/>
              </a:rPr>
              <a:t>stacks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2800" spc="-10" dirty="0">
                <a:solidFill>
                  <a:prstClr val="black"/>
                </a:solidFill>
                <a:latin typeface="Calibri"/>
                <a:cs typeface="Calibri"/>
              </a:rPr>
              <a:t>queues can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be </a:t>
            </a:r>
            <a:r>
              <a:rPr sz="2800" spc="-15" dirty="0">
                <a:solidFill>
                  <a:prstClr val="black"/>
                </a:solidFill>
                <a:latin typeface="Calibri"/>
                <a:cs typeface="Calibri"/>
              </a:rPr>
              <a:t>paired off  </a:t>
            </a:r>
            <a:r>
              <a:rPr sz="2800" spc="-5" dirty="0">
                <a:solidFill>
                  <a:prstClr val="black"/>
                </a:solidFill>
                <a:latin typeface="Calibri"/>
                <a:cs typeface="Calibri"/>
              </a:rPr>
              <a:t>as</a:t>
            </a:r>
            <a:endParaRPr sz="28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927100" defTabSz="457200" eaLnBrk="0" fontAlgn="base" hangingPunct="0">
              <a:spcBef>
                <a:spcPts val="290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400" i="1" spc="-10" dirty="0">
                <a:solidFill>
                  <a:prstClr val="black"/>
                </a:solidFill>
                <a:latin typeface="Times New Roman"/>
                <a:cs typeface="Times New Roman"/>
              </a:rPr>
              <a:t>createStack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and</a:t>
            </a:r>
            <a:r>
              <a:rPr sz="2400" spc="19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0" dirty="0">
                <a:solidFill>
                  <a:prstClr val="black"/>
                </a:solidFill>
                <a:latin typeface="Times New Roman"/>
                <a:cs typeface="Times New Roman"/>
              </a:rPr>
              <a:t>createQueue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27100" defTabSz="457200" eaLnBrk="0" fontAlgn="base" hangingPunct="0">
              <a:spcBef>
                <a:spcPts val="285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Stack </a:t>
            </a:r>
            <a:r>
              <a:rPr sz="2400" i="1" spc="-5" dirty="0">
                <a:solidFill>
                  <a:prstClr val="black"/>
                </a:solidFill>
                <a:latin typeface="Times New Roman"/>
                <a:cs typeface="Times New Roman"/>
              </a:rPr>
              <a:t>isEmpty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queue</a:t>
            </a:r>
            <a:r>
              <a:rPr sz="2400" spc="21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5" dirty="0">
                <a:solidFill>
                  <a:prstClr val="black"/>
                </a:solidFill>
                <a:latin typeface="Times New Roman"/>
                <a:cs typeface="Times New Roman"/>
              </a:rPr>
              <a:t>isEmpty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27100" defTabSz="457200" eaLnBrk="0" fontAlgn="base" hangingPunct="0">
              <a:spcBef>
                <a:spcPts val="290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400" i="1" dirty="0">
                <a:solidFill>
                  <a:prstClr val="black"/>
                </a:solidFill>
                <a:latin typeface="Times New Roman"/>
                <a:cs typeface="Times New Roman"/>
              </a:rPr>
              <a:t>push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and</a:t>
            </a:r>
            <a:r>
              <a:rPr sz="2400" spc="2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prstClr val="black"/>
                </a:solidFill>
                <a:latin typeface="Times New Roman"/>
                <a:cs typeface="Times New Roman"/>
              </a:rPr>
              <a:t>enqueue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27100" defTabSz="457200" eaLnBrk="0" fontAlgn="base" hangingPunct="0">
              <a:spcBef>
                <a:spcPts val="290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400" i="1" spc="-5" dirty="0">
                <a:solidFill>
                  <a:prstClr val="black"/>
                </a:solidFill>
                <a:latin typeface="Times New Roman"/>
                <a:cs typeface="Times New Roman"/>
              </a:rPr>
              <a:t>pop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and</a:t>
            </a:r>
            <a:r>
              <a:rPr sz="2400" spc="220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prstClr val="black"/>
                </a:solidFill>
                <a:latin typeface="Times New Roman"/>
                <a:cs typeface="Times New Roman"/>
              </a:rPr>
              <a:t>dequeue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  <a:p>
            <a:pPr marL="927100" defTabSz="457200" eaLnBrk="0" fontAlgn="base" hangingPunct="0">
              <a:spcBef>
                <a:spcPts val="290"/>
              </a:spcBef>
              <a:spcAft>
                <a:spcPct val="0"/>
              </a:spcAft>
            </a:pPr>
            <a:r>
              <a:rPr sz="2400" dirty="0">
                <a:solidFill>
                  <a:prstClr val="black"/>
                </a:solidFill>
                <a:latin typeface="Arial"/>
                <a:cs typeface="Arial"/>
              </a:rPr>
              <a:t>• </a:t>
            </a:r>
            <a:r>
              <a:rPr sz="2400" spc="-10" dirty="0">
                <a:solidFill>
                  <a:prstClr val="black"/>
                </a:solidFill>
                <a:latin typeface="Calibri"/>
                <a:cs typeface="Calibri"/>
              </a:rPr>
              <a:t>Stack </a:t>
            </a:r>
            <a:r>
              <a:rPr sz="2400" i="1" spc="-40" dirty="0">
                <a:solidFill>
                  <a:prstClr val="black"/>
                </a:solidFill>
                <a:latin typeface="Times New Roman"/>
                <a:cs typeface="Times New Roman"/>
              </a:rPr>
              <a:t>getTop </a:t>
            </a:r>
            <a:r>
              <a:rPr sz="2400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2400" spc="-5" dirty="0">
                <a:solidFill>
                  <a:prstClr val="black"/>
                </a:solidFill>
                <a:latin typeface="Calibri"/>
                <a:cs typeface="Calibri"/>
              </a:rPr>
              <a:t>queue</a:t>
            </a:r>
            <a:r>
              <a:rPr sz="2400" spc="24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2400" i="1" spc="-15" dirty="0">
                <a:solidFill>
                  <a:prstClr val="black"/>
                </a:solidFill>
                <a:latin typeface="Times New Roman"/>
                <a:cs typeface="Times New Roman"/>
              </a:rPr>
              <a:t>getFront</a:t>
            </a:r>
            <a:endParaRPr sz="24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1F717020-534C-4E7C-A899-98DBE99AC502}"/>
              </a:ext>
            </a:extLst>
          </p:cNvPr>
          <p:cNvSpPr txBox="1">
            <a:spLocks/>
          </p:cNvSpPr>
          <p:nvPr/>
        </p:nvSpPr>
        <p:spPr>
          <a:xfrm>
            <a:off x="4114800" y="473083"/>
            <a:ext cx="78867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4604">
              <a:lnSpc>
                <a:spcPct val="100000"/>
              </a:lnSpc>
              <a:spcBef>
                <a:spcPts val="100"/>
              </a:spcBef>
            </a:pPr>
            <a:r>
              <a:rPr lang="en-MY" sz="3200" dirty="0">
                <a:solidFill>
                  <a:srgbClr val="C00000"/>
                </a:solidFill>
                <a:latin typeface="Britannic Bold" panose="020B0903060703020204" pitchFamily="34" charset="0"/>
              </a:rPr>
              <a:t>Summary </a:t>
            </a:r>
            <a:r>
              <a:rPr lang="en-MY" sz="3200" spc="-5" dirty="0">
                <a:solidFill>
                  <a:srgbClr val="C00000"/>
                </a:solidFill>
                <a:latin typeface="Britannic Bold" panose="020B0903060703020204" pitchFamily="34" charset="0"/>
              </a:rPr>
              <a:t>of </a:t>
            </a:r>
            <a:r>
              <a:rPr lang="en-MY" sz="3200" spc="-15" dirty="0">
                <a:solidFill>
                  <a:srgbClr val="C00000"/>
                </a:solidFill>
                <a:latin typeface="Britannic Bold" panose="020B0903060703020204" pitchFamily="34" charset="0"/>
              </a:rPr>
              <a:t>Position-Oriented</a:t>
            </a:r>
            <a:r>
              <a:rPr lang="en-MY" sz="3200" spc="-75" dirty="0">
                <a:solidFill>
                  <a:srgbClr val="C00000"/>
                </a:solidFill>
                <a:latin typeface="Britannic Bold" panose="020B0903060703020204" pitchFamily="34" charset="0"/>
              </a:rPr>
              <a:t> ADTs</a:t>
            </a:r>
          </a:p>
        </p:txBody>
      </p:sp>
    </p:spTree>
    <p:extLst>
      <p:ext uri="{BB962C8B-B14F-4D97-AF65-F5344CB8AC3E}">
        <p14:creationId xmlns:p14="http://schemas.microsoft.com/office/powerpoint/2010/main" val="185563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0729E4-342F-43C7-AF77-AFEEFADAF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fld id="{224CB461-F491-4AB5-AF61-62002CFE3FB6}" type="slidenum">
              <a:rPr lang="en-US" altLang="en-US">
                <a:latin typeface="Calibri" panose="020F0502020204030204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BE6A9BFA-62E8-47B4-9E73-22F54D121BED}"/>
              </a:ext>
            </a:extLst>
          </p:cNvPr>
          <p:cNvSpPr txBox="1">
            <a:spLocks/>
          </p:cNvSpPr>
          <p:nvPr/>
        </p:nvSpPr>
        <p:spPr>
          <a:xfrm>
            <a:off x="4810505" y="461594"/>
            <a:ext cx="257302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MY" sz="3200" b="1" spc="-25" dirty="0">
                <a:solidFill>
                  <a:srgbClr val="C00000"/>
                </a:solidFill>
                <a:latin typeface="Britannic Bold" panose="020B0903060703020204" pitchFamily="34" charset="0"/>
                <a:cs typeface="Calibri"/>
              </a:rPr>
              <a:t>References</a:t>
            </a:r>
            <a:endParaRPr lang="en-MY" sz="3200" dirty="0">
              <a:solidFill>
                <a:srgbClr val="C00000"/>
              </a:solidFill>
              <a:latin typeface="Britannic Bold" panose="020B0903060703020204" pitchFamily="34" charset="0"/>
              <a:cs typeface="Calibri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803A6C9D-4C3E-4B22-8E30-C39DE065068C}"/>
              </a:ext>
            </a:extLst>
          </p:cNvPr>
          <p:cNvSpPr txBox="1"/>
          <p:nvPr/>
        </p:nvSpPr>
        <p:spPr>
          <a:xfrm>
            <a:off x="2310766" y="2255343"/>
            <a:ext cx="8056245" cy="3051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defTabSz="457200" eaLnBrk="0" fontAlgn="base" hangingPunct="0">
              <a:spcBef>
                <a:spcPts val="105"/>
              </a:spcBef>
              <a:spcAft>
                <a:spcPct val="0"/>
              </a:spcAft>
              <a:tabLst>
                <a:tab pos="381000" algn="l"/>
              </a:tabLst>
            </a:pPr>
            <a:r>
              <a:rPr sz="32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3200" spc="-15" dirty="0">
                <a:solidFill>
                  <a:prstClr val="black"/>
                </a:solidFill>
                <a:latin typeface="Calibri"/>
                <a:cs typeface="Calibri"/>
              </a:rPr>
              <a:t>Frank 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M. </a:t>
            </a:r>
            <a:r>
              <a:rPr sz="3200" spc="-20" dirty="0">
                <a:solidFill>
                  <a:prstClr val="black"/>
                </a:solidFill>
                <a:latin typeface="Calibri"/>
                <a:cs typeface="Calibri"/>
              </a:rPr>
              <a:t>Carano, </a:t>
            </a:r>
            <a:r>
              <a:rPr sz="3200" spc="-5" dirty="0">
                <a:solidFill>
                  <a:prstClr val="black"/>
                </a:solidFill>
                <a:latin typeface="Calibri"/>
                <a:cs typeface="Calibri"/>
              </a:rPr>
              <a:t>Janet 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J </a:t>
            </a:r>
            <a:r>
              <a:rPr sz="3200" spc="-5" dirty="0">
                <a:solidFill>
                  <a:prstClr val="black"/>
                </a:solidFill>
                <a:latin typeface="Calibri"/>
                <a:cs typeface="Calibri"/>
              </a:rPr>
              <a:t>Prichard.</a:t>
            </a:r>
            <a:r>
              <a:rPr sz="3200" spc="2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prstClr val="black"/>
                </a:solidFill>
                <a:latin typeface="Calibri"/>
                <a:cs typeface="Calibri"/>
              </a:rPr>
              <a:t>“</a:t>
            </a:r>
            <a:r>
              <a:rPr sz="3200" i="1" spc="-15" dirty="0">
                <a:solidFill>
                  <a:prstClr val="black"/>
                </a:solidFill>
                <a:latin typeface="Calibri"/>
                <a:cs typeface="Calibri"/>
              </a:rPr>
              <a:t>Data</a:t>
            </a:r>
            <a:endParaRPr sz="32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381000" marR="30480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sz="3200" i="1" spc="-10" dirty="0">
                <a:solidFill>
                  <a:prstClr val="black"/>
                </a:solidFill>
                <a:latin typeface="Calibri"/>
                <a:cs typeface="Calibri"/>
              </a:rPr>
              <a:t>Abstraction </a:t>
            </a:r>
            <a:r>
              <a:rPr sz="3200" i="1" spc="-5" dirty="0">
                <a:solidFill>
                  <a:prstClr val="black"/>
                </a:solidFill>
                <a:latin typeface="Calibri"/>
                <a:cs typeface="Calibri"/>
              </a:rPr>
              <a:t>and problem solving </a:t>
            </a:r>
            <a:r>
              <a:rPr sz="3200" i="1" dirty="0">
                <a:solidFill>
                  <a:prstClr val="black"/>
                </a:solidFill>
                <a:latin typeface="Calibri"/>
                <a:cs typeface="Calibri"/>
              </a:rPr>
              <a:t>with C++”  </a:t>
            </a:r>
            <a:r>
              <a:rPr sz="3200" i="1" spc="-30" dirty="0">
                <a:solidFill>
                  <a:prstClr val="black"/>
                </a:solidFill>
                <a:latin typeface="Calibri"/>
                <a:cs typeface="Calibri"/>
              </a:rPr>
              <a:t>Walls </a:t>
            </a:r>
            <a:r>
              <a:rPr sz="3200" i="1" spc="-5" dirty="0">
                <a:solidFill>
                  <a:prstClr val="black"/>
                </a:solidFill>
                <a:latin typeface="Calibri"/>
                <a:cs typeface="Calibri"/>
              </a:rPr>
              <a:t>and </a:t>
            </a:r>
            <a:r>
              <a:rPr sz="3200" i="1" dirty="0">
                <a:solidFill>
                  <a:prstClr val="black"/>
                </a:solidFill>
                <a:latin typeface="Calibri"/>
                <a:cs typeface="Calibri"/>
              </a:rPr>
              <a:t>Mirrors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. </a:t>
            </a:r>
            <a:r>
              <a:rPr sz="3200" spc="5" dirty="0">
                <a:solidFill>
                  <a:prstClr val="black"/>
                </a:solidFill>
                <a:latin typeface="Calibri"/>
                <a:cs typeface="Calibri"/>
              </a:rPr>
              <a:t>5</a:t>
            </a:r>
            <a:r>
              <a:rPr sz="3150" spc="7" baseline="25132" dirty="0">
                <a:solidFill>
                  <a:prstClr val="black"/>
                </a:solidFill>
                <a:latin typeface="Calibri"/>
                <a:cs typeface="Calibri"/>
              </a:rPr>
              <a:t>th </a:t>
            </a:r>
            <a:r>
              <a:rPr sz="3200" spc="-5" dirty="0">
                <a:solidFill>
                  <a:prstClr val="black"/>
                </a:solidFill>
                <a:latin typeface="Calibri"/>
                <a:cs typeface="Calibri"/>
              </a:rPr>
              <a:t>edition (2007). Addision  </a:t>
            </a:r>
            <a:r>
              <a:rPr sz="3200" spc="-55" dirty="0">
                <a:solidFill>
                  <a:prstClr val="black"/>
                </a:solidFill>
                <a:latin typeface="Calibri"/>
                <a:cs typeface="Calibri"/>
              </a:rPr>
              <a:t>Wesley.</a:t>
            </a:r>
            <a:endParaRPr sz="32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38100" defTabSz="457200" eaLnBrk="0" fontAlgn="base" hangingPunct="0">
              <a:spcBef>
                <a:spcPts val="770"/>
              </a:spcBef>
              <a:spcAft>
                <a:spcPct val="0"/>
              </a:spcAft>
              <a:tabLst>
                <a:tab pos="381000" algn="l"/>
              </a:tabLst>
            </a:pPr>
            <a:r>
              <a:rPr sz="3200" dirty="0">
                <a:solidFill>
                  <a:prstClr val="black"/>
                </a:solidFill>
                <a:latin typeface="Arial"/>
                <a:cs typeface="Arial"/>
              </a:rPr>
              <a:t>•	</a:t>
            </a:r>
            <a:r>
              <a:rPr sz="3200" dirty="0">
                <a:solidFill>
                  <a:prstClr val="black"/>
                </a:solidFill>
                <a:latin typeface="Calibri"/>
                <a:cs typeface="Calibri"/>
              </a:rPr>
              <a:t>Nor </a:t>
            </a:r>
            <a:r>
              <a:rPr sz="3200" spc="-5" dirty="0">
                <a:solidFill>
                  <a:prstClr val="black"/>
                </a:solidFill>
                <a:latin typeface="Calibri"/>
                <a:cs typeface="Calibri"/>
              </a:rPr>
              <a:t>Bahiah </a:t>
            </a:r>
            <a:r>
              <a:rPr sz="3200" spc="-10" dirty="0">
                <a:solidFill>
                  <a:prstClr val="black"/>
                </a:solidFill>
                <a:latin typeface="Calibri"/>
                <a:cs typeface="Calibri"/>
              </a:rPr>
              <a:t>et </a:t>
            </a:r>
            <a:r>
              <a:rPr sz="3200" spc="-5" dirty="0">
                <a:solidFill>
                  <a:prstClr val="black"/>
                </a:solidFill>
                <a:latin typeface="Calibri"/>
                <a:cs typeface="Calibri"/>
              </a:rPr>
              <a:t>al. “</a:t>
            </a:r>
            <a:r>
              <a:rPr sz="3200" i="1" spc="-5" dirty="0">
                <a:solidFill>
                  <a:prstClr val="black"/>
                </a:solidFill>
                <a:latin typeface="Calibri"/>
                <a:cs typeface="Calibri"/>
              </a:rPr>
              <a:t>Struktur </a:t>
            </a:r>
            <a:r>
              <a:rPr sz="3200" i="1" spc="-15" dirty="0">
                <a:solidFill>
                  <a:prstClr val="black"/>
                </a:solidFill>
                <a:latin typeface="Calibri"/>
                <a:cs typeface="Calibri"/>
              </a:rPr>
              <a:t>data </a:t>
            </a:r>
            <a:r>
              <a:rPr sz="3200" i="1" dirty="0">
                <a:solidFill>
                  <a:prstClr val="black"/>
                </a:solidFill>
                <a:latin typeface="Calibri"/>
                <a:cs typeface="Calibri"/>
              </a:rPr>
              <a:t>&amp;</a:t>
            </a:r>
            <a:r>
              <a:rPr sz="3200" i="1" spc="5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i="1" spc="-5" dirty="0">
                <a:solidFill>
                  <a:prstClr val="black"/>
                </a:solidFill>
                <a:latin typeface="Calibri"/>
                <a:cs typeface="Calibri"/>
              </a:rPr>
              <a:t>algoritma</a:t>
            </a:r>
            <a:endParaRPr sz="3200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381000" defTabSz="457200" eaLnBrk="0" fontAlgn="base" hangingPunct="0">
              <a:spcBef>
                <a:spcPts val="5"/>
              </a:spcBef>
              <a:spcAft>
                <a:spcPct val="0"/>
              </a:spcAft>
            </a:pPr>
            <a:r>
              <a:rPr sz="3200" i="1" spc="-15" dirty="0">
                <a:solidFill>
                  <a:prstClr val="black"/>
                </a:solidFill>
                <a:latin typeface="Calibri"/>
                <a:cs typeface="Calibri"/>
              </a:rPr>
              <a:t>menggunakan </a:t>
            </a:r>
            <a:r>
              <a:rPr sz="3200" i="1" spc="-60" dirty="0">
                <a:solidFill>
                  <a:prstClr val="black"/>
                </a:solidFill>
                <a:latin typeface="Calibri"/>
                <a:cs typeface="Calibri"/>
              </a:rPr>
              <a:t>C++”. </a:t>
            </a:r>
            <a:r>
              <a:rPr sz="3200" i="1" spc="-5" dirty="0">
                <a:solidFill>
                  <a:prstClr val="black"/>
                </a:solidFill>
                <a:latin typeface="Calibri"/>
                <a:cs typeface="Calibri"/>
              </a:rPr>
              <a:t>Penerbit </a:t>
            </a:r>
            <a:r>
              <a:rPr sz="3200" i="1" dirty="0">
                <a:solidFill>
                  <a:prstClr val="black"/>
                </a:solidFill>
                <a:latin typeface="Calibri"/>
                <a:cs typeface="Calibri"/>
              </a:rPr>
              <a:t>UTM.</a:t>
            </a:r>
            <a:r>
              <a:rPr sz="3200" i="1" spc="75" dirty="0">
                <a:solidFill>
                  <a:prstClr val="black"/>
                </a:solidFill>
                <a:latin typeface="Calibri"/>
                <a:cs typeface="Calibri"/>
              </a:rPr>
              <a:t> </a:t>
            </a:r>
            <a:r>
              <a:rPr sz="3200" i="1" spc="-5" dirty="0">
                <a:solidFill>
                  <a:prstClr val="black"/>
                </a:solidFill>
                <a:latin typeface="Calibri"/>
                <a:cs typeface="Calibri"/>
              </a:rPr>
              <a:t>2005.</a:t>
            </a:r>
            <a:endParaRPr sz="3200" dirty="0">
              <a:solidFill>
                <a:prstClr val="black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855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569</Words>
  <Application>Microsoft Office PowerPoint</Application>
  <PresentationFormat>Widescreen</PresentationFormat>
  <Paragraphs>106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Britannic Bold</vt:lpstr>
      <vt:lpstr>Calibri</vt:lpstr>
      <vt:lpstr>Calibri Light</vt:lpstr>
      <vt:lpstr>Courier New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Norsham Idris</dc:creator>
  <cp:lastModifiedBy>Norsham Idris</cp:lastModifiedBy>
  <cp:revision>3</cp:revision>
  <dcterms:created xsi:type="dcterms:W3CDTF">2021-01-01T11:49:19Z</dcterms:created>
  <dcterms:modified xsi:type="dcterms:W3CDTF">2021-01-01T13:36:16Z</dcterms:modified>
</cp:coreProperties>
</file>