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6" r:id="rId1"/>
    <p:sldMasterId id="2147483738" r:id="rId2"/>
  </p:sldMasterIdLst>
  <p:sldIdLst>
    <p:sldId id="256" r:id="rId3"/>
    <p:sldId id="258" r:id="rId4"/>
    <p:sldId id="259" r:id="rId5"/>
    <p:sldId id="260" r:id="rId6"/>
    <p:sldId id="261" r:id="rId7"/>
    <p:sldId id="269" r:id="rId8"/>
    <p:sldId id="270" r:id="rId9"/>
    <p:sldId id="271" r:id="rId10"/>
    <p:sldId id="262" r:id="rId11"/>
    <p:sldId id="272" r:id="rId12"/>
    <p:sldId id="273" r:id="rId13"/>
    <p:sldId id="274" r:id="rId14"/>
    <p:sldId id="275" r:id="rId15"/>
    <p:sldId id="263" r:id="rId16"/>
    <p:sldId id="276" r:id="rId17"/>
    <p:sldId id="277" r:id="rId18"/>
    <p:sldId id="278" r:id="rId19"/>
    <p:sldId id="264" r:id="rId20"/>
    <p:sldId id="279" r:id="rId21"/>
    <p:sldId id="280" r:id="rId22"/>
    <p:sldId id="283" r:id="rId23"/>
    <p:sldId id="281" r:id="rId24"/>
    <p:sldId id="291" r:id="rId25"/>
    <p:sldId id="282" r:id="rId26"/>
    <p:sldId id="266" r:id="rId27"/>
    <p:sldId id="267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6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>
        <p:scale>
          <a:sx n="44" d="100"/>
          <a:sy n="44" d="100"/>
        </p:scale>
        <p:origin x="94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2AEA3-7F3F-47C8-AA79-0E16311CB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925FBA-6E0F-47FE-A6EC-1BCCFE1596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95BE32-E33C-4855-9348-E09E72B8C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B9B55-5021-4ADF-AEEE-F02A7369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524F8-3256-41C1-A4A9-0AC53FB51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7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5371E-B8C0-4E12-8002-C1AAB3F75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AE4AD-2FE8-4D26-B2F7-8B386FBF8A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A6D83-420F-4B86-919E-389730064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FFD54-01BD-4D14-BC29-F1159FE5D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24F162-C7B2-439E-98D7-5163AB5DA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432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EA8C-3483-4C43-9ACA-4A3EFCB56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FA7C81-82EE-4059-93CF-8BA3C019A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FC64D-46C1-461C-8E56-73EE1848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8393F-A08A-4BC0-B474-70690D70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01330-2806-4232-9F92-E5D64E507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100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7FEF6-EE7B-4D91-B662-40889BD54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6A0E0-8791-424B-BAA9-DCC210EC2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83644-9FBC-449D-B904-962F446D55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0782C-C47E-4620-8112-18BD84561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397017-35D3-4098-B1D0-02D89E060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FC745-FADD-463F-ABA2-550BBE5F7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314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51D6F-0AC6-4F17-9778-467284021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9D1A15-2B73-480F-91E5-8C0C67470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4B08D2-D418-46BD-9F41-6DABBE7C9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6CD49E-5BF6-4DDA-9696-D68BE3C9D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6083C8-4993-42E9-8839-5F775086E3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416A9-0F5A-412C-B595-E27A1381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EC99C61-F786-414C-B4AA-B1EA9A2D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AE20A4A-3621-41AB-A6F3-51E321701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4909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78204-8BB2-4349-B235-A9EA954A2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B11B3-BFAD-414A-9F1F-04F8F1E1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3A369-190D-4B69-A2F1-4D3D5EF3E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02AAD4-F3C9-4C60-BF74-CC583354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32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7CFC37-482D-4867-A113-677215113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ACAE5-93AF-42B4-8C76-4AC5596B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D0A45-4FAF-4593-88EA-3415810E0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69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89564-0FBE-4C9D-B701-C1237D57B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8B464-A317-45C9-90D2-D8F05DDD2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CCBA1-5F67-43CC-8243-402337C09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0C913A-A73A-4AA0-B05E-D56931DDA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FBB10-2B2A-4384-B6FA-E9030CB15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A337B-5050-4F7A-A1DD-EF81D1884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086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BA830-77B2-424B-AC27-E8E3D97F0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B344C9-942C-4C1B-A36C-31BE11C26C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15DAB-6D9F-4373-9750-162B664833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15D508-496B-4634-B3E7-AE5B1B889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1EFA60-C462-495B-8992-96E235AC1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38DBF-6D14-42C4-BC2E-EA6F46CCA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36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EC197-1E2D-4039-AADF-C2BD1A3AC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52B04-BFCD-430D-B80C-E90893370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D9FA8-DF3B-41AF-B12A-7968FAF25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84AA9-0EB8-4AA0-B6FA-D5621B14E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9B3D-76FC-49EF-9B2F-D89AB5314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815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FB78C8-1A1A-410F-98AE-BE7714819A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D30A47-A8A4-4F66-B482-DD7370EE10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1EA64-5AA1-43F9-AB75-EC5E97DE0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843CA-04EF-478A-9D7E-26B9788EC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016A6-C4E4-49EC-9932-86FCCCD1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03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79080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949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305362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56826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3883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01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9007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54827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422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5129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3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84B9B6-8298-4330-B20F-A10771B03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0176B-605A-4DD9-A3CF-DF8853787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CFEB40-55C8-4280-BDB6-9DCF998CA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1DAEE-5F34-4315-8E17-BF607A966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382428-B668-4ED4-A67D-86467127B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695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3/19/2019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3116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1.wdp"/><Relationship Id="rId7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hdphoto" Target="../media/hdphoto1.wdp"/><Relationship Id="rId7" Type="http://schemas.openxmlformats.org/officeDocument/2006/relationships/image" Target="../media/image2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fif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B75C-2618-4CF8-8439-16D79C1BC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1434" y="877908"/>
            <a:ext cx="5680364" cy="2701634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AVERAGE TIME SPENT ON WEEKLY SPORT ACTIVITIES</a:t>
            </a:r>
          </a:p>
        </p:txBody>
      </p:sp>
      <p:pic>
        <p:nvPicPr>
          <p:cNvPr id="1028" name="Picture 4" descr="http://chittagongit.com/images/sports-icon-free/sports-icon-free-0.jpg">
            <a:extLst>
              <a:ext uri="{FF2B5EF4-FFF2-40B4-BE49-F238E27FC236}">
                <a16:creationId xmlns:a16="http://schemas.microsoft.com/office/drawing/2014/main" id="{3D0CA14C-8BC7-4A5D-BEE9-F379173AA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8491"/>
            <a:ext cx="4629150" cy="709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2B3DAAD-E50D-4C93-927A-7F682CE2835C}"/>
              </a:ext>
            </a:extLst>
          </p:cNvPr>
          <p:cNvSpPr/>
          <p:nvPr/>
        </p:nvSpPr>
        <p:spPr>
          <a:xfrm>
            <a:off x="5221434" y="414436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b="1" dirty="0">
                <a:solidFill>
                  <a:schemeClr val="accent1">
                    <a:lumMod val="75000"/>
                  </a:schemeClr>
                </a:solidFill>
                <a:latin typeface="Tw Cen MT" panose="020B0602020104020603" pitchFamily="34" charset="0"/>
              </a:rPr>
              <a:t>PROBABILITY &amp; STATISTICAL DATA ANALYSIS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B40DCB-4A1B-4696-9865-FA78CCD8CF90}"/>
              </a:ext>
            </a:extLst>
          </p:cNvPr>
          <p:cNvSpPr/>
          <p:nvPr/>
        </p:nvSpPr>
        <p:spPr>
          <a:xfrm>
            <a:off x="5221434" y="495202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2800" dirty="0">
              <a:solidFill>
                <a:schemeClr val="accent1">
                  <a:lumMod val="75000"/>
                </a:schemeClr>
              </a:solidFill>
              <a:latin typeface="Tw Cen MT" panose="020B0602020104020603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w Cen MT" panose="020B0602020104020603" pitchFamily="34" charset="0"/>
              </a:rPr>
              <a:t>LECTURER: PROF. MADYA DR. AZLAN BIN MOHD ZAIN</a:t>
            </a:r>
            <a:endParaRPr lang="en-US" sz="4000" b="1" dirty="0">
              <a:solidFill>
                <a:schemeClr val="accent1">
                  <a:lumMod val="75000"/>
                </a:schemeClr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414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m0.joe.co.uk/wp-content/uploads/2017/08/05155248/GettyImages-88016034.jpg">
            <a:extLst>
              <a:ext uri="{FF2B5EF4-FFF2-40B4-BE49-F238E27FC236}">
                <a16:creationId xmlns:a16="http://schemas.microsoft.com/office/drawing/2014/main" id="{407B9CD7-D183-4F63-A641-F20E4CEE86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5519"/>
            <a:ext cx="14044678" cy="910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95B75C-2618-4CF8-8439-16D79C1BC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359" y="515919"/>
            <a:ext cx="5680364" cy="988742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TEAM MEMBERS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927B7D7-53AE-4C5F-9DDA-FA5D74545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212937"/>
              </p:ext>
            </p:extLst>
          </p:nvPr>
        </p:nvGraphicFramePr>
        <p:xfrm>
          <a:off x="581359" y="2053910"/>
          <a:ext cx="6443555" cy="3867919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4355573">
                  <a:extLst>
                    <a:ext uri="{9D8B030D-6E8A-4147-A177-3AD203B41FA5}">
                      <a16:colId xmlns:a16="http://schemas.microsoft.com/office/drawing/2014/main" val="1820575193"/>
                    </a:ext>
                  </a:extLst>
                </a:gridCol>
                <a:gridCol w="2087982">
                  <a:extLst>
                    <a:ext uri="{9D8B030D-6E8A-4147-A177-3AD203B41FA5}">
                      <a16:colId xmlns:a16="http://schemas.microsoft.com/office/drawing/2014/main" val="4117208153"/>
                    </a:ext>
                  </a:extLst>
                </a:gridCol>
              </a:tblGrid>
              <a:tr h="81756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w Cen MT" panose="020B0602020104020603" pitchFamily="34" charset="0"/>
                        </a:rPr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w Cen MT" panose="020B0602020104020603" pitchFamily="34" charset="0"/>
                        </a:rPr>
                        <a:t>MATRIC CARD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65032796"/>
                  </a:ext>
                </a:extLst>
              </a:tr>
              <a:tr h="475151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>
                          <a:latin typeface="Tw Cen MT" panose="020B0602020104020603" pitchFamily="34" charset="0"/>
                        </a:rPr>
                        <a:t>DARISYAM BIN DARISMAN </a:t>
                      </a:r>
                      <a:endParaRPr 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Tw Cen MT" panose="020B0602020104020603" pitchFamily="34" charset="0"/>
                        </a:rPr>
                        <a:t>A18CS0052</a:t>
                      </a:r>
                      <a:endParaRPr 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2598734"/>
                  </a:ext>
                </a:extLst>
              </a:tr>
              <a:tr h="475151">
                <a:tc>
                  <a:txBody>
                    <a:bodyPr/>
                    <a:lstStyle/>
                    <a:p>
                      <a:pPr algn="l"/>
                      <a:r>
                        <a:rPr lang="ms-MY" sz="2400" b="1" kern="1200" dirty="0">
                          <a:effectLst/>
                          <a:latin typeface="Tw Cen MT" panose="020B0602020104020603" pitchFamily="34" charset="0"/>
                        </a:rPr>
                        <a:t>TAN ZHI QUAN	</a:t>
                      </a:r>
                      <a:endParaRPr 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effectLst/>
                          <a:latin typeface="Tw Cen MT" panose="020B0602020104020603" pitchFamily="34" charset="0"/>
                        </a:rPr>
                        <a:t>A18CS0260</a:t>
                      </a:r>
                      <a:endParaRPr lang="en-US" sz="24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4018430"/>
                  </a:ext>
                </a:extLst>
              </a:tr>
              <a:tr h="475151">
                <a:tc>
                  <a:txBody>
                    <a:bodyPr/>
                    <a:lstStyle/>
                    <a:p>
                      <a:pPr algn="l"/>
                      <a:r>
                        <a:rPr lang="ms-MY" sz="2400" b="1" kern="1200" dirty="0">
                          <a:effectLst/>
                          <a:latin typeface="Tw Cen MT" panose="020B0602020104020603" pitchFamily="34" charset="0"/>
                        </a:rPr>
                        <a:t>JULIA BINTI JASMIN </a:t>
                      </a:r>
                      <a:endParaRPr 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effectLst/>
                          <a:latin typeface="Tw Cen MT" panose="020B0602020104020603" pitchFamily="34" charset="0"/>
                        </a:rPr>
                        <a:t>B18CS0005</a:t>
                      </a:r>
                      <a:endParaRPr lang="en-US" sz="24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4686381"/>
                  </a:ext>
                </a:extLst>
              </a:tr>
              <a:tr h="475151">
                <a:tc>
                  <a:txBody>
                    <a:bodyPr/>
                    <a:lstStyle/>
                    <a:p>
                      <a:pPr algn="l"/>
                      <a:r>
                        <a:rPr lang="ms-MY" sz="2400" b="1" kern="1200" dirty="0">
                          <a:effectLst/>
                          <a:latin typeface="Tw Cen MT" panose="020B0602020104020603" pitchFamily="34" charset="0"/>
                        </a:rPr>
                        <a:t>NUR SYAWANI BINTI HAMDAN </a:t>
                      </a:r>
                      <a:endParaRPr 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ms-MY" sz="2400" b="1" kern="1200" dirty="0">
                          <a:effectLst/>
                          <a:latin typeface="Tw Cen MT" panose="020B0602020104020603" pitchFamily="34" charset="0"/>
                        </a:rPr>
                        <a:t>B18CS0022</a:t>
                      </a:r>
                      <a:endParaRPr 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6577201"/>
                  </a:ext>
                </a:extLst>
              </a:tr>
              <a:tr h="11497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effectLst/>
                          <a:latin typeface="Tw Cen MT" panose="020B0602020104020603" pitchFamily="34" charset="0"/>
                        </a:rPr>
                        <a:t>MUHAMMAD FAYYADH BIN MOHD SALEHODDIN</a:t>
                      </a:r>
                      <a:endParaRPr lang="en-US" sz="2400" b="1" kern="12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200" dirty="0">
                          <a:effectLst/>
                          <a:latin typeface="Tw Cen MT" panose="020B0602020104020603" pitchFamily="34" charset="0"/>
                        </a:rPr>
                        <a:t>A18CS0137    </a:t>
                      </a:r>
                      <a:endParaRPr lang="en-US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w Cen MT" panose="020B06020201040206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6007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9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Image result for SPORT">
            <a:extLst>
              <a:ext uri="{FF2B5EF4-FFF2-40B4-BE49-F238E27FC236}">
                <a16:creationId xmlns:a16="http://schemas.microsoft.com/office/drawing/2014/main" id="{4A83DADD-69B4-4EB2-BD43-263B9ED93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55672" y="0"/>
            <a:ext cx="17747672" cy="7498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2CB5565-1C1F-4237-BF6A-14F6B3C4D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3772" y="459282"/>
            <a:ext cx="5680364" cy="988742"/>
          </a:xfrm>
        </p:spPr>
        <p:txBody>
          <a:bodyPr>
            <a:noAutofit/>
          </a:bodyPr>
          <a:lstStyle/>
          <a:p>
            <a:pPr algn="l"/>
            <a:r>
              <a:rPr lang="en-US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INTRODUCTION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58BFDE-5E20-4601-BD25-D6C05AE35192}"/>
              </a:ext>
            </a:extLst>
          </p:cNvPr>
          <p:cNvSpPr/>
          <p:nvPr/>
        </p:nvSpPr>
        <p:spPr>
          <a:xfrm>
            <a:off x="5863772" y="1376584"/>
            <a:ext cx="5352473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There are many sport activities done by UTM students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How long time spent for their </a:t>
            </a:r>
            <a:r>
              <a:rPr lang="en-US" sz="2800" b="1" dirty="0" smtClean="0">
                <a:latin typeface="Century Gothic" panose="020B0502020202020204" pitchFamily="34" charset="0"/>
              </a:rPr>
              <a:t>sport activities?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Century Gothic" panose="020B0502020202020204" pitchFamily="34" charset="0"/>
              </a:rPr>
              <a:t>Awareness of UTM students towards sport activities</a:t>
            </a:r>
            <a:endParaRPr lang="en-US" sz="2800" b="1" dirty="0">
              <a:latin typeface="Century Gothic" panose="020B0502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entury Gothic" panose="020B0502020202020204" pitchFamily="34" charset="0"/>
              </a:rPr>
              <a:t>Is there variation of average time spent among colleges and </a:t>
            </a:r>
            <a:r>
              <a:rPr lang="en-US" sz="2800" b="1" dirty="0" smtClean="0">
                <a:latin typeface="Century Gothic" panose="020B0502020202020204" pitchFamily="34" charset="0"/>
              </a:rPr>
              <a:t>genders?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06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pexels.com/photos/207779/pexels-photo-207779.jpeg?auto=compress&amp;cs=tinysrgb&amp;dpr=2&amp;h=750&amp;w=1260">
            <a:extLst>
              <a:ext uri="{FF2B5EF4-FFF2-40B4-BE49-F238E27FC236}">
                <a16:creationId xmlns:a16="http://schemas.microsoft.com/office/drawing/2014/main" id="{510D180C-6017-4738-8324-79975087C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-275771"/>
            <a:ext cx="12607636" cy="713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C9DD9DC-6B84-4319-92E0-C1BD794F54E0}"/>
              </a:ext>
            </a:extLst>
          </p:cNvPr>
          <p:cNvSpPr txBox="1">
            <a:spLocks/>
          </p:cNvSpPr>
          <p:nvPr/>
        </p:nvSpPr>
        <p:spPr>
          <a:xfrm>
            <a:off x="560779" y="682361"/>
            <a:ext cx="5680364" cy="988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rgbClr val="FFFF00"/>
                </a:solidFill>
                <a:latin typeface="Franklin Gothic Demi Cond" panose="020B0706030402020204" pitchFamily="34" charset="0"/>
              </a:rPr>
              <a:t>OBJECTIVES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3AE4DA8-B562-46A6-A1A7-43EEA7F1333C}"/>
              </a:ext>
            </a:extLst>
          </p:cNvPr>
          <p:cNvSpPr/>
          <p:nvPr/>
        </p:nvSpPr>
        <p:spPr>
          <a:xfrm>
            <a:off x="560779" y="2122255"/>
            <a:ext cx="618112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Determine the time taken for one and weekly sport session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Determine r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ating </a:t>
            </a: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 students towards sport </a:t>
            </a:r>
            <a:r>
              <a:rPr lang="en-US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activities importance and their performance</a:t>
            </a:r>
            <a:endParaRPr lang="en-US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Determine the relationship between the average of time spent with gender, college and preferred sport differences</a:t>
            </a:r>
          </a:p>
        </p:txBody>
      </p:sp>
    </p:spTree>
    <p:extLst>
      <p:ext uri="{BB962C8B-B14F-4D97-AF65-F5344CB8AC3E}">
        <p14:creationId xmlns:p14="http://schemas.microsoft.com/office/powerpoint/2010/main" val="7624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2DB271-D28D-4300-AC48-18F5A4827D4A}"/>
              </a:ext>
            </a:extLst>
          </p:cNvPr>
          <p:cNvSpPr txBox="1">
            <a:spLocks/>
          </p:cNvSpPr>
          <p:nvPr/>
        </p:nvSpPr>
        <p:spPr>
          <a:xfrm>
            <a:off x="1027875" y="770852"/>
            <a:ext cx="8539678" cy="988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METHODOLOGY (SAMPLE)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27875" y="2530445"/>
            <a:ext cx="921921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Our sample: </a:t>
            </a:r>
            <a:r>
              <a:rPr lang="en-US" sz="32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60 UTM </a:t>
            </a:r>
            <a:r>
              <a:rPr lang="en-US" sz="32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students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Type of data: Primary data</a:t>
            </a: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More convenient to spread and share our questionnaire and collect </a:t>
            </a:r>
            <a:r>
              <a:rPr lang="en-US" sz="32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data</a:t>
            </a:r>
          </a:p>
        </p:txBody>
      </p:sp>
    </p:spTree>
    <p:extLst>
      <p:ext uri="{BB962C8B-B14F-4D97-AF65-F5344CB8AC3E}">
        <p14:creationId xmlns:p14="http://schemas.microsoft.com/office/powerpoint/2010/main" val="274257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2DB271-D28D-4300-AC48-18F5A4827D4A}"/>
              </a:ext>
            </a:extLst>
          </p:cNvPr>
          <p:cNvSpPr txBox="1">
            <a:spLocks/>
          </p:cNvSpPr>
          <p:nvPr/>
        </p:nvSpPr>
        <p:spPr>
          <a:xfrm>
            <a:off x="1027875" y="1039794"/>
            <a:ext cx="8539678" cy="988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METHODOLOGY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(DATA COLLECTION)</a:t>
            </a:r>
            <a:endParaRPr lang="en-US" sz="6000" dirty="0">
              <a:ln w="28575">
                <a:noFill/>
              </a:ln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27875" y="2530445"/>
            <a:ext cx="92192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Use Google form platform to collect the data and spread the links to the students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Blast through </a:t>
            </a:r>
            <a:r>
              <a:rPr lang="en-US" sz="3200" b="1" dirty="0" err="1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Whatsapp</a:t>
            </a: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 groups </a:t>
            </a:r>
          </a:p>
        </p:txBody>
      </p:sp>
    </p:spTree>
    <p:extLst>
      <p:ext uri="{BB962C8B-B14F-4D97-AF65-F5344CB8AC3E}">
        <p14:creationId xmlns:p14="http://schemas.microsoft.com/office/powerpoint/2010/main" val="203696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93" y="1042495"/>
            <a:ext cx="5779260" cy="47730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997" y="1042495"/>
            <a:ext cx="5101210" cy="479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50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25964"/>
            <a:ext cx="5259612" cy="48737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8" r="7812"/>
          <a:stretch/>
        </p:blipFill>
        <p:spPr>
          <a:xfrm>
            <a:off x="5983942" y="1225964"/>
            <a:ext cx="5567082" cy="487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94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2DB271-D28D-4300-AC48-18F5A4827D4A}"/>
              </a:ext>
            </a:extLst>
          </p:cNvPr>
          <p:cNvSpPr txBox="1">
            <a:spLocks/>
          </p:cNvSpPr>
          <p:nvPr/>
        </p:nvSpPr>
        <p:spPr>
          <a:xfrm>
            <a:off x="1056902" y="6362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METHODOLOGY (PARAMETER AND VARIABLES)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4" y="2391574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NOMINAL SCALES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F99422-5C70-4278-B845-F4E4E465AC1B}"/>
              </a:ext>
            </a:extLst>
          </p:cNvPr>
          <p:cNvSpPr/>
          <p:nvPr/>
        </p:nvSpPr>
        <p:spPr>
          <a:xfrm>
            <a:off x="1056902" y="2976349"/>
            <a:ext cx="921921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Student’s </a:t>
            </a:r>
            <a:r>
              <a:rPr lang="en-MY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college: KTDI, KDOJ, KTC, K9&amp;K10, KTF, KTR, KTHO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Gender: Either male or female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Preferred sport: The preferred sport are jogging, badminton, netball, football/futsal, volleyball, basketball, rugby, tennis, PUBG, hockey, Frisbee and </a:t>
            </a:r>
            <a:r>
              <a:rPr lang="en-MY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e-Sport</a:t>
            </a:r>
            <a:endParaRPr lang="en-MY" sz="3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34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29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1.A- GENDER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– TABLE &amp; BAR CHART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89" y="1387593"/>
            <a:ext cx="4601217" cy="30007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01" y="4771122"/>
            <a:ext cx="5296639" cy="16385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524" y="1341914"/>
            <a:ext cx="5174747" cy="463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36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1.B- COLLEGE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– TABLE &amp; PIE CHART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52" y="1319457"/>
            <a:ext cx="4613460" cy="16346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452" y="3331443"/>
            <a:ext cx="4613460" cy="31492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1" r="12651"/>
          <a:stretch/>
        </p:blipFill>
        <p:spPr>
          <a:xfrm>
            <a:off x="5670363" y="1158994"/>
            <a:ext cx="6216100" cy="459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45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1.C- PREFERRED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SPORT – TABLE &amp; BAR CHART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11" y="1285155"/>
            <a:ext cx="5041219" cy="149874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11" y="3499841"/>
            <a:ext cx="5041219" cy="29484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941" y="1285155"/>
            <a:ext cx="5958363" cy="3507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7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04941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1.D- COLLEGE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VS PREFERRED SPORT – SCATTER PLOT  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74" y="1896226"/>
            <a:ext cx="5337758" cy="25747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06" y="1529623"/>
            <a:ext cx="6207246" cy="418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8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2DB271-D28D-4300-AC48-18F5A4827D4A}"/>
              </a:ext>
            </a:extLst>
          </p:cNvPr>
          <p:cNvSpPr txBox="1">
            <a:spLocks/>
          </p:cNvSpPr>
          <p:nvPr/>
        </p:nvSpPr>
        <p:spPr>
          <a:xfrm>
            <a:off x="613149" y="6362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METHODOLOGY (PARAMETER AND VARIABLES)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613149" y="2391574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2.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ORDINAL/INTERVAL SCALES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F99422-5C70-4278-B845-F4E4E465AC1B}"/>
              </a:ext>
            </a:extLst>
          </p:cNvPr>
          <p:cNvSpPr/>
          <p:nvPr/>
        </p:nvSpPr>
        <p:spPr>
          <a:xfrm>
            <a:off x="613148" y="2976349"/>
            <a:ext cx="111261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Important </a:t>
            </a:r>
            <a:r>
              <a:rPr lang="en-MY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of doing sport activity: </a:t>
            </a:r>
            <a:r>
              <a:rPr lang="en-MY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from </a:t>
            </a:r>
            <a:r>
              <a:rPr lang="en-MY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1(very disagree) to 5 (very agree)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Important of doing sport activity more than one time at </a:t>
            </a:r>
            <a:r>
              <a:rPr lang="en-MY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week : from </a:t>
            </a:r>
            <a:r>
              <a:rPr lang="en-MY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1 (very disagree) to 5 (very agree)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MY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Performance </a:t>
            </a:r>
            <a:r>
              <a:rPr lang="en-MY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rate on sport activities: from </a:t>
            </a:r>
            <a:r>
              <a:rPr lang="en-MY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1 (very poor) to 5 (very good</a:t>
            </a:r>
            <a:r>
              <a:rPr lang="en-MY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).</a:t>
            </a:r>
            <a:endParaRPr lang="en-MY" sz="3200" b="1" dirty="0">
              <a:solidFill>
                <a:schemeClr val="accent1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19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10461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2.A- </a:t>
            </a:r>
            <a:r>
              <a:rPr lang="en-MY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IMPORTANCE </a:t>
            </a:r>
            <a:r>
              <a:rPr lang="en-MY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OF DOING SPORT ACTIVITY (TABLE, BOXPLOT &amp; STEM AND LEAF)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66"/>
          <a:stretch/>
        </p:blipFill>
        <p:spPr>
          <a:xfrm>
            <a:off x="559394" y="1582105"/>
            <a:ext cx="4909290" cy="206746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29191"/>
            <a:ext cx="4978262" cy="276242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3" r="16726" b="15227"/>
          <a:stretch/>
        </p:blipFill>
        <p:spPr>
          <a:xfrm>
            <a:off x="559394" y="5106518"/>
            <a:ext cx="4137463" cy="16002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0" r="19457" b="10621"/>
          <a:stretch/>
        </p:blipFill>
        <p:spPr>
          <a:xfrm>
            <a:off x="7181232" y="4230218"/>
            <a:ext cx="4695732" cy="24765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83" r="17053"/>
          <a:stretch/>
        </p:blipFill>
        <p:spPr>
          <a:xfrm>
            <a:off x="559394" y="3623831"/>
            <a:ext cx="5151250" cy="145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7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337909"/>
            <a:ext cx="104941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2.B- </a:t>
            </a:r>
            <a:r>
              <a:rPr lang="en-MY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IMPORTANT </a:t>
            </a:r>
            <a:r>
              <a:rPr lang="en-MY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OF DOING SPORT ACTIVITY MORE THAN ONE TIME AT WEEK (TABLES, BOXPLOT &amp; STEM AND LEAF)</a:t>
            </a:r>
            <a:endParaRPr lang="en-US" sz="28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34"/>
          <a:stretch/>
        </p:blipFill>
        <p:spPr>
          <a:xfrm>
            <a:off x="6535799" y="4290016"/>
            <a:ext cx="5327321" cy="24221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770"/>
          <a:stretch/>
        </p:blipFill>
        <p:spPr>
          <a:xfrm>
            <a:off x="393579" y="1509097"/>
            <a:ext cx="5327388" cy="225088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006" y="1558006"/>
            <a:ext cx="4331018" cy="261030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72" r="11448"/>
          <a:stretch/>
        </p:blipFill>
        <p:spPr>
          <a:xfrm>
            <a:off x="386483" y="3636066"/>
            <a:ext cx="5280025" cy="16049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4" r="15302" b="13365"/>
          <a:stretch/>
        </p:blipFill>
        <p:spPr>
          <a:xfrm>
            <a:off x="386483" y="4957050"/>
            <a:ext cx="4208243" cy="158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185509"/>
            <a:ext cx="10494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2.C- </a:t>
            </a:r>
            <a:r>
              <a:rPr lang="en-MY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PERFORMANCE RATE ON SPORT ACTIVITIES (TABLES, BOXPLOT &amp; STEM AND LEAF)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436" y="1262727"/>
            <a:ext cx="5570018" cy="283065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4"/>
          <a:stretch/>
        </p:blipFill>
        <p:spPr>
          <a:xfrm>
            <a:off x="601525" y="1358899"/>
            <a:ext cx="5258534" cy="232432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60"/>
          <a:stretch/>
        </p:blipFill>
        <p:spPr>
          <a:xfrm>
            <a:off x="7391655" y="4163714"/>
            <a:ext cx="4521342" cy="25557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3" r="16726" b="15227"/>
          <a:stretch/>
        </p:blipFill>
        <p:spPr>
          <a:xfrm>
            <a:off x="601525" y="5080221"/>
            <a:ext cx="4137463" cy="16002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54" r="15663" b="11246"/>
          <a:stretch/>
        </p:blipFill>
        <p:spPr>
          <a:xfrm>
            <a:off x="601525" y="3779394"/>
            <a:ext cx="4892126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71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E2DB271-D28D-4300-AC48-18F5A4827D4A}"/>
              </a:ext>
            </a:extLst>
          </p:cNvPr>
          <p:cNvSpPr txBox="1">
            <a:spLocks/>
          </p:cNvSpPr>
          <p:nvPr/>
        </p:nvSpPr>
        <p:spPr>
          <a:xfrm>
            <a:off x="1056902" y="6362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METHODOLOGY (PARAMETER AND VARIABLES)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4" y="2391574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 RATIO SCALES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F99422-5C70-4278-B845-F4E4E465AC1B}"/>
              </a:ext>
            </a:extLst>
          </p:cNvPr>
          <p:cNvSpPr/>
          <p:nvPr/>
        </p:nvSpPr>
        <p:spPr>
          <a:xfrm>
            <a:off x="625848" y="3115829"/>
            <a:ext cx="1112613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Time spent on one sport session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Time spent on weekly sport session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Number of sport session in a week</a:t>
            </a:r>
            <a:endParaRPr lang="en-MY" sz="3200" b="1" dirty="0" smtClean="0">
              <a:solidFill>
                <a:schemeClr val="accent1">
                  <a:lumMod val="40000"/>
                  <a:lumOff val="60000"/>
                </a:schemeClr>
              </a:solidFill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Cost spent on sport activities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entury Gothic" panose="020B0502020202020204" pitchFamily="34" charset="0"/>
              </a:rPr>
              <a:t>Suggestion time for weekly sport activities</a:t>
            </a:r>
          </a:p>
        </p:txBody>
      </p:sp>
    </p:spTree>
    <p:extLst>
      <p:ext uri="{BB962C8B-B14F-4D97-AF65-F5344CB8AC3E}">
        <p14:creationId xmlns:p14="http://schemas.microsoft.com/office/powerpoint/2010/main" val="39766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0494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3.A- TIME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SPENT ON ONE SPORT SESSION (TABLE, FREQUENCY DISTRIBUTION &amp; HISTOGRAM)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2"/>
          <a:stretch/>
        </p:blipFill>
        <p:spPr>
          <a:xfrm>
            <a:off x="6527800" y="1654491"/>
            <a:ext cx="5435601" cy="47117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08" r="18503"/>
          <a:stretch/>
        </p:blipFill>
        <p:spPr>
          <a:xfrm>
            <a:off x="512762" y="5008396"/>
            <a:ext cx="5849938" cy="13578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92" r="41133" b="86277"/>
          <a:stretch/>
        </p:blipFill>
        <p:spPr>
          <a:xfrm>
            <a:off x="612321" y="1467777"/>
            <a:ext cx="3277653" cy="8944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68"/>
          <a:stretch/>
        </p:blipFill>
        <p:spPr>
          <a:xfrm>
            <a:off x="512762" y="2559104"/>
            <a:ext cx="5010288" cy="231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20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0494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3.B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- TIME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SPENT ON WEEKLY SPORT SESSION (TABLE, FREQUENCY DISTRIBUTION &amp; HISTOGRAM)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4"/>
          <a:stretch/>
        </p:blipFill>
        <p:spPr>
          <a:xfrm>
            <a:off x="5048565" y="1429538"/>
            <a:ext cx="6635435" cy="50671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18" r="17298"/>
          <a:stretch/>
        </p:blipFill>
        <p:spPr>
          <a:xfrm>
            <a:off x="323267" y="5375584"/>
            <a:ext cx="4566233" cy="11083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58" b="89372"/>
          <a:stretch/>
        </p:blipFill>
        <p:spPr>
          <a:xfrm>
            <a:off x="403528" y="1478628"/>
            <a:ext cx="3147674" cy="7402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07"/>
          <a:stretch/>
        </p:blipFill>
        <p:spPr>
          <a:xfrm>
            <a:off x="323267" y="2339474"/>
            <a:ext cx="4566233" cy="29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3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0494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3.C - NUMBER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OF SPORT SESSIONS IN A WEEK (TABLE &amp; STEM AND LEAF)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01" y="1576129"/>
            <a:ext cx="10647419" cy="480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0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0494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3.D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-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COST SPENT ON SPORT ACTIVITIES (TABLE &amp; SCATTER PLOT)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97" y="1478627"/>
            <a:ext cx="11341674" cy="516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3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04941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3.D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-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COST SPENT ON SPORT ACTIVITIES (TABLE </a:t>
            </a:r>
            <a:r>
              <a:rPr lang="en-US" sz="32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&amp; RATIO)</a:t>
            </a:r>
            <a:endParaRPr lang="en-US" sz="32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5" y="1609471"/>
            <a:ext cx="11471565" cy="4957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58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The Art Of The Run Movin Shoes Running Art">
            <a:extLst>
              <a:ext uri="{FF2B5EF4-FFF2-40B4-BE49-F238E27FC236}">
                <a16:creationId xmlns:a16="http://schemas.microsoft.com/office/drawing/2014/main" id="{F7C96C06-6F82-4A16-AEEB-4FEF0FA87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4565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60D738B-F5C8-43A9-901F-0CCFCF8F73B6}"/>
              </a:ext>
            </a:extLst>
          </p:cNvPr>
          <p:cNvSpPr/>
          <p:nvPr/>
        </p:nvSpPr>
        <p:spPr>
          <a:xfrm>
            <a:off x="1056901" y="401409"/>
            <a:ext cx="1049412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3.E 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- 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SUGGESTION </a:t>
            </a:r>
            <a:r>
              <a:rPr lang="en-US" sz="28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TIME FOR  WEEKLY SPORT ACTIVITIES (TABLE, &amp; BOX PLOT)</a:t>
            </a:r>
            <a:endParaRPr lang="en-US" sz="28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45" y="1355517"/>
            <a:ext cx="11035226" cy="517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49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1" y="2606189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DATA ANALYSIS 1 – RELATIONSHIP BETWEEN AVERAGE TIME SPENT WITH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COLLEGE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DIFFERENCES </a:t>
            </a:r>
            <a:endParaRPr lang="en-US" sz="6000" dirty="0">
              <a:ln w="28575">
                <a:noFill/>
              </a:ln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05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0" y="314198"/>
            <a:ext cx="9770753" cy="8242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AVERAGE TIME SPENT VS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COLLEGE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DIFFERENCES</a:t>
            </a:r>
            <a:endParaRPr lang="en-US" sz="4000" dirty="0">
              <a:ln w="28575"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71"/>
          <a:stretch/>
        </p:blipFill>
        <p:spPr>
          <a:xfrm>
            <a:off x="471985" y="3225242"/>
            <a:ext cx="4833858" cy="31453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98"/>
          <a:stretch/>
        </p:blipFill>
        <p:spPr>
          <a:xfrm>
            <a:off x="1280742" y="1224844"/>
            <a:ext cx="4025101" cy="178142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390" y="1224844"/>
            <a:ext cx="6221982" cy="412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4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0" y="314198"/>
            <a:ext cx="9770753" cy="8242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AVERAGE TIME SPENT VS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COLLEGE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DIFFERENCES</a:t>
            </a:r>
            <a:endParaRPr lang="en-US" sz="4000" dirty="0">
              <a:ln w="28575"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99422-5C70-4278-B845-F4E4E465AC1B}"/>
              </a:ext>
            </a:extLst>
          </p:cNvPr>
          <p:cNvSpPr/>
          <p:nvPr/>
        </p:nvSpPr>
        <p:spPr>
          <a:xfrm>
            <a:off x="619743" y="1483402"/>
            <a:ext cx="1039832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Students from different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colleges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have different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average time spent.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mean value from each faculty is not too far different from each others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except KRP, KTC and KTR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mode of this data is from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KTDI (16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respondents).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median of this data is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6 hours.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Students from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KRP have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highest mean value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(11.6 hours or 11 hours 36 minutes)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while students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from KDSE 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have the lowest mean value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(4 hours).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mean for all the respondents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(60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respondents) is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6.6833 hours or 6 hours and 41 minutes</a:t>
            </a:r>
            <a:endParaRPr lang="en-MY" sz="2800" b="1" dirty="0">
              <a:solidFill>
                <a:schemeClr val="accent1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06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1" y="2606189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DATA ANALYSIS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2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– RELATIONSHIP BETWEEN AVERAGE TIME SPENT WITH GENDER DIFFERENCES </a:t>
            </a:r>
            <a:endParaRPr lang="en-US" sz="6000" dirty="0">
              <a:ln w="28575">
                <a:noFill/>
              </a:ln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93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0" y="314198"/>
            <a:ext cx="9770753" cy="8242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AVERAGE TIME SPENT VS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GENDER DIFFERENCES</a:t>
            </a:r>
            <a:endParaRPr lang="en-US" sz="4000" dirty="0">
              <a:ln w="28575"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69" r="23843"/>
          <a:stretch/>
        </p:blipFill>
        <p:spPr>
          <a:xfrm>
            <a:off x="519231" y="1396636"/>
            <a:ext cx="5245322" cy="16505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42"/>
          <a:stretch/>
        </p:blipFill>
        <p:spPr>
          <a:xfrm>
            <a:off x="519231" y="3336983"/>
            <a:ext cx="5245322" cy="33923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416"/>
          <a:stretch/>
        </p:blipFill>
        <p:spPr>
          <a:xfrm>
            <a:off x="6041951" y="3313472"/>
            <a:ext cx="4040881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24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0" y="314198"/>
            <a:ext cx="9770753" cy="8242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AVERAGE TIME SPENT VS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GENDER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DIFFERENCES</a:t>
            </a:r>
            <a:endParaRPr lang="en-US" sz="4000" dirty="0">
              <a:ln w="28575"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99422-5C70-4278-B845-F4E4E465AC1B}"/>
              </a:ext>
            </a:extLst>
          </p:cNvPr>
          <p:cNvSpPr/>
          <p:nvPr/>
        </p:nvSpPr>
        <p:spPr>
          <a:xfrm>
            <a:off x="619743" y="1483402"/>
            <a:ext cx="103983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Students from different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genders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have different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average time spent.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mean value from each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genders difference by 4 hours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mode of this data is from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male (34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respondents).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median of this data is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6 hours.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Students from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male gender have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highest mean value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(8.2647 hours or 8 hours 16 minutes)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while students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from female gender have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lowest mean value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(4 .6154 hours or 4 hours 37 minutes ).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mean for all the respondents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(60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respondents) is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6.6833 hours or 6 hours and 41 minutes</a:t>
            </a:r>
            <a:endParaRPr lang="en-MY" sz="2800" b="1" dirty="0">
              <a:solidFill>
                <a:schemeClr val="accent1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72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1" y="2606189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DATA ANALYSIS </a:t>
            </a:r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3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– RELATIONSHIP BETWEEN AVERAGE TIME SPENT WITH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PREFERRED SPORT </a:t>
            </a:r>
            <a:r>
              <a:rPr lang="en-US" sz="6000" dirty="0" smtClean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DIFFERENCES </a:t>
            </a:r>
            <a:endParaRPr lang="en-US" sz="6000" dirty="0">
              <a:ln w="28575">
                <a:noFill/>
              </a:ln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9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0" y="314198"/>
            <a:ext cx="9770753" cy="8242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AVERAGE TIME SPENT VS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PREFERRED SPORT </a:t>
            </a:r>
            <a:endParaRPr lang="en-US" sz="4000" dirty="0">
              <a:ln w="28575"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538" r="16874" b="-1"/>
          <a:stretch/>
        </p:blipFill>
        <p:spPr>
          <a:xfrm>
            <a:off x="6014762" y="1037783"/>
            <a:ext cx="5749085" cy="344496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07"/>
          <a:stretch/>
        </p:blipFill>
        <p:spPr>
          <a:xfrm>
            <a:off x="263144" y="1037783"/>
            <a:ext cx="5571838" cy="400254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52"/>
          <a:stretch/>
        </p:blipFill>
        <p:spPr>
          <a:xfrm>
            <a:off x="6014762" y="4330441"/>
            <a:ext cx="5749085" cy="239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1028" name="Picture 4" descr="https://assets.saatchiart.com/saatchi/420360/art/1843402/988960-8.jpg">
            <a:extLst>
              <a:ext uri="{FF2B5EF4-FFF2-40B4-BE49-F238E27FC236}">
                <a16:creationId xmlns:a16="http://schemas.microsoft.com/office/drawing/2014/main" id="{07C7299D-0B49-4C47-A1D2-F137A5C2B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46437"/>
            <a:ext cx="12191999" cy="8140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781130" y="314198"/>
            <a:ext cx="9770753" cy="82423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AVERAGE TIME SPENT VS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PREFERRED SPORT </a:t>
            </a:r>
            <a:r>
              <a:rPr lang="en-US" sz="4000" dirty="0" smtClean="0">
                <a:ln w="28575"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latin typeface="Franklin Gothic Demi Cond" panose="020B0706030402020204" pitchFamily="34" charset="0"/>
              </a:rPr>
              <a:t>DIFFERENCES</a:t>
            </a:r>
            <a:endParaRPr lang="en-US" sz="4000" dirty="0">
              <a:ln w="28575">
                <a:noFill/>
              </a:ln>
              <a:solidFill>
                <a:schemeClr val="accent5">
                  <a:lumMod val="40000"/>
                  <a:lumOff val="60000"/>
                </a:schemeClr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F99422-5C70-4278-B845-F4E4E465AC1B}"/>
              </a:ext>
            </a:extLst>
          </p:cNvPr>
          <p:cNvSpPr/>
          <p:nvPr/>
        </p:nvSpPr>
        <p:spPr>
          <a:xfrm>
            <a:off x="619743" y="1483402"/>
            <a:ext cx="1039832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Students from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different preferred sport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have different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average time spent.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mode of this data is from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football (12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respondents).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median of this data is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6 hours.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Students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that are playing basketball have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highest mean value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(11 hours)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while students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that are jogging have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lowest mean value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(4 hours).</a:t>
            </a:r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The mean for all the respondents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(60 </a:t>
            </a: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respondents) is </a:t>
            </a:r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  <a:cs typeface="Times New Roman" panose="02020603050405020304" pitchFamily="18" charset="0"/>
              </a:rPr>
              <a:t>6.6833 hours or 6 hours and 41 minutes</a:t>
            </a:r>
            <a:endParaRPr lang="en-MY" sz="2800" b="1" dirty="0">
              <a:solidFill>
                <a:schemeClr val="accent1">
                  <a:lumMod val="60000"/>
                  <a:lumOff val="40000"/>
                </a:schemeClr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73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7C64903-10E7-4168-8B96-D205267106C2}"/>
              </a:ext>
            </a:extLst>
          </p:cNvPr>
          <p:cNvSpPr/>
          <p:nvPr/>
        </p:nvSpPr>
        <p:spPr>
          <a:xfrm>
            <a:off x="1056903" y="30390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4B8AFC3-A802-4703-8E8A-4CA533A3C1E9}"/>
              </a:ext>
            </a:extLst>
          </p:cNvPr>
          <p:cNvSpPr txBox="1">
            <a:spLocks/>
          </p:cNvSpPr>
          <p:nvPr/>
        </p:nvSpPr>
        <p:spPr>
          <a:xfrm>
            <a:off x="1209302" y="7886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METHOD OF DATA COLLECTION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1D8D4B-B052-4362-ADD0-A8B5C00E7D84}"/>
              </a:ext>
            </a:extLst>
          </p:cNvPr>
          <p:cNvSpPr/>
          <p:nvPr/>
        </p:nvSpPr>
        <p:spPr>
          <a:xfrm>
            <a:off x="1209303" y="3191456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2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BBCCAF-F25D-4333-91B7-1F34B00CDE20}"/>
              </a:ext>
            </a:extLst>
          </p:cNvPr>
          <p:cNvSpPr/>
          <p:nvPr/>
        </p:nvSpPr>
        <p:spPr>
          <a:xfrm>
            <a:off x="1209302" y="34685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BFABD41-C185-4716-9A6B-5FC803C319E1}"/>
              </a:ext>
            </a:extLst>
          </p:cNvPr>
          <p:cNvSpPr txBox="1">
            <a:spLocks/>
          </p:cNvSpPr>
          <p:nvPr/>
        </p:nvSpPr>
        <p:spPr>
          <a:xfrm>
            <a:off x="1056902" y="636267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RESULT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8A82F9-BE83-434A-82BD-F4FF8C9808A8}"/>
              </a:ext>
            </a:extLst>
          </p:cNvPr>
          <p:cNvSpPr/>
          <p:nvPr/>
        </p:nvSpPr>
        <p:spPr>
          <a:xfrm>
            <a:off x="1056902" y="3316161"/>
            <a:ext cx="9219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Google Forms</a:t>
            </a:r>
          </a:p>
        </p:txBody>
      </p:sp>
      <p:pic>
        <p:nvPicPr>
          <p:cNvPr id="2050" name="Picture 2" descr="https://cdnb.artstation.com/p/assets/images/images/001/743/295/large/gaetan-weltzer-gaming-painting-1-halo-final-1920.jpg?1452089501">
            <a:extLst>
              <a:ext uri="{FF2B5EF4-FFF2-40B4-BE49-F238E27FC236}">
                <a16:creationId xmlns:a16="http://schemas.microsoft.com/office/drawing/2014/main" id="{DC3C86ED-7459-463D-B580-1212936F6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7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E27DABD-92A6-4B34-A895-DED8D2E65E20}"/>
              </a:ext>
            </a:extLst>
          </p:cNvPr>
          <p:cNvSpPr txBox="1">
            <a:spLocks/>
          </p:cNvSpPr>
          <p:nvPr/>
        </p:nvSpPr>
        <p:spPr>
          <a:xfrm>
            <a:off x="1056901" y="148712"/>
            <a:ext cx="9770753" cy="17553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ln w="28575">
                  <a:noFill/>
                </a:ln>
                <a:solidFill>
                  <a:schemeClr val="bg1"/>
                </a:solidFill>
                <a:latin typeface="Franklin Gothic Demi Cond" panose="020B0706030402020204" pitchFamily="34" charset="0"/>
              </a:rPr>
              <a:t>CONCLUSION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489292-1878-43D5-A9B2-A8ADE562F65C}"/>
              </a:ext>
            </a:extLst>
          </p:cNvPr>
          <p:cNvSpPr/>
          <p:nvPr/>
        </p:nvSpPr>
        <p:spPr>
          <a:xfrm>
            <a:off x="904501" y="1371864"/>
            <a:ext cx="921921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Average time spent for weekly sport activities by UTM students is 6 hours and 41 minutes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Students from KRP, male gender or playing basketball had spend most average time on weekly sport activities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Students from KDSE, female gender or jogging had spend least average time on weekly sport activities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By average, UTM students agree that weekly sport activities has to be more than one time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b="1" dirty="0" smtClean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By average, UTM students are good in performance on sport activities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b="1" dirty="0" smtClean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>
                  <a:lumMod val="25000"/>
                  <a:lumOff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54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</TotalTime>
  <Words>1011</Words>
  <Application>Microsoft Office PowerPoint</Application>
  <PresentationFormat>Widescreen</PresentationFormat>
  <Paragraphs>118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Arial</vt:lpstr>
      <vt:lpstr>Bahnschrift SemiBold SemiConden</vt:lpstr>
      <vt:lpstr>Calibri</vt:lpstr>
      <vt:lpstr>Calibri Light</vt:lpstr>
      <vt:lpstr>Century Gothic</vt:lpstr>
      <vt:lpstr>Franklin Gothic Demi Cond</vt:lpstr>
      <vt:lpstr>Gill Sans MT</vt:lpstr>
      <vt:lpstr>Impact</vt:lpstr>
      <vt:lpstr>Times New Roman</vt:lpstr>
      <vt:lpstr>Tw Cen MT</vt:lpstr>
      <vt:lpstr>1_Office Theme</vt:lpstr>
      <vt:lpstr>Badge</vt:lpstr>
      <vt:lpstr>AVERAGE TIME SPENT ON WEEKLY SPORT ACTIVITIES</vt:lpstr>
      <vt:lpstr>TEAM MEMBERS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 ACTIVITES</dc:title>
  <dc:creator>Syam Risman</dc:creator>
  <cp:lastModifiedBy>Syam</cp:lastModifiedBy>
  <cp:revision>92</cp:revision>
  <dcterms:created xsi:type="dcterms:W3CDTF">2019-03-17T13:45:05Z</dcterms:created>
  <dcterms:modified xsi:type="dcterms:W3CDTF">2019-03-19T15:43:41Z</dcterms:modified>
</cp:coreProperties>
</file>