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7"/>
  </p:notesMasterIdLst>
  <p:sldIdLst>
    <p:sldId id="327" r:id="rId2"/>
    <p:sldId id="360" r:id="rId3"/>
    <p:sldId id="379" r:id="rId4"/>
    <p:sldId id="380" r:id="rId5"/>
    <p:sldId id="381" r:id="rId6"/>
    <p:sldId id="384" r:id="rId7"/>
    <p:sldId id="382" r:id="rId8"/>
    <p:sldId id="383" r:id="rId9"/>
    <p:sldId id="385" r:id="rId10"/>
    <p:sldId id="386" r:id="rId11"/>
    <p:sldId id="387" r:id="rId12"/>
    <p:sldId id="389" r:id="rId13"/>
    <p:sldId id="390" r:id="rId14"/>
    <p:sldId id="391" r:id="rId15"/>
    <p:sldId id="392" r:id="rId16"/>
    <p:sldId id="393" r:id="rId17"/>
    <p:sldId id="394" r:id="rId18"/>
    <p:sldId id="395" r:id="rId19"/>
    <p:sldId id="396" r:id="rId20"/>
    <p:sldId id="397" r:id="rId21"/>
    <p:sldId id="398" r:id="rId22"/>
    <p:sldId id="399" r:id="rId23"/>
    <p:sldId id="401" r:id="rId24"/>
    <p:sldId id="402" r:id="rId25"/>
    <p:sldId id="404" r:id="rId26"/>
  </p:sldIdLst>
  <p:sldSz cx="9144000" cy="6858000" type="screen4x3"/>
  <p:notesSz cx="9144000" cy="6858000"/>
  <p:defaultTextStyle>
    <a:defPPr>
      <a:defRPr lang="en-US"/>
    </a:defPPr>
    <a:lvl1pPr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1pPr>
    <a:lvl2pPr marL="4572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2pPr>
    <a:lvl3pPr marL="9144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3pPr>
    <a:lvl4pPr marL="13716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4pPr>
    <a:lvl5pPr marL="18288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103C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125E5076-3810-47DD-B79F-674D7AD40C01}" styleName="深色样式 1 - 强调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2D5ABB26-0587-4C30-8999-92F81FD0307C}" styleName="无样式，无网格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60"/>
  </p:normalViewPr>
  <p:slideViewPr>
    <p:cSldViewPr snapToGrid="0">
      <p:cViewPr varScale="1">
        <p:scale>
          <a:sx n="67" d="100"/>
          <a:sy n="67" d="100"/>
        </p:scale>
        <p:origin x="1092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" d="1"/>
        <a:sy n="1" d="1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5283200" cy="25806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6905979" y="0"/>
            <a:ext cx="5283200" cy="25806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EFD42F7-718C-4B98-AAEC-167E6DDD60A7}" type="datetimeFigureOut">
              <a:rPr lang="en-US" smtClean="0"/>
              <a:t>1/1/2021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552950" y="642938"/>
            <a:ext cx="3086100" cy="1735931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1219200" y="2475309"/>
            <a:ext cx="9753600" cy="2025253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4885432"/>
            <a:ext cx="5283200" cy="25806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6905979" y="4885432"/>
            <a:ext cx="5283200" cy="25806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1B2AA4F-B828-4D7C-AFD3-893933DAFCB4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6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CCEB713-EC59-4F41-A5EA-098998286CB9}" type="datetime1">
              <a:rPr lang="en-US" smtClean="0"/>
              <a:t>1/1/2021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FA445A4-5FC6-4F23-964B-E4A2483D6C7E}" type="slidenum">
              <a:rPr lang="en-US" altLang="en-US"/>
              <a:t>‹#›</a:t>
            </a:fld>
            <a:endParaRPr lang="en-US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6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83B9666-C8B9-4A1A-98A7-C733E3E88650}" type="datetime1">
              <a:rPr lang="en-US" smtClean="0"/>
              <a:t>1/1/2021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24CB461-F491-4AB5-AF61-62002CFE3FB6}" type="slidenum">
              <a:rPr lang="en-US" altLang="en-US"/>
              <a:t>‹#›</a:t>
            </a:fld>
            <a:endParaRPr lang="en-US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6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A5E9C44-FEDB-411E-B6AC-AF4408C4FEDF}" type="datetime1">
              <a:rPr lang="en-US" smtClean="0"/>
              <a:t>1/1/2021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9A5AE67-C5BC-4675-947C-AE286544551D}" type="slidenum">
              <a:rPr lang="en-US" altLang="en-US"/>
              <a:t>‹#›</a:t>
            </a:fld>
            <a:endParaRPr lang="en-US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6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4874870-A94F-4059-8088-9C04AF02EC3F}" type="datetime1">
              <a:rPr lang="en-US" smtClean="0"/>
              <a:t>1/1/2021</a:t>
            </a:fld>
            <a:endParaRPr lang="en-US"/>
          </a:p>
        </p:txBody>
      </p:sp>
      <p:sp>
        <p:nvSpPr>
          <p:cNvPr id="4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36100B7-537A-4DEB-A165-13EF52143DFA}" type="slidenum">
              <a:rPr lang="en-US" altLang="en-US"/>
              <a:t>‹#›</a:t>
            </a:fld>
            <a:endParaRPr lang="en-US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6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1AEFD98-A858-4722-A8D1-806D004D88AF}" type="datetime1">
              <a:rPr lang="en-US" smtClean="0"/>
              <a:t>1/1/2021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D142E13-D6B2-42DA-99DE-C3263503B50D}" type="slidenum">
              <a:rPr lang="en-US" altLang="en-US"/>
              <a:t>‹#›</a:t>
            </a:fld>
            <a:endParaRPr lang="en-US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6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9078084-0E30-46AB-9A89-8DBE142862CB}" type="datetime1">
              <a:rPr lang="en-US" smtClean="0"/>
              <a:t>1/1/2021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FA398E4-AEB2-4F3B-B7A0-99814170A5EC}" type="slidenum">
              <a:rPr lang="en-US" altLang="en-US"/>
              <a:t>‹#›</a:t>
            </a:fld>
            <a:endParaRPr lang="en-US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6C2B508-693B-4690-98AE-AE0B02F3C56F}" type="datetime1">
              <a:rPr lang="en-US" smtClean="0"/>
              <a:t>1/1/2021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9720EB4-A26A-4A4E-9D5F-D86396BC7D93}" type="slidenum">
              <a:rPr lang="en-US" altLang="en-US"/>
              <a:t>‹#›</a:t>
            </a:fld>
            <a:endParaRPr lang="en-US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732C30E-3483-4994-82DF-569A132B4E70}" type="datetime1">
              <a:rPr lang="en-US" smtClean="0"/>
              <a:t>1/1/2021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A41C389-2280-4B89-8DD4-B6812898F818}" type="slidenum">
              <a:rPr lang="en-US" altLang="en-US"/>
              <a:t>‹#›</a:t>
            </a:fld>
            <a:endParaRPr lang="en-US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4C861E8-0B6F-45AE-85BB-8CF297B8C28B}" type="datetime1">
              <a:rPr lang="en-US" smtClean="0"/>
              <a:t>1/1/2021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38B6D26-E438-45D9-B6CC-3D287B577F21}" type="slidenum">
              <a:rPr lang="en-US" altLang="en-US"/>
              <a:t>‹#›</a:t>
            </a:fld>
            <a:endParaRPr lang="en-US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04CF32E-0A68-43C7-8926-15AAB04B411C}" type="datetime1">
              <a:rPr lang="en-US" smtClean="0"/>
              <a:t>1/1/2021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87599A9-7ABE-4519-B421-755BCB157418}" type="slidenum">
              <a:rPr lang="en-US" altLang="en-US"/>
              <a:t>‹#›</a:t>
            </a:fld>
            <a:endParaRPr lang="en-US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 noChangeArrowheads="1"/>
          </p:cNvSpPr>
          <p:nvPr>
            <p:ph type="title"/>
          </p:nvPr>
        </p:nvSpPr>
        <p:spPr bwMode="auto">
          <a:xfrm>
            <a:off x="628650" y="365125"/>
            <a:ext cx="78867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Text Placeholder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628650" y="1825625"/>
            <a:ext cx="78867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pPr lvl="0"/>
            <a:r>
              <a:rPr lang="en-US" altLang="en-US"/>
              <a:t>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3375C153-F695-468A-80B6-1AF8338499EB}" type="datetime1">
              <a:rPr lang="en-US" smtClean="0"/>
              <a:t>1/1/2021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/>
          <a:lstStyle>
            <a:lvl1pPr algn="r" eaLnBrk="1" hangingPunct="1">
              <a:defRPr sz="1200">
                <a:solidFill>
                  <a:srgbClr val="898989"/>
                </a:solidFill>
              </a:defRPr>
            </a:lvl1pPr>
          </a:lstStyle>
          <a:p>
            <a:fld id="{51AB1786-ABDD-49EF-A4B9-4345C4EB55D4}" type="slidenum">
              <a:rPr lang="en-US" altLang="en-US"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</p:sldLayoutIdLst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hf hdr="0" ftr="0" dt="0"/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 txBox="1">
            <a:spLocks noChangeArrowheads="1"/>
          </p:cNvSpPr>
          <p:nvPr/>
        </p:nvSpPr>
        <p:spPr bwMode="auto">
          <a:xfrm>
            <a:off x="1949450" y="3708400"/>
            <a:ext cx="5772150" cy="12141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defTabSz="914400" eaLnBrk="1" hangingPunct="1">
              <a:spcBef>
                <a:spcPct val="0"/>
              </a:spcBef>
              <a:buFontTx/>
              <a:buNone/>
            </a:pPr>
            <a:r>
              <a:rPr lang="en-MY" sz="2000" b="1" spc="-5" dirty="0">
                <a:gradFill>
                  <a:gsLst>
                    <a:gs pos="0">
                      <a:srgbClr val="E30000"/>
                    </a:gs>
                    <a:gs pos="100000">
                      <a:srgbClr val="760303"/>
                    </a:gs>
                  </a:gsLst>
                  <a:lin scaled="0"/>
                </a:gradFill>
                <a:sym typeface="+mn-ea"/>
              </a:rPr>
              <a:t>Chapter 09 </a:t>
            </a:r>
          </a:p>
          <a:p>
            <a:pPr algn="ctr" defTabSz="914400" eaLnBrk="1" hangingPunct="1">
              <a:spcBef>
                <a:spcPct val="0"/>
              </a:spcBef>
              <a:buFontTx/>
              <a:buNone/>
            </a:pPr>
            <a:r>
              <a:rPr lang="en-MY" sz="6600" b="1" spc="-5" dirty="0">
                <a:gradFill>
                  <a:gsLst>
                    <a:gs pos="0">
                      <a:srgbClr val="E30000"/>
                    </a:gs>
                    <a:gs pos="100000">
                      <a:srgbClr val="760303"/>
                    </a:gs>
                  </a:gsLst>
                  <a:lin scaled="0"/>
                </a:gradFill>
                <a:sym typeface="+mn-ea"/>
              </a:rPr>
              <a:t>Queue</a:t>
            </a:r>
            <a:endParaRPr lang="en-US" altLang="en-US" sz="6600" b="1" spc="-5" dirty="0">
              <a:gradFill>
                <a:gsLst>
                  <a:gs pos="0">
                    <a:srgbClr val="E30000"/>
                  </a:gs>
                  <a:gs pos="100000">
                    <a:srgbClr val="760303"/>
                  </a:gs>
                </a:gsLst>
                <a:lin scaled="0"/>
              </a:gradFill>
              <a:latin typeface="Britannic Bold" panose="020B0903060703020204" pitchFamily="34" charset="0"/>
              <a:sym typeface="+mn-ea"/>
            </a:endParaRPr>
          </a:p>
        </p:txBody>
      </p:sp>
      <p:sp>
        <p:nvSpPr>
          <p:cNvPr id="2" name="TextBox 2"/>
          <p:cNvSpPr txBox="1"/>
          <p:nvPr/>
        </p:nvSpPr>
        <p:spPr>
          <a:xfrm>
            <a:off x="1897380" y="1866265"/>
            <a:ext cx="582422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MY" sz="2800" b="1" dirty="0">
                <a:gradFill>
                  <a:gsLst>
                    <a:gs pos="0">
                      <a:srgbClr val="E30000"/>
                    </a:gs>
                    <a:gs pos="100000">
                      <a:srgbClr val="760303"/>
                    </a:gs>
                  </a:gsLst>
                  <a:lin scaled="0"/>
                </a:gradFill>
                <a:latin typeface="Britannic Bold" panose="020B0903060703020204" pitchFamily="34" charset="0"/>
              </a:rPr>
              <a:t>DATA STRUCTURE &amp; ALGORITHM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E52E707-ECDB-4249-9946-D88DDB11D3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A445A4-5FC6-4F23-964B-E4A2483D6C7E}" type="slidenum">
              <a:rPr lang="en-US" altLang="en-US" smtClean="0"/>
              <a:t>1</a:t>
            </a:fld>
            <a:endParaRPr lang="en-US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72728"/>
    </mc:Choice>
    <mc:Fallback xmlns="">
      <p:transition advTm="72728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526665" y="675228"/>
            <a:ext cx="4376420" cy="50526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200" spc="-5" dirty="0">
                <a:solidFill>
                  <a:srgbClr val="C00000"/>
                </a:solidFill>
                <a:latin typeface="Britannic Bold" panose="020B0903060703020204" pitchFamily="34" charset="0"/>
              </a:rPr>
              <a:t>Objectives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8512302" y="6279896"/>
            <a:ext cx="95885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spc="-5" dirty="0">
                <a:latin typeface="Arial" panose="020B0604020202020204"/>
                <a:cs typeface="Arial" panose="020B0604020202020204"/>
              </a:rPr>
              <a:t>2</a:t>
            </a:r>
            <a:endParaRPr sz="1000">
              <a:latin typeface="Arial" panose="020B0604020202020204"/>
              <a:cs typeface="Arial" panose="020B0604020202020204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4686998-EC8F-4079-B58F-8365ABDD0BDA}"/>
              </a:ext>
            </a:extLst>
          </p:cNvPr>
          <p:cNvSpPr/>
          <p:nvPr/>
        </p:nvSpPr>
        <p:spPr>
          <a:xfrm>
            <a:off x="2285999" y="2136339"/>
            <a:ext cx="5514975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MY" dirty="0"/>
              <a:t>At the end of the lesson students are expected to be  able to:</a:t>
            </a:r>
          </a:p>
          <a:p>
            <a:r>
              <a:rPr lang="en-MY" dirty="0"/>
              <a:t>•	Understand queue concepts and applications.</a:t>
            </a:r>
          </a:p>
          <a:p>
            <a:r>
              <a:rPr lang="en-MY" dirty="0"/>
              <a:t>•	Understand queue structure and operations that can  be done on queue.</a:t>
            </a:r>
          </a:p>
          <a:p>
            <a:r>
              <a:rPr lang="en-MY" dirty="0"/>
              <a:t>•	Understand and know how to implement queue  using array and linked list : linear array, circular array,  linear link list and circular list.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67956F8-E67B-4522-85F7-649CE5465D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4CB461-F491-4AB5-AF61-62002CFE3FB6}" type="slidenum">
              <a:rPr lang="en-US" altLang="en-US" smtClean="0"/>
              <a:t>2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938359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35451"/>
    </mc:Choice>
    <mc:Fallback xmlns="">
      <p:transition advTm="35451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355215" y="665416"/>
            <a:ext cx="5131435" cy="50526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MY" sz="3200" spc="-10" dirty="0">
                <a:solidFill>
                  <a:srgbClr val="C00000"/>
                </a:solidFill>
                <a:latin typeface="Britannic Bold" panose="020B0903060703020204" pitchFamily="34" charset="0"/>
              </a:rPr>
              <a:t>Introduction</a:t>
            </a:r>
            <a:r>
              <a:rPr lang="en-MY" sz="3200" b="1" spc="-10" dirty="0">
                <a:solidFill>
                  <a:srgbClr val="FF0000"/>
                </a:solidFill>
                <a:latin typeface="Britannic Bold" panose="020B0903060703020204" pitchFamily="34" charset="0"/>
              </a:rPr>
              <a:t> </a:t>
            </a:r>
            <a:r>
              <a:rPr lang="en-MY" sz="3200" b="1" spc="-20" dirty="0">
                <a:solidFill>
                  <a:srgbClr val="C00000"/>
                </a:solidFill>
                <a:latin typeface="Britannic Bold" panose="020B0903060703020204" pitchFamily="34" charset="0"/>
              </a:rPr>
              <a:t>to</a:t>
            </a:r>
            <a:r>
              <a:rPr lang="en-MY" sz="3200" b="1" spc="-60" dirty="0">
                <a:solidFill>
                  <a:srgbClr val="C00000"/>
                </a:solidFill>
                <a:latin typeface="Britannic Bold" panose="020B0903060703020204" pitchFamily="34" charset="0"/>
              </a:rPr>
              <a:t> </a:t>
            </a:r>
            <a:r>
              <a:rPr lang="en-MY" sz="3200" spc="5" dirty="0">
                <a:solidFill>
                  <a:srgbClr val="C00000"/>
                </a:solidFill>
                <a:latin typeface="Britannic Bold" panose="020B0903060703020204" pitchFamily="34" charset="0"/>
              </a:rPr>
              <a:t>Queue</a:t>
            </a:r>
            <a:endParaRPr sz="3200" spc="-5" dirty="0">
              <a:solidFill>
                <a:srgbClr val="C00000"/>
              </a:solidFill>
              <a:latin typeface="Britannic Bold" panose="020B0903060703020204" pitchFamily="34" charset="0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8512302" y="6279896"/>
            <a:ext cx="95885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spc="-5" dirty="0">
                <a:latin typeface="Arial" panose="020B0604020202020204"/>
                <a:cs typeface="Arial" panose="020B0604020202020204"/>
              </a:rPr>
              <a:t>2</a:t>
            </a:r>
            <a:endParaRPr sz="1000">
              <a:latin typeface="Arial" panose="020B0604020202020204"/>
              <a:cs typeface="Arial" panose="020B0604020202020204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66467F5A-DA72-427D-B20E-C762FA3B81C2}"/>
              </a:ext>
            </a:extLst>
          </p:cNvPr>
          <p:cNvSpPr/>
          <p:nvPr/>
        </p:nvSpPr>
        <p:spPr>
          <a:xfrm>
            <a:off x="1495425" y="1708978"/>
            <a:ext cx="6734175" cy="26090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55600" marR="840740" indent="-343535">
              <a:lnSpc>
                <a:spcPct val="100000"/>
              </a:lnSpc>
              <a:spcBef>
                <a:spcPts val="95"/>
              </a:spcBef>
              <a:tabLst>
                <a:tab pos="355600" algn="l"/>
              </a:tabLst>
            </a:pPr>
            <a:r>
              <a:rPr lang="en-MY" spc="-10" dirty="0">
                <a:solidFill>
                  <a:srgbClr val="0F0F31"/>
                </a:solidFill>
                <a:latin typeface="Calibri"/>
                <a:cs typeface="Calibri"/>
              </a:rPr>
              <a:t>New items </a:t>
            </a:r>
            <a:r>
              <a:rPr lang="en-MY" spc="-15" dirty="0">
                <a:solidFill>
                  <a:srgbClr val="0F0F31"/>
                </a:solidFill>
                <a:latin typeface="Calibri"/>
                <a:cs typeface="Calibri"/>
              </a:rPr>
              <a:t>enter at </a:t>
            </a:r>
            <a:r>
              <a:rPr lang="en-MY" spc="-5" dirty="0">
                <a:solidFill>
                  <a:srgbClr val="0F0F31"/>
                </a:solidFill>
                <a:latin typeface="Calibri"/>
                <a:cs typeface="Calibri"/>
              </a:rPr>
              <a:t>the back, or </a:t>
            </a:r>
            <a:r>
              <a:rPr lang="en-MY" spc="-60" dirty="0">
                <a:solidFill>
                  <a:srgbClr val="0F0F31"/>
                </a:solidFill>
                <a:latin typeface="Calibri"/>
                <a:cs typeface="Calibri"/>
              </a:rPr>
              <a:t>rear, </a:t>
            </a:r>
            <a:r>
              <a:rPr lang="en-MY" spc="-5" dirty="0">
                <a:solidFill>
                  <a:srgbClr val="0F0F31"/>
                </a:solidFill>
                <a:latin typeface="Calibri"/>
                <a:cs typeface="Calibri"/>
              </a:rPr>
              <a:t>of the  </a:t>
            </a:r>
            <a:r>
              <a:rPr lang="en-MY" spc="-10" dirty="0">
                <a:solidFill>
                  <a:srgbClr val="0F0F31"/>
                </a:solidFill>
                <a:latin typeface="Calibri"/>
                <a:cs typeface="Calibri"/>
              </a:rPr>
              <a:t>queue</a:t>
            </a:r>
            <a:endParaRPr lang="en-MY" dirty="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675"/>
              </a:spcBef>
              <a:tabLst>
                <a:tab pos="355600" algn="l"/>
              </a:tabLst>
            </a:pPr>
            <a:r>
              <a:rPr lang="en-MY" spc="-5" dirty="0">
                <a:solidFill>
                  <a:srgbClr val="0F0F31"/>
                </a:solidFill>
                <a:latin typeface="Arial"/>
                <a:cs typeface="Arial"/>
              </a:rPr>
              <a:t>•	</a:t>
            </a:r>
            <a:r>
              <a:rPr lang="en-MY" spc="-10" dirty="0">
                <a:solidFill>
                  <a:srgbClr val="0F0F31"/>
                </a:solidFill>
                <a:latin typeface="Calibri"/>
                <a:cs typeface="Calibri"/>
              </a:rPr>
              <a:t>Items </a:t>
            </a:r>
            <a:r>
              <a:rPr lang="en-MY" spc="-20" dirty="0">
                <a:solidFill>
                  <a:srgbClr val="0F0F31"/>
                </a:solidFill>
                <a:latin typeface="Calibri"/>
                <a:cs typeface="Calibri"/>
              </a:rPr>
              <a:t>leave from </a:t>
            </a:r>
            <a:r>
              <a:rPr lang="en-MY" spc="-5" dirty="0">
                <a:solidFill>
                  <a:srgbClr val="0F0F31"/>
                </a:solidFill>
                <a:latin typeface="Calibri"/>
                <a:cs typeface="Calibri"/>
              </a:rPr>
              <a:t>the </a:t>
            </a:r>
            <a:r>
              <a:rPr lang="en-MY" spc="-25" dirty="0">
                <a:solidFill>
                  <a:srgbClr val="0F0F31"/>
                </a:solidFill>
                <a:latin typeface="Calibri"/>
                <a:cs typeface="Calibri"/>
              </a:rPr>
              <a:t>front </a:t>
            </a:r>
            <a:r>
              <a:rPr lang="en-MY" spc="-5" dirty="0">
                <a:solidFill>
                  <a:srgbClr val="0F0F31"/>
                </a:solidFill>
                <a:latin typeface="Calibri"/>
                <a:cs typeface="Calibri"/>
              </a:rPr>
              <a:t>of the</a:t>
            </a:r>
            <a:r>
              <a:rPr lang="en-MY" spc="95" dirty="0">
                <a:solidFill>
                  <a:srgbClr val="0F0F31"/>
                </a:solidFill>
                <a:latin typeface="Calibri"/>
                <a:cs typeface="Calibri"/>
              </a:rPr>
              <a:t> </a:t>
            </a:r>
            <a:r>
              <a:rPr lang="en-MY" spc="-10" dirty="0">
                <a:solidFill>
                  <a:srgbClr val="0F0F31"/>
                </a:solidFill>
                <a:latin typeface="Calibri"/>
                <a:cs typeface="Calibri"/>
              </a:rPr>
              <a:t>queue</a:t>
            </a:r>
            <a:endParaRPr lang="en-MY" dirty="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675"/>
              </a:spcBef>
              <a:tabLst>
                <a:tab pos="355600" algn="l"/>
              </a:tabLst>
            </a:pPr>
            <a:r>
              <a:rPr lang="en-MY" spc="-5" dirty="0">
                <a:solidFill>
                  <a:srgbClr val="0F0F31"/>
                </a:solidFill>
                <a:latin typeface="Arial"/>
                <a:cs typeface="Arial"/>
              </a:rPr>
              <a:t>•	</a:t>
            </a:r>
            <a:r>
              <a:rPr lang="en-MY" spc="-15" dirty="0">
                <a:solidFill>
                  <a:srgbClr val="0F0F31"/>
                </a:solidFill>
                <a:latin typeface="Calibri"/>
                <a:cs typeface="Calibri"/>
              </a:rPr>
              <a:t>First-in, first-out </a:t>
            </a:r>
            <a:r>
              <a:rPr lang="en-MY" spc="-10" dirty="0">
                <a:solidFill>
                  <a:srgbClr val="0F0F31"/>
                </a:solidFill>
                <a:latin typeface="Calibri"/>
                <a:cs typeface="Calibri"/>
              </a:rPr>
              <a:t>(FIFO)</a:t>
            </a:r>
            <a:r>
              <a:rPr lang="en-MY" spc="100" dirty="0">
                <a:solidFill>
                  <a:srgbClr val="0F0F31"/>
                </a:solidFill>
                <a:latin typeface="Calibri"/>
                <a:cs typeface="Calibri"/>
              </a:rPr>
              <a:t> </a:t>
            </a:r>
            <a:r>
              <a:rPr lang="en-MY" spc="-15" dirty="0">
                <a:solidFill>
                  <a:srgbClr val="0F0F31"/>
                </a:solidFill>
                <a:latin typeface="Calibri"/>
                <a:cs typeface="Calibri"/>
              </a:rPr>
              <a:t>property</a:t>
            </a:r>
            <a:endParaRPr lang="en-MY" dirty="0">
              <a:latin typeface="Calibri"/>
              <a:cs typeface="Calibri"/>
            </a:endParaRPr>
          </a:p>
          <a:p>
            <a:pPr marL="756285" marR="75565" indent="-287020">
              <a:lnSpc>
                <a:spcPct val="100000"/>
              </a:lnSpc>
              <a:spcBef>
                <a:spcPts val="670"/>
              </a:spcBef>
            </a:pPr>
            <a:r>
              <a:rPr lang="en-MY" spc="-5" dirty="0">
                <a:solidFill>
                  <a:srgbClr val="0F0F31"/>
                </a:solidFill>
                <a:latin typeface="Arial"/>
                <a:cs typeface="Arial"/>
              </a:rPr>
              <a:t>– </a:t>
            </a:r>
            <a:r>
              <a:rPr lang="en-MY" spc="-10" dirty="0">
                <a:solidFill>
                  <a:srgbClr val="0F0F31"/>
                </a:solidFill>
                <a:latin typeface="Calibri"/>
                <a:cs typeface="Calibri"/>
              </a:rPr>
              <a:t>The </a:t>
            </a:r>
            <a:r>
              <a:rPr lang="en-MY" spc="-25" dirty="0">
                <a:solidFill>
                  <a:srgbClr val="0F0F31"/>
                </a:solidFill>
                <a:latin typeface="Calibri"/>
                <a:cs typeface="Calibri"/>
              </a:rPr>
              <a:t>first </a:t>
            </a:r>
            <a:r>
              <a:rPr lang="en-MY" spc="-10" dirty="0">
                <a:solidFill>
                  <a:srgbClr val="0F0F31"/>
                </a:solidFill>
                <a:latin typeface="Calibri"/>
                <a:cs typeface="Calibri"/>
              </a:rPr>
              <a:t>item inserted </a:t>
            </a:r>
            <a:r>
              <a:rPr lang="en-MY" spc="-20" dirty="0">
                <a:solidFill>
                  <a:srgbClr val="0F0F31"/>
                </a:solidFill>
                <a:latin typeface="Calibri"/>
                <a:cs typeface="Calibri"/>
              </a:rPr>
              <a:t>into </a:t>
            </a:r>
            <a:r>
              <a:rPr lang="en-MY" spc="-5" dirty="0">
                <a:solidFill>
                  <a:srgbClr val="0F0F31"/>
                </a:solidFill>
                <a:latin typeface="Calibri"/>
                <a:cs typeface="Calibri"/>
              </a:rPr>
              <a:t>a </a:t>
            </a:r>
            <a:r>
              <a:rPr lang="en-MY" spc="-10" dirty="0">
                <a:solidFill>
                  <a:srgbClr val="0F0F31"/>
                </a:solidFill>
                <a:latin typeface="Calibri"/>
                <a:cs typeface="Calibri"/>
              </a:rPr>
              <a:t>queue </a:t>
            </a:r>
            <a:r>
              <a:rPr lang="en-MY" spc="-5" dirty="0">
                <a:solidFill>
                  <a:srgbClr val="0F0F31"/>
                </a:solidFill>
                <a:latin typeface="Calibri"/>
                <a:cs typeface="Calibri"/>
              </a:rPr>
              <a:t>is the </a:t>
            </a:r>
            <a:r>
              <a:rPr lang="en-MY" spc="-25" dirty="0">
                <a:solidFill>
                  <a:srgbClr val="0F0F31"/>
                </a:solidFill>
                <a:latin typeface="Calibri"/>
                <a:cs typeface="Calibri"/>
              </a:rPr>
              <a:t>first  </a:t>
            </a:r>
            <a:r>
              <a:rPr lang="en-MY" spc="-10" dirty="0">
                <a:solidFill>
                  <a:srgbClr val="0F0F31"/>
                </a:solidFill>
                <a:latin typeface="Calibri"/>
                <a:cs typeface="Calibri"/>
              </a:rPr>
              <a:t>item </a:t>
            </a:r>
            <a:r>
              <a:rPr lang="en-MY" spc="-15" dirty="0">
                <a:solidFill>
                  <a:srgbClr val="0F0F31"/>
                </a:solidFill>
                <a:latin typeface="Calibri"/>
                <a:cs typeface="Calibri"/>
              </a:rPr>
              <a:t>to</a:t>
            </a:r>
            <a:r>
              <a:rPr lang="en-MY" dirty="0">
                <a:solidFill>
                  <a:srgbClr val="0F0F31"/>
                </a:solidFill>
                <a:latin typeface="Calibri"/>
                <a:cs typeface="Calibri"/>
              </a:rPr>
              <a:t> </a:t>
            </a:r>
            <a:r>
              <a:rPr lang="en-MY" spc="-20" dirty="0">
                <a:solidFill>
                  <a:srgbClr val="0F0F31"/>
                </a:solidFill>
                <a:latin typeface="Calibri"/>
                <a:cs typeface="Calibri"/>
              </a:rPr>
              <a:t>leave</a:t>
            </a:r>
            <a:endParaRPr lang="en-MY" dirty="0">
              <a:latin typeface="Calibri"/>
              <a:cs typeface="Calibri"/>
            </a:endParaRPr>
          </a:p>
          <a:p>
            <a:pPr marL="469900">
              <a:lnSpc>
                <a:spcPct val="100000"/>
              </a:lnSpc>
              <a:spcBef>
                <a:spcPts val="340"/>
              </a:spcBef>
            </a:pPr>
            <a:r>
              <a:rPr lang="en-MY" spc="-5" dirty="0">
                <a:latin typeface="Arial"/>
                <a:cs typeface="Arial"/>
              </a:rPr>
              <a:t>– </a:t>
            </a:r>
            <a:r>
              <a:rPr lang="en-MY" spc="-10" dirty="0">
                <a:latin typeface="Calibri"/>
                <a:cs typeface="Calibri"/>
              </a:rPr>
              <a:t>Middle elements </a:t>
            </a:r>
            <a:r>
              <a:rPr lang="en-MY" spc="-20" dirty="0">
                <a:latin typeface="Calibri"/>
                <a:cs typeface="Calibri"/>
              </a:rPr>
              <a:t>are </a:t>
            </a:r>
            <a:r>
              <a:rPr lang="en-MY" spc="-10" dirty="0">
                <a:latin typeface="Calibri"/>
                <a:cs typeface="Calibri"/>
              </a:rPr>
              <a:t>logically</a:t>
            </a:r>
            <a:r>
              <a:rPr lang="en-MY" spc="15" dirty="0">
                <a:latin typeface="Calibri"/>
                <a:cs typeface="Calibri"/>
              </a:rPr>
              <a:t> </a:t>
            </a:r>
            <a:r>
              <a:rPr lang="en-MY" spc="-10" dirty="0">
                <a:latin typeface="Calibri"/>
                <a:cs typeface="Calibri"/>
              </a:rPr>
              <a:t>inaccessible</a:t>
            </a:r>
            <a:endParaRPr lang="en-MY" dirty="0">
              <a:latin typeface="Calibri"/>
              <a:cs typeface="Calibri"/>
            </a:endParaRPr>
          </a:p>
          <a:p>
            <a:pPr marL="355600" marR="5080" indent="-343535">
              <a:lnSpc>
                <a:spcPts val="3030"/>
              </a:lnSpc>
              <a:spcBef>
                <a:spcPts val="710"/>
              </a:spcBef>
              <a:tabLst>
                <a:tab pos="355600" algn="l"/>
              </a:tabLst>
            </a:pPr>
            <a:r>
              <a:rPr lang="en-MY" spc="-5" dirty="0">
                <a:latin typeface="Arial"/>
                <a:cs typeface="Arial"/>
              </a:rPr>
              <a:t>•	</a:t>
            </a:r>
            <a:r>
              <a:rPr lang="en-MY" spc="-10" dirty="0">
                <a:latin typeface="Calibri"/>
                <a:cs typeface="Calibri"/>
              </a:rPr>
              <a:t>Important </a:t>
            </a:r>
            <a:r>
              <a:rPr lang="en-MY" spc="-5" dirty="0">
                <a:latin typeface="Calibri"/>
                <a:cs typeface="Calibri"/>
              </a:rPr>
              <a:t>in </a:t>
            </a:r>
            <a:r>
              <a:rPr lang="en-MY" spc="-10" dirty="0">
                <a:latin typeface="Calibri"/>
                <a:cs typeface="Calibri"/>
              </a:rPr>
              <a:t>simulation </a:t>
            </a:r>
            <a:r>
              <a:rPr lang="en-MY" spc="-5" dirty="0">
                <a:latin typeface="Calibri"/>
                <a:cs typeface="Calibri"/>
              </a:rPr>
              <a:t>&amp; </a:t>
            </a:r>
            <a:r>
              <a:rPr lang="en-MY" spc="-10" dirty="0" err="1">
                <a:latin typeface="Calibri"/>
                <a:cs typeface="Calibri"/>
              </a:rPr>
              <a:t>analyzing</a:t>
            </a:r>
            <a:r>
              <a:rPr lang="en-MY" spc="-10" dirty="0">
                <a:latin typeface="Calibri"/>
                <a:cs typeface="Calibri"/>
              </a:rPr>
              <a:t> </a:t>
            </a:r>
            <a:r>
              <a:rPr lang="en-MY" spc="-5" dirty="0">
                <a:latin typeface="Calibri"/>
                <a:cs typeface="Calibri"/>
              </a:rPr>
              <a:t>the </a:t>
            </a:r>
            <a:r>
              <a:rPr lang="en-MY" spc="-15" dirty="0" err="1">
                <a:latin typeface="Calibri"/>
                <a:cs typeface="Calibri"/>
              </a:rPr>
              <a:t>behavior</a:t>
            </a:r>
            <a:r>
              <a:rPr lang="en-MY" spc="-15" dirty="0">
                <a:latin typeface="Calibri"/>
                <a:cs typeface="Calibri"/>
              </a:rPr>
              <a:t>  </a:t>
            </a:r>
            <a:r>
              <a:rPr lang="en-MY" spc="-5" dirty="0">
                <a:latin typeface="Calibri"/>
                <a:cs typeface="Calibri"/>
              </a:rPr>
              <a:t>of </a:t>
            </a:r>
            <a:r>
              <a:rPr lang="en-MY" spc="-20" dirty="0">
                <a:latin typeface="Calibri"/>
                <a:cs typeface="Calibri"/>
              </a:rPr>
              <a:t>complex</a:t>
            </a:r>
            <a:r>
              <a:rPr lang="en-MY" spc="15" dirty="0">
                <a:latin typeface="Calibri"/>
                <a:cs typeface="Calibri"/>
              </a:rPr>
              <a:t> </a:t>
            </a:r>
            <a:r>
              <a:rPr lang="en-MY" spc="-25" dirty="0">
                <a:latin typeface="Calibri"/>
                <a:cs typeface="Calibri"/>
              </a:rPr>
              <a:t>systems</a:t>
            </a:r>
            <a:endParaRPr lang="en-MY" dirty="0">
              <a:latin typeface="Calibri"/>
              <a:cs typeface="Calibri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4BFCF30-164B-4A66-B672-E86E183AE4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4CB461-F491-4AB5-AF61-62002CFE3FB6}" type="slidenum">
              <a:rPr lang="en-US" altLang="en-US" smtClean="0"/>
              <a:t>3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174330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96009"/>
    </mc:Choice>
    <mc:Fallback xmlns="">
      <p:transition advTm="96009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408040" y="643663"/>
            <a:ext cx="5131435" cy="50526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MY" sz="3200" dirty="0">
                <a:solidFill>
                  <a:srgbClr val="C00000"/>
                </a:solidFill>
                <a:latin typeface="Britannic Bold" panose="020B0903060703020204" pitchFamily="34" charset="0"/>
              </a:rPr>
              <a:t>Queue</a:t>
            </a:r>
            <a:r>
              <a:rPr lang="en-MY" sz="3200" spc="-80" dirty="0">
                <a:solidFill>
                  <a:srgbClr val="C00000"/>
                </a:solidFill>
                <a:latin typeface="Britannic Bold" panose="020B0903060703020204" pitchFamily="34" charset="0"/>
              </a:rPr>
              <a:t> </a:t>
            </a:r>
            <a:r>
              <a:rPr lang="en-MY" sz="3200" spc="-5" dirty="0">
                <a:solidFill>
                  <a:srgbClr val="C00000"/>
                </a:solidFill>
                <a:latin typeface="Britannic Bold" panose="020B0903060703020204" pitchFamily="34" charset="0"/>
              </a:rPr>
              <a:t>Applications</a:t>
            </a:r>
            <a:endParaRPr sz="3200" b="1" spc="-5" dirty="0">
              <a:solidFill>
                <a:srgbClr val="C00000"/>
              </a:solidFill>
              <a:latin typeface="Britannic Bold" panose="020B0903060703020204" pitchFamily="34" charset="0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8512302" y="6279896"/>
            <a:ext cx="95885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spc="-5" dirty="0">
                <a:latin typeface="Arial" panose="020B0604020202020204"/>
                <a:cs typeface="Arial" panose="020B0604020202020204"/>
              </a:rPr>
              <a:t>2</a:t>
            </a:r>
            <a:endParaRPr sz="1000">
              <a:latin typeface="Arial" panose="020B0604020202020204"/>
              <a:cs typeface="Arial" panose="020B0604020202020204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66C669A-227A-41BA-9CF1-DCDA4D8AB960}"/>
              </a:ext>
            </a:extLst>
          </p:cNvPr>
          <p:cNvSpPr/>
          <p:nvPr/>
        </p:nvSpPr>
        <p:spPr>
          <a:xfrm>
            <a:off x="1820543" y="1741020"/>
            <a:ext cx="6595874" cy="41626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R="3413125" algn="just">
              <a:lnSpc>
                <a:spcPct val="100000"/>
              </a:lnSpc>
              <a:spcBef>
                <a:spcPts val="95"/>
              </a:spcBef>
              <a:tabLst>
                <a:tab pos="342900" algn="l"/>
              </a:tabLst>
            </a:pPr>
            <a:r>
              <a:rPr lang="en-MY" sz="2000" spc="-25" dirty="0">
                <a:latin typeface="Calibri"/>
                <a:cs typeface="Calibri"/>
              </a:rPr>
              <a:t>Real-World </a:t>
            </a:r>
            <a:r>
              <a:rPr lang="en-MY" sz="2000" spc="-10" dirty="0">
                <a:latin typeface="Calibri"/>
                <a:cs typeface="Calibri"/>
              </a:rPr>
              <a:t>Applications</a:t>
            </a:r>
            <a:endParaRPr lang="en-MY" sz="2000" dirty="0">
              <a:latin typeface="Calibri"/>
              <a:cs typeface="Calibri"/>
            </a:endParaRPr>
          </a:p>
          <a:p>
            <a:pPr marR="3405504" algn="just">
              <a:lnSpc>
                <a:spcPct val="100000"/>
              </a:lnSpc>
              <a:spcBef>
                <a:spcPts val="20"/>
              </a:spcBef>
            </a:pPr>
            <a:r>
              <a:rPr lang="en-MY" dirty="0">
                <a:latin typeface="Arial"/>
                <a:cs typeface="Arial"/>
              </a:rPr>
              <a:t>– </a:t>
            </a:r>
            <a:r>
              <a:rPr lang="en-MY" spc="-5" dirty="0">
                <a:latin typeface="Calibri"/>
                <a:cs typeface="Calibri"/>
              </a:rPr>
              <a:t>Cashier </a:t>
            </a:r>
            <a:r>
              <a:rPr lang="en-MY" dirty="0">
                <a:latin typeface="Calibri"/>
                <a:cs typeface="Calibri"/>
              </a:rPr>
              <a:t>lines in </a:t>
            </a:r>
            <a:r>
              <a:rPr lang="en-MY" spc="-20" dirty="0">
                <a:latin typeface="Calibri"/>
                <a:cs typeface="Calibri"/>
              </a:rPr>
              <a:t>any store</a:t>
            </a:r>
            <a:endParaRPr lang="en-MY" dirty="0">
              <a:latin typeface="Calibri"/>
              <a:cs typeface="Calibri"/>
            </a:endParaRPr>
          </a:p>
          <a:p>
            <a:pPr marR="3394075" algn="just">
              <a:lnSpc>
                <a:spcPct val="100000"/>
              </a:lnSpc>
            </a:pPr>
            <a:r>
              <a:rPr lang="en-MY" dirty="0">
                <a:latin typeface="Arial"/>
                <a:cs typeface="Arial"/>
              </a:rPr>
              <a:t>– </a:t>
            </a:r>
            <a:r>
              <a:rPr lang="en-MY" spc="-5" dirty="0">
                <a:latin typeface="Calibri"/>
                <a:cs typeface="Calibri"/>
              </a:rPr>
              <a:t>Check out </a:t>
            </a:r>
            <a:r>
              <a:rPr lang="en-MY" spc="-15" dirty="0">
                <a:latin typeface="Calibri"/>
                <a:cs typeface="Calibri"/>
              </a:rPr>
              <a:t>at </a:t>
            </a:r>
            <a:r>
              <a:rPr lang="en-MY" dirty="0">
                <a:latin typeface="Calibri"/>
                <a:cs typeface="Calibri"/>
              </a:rPr>
              <a:t>a</a:t>
            </a:r>
            <a:r>
              <a:rPr lang="en-MY" spc="185" dirty="0">
                <a:latin typeface="Calibri"/>
                <a:cs typeface="Calibri"/>
              </a:rPr>
              <a:t> </a:t>
            </a:r>
            <a:r>
              <a:rPr lang="en-MY" spc="-20" dirty="0">
                <a:latin typeface="Calibri"/>
                <a:cs typeface="Calibri"/>
              </a:rPr>
              <a:t>bookstore</a:t>
            </a:r>
            <a:endParaRPr lang="en-MY" dirty="0">
              <a:latin typeface="Calibri"/>
              <a:cs typeface="Calibri"/>
            </a:endParaRPr>
          </a:p>
          <a:p>
            <a:pPr marL="469900" algn="just">
              <a:lnSpc>
                <a:spcPct val="100000"/>
              </a:lnSpc>
            </a:pPr>
            <a:r>
              <a:rPr lang="en-MY" dirty="0">
                <a:latin typeface="Arial"/>
                <a:cs typeface="Arial"/>
              </a:rPr>
              <a:t>– </a:t>
            </a:r>
            <a:r>
              <a:rPr lang="en-MY" dirty="0">
                <a:latin typeface="Calibri"/>
                <a:cs typeface="Calibri"/>
              </a:rPr>
              <a:t>Bank /</a:t>
            </a:r>
            <a:r>
              <a:rPr lang="en-MY" spc="229" dirty="0">
                <a:latin typeface="Calibri"/>
                <a:cs typeface="Calibri"/>
              </a:rPr>
              <a:t> </a:t>
            </a:r>
            <a:r>
              <a:rPr lang="en-MY" spc="-70" dirty="0">
                <a:latin typeface="Calibri"/>
                <a:cs typeface="Calibri"/>
              </a:rPr>
              <a:t>ATM</a:t>
            </a:r>
            <a:endParaRPr lang="en-MY" dirty="0">
              <a:latin typeface="Calibri"/>
              <a:cs typeface="Calibri"/>
            </a:endParaRPr>
          </a:p>
          <a:p>
            <a:pPr marL="469900" algn="just">
              <a:lnSpc>
                <a:spcPts val="2875"/>
              </a:lnSpc>
            </a:pPr>
            <a:r>
              <a:rPr lang="en-MY" dirty="0">
                <a:latin typeface="Arial"/>
                <a:cs typeface="Arial"/>
              </a:rPr>
              <a:t>– </a:t>
            </a:r>
            <a:r>
              <a:rPr lang="en-MY" spc="-5" dirty="0">
                <a:latin typeface="Calibri"/>
                <a:cs typeface="Calibri"/>
              </a:rPr>
              <a:t>Call </a:t>
            </a:r>
            <a:r>
              <a:rPr lang="en-MY" dirty="0">
                <a:latin typeface="Calibri"/>
                <a:cs typeface="Calibri"/>
              </a:rPr>
              <a:t>an</a:t>
            </a:r>
            <a:r>
              <a:rPr lang="en-MY" spc="220" dirty="0">
                <a:latin typeface="Calibri"/>
                <a:cs typeface="Calibri"/>
              </a:rPr>
              <a:t> </a:t>
            </a:r>
            <a:r>
              <a:rPr lang="en-MY" dirty="0">
                <a:latin typeface="Calibri"/>
                <a:cs typeface="Calibri"/>
              </a:rPr>
              <a:t>airline</a:t>
            </a:r>
          </a:p>
          <a:p>
            <a:pPr marL="12700" algn="just">
              <a:lnSpc>
                <a:spcPts val="3354"/>
              </a:lnSpc>
              <a:tabLst>
                <a:tab pos="474345" algn="l"/>
              </a:tabLst>
            </a:pPr>
            <a:r>
              <a:rPr lang="en-MY" sz="2000" spc="-5" dirty="0">
                <a:latin typeface="Arial"/>
                <a:cs typeface="Arial"/>
              </a:rPr>
              <a:t>•	</a:t>
            </a:r>
            <a:r>
              <a:rPr lang="en-MY" sz="2000" spc="-10" dirty="0">
                <a:latin typeface="Calibri"/>
                <a:cs typeface="Calibri"/>
              </a:rPr>
              <a:t>Computer Science</a:t>
            </a:r>
            <a:r>
              <a:rPr lang="en-MY" sz="2000" spc="35" dirty="0">
                <a:latin typeface="Calibri"/>
                <a:cs typeface="Calibri"/>
              </a:rPr>
              <a:t> </a:t>
            </a:r>
            <a:r>
              <a:rPr lang="en-MY" sz="2000" spc="-10" dirty="0">
                <a:latin typeface="Calibri"/>
                <a:cs typeface="Calibri"/>
              </a:rPr>
              <a:t>Applications</a:t>
            </a:r>
            <a:endParaRPr lang="en-MY" sz="2000" dirty="0">
              <a:latin typeface="Calibri"/>
              <a:cs typeface="Calibri"/>
            </a:endParaRPr>
          </a:p>
          <a:p>
            <a:pPr marL="469900" algn="just">
              <a:lnSpc>
                <a:spcPct val="100000"/>
              </a:lnSpc>
              <a:spcBef>
                <a:spcPts val="15"/>
              </a:spcBef>
            </a:pPr>
            <a:r>
              <a:rPr lang="en-MY" dirty="0">
                <a:latin typeface="Arial"/>
                <a:cs typeface="Arial"/>
              </a:rPr>
              <a:t>– </a:t>
            </a:r>
            <a:r>
              <a:rPr lang="en-MY" spc="-10" dirty="0">
                <a:latin typeface="Calibri"/>
                <a:cs typeface="Calibri"/>
              </a:rPr>
              <a:t>Print </a:t>
            </a:r>
            <a:r>
              <a:rPr lang="en-MY" dirty="0">
                <a:latin typeface="Calibri"/>
                <a:cs typeface="Calibri"/>
              </a:rPr>
              <a:t>lines </a:t>
            </a:r>
            <a:r>
              <a:rPr lang="en-MY" spc="-5" dirty="0">
                <a:latin typeface="Calibri"/>
                <a:cs typeface="Calibri"/>
              </a:rPr>
              <a:t>of </a:t>
            </a:r>
            <a:r>
              <a:rPr lang="en-MY" dirty="0">
                <a:latin typeface="Calibri"/>
                <a:cs typeface="Calibri"/>
              </a:rPr>
              <a:t>a</a:t>
            </a:r>
            <a:r>
              <a:rPr lang="en-MY" spc="229" dirty="0">
                <a:latin typeface="Calibri"/>
                <a:cs typeface="Calibri"/>
              </a:rPr>
              <a:t> </a:t>
            </a:r>
            <a:r>
              <a:rPr lang="en-MY" spc="-10" dirty="0">
                <a:latin typeface="Calibri"/>
                <a:cs typeface="Calibri"/>
              </a:rPr>
              <a:t>document</a:t>
            </a:r>
            <a:endParaRPr lang="en-MY" dirty="0">
              <a:latin typeface="Calibri"/>
              <a:cs typeface="Calibri"/>
            </a:endParaRPr>
          </a:p>
          <a:p>
            <a:pPr marL="469900" algn="just">
              <a:lnSpc>
                <a:spcPct val="100000"/>
              </a:lnSpc>
            </a:pPr>
            <a:r>
              <a:rPr lang="en-MY" dirty="0">
                <a:latin typeface="Arial"/>
                <a:cs typeface="Arial"/>
              </a:rPr>
              <a:t>– </a:t>
            </a:r>
            <a:r>
              <a:rPr lang="en-MY" spc="-10" dirty="0">
                <a:latin typeface="Calibri"/>
                <a:cs typeface="Calibri"/>
              </a:rPr>
              <a:t>Printer </a:t>
            </a:r>
            <a:r>
              <a:rPr lang="en-MY" spc="-5" dirty="0">
                <a:latin typeface="Calibri"/>
                <a:cs typeface="Calibri"/>
              </a:rPr>
              <a:t>sharing </a:t>
            </a:r>
            <a:r>
              <a:rPr lang="en-MY" spc="-10" dirty="0">
                <a:latin typeface="Calibri"/>
                <a:cs typeface="Calibri"/>
              </a:rPr>
              <a:t>between</a:t>
            </a:r>
            <a:r>
              <a:rPr lang="en-MY" spc="225" dirty="0">
                <a:latin typeface="Calibri"/>
                <a:cs typeface="Calibri"/>
              </a:rPr>
              <a:t> </a:t>
            </a:r>
            <a:r>
              <a:rPr lang="en-MY" spc="-15" dirty="0">
                <a:latin typeface="Calibri"/>
                <a:cs typeface="Calibri"/>
              </a:rPr>
              <a:t>computers</a:t>
            </a:r>
            <a:endParaRPr lang="en-MY" dirty="0">
              <a:latin typeface="Calibri"/>
              <a:cs typeface="Calibri"/>
            </a:endParaRPr>
          </a:p>
          <a:p>
            <a:pPr marL="469900" algn="just">
              <a:lnSpc>
                <a:spcPct val="100000"/>
              </a:lnSpc>
              <a:spcBef>
                <a:spcPts val="5"/>
              </a:spcBef>
            </a:pPr>
            <a:r>
              <a:rPr lang="en-MY" dirty="0">
                <a:latin typeface="Arial"/>
                <a:cs typeface="Arial"/>
              </a:rPr>
              <a:t>– </a:t>
            </a:r>
            <a:r>
              <a:rPr lang="en-MY" spc="-10" dirty="0">
                <a:latin typeface="Calibri"/>
                <a:cs typeface="Calibri"/>
              </a:rPr>
              <a:t>Recognizing</a:t>
            </a:r>
            <a:r>
              <a:rPr lang="en-MY" spc="210" dirty="0">
                <a:latin typeface="Calibri"/>
                <a:cs typeface="Calibri"/>
              </a:rPr>
              <a:t> </a:t>
            </a:r>
            <a:r>
              <a:rPr lang="en-MY" spc="-10" dirty="0">
                <a:latin typeface="Calibri"/>
                <a:cs typeface="Calibri"/>
              </a:rPr>
              <a:t>palindromes</a:t>
            </a:r>
            <a:endParaRPr lang="en-MY" dirty="0">
              <a:latin typeface="Calibri"/>
              <a:cs typeface="Calibri"/>
            </a:endParaRPr>
          </a:p>
          <a:p>
            <a:pPr marL="469900" algn="just">
              <a:lnSpc>
                <a:spcPct val="100000"/>
              </a:lnSpc>
            </a:pPr>
            <a:r>
              <a:rPr lang="en-MY" dirty="0">
                <a:latin typeface="Arial"/>
                <a:cs typeface="Arial"/>
              </a:rPr>
              <a:t>– </a:t>
            </a:r>
            <a:r>
              <a:rPr lang="en-MY" spc="-10" dirty="0">
                <a:latin typeface="Calibri"/>
                <a:cs typeface="Calibri"/>
              </a:rPr>
              <a:t>Shared resource usage </a:t>
            </a:r>
            <a:r>
              <a:rPr lang="en-MY" spc="-15" dirty="0">
                <a:latin typeface="Calibri"/>
                <a:cs typeface="Calibri"/>
              </a:rPr>
              <a:t>(CPU, </a:t>
            </a:r>
            <a:r>
              <a:rPr lang="en-MY" dirty="0">
                <a:latin typeface="Calibri"/>
                <a:cs typeface="Calibri"/>
              </a:rPr>
              <a:t>memory </a:t>
            </a:r>
            <a:r>
              <a:rPr lang="en-MY" spc="-5" dirty="0">
                <a:latin typeface="Calibri"/>
                <a:cs typeface="Calibri"/>
              </a:rPr>
              <a:t>access,</a:t>
            </a:r>
            <a:r>
              <a:rPr lang="en-MY" spc="245" dirty="0">
                <a:latin typeface="Calibri"/>
                <a:cs typeface="Calibri"/>
              </a:rPr>
              <a:t> </a:t>
            </a:r>
            <a:r>
              <a:rPr lang="en-MY" dirty="0">
                <a:latin typeface="Arial Black"/>
                <a:cs typeface="Arial Black"/>
              </a:rPr>
              <a:t>…</a:t>
            </a:r>
            <a:r>
              <a:rPr lang="en-MY" dirty="0">
                <a:latin typeface="Calibri"/>
                <a:cs typeface="Calibri"/>
              </a:rPr>
              <a:t>)</a:t>
            </a:r>
          </a:p>
          <a:p>
            <a:pPr marL="12700" algn="just">
              <a:lnSpc>
                <a:spcPct val="100000"/>
              </a:lnSpc>
              <a:spcBef>
                <a:spcPts val="580"/>
              </a:spcBef>
              <a:tabLst>
                <a:tab pos="355600" algn="l"/>
              </a:tabLst>
            </a:pPr>
            <a:r>
              <a:rPr lang="en-MY" sz="2000" spc="-5" dirty="0">
                <a:latin typeface="Arial"/>
                <a:cs typeface="Arial"/>
              </a:rPr>
              <a:t>•	</a:t>
            </a:r>
            <a:r>
              <a:rPr lang="en-MY" sz="2000" spc="-10" dirty="0">
                <a:latin typeface="Calibri"/>
                <a:cs typeface="Calibri"/>
              </a:rPr>
              <a:t>Simulation</a:t>
            </a:r>
            <a:endParaRPr lang="en-MY" sz="2000" dirty="0">
              <a:latin typeface="Calibri"/>
              <a:cs typeface="Calibri"/>
            </a:endParaRPr>
          </a:p>
          <a:p>
            <a:pPr marL="469900" algn="just">
              <a:lnSpc>
                <a:spcPct val="100000"/>
              </a:lnSpc>
              <a:spcBef>
                <a:spcPts val="610"/>
              </a:spcBef>
            </a:pPr>
            <a:r>
              <a:rPr lang="en-MY" dirty="0">
                <a:latin typeface="Arial"/>
                <a:cs typeface="Arial"/>
              </a:rPr>
              <a:t>– </a:t>
            </a:r>
            <a:r>
              <a:rPr lang="en-MY" dirty="0">
                <a:latin typeface="Calibri"/>
                <a:cs typeface="Calibri"/>
              </a:rPr>
              <a:t>A </a:t>
            </a:r>
            <a:r>
              <a:rPr lang="en-MY" spc="-5" dirty="0">
                <a:latin typeface="Calibri"/>
                <a:cs typeface="Calibri"/>
              </a:rPr>
              <a:t>study </a:t>
            </a:r>
            <a:r>
              <a:rPr lang="en-MY" spc="-15" dirty="0">
                <a:latin typeface="Calibri"/>
                <a:cs typeface="Calibri"/>
              </a:rPr>
              <a:t>to </a:t>
            </a:r>
            <a:r>
              <a:rPr lang="en-MY" spc="-5" dirty="0">
                <a:latin typeface="Calibri"/>
                <a:cs typeface="Calibri"/>
              </a:rPr>
              <a:t>see </a:t>
            </a:r>
            <a:r>
              <a:rPr lang="en-MY" spc="-10" dirty="0">
                <a:latin typeface="Calibri"/>
                <a:cs typeface="Calibri"/>
              </a:rPr>
              <a:t>how </a:t>
            </a:r>
            <a:r>
              <a:rPr lang="en-MY" spc="-15" dirty="0">
                <a:latin typeface="Calibri"/>
                <a:cs typeface="Calibri"/>
              </a:rPr>
              <a:t>to </a:t>
            </a:r>
            <a:r>
              <a:rPr lang="en-MY" spc="-5" dirty="0">
                <a:latin typeface="Calibri"/>
                <a:cs typeface="Calibri"/>
              </a:rPr>
              <a:t>reduce </a:t>
            </a:r>
            <a:r>
              <a:rPr lang="en-MY" dirty="0">
                <a:latin typeface="Calibri"/>
                <a:cs typeface="Calibri"/>
              </a:rPr>
              <a:t>the </a:t>
            </a:r>
            <a:r>
              <a:rPr lang="en-MY" spc="-10" dirty="0">
                <a:latin typeface="Calibri"/>
                <a:cs typeface="Calibri"/>
              </a:rPr>
              <a:t>wait </a:t>
            </a:r>
            <a:r>
              <a:rPr lang="en-MY" spc="-15" dirty="0">
                <a:latin typeface="Calibri"/>
                <a:cs typeface="Calibri"/>
              </a:rPr>
              <a:t>involved </a:t>
            </a:r>
            <a:r>
              <a:rPr lang="en-MY" dirty="0">
                <a:latin typeface="Calibri"/>
                <a:cs typeface="Calibri"/>
              </a:rPr>
              <a:t>in</a:t>
            </a:r>
            <a:r>
              <a:rPr lang="en-MY" spc="200" dirty="0">
                <a:latin typeface="Calibri"/>
                <a:cs typeface="Calibri"/>
              </a:rPr>
              <a:t> </a:t>
            </a:r>
            <a:r>
              <a:rPr lang="en-MY" dirty="0">
                <a:latin typeface="Calibri"/>
                <a:cs typeface="Calibri"/>
              </a:rPr>
              <a:t>an</a:t>
            </a:r>
          </a:p>
          <a:p>
            <a:pPr marL="756285" algn="just">
              <a:lnSpc>
                <a:spcPct val="100000"/>
              </a:lnSpc>
            </a:pPr>
            <a:r>
              <a:rPr lang="en-MY" spc="-5" dirty="0">
                <a:latin typeface="Calibri"/>
                <a:cs typeface="Calibri"/>
              </a:rPr>
              <a:t>application</a:t>
            </a:r>
            <a:endParaRPr lang="en-MY" dirty="0">
              <a:latin typeface="Calibri"/>
              <a:cs typeface="Calibri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70064A5-0A9E-4C3F-B1C9-1FF33A853E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4CB461-F491-4AB5-AF61-62002CFE3FB6}" type="slidenum">
              <a:rPr lang="en-US" altLang="en-US" smtClean="0"/>
              <a:t>4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741438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124441"/>
    </mc:Choice>
    <mc:Fallback xmlns="">
      <p:transition advTm="124441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3">
            <a:extLst>
              <a:ext uri="{FF2B5EF4-FFF2-40B4-BE49-F238E27FC236}">
                <a16:creationId xmlns:a16="http://schemas.microsoft.com/office/drawing/2014/main" id="{8EBCC9AD-69FD-476F-9745-631EFF065E7F}"/>
              </a:ext>
            </a:extLst>
          </p:cNvPr>
          <p:cNvSpPr txBox="1">
            <a:spLocks/>
          </p:cNvSpPr>
          <p:nvPr/>
        </p:nvSpPr>
        <p:spPr>
          <a:xfrm>
            <a:off x="2686050" y="523732"/>
            <a:ext cx="5318760" cy="505908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>
            <a:lvl1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2pPr>
            <a:lvl3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3pPr>
            <a:lvl4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4pPr>
            <a:lvl5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5pPr>
            <a:lvl6pPr marL="4572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6pPr>
            <a:lvl7pPr marL="9144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7pPr>
            <a:lvl8pPr marL="13716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8pPr>
            <a:lvl9pPr marL="18288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9pPr>
          </a:lstStyle>
          <a:p>
            <a:pPr marL="12700" defTabSz="914400">
              <a:lnSpc>
                <a:spcPct val="100000"/>
              </a:lnSpc>
              <a:spcBef>
                <a:spcPts val="105"/>
              </a:spcBef>
            </a:pPr>
            <a:r>
              <a:rPr lang="en-MY" sz="3200" dirty="0">
                <a:solidFill>
                  <a:srgbClr val="C00000"/>
                </a:solidFill>
                <a:latin typeface="Britannic Bold" panose="020B0903060703020204" pitchFamily="34" charset="0"/>
              </a:rPr>
              <a:t>Queue</a:t>
            </a:r>
            <a:r>
              <a:rPr lang="en-MY" sz="3200" spc="-85" dirty="0">
                <a:solidFill>
                  <a:srgbClr val="C00000"/>
                </a:solidFill>
                <a:latin typeface="Britannic Bold" panose="020B0903060703020204" pitchFamily="34" charset="0"/>
              </a:rPr>
              <a:t> </a:t>
            </a:r>
            <a:r>
              <a:rPr lang="en-MY" sz="3200" spc="-5" dirty="0">
                <a:solidFill>
                  <a:srgbClr val="C00000"/>
                </a:solidFill>
                <a:latin typeface="Britannic Bold" panose="020B0903060703020204" pitchFamily="34" charset="0"/>
              </a:rPr>
              <a:t>Implementation</a:t>
            </a:r>
            <a:endParaRPr lang="en-MY" sz="3200" dirty="0">
              <a:solidFill>
                <a:srgbClr val="C00000"/>
              </a:solidFill>
              <a:latin typeface="Britannic Bold" panose="020B0903060703020204" pitchFamily="34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A815E32-CE68-4B03-9B8F-6C6923915CA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04924" y="2094470"/>
            <a:ext cx="6096001" cy="1991755"/>
          </a:xfrm>
          <a:prstGeom prst="rect">
            <a:avLst/>
          </a:prstGeom>
        </p:spPr>
      </p:pic>
      <p:sp>
        <p:nvSpPr>
          <p:cNvPr id="4" name="object 15">
            <a:extLst>
              <a:ext uri="{FF2B5EF4-FFF2-40B4-BE49-F238E27FC236}">
                <a16:creationId xmlns:a16="http://schemas.microsoft.com/office/drawing/2014/main" id="{A2421E5A-0E26-4272-94DA-4D35551A97CF}"/>
              </a:ext>
            </a:extLst>
          </p:cNvPr>
          <p:cNvSpPr txBox="1"/>
          <p:nvPr/>
        </p:nvSpPr>
        <p:spPr>
          <a:xfrm>
            <a:off x="1754504" y="4339285"/>
            <a:ext cx="5196840" cy="14890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5" dirty="0">
                <a:latin typeface="Arial"/>
                <a:cs typeface="Arial"/>
              </a:rPr>
              <a:t>Basic </a:t>
            </a:r>
            <a:r>
              <a:rPr sz="2400" dirty="0">
                <a:latin typeface="Arial"/>
                <a:cs typeface="Arial"/>
              </a:rPr>
              <a:t>Structure of a</a:t>
            </a:r>
            <a:r>
              <a:rPr sz="2400" spc="-35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Queue:</a:t>
            </a:r>
            <a:endParaRPr sz="2400" dirty="0">
              <a:latin typeface="Arial"/>
              <a:cs typeface="Arial"/>
            </a:endParaRPr>
          </a:p>
          <a:p>
            <a:pPr marL="469265">
              <a:lnSpc>
                <a:spcPct val="100000"/>
              </a:lnSpc>
            </a:pPr>
            <a:r>
              <a:rPr sz="2400" spc="-5" dirty="0">
                <a:latin typeface="Arial"/>
                <a:cs typeface="Arial"/>
              </a:rPr>
              <a:t>•Data </a:t>
            </a:r>
            <a:r>
              <a:rPr sz="2400" dirty="0">
                <a:latin typeface="Arial"/>
                <a:cs typeface="Arial"/>
              </a:rPr>
              <a:t>structure that </a:t>
            </a:r>
            <a:r>
              <a:rPr sz="2400" spc="-5" dirty="0">
                <a:latin typeface="Arial"/>
                <a:cs typeface="Arial"/>
              </a:rPr>
              <a:t>hold </a:t>
            </a:r>
            <a:r>
              <a:rPr sz="2400" dirty="0">
                <a:latin typeface="Arial"/>
                <a:cs typeface="Arial"/>
              </a:rPr>
              <a:t>the</a:t>
            </a:r>
            <a:r>
              <a:rPr sz="2400" spc="-55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queue</a:t>
            </a:r>
            <a:endParaRPr sz="2400" dirty="0">
              <a:latin typeface="Arial"/>
              <a:cs typeface="Arial"/>
            </a:endParaRPr>
          </a:p>
          <a:p>
            <a:pPr marL="469265">
              <a:lnSpc>
                <a:spcPct val="100000"/>
              </a:lnSpc>
            </a:pPr>
            <a:r>
              <a:rPr sz="2400" spc="-10" dirty="0">
                <a:latin typeface="Arial"/>
                <a:cs typeface="Arial"/>
              </a:rPr>
              <a:t>•head</a:t>
            </a:r>
            <a:endParaRPr sz="2400" dirty="0">
              <a:latin typeface="Arial"/>
              <a:cs typeface="Arial"/>
            </a:endParaRPr>
          </a:p>
          <a:p>
            <a:pPr marL="469265">
              <a:lnSpc>
                <a:spcPct val="100000"/>
              </a:lnSpc>
            </a:pPr>
            <a:r>
              <a:rPr sz="2400" spc="-5" dirty="0">
                <a:latin typeface="Arial"/>
                <a:cs typeface="Arial"/>
              </a:rPr>
              <a:t>•rear</a:t>
            </a:r>
            <a:endParaRPr sz="2400" dirty="0">
              <a:latin typeface="Arial"/>
              <a:cs typeface="Arial"/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F2B22EE-F09F-4235-BF36-041D1D376F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4CB461-F491-4AB5-AF61-62002CFE3FB6}" type="slidenum">
              <a:rPr lang="en-US" altLang="en-US" smtClean="0"/>
              <a:t>5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40568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Tm="71896"/>
    </mc:Choice>
    <mc:Fallback>
      <p:transition advTm="71896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D8C43971-08C7-4E5E-B0C3-B65476DDC37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81175" y="1362075"/>
            <a:ext cx="7286625" cy="4438650"/>
          </a:xfrm>
          <a:prstGeom prst="rect">
            <a:avLst/>
          </a:prstGeom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AD5CAD3-4CA6-4BAB-84B2-58449DD7E6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4CB461-F491-4AB5-AF61-62002CFE3FB6}" type="slidenum">
              <a:rPr lang="en-US" altLang="en-US" smtClean="0"/>
              <a:t>6</a:t>
            </a:fld>
            <a:endParaRPr lang="en-US" altLang="en-US"/>
          </a:p>
        </p:txBody>
      </p:sp>
      <p:sp>
        <p:nvSpPr>
          <p:cNvPr id="4" name="object 3">
            <a:extLst>
              <a:ext uri="{FF2B5EF4-FFF2-40B4-BE49-F238E27FC236}">
                <a16:creationId xmlns:a16="http://schemas.microsoft.com/office/drawing/2014/main" id="{0D059094-6B5E-4C35-B281-681906B8585F}"/>
              </a:ext>
            </a:extLst>
          </p:cNvPr>
          <p:cNvSpPr txBox="1">
            <a:spLocks/>
          </p:cNvSpPr>
          <p:nvPr/>
        </p:nvSpPr>
        <p:spPr>
          <a:xfrm>
            <a:off x="2686050" y="523732"/>
            <a:ext cx="5318760" cy="505908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>
            <a:lvl1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2pPr>
            <a:lvl3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3pPr>
            <a:lvl4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4pPr>
            <a:lvl5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5pPr>
            <a:lvl6pPr marL="4572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6pPr>
            <a:lvl7pPr marL="9144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7pPr>
            <a:lvl8pPr marL="13716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8pPr>
            <a:lvl9pPr marL="18288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9pPr>
          </a:lstStyle>
          <a:p>
            <a:pPr marL="12700" defTabSz="914400">
              <a:lnSpc>
                <a:spcPct val="100000"/>
              </a:lnSpc>
              <a:spcBef>
                <a:spcPts val="105"/>
              </a:spcBef>
            </a:pPr>
            <a:r>
              <a:rPr lang="en-MY" sz="3200" dirty="0">
                <a:solidFill>
                  <a:srgbClr val="C00000"/>
                </a:solidFill>
                <a:latin typeface="Britannic Bold" panose="020B0903060703020204" pitchFamily="34" charset="0"/>
              </a:rPr>
              <a:t>Queue</a:t>
            </a:r>
            <a:r>
              <a:rPr lang="en-MY" sz="3200" spc="-85" dirty="0">
                <a:solidFill>
                  <a:srgbClr val="C00000"/>
                </a:solidFill>
                <a:latin typeface="Britannic Bold" panose="020B0903060703020204" pitchFamily="34" charset="0"/>
              </a:rPr>
              <a:t> </a:t>
            </a:r>
            <a:r>
              <a:rPr lang="en-MY" sz="3200" spc="-5" dirty="0">
                <a:solidFill>
                  <a:srgbClr val="C00000"/>
                </a:solidFill>
                <a:latin typeface="Britannic Bold" panose="020B0903060703020204" pitchFamily="34" charset="0"/>
              </a:rPr>
              <a:t>Implementation</a:t>
            </a:r>
            <a:endParaRPr lang="en-MY" sz="3200" dirty="0">
              <a:solidFill>
                <a:srgbClr val="C00000"/>
              </a:solidFill>
              <a:latin typeface="Britannic Bold" panose="020B09030607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6766101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Tm="62696"/>
    </mc:Choice>
    <mc:Fallback>
      <p:transition advTm="62696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E96DFF1F-AFBD-4211-913A-14598220983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-935" t="19960" r="935" b="-1073"/>
          <a:stretch/>
        </p:blipFill>
        <p:spPr>
          <a:xfrm>
            <a:off x="1761927" y="2085975"/>
            <a:ext cx="6115248" cy="3600450"/>
          </a:xfrm>
          <a:prstGeom prst="rect">
            <a:avLst/>
          </a:prstGeom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8E9F84D-F6E6-4DAA-A421-ED211588DF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4CB461-F491-4AB5-AF61-62002CFE3FB6}" type="slidenum">
              <a:rPr lang="en-US" altLang="en-US" smtClean="0"/>
              <a:t>7</a:t>
            </a:fld>
            <a:endParaRPr lang="en-US" alt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2ABF998-71AC-4976-9B34-F45053641364}"/>
              </a:ext>
            </a:extLst>
          </p:cNvPr>
          <p:cNvSpPr/>
          <p:nvPr/>
        </p:nvSpPr>
        <p:spPr>
          <a:xfrm>
            <a:off x="2687579" y="831275"/>
            <a:ext cx="479907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MY" sz="3200" spc="-20" dirty="0">
                <a:solidFill>
                  <a:srgbClr val="C00000"/>
                </a:solidFill>
                <a:latin typeface="Britannic Bold" panose="020B0903060703020204" pitchFamily="34" charset="0"/>
              </a:rPr>
              <a:t>Abstract Data </a:t>
            </a:r>
            <a:r>
              <a:rPr lang="en-MY" sz="3200" spc="-50" dirty="0">
                <a:solidFill>
                  <a:srgbClr val="C00000"/>
                </a:solidFill>
                <a:latin typeface="Britannic Bold" panose="020B0903060703020204" pitchFamily="34" charset="0"/>
              </a:rPr>
              <a:t>Type</a:t>
            </a:r>
            <a:r>
              <a:rPr lang="en-MY" sz="3200" dirty="0">
                <a:solidFill>
                  <a:srgbClr val="C00000"/>
                </a:solidFill>
                <a:latin typeface="Britannic Bold" panose="020B0903060703020204" pitchFamily="34" charset="0"/>
              </a:rPr>
              <a:t> Queue</a:t>
            </a:r>
          </a:p>
        </p:txBody>
      </p:sp>
    </p:spTree>
    <p:extLst>
      <p:ext uri="{BB962C8B-B14F-4D97-AF65-F5344CB8AC3E}">
        <p14:creationId xmlns:p14="http://schemas.microsoft.com/office/powerpoint/2010/main" val="417650751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Tm="55265"/>
    </mc:Choice>
    <mc:Fallback>
      <p:transition advTm="55265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CC806C8F-9C3F-44C6-BBDA-CCFD49FFE198}"/>
              </a:ext>
            </a:extLst>
          </p:cNvPr>
          <p:cNvSpPr/>
          <p:nvPr/>
        </p:nvSpPr>
        <p:spPr>
          <a:xfrm>
            <a:off x="2925307" y="510659"/>
            <a:ext cx="479907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MY" sz="3200" spc="-20" dirty="0">
                <a:solidFill>
                  <a:srgbClr val="C00000"/>
                </a:solidFill>
                <a:latin typeface="Britannic Bold" panose="020B0903060703020204" pitchFamily="34" charset="0"/>
              </a:rPr>
              <a:t>Abstract Data </a:t>
            </a:r>
            <a:r>
              <a:rPr lang="en-MY" sz="3200" spc="-50" dirty="0">
                <a:solidFill>
                  <a:srgbClr val="C00000"/>
                </a:solidFill>
                <a:latin typeface="Britannic Bold" panose="020B0903060703020204" pitchFamily="34" charset="0"/>
              </a:rPr>
              <a:t>Type</a:t>
            </a:r>
            <a:r>
              <a:rPr lang="en-MY" sz="3200" dirty="0">
                <a:solidFill>
                  <a:srgbClr val="C00000"/>
                </a:solidFill>
                <a:latin typeface="Britannic Bold" panose="020B0903060703020204" pitchFamily="34" charset="0"/>
              </a:rPr>
              <a:t> Queue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E976B48F-2784-443C-8393-390B4EFBD530}"/>
              </a:ext>
            </a:extLst>
          </p:cNvPr>
          <p:cNvSpPr/>
          <p:nvPr/>
        </p:nvSpPr>
        <p:spPr>
          <a:xfrm>
            <a:off x="2285999" y="1375874"/>
            <a:ext cx="5915025" cy="29674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R="2644775" algn="r">
              <a:lnSpc>
                <a:spcPct val="100000"/>
              </a:lnSpc>
              <a:spcBef>
                <a:spcPts val="894"/>
              </a:spcBef>
              <a:tabLst>
                <a:tab pos="342900" algn="l"/>
              </a:tabLst>
            </a:pPr>
            <a:r>
              <a:rPr lang="en-MY" sz="2000" dirty="0">
                <a:latin typeface="Arial"/>
                <a:cs typeface="Arial"/>
              </a:rPr>
              <a:t>•	</a:t>
            </a:r>
            <a:r>
              <a:rPr lang="en-MY" sz="2000" spc="-15" dirty="0">
                <a:latin typeface="Calibri"/>
                <a:cs typeface="Calibri"/>
              </a:rPr>
              <a:t>ADT </a:t>
            </a:r>
            <a:r>
              <a:rPr lang="en-MY" sz="2000" spc="-5" dirty="0">
                <a:latin typeface="Calibri"/>
                <a:cs typeface="Calibri"/>
              </a:rPr>
              <a:t>queue</a:t>
            </a:r>
            <a:r>
              <a:rPr lang="en-MY" sz="2000" spc="-25" dirty="0">
                <a:latin typeface="Calibri"/>
                <a:cs typeface="Calibri"/>
              </a:rPr>
              <a:t> </a:t>
            </a:r>
            <a:r>
              <a:rPr lang="en-MY" sz="2000" spc="-15" dirty="0">
                <a:latin typeface="Calibri"/>
                <a:cs typeface="Calibri"/>
              </a:rPr>
              <a:t>operations</a:t>
            </a:r>
            <a:endParaRPr lang="en-MY" sz="2000" dirty="0">
              <a:latin typeface="Calibri"/>
              <a:cs typeface="Calibri"/>
            </a:endParaRPr>
          </a:p>
          <a:p>
            <a:pPr marR="2546350" algn="r">
              <a:lnSpc>
                <a:spcPct val="100000"/>
              </a:lnSpc>
              <a:spcBef>
                <a:spcPts val="690"/>
              </a:spcBef>
            </a:pPr>
            <a:r>
              <a:rPr lang="en-MY" spc="-5" dirty="0">
                <a:latin typeface="Arial"/>
                <a:cs typeface="Arial"/>
              </a:rPr>
              <a:t>– </a:t>
            </a:r>
            <a:r>
              <a:rPr lang="en-MY" spc="-20" dirty="0">
                <a:latin typeface="Calibri"/>
                <a:cs typeface="Calibri"/>
              </a:rPr>
              <a:t>Create </a:t>
            </a:r>
            <a:r>
              <a:rPr lang="en-MY" spc="-5" dirty="0">
                <a:latin typeface="Calibri"/>
                <a:cs typeface="Calibri"/>
              </a:rPr>
              <a:t>an </a:t>
            </a:r>
            <a:r>
              <a:rPr lang="en-MY" spc="-10" dirty="0">
                <a:latin typeface="Calibri"/>
                <a:cs typeface="Calibri"/>
              </a:rPr>
              <a:t>empty</a:t>
            </a:r>
            <a:r>
              <a:rPr lang="en-MY" spc="-114" dirty="0">
                <a:latin typeface="Calibri"/>
                <a:cs typeface="Calibri"/>
              </a:rPr>
              <a:t> </a:t>
            </a:r>
            <a:r>
              <a:rPr lang="en-MY" spc="-10" dirty="0">
                <a:latin typeface="Calibri"/>
                <a:cs typeface="Calibri"/>
              </a:rPr>
              <a:t>queue</a:t>
            </a:r>
            <a:endParaRPr lang="en-MY" dirty="0">
              <a:latin typeface="Calibri"/>
              <a:cs typeface="Calibri"/>
            </a:endParaRPr>
          </a:p>
          <a:p>
            <a:pPr marL="469900">
              <a:lnSpc>
                <a:spcPct val="100000"/>
              </a:lnSpc>
              <a:spcBef>
                <a:spcPts val="670"/>
              </a:spcBef>
            </a:pPr>
            <a:r>
              <a:rPr lang="en-MY" spc="-5" dirty="0">
                <a:latin typeface="Arial"/>
                <a:cs typeface="Arial"/>
              </a:rPr>
              <a:t>– </a:t>
            </a:r>
            <a:r>
              <a:rPr lang="en-MY" spc="-20" dirty="0">
                <a:latin typeface="Calibri"/>
                <a:cs typeface="Calibri"/>
              </a:rPr>
              <a:t>Destroy </a:t>
            </a:r>
            <a:r>
              <a:rPr lang="en-MY" spc="-5" dirty="0">
                <a:latin typeface="Calibri"/>
                <a:cs typeface="Calibri"/>
              </a:rPr>
              <a:t>a</a:t>
            </a:r>
            <a:r>
              <a:rPr lang="en-MY" spc="-45" dirty="0">
                <a:latin typeface="Calibri"/>
                <a:cs typeface="Calibri"/>
              </a:rPr>
              <a:t> </a:t>
            </a:r>
            <a:r>
              <a:rPr lang="en-MY" spc="-10" dirty="0">
                <a:latin typeface="Calibri"/>
                <a:cs typeface="Calibri"/>
              </a:rPr>
              <a:t>queue</a:t>
            </a:r>
            <a:endParaRPr lang="en-MY" dirty="0">
              <a:latin typeface="Calibri"/>
              <a:cs typeface="Calibri"/>
            </a:endParaRPr>
          </a:p>
          <a:p>
            <a:pPr marL="469900">
              <a:lnSpc>
                <a:spcPct val="100000"/>
              </a:lnSpc>
              <a:spcBef>
                <a:spcPts val="675"/>
              </a:spcBef>
            </a:pPr>
            <a:r>
              <a:rPr lang="en-MY" spc="-5" dirty="0">
                <a:latin typeface="Arial"/>
                <a:cs typeface="Arial"/>
              </a:rPr>
              <a:t>– </a:t>
            </a:r>
            <a:r>
              <a:rPr lang="en-MY" spc="-10" dirty="0">
                <a:latin typeface="Calibri"/>
                <a:cs typeface="Calibri"/>
              </a:rPr>
              <a:t>Determine </a:t>
            </a:r>
            <a:r>
              <a:rPr lang="en-MY" spc="-5" dirty="0">
                <a:latin typeface="Calibri"/>
                <a:cs typeface="Calibri"/>
              </a:rPr>
              <a:t>whether a </a:t>
            </a:r>
            <a:r>
              <a:rPr lang="en-MY" spc="-10" dirty="0">
                <a:latin typeface="Calibri"/>
                <a:cs typeface="Calibri"/>
              </a:rPr>
              <a:t>queue </a:t>
            </a:r>
            <a:r>
              <a:rPr lang="en-MY" spc="-5" dirty="0">
                <a:latin typeface="Calibri"/>
                <a:cs typeface="Calibri"/>
              </a:rPr>
              <a:t>is</a:t>
            </a:r>
            <a:r>
              <a:rPr lang="en-MY" spc="-40" dirty="0">
                <a:latin typeface="Calibri"/>
                <a:cs typeface="Calibri"/>
              </a:rPr>
              <a:t> </a:t>
            </a:r>
            <a:r>
              <a:rPr lang="en-MY" spc="-5" dirty="0">
                <a:latin typeface="Calibri"/>
                <a:cs typeface="Calibri"/>
              </a:rPr>
              <a:t>empty</a:t>
            </a:r>
            <a:endParaRPr lang="en-MY" dirty="0">
              <a:latin typeface="Calibri"/>
              <a:cs typeface="Calibri"/>
            </a:endParaRPr>
          </a:p>
          <a:p>
            <a:pPr marL="469900">
              <a:lnSpc>
                <a:spcPct val="100000"/>
              </a:lnSpc>
              <a:spcBef>
                <a:spcPts val="675"/>
              </a:spcBef>
            </a:pPr>
            <a:r>
              <a:rPr lang="en-MY" spc="-5" dirty="0">
                <a:latin typeface="Arial"/>
                <a:cs typeface="Arial"/>
              </a:rPr>
              <a:t>– </a:t>
            </a:r>
            <a:r>
              <a:rPr lang="en-MY" spc="-5" dirty="0">
                <a:latin typeface="Calibri"/>
                <a:cs typeface="Calibri"/>
              </a:rPr>
              <a:t>Add a </a:t>
            </a:r>
            <a:r>
              <a:rPr lang="en-MY" spc="-15" dirty="0">
                <a:latin typeface="Calibri"/>
                <a:cs typeface="Calibri"/>
              </a:rPr>
              <a:t>new </a:t>
            </a:r>
            <a:r>
              <a:rPr lang="en-MY" spc="-10" dirty="0">
                <a:latin typeface="Calibri"/>
                <a:cs typeface="Calibri"/>
              </a:rPr>
              <a:t>item </a:t>
            </a:r>
            <a:r>
              <a:rPr lang="en-MY" spc="-15" dirty="0">
                <a:latin typeface="Calibri"/>
                <a:cs typeface="Calibri"/>
              </a:rPr>
              <a:t>to </a:t>
            </a:r>
            <a:r>
              <a:rPr lang="en-MY" spc="-5" dirty="0">
                <a:latin typeface="Calibri"/>
                <a:cs typeface="Calibri"/>
              </a:rPr>
              <a:t>the</a:t>
            </a:r>
            <a:r>
              <a:rPr lang="en-MY" spc="-10" dirty="0">
                <a:latin typeface="Calibri"/>
                <a:cs typeface="Calibri"/>
              </a:rPr>
              <a:t> queue</a:t>
            </a:r>
            <a:endParaRPr lang="en-MY" dirty="0">
              <a:latin typeface="Calibri"/>
              <a:cs typeface="Calibri"/>
            </a:endParaRPr>
          </a:p>
          <a:p>
            <a:pPr marL="469900">
              <a:lnSpc>
                <a:spcPct val="100000"/>
              </a:lnSpc>
              <a:spcBef>
                <a:spcPts val="675"/>
              </a:spcBef>
            </a:pPr>
            <a:r>
              <a:rPr lang="en-MY" spc="-5" dirty="0">
                <a:latin typeface="Arial"/>
                <a:cs typeface="Arial"/>
              </a:rPr>
              <a:t>– </a:t>
            </a:r>
            <a:r>
              <a:rPr lang="en-MY" spc="-20" dirty="0">
                <a:latin typeface="Calibri"/>
                <a:cs typeface="Calibri"/>
              </a:rPr>
              <a:t>Remove </a:t>
            </a:r>
            <a:r>
              <a:rPr lang="en-MY" spc="-5" dirty="0">
                <a:latin typeface="Calibri"/>
                <a:cs typeface="Calibri"/>
              </a:rPr>
              <a:t>the </a:t>
            </a:r>
            <a:r>
              <a:rPr lang="en-MY" spc="-15" dirty="0">
                <a:latin typeface="Calibri"/>
                <a:cs typeface="Calibri"/>
              </a:rPr>
              <a:t>item </a:t>
            </a:r>
            <a:r>
              <a:rPr lang="en-MY" spc="-10" dirty="0">
                <a:latin typeface="Calibri"/>
                <a:cs typeface="Calibri"/>
              </a:rPr>
              <a:t>that </a:t>
            </a:r>
            <a:r>
              <a:rPr lang="en-MY" spc="-15" dirty="0">
                <a:latin typeface="Calibri"/>
                <a:cs typeface="Calibri"/>
              </a:rPr>
              <a:t>was </a:t>
            </a:r>
            <a:r>
              <a:rPr lang="en-MY" spc="-5" dirty="0">
                <a:latin typeface="Calibri"/>
                <a:cs typeface="Calibri"/>
              </a:rPr>
              <a:t>added </a:t>
            </a:r>
            <a:r>
              <a:rPr lang="en-MY" spc="-10" dirty="0">
                <a:latin typeface="Calibri"/>
                <a:cs typeface="Calibri"/>
              </a:rPr>
              <a:t>earliest</a:t>
            </a:r>
            <a:endParaRPr lang="en-MY" dirty="0">
              <a:latin typeface="Calibri"/>
              <a:cs typeface="Calibri"/>
            </a:endParaRPr>
          </a:p>
          <a:p>
            <a:pPr marL="469900">
              <a:lnSpc>
                <a:spcPct val="100000"/>
              </a:lnSpc>
              <a:spcBef>
                <a:spcPts val="670"/>
              </a:spcBef>
            </a:pPr>
            <a:r>
              <a:rPr lang="en-MY" spc="-5" dirty="0">
                <a:latin typeface="Arial"/>
                <a:cs typeface="Arial"/>
              </a:rPr>
              <a:t>– </a:t>
            </a:r>
            <a:r>
              <a:rPr lang="en-MY" spc="-20" dirty="0">
                <a:latin typeface="Calibri"/>
                <a:cs typeface="Calibri"/>
              </a:rPr>
              <a:t>Retrieve at</a:t>
            </a:r>
            <a:r>
              <a:rPr lang="en-MY" spc="-65" dirty="0">
                <a:latin typeface="Calibri"/>
                <a:cs typeface="Calibri"/>
              </a:rPr>
              <a:t> </a:t>
            </a:r>
            <a:r>
              <a:rPr lang="en-MY" spc="-20" dirty="0">
                <a:latin typeface="Calibri"/>
                <a:cs typeface="Calibri"/>
              </a:rPr>
              <a:t>Front</a:t>
            </a:r>
            <a:endParaRPr lang="en-MY" dirty="0">
              <a:latin typeface="Calibri"/>
              <a:cs typeface="Calibri"/>
            </a:endParaRPr>
          </a:p>
          <a:p>
            <a:pPr marL="756285" marR="5080" indent="-287020">
              <a:lnSpc>
                <a:spcPct val="100000"/>
              </a:lnSpc>
              <a:spcBef>
                <a:spcPts val="670"/>
              </a:spcBef>
            </a:pPr>
            <a:r>
              <a:rPr lang="en-MY" spc="-5" dirty="0">
                <a:latin typeface="Arial"/>
                <a:cs typeface="Arial"/>
              </a:rPr>
              <a:t>– </a:t>
            </a:r>
            <a:r>
              <a:rPr lang="en-MY" spc="-20" dirty="0">
                <a:latin typeface="Calibri"/>
                <a:cs typeface="Calibri"/>
              </a:rPr>
              <a:t>Retrieve at </a:t>
            </a:r>
            <a:r>
              <a:rPr lang="en-MY" spc="-5" dirty="0">
                <a:latin typeface="Calibri"/>
                <a:cs typeface="Calibri"/>
              </a:rPr>
              <a:t>Back </a:t>
            </a:r>
            <a:r>
              <a:rPr lang="en-MY" spc="-5" dirty="0">
                <a:solidFill>
                  <a:srgbClr val="1F487C"/>
                </a:solidFill>
                <a:latin typeface="Calibri"/>
                <a:cs typeface="Calibri"/>
              </a:rPr>
              <a:t>the </a:t>
            </a:r>
            <a:r>
              <a:rPr lang="en-MY" spc="-10" dirty="0">
                <a:solidFill>
                  <a:srgbClr val="1F487C"/>
                </a:solidFill>
                <a:latin typeface="Calibri"/>
                <a:cs typeface="Calibri"/>
              </a:rPr>
              <a:t>item that </a:t>
            </a:r>
            <a:r>
              <a:rPr lang="en-MY" spc="-15" dirty="0">
                <a:solidFill>
                  <a:srgbClr val="1F487C"/>
                </a:solidFill>
                <a:latin typeface="Calibri"/>
                <a:cs typeface="Calibri"/>
              </a:rPr>
              <a:t>was </a:t>
            </a:r>
            <a:r>
              <a:rPr lang="en-MY" spc="-5" dirty="0">
                <a:solidFill>
                  <a:srgbClr val="1F487C"/>
                </a:solidFill>
                <a:latin typeface="Calibri"/>
                <a:cs typeface="Calibri"/>
              </a:rPr>
              <a:t>added  </a:t>
            </a:r>
            <a:r>
              <a:rPr lang="en-MY" spc="-10" dirty="0">
                <a:solidFill>
                  <a:srgbClr val="1F487C"/>
                </a:solidFill>
                <a:latin typeface="Calibri"/>
                <a:cs typeface="Calibri"/>
              </a:rPr>
              <a:t>earliest</a:t>
            </a:r>
            <a:endParaRPr lang="en-MY" dirty="0">
              <a:latin typeface="Calibri"/>
              <a:cs typeface="Calibri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01A7F75-0644-4CFC-BCFF-7F2BCC5A8F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4CB461-F491-4AB5-AF61-62002CFE3FB6}" type="slidenum">
              <a:rPr lang="en-US" altLang="en-US" smtClean="0"/>
              <a:t>8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7169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Tm="28445"/>
    </mc:Choice>
    <mc:Fallback>
      <p:transition advTm="28445"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>
            <a:extLst>
              <a:ext uri="{FF2B5EF4-FFF2-40B4-BE49-F238E27FC236}">
                <a16:creationId xmlns:a16="http://schemas.microsoft.com/office/drawing/2014/main" id="{6D987F3E-43DD-4374-994D-65009FCF2D38}"/>
              </a:ext>
            </a:extLst>
          </p:cNvPr>
          <p:cNvSpPr txBox="1">
            <a:spLocks/>
          </p:cNvSpPr>
          <p:nvPr/>
        </p:nvSpPr>
        <p:spPr>
          <a:xfrm>
            <a:off x="2450617" y="501903"/>
            <a:ext cx="8179283" cy="50526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lvl1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2pPr>
            <a:lvl3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3pPr>
            <a:lvl4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4pPr>
            <a:lvl5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5pPr>
            <a:lvl6pPr marL="4572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6pPr>
            <a:lvl7pPr marL="9144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7pPr>
            <a:lvl8pPr marL="13716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8pPr>
            <a:lvl9pPr marL="18288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9pPr>
          </a:lstStyle>
          <a:p>
            <a:pPr marL="12700" defTabSz="914400">
              <a:lnSpc>
                <a:spcPct val="100000"/>
              </a:lnSpc>
              <a:spcBef>
                <a:spcPts val="100"/>
              </a:spcBef>
            </a:pPr>
            <a:r>
              <a:rPr lang="en-MY" sz="3200" dirty="0">
                <a:solidFill>
                  <a:srgbClr val="C00000"/>
                </a:solidFill>
                <a:latin typeface="Britannic Bold" panose="020B0903060703020204" pitchFamily="34" charset="0"/>
              </a:rPr>
              <a:t>Queue: </a:t>
            </a:r>
            <a:r>
              <a:rPr lang="en-MY" sz="3200" spc="-5" dirty="0">
                <a:solidFill>
                  <a:srgbClr val="C00000"/>
                </a:solidFill>
                <a:latin typeface="Britannic Bold" panose="020B0903060703020204" pitchFamily="34" charset="0"/>
              </a:rPr>
              <a:t>Linear </a:t>
            </a:r>
            <a:r>
              <a:rPr lang="en-MY" sz="3200" spc="-30" dirty="0">
                <a:solidFill>
                  <a:srgbClr val="C00000"/>
                </a:solidFill>
                <a:latin typeface="Britannic Bold" panose="020B0903060703020204" pitchFamily="34" charset="0"/>
              </a:rPr>
              <a:t>Array</a:t>
            </a:r>
            <a:r>
              <a:rPr lang="en-MY" sz="3200" spc="-100" dirty="0">
                <a:solidFill>
                  <a:srgbClr val="C00000"/>
                </a:solidFill>
                <a:latin typeface="Britannic Bold" panose="020B0903060703020204" pitchFamily="34" charset="0"/>
              </a:rPr>
              <a:t> </a:t>
            </a:r>
            <a:r>
              <a:rPr lang="en-MY" sz="3200" spc="-10" dirty="0">
                <a:solidFill>
                  <a:srgbClr val="C00000"/>
                </a:solidFill>
                <a:latin typeface="Britannic Bold" panose="020B0903060703020204" pitchFamily="34" charset="0"/>
              </a:rPr>
              <a:t>Implementation</a:t>
            </a:r>
          </a:p>
        </p:txBody>
      </p:sp>
      <p:sp>
        <p:nvSpPr>
          <p:cNvPr id="3" name="object 3">
            <a:extLst>
              <a:ext uri="{FF2B5EF4-FFF2-40B4-BE49-F238E27FC236}">
                <a16:creationId xmlns:a16="http://schemas.microsoft.com/office/drawing/2014/main" id="{39C1B0B9-7FEA-4038-9871-F4E05CC9CEEA}"/>
              </a:ext>
            </a:extLst>
          </p:cNvPr>
          <p:cNvSpPr txBox="1"/>
          <p:nvPr/>
        </p:nvSpPr>
        <p:spPr>
          <a:xfrm>
            <a:off x="916940" y="2150186"/>
            <a:ext cx="3872229" cy="3380104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355600" algn="l"/>
              </a:tabLst>
            </a:pPr>
            <a:r>
              <a:rPr sz="2000" dirty="0">
                <a:latin typeface="Arial"/>
                <a:cs typeface="Arial"/>
              </a:rPr>
              <a:t>•	</a:t>
            </a:r>
            <a:r>
              <a:rPr sz="2000" dirty="0">
                <a:latin typeface="Calibri"/>
                <a:cs typeface="Calibri"/>
              </a:rPr>
              <a:t>Number of </a:t>
            </a:r>
            <a:r>
              <a:rPr sz="2000" spc="-5" dirty="0">
                <a:latin typeface="Calibri"/>
                <a:cs typeface="Calibri"/>
              </a:rPr>
              <a:t>elements </a:t>
            </a:r>
            <a:r>
              <a:rPr sz="2000" dirty="0">
                <a:latin typeface="Calibri"/>
                <a:cs typeface="Calibri"/>
              </a:rPr>
              <a:t>in</a:t>
            </a:r>
            <a:r>
              <a:rPr sz="2000" spc="-3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Queue</a:t>
            </a:r>
            <a:endParaRPr sz="2000" dirty="0">
              <a:latin typeface="Calibri"/>
              <a:cs typeface="Calibri"/>
            </a:endParaRPr>
          </a:p>
          <a:p>
            <a:pPr marL="355600">
              <a:lnSpc>
                <a:spcPct val="100000"/>
              </a:lnSpc>
            </a:pPr>
            <a:r>
              <a:rPr sz="2000" spc="-10" dirty="0">
                <a:latin typeface="Calibri"/>
                <a:cs typeface="Calibri"/>
              </a:rPr>
              <a:t>are </a:t>
            </a:r>
            <a:r>
              <a:rPr sz="2000" spc="-15" dirty="0">
                <a:latin typeface="Calibri"/>
                <a:cs typeface="Calibri"/>
              </a:rPr>
              <a:t>fixed </a:t>
            </a:r>
            <a:r>
              <a:rPr sz="2000" spc="-5" dirty="0">
                <a:latin typeface="Calibri"/>
                <a:cs typeface="Calibri"/>
              </a:rPr>
              <a:t>during</a:t>
            </a:r>
            <a:r>
              <a:rPr sz="2000" spc="-1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declaration.</a:t>
            </a:r>
            <a:endParaRPr sz="2000" dirty="0">
              <a:latin typeface="Calibri"/>
              <a:cs typeface="Calibri"/>
            </a:endParaRPr>
          </a:p>
          <a:p>
            <a:pPr marL="355600" marR="5080" indent="-343535">
              <a:lnSpc>
                <a:spcPct val="101800"/>
              </a:lnSpc>
              <a:spcBef>
                <a:spcPts val="355"/>
              </a:spcBef>
              <a:tabLst>
                <a:tab pos="355600" algn="l"/>
              </a:tabLst>
            </a:pPr>
            <a:r>
              <a:rPr sz="2000" dirty="0">
                <a:latin typeface="Arial"/>
                <a:cs typeface="Arial"/>
              </a:rPr>
              <a:t>•	</a:t>
            </a:r>
            <a:r>
              <a:rPr sz="2000" dirty="0">
                <a:latin typeface="Calibri"/>
                <a:cs typeface="Calibri"/>
              </a:rPr>
              <a:t>Need </a:t>
            </a:r>
            <a:r>
              <a:rPr sz="2000" b="1" i="1" spc="-5" dirty="0">
                <a:latin typeface="Courier New"/>
                <a:cs typeface="Courier New"/>
              </a:rPr>
              <a:t>isFull() </a:t>
            </a:r>
            <a:r>
              <a:rPr sz="2000" spc="-10" dirty="0">
                <a:latin typeface="Calibri"/>
                <a:cs typeface="Calibri"/>
              </a:rPr>
              <a:t>operation </a:t>
            </a:r>
            <a:r>
              <a:rPr sz="2000" spc="-15" dirty="0">
                <a:latin typeface="Calibri"/>
                <a:cs typeface="Calibri"/>
              </a:rPr>
              <a:t>to  </a:t>
            </a:r>
            <a:r>
              <a:rPr sz="2000" spc="-5" dirty="0">
                <a:latin typeface="Calibri"/>
                <a:cs typeface="Calibri"/>
              </a:rPr>
              <a:t>determine whether </a:t>
            </a:r>
            <a:r>
              <a:rPr sz="2000" dirty="0">
                <a:latin typeface="Calibri"/>
                <a:cs typeface="Calibri"/>
              </a:rPr>
              <a:t>a queue is </a:t>
            </a:r>
            <a:r>
              <a:rPr sz="2000" spc="-5" dirty="0">
                <a:latin typeface="Calibri"/>
                <a:cs typeface="Calibri"/>
              </a:rPr>
              <a:t>full  </a:t>
            </a:r>
            <a:r>
              <a:rPr sz="2000" dirty="0">
                <a:latin typeface="Calibri"/>
                <a:cs typeface="Calibri"/>
              </a:rPr>
              <a:t>or</a:t>
            </a:r>
            <a:r>
              <a:rPr sz="2000" spc="-2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not.</a:t>
            </a:r>
            <a:endParaRPr sz="2000" dirty="0">
              <a:latin typeface="Calibri"/>
              <a:cs typeface="Calibri"/>
            </a:endParaRPr>
          </a:p>
          <a:p>
            <a:pPr marL="355600" marR="240665" indent="-343535">
              <a:lnSpc>
                <a:spcPct val="100000"/>
              </a:lnSpc>
              <a:spcBef>
                <a:spcPts val="480"/>
              </a:spcBef>
              <a:tabLst>
                <a:tab pos="355600" algn="l"/>
              </a:tabLst>
            </a:pPr>
            <a:r>
              <a:rPr sz="2000" dirty="0">
                <a:latin typeface="Arial"/>
                <a:cs typeface="Arial"/>
              </a:rPr>
              <a:t>•	</a:t>
            </a:r>
            <a:r>
              <a:rPr sz="2000" dirty="0">
                <a:latin typeface="Calibri"/>
                <a:cs typeface="Calibri"/>
              </a:rPr>
              <a:t>Queue </a:t>
            </a:r>
            <a:r>
              <a:rPr sz="2000" spc="-5" dirty="0">
                <a:latin typeface="Calibri"/>
                <a:cs typeface="Calibri"/>
              </a:rPr>
              <a:t>structure need </a:t>
            </a:r>
            <a:r>
              <a:rPr sz="2000" spc="-15" dirty="0">
                <a:latin typeface="Calibri"/>
                <a:cs typeface="Calibri"/>
              </a:rPr>
              <a:t>at </a:t>
            </a:r>
            <a:r>
              <a:rPr sz="2000" spc="-10" dirty="0">
                <a:latin typeface="Calibri"/>
                <a:cs typeface="Calibri"/>
              </a:rPr>
              <a:t>least </a:t>
            </a:r>
            <a:r>
              <a:rPr sz="2000" dirty="0">
                <a:latin typeface="Calibri"/>
                <a:cs typeface="Calibri"/>
              </a:rPr>
              <a:t>3  </a:t>
            </a:r>
            <a:r>
              <a:rPr sz="2000" spc="-5" dirty="0">
                <a:latin typeface="Calibri"/>
                <a:cs typeface="Calibri"/>
              </a:rPr>
              <a:t>elements:</a:t>
            </a:r>
            <a:endParaRPr sz="2000" dirty="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480"/>
              </a:spcBef>
            </a:pPr>
            <a:r>
              <a:rPr sz="2000" dirty="0">
                <a:latin typeface="Calibri"/>
                <a:cs typeface="Calibri"/>
              </a:rPr>
              <a:t>1) </a:t>
            </a:r>
            <a:r>
              <a:rPr sz="2000" spc="-5" dirty="0">
                <a:latin typeface="Calibri"/>
                <a:cs typeface="Calibri"/>
              </a:rPr>
              <a:t>Element </a:t>
            </a:r>
            <a:r>
              <a:rPr sz="2000" spc="-10" dirty="0">
                <a:latin typeface="Calibri"/>
                <a:cs typeface="Calibri"/>
              </a:rPr>
              <a:t>to </a:t>
            </a:r>
            <a:r>
              <a:rPr sz="2000" spc="-20" dirty="0">
                <a:latin typeface="Calibri"/>
                <a:cs typeface="Calibri"/>
              </a:rPr>
              <a:t>store </a:t>
            </a:r>
            <a:r>
              <a:rPr sz="2000" spc="-10" dirty="0">
                <a:latin typeface="Calibri"/>
                <a:cs typeface="Calibri"/>
              </a:rPr>
              <a:t>items </a:t>
            </a:r>
            <a:r>
              <a:rPr sz="2000" dirty="0">
                <a:latin typeface="Calibri"/>
                <a:cs typeface="Calibri"/>
              </a:rPr>
              <a:t>in</a:t>
            </a:r>
            <a:r>
              <a:rPr sz="2000" spc="3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Queue</a:t>
            </a:r>
          </a:p>
          <a:p>
            <a:pPr marL="12700">
              <a:lnSpc>
                <a:spcPct val="100000"/>
              </a:lnSpc>
              <a:spcBef>
                <a:spcPts val="480"/>
              </a:spcBef>
            </a:pPr>
            <a:r>
              <a:rPr sz="2000" dirty="0">
                <a:latin typeface="Calibri"/>
                <a:cs typeface="Calibri"/>
              </a:rPr>
              <a:t>2) </a:t>
            </a:r>
            <a:r>
              <a:rPr sz="2000" spc="-5" dirty="0">
                <a:latin typeface="Calibri"/>
                <a:cs typeface="Calibri"/>
              </a:rPr>
              <a:t>Element </a:t>
            </a:r>
            <a:r>
              <a:rPr sz="2000" spc="-10" dirty="0">
                <a:latin typeface="Calibri"/>
                <a:cs typeface="Calibri"/>
              </a:rPr>
              <a:t>to </a:t>
            </a:r>
            <a:r>
              <a:rPr sz="2000" spc="-20" dirty="0">
                <a:latin typeface="Calibri"/>
                <a:cs typeface="Calibri"/>
              </a:rPr>
              <a:t>store </a:t>
            </a:r>
            <a:r>
              <a:rPr sz="2000" spc="-10" dirty="0">
                <a:latin typeface="Calibri"/>
                <a:cs typeface="Calibri"/>
              </a:rPr>
              <a:t>index </a:t>
            </a:r>
            <a:r>
              <a:rPr sz="2000" spc="-15" dirty="0">
                <a:latin typeface="Calibri"/>
                <a:cs typeface="Calibri"/>
              </a:rPr>
              <a:t>at</a:t>
            </a:r>
            <a:r>
              <a:rPr sz="2000" spc="3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head</a:t>
            </a:r>
            <a:endParaRPr sz="2000" dirty="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480"/>
              </a:spcBef>
            </a:pPr>
            <a:r>
              <a:rPr sz="2000" dirty="0">
                <a:latin typeface="Calibri"/>
                <a:cs typeface="Calibri"/>
              </a:rPr>
              <a:t>3) </a:t>
            </a:r>
            <a:r>
              <a:rPr sz="2000" spc="-5" dirty="0">
                <a:latin typeface="Calibri"/>
                <a:cs typeface="Calibri"/>
              </a:rPr>
              <a:t>Element </a:t>
            </a:r>
            <a:r>
              <a:rPr sz="2000" spc="-10" dirty="0">
                <a:latin typeface="Calibri"/>
                <a:cs typeface="Calibri"/>
              </a:rPr>
              <a:t>to </a:t>
            </a:r>
            <a:r>
              <a:rPr sz="2000" spc="-20" dirty="0">
                <a:latin typeface="Calibri"/>
                <a:cs typeface="Calibri"/>
              </a:rPr>
              <a:t>store </a:t>
            </a:r>
            <a:r>
              <a:rPr sz="2000" spc="-10" dirty="0">
                <a:latin typeface="Calibri"/>
                <a:cs typeface="Calibri"/>
              </a:rPr>
              <a:t>index </a:t>
            </a:r>
            <a:r>
              <a:rPr sz="2000" spc="-15" dirty="0">
                <a:latin typeface="Calibri"/>
                <a:cs typeface="Calibri"/>
              </a:rPr>
              <a:t>at</a:t>
            </a:r>
            <a:r>
              <a:rPr sz="2000" spc="3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rear</a:t>
            </a:r>
            <a:endParaRPr sz="2000" dirty="0">
              <a:latin typeface="Calibri"/>
              <a:cs typeface="Calibri"/>
            </a:endParaRPr>
          </a:p>
        </p:txBody>
      </p:sp>
      <p:graphicFrame>
        <p:nvGraphicFramePr>
          <p:cNvPr id="4" name="object 4">
            <a:extLst>
              <a:ext uri="{FF2B5EF4-FFF2-40B4-BE49-F238E27FC236}">
                <a16:creationId xmlns:a16="http://schemas.microsoft.com/office/drawing/2014/main" id="{87FBB1A9-5EF6-42AC-BFFD-0448C97F628C}"/>
              </a:ext>
            </a:extLst>
          </p:cNvPr>
          <p:cNvGraphicFramePr>
            <a:graphicFrameLocks noGrp="1"/>
          </p:cNvGraphicFramePr>
          <p:nvPr/>
        </p:nvGraphicFramePr>
        <p:xfrm>
          <a:off x="5175250" y="1746250"/>
          <a:ext cx="2895600" cy="3809998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895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95604"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145"/>
                        </a:spcBef>
                      </a:pPr>
                      <a:r>
                        <a:rPr sz="1800" b="1" i="1" spc="-10" dirty="0">
                          <a:solidFill>
                            <a:srgbClr val="FFFFFF"/>
                          </a:solidFill>
                          <a:latin typeface="Courier New"/>
                          <a:cs typeface="Courier New"/>
                        </a:rPr>
                        <a:t>Queue</a:t>
                      </a:r>
                      <a:endParaRPr sz="1800">
                        <a:latin typeface="Courier New"/>
                        <a:cs typeface="Courier New"/>
                      </a:endParaRPr>
                    </a:p>
                  </a:txBody>
                  <a:tcPr marL="0" marR="0" marT="1841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4F81B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75614">
                <a:tc>
                  <a:txBody>
                    <a:bodyPr/>
                    <a:lstStyle/>
                    <a:p>
                      <a:pPr marL="92075" marR="2111375">
                        <a:lnSpc>
                          <a:spcPct val="100000"/>
                        </a:lnSpc>
                        <a:spcBef>
                          <a:spcPts val="150"/>
                        </a:spcBef>
                      </a:pPr>
                      <a:r>
                        <a:rPr sz="1800" b="1" i="1" spc="-5" dirty="0">
                          <a:latin typeface="Courier New"/>
                          <a:cs typeface="Courier New"/>
                        </a:rPr>
                        <a:t>fr</a:t>
                      </a:r>
                      <a:r>
                        <a:rPr sz="1800" b="1" i="1" spc="-15" dirty="0">
                          <a:latin typeface="Courier New"/>
                          <a:cs typeface="Courier New"/>
                        </a:rPr>
                        <a:t>o</a:t>
                      </a:r>
                      <a:r>
                        <a:rPr sz="1800" b="1" i="1" spc="-5" dirty="0">
                          <a:latin typeface="Courier New"/>
                          <a:cs typeface="Courier New"/>
                        </a:rPr>
                        <a:t>nt  </a:t>
                      </a:r>
                      <a:r>
                        <a:rPr sz="1800" b="1" i="1" spc="-10" dirty="0">
                          <a:latin typeface="Courier New"/>
                          <a:cs typeface="Courier New"/>
                        </a:rPr>
                        <a:t>rear  </a:t>
                      </a:r>
                      <a:r>
                        <a:rPr sz="1800" b="1" i="1" spc="-5" dirty="0">
                          <a:latin typeface="Courier New"/>
                          <a:cs typeface="Courier New"/>
                        </a:rPr>
                        <a:t>it</a:t>
                      </a:r>
                      <a:r>
                        <a:rPr sz="1800" b="1" i="1" spc="-15" dirty="0">
                          <a:latin typeface="Courier New"/>
                          <a:cs typeface="Courier New"/>
                        </a:rPr>
                        <a:t>e</a:t>
                      </a:r>
                      <a:r>
                        <a:rPr sz="1800" b="1" i="1" spc="-5" dirty="0">
                          <a:latin typeface="Courier New"/>
                          <a:cs typeface="Courier New"/>
                        </a:rPr>
                        <a:t>ms</a:t>
                      </a:r>
                      <a:endParaRPr sz="1800">
                        <a:latin typeface="Courier New"/>
                        <a:cs typeface="Courier New"/>
                      </a:endParaRPr>
                    </a:p>
                  </a:txBody>
                  <a:tcPr marL="0" marR="0" marT="1905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4274A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438780">
                <a:tc>
                  <a:txBody>
                    <a:bodyPr/>
                    <a:lstStyle/>
                    <a:p>
                      <a:pPr marL="92075" marR="883285">
                        <a:lnSpc>
                          <a:spcPct val="100000"/>
                        </a:lnSpc>
                        <a:spcBef>
                          <a:spcPts val="145"/>
                        </a:spcBef>
                      </a:pPr>
                      <a:r>
                        <a:rPr sz="1800" b="1" i="1" spc="-10" dirty="0">
                          <a:latin typeface="Courier New"/>
                          <a:cs typeface="Courier New"/>
                        </a:rPr>
                        <a:t>createQueue()  </a:t>
                      </a:r>
                      <a:r>
                        <a:rPr sz="1800" b="1" i="1" spc="-5" dirty="0">
                          <a:latin typeface="Courier New"/>
                          <a:cs typeface="Courier New"/>
                        </a:rPr>
                        <a:t>de</a:t>
                      </a:r>
                      <a:r>
                        <a:rPr sz="1800" b="1" i="1" spc="-15" dirty="0">
                          <a:latin typeface="Courier New"/>
                          <a:cs typeface="Courier New"/>
                        </a:rPr>
                        <a:t>s</a:t>
                      </a:r>
                      <a:r>
                        <a:rPr sz="1800" b="1" i="1" spc="-5" dirty="0">
                          <a:latin typeface="Courier New"/>
                          <a:cs typeface="Courier New"/>
                        </a:rPr>
                        <a:t>t</a:t>
                      </a:r>
                      <a:r>
                        <a:rPr sz="1800" b="1" i="1" spc="-15" dirty="0">
                          <a:latin typeface="Courier New"/>
                          <a:cs typeface="Courier New"/>
                        </a:rPr>
                        <a:t>r</a:t>
                      </a:r>
                      <a:r>
                        <a:rPr sz="1800" b="1" i="1" spc="-5" dirty="0">
                          <a:latin typeface="Courier New"/>
                          <a:cs typeface="Courier New"/>
                        </a:rPr>
                        <a:t>oy</a:t>
                      </a:r>
                      <a:r>
                        <a:rPr sz="1800" b="1" i="1" spc="-15" dirty="0">
                          <a:latin typeface="Courier New"/>
                          <a:cs typeface="Courier New"/>
                        </a:rPr>
                        <a:t>Q</a:t>
                      </a:r>
                      <a:r>
                        <a:rPr sz="1800" b="1" i="1" spc="-5" dirty="0">
                          <a:latin typeface="Courier New"/>
                          <a:cs typeface="Courier New"/>
                        </a:rPr>
                        <a:t>u</a:t>
                      </a:r>
                      <a:r>
                        <a:rPr sz="1800" b="1" i="1" spc="-15" dirty="0">
                          <a:latin typeface="Courier New"/>
                          <a:cs typeface="Courier New"/>
                        </a:rPr>
                        <a:t>eu</a:t>
                      </a:r>
                      <a:r>
                        <a:rPr sz="1800" b="1" i="1" spc="5" dirty="0">
                          <a:latin typeface="Courier New"/>
                          <a:cs typeface="Courier New"/>
                        </a:rPr>
                        <a:t>e</a:t>
                      </a:r>
                      <a:r>
                        <a:rPr sz="1800" b="1" i="1" spc="-5" dirty="0">
                          <a:latin typeface="Courier New"/>
                          <a:cs typeface="Courier New"/>
                        </a:rPr>
                        <a:t>()  </a:t>
                      </a:r>
                      <a:r>
                        <a:rPr sz="1800" b="1" i="1" spc="-10" dirty="0">
                          <a:latin typeface="Courier New"/>
                          <a:cs typeface="Courier New"/>
                        </a:rPr>
                        <a:t>isEmpty();  isFull();  enQueue();  deQueue();  getFront();  getRear();</a:t>
                      </a:r>
                      <a:endParaRPr sz="1800" dirty="0">
                        <a:latin typeface="Courier New"/>
                        <a:cs typeface="Courier New"/>
                      </a:endParaRPr>
                    </a:p>
                  </a:txBody>
                  <a:tcPr marL="0" marR="0" marT="1841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548ED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B159A58-74D6-4D05-9639-A52A16E9CD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4CB461-F491-4AB5-AF61-62002CFE3FB6}" type="slidenum">
              <a:rPr lang="en-US" altLang="en-US" smtClean="0"/>
              <a:t>9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4554522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Tm="113649"/>
    </mc:Choice>
    <mc:Fallback>
      <p:transition advTm="113649"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F6DF67C4-B1AB-4B5B-AFE9-07BAA575FD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4CB461-F491-4AB5-AF61-62002CFE3FB6}" type="slidenum">
              <a:rPr lang="en-US" altLang="en-US" smtClean="0"/>
              <a:t>10</a:t>
            </a:fld>
            <a:endParaRPr lang="en-US" altLang="en-US"/>
          </a:p>
        </p:txBody>
      </p:sp>
      <p:sp>
        <p:nvSpPr>
          <p:cNvPr id="3" name="object 3">
            <a:extLst>
              <a:ext uri="{FF2B5EF4-FFF2-40B4-BE49-F238E27FC236}">
                <a16:creationId xmlns:a16="http://schemas.microsoft.com/office/drawing/2014/main" id="{A3B0C8C6-A656-44E1-AABC-3714F0928536}"/>
              </a:ext>
            </a:extLst>
          </p:cNvPr>
          <p:cNvSpPr txBox="1">
            <a:spLocks/>
          </p:cNvSpPr>
          <p:nvPr/>
        </p:nvSpPr>
        <p:spPr>
          <a:xfrm>
            <a:off x="2637282" y="436448"/>
            <a:ext cx="4680585" cy="50526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lvl1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2pPr>
            <a:lvl3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3pPr>
            <a:lvl4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4pPr>
            <a:lvl5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5pPr>
            <a:lvl6pPr marL="4572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6pPr>
            <a:lvl7pPr marL="9144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7pPr>
            <a:lvl8pPr marL="13716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8pPr>
            <a:lvl9pPr marL="18288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9pPr>
          </a:lstStyle>
          <a:p>
            <a:pPr marL="12700" defTabSz="914400">
              <a:lnSpc>
                <a:spcPct val="100000"/>
              </a:lnSpc>
              <a:spcBef>
                <a:spcPts val="100"/>
              </a:spcBef>
            </a:pPr>
            <a:r>
              <a:rPr lang="en-MY" sz="3200" spc="-10" dirty="0" err="1">
                <a:solidFill>
                  <a:srgbClr val="C00000"/>
                </a:solidFill>
                <a:latin typeface="Britannic Bold" panose="020B0903060703020204" pitchFamily="34" charset="0"/>
              </a:rPr>
              <a:t>CreateQueue</a:t>
            </a:r>
            <a:r>
              <a:rPr lang="en-MY" sz="3200" spc="-10" dirty="0">
                <a:solidFill>
                  <a:srgbClr val="C00000"/>
                </a:solidFill>
                <a:latin typeface="Britannic Bold" panose="020B0903060703020204" pitchFamily="34" charset="0"/>
              </a:rPr>
              <a:t>()</a:t>
            </a:r>
            <a:r>
              <a:rPr lang="en-MY" sz="3200" spc="-85" dirty="0">
                <a:solidFill>
                  <a:srgbClr val="C00000"/>
                </a:solidFill>
                <a:latin typeface="Britannic Bold" panose="020B0903060703020204" pitchFamily="34" charset="0"/>
              </a:rPr>
              <a:t> </a:t>
            </a:r>
            <a:r>
              <a:rPr lang="en-MY" sz="3200" spc="-15" dirty="0">
                <a:solidFill>
                  <a:srgbClr val="C00000"/>
                </a:solidFill>
                <a:latin typeface="Britannic Bold" panose="020B0903060703020204" pitchFamily="34" charset="0"/>
              </a:rPr>
              <a:t>operation</a:t>
            </a:r>
          </a:p>
        </p:txBody>
      </p:sp>
      <p:sp>
        <p:nvSpPr>
          <p:cNvPr id="4" name="object 4">
            <a:extLst>
              <a:ext uri="{FF2B5EF4-FFF2-40B4-BE49-F238E27FC236}">
                <a16:creationId xmlns:a16="http://schemas.microsoft.com/office/drawing/2014/main" id="{E9D499BF-E43F-4A29-ACC8-56A756679C13}"/>
              </a:ext>
            </a:extLst>
          </p:cNvPr>
          <p:cNvSpPr txBox="1"/>
          <p:nvPr/>
        </p:nvSpPr>
        <p:spPr>
          <a:xfrm>
            <a:off x="1484947" y="2010740"/>
            <a:ext cx="6174105" cy="13055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0" lvl="0" indent="0" algn="l" defTabSz="457200" rtl="0" eaLnBrk="0" fontAlgn="base" latinLnBrk="0" hangingPunct="0">
              <a:lnSpc>
                <a:spcPct val="100000"/>
              </a:lnSpc>
              <a:spcBef>
                <a:spcPts val="95"/>
              </a:spcBef>
              <a:spcAft>
                <a:spcPct val="0"/>
              </a:spcAft>
              <a:buClrTx/>
              <a:buSzTx/>
              <a:buFontTx/>
              <a:buNone/>
              <a:tabLst>
                <a:tab pos="355600" algn="l"/>
              </a:tabLst>
              <a:defRPr/>
            </a:pPr>
            <a:r>
              <a:rPr kumimoji="0" sz="2800" b="0" i="0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•	</a:t>
            </a:r>
            <a:r>
              <a:rPr kumimoji="0" sz="2800" b="0" i="0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Linear </a:t>
            </a:r>
            <a:r>
              <a:rPr kumimoji="0" sz="2800" b="0" i="0" u="none" strike="noStrike" kern="1200" cap="none" spc="-2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Array</a:t>
            </a:r>
            <a:r>
              <a:rPr kumimoji="0" sz="2800" b="0" i="0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1200" cap="none" spc="-1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implementation</a:t>
            </a:r>
            <a:endParaRPr kumimoji="0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  <a:p>
            <a:pPr marL="469900" marR="0" lvl="0" indent="0" algn="l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sz="2800" b="0" i="0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– </a:t>
            </a:r>
            <a:r>
              <a:rPr kumimoji="0" sz="2800" b="0" i="1" u="none" strike="noStrike" kern="1200" cap="none" spc="-2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front </a:t>
            </a:r>
            <a:r>
              <a:rPr kumimoji="0" sz="2800" b="0" i="0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&amp; </a:t>
            </a:r>
            <a:r>
              <a:rPr kumimoji="0" sz="2800" b="0" i="1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back </a:t>
            </a:r>
            <a:r>
              <a:rPr kumimoji="0" sz="2800" b="0" i="0" u="none" strike="noStrike" kern="1200" cap="none" spc="-2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are </a:t>
            </a:r>
            <a:r>
              <a:rPr kumimoji="0" sz="2800" b="0" i="0" u="none" strike="noStrike" kern="1200" cap="none" spc="-3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indexes </a:t>
            </a:r>
            <a:r>
              <a:rPr kumimoji="0" sz="2800" b="0" i="0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in the</a:t>
            </a:r>
            <a:r>
              <a:rPr kumimoji="0" sz="2800" b="0" i="0" u="none" strike="noStrike" kern="1200" cap="none" spc="-9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800" b="0" i="0" u="none" strike="noStrike" kern="1200" cap="none" spc="-2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array</a:t>
            </a:r>
            <a:endParaRPr kumimoji="0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  <a:p>
            <a:pPr marL="469900" marR="0" lvl="0" indent="0" algn="l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sz="2800" b="0" i="0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– </a:t>
            </a:r>
            <a:r>
              <a:rPr kumimoji="0" sz="2800" b="0" i="0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Initial </a:t>
            </a:r>
            <a:r>
              <a:rPr kumimoji="0" sz="2800" b="0" i="0" u="none" strike="noStrike" kern="1200" cap="none" spc="-1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condition: </a:t>
            </a:r>
            <a:r>
              <a:rPr kumimoji="0" sz="2800" b="0" i="1" u="none" strike="noStrike" kern="1200" cap="none" spc="-2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front </a:t>
            </a:r>
            <a:r>
              <a:rPr kumimoji="0" sz="2800" b="0" i="1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=0 </a:t>
            </a:r>
            <a:r>
              <a:rPr kumimoji="0" sz="2800" b="0" i="0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&amp; </a:t>
            </a:r>
            <a:r>
              <a:rPr kumimoji="0" sz="2800" b="0" i="1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back =</a:t>
            </a:r>
            <a:r>
              <a:rPr kumimoji="0" sz="2800" b="0" i="1" u="none" strike="noStrike" kern="1200" cap="none" spc="-7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 </a:t>
            </a:r>
            <a:r>
              <a:rPr kumimoji="0" sz="2800" b="0" i="1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-1</a:t>
            </a:r>
            <a:endParaRPr kumimoji="0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/>
              <a:ea typeface="+mn-ea"/>
              <a:cs typeface="Times New Roman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13B742C-FEC9-44B3-B3A1-476EDDB5FC1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13974" y="3541701"/>
            <a:ext cx="5648801" cy="2976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96114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Tm="70604"/>
    </mc:Choice>
    <mc:Fallback>
      <p:transition advTm="70604"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D764A039-893D-43BB-8B27-21E4E051A8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4CB461-F491-4AB5-AF61-62002CFE3FB6}" type="slidenum">
              <a:rPr lang="en-US" altLang="en-US" smtClean="0"/>
              <a:t>11</a:t>
            </a:fld>
            <a:endParaRPr lang="en-US" alt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67443DC-942D-4F5B-AA81-12B4A5135DB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7028"/>
          <a:stretch/>
        </p:blipFill>
        <p:spPr>
          <a:xfrm>
            <a:off x="837041" y="1638300"/>
            <a:ext cx="8306959" cy="4205648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70AE9CD4-26EF-4947-8E7D-DD64F1491A3A}"/>
              </a:ext>
            </a:extLst>
          </p:cNvPr>
          <p:cNvSpPr/>
          <p:nvPr/>
        </p:nvSpPr>
        <p:spPr>
          <a:xfrm>
            <a:off x="3306725" y="721664"/>
            <a:ext cx="3367589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MY" sz="3200" dirty="0">
                <a:solidFill>
                  <a:srgbClr val="C00000"/>
                </a:solidFill>
                <a:latin typeface="Britannic Bold" panose="020B0903060703020204" pitchFamily="34" charset="0"/>
              </a:rPr>
              <a:t>Queue</a:t>
            </a:r>
            <a:r>
              <a:rPr lang="en-MY" sz="3200" spc="-55" dirty="0">
                <a:solidFill>
                  <a:srgbClr val="C00000"/>
                </a:solidFill>
                <a:latin typeface="Britannic Bold" panose="020B0903060703020204" pitchFamily="34" charset="0"/>
              </a:rPr>
              <a:t> </a:t>
            </a:r>
            <a:r>
              <a:rPr lang="en-MY" sz="3200" spc="-15" dirty="0">
                <a:solidFill>
                  <a:srgbClr val="C00000"/>
                </a:solidFill>
                <a:latin typeface="Britannic Bold" panose="020B0903060703020204" pitchFamily="34" charset="0"/>
              </a:rPr>
              <a:t>operations</a:t>
            </a:r>
            <a:endParaRPr lang="en-MY" sz="3200" dirty="0">
              <a:solidFill>
                <a:srgbClr val="C00000"/>
              </a:solidFill>
              <a:latin typeface="Britannic Bold" panose="020B09030607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644160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Tm="76834"/>
    </mc:Choice>
    <mc:Fallback>
      <p:transition advTm="76834"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3333C173-4A1D-4F49-82D7-A31D0EA9E5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4CB461-F491-4AB5-AF61-62002CFE3FB6}" type="slidenum">
              <a:rPr lang="en-US" altLang="en-US" smtClean="0"/>
              <a:t>12</a:t>
            </a:fld>
            <a:endParaRPr lang="en-US" alt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F655AF3-1900-4C33-899A-6B4CF6A5B5A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14475" y="1431238"/>
            <a:ext cx="7629525" cy="4925112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865C2B2F-BEAB-4DD3-BA8E-704A2D7AC48A}"/>
              </a:ext>
            </a:extLst>
          </p:cNvPr>
          <p:cNvSpPr/>
          <p:nvPr/>
        </p:nvSpPr>
        <p:spPr>
          <a:xfrm>
            <a:off x="3090361" y="567638"/>
            <a:ext cx="3367589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MY" sz="3200" dirty="0">
                <a:solidFill>
                  <a:srgbClr val="C00000"/>
                </a:solidFill>
                <a:latin typeface="Britannic Bold" panose="020B0903060703020204" pitchFamily="34" charset="0"/>
              </a:rPr>
              <a:t>Queue</a:t>
            </a:r>
            <a:r>
              <a:rPr lang="en-MY" sz="3200" spc="-55" dirty="0">
                <a:solidFill>
                  <a:srgbClr val="C00000"/>
                </a:solidFill>
                <a:latin typeface="Britannic Bold" panose="020B0903060703020204" pitchFamily="34" charset="0"/>
              </a:rPr>
              <a:t> </a:t>
            </a:r>
            <a:r>
              <a:rPr lang="en-MY" sz="3200" spc="-15" dirty="0">
                <a:solidFill>
                  <a:srgbClr val="C00000"/>
                </a:solidFill>
                <a:latin typeface="Britannic Bold" panose="020B0903060703020204" pitchFamily="34" charset="0"/>
              </a:rPr>
              <a:t>operations</a:t>
            </a:r>
            <a:endParaRPr lang="en-MY" sz="3200" dirty="0">
              <a:solidFill>
                <a:srgbClr val="C00000"/>
              </a:solidFill>
              <a:latin typeface="Britannic Bold" panose="020B09030607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7588157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Tm="71963"/>
    </mc:Choice>
    <mc:Fallback>
      <p:transition advTm="71963"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0FA8EDFE-DBB0-44CE-9511-81EA88E348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4CB461-F491-4AB5-AF61-62002CFE3FB6}" type="slidenum">
              <a:rPr lang="en-US" altLang="en-US" smtClean="0"/>
              <a:t>13</a:t>
            </a:fld>
            <a:endParaRPr lang="en-US" alt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2C98609-D87D-452D-B18F-4F54891F257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24024" y="1771650"/>
            <a:ext cx="7419975" cy="4584700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7A6BE0E3-1406-45D1-A239-F8C5149691B5}"/>
              </a:ext>
            </a:extLst>
          </p:cNvPr>
          <p:cNvSpPr/>
          <p:nvPr/>
        </p:nvSpPr>
        <p:spPr>
          <a:xfrm>
            <a:off x="2976061" y="501650"/>
            <a:ext cx="3367589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MY" sz="3200" dirty="0">
                <a:solidFill>
                  <a:srgbClr val="C00000"/>
                </a:solidFill>
                <a:latin typeface="Britannic Bold" panose="020B0903060703020204" pitchFamily="34" charset="0"/>
              </a:rPr>
              <a:t>Queue</a:t>
            </a:r>
            <a:r>
              <a:rPr lang="en-MY" sz="3200" spc="-55" dirty="0">
                <a:solidFill>
                  <a:srgbClr val="C00000"/>
                </a:solidFill>
                <a:latin typeface="Britannic Bold" panose="020B0903060703020204" pitchFamily="34" charset="0"/>
              </a:rPr>
              <a:t> </a:t>
            </a:r>
            <a:r>
              <a:rPr lang="en-MY" sz="3200" spc="-15" dirty="0">
                <a:solidFill>
                  <a:srgbClr val="C00000"/>
                </a:solidFill>
                <a:latin typeface="Britannic Bold" panose="020B0903060703020204" pitchFamily="34" charset="0"/>
              </a:rPr>
              <a:t>operations</a:t>
            </a:r>
            <a:endParaRPr lang="en-MY" sz="3200" dirty="0">
              <a:solidFill>
                <a:srgbClr val="C00000"/>
              </a:solidFill>
              <a:latin typeface="Britannic Bold" panose="020B09030607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96935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F0B9D666-2B52-47B6-B7D7-B29D6AA006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4CB461-F491-4AB5-AF61-62002CFE3FB6}" type="slidenum">
              <a:rPr lang="en-US" altLang="en-US" smtClean="0"/>
              <a:t>14</a:t>
            </a:fld>
            <a:endParaRPr lang="en-US" alt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872EEE92-D843-4E35-B489-C6F10DACB7BB}"/>
              </a:ext>
            </a:extLst>
          </p:cNvPr>
          <p:cNvSpPr/>
          <p:nvPr/>
        </p:nvSpPr>
        <p:spPr>
          <a:xfrm>
            <a:off x="2659654" y="463034"/>
            <a:ext cx="596689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MY" sz="2400" b="1" spc="-5" dirty="0" err="1"/>
              <a:t>enQueue</a:t>
            </a:r>
            <a:r>
              <a:rPr lang="en-MY" sz="2400" b="1" spc="-5" dirty="0"/>
              <a:t> </a:t>
            </a:r>
            <a:r>
              <a:rPr lang="en-MY" sz="2400" b="1" spc="-15" dirty="0"/>
              <a:t>operations </a:t>
            </a:r>
            <a:r>
              <a:rPr lang="en-MY" sz="2400" b="1" spc="-35" dirty="0"/>
              <a:t>for </a:t>
            </a:r>
            <a:r>
              <a:rPr lang="en-MY" sz="2400" b="1" spc="-5" dirty="0"/>
              <a:t>a queue with  </a:t>
            </a:r>
            <a:r>
              <a:rPr lang="en-MY" sz="2400" b="1" spc="-25" dirty="0"/>
              <a:t>size </a:t>
            </a:r>
            <a:r>
              <a:rPr lang="en-MY" sz="2400" b="1" dirty="0"/>
              <a:t>=</a:t>
            </a:r>
            <a:r>
              <a:rPr lang="en-MY" sz="2400" b="1" spc="10" dirty="0"/>
              <a:t> </a:t>
            </a:r>
            <a:r>
              <a:rPr lang="en-MY" sz="2400" b="1" dirty="0"/>
              <a:t>5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545DA0A-7358-419A-B23D-0311732001A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90188" y="1252194"/>
            <a:ext cx="7154273" cy="49251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88947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9454EC5D-930C-47F2-9245-0F68FC604A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4CB461-F491-4AB5-AF61-62002CFE3FB6}" type="slidenum">
              <a:rPr lang="en-US" altLang="en-US" smtClean="0"/>
              <a:t>15</a:t>
            </a:fld>
            <a:endParaRPr lang="en-US" alt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E45830A-9D7A-47E0-98BD-07D8A7854F0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28775" y="1356952"/>
            <a:ext cx="7091925" cy="4801270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9D0BD15E-2175-4F20-8637-E179E15F0660}"/>
              </a:ext>
            </a:extLst>
          </p:cNvPr>
          <p:cNvSpPr/>
          <p:nvPr/>
        </p:nvSpPr>
        <p:spPr>
          <a:xfrm>
            <a:off x="3090361" y="545812"/>
            <a:ext cx="3367589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MY" sz="3200" dirty="0">
                <a:solidFill>
                  <a:srgbClr val="C00000"/>
                </a:solidFill>
                <a:latin typeface="Britannic Bold" panose="020B0903060703020204" pitchFamily="34" charset="0"/>
              </a:rPr>
              <a:t>Queue</a:t>
            </a:r>
            <a:r>
              <a:rPr lang="en-MY" sz="3200" spc="-55" dirty="0">
                <a:solidFill>
                  <a:srgbClr val="C00000"/>
                </a:solidFill>
                <a:latin typeface="Britannic Bold" panose="020B0903060703020204" pitchFamily="34" charset="0"/>
              </a:rPr>
              <a:t> </a:t>
            </a:r>
            <a:r>
              <a:rPr lang="en-MY" sz="3200" spc="-15" dirty="0">
                <a:solidFill>
                  <a:srgbClr val="C00000"/>
                </a:solidFill>
                <a:latin typeface="Britannic Bold" panose="020B0903060703020204" pitchFamily="34" charset="0"/>
              </a:rPr>
              <a:t>operations</a:t>
            </a:r>
            <a:endParaRPr lang="en-MY" sz="3200" dirty="0">
              <a:solidFill>
                <a:srgbClr val="C00000"/>
              </a:solidFill>
              <a:latin typeface="Britannic Bold" panose="020B09030607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594929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Tm="85618"/>
    </mc:Choice>
    <mc:Fallback>
      <p:transition advTm="85618"/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909A01BA-B2F7-49EF-B232-D96F8DBA6E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4CB461-F491-4AB5-AF61-62002CFE3FB6}" type="slidenum">
              <a:rPr lang="en-US" altLang="en-US" smtClean="0"/>
              <a:t>16</a:t>
            </a:fld>
            <a:endParaRPr lang="en-US" alt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0B5CDBB-60BF-454E-A0BF-24687B1B819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2357" y="1761818"/>
            <a:ext cx="8011643" cy="4401164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F8048040-7EFC-4024-A4C4-E7EE6AD5F9E3}"/>
              </a:ext>
            </a:extLst>
          </p:cNvPr>
          <p:cNvSpPr/>
          <p:nvPr/>
        </p:nvSpPr>
        <p:spPr>
          <a:xfrm>
            <a:off x="3090361" y="545812"/>
            <a:ext cx="3367589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MY" sz="3200" dirty="0">
                <a:solidFill>
                  <a:srgbClr val="C00000"/>
                </a:solidFill>
                <a:latin typeface="Britannic Bold" panose="020B0903060703020204" pitchFamily="34" charset="0"/>
              </a:rPr>
              <a:t>Queue</a:t>
            </a:r>
            <a:r>
              <a:rPr lang="en-MY" sz="3200" spc="-55" dirty="0">
                <a:solidFill>
                  <a:srgbClr val="C00000"/>
                </a:solidFill>
                <a:latin typeface="Britannic Bold" panose="020B0903060703020204" pitchFamily="34" charset="0"/>
              </a:rPr>
              <a:t> </a:t>
            </a:r>
            <a:r>
              <a:rPr lang="en-MY" sz="3200" spc="-15" dirty="0">
                <a:solidFill>
                  <a:srgbClr val="C00000"/>
                </a:solidFill>
                <a:latin typeface="Britannic Bold" panose="020B0903060703020204" pitchFamily="34" charset="0"/>
              </a:rPr>
              <a:t>operations</a:t>
            </a:r>
            <a:endParaRPr lang="en-MY" sz="3200" dirty="0">
              <a:solidFill>
                <a:srgbClr val="C00000"/>
              </a:solidFill>
              <a:latin typeface="Britannic Bold" panose="020B09030607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990290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4D567939-ABDB-4EC2-8278-5B57B70DCC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4CB461-F491-4AB5-AF61-62002CFE3FB6}" type="slidenum">
              <a:rPr lang="en-US" altLang="en-US" smtClean="0"/>
              <a:t>17</a:t>
            </a:fld>
            <a:endParaRPr lang="en-US" alt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BD2DD03D-0984-4342-AA30-604265C0B90B}"/>
              </a:ext>
            </a:extLst>
          </p:cNvPr>
          <p:cNvSpPr/>
          <p:nvPr/>
        </p:nvSpPr>
        <p:spPr>
          <a:xfrm>
            <a:off x="3217550" y="634484"/>
            <a:ext cx="3789499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MY" sz="3200" spc="-5" dirty="0" err="1">
                <a:solidFill>
                  <a:srgbClr val="C00000"/>
                </a:solidFill>
                <a:latin typeface="Britannic Bold" panose="020B0903060703020204" pitchFamily="34" charset="0"/>
              </a:rPr>
              <a:t>deQueue</a:t>
            </a:r>
            <a:r>
              <a:rPr lang="en-MY" sz="3200" spc="-55" dirty="0">
                <a:solidFill>
                  <a:srgbClr val="C00000"/>
                </a:solidFill>
                <a:latin typeface="Britannic Bold" panose="020B0903060703020204" pitchFamily="34" charset="0"/>
              </a:rPr>
              <a:t> </a:t>
            </a:r>
            <a:r>
              <a:rPr lang="en-MY" sz="3200" spc="-15" dirty="0">
                <a:solidFill>
                  <a:srgbClr val="C00000"/>
                </a:solidFill>
                <a:latin typeface="Britannic Bold" panose="020B0903060703020204" pitchFamily="34" charset="0"/>
              </a:rPr>
              <a:t>operations</a:t>
            </a:r>
            <a:endParaRPr lang="en-MY" sz="3200" dirty="0">
              <a:solidFill>
                <a:srgbClr val="C00000"/>
              </a:solidFill>
              <a:latin typeface="Britannic Bold" panose="020B0903060703020204" pitchFamily="34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65FBFE9-3CEA-4F3E-ADBE-72BFF2BCDD2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90675" y="1476375"/>
            <a:ext cx="7553325" cy="49724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00421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E0291D67-B760-4F92-87E4-69805DE23E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4CB461-F491-4AB5-AF61-62002CFE3FB6}" type="slidenum">
              <a:rPr lang="en-US" altLang="en-US" smtClean="0"/>
              <a:t>18</a:t>
            </a:fld>
            <a:endParaRPr lang="en-US" alt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DCE45CBA-EDF5-45AD-9799-3F85B68B1A7F}"/>
              </a:ext>
            </a:extLst>
          </p:cNvPr>
          <p:cNvSpPr/>
          <p:nvPr/>
        </p:nvSpPr>
        <p:spPr>
          <a:xfrm>
            <a:off x="2934373" y="624959"/>
            <a:ext cx="5300810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MY" sz="3200" dirty="0">
                <a:solidFill>
                  <a:srgbClr val="C00000"/>
                </a:solidFill>
                <a:latin typeface="Britannic Bold" panose="020B0903060703020204" pitchFamily="34" charset="0"/>
              </a:rPr>
              <a:t>Queue </a:t>
            </a:r>
            <a:r>
              <a:rPr lang="en-MY" sz="3200" spc="-10" dirty="0">
                <a:solidFill>
                  <a:srgbClr val="C00000"/>
                </a:solidFill>
                <a:latin typeface="Britannic Bold" panose="020B0903060703020204" pitchFamily="34" charset="0"/>
              </a:rPr>
              <a:t>operations </a:t>
            </a:r>
            <a:r>
              <a:rPr lang="en-MY" sz="3200" dirty="0">
                <a:solidFill>
                  <a:srgbClr val="C00000"/>
                </a:solidFill>
                <a:latin typeface="Britannic Bold" panose="020B0903060703020204" pitchFamily="34" charset="0"/>
              </a:rPr>
              <a:t>-</a:t>
            </a:r>
            <a:r>
              <a:rPr lang="en-MY" sz="3200" spc="-70" dirty="0">
                <a:solidFill>
                  <a:srgbClr val="C00000"/>
                </a:solidFill>
                <a:latin typeface="Britannic Bold" panose="020B0903060703020204" pitchFamily="34" charset="0"/>
              </a:rPr>
              <a:t> </a:t>
            </a:r>
            <a:r>
              <a:rPr lang="en-MY" sz="3200" dirty="0" err="1">
                <a:solidFill>
                  <a:srgbClr val="C00000"/>
                </a:solidFill>
                <a:latin typeface="Britannic Bold" panose="020B0903060703020204" pitchFamily="34" charset="0"/>
              </a:rPr>
              <a:t>enQueue</a:t>
            </a:r>
            <a:endParaRPr lang="en-MY" sz="3200" dirty="0">
              <a:solidFill>
                <a:srgbClr val="C00000"/>
              </a:solidFill>
              <a:latin typeface="Britannic Bold" panose="020B0903060703020204" pitchFamily="34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5BF581C-6B5D-4B26-B0E6-A193B4B147F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09195" y="1432799"/>
            <a:ext cx="7534805" cy="51061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91617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6764B606-0F75-4DDC-BA26-1E58EFD405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4CB461-F491-4AB5-AF61-62002CFE3FB6}" type="slidenum">
              <a:rPr lang="en-US" altLang="en-US" smtClean="0"/>
              <a:t>19</a:t>
            </a:fld>
            <a:endParaRPr lang="en-US" altLang="en-US"/>
          </a:p>
        </p:txBody>
      </p:sp>
      <p:sp>
        <p:nvSpPr>
          <p:cNvPr id="3" name="object 2">
            <a:extLst>
              <a:ext uri="{FF2B5EF4-FFF2-40B4-BE49-F238E27FC236}">
                <a16:creationId xmlns:a16="http://schemas.microsoft.com/office/drawing/2014/main" id="{8A76ABB9-5D12-4F7E-B1A8-8207FC1184C9}"/>
              </a:ext>
            </a:extLst>
          </p:cNvPr>
          <p:cNvSpPr txBox="1">
            <a:spLocks/>
          </p:cNvSpPr>
          <p:nvPr/>
        </p:nvSpPr>
        <p:spPr>
          <a:xfrm>
            <a:off x="2353843" y="444753"/>
            <a:ext cx="6456782" cy="44371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lvl1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2pPr>
            <a:lvl3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3pPr>
            <a:lvl4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4pPr>
            <a:lvl5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5pPr>
            <a:lvl6pPr marL="4572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6pPr>
            <a:lvl7pPr marL="9144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7pPr>
            <a:lvl8pPr marL="13716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8pPr>
            <a:lvl9pPr marL="18288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9pPr>
          </a:lstStyle>
          <a:p>
            <a:pPr marL="12700" defTabSz="914400">
              <a:lnSpc>
                <a:spcPct val="100000"/>
              </a:lnSpc>
              <a:spcBef>
                <a:spcPts val="100"/>
              </a:spcBef>
            </a:pPr>
            <a:r>
              <a:rPr lang="en-MY" sz="2800" spc="-5" dirty="0">
                <a:solidFill>
                  <a:srgbClr val="C00000"/>
                </a:solidFill>
                <a:latin typeface="Britannic Bold" panose="020B0903060703020204" pitchFamily="34" charset="0"/>
              </a:rPr>
              <a:t>Linear </a:t>
            </a:r>
            <a:r>
              <a:rPr lang="en-MY" sz="2800" spc="-30" dirty="0">
                <a:solidFill>
                  <a:srgbClr val="C00000"/>
                </a:solidFill>
                <a:latin typeface="Britannic Bold" panose="020B0903060703020204" pitchFamily="34" charset="0"/>
              </a:rPr>
              <a:t>array </a:t>
            </a:r>
            <a:r>
              <a:rPr lang="en-MY" sz="2800" spc="-10" dirty="0">
                <a:solidFill>
                  <a:srgbClr val="C00000"/>
                </a:solidFill>
                <a:latin typeface="Britannic Bold" panose="020B0903060703020204" pitchFamily="34" charset="0"/>
              </a:rPr>
              <a:t>implementation </a:t>
            </a:r>
            <a:r>
              <a:rPr lang="en-MY" sz="2800" dirty="0">
                <a:solidFill>
                  <a:srgbClr val="C00000"/>
                </a:solidFill>
                <a:latin typeface="Britannic Bold" panose="020B0903060703020204" pitchFamily="34" charset="0"/>
              </a:rPr>
              <a:t>-</a:t>
            </a:r>
            <a:r>
              <a:rPr lang="en-MY" sz="2800" spc="-70" dirty="0">
                <a:solidFill>
                  <a:srgbClr val="C00000"/>
                </a:solidFill>
                <a:latin typeface="Britannic Bold" panose="020B0903060703020204" pitchFamily="34" charset="0"/>
              </a:rPr>
              <a:t> </a:t>
            </a:r>
            <a:r>
              <a:rPr lang="en-MY" sz="2800" spc="-15" dirty="0">
                <a:solidFill>
                  <a:srgbClr val="C00000"/>
                </a:solidFill>
                <a:latin typeface="Britannic Bold" panose="020B0903060703020204" pitchFamily="34" charset="0"/>
              </a:rPr>
              <a:t>drawback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725B1CA-C3EF-42E1-8E09-610EEDEFDB3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2198" y="1790700"/>
            <a:ext cx="8611802" cy="472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65470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Tm="78238"/>
    </mc:Choice>
    <mc:Fallback>
      <p:transition advTm="78238"/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54A58129-9CBD-42FC-B5A5-779F8C3EEC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4CB461-F491-4AB5-AF61-62002CFE3FB6}" type="slidenum">
              <a:rPr lang="en-US" altLang="en-US" smtClean="0"/>
              <a:t>20</a:t>
            </a:fld>
            <a:endParaRPr lang="en-US" altLang="en-US"/>
          </a:p>
        </p:txBody>
      </p:sp>
      <p:sp>
        <p:nvSpPr>
          <p:cNvPr id="3" name="object 2">
            <a:extLst>
              <a:ext uri="{FF2B5EF4-FFF2-40B4-BE49-F238E27FC236}">
                <a16:creationId xmlns:a16="http://schemas.microsoft.com/office/drawing/2014/main" id="{7955FDD1-7791-4BF6-B24D-3CB4D9FA659A}"/>
              </a:ext>
            </a:extLst>
          </p:cNvPr>
          <p:cNvSpPr txBox="1">
            <a:spLocks/>
          </p:cNvSpPr>
          <p:nvPr/>
        </p:nvSpPr>
        <p:spPr>
          <a:xfrm>
            <a:off x="2676525" y="401700"/>
            <a:ext cx="5647816" cy="50462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>
            <a:lvl1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2pPr>
            <a:lvl3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3pPr>
            <a:lvl4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4pPr>
            <a:lvl5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5pPr>
            <a:lvl6pPr marL="4572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6pPr>
            <a:lvl7pPr marL="9144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7pPr>
            <a:lvl8pPr marL="13716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8pPr>
            <a:lvl9pPr marL="18288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9pPr>
          </a:lstStyle>
          <a:p>
            <a:pPr marL="12700" defTabSz="914400">
              <a:lnSpc>
                <a:spcPct val="100000"/>
              </a:lnSpc>
              <a:spcBef>
                <a:spcPts val="95"/>
              </a:spcBef>
            </a:pPr>
            <a:r>
              <a:rPr lang="en-MY" sz="3200" spc="-20" dirty="0">
                <a:solidFill>
                  <a:srgbClr val="C00000"/>
                </a:solidFill>
                <a:latin typeface="Britannic Bold" panose="020B0903060703020204" pitchFamily="34" charset="0"/>
              </a:rPr>
              <a:t>Rightward </a:t>
            </a:r>
            <a:r>
              <a:rPr lang="en-MY" sz="3200" spc="-5" dirty="0">
                <a:solidFill>
                  <a:srgbClr val="C00000"/>
                </a:solidFill>
                <a:latin typeface="Britannic Bold" panose="020B0903060703020204" pitchFamily="34" charset="0"/>
              </a:rPr>
              <a:t>drifting </a:t>
            </a:r>
            <a:r>
              <a:rPr lang="en-MY" sz="3200" spc="-10" dirty="0">
                <a:solidFill>
                  <a:srgbClr val="C00000"/>
                </a:solidFill>
                <a:latin typeface="Britannic Bold" panose="020B0903060703020204" pitchFamily="34" charset="0"/>
              </a:rPr>
              <a:t>solutions</a:t>
            </a:r>
            <a:endParaRPr lang="en-MY" sz="3200" dirty="0">
              <a:solidFill>
                <a:srgbClr val="C00000"/>
              </a:solidFill>
              <a:latin typeface="Britannic Bold" panose="020B0903060703020204" pitchFamily="34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0ACFE17-D6F5-4AC3-9FE3-98BB907FB05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75305" y="1704676"/>
            <a:ext cx="7668695" cy="42868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509379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Tm="41656"/>
    </mc:Choice>
    <mc:Fallback>
      <p:transition advTm="41656"/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6BAE717E-3F1D-4EC8-AAC8-45FBD4DCA2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4CB461-F491-4AB5-AF61-62002CFE3FB6}" type="slidenum">
              <a:rPr lang="en-US" altLang="en-US" smtClean="0"/>
              <a:t>21</a:t>
            </a:fld>
            <a:endParaRPr lang="en-US" alt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CCCA7340-CCE1-4C60-B836-4C8E9C598224}"/>
              </a:ext>
            </a:extLst>
          </p:cNvPr>
          <p:cNvSpPr/>
          <p:nvPr/>
        </p:nvSpPr>
        <p:spPr>
          <a:xfrm>
            <a:off x="3026659" y="472559"/>
            <a:ext cx="3934090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MY" sz="3200" spc="-5" dirty="0">
                <a:solidFill>
                  <a:srgbClr val="C00000"/>
                </a:solidFill>
                <a:latin typeface="Britannic Bold" panose="020B0903060703020204" pitchFamily="34" charset="0"/>
              </a:rPr>
              <a:t>Queue </a:t>
            </a:r>
            <a:r>
              <a:rPr lang="en-MY" sz="3200" spc="-15" dirty="0">
                <a:solidFill>
                  <a:srgbClr val="C00000"/>
                </a:solidFill>
                <a:latin typeface="Britannic Bold" panose="020B0903060703020204" pitchFamily="34" charset="0"/>
              </a:rPr>
              <a:t>circular</a:t>
            </a:r>
            <a:r>
              <a:rPr lang="en-MY" sz="3200" spc="-25" dirty="0">
                <a:solidFill>
                  <a:srgbClr val="C00000"/>
                </a:solidFill>
                <a:latin typeface="Britannic Bold" panose="020B0903060703020204" pitchFamily="34" charset="0"/>
              </a:rPr>
              <a:t> </a:t>
            </a:r>
            <a:r>
              <a:rPr lang="en-MY" sz="3200" spc="-35" dirty="0">
                <a:solidFill>
                  <a:srgbClr val="C00000"/>
                </a:solidFill>
                <a:latin typeface="Britannic Bold" panose="020B0903060703020204" pitchFamily="34" charset="0"/>
              </a:rPr>
              <a:t>array</a:t>
            </a:r>
            <a:endParaRPr lang="en-MY" sz="3200" dirty="0">
              <a:solidFill>
                <a:srgbClr val="C00000"/>
              </a:solidFill>
              <a:latin typeface="Britannic Bold" panose="020B0903060703020204" pitchFamily="34" charset="0"/>
            </a:endParaRPr>
          </a:p>
        </p:txBody>
      </p:sp>
      <p:sp>
        <p:nvSpPr>
          <p:cNvPr id="4" name="object 3">
            <a:extLst>
              <a:ext uri="{FF2B5EF4-FFF2-40B4-BE49-F238E27FC236}">
                <a16:creationId xmlns:a16="http://schemas.microsoft.com/office/drawing/2014/main" id="{3C423D37-7476-4848-8551-FCF9B7AC7EB4}"/>
              </a:ext>
            </a:extLst>
          </p:cNvPr>
          <p:cNvSpPr txBox="1"/>
          <p:nvPr/>
        </p:nvSpPr>
        <p:spPr>
          <a:xfrm>
            <a:off x="1450594" y="1616786"/>
            <a:ext cx="6783070" cy="283146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240665" algn="l"/>
              </a:tabLst>
            </a:pPr>
            <a:r>
              <a:rPr sz="2000" dirty="0">
                <a:latin typeface="Arial"/>
                <a:cs typeface="Arial"/>
              </a:rPr>
              <a:t>•	</a:t>
            </a:r>
            <a:r>
              <a:rPr sz="2000" spc="-10" dirty="0">
                <a:latin typeface="Calibri"/>
                <a:cs typeface="Calibri"/>
              </a:rPr>
              <a:t>Problem:</a:t>
            </a:r>
            <a:endParaRPr sz="2000" dirty="0">
              <a:latin typeface="Calibri"/>
              <a:cs typeface="Calibri"/>
            </a:endParaRPr>
          </a:p>
          <a:p>
            <a:pPr marL="698500" marR="5080" indent="-228600">
              <a:lnSpc>
                <a:spcPct val="100000"/>
              </a:lnSpc>
              <a:tabLst>
                <a:tab pos="754380" algn="l"/>
              </a:tabLst>
            </a:pPr>
            <a:r>
              <a:rPr sz="2000" dirty="0">
                <a:latin typeface="Arial"/>
                <a:cs typeface="Arial"/>
              </a:rPr>
              <a:t>–		</a:t>
            </a:r>
            <a:r>
              <a:rPr sz="2000" spc="-15" dirty="0">
                <a:latin typeface="Calibri"/>
                <a:cs typeface="Calibri"/>
              </a:rPr>
              <a:t>front </a:t>
            </a:r>
            <a:r>
              <a:rPr sz="2000" dirty="0">
                <a:latin typeface="Calibri"/>
                <a:cs typeface="Calibri"/>
              </a:rPr>
              <a:t>&amp; </a:t>
            </a:r>
            <a:r>
              <a:rPr sz="2000" spc="-5" dirty="0">
                <a:latin typeface="Calibri"/>
                <a:cs typeface="Calibri"/>
              </a:rPr>
              <a:t>back no </a:t>
            </a:r>
            <a:r>
              <a:rPr sz="2000" dirty="0">
                <a:latin typeface="Calibri"/>
                <a:cs typeface="Calibri"/>
              </a:rPr>
              <a:t>longer </a:t>
            </a:r>
            <a:r>
              <a:rPr sz="2000" spc="-5" dirty="0">
                <a:latin typeface="Calibri"/>
                <a:cs typeface="Calibri"/>
              </a:rPr>
              <a:t>can be </a:t>
            </a:r>
            <a:r>
              <a:rPr sz="2000" dirty="0">
                <a:latin typeface="Calibri"/>
                <a:cs typeface="Calibri"/>
              </a:rPr>
              <a:t>used </a:t>
            </a:r>
            <a:r>
              <a:rPr sz="2000" spc="-15" dirty="0">
                <a:latin typeface="Calibri"/>
                <a:cs typeface="Calibri"/>
              </a:rPr>
              <a:t>to </a:t>
            </a:r>
            <a:r>
              <a:rPr sz="2000" spc="-5" dirty="0">
                <a:latin typeface="Calibri"/>
                <a:cs typeface="Calibri"/>
              </a:rPr>
              <a:t>distinguish between  queue-full </a:t>
            </a:r>
            <a:r>
              <a:rPr sz="2000" dirty="0">
                <a:latin typeface="Calibri"/>
                <a:cs typeface="Calibri"/>
              </a:rPr>
              <a:t>&amp; queue-empty</a:t>
            </a:r>
            <a:r>
              <a:rPr sz="2000" spc="-2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conditions</a:t>
            </a:r>
            <a:endParaRPr sz="2000" dirty="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tabLst>
                <a:tab pos="240665" algn="l"/>
              </a:tabLst>
            </a:pPr>
            <a:r>
              <a:rPr sz="2000" dirty="0">
                <a:latin typeface="Arial"/>
                <a:cs typeface="Arial"/>
              </a:rPr>
              <a:t>•	</a:t>
            </a:r>
            <a:r>
              <a:rPr sz="2000" spc="-5" dirty="0">
                <a:latin typeface="Calibri"/>
                <a:cs typeface="Calibri"/>
              </a:rPr>
              <a:t>Solution:</a:t>
            </a:r>
            <a:endParaRPr sz="2000" dirty="0">
              <a:latin typeface="Calibri"/>
              <a:cs typeface="Calibri"/>
            </a:endParaRPr>
          </a:p>
          <a:p>
            <a:pPr marL="469900">
              <a:lnSpc>
                <a:spcPct val="100000"/>
              </a:lnSpc>
            </a:pPr>
            <a:r>
              <a:rPr sz="2000" dirty="0">
                <a:latin typeface="Arial"/>
                <a:cs typeface="Arial"/>
              </a:rPr>
              <a:t>– </a:t>
            </a:r>
            <a:r>
              <a:rPr sz="2000" spc="-5" dirty="0">
                <a:latin typeface="Calibri"/>
                <a:cs typeface="Calibri"/>
              </a:rPr>
              <a:t>Use </a:t>
            </a:r>
            <a:r>
              <a:rPr sz="2000" dirty="0">
                <a:latin typeface="Calibri"/>
                <a:cs typeface="Calibri"/>
              </a:rPr>
              <a:t>a</a:t>
            </a:r>
            <a:r>
              <a:rPr sz="2000" spc="12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counter</a:t>
            </a:r>
            <a:endParaRPr sz="2000" dirty="0">
              <a:latin typeface="Calibri"/>
              <a:cs typeface="Calibri"/>
            </a:endParaRPr>
          </a:p>
          <a:p>
            <a:pPr marL="469900">
              <a:lnSpc>
                <a:spcPct val="100000"/>
              </a:lnSpc>
            </a:pPr>
            <a:r>
              <a:rPr sz="2000" dirty="0">
                <a:latin typeface="Arial"/>
                <a:cs typeface="Arial"/>
              </a:rPr>
              <a:t>– </a:t>
            </a:r>
            <a:r>
              <a:rPr sz="2000" spc="-10" dirty="0">
                <a:latin typeface="Calibri"/>
                <a:cs typeface="Calibri"/>
              </a:rPr>
              <a:t>count </a:t>
            </a:r>
            <a:r>
              <a:rPr sz="2000" spc="-5" dirty="0">
                <a:latin typeface="Calibri"/>
                <a:cs typeface="Calibri"/>
              </a:rPr>
              <a:t>== </a:t>
            </a:r>
            <a:r>
              <a:rPr sz="2000" dirty="0">
                <a:latin typeface="Calibri"/>
                <a:cs typeface="Calibri"/>
              </a:rPr>
              <a:t>0 means </a:t>
            </a:r>
            <a:r>
              <a:rPr sz="2000" spc="-5" dirty="0">
                <a:latin typeface="Calibri"/>
                <a:cs typeface="Calibri"/>
              </a:rPr>
              <a:t>empty</a:t>
            </a:r>
            <a:r>
              <a:rPr sz="2000" spc="12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queue</a:t>
            </a:r>
            <a:endParaRPr sz="2000" dirty="0">
              <a:latin typeface="Calibri"/>
              <a:cs typeface="Calibri"/>
            </a:endParaRPr>
          </a:p>
          <a:p>
            <a:pPr marL="469900">
              <a:lnSpc>
                <a:spcPts val="2385"/>
              </a:lnSpc>
            </a:pPr>
            <a:r>
              <a:rPr sz="2000" dirty="0">
                <a:latin typeface="Arial"/>
                <a:cs typeface="Arial"/>
              </a:rPr>
              <a:t>– </a:t>
            </a:r>
            <a:r>
              <a:rPr sz="2000" spc="-10" dirty="0">
                <a:latin typeface="Calibri"/>
                <a:cs typeface="Calibri"/>
              </a:rPr>
              <a:t>count </a:t>
            </a:r>
            <a:r>
              <a:rPr sz="2000" spc="-5" dirty="0">
                <a:latin typeface="Calibri"/>
                <a:cs typeface="Calibri"/>
              </a:rPr>
              <a:t>== </a:t>
            </a:r>
            <a:r>
              <a:rPr sz="2000" dirty="0">
                <a:latin typeface="Calibri"/>
                <a:cs typeface="Calibri"/>
              </a:rPr>
              <a:t>MAX_QUEUE means full</a:t>
            </a:r>
            <a:r>
              <a:rPr sz="2000" spc="9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queue</a:t>
            </a:r>
            <a:endParaRPr sz="2000" dirty="0">
              <a:latin typeface="Calibri"/>
              <a:cs typeface="Calibri"/>
            </a:endParaRPr>
          </a:p>
          <a:p>
            <a:pPr marL="12700">
              <a:lnSpc>
                <a:spcPts val="2865"/>
              </a:lnSpc>
            </a:pPr>
            <a:r>
              <a:rPr sz="2400" dirty="0">
                <a:latin typeface="Arial"/>
                <a:cs typeface="Arial"/>
              </a:rPr>
              <a:t>•</a:t>
            </a:r>
            <a:r>
              <a:rPr sz="2400" spc="285" dirty="0">
                <a:latin typeface="Arial"/>
                <a:cs typeface="Arial"/>
              </a:rPr>
              <a:t> </a:t>
            </a:r>
            <a:r>
              <a:rPr sz="2400" spc="-15" dirty="0">
                <a:latin typeface="Calibri"/>
                <a:cs typeface="Calibri"/>
              </a:rPr>
              <a:t>Disadvantage</a:t>
            </a:r>
            <a:endParaRPr sz="2400" dirty="0">
              <a:latin typeface="Calibri"/>
              <a:cs typeface="Calibri"/>
            </a:endParaRPr>
          </a:p>
          <a:p>
            <a:pPr marL="469900">
              <a:lnSpc>
                <a:spcPct val="100000"/>
              </a:lnSpc>
              <a:spcBef>
                <a:spcPts val="35"/>
              </a:spcBef>
            </a:pPr>
            <a:r>
              <a:rPr sz="2000" dirty="0">
                <a:latin typeface="Arial"/>
                <a:cs typeface="Arial"/>
              </a:rPr>
              <a:t>– </a:t>
            </a:r>
            <a:r>
              <a:rPr sz="2000" spc="-5" dirty="0">
                <a:latin typeface="Calibri"/>
                <a:cs typeface="Calibri"/>
              </a:rPr>
              <a:t>Overhead </a:t>
            </a:r>
            <a:r>
              <a:rPr sz="2000" dirty="0">
                <a:latin typeface="Calibri"/>
                <a:cs typeface="Calibri"/>
              </a:rPr>
              <a:t>of </a:t>
            </a:r>
            <a:r>
              <a:rPr sz="2000" spc="-10" dirty="0">
                <a:latin typeface="Calibri"/>
                <a:cs typeface="Calibri"/>
              </a:rPr>
              <a:t>maintaining </a:t>
            </a:r>
            <a:r>
              <a:rPr sz="2000" dirty="0">
                <a:latin typeface="Calibri"/>
                <a:cs typeface="Calibri"/>
              </a:rPr>
              <a:t>a </a:t>
            </a:r>
            <a:r>
              <a:rPr sz="2000" spc="-10" dirty="0">
                <a:latin typeface="Calibri"/>
                <a:cs typeface="Calibri"/>
              </a:rPr>
              <a:t>counter </a:t>
            </a:r>
            <a:r>
              <a:rPr sz="2000" dirty="0">
                <a:latin typeface="Calibri"/>
                <a:cs typeface="Calibri"/>
              </a:rPr>
              <a:t>or</a:t>
            </a:r>
            <a:r>
              <a:rPr sz="2000" spc="10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flag</a:t>
            </a:r>
            <a:endParaRPr sz="2000" dirty="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8665325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Tm="114248"/>
    </mc:Choice>
    <mc:Fallback>
      <p:transition advTm="114248"/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3859FF61-1E6D-4AA1-BAF9-04AA8903F1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4CB461-F491-4AB5-AF61-62002CFE3FB6}" type="slidenum">
              <a:rPr lang="en-US" altLang="en-US" smtClean="0"/>
              <a:t>22</a:t>
            </a:fld>
            <a:endParaRPr lang="en-US" alt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0BFB3FDD-494A-4577-981B-184DB6C89534}"/>
              </a:ext>
            </a:extLst>
          </p:cNvPr>
          <p:cNvSpPr/>
          <p:nvPr/>
        </p:nvSpPr>
        <p:spPr>
          <a:xfrm>
            <a:off x="2711716" y="355025"/>
            <a:ext cx="5663089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MY" sz="3200" spc="-10" dirty="0">
                <a:solidFill>
                  <a:srgbClr val="C00000"/>
                </a:solidFill>
                <a:latin typeface="Britannic Bold" panose="020B0903060703020204" pitchFamily="34" charset="0"/>
              </a:rPr>
              <a:t>Circular </a:t>
            </a:r>
            <a:r>
              <a:rPr lang="en-MY" sz="3200" spc="-35" dirty="0">
                <a:solidFill>
                  <a:srgbClr val="C00000"/>
                </a:solidFill>
                <a:latin typeface="Britannic Bold" panose="020B0903060703020204" pitchFamily="34" charset="0"/>
              </a:rPr>
              <a:t>Array</a:t>
            </a:r>
            <a:r>
              <a:rPr lang="en-MY" sz="3200" spc="-25" dirty="0">
                <a:solidFill>
                  <a:srgbClr val="C00000"/>
                </a:solidFill>
                <a:latin typeface="Britannic Bold" panose="020B0903060703020204" pitchFamily="34" charset="0"/>
              </a:rPr>
              <a:t> </a:t>
            </a:r>
            <a:r>
              <a:rPr lang="en-MY" sz="3200" spc="-10" dirty="0">
                <a:solidFill>
                  <a:srgbClr val="C00000"/>
                </a:solidFill>
                <a:latin typeface="Britannic Bold" panose="020B0903060703020204" pitchFamily="34" charset="0"/>
              </a:rPr>
              <a:t>Implementation</a:t>
            </a:r>
            <a:endParaRPr lang="en-MY" sz="3200" dirty="0">
              <a:solidFill>
                <a:srgbClr val="C00000"/>
              </a:solidFill>
              <a:latin typeface="Britannic Bold" panose="020B0903060703020204" pitchFamily="34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555D4B3-F4FB-4477-9810-196E37BCA69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5199" y="1299835"/>
            <a:ext cx="8068801" cy="46964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025333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Tm="114535"/>
    </mc:Choice>
    <mc:Fallback>
      <p:transition advTm="114535"/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0A736E6B-D187-42C5-80E1-D2D6763F1F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4CB461-F491-4AB5-AF61-62002CFE3FB6}" type="slidenum">
              <a:rPr lang="en-US" altLang="en-US" smtClean="0"/>
              <a:t>23</a:t>
            </a:fld>
            <a:endParaRPr lang="en-US" alt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F9BEF51-0C08-4B73-95CA-B3D1C4E124C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28161" y="1736080"/>
            <a:ext cx="7701539" cy="4620270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25448936-FCF7-4E05-9808-4014ECBDDFE1}"/>
              </a:ext>
            </a:extLst>
          </p:cNvPr>
          <p:cNvSpPr/>
          <p:nvPr/>
        </p:nvSpPr>
        <p:spPr>
          <a:xfrm>
            <a:off x="2625991" y="501650"/>
            <a:ext cx="5663089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MY" sz="3200" spc="-10" dirty="0">
                <a:solidFill>
                  <a:srgbClr val="C00000"/>
                </a:solidFill>
                <a:latin typeface="Britannic Bold" panose="020B0903060703020204" pitchFamily="34" charset="0"/>
              </a:rPr>
              <a:t>Circular </a:t>
            </a:r>
            <a:r>
              <a:rPr lang="en-MY" sz="3200" spc="-35" dirty="0">
                <a:solidFill>
                  <a:srgbClr val="C00000"/>
                </a:solidFill>
                <a:latin typeface="Britannic Bold" panose="020B0903060703020204" pitchFamily="34" charset="0"/>
              </a:rPr>
              <a:t>Array</a:t>
            </a:r>
            <a:r>
              <a:rPr lang="en-MY" sz="3200" spc="-25" dirty="0">
                <a:solidFill>
                  <a:srgbClr val="C00000"/>
                </a:solidFill>
                <a:latin typeface="Britannic Bold" panose="020B0903060703020204" pitchFamily="34" charset="0"/>
              </a:rPr>
              <a:t> </a:t>
            </a:r>
            <a:r>
              <a:rPr lang="en-MY" sz="3200" spc="-10" dirty="0">
                <a:solidFill>
                  <a:srgbClr val="C00000"/>
                </a:solidFill>
                <a:latin typeface="Britannic Bold" panose="020B0903060703020204" pitchFamily="34" charset="0"/>
              </a:rPr>
              <a:t>Implementation</a:t>
            </a:r>
            <a:endParaRPr lang="en-MY" sz="3200" dirty="0">
              <a:solidFill>
                <a:srgbClr val="C00000"/>
              </a:solidFill>
              <a:latin typeface="Britannic Bold" panose="020B09030607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5741258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Tm="308182"/>
    </mc:Choice>
    <mc:Fallback>
      <p:transition advTm="308182"/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0CB163E1-24DA-4321-BBF3-01A21DF654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4CB461-F491-4AB5-AF61-62002CFE3FB6}" type="slidenum">
              <a:rPr lang="en-US" altLang="en-US" smtClean="0"/>
              <a:t>24</a:t>
            </a:fld>
            <a:endParaRPr lang="en-US" alt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7663289-BDDA-49C8-8765-0C3287BAC89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2025" y="1647825"/>
            <a:ext cx="7820612" cy="4167520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C5D86C07-026E-4C43-9892-78E457EB060A}"/>
              </a:ext>
            </a:extLst>
          </p:cNvPr>
          <p:cNvSpPr/>
          <p:nvPr/>
        </p:nvSpPr>
        <p:spPr>
          <a:xfrm>
            <a:off x="2664091" y="457880"/>
            <a:ext cx="5663089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MY" sz="3200" spc="-10" dirty="0">
                <a:solidFill>
                  <a:srgbClr val="C00000"/>
                </a:solidFill>
                <a:latin typeface="Britannic Bold" panose="020B0903060703020204" pitchFamily="34" charset="0"/>
              </a:rPr>
              <a:t>Circular </a:t>
            </a:r>
            <a:r>
              <a:rPr lang="en-MY" sz="3200" spc="-35" dirty="0">
                <a:solidFill>
                  <a:srgbClr val="C00000"/>
                </a:solidFill>
                <a:latin typeface="Britannic Bold" panose="020B0903060703020204" pitchFamily="34" charset="0"/>
              </a:rPr>
              <a:t>Array</a:t>
            </a:r>
            <a:r>
              <a:rPr lang="en-MY" sz="3200" spc="-25" dirty="0">
                <a:solidFill>
                  <a:srgbClr val="C00000"/>
                </a:solidFill>
                <a:latin typeface="Britannic Bold" panose="020B0903060703020204" pitchFamily="34" charset="0"/>
              </a:rPr>
              <a:t> </a:t>
            </a:r>
            <a:r>
              <a:rPr lang="en-MY" sz="3200" spc="-10" dirty="0">
                <a:solidFill>
                  <a:srgbClr val="C00000"/>
                </a:solidFill>
                <a:latin typeface="Britannic Bold" panose="020B0903060703020204" pitchFamily="34" charset="0"/>
              </a:rPr>
              <a:t>Implementation</a:t>
            </a:r>
            <a:endParaRPr lang="en-MY" sz="3200" dirty="0">
              <a:solidFill>
                <a:srgbClr val="C00000"/>
              </a:solidFill>
              <a:latin typeface="Britannic Bold" panose="020B09030607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8799570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Tm="186170"/>
    </mc:Choice>
    <mc:Fallback>
      <p:transition advTm="186170"/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FF37F66A-D426-46B2-B752-C7DFBF65A9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4CB461-F491-4AB5-AF61-62002CFE3FB6}" type="slidenum">
              <a:rPr lang="en-US" altLang="en-US" smtClean="0"/>
              <a:t>25</a:t>
            </a:fld>
            <a:endParaRPr lang="en-US" alt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33C59F75-D6BE-499D-B5E4-0750D698E78D}"/>
              </a:ext>
            </a:extLst>
          </p:cNvPr>
          <p:cNvSpPr/>
          <p:nvPr/>
        </p:nvSpPr>
        <p:spPr>
          <a:xfrm>
            <a:off x="1295399" y="2591485"/>
            <a:ext cx="6810375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0000"/>
              </a:lnSpc>
              <a:spcBef>
                <a:spcPts val="95"/>
              </a:spcBef>
            </a:pPr>
            <a:r>
              <a:rPr lang="en-MY" sz="3200" spc="-20" dirty="0">
                <a:solidFill>
                  <a:srgbClr val="C00000"/>
                </a:solidFill>
                <a:latin typeface="Britannic Bold" panose="020B0903060703020204" pitchFamily="34" charset="0"/>
              </a:rPr>
              <a:t>Next…..</a:t>
            </a:r>
            <a:endParaRPr lang="en-MY" sz="3200" dirty="0">
              <a:solidFill>
                <a:srgbClr val="C00000"/>
              </a:solidFill>
              <a:latin typeface="Britannic Bold" panose="020B0903060703020204" pitchFamily="34" charset="0"/>
            </a:endParaRPr>
          </a:p>
          <a:p>
            <a:pPr algn="ctr">
              <a:lnSpc>
                <a:spcPct val="100000"/>
              </a:lnSpc>
            </a:pPr>
            <a:r>
              <a:rPr lang="en-MY" sz="3200" spc="-5" dirty="0">
                <a:solidFill>
                  <a:srgbClr val="C00000"/>
                </a:solidFill>
                <a:latin typeface="Britannic Bold" panose="020B0903060703020204" pitchFamily="34" charset="0"/>
              </a:rPr>
              <a:t>Queue </a:t>
            </a:r>
            <a:r>
              <a:rPr lang="en-MY" sz="3200" spc="-15" dirty="0">
                <a:solidFill>
                  <a:srgbClr val="C00000"/>
                </a:solidFill>
                <a:latin typeface="Britannic Bold" panose="020B0903060703020204" pitchFamily="34" charset="0"/>
              </a:rPr>
              <a:t>implementation </a:t>
            </a:r>
            <a:r>
              <a:rPr lang="en-MY" sz="3200" spc="-10" dirty="0">
                <a:solidFill>
                  <a:srgbClr val="C00000"/>
                </a:solidFill>
                <a:latin typeface="Britannic Bold" panose="020B0903060703020204" pitchFamily="34" charset="0"/>
              </a:rPr>
              <a:t>Linked</a:t>
            </a:r>
            <a:r>
              <a:rPr lang="en-MY" sz="3200" spc="-35" dirty="0">
                <a:solidFill>
                  <a:srgbClr val="C00000"/>
                </a:solidFill>
                <a:latin typeface="Britannic Bold" panose="020B0903060703020204" pitchFamily="34" charset="0"/>
              </a:rPr>
              <a:t> </a:t>
            </a:r>
            <a:r>
              <a:rPr lang="en-MY" sz="3200" spc="-20" dirty="0">
                <a:solidFill>
                  <a:srgbClr val="C00000"/>
                </a:solidFill>
                <a:latin typeface="Britannic Bold" panose="020B0903060703020204" pitchFamily="34" charset="0"/>
              </a:rPr>
              <a:t>List</a:t>
            </a:r>
            <a:endParaRPr lang="en-MY" sz="3200" dirty="0">
              <a:solidFill>
                <a:srgbClr val="C00000"/>
              </a:solidFill>
              <a:latin typeface="Britannic Bold" panose="020B09030607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6251825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Tm="14140"/>
    </mc:Choice>
    <mc:Fallback>
      <p:transition advTm="14140"/>
    </mc:Fallback>
  </mc:AlternateContent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1036</TotalTime>
  <Words>541</Words>
  <Application>Microsoft Office PowerPoint</Application>
  <PresentationFormat>On-screen Show (4:3)</PresentationFormat>
  <Paragraphs>112</Paragraphs>
  <Slides>25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33" baseType="lpstr">
      <vt:lpstr>Arial</vt:lpstr>
      <vt:lpstr>Arial Black</vt:lpstr>
      <vt:lpstr>Britannic Bold</vt:lpstr>
      <vt:lpstr>Calibri</vt:lpstr>
      <vt:lpstr>Calibri Light</vt:lpstr>
      <vt:lpstr>Courier New</vt:lpstr>
      <vt:lpstr>Times New Roman</vt:lpstr>
      <vt:lpstr>Office Theme</vt:lpstr>
      <vt:lpstr>PowerPoint Presentation</vt:lpstr>
      <vt:lpstr>Objectives</vt:lpstr>
      <vt:lpstr>Introduction to Queue</vt:lpstr>
      <vt:lpstr>Queue Applications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acidfed</dc:creator>
  <cp:lastModifiedBy>Norsham Idris</cp:lastModifiedBy>
  <cp:revision>243</cp:revision>
  <cp:lastPrinted>2020-10-10T06:39:00Z</cp:lastPrinted>
  <dcterms:created xsi:type="dcterms:W3CDTF">2019-01-07T08:53:00Z</dcterms:created>
  <dcterms:modified xsi:type="dcterms:W3CDTF">2021-01-01T13:25:04Z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1033-11.2.0.9747</vt:lpwstr>
  </property>
</Properties>
</file>