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8" r:id="rId1"/>
  </p:sldMasterIdLst>
  <p:notesMasterIdLst>
    <p:notesMasterId r:id="rId15"/>
  </p:notesMasterIdLst>
  <p:sldIdLst>
    <p:sldId id="273" r:id="rId2"/>
    <p:sldId id="269" r:id="rId3"/>
    <p:sldId id="270" r:id="rId4"/>
    <p:sldId id="271" r:id="rId5"/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8" d="100"/>
          <a:sy n="78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736803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ldNum" idx="12"/>
          </p:nvPr>
        </p:nvSpPr>
        <p:spPr>
          <a:xfrm>
            <a:off x="7008813" y="6492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2123728" y="274638"/>
            <a:ext cx="656307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body" idx="1"/>
          </p:nvPr>
        </p:nvSpPr>
        <p:spPr>
          <a:xfrm>
            <a:off x="2123728" y="1600200"/>
            <a:ext cx="6563072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7008813" y="6492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7008813" y="6492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7008813" y="6492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1907704" y="274638"/>
            <a:ext cx="6779096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7008813" y="6492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1979712" y="274638"/>
            <a:ext cx="670708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7008813" y="6492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sldNum" idx="12"/>
          </p:nvPr>
        </p:nvSpPr>
        <p:spPr>
          <a:xfrm>
            <a:off x="7008813" y="6492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9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7008813" y="6492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title"/>
          </p:nvPr>
        </p:nvSpPr>
        <p:spPr>
          <a:xfrm>
            <a:off x="2051720" y="274638"/>
            <a:ext cx="663508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10"/>
          <p:cNvSpPr txBox="1">
            <a:spLocks noGrp="1"/>
          </p:cNvSpPr>
          <p:nvPr>
            <p:ph type="sldNum" idx="12"/>
          </p:nvPr>
        </p:nvSpPr>
        <p:spPr>
          <a:xfrm>
            <a:off x="7008813" y="6492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7008813" y="6492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7008813" y="6492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title"/>
          </p:nvPr>
        </p:nvSpPr>
        <p:spPr>
          <a:xfrm>
            <a:off x="1908175" y="476250"/>
            <a:ext cx="6629400" cy="649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body" idx="1"/>
          </p:nvPr>
        </p:nvSpPr>
        <p:spPr>
          <a:xfrm>
            <a:off x="1908175" y="1600200"/>
            <a:ext cx="6778625" cy="44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" name="Google Shape;13;p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-36513" y="-25400"/>
            <a:ext cx="9217026" cy="69088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1026" name="Picture 2" descr="Image result for beautiful fro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5488" y="-24383"/>
            <a:ext cx="9866376" cy="6571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968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770" y="-24384"/>
            <a:ext cx="9241538" cy="6599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 smtClean="0">
                <a:solidFill>
                  <a:schemeClr val="bg1"/>
                </a:solidFill>
              </a:rPr>
              <a:t>THE BOLING FROG</a:t>
            </a:r>
            <a:endParaRPr lang="en-MY" dirty="0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23728" y="1600200"/>
            <a:ext cx="7069040" cy="4525963"/>
          </a:xfrm>
          <a:solidFill>
            <a:schemeClr val="tx1">
              <a:alpha val="12000"/>
            </a:schemeClr>
          </a:solidFill>
        </p:spPr>
        <p:txBody>
          <a:bodyPr/>
          <a:lstStyle/>
          <a:p>
            <a:pPr marL="114300" indent="0">
              <a:buNone/>
            </a:pPr>
            <a:r>
              <a:rPr lang="en-MY" dirty="0">
                <a:solidFill>
                  <a:schemeClr val="bg1"/>
                </a:solidFill>
              </a:rPr>
              <a:t>The boiling frog is a fable describing a frog being slowly boiled alive. </a:t>
            </a:r>
            <a:endParaRPr lang="en-MY" dirty="0" smtClean="0">
              <a:solidFill>
                <a:schemeClr val="bg1"/>
              </a:solidFill>
            </a:endParaRPr>
          </a:p>
          <a:p>
            <a:pPr marL="114300" indent="0">
              <a:buNone/>
            </a:pPr>
            <a:r>
              <a:rPr lang="en-MY" dirty="0">
                <a:solidFill>
                  <a:schemeClr val="bg1"/>
                </a:solidFill>
              </a:rPr>
              <a:t>The premise is that if a frog is put suddenly into boiling water, it will jump out, but if the frog is put in tepid water which is then brought to a boil slowly, it will not perceive the danger and will be cooked to death.</a:t>
            </a:r>
            <a:endParaRPr lang="en-MY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160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 smtClean="0"/>
              <a:t>The metaphor?</a:t>
            </a:r>
            <a:endParaRPr lang="en-MY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MY" dirty="0" smtClean="0"/>
              <a:t>Inability </a:t>
            </a:r>
            <a:r>
              <a:rPr lang="en-MY" dirty="0"/>
              <a:t>or unwillingness of people to react to or be aware of sinister threats that arise gradually rather than suddenly</a:t>
            </a:r>
          </a:p>
        </p:txBody>
      </p:sp>
      <p:pic>
        <p:nvPicPr>
          <p:cNvPr id="3074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4908" y="4559808"/>
            <a:ext cx="3037060" cy="1493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4242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 smtClean="0"/>
              <a:t>Reality</a:t>
            </a:r>
            <a:endParaRPr lang="en-MY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0592" y="1490472"/>
            <a:ext cx="6563072" cy="4525963"/>
          </a:xfrm>
        </p:spPr>
        <p:txBody>
          <a:bodyPr/>
          <a:lstStyle/>
          <a:p>
            <a:r>
              <a:rPr lang="en-MY" dirty="0" smtClean="0"/>
              <a:t>According </a:t>
            </a:r>
            <a:r>
              <a:rPr lang="en-MY" dirty="0"/>
              <a:t>to contemporary biologists the premise is false: a frog that is gradually heated will jump out.[3][4] </a:t>
            </a:r>
            <a:endParaRPr lang="en-MY" dirty="0" smtClean="0"/>
          </a:p>
          <a:p>
            <a:r>
              <a:rPr lang="en-MY" dirty="0" smtClean="0"/>
              <a:t>Indeed</a:t>
            </a:r>
            <a:r>
              <a:rPr lang="en-MY" dirty="0"/>
              <a:t>, thermoregulation by changing location is a fundamentally necessary survival strategy for </a:t>
            </a:r>
            <a:r>
              <a:rPr lang="en-MY" dirty="0" smtClean="0"/>
              <a:t>frogs.</a:t>
            </a:r>
            <a:endParaRPr lang="en-MY" dirty="0"/>
          </a:p>
        </p:txBody>
      </p:sp>
      <p:sp>
        <p:nvSpPr>
          <p:cNvPr id="4" name="AutoShape 2" descr="Image result for frog thermoregula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MY"/>
          </a:p>
        </p:txBody>
      </p:sp>
      <p:pic>
        <p:nvPicPr>
          <p:cNvPr id="4100" name="Picture 4" descr="Image result for frog thermoregul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29986">
            <a:off x="315927" y="2529934"/>
            <a:ext cx="2913543" cy="2185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2875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>
            <a:spLocks noGrp="1"/>
          </p:cNvSpPr>
          <p:nvPr>
            <p:ph type="ctrTitle"/>
          </p:nvPr>
        </p:nvSpPr>
        <p:spPr>
          <a:xfrm>
            <a:off x="683568" y="126876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ADAPTABILITY</a:t>
            </a:r>
            <a:br>
              <a:rPr lang="en-US"/>
            </a:br>
            <a:r>
              <a:rPr lang="en-US" i="1"/>
              <a:t>PENYESUAIAN</a:t>
            </a:r>
            <a:r>
              <a:rPr lang="en-US"/>
              <a:t> </a:t>
            </a:r>
            <a:endParaRPr/>
          </a:p>
        </p:txBody>
      </p:sp>
      <p:pic>
        <p:nvPicPr>
          <p:cNvPr id="59" name="Google Shape;59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35274" y="2586807"/>
            <a:ext cx="2050256" cy="1666875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2"/>
          <p:cNvSpPr txBox="1">
            <a:spLocks noGrp="1"/>
          </p:cNvSpPr>
          <p:nvPr>
            <p:ph type="subTitle" idx="1"/>
          </p:nvPr>
        </p:nvSpPr>
        <p:spPr>
          <a:xfrm>
            <a:off x="323528" y="270892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3"/>
          <p:cNvSpPr txBox="1">
            <a:spLocks noGrp="1"/>
          </p:cNvSpPr>
          <p:nvPr>
            <p:ph type="title"/>
          </p:nvPr>
        </p:nvSpPr>
        <p:spPr>
          <a:xfrm>
            <a:off x="2123728" y="274638"/>
            <a:ext cx="656307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/>
              <a:t>UTM GRADUATES ATRIBUTES 2017</a:t>
            </a:r>
            <a:br>
              <a:rPr lang="en-US" sz="3200"/>
            </a:br>
            <a:r>
              <a:rPr lang="en-US" sz="3200"/>
              <a:t>(ADAPTABILITY SKILL)</a:t>
            </a:r>
            <a:endParaRPr sz="3200"/>
          </a:p>
        </p:txBody>
      </p:sp>
      <p:sp>
        <p:nvSpPr>
          <p:cNvPr id="66" name="Google Shape;66;p13"/>
          <p:cNvSpPr txBox="1">
            <a:spLocks noGrp="1"/>
          </p:cNvSpPr>
          <p:nvPr>
            <p:ph type="body" idx="1"/>
          </p:nvPr>
        </p:nvSpPr>
        <p:spPr>
          <a:xfrm>
            <a:off x="323528" y="1600200"/>
            <a:ext cx="8363272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At the end of the lecture students will be able to: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AD1 adapt to the culture of new communities and work  environment. 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AD2 recognize potential for improvement.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/>
          <p:nvPr/>
        </p:nvSpPr>
        <p:spPr>
          <a:xfrm>
            <a:off x="2082800" y="139700"/>
            <a:ext cx="6711950" cy="652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What is Adaptability?</a:t>
            </a:r>
            <a:endParaRPr/>
          </a:p>
        </p:txBody>
      </p:sp>
      <p:sp>
        <p:nvSpPr>
          <p:cNvPr id="72" name="Google Shape;72;p14"/>
          <p:cNvSpPr/>
          <p:nvPr/>
        </p:nvSpPr>
        <p:spPr>
          <a:xfrm>
            <a:off x="457200" y="2060575"/>
            <a:ext cx="8075613" cy="4065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Definition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“The quality of being able to adjust to new conditions ”- oxford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 Individual’s capacity to modify behavior according to the  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requirements, new environments, situation or events”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(Johnsons, 2012).</a:t>
            </a:r>
            <a:endParaRPr/>
          </a:p>
          <a:p>
            <a:pPr marL="742950" marR="0" lvl="1" indent="-285750" algn="just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3" name="Google Shape;73;p14"/>
          <p:cNvCxnSpPr/>
          <p:nvPr/>
        </p:nvCxnSpPr>
        <p:spPr>
          <a:xfrm>
            <a:off x="0" y="1219200"/>
            <a:ext cx="9144000" cy="0"/>
          </a:xfrm>
          <a:prstGeom prst="straightConnector1">
            <a:avLst/>
          </a:prstGeom>
          <a:noFill/>
          <a:ln w="38100" cap="flat" cmpd="sng">
            <a:solidFill>
              <a:srgbClr val="9933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/>
          <p:nvPr/>
        </p:nvSpPr>
        <p:spPr>
          <a:xfrm>
            <a:off x="0" y="981075"/>
            <a:ext cx="8964613" cy="535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42950" marR="0" lvl="1" indent="-28575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 do we need to develop adaptability</a:t>
            </a: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5"/>
          <p:cNvSpPr/>
          <p:nvPr/>
        </p:nvSpPr>
        <p:spPr>
          <a:xfrm>
            <a:off x="683568" y="1443841"/>
            <a:ext cx="7920880" cy="3139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world is changing - today’s life and work environments  require far more than thinking skills and content knowledge.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Multiple generation,multiracial , multi-ethnic – need to mix   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around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symbol of intelligence and wisdom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One of the 21</a:t>
            </a:r>
            <a:r>
              <a:rPr lang="en-US" sz="1800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century student outcomes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Advance in technologies – keep learning and evolving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0600" y="980728"/>
            <a:ext cx="8153400" cy="55039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/>
          <p:nvPr/>
        </p:nvSpPr>
        <p:spPr>
          <a:xfrm>
            <a:off x="2123728" y="332656"/>
            <a:ext cx="626469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538CD5"/>
                </a:solidFill>
                <a:latin typeface="Calibri"/>
                <a:ea typeface="Calibri"/>
                <a:cs typeface="Calibri"/>
                <a:sym typeface="Calibri"/>
              </a:rPr>
              <a:t>adaptability is behavior therefore we can</a:t>
            </a:r>
            <a:r>
              <a:rPr lang="en-US" sz="1800">
                <a:solidFill>
                  <a:srgbClr val="538CD5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/>
          </a:p>
        </p:txBody>
      </p:sp>
      <p:grpSp>
        <p:nvGrpSpPr>
          <p:cNvPr id="90" name="Google Shape;90;p17"/>
          <p:cNvGrpSpPr/>
          <p:nvPr/>
        </p:nvGrpSpPr>
        <p:grpSpPr>
          <a:xfrm>
            <a:off x="2267734" y="1988835"/>
            <a:ext cx="5726655" cy="2491765"/>
            <a:chOff x="2016214" y="360035"/>
            <a:chExt cx="5726655" cy="2491765"/>
          </a:xfrm>
        </p:grpSpPr>
        <p:sp>
          <p:nvSpPr>
            <p:cNvPr id="91" name="Google Shape;91;p17"/>
            <p:cNvSpPr/>
            <p:nvPr/>
          </p:nvSpPr>
          <p:spPr>
            <a:xfrm>
              <a:off x="5976671" y="648075"/>
              <a:ext cx="1766198" cy="1766525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7"/>
            <p:cNvSpPr/>
            <p:nvPr/>
          </p:nvSpPr>
          <p:spPr>
            <a:xfrm>
              <a:off x="5976672" y="720086"/>
              <a:ext cx="1648911" cy="1648736"/>
            </a:xfrm>
            <a:prstGeom prst="ellipse">
              <a:avLst/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7"/>
            <p:cNvSpPr txBox="1"/>
            <p:nvPr/>
          </p:nvSpPr>
          <p:spPr>
            <a:xfrm>
              <a:off x="6212395" y="955664"/>
              <a:ext cx="1177465" cy="11775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1750" tIns="31750" rIns="31750" bIns="317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2500"/>
                <a:buFont typeface="Calibri"/>
                <a:buNone/>
              </a:pPr>
              <a:r>
                <a:rPr lang="en-US" sz="25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CHANGE</a:t>
              </a:r>
              <a:endParaRPr/>
            </a:p>
          </p:txBody>
        </p:sp>
        <p:sp>
          <p:nvSpPr>
            <p:cNvPr id="94" name="Google Shape;94;p17"/>
            <p:cNvSpPr/>
            <p:nvPr/>
          </p:nvSpPr>
          <p:spPr>
            <a:xfrm rot="2700000">
              <a:off x="4181324" y="724946"/>
              <a:ext cx="1761944" cy="1761944"/>
            </a:xfrm>
            <a:prstGeom prst="teardrop">
              <a:avLst>
                <a:gd name="adj" fmla="val 100000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7"/>
            <p:cNvSpPr/>
            <p:nvPr/>
          </p:nvSpPr>
          <p:spPr>
            <a:xfrm>
              <a:off x="4320483" y="792086"/>
              <a:ext cx="1648911" cy="1648736"/>
            </a:xfrm>
            <a:prstGeom prst="ellipse">
              <a:avLst/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7"/>
            <p:cNvSpPr txBox="1"/>
            <p:nvPr/>
          </p:nvSpPr>
          <p:spPr>
            <a:xfrm>
              <a:off x="4556206" y="1027664"/>
              <a:ext cx="1177465" cy="11775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1750" tIns="31750" rIns="31750" bIns="317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2500"/>
                <a:buFont typeface="Calibri"/>
                <a:buNone/>
              </a:pPr>
              <a:r>
                <a:rPr lang="en-US" sz="25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ADJUST</a:t>
              </a:r>
              <a:endParaRPr/>
            </a:p>
          </p:txBody>
        </p:sp>
        <p:sp>
          <p:nvSpPr>
            <p:cNvPr id="97" name="Google Shape;97;p17"/>
            <p:cNvSpPr/>
            <p:nvPr/>
          </p:nvSpPr>
          <p:spPr>
            <a:xfrm rot="2700000">
              <a:off x="2381124" y="724946"/>
              <a:ext cx="1761944" cy="1761944"/>
            </a:xfrm>
            <a:prstGeom prst="teardrop">
              <a:avLst>
                <a:gd name="adj" fmla="val 100000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7"/>
            <p:cNvSpPr/>
            <p:nvPr/>
          </p:nvSpPr>
          <p:spPr>
            <a:xfrm>
              <a:off x="2448270" y="792086"/>
              <a:ext cx="1648911" cy="1648736"/>
            </a:xfrm>
            <a:prstGeom prst="ellipse">
              <a:avLst/>
            </a:prstGeom>
            <a:solidFill>
              <a:schemeClr val="lt1">
                <a:alpha val="89803"/>
              </a:schemeClr>
            </a:solidFill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7"/>
            <p:cNvSpPr txBox="1"/>
            <p:nvPr/>
          </p:nvSpPr>
          <p:spPr>
            <a:xfrm>
              <a:off x="2683993" y="1027664"/>
              <a:ext cx="1177465" cy="11775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1750" tIns="31750" rIns="31750" bIns="317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2500"/>
                <a:buFont typeface="Calibri"/>
                <a:buNone/>
              </a:pPr>
              <a:r>
                <a:rPr lang="en-US" sz="25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MODIFY</a:t>
              </a:r>
              <a:endParaRPr/>
            </a:p>
          </p:txBody>
        </p:sp>
      </p:grpSp>
      <p:sp>
        <p:nvSpPr>
          <p:cNvPr id="100" name="Google Shape;100;p17"/>
          <p:cNvSpPr txBox="1"/>
          <p:nvPr/>
        </p:nvSpPr>
        <p:spPr>
          <a:xfrm>
            <a:off x="323527" y="2060848"/>
            <a:ext cx="2160241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CHANGE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NEW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ENVIRONMENT</a:t>
            </a:r>
            <a:endParaRPr sz="2400" b="1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7"/>
          <p:cNvSpPr/>
          <p:nvPr/>
        </p:nvSpPr>
        <p:spPr>
          <a:xfrm flipH="1">
            <a:off x="1233341" y="2492896"/>
            <a:ext cx="45719" cy="36004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7"/>
          <p:cNvSpPr/>
          <p:nvPr/>
        </p:nvSpPr>
        <p:spPr>
          <a:xfrm>
            <a:off x="2123728" y="2996952"/>
            <a:ext cx="288032" cy="216024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8"/>
          <p:cNvSpPr txBox="1">
            <a:spLocks noGrp="1"/>
          </p:cNvSpPr>
          <p:nvPr>
            <p:ph type="title"/>
          </p:nvPr>
        </p:nvSpPr>
        <p:spPr>
          <a:xfrm>
            <a:off x="2123728" y="274638"/>
            <a:ext cx="656307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DIMENSIONS OF ADAPTABILITY</a:t>
            </a:r>
            <a:endParaRPr/>
          </a:p>
        </p:txBody>
      </p:sp>
      <p:grpSp>
        <p:nvGrpSpPr>
          <p:cNvPr id="108" name="Google Shape;108;p18"/>
          <p:cNvGrpSpPr/>
          <p:nvPr/>
        </p:nvGrpSpPr>
        <p:grpSpPr>
          <a:xfrm>
            <a:off x="539750" y="1600200"/>
            <a:ext cx="8147049" cy="4525962"/>
            <a:chOff x="0" y="0"/>
            <a:chExt cx="8147049" cy="4525962"/>
          </a:xfrm>
        </p:grpSpPr>
        <p:sp>
          <p:nvSpPr>
            <p:cNvPr id="109" name="Google Shape;109;p18"/>
            <p:cNvSpPr/>
            <p:nvPr/>
          </p:nvSpPr>
          <p:spPr>
            <a:xfrm>
              <a:off x="3258819" y="0"/>
              <a:ext cx="4888230" cy="1414363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CFD7E7">
                <a:alpha val="89803"/>
              </a:srgbClr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8"/>
            <p:cNvSpPr txBox="1"/>
            <p:nvPr/>
          </p:nvSpPr>
          <p:spPr>
            <a:xfrm>
              <a:off x="3258819" y="176795"/>
              <a:ext cx="4357844" cy="10607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350" tIns="6350" rIns="6350" bIns="6350" anchor="t" anchorCtr="0">
              <a:noAutofit/>
            </a:bodyPr>
            <a:lstStyle/>
            <a:p>
              <a:pPr marL="57150" marR="0" lvl="1" indent="-635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Char char="•"/>
              </a:pPr>
              <a:r>
                <a:rPr lang="en-US" sz="1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DEALING WITH UNCERTAIN AND UNPREDTABLE</a:t>
              </a:r>
              <a:endParaRPr/>
            </a:p>
            <a:p>
              <a:pPr marL="57150" marR="0" lvl="1" indent="-63500" algn="l" rtl="0">
                <a:lnSpc>
                  <a:spcPct val="90000"/>
                </a:lnSpc>
                <a:spcBef>
                  <a:spcPts val="15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Char char="•"/>
              </a:pPr>
              <a:r>
                <a:rPr lang="en-US" sz="1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SOLVING PROBLEM CREATIVELY</a:t>
              </a:r>
              <a:endParaRPr/>
            </a:p>
            <a:p>
              <a:pPr marL="57150" marR="0" lvl="1" indent="-63500" algn="l" rtl="0">
                <a:lnSpc>
                  <a:spcPct val="90000"/>
                </a:lnSpc>
                <a:spcBef>
                  <a:spcPts val="15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Char char="•"/>
              </a:pPr>
              <a:r>
                <a:rPr lang="en-US" sz="1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LEARNING EFFORT</a:t>
              </a:r>
              <a:endParaRPr/>
            </a:p>
            <a:p>
              <a:pPr marL="57150" marR="0" lvl="1" indent="-63500" algn="l" rtl="0">
                <a:lnSpc>
                  <a:spcPct val="90000"/>
                </a:lnSpc>
                <a:spcBef>
                  <a:spcPts val="15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Char char="•"/>
              </a:pPr>
              <a:r>
                <a:rPr lang="en-US" sz="1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MANAGING STRESS</a:t>
              </a:r>
              <a:endParaRPr/>
            </a:p>
            <a:p>
              <a:pPr marL="57150" marR="0" lvl="1" indent="-63500" algn="l" rtl="0">
                <a:lnSpc>
                  <a:spcPct val="90000"/>
                </a:lnSpc>
                <a:spcBef>
                  <a:spcPts val="15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Char char="•"/>
              </a:pPr>
              <a:r>
                <a:rPr lang="en-US" sz="1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HANDLING EMERGENCIES AND CRISIS</a:t>
              </a:r>
              <a:endParaRPr/>
            </a:p>
            <a:p>
              <a:pPr marL="57150" marR="0" lvl="1" indent="0" algn="l" rtl="0">
                <a:lnSpc>
                  <a:spcPct val="90000"/>
                </a:lnSpc>
                <a:spcBef>
                  <a:spcPts val="15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None/>
              </a:pPr>
              <a:endPara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18"/>
            <p:cNvSpPr/>
            <p:nvPr/>
          </p:nvSpPr>
          <p:spPr>
            <a:xfrm>
              <a:off x="0" y="0"/>
              <a:ext cx="3258820" cy="1414363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8"/>
            <p:cNvSpPr txBox="1"/>
            <p:nvPr/>
          </p:nvSpPr>
          <p:spPr>
            <a:xfrm>
              <a:off x="69044" y="69044"/>
              <a:ext cx="3120732" cy="12762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8100" tIns="59050" rIns="118100" bIns="5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100"/>
                <a:buFont typeface="Calibri"/>
                <a:buNone/>
              </a:pPr>
              <a:r>
                <a:rPr lang="en-US" sz="3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INTRAPERSONAL</a:t>
              </a:r>
              <a:endParaRPr/>
            </a:p>
          </p:txBody>
        </p:sp>
        <p:sp>
          <p:nvSpPr>
            <p:cNvPr id="113" name="Google Shape;113;p18"/>
            <p:cNvSpPr/>
            <p:nvPr/>
          </p:nvSpPr>
          <p:spPr>
            <a:xfrm>
              <a:off x="3258819" y="1555799"/>
              <a:ext cx="4888230" cy="1414363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CFD7E7">
                <a:alpha val="89803"/>
              </a:srgbClr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8"/>
            <p:cNvSpPr txBox="1"/>
            <p:nvPr/>
          </p:nvSpPr>
          <p:spPr>
            <a:xfrm>
              <a:off x="3258819" y="1732594"/>
              <a:ext cx="4357844" cy="10607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350" tIns="6350" rIns="6350" bIns="6350" anchor="t" anchorCtr="0">
              <a:noAutofit/>
            </a:bodyPr>
            <a:lstStyle/>
            <a:p>
              <a:pPr marL="57150" marR="0" lvl="1" indent="-635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Char char="•"/>
              </a:pPr>
              <a:r>
                <a:rPr lang="en-US" sz="1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DEVELOP GOOD RELATIONSHIP WITH OTHERS</a:t>
              </a:r>
              <a:endParaRPr/>
            </a:p>
            <a:p>
              <a:pPr marL="57150" marR="0" lvl="1" indent="-63500" algn="l" rtl="0">
                <a:lnSpc>
                  <a:spcPct val="90000"/>
                </a:lnSpc>
                <a:spcBef>
                  <a:spcPts val="15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Char char="•"/>
              </a:pPr>
              <a:r>
                <a:rPr lang="en-US" sz="1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CULTURE ADAPTABILITY</a:t>
              </a:r>
              <a:endParaRPr/>
            </a:p>
            <a:p>
              <a:pPr marL="57150" marR="0" lvl="1" indent="-63500" algn="l" rtl="0">
                <a:lnSpc>
                  <a:spcPct val="90000"/>
                </a:lnSpc>
                <a:spcBef>
                  <a:spcPts val="15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Char char="•"/>
              </a:pPr>
              <a:r>
                <a:rPr lang="en-US" sz="1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ENVIRONMENTAL ADAPTABILITY</a:t>
              </a:r>
              <a:endParaRPr/>
            </a:p>
          </p:txBody>
        </p:sp>
        <p:sp>
          <p:nvSpPr>
            <p:cNvPr id="115" name="Google Shape;115;p18"/>
            <p:cNvSpPr/>
            <p:nvPr/>
          </p:nvSpPr>
          <p:spPr>
            <a:xfrm>
              <a:off x="0" y="1555799"/>
              <a:ext cx="3258820" cy="1414363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8"/>
            <p:cNvSpPr txBox="1"/>
            <p:nvPr/>
          </p:nvSpPr>
          <p:spPr>
            <a:xfrm>
              <a:off x="69044" y="1624843"/>
              <a:ext cx="3120732" cy="12762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8100" tIns="59050" rIns="118100" bIns="5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100"/>
                <a:buFont typeface="Calibri"/>
                <a:buNone/>
              </a:pPr>
              <a:r>
                <a:rPr lang="en-US" sz="3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INTERPERSONAL</a:t>
              </a:r>
              <a:endParaRPr/>
            </a:p>
          </p:txBody>
        </p:sp>
        <p:sp>
          <p:nvSpPr>
            <p:cNvPr id="117" name="Google Shape;117;p18"/>
            <p:cNvSpPr/>
            <p:nvPr/>
          </p:nvSpPr>
          <p:spPr>
            <a:xfrm>
              <a:off x="3258819" y="3111599"/>
              <a:ext cx="4888230" cy="1414363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CFD7E7">
                <a:alpha val="89803"/>
              </a:srgbClr>
            </a:solidFill>
            <a:ln w="25400" cap="flat" cmpd="sng">
              <a:solidFill>
                <a:srgbClr val="CFD7E7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8"/>
            <p:cNvSpPr txBox="1"/>
            <p:nvPr/>
          </p:nvSpPr>
          <p:spPr>
            <a:xfrm>
              <a:off x="3258819" y="3288394"/>
              <a:ext cx="4357844" cy="10607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00" tIns="7600" rIns="7600" bIns="7600" anchor="t" anchorCtr="0">
              <a:noAutofit/>
            </a:bodyPr>
            <a:lstStyle/>
            <a:p>
              <a:pPr marL="114300" marR="0" lvl="1" indent="-1143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lang="en-US" sz="12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ACCEPTANCE OF NEW TECHNOLOGY AND IINOVATION</a:t>
              </a: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18"/>
            <p:cNvSpPr/>
            <p:nvPr/>
          </p:nvSpPr>
          <p:spPr>
            <a:xfrm>
              <a:off x="0" y="3111599"/>
              <a:ext cx="3258820" cy="1414363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8"/>
            <p:cNvSpPr txBox="1"/>
            <p:nvPr/>
          </p:nvSpPr>
          <p:spPr>
            <a:xfrm>
              <a:off x="69044" y="3180643"/>
              <a:ext cx="3120732" cy="12762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8100" tIns="59050" rIns="118100" bIns="5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100"/>
                <a:buFont typeface="Calibri"/>
                <a:buNone/>
              </a:pPr>
              <a:r>
                <a:rPr lang="en-US" sz="3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TECHNOLOGY</a:t>
              </a:r>
              <a:endParaRPr sz="3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9"/>
          <p:cNvSpPr txBox="1">
            <a:spLocks noGrp="1"/>
          </p:cNvSpPr>
          <p:nvPr>
            <p:ph type="title"/>
          </p:nvPr>
        </p:nvSpPr>
        <p:spPr>
          <a:xfrm>
            <a:off x="2123728" y="274638"/>
            <a:ext cx="656307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INTRAPERSONAL</a:t>
            </a:r>
            <a:endParaRPr/>
          </a:p>
        </p:txBody>
      </p:sp>
      <p:sp>
        <p:nvSpPr>
          <p:cNvPr id="126" name="Google Shape;126;p19"/>
          <p:cNvSpPr txBox="1">
            <a:spLocks noGrp="1"/>
          </p:cNvSpPr>
          <p:nvPr>
            <p:ph type="body" idx="1"/>
          </p:nvPr>
        </p:nvSpPr>
        <p:spPr>
          <a:xfrm>
            <a:off x="323528" y="1600200"/>
            <a:ext cx="8363272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b="1"/>
              <a:t>PHYSICAL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b="1"/>
              <a:t>EMOTIONAL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b="1"/>
              <a:t>SOCIAL</a:t>
            </a:r>
            <a:endParaRPr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0"/>
          <p:cNvSpPr/>
          <p:nvPr/>
        </p:nvSpPr>
        <p:spPr>
          <a:xfrm>
            <a:off x="2220057" y="1271123"/>
            <a:ext cx="5395310" cy="1569660"/>
          </a:xfrm>
          <a:prstGeom prst="rect">
            <a:avLst/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76200" sy="23000" kx="1200000" algn="br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Race - A large group of people distinguished by certain similar and genetically transmitted physical characteristics.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20"/>
          <p:cNvSpPr/>
          <p:nvPr/>
        </p:nvSpPr>
        <p:spPr>
          <a:xfrm>
            <a:off x="556453" y="2982692"/>
            <a:ext cx="5460675" cy="1569660"/>
          </a:xfrm>
          <a:prstGeom prst="rect">
            <a:avLst/>
          </a:prstGeom>
          <a:gradFill>
            <a:gsLst>
              <a:gs pos="0">
                <a:srgbClr val="759336"/>
              </a:gs>
              <a:gs pos="80000">
                <a:srgbClr val="99C247"/>
              </a:gs>
              <a:gs pos="100000">
                <a:srgbClr val="9BC545"/>
              </a:gs>
            </a:gsLst>
            <a:lin ang="16200000" scaled="0"/>
          </a:gradFill>
          <a:ln>
            <a:noFill/>
          </a:ln>
          <a:effectLst>
            <a:outerShdw blurRad="76200" sy="23000" kx="1200000" algn="br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Ethnicity - A cultural heritage shared by a category of people who also share a common ancestral origin, language, and religion.</a:t>
            </a:r>
            <a:endParaRPr/>
          </a:p>
        </p:txBody>
      </p:sp>
      <p:sp>
        <p:nvSpPr>
          <p:cNvPr id="133" name="Google Shape;133;p20"/>
          <p:cNvSpPr/>
          <p:nvPr/>
        </p:nvSpPr>
        <p:spPr>
          <a:xfrm>
            <a:off x="1978109" y="4742972"/>
            <a:ext cx="6367517" cy="1569660"/>
          </a:xfrm>
          <a:prstGeom prst="rect">
            <a:avLst/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76200" sy="23000" kx="1200000" algn="br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Nation - A large group of people who constitute a legitimate, independent state, and share a common geographical origin, history, and frequently language.</a:t>
            </a:r>
            <a:endParaRPr/>
          </a:p>
        </p:txBody>
      </p:sp>
      <p:sp>
        <p:nvSpPr>
          <p:cNvPr id="134" name="Google Shape;134;p20"/>
          <p:cNvSpPr txBox="1"/>
          <p:nvPr/>
        </p:nvSpPr>
        <p:spPr>
          <a:xfrm>
            <a:off x="3521251" y="578220"/>
            <a:ext cx="2274885" cy="400110"/>
          </a:xfrm>
          <a:prstGeom prst="rect">
            <a:avLst/>
          </a:prstGeom>
          <a:gradFill>
            <a:gsLst>
              <a:gs pos="0">
                <a:srgbClr val="BABABA"/>
              </a:gs>
              <a:gs pos="35000">
                <a:srgbClr val="CFCFCF"/>
              </a:gs>
              <a:gs pos="100000">
                <a:srgbClr val="EDEDED"/>
              </a:gs>
            </a:gsLst>
            <a:lin ang="16200000" scaled="0"/>
          </a:gra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INTERPERSONAL</a:t>
            </a:r>
            <a:endParaRPr/>
          </a:p>
        </p:txBody>
      </p:sp>
      <p:sp>
        <p:nvSpPr>
          <p:cNvPr id="135" name="Google Shape;135;p20"/>
          <p:cNvSpPr txBox="1"/>
          <p:nvPr/>
        </p:nvSpPr>
        <p:spPr>
          <a:xfrm>
            <a:off x="7086600" y="6553200"/>
            <a:ext cx="198120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Shiraev/Levy Cross-Cultural Psychology 5/e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394</Words>
  <Application>Microsoft Office PowerPoint</Application>
  <PresentationFormat>On-screen Show (4:3)</PresentationFormat>
  <Paragraphs>62</Paragraphs>
  <Slides>13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THE BOLING FROG</vt:lpstr>
      <vt:lpstr>The metaphor?</vt:lpstr>
      <vt:lpstr>Reality</vt:lpstr>
      <vt:lpstr>ADAPTABILITY PENYESUAIAN </vt:lpstr>
      <vt:lpstr>UTM GRADUATES ATRIBUTES 2017 (ADAPTABILITY SKILL)</vt:lpstr>
      <vt:lpstr>PowerPoint Presentation</vt:lpstr>
      <vt:lpstr>PowerPoint Presentation</vt:lpstr>
      <vt:lpstr>PowerPoint Presentation</vt:lpstr>
      <vt:lpstr>PowerPoint Presentation</vt:lpstr>
      <vt:lpstr>DIMENSIONS OF ADAPTABILITY</vt:lpstr>
      <vt:lpstr>INTRAPERSONAL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M.Afzamiman Aripin</dc:creator>
  <cp:lastModifiedBy>M.Afzamiman Aripin</cp:lastModifiedBy>
  <cp:revision>2</cp:revision>
  <dcterms:modified xsi:type="dcterms:W3CDTF">2019-10-09T01:40:19Z</dcterms:modified>
</cp:coreProperties>
</file>