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96" r:id="rId3"/>
    <p:sldId id="258" r:id="rId4"/>
    <p:sldId id="297" r:id="rId5"/>
    <p:sldId id="298" r:id="rId6"/>
    <p:sldId id="299" r:id="rId7"/>
    <p:sldId id="300" r:id="rId8"/>
    <p:sldId id="308" r:id="rId9"/>
    <p:sldId id="301" r:id="rId10"/>
    <p:sldId id="302" r:id="rId11"/>
    <p:sldId id="303" r:id="rId12"/>
    <p:sldId id="304" r:id="rId13"/>
    <p:sldId id="309" r:id="rId14"/>
    <p:sldId id="305" r:id="rId15"/>
    <p:sldId id="307" r:id="rId16"/>
    <p:sldId id="310" r:id="rId17"/>
    <p:sldId id="311" r:id="rId18"/>
    <p:sldId id="312" r:id="rId19"/>
    <p:sldId id="313" r:id="rId20"/>
    <p:sldId id="316" r:id="rId21"/>
    <p:sldId id="317" r:id="rId22"/>
    <p:sldId id="314" r:id="rId23"/>
    <p:sldId id="315" r:id="rId24"/>
    <p:sldId id="318" r:id="rId25"/>
    <p:sldId id="319" r:id="rId26"/>
    <p:sldId id="320" r:id="rId27"/>
    <p:sldId id="321" r:id="rId28"/>
    <p:sldId id="322" r:id="rId29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86404" autoAdjust="0"/>
  </p:normalViewPr>
  <p:slideViewPr>
    <p:cSldViewPr snapToGrid="0">
      <p:cViewPr varScale="1">
        <p:scale>
          <a:sx n="86" d="100"/>
          <a:sy n="86" d="100"/>
        </p:scale>
        <p:origin x="51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5044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E35-860B-4871-A991-5C688CB9BBEB}" type="datetimeFigureOut">
              <a:rPr lang="en-US" smtClean="0"/>
              <a:pPr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B1BF6-FBDD-40FA-A7D6-4D370D96B1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 flip="none" rotWithShape="1">
          <a:gsLst>
            <a:gs pos="0">
              <a:schemeClr val="tx1"/>
            </a:gs>
            <a:gs pos="70000">
              <a:schemeClr val="tx2">
                <a:lumMod val="50000"/>
              </a:schemeClr>
            </a:gs>
            <a:gs pos="100000">
              <a:schemeClr val="tx2">
                <a:lumMod val="5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3962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41625" y="6200662"/>
            <a:ext cx="1908751" cy="27432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9758747-86CB-456E-811D-1E4DCC1F1A36}" type="datetime1">
              <a:rPr lang="en-US" smtClean="0">
                <a:solidFill>
                  <a:prstClr val="white"/>
                </a:solidFill>
              </a:rPr>
              <a:t>11/4/2019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55996" y="6200662"/>
            <a:ext cx="3860800" cy="27432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Footer text goes here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32717" y="6200662"/>
            <a:ext cx="1219200" cy="27432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7C98126-00D4-4536-8967-EB49841E9AA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4475282" y="1084922"/>
            <a:ext cx="7716717" cy="2851777"/>
          </a:xfrm>
          <a:prstGeom prst="rect">
            <a:avLst/>
          </a:prstGeom>
          <a:noFill/>
        </p:spPr>
        <p:txBody>
          <a:bodyPr anchor="b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>
              <a:defRPr sz="6000" b="1" cap="none" spc="-150" baseline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 rot="16200000">
            <a:off x="-3063240" y="3046066"/>
            <a:ext cx="6492241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r"/>
            <a:r>
              <a:rPr lang="en-US" sz="20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Chapter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365761" y="3934113"/>
            <a:ext cx="11826239" cy="45719"/>
          </a:xfrm>
          <a:prstGeom prst="rect">
            <a:avLst/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7" name="Picture 16" descr="Screen Clippi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t="3884" r="8723" b="5263"/>
          <a:stretch/>
        </p:blipFill>
        <p:spPr>
          <a:xfrm>
            <a:off x="615246" y="323850"/>
            <a:ext cx="3644901" cy="3643823"/>
          </a:xfrm>
          <a:prstGeom prst="ellipse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486571" y="4356953"/>
            <a:ext cx="7705429" cy="477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>
              <a:buFontTx/>
              <a:buNone/>
              <a:defRPr lang="en-US" sz="3200" b="1" cap="none" spc="0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4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787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6071" y="0"/>
            <a:ext cx="10588698" cy="118872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title style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4225" y="1817225"/>
            <a:ext cx="9508175" cy="4308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27C98126-00D4-4536-8967-EB49841E9A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9CFD418C-9393-4589-B1D8-C38CDD17B6BE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Footer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91380455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22767" y="3398293"/>
            <a:ext cx="8423564" cy="1738151"/>
          </a:xfrm>
          <a:noFill/>
        </p:spPr>
        <p:txBody>
          <a:bodyPr vert="horz" lIns="91440" tIns="45720" rIns="91440" bIns="45720" rtlCol="0" anchor="t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>
              <a:defRPr lang="en-US" sz="5400" spc="-150" dirty="0">
                <a:ln w="1143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4056" y="5170534"/>
            <a:ext cx="8404196" cy="477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>
              <a:buFontTx/>
              <a:buNone/>
              <a:defRPr lang="en-US" sz="3200" b="1" cap="none" spc="0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4000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>
              <a:spcBef>
                <a:spcPct val="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7C98126-00D4-4536-8967-EB49841E9AA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DE593C0-2B5A-4490-B6D8-F3C5CDFD98A5}" type="datetime1">
              <a:rPr lang="en-US" smtClean="0">
                <a:solidFill>
                  <a:prstClr val="white"/>
                </a:solidFill>
              </a:rPr>
              <a:t>11/4/2019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prstClr val="white"/>
                </a:solidFill>
              </a:rPr>
              <a:t>Footer text goes here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13671" y="3214931"/>
            <a:ext cx="12188952" cy="64008"/>
          </a:xfrm>
          <a:prstGeom prst="rect">
            <a:avLst/>
          </a:prstGeom>
          <a:solidFill>
            <a:schemeClr val="accent1">
              <a:lumMod val="50000"/>
              <a:alpha val="69804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185609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t="3884" r="8723" b="5263"/>
          <a:stretch/>
        </p:blipFill>
        <p:spPr>
          <a:xfrm>
            <a:off x="-613054" y="-401830"/>
            <a:ext cx="3644901" cy="3643823"/>
          </a:xfrm>
          <a:prstGeom prst="ellipse">
            <a:avLst/>
          </a:prstGeom>
          <a:effectLst>
            <a:reflection blurRad="6350" stA="50000" endA="300" endPos="5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9715154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071" y="0"/>
            <a:ext cx="10573266" cy="118872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539943" y="1828215"/>
            <a:ext cx="4846320" cy="4285073"/>
          </a:xfrm>
        </p:spPr>
        <p:txBody>
          <a:bodyPr/>
          <a:lstStyle>
            <a:lvl1pPr marL="274320" indent="-274320">
              <a:buFont typeface="Arial" pitchFamily="34" charset="0"/>
              <a:buChar char="•"/>
              <a:tabLst>
                <a:tab pos="274320" algn="l"/>
              </a:tabLst>
              <a:defRPr b="0"/>
            </a:lvl1pPr>
            <a:lvl2pPr marL="742950" indent="-285750">
              <a:buFont typeface="Arial" pitchFamily="34" charset="0"/>
              <a:buChar char="•"/>
              <a:defRPr/>
            </a:lvl2pPr>
            <a:lvl3pPr marL="1143000" indent="-228600">
              <a:buFont typeface="Arial" pitchFamily="34" charset="0"/>
              <a:buChar char="•"/>
              <a:defRPr/>
            </a:lvl3pPr>
            <a:lvl4pPr marL="1600200" indent="-228600">
              <a:buFont typeface="Arial" pitchFamily="34" charset="0"/>
              <a:buChar char="•"/>
              <a:defRPr/>
            </a:lvl4pPr>
            <a:lvl5pPr marL="2057400" indent="-228600"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748883" y="1828800"/>
            <a:ext cx="4846320" cy="4295601"/>
          </a:xfrm>
        </p:spPr>
        <p:txBody>
          <a:bodyPr/>
          <a:lstStyle>
            <a:lvl1pPr marL="274320" indent="-274320">
              <a:buFont typeface="Arial" pitchFamily="34" charset="0"/>
              <a:buChar char="•"/>
              <a:defRPr b="0"/>
            </a:lvl1pPr>
            <a:lvl2pPr marL="742950" indent="-285750">
              <a:buFont typeface="Arial" pitchFamily="34" charset="0"/>
              <a:buChar char="•"/>
              <a:defRPr/>
            </a:lvl2pPr>
            <a:lvl3pPr marL="1143000" indent="-228600">
              <a:buFont typeface="Arial" pitchFamily="34" charset="0"/>
              <a:buChar char="•"/>
              <a:defRPr/>
            </a:lvl3pPr>
            <a:lvl4pPr marL="1600200" indent="-228600">
              <a:buFont typeface="Arial" pitchFamily="34" charset="0"/>
              <a:buChar char="•"/>
              <a:defRPr/>
            </a:lvl4pPr>
            <a:lvl5pPr marL="2057400" indent="-228600"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27C98126-00D4-4536-8967-EB49841E9A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5F9F01E7-CA0F-4BD8-AE7B-76A7C066DFB3}" type="datetime1">
              <a:rPr lang="en-US" smtClean="0"/>
              <a:t>11/4/2019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Footer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651462506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6071" y="0"/>
            <a:ext cx="10573266" cy="118872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2301" y="1836055"/>
            <a:ext cx="4846320" cy="639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50087" y="1836055"/>
            <a:ext cx="4846320" cy="6397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none"/>
        </p:style>
        <p:txBody>
          <a:bodyPr anchor="b"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632301" y="2480581"/>
            <a:ext cx="4846320" cy="3781324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850087" y="2480581"/>
            <a:ext cx="4846320" cy="3756909"/>
          </a:xfrm>
        </p:spPr>
        <p:txBody>
          <a:bodyPr/>
          <a:lstStyle>
            <a:lvl1pPr>
              <a:defRPr sz="2400" b="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27C98126-00D4-4536-8967-EB49841E9AA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444C5FD2-70B5-4B9D-94FB-056C99283CE8}" type="datetime1">
              <a:rPr lang="en-US" smtClean="0"/>
              <a:t>11/4/2019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Footer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5983329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9518" y="0"/>
            <a:ext cx="10661922" cy="118872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27C98126-00D4-4536-8967-EB49841E9A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C80E2B61-4B5C-4A86-B848-DA5C3B9C0339}" type="datetime1">
              <a:rPr lang="en-US" smtClean="0"/>
              <a:t>11/4/2019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Footer text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189207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27C98126-00D4-4536-8967-EB49841E9A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4A5C4F09-D2AA-42DF-BAC7-6038DD72E06A}" type="datetime1">
              <a:rPr lang="en-US" smtClean="0"/>
              <a:t>11/4/2019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Footer text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88301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52491" y="1447800"/>
            <a:ext cx="9939931" cy="1371600"/>
          </a:xfrm>
        </p:spPr>
        <p:txBody>
          <a:bodyPr anchor="b"/>
          <a:lstStyle>
            <a:lvl1pPr algn="l">
              <a:defRPr sz="4400" b="1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2154" y="3129280"/>
            <a:ext cx="6310267" cy="2890520"/>
          </a:xfrm>
        </p:spPr>
        <p:txBody>
          <a:bodyPr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52492" y="3129280"/>
            <a:ext cx="3401063" cy="2895599"/>
          </a:xfr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D53E-270A-4051-8468-A8AAEA1246BD}" type="datetime1">
              <a:rPr lang="en-US" smtClean="0">
                <a:solidFill>
                  <a:prstClr val="black">
                    <a:alpha val="60000"/>
                  </a:prstClr>
                </a:solidFill>
              </a:rPr>
              <a:t>11/4/2019</a:t>
            </a:fld>
            <a:endParaRPr lang="en-US" dirty="0">
              <a:solidFill>
                <a:prstClr val="black"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alpha val="60000"/>
                  </a:prstClr>
                </a:solidFill>
              </a:rPr>
              <a:t>Footer text goes here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D8F58-50E6-4A60-819B-C60CC62A37E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57748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105" y="1881086"/>
            <a:ext cx="5092906" cy="137160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accent5">
                    <a:lumMod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16029" y="887506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2152" y="3684494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2DF6A-E15B-446A-B893-1B3E6BCD443C}" type="datetime1">
              <a:rPr lang="en-US" smtClean="0">
                <a:solidFill>
                  <a:prstClr val="black">
                    <a:alpha val="60000"/>
                  </a:prstClr>
                </a:solidFill>
              </a:rPr>
              <a:t>11/4/2019</a:t>
            </a:fld>
            <a:endParaRPr lang="en-US">
              <a:solidFill>
                <a:prstClr val="black"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alpha val="60000"/>
                  </a:prstClr>
                </a:solidFill>
              </a:rPr>
              <a:t>Footer text goes here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D8F58-50E6-4A60-819B-C60CC62A37E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836373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79916" y="2125042"/>
            <a:ext cx="8753763" cy="23233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4400" baseline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enter quotation text.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EEBFD-41A0-445B-BF83-28D17168A11A}" type="datetime1">
              <a:rPr lang="en-US" smtClean="0">
                <a:solidFill>
                  <a:prstClr val="black">
                    <a:alpha val="60000"/>
                  </a:prstClr>
                </a:solidFill>
              </a:rPr>
              <a:t>11/4/2019</a:t>
            </a:fld>
            <a:endParaRPr lang="en-US">
              <a:solidFill>
                <a:prstClr val="black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alpha val="60000"/>
                  </a:prstClr>
                </a:solidFill>
              </a:rPr>
              <a:t>Footer text goes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D8F58-50E6-4A60-819B-C60CC62A37E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179916" y="4613563"/>
            <a:ext cx="8753763" cy="1413493"/>
          </a:xfrm>
        </p:spPr>
        <p:txBody>
          <a:bodyPr anchor="t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enter caption.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3410" y="1648495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D15845">
                    <a:lumMod val="50000"/>
                  </a:srgb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46100" y="3291029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D15845">
                    <a:lumMod val="50000"/>
                  </a:srgbClr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3690524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-3246119" y="3246120"/>
            <a:ext cx="6858000" cy="36576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prstClr val="white"/>
                </a:solidFill>
              </a:rPr>
              <a:t>The System Unit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36975" y="6022514"/>
            <a:ext cx="113058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3DCE5660-9696-4660-9F3F-5C57E229CF90}" type="datetime1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Footer text goes here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8163" y="100359"/>
            <a:ext cx="10673837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048" y="1343212"/>
            <a:ext cx="12188952" cy="6400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t="3884" r="8723" b="5263"/>
          <a:stretch/>
        </p:blipFill>
        <p:spPr>
          <a:xfrm>
            <a:off x="-3048" y="-232"/>
            <a:ext cx="1372006" cy="1371600"/>
          </a:xfrm>
          <a:prstGeom prst="ellipse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913384" y="1818748"/>
            <a:ext cx="9945665" cy="4307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57"/>
            <a:ext cx="12192000" cy="1371600"/>
          </a:xfrm>
          <a:prstGeom prst="rect">
            <a:avLst/>
          </a:prstGeom>
          <a:gradFill flip="none" rotWithShape="1">
            <a:gsLst>
              <a:gs pos="6000">
                <a:schemeClr val="bg1"/>
              </a:gs>
              <a:gs pos="0">
                <a:schemeClr val="bg1"/>
              </a:gs>
              <a:gs pos="75000">
                <a:schemeClr val="tx2">
                  <a:lumMod val="40000"/>
                  <a:lumOff val="60000"/>
                  <a:alpha val="60000"/>
                </a:schemeClr>
              </a:gs>
              <a:gs pos="100000">
                <a:schemeClr val="accent2">
                  <a:alpha val="90000"/>
                </a:schemeClr>
              </a:gs>
              <a:gs pos="95000">
                <a:schemeClr val="tx2">
                  <a:lumMod val="75000"/>
                  <a:alpha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8358" y="6303097"/>
            <a:ext cx="121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7C98126-00D4-4536-8967-EB49841E9AA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5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spd="slow">
    <p:cover/>
  </p:transition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4000" b="1" kern="1200" cap="none" spc="0" dirty="0" smtClean="0">
          <a:ln w="18415" cmpd="sng">
            <a:noFill/>
            <a:prstDash val="solid"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tx2">
            <a:lumMod val="50000"/>
          </a:schemeClr>
        </a:buClr>
        <a:buSzPct val="110000"/>
        <a:buFont typeface="Wingdings 2" panose="05020102010507070707" pitchFamily="18" charset="2"/>
        <a:buChar char=""/>
        <a:tabLst>
          <a:tab pos="274320" algn="l"/>
        </a:tabLst>
        <a:defRPr lang="en-US" sz="2800" b="0" kern="1200" dirty="0" smtClean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>
            <a:lumMod val="50000"/>
          </a:schemeClr>
        </a:buClr>
        <a:buSzPct val="110000"/>
        <a:buFont typeface="Wingdings 2" panose="05020102010507070707" pitchFamily="18" charset="2"/>
        <a:buChar char=""/>
        <a:tabLst>
          <a:tab pos="274320" algn="l"/>
        </a:tabLst>
        <a:defRPr lang="en-US" sz="2400" kern="1200" dirty="0" smtClean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>
            <a:lumMod val="50000"/>
          </a:schemeClr>
        </a:buClr>
        <a:buSzPct val="110000"/>
        <a:buFont typeface="Wingdings 2" panose="05020102010507070707" pitchFamily="18" charset="2"/>
        <a:buChar char=""/>
        <a:tabLst>
          <a:tab pos="274320" algn="l"/>
        </a:tabLst>
        <a:defRPr lang="en-US" sz="2000" kern="1200" dirty="0" smtClean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>
            <a:lumMod val="50000"/>
          </a:schemeClr>
        </a:buClr>
        <a:buSzPct val="110000"/>
        <a:buFont typeface="Wingdings 2" panose="05020102010507070707" pitchFamily="18" charset="2"/>
        <a:buChar char=""/>
        <a:tabLst>
          <a:tab pos="274320" algn="l"/>
        </a:tabLst>
        <a:defRPr lang="en-US" sz="1800" kern="1200" dirty="0" smtClean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>
            <a:lumMod val="50000"/>
          </a:schemeClr>
        </a:buClr>
        <a:buSzPct val="110000"/>
        <a:buFont typeface="Wingdings 2" panose="05020102010507070707" pitchFamily="18" charset="2"/>
        <a:buChar char=""/>
        <a:tabLst>
          <a:tab pos="274320" algn="l"/>
        </a:tabLst>
        <a:defRPr lang="en-US" sz="1800" kern="1200" dirty="0" smtClean="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youtu.be/7VdWqqbq1h4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18A25-1EF6-4A77-B440-412F54193A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MY" dirty="0"/>
              <a:t>DESIGN THINKING</a:t>
            </a:r>
            <a:br>
              <a:rPr lang="en-MY" dirty="0"/>
            </a:br>
            <a:r>
              <a:rPr lang="en-MY" dirty="0"/>
              <a:t>CHAPTER 5: SYSTEM UNIT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8E92CA-83FE-439B-B2F6-3BF8BF0F9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5024" y="4206195"/>
            <a:ext cx="8791575" cy="23876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MY" dirty="0"/>
              <a:t>GROUP 2 MEMBERS:</a:t>
            </a:r>
          </a:p>
          <a:p>
            <a:pPr algn="ctr"/>
            <a:r>
              <a:rPr lang="en-MY" dirty="0"/>
              <a:t>ALUGE OSEI-AMAKA ELINOR</a:t>
            </a:r>
          </a:p>
          <a:p>
            <a:pPr algn="ctr"/>
            <a:r>
              <a:rPr lang="en-MY" dirty="0"/>
              <a:t>MUHAMMAD KHAIRUL AMIRIN BIN KHAIRIL</a:t>
            </a:r>
          </a:p>
          <a:p>
            <a:pPr algn="ctr"/>
            <a:r>
              <a:rPr lang="en-MY" dirty="0"/>
              <a:t>CHEONG CHIEN LI</a:t>
            </a:r>
          </a:p>
          <a:p>
            <a:pPr algn="ctr"/>
            <a:r>
              <a:rPr lang="en-MY" dirty="0"/>
              <a:t>SYAFA ILYAS AL MUZANI</a:t>
            </a:r>
          </a:p>
        </p:txBody>
      </p:sp>
    </p:spTree>
    <p:extLst>
      <p:ext uri="{BB962C8B-B14F-4D97-AF65-F5344CB8AC3E}">
        <p14:creationId xmlns:p14="http://schemas.microsoft.com/office/powerpoint/2010/main" val="162062239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768C6-BC16-4242-A46E-CCF63F05B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LET’S ASSUME!!!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39F6-1123-4E66-941A-C36309939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Assume that the system unit does not exist yet.</a:t>
            </a:r>
          </a:p>
          <a:p>
            <a:r>
              <a:rPr lang="en-MY" dirty="0"/>
              <a:t>The goal of this project is to create a system unit via the design thinking process.</a:t>
            </a:r>
          </a:p>
          <a:p>
            <a:r>
              <a:rPr lang="en-MY" dirty="0"/>
              <a:t>Assume that the computer has all the parts it needs to function, but they are each kept separately instead of all placed in one casing.</a:t>
            </a:r>
          </a:p>
        </p:txBody>
      </p:sp>
    </p:spTree>
    <p:extLst>
      <p:ext uri="{BB962C8B-B14F-4D97-AF65-F5344CB8AC3E}">
        <p14:creationId xmlns:p14="http://schemas.microsoft.com/office/powerpoint/2010/main" val="214458360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90189-B819-4E3C-8FAC-862F8B496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WHAT IS DESIGN THINKING?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E5250-F820-41F0-80A4-D2F132761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process of critical thinking.</a:t>
            </a:r>
          </a:p>
          <a:p>
            <a:r>
              <a:rPr lang="en-US" dirty="0"/>
              <a:t>Used to develop solutions to problems through collaboration, innovation and design.</a:t>
            </a:r>
          </a:p>
          <a:p>
            <a:r>
              <a:rPr lang="en-US" dirty="0"/>
              <a:t>Helps improve student’s skills such as teamwork, problem solving, communication, analysis, creativity and the ability to influence others.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701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C83CA-017D-49AF-ADED-2A007C0A2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5 PHASES OF DESIGN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7ACB9-C1EA-48BE-9A1A-7A005CE72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MY" dirty="0"/>
              <a:t>1) EMPATHIZE</a:t>
            </a:r>
          </a:p>
          <a:p>
            <a:pPr marL="0" indent="0">
              <a:buNone/>
            </a:pPr>
            <a:r>
              <a:rPr lang="en-MY" dirty="0"/>
              <a:t>2) DEFINE</a:t>
            </a:r>
          </a:p>
          <a:p>
            <a:pPr marL="0" indent="0">
              <a:buNone/>
            </a:pPr>
            <a:r>
              <a:rPr lang="en-MY" dirty="0"/>
              <a:t>3) IDEATE</a:t>
            </a:r>
          </a:p>
          <a:p>
            <a:pPr marL="0" indent="0">
              <a:buNone/>
            </a:pPr>
            <a:r>
              <a:rPr lang="en-MY" dirty="0"/>
              <a:t>4) PROTOTYPE</a:t>
            </a:r>
          </a:p>
          <a:p>
            <a:pPr marL="0" indent="0">
              <a:buNone/>
            </a:pPr>
            <a:r>
              <a:rPr lang="en-MY" dirty="0"/>
              <a:t>5) TEST</a:t>
            </a:r>
          </a:p>
        </p:txBody>
      </p:sp>
    </p:spTree>
    <p:extLst>
      <p:ext uri="{BB962C8B-B14F-4D97-AF65-F5344CB8AC3E}">
        <p14:creationId xmlns:p14="http://schemas.microsoft.com/office/powerpoint/2010/main" val="264905981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ABDF5-A274-4A53-B2AF-A007D8C12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706" y="319596"/>
            <a:ext cx="5690587" cy="834501"/>
          </a:xfrm>
        </p:spPr>
        <p:txBody>
          <a:bodyPr>
            <a:normAutofit fontScale="90000"/>
          </a:bodyPr>
          <a:lstStyle/>
          <a:p>
            <a:pPr algn="ctr"/>
            <a:r>
              <a:rPr lang="en-MY" dirty="0"/>
              <a:t>Phase 1: Empathize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9FF4A-9AB2-4D30-8398-DE274F5AB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9626" y="1855168"/>
            <a:ext cx="9905999" cy="4841290"/>
          </a:xfrm>
        </p:spPr>
        <p:txBody>
          <a:bodyPr>
            <a:normAutofit/>
          </a:bodyPr>
          <a:lstStyle/>
          <a:p>
            <a:r>
              <a:rPr lang="en-MY" sz="2400" dirty="0"/>
              <a:t>Interview users to understand about the problems that they are facing with the current computer.</a:t>
            </a:r>
          </a:p>
          <a:p>
            <a:pPr marL="0" indent="0">
              <a:buNone/>
            </a:pPr>
            <a:r>
              <a:rPr lang="en-MY" sz="2400" dirty="0"/>
              <a:t>Possible questions: </a:t>
            </a:r>
          </a:p>
          <a:p>
            <a:pPr marL="457200" indent="-457200">
              <a:buAutoNum type="arabicParenR"/>
            </a:pPr>
            <a:r>
              <a:rPr lang="en-MY" sz="2400" dirty="0"/>
              <a:t>Are you currently facing any problems related to the computer in terms of its boot up (power on) process?</a:t>
            </a:r>
          </a:p>
          <a:p>
            <a:pPr marL="457200" indent="-457200">
              <a:buAutoNum type="arabicParenR"/>
            </a:pPr>
            <a:r>
              <a:rPr lang="en-MY" sz="2400" dirty="0"/>
              <a:t>Are you currently facing any problems related to the computer in terms of its portability?</a:t>
            </a:r>
          </a:p>
          <a:p>
            <a:pPr marL="457200" indent="-457200">
              <a:buAutoNum type="arabicParenR"/>
            </a:pPr>
            <a:r>
              <a:rPr lang="en-MY" sz="2400" dirty="0">
                <a:latin typeface="Verdana" panose="020B0604030504040204" pitchFamily="34" charset="0"/>
                <a:ea typeface="Verdana" panose="020B0604030504040204" pitchFamily="34" charset="0"/>
              </a:rPr>
              <a:t>Do you find any problems in the current computer in terms of the safety of each of its individual parts (peripheral devices)? </a:t>
            </a:r>
          </a:p>
          <a:p>
            <a:pPr marL="2743200" lvl="6" indent="0">
              <a:buNone/>
            </a:pPr>
            <a:endParaRPr lang="en-MY" sz="4700" dirty="0"/>
          </a:p>
          <a:p>
            <a:pPr marL="0" indent="0">
              <a:buNone/>
            </a:pPr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55758200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6C10E-1613-4760-9045-2461DFEB9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3705" y="281167"/>
            <a:ext cx="7327666" cy="331392"/>
          </a:xfrm>
        </p:spPr>
        <p:txBody>
          <a:bodyPr>
            <a:normAutofit fontScale="90000"/>
          </a:bodyPr>
          <a:lstStyle/>
          <a:p>
            <a:pPr algn="ctr"/>
            <a:r>
              <a:rPr lang="en-MY" dirty="0"/>
              <a:t>Phase 1: Empathize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CCF05-233C-4030-8276-53A616021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06" y="1436914"/>
            <a:ext cx="11017188" cy="5662433"/>
          </a:xfrm>
        </p:spPr>
        <p:txBody>
          <a:bodyPr>
            <a:normAutofit fontScale="85000" lnSpcReduction="10000"/>
          </a:bodyPr>
          <a:lstStyle/>
          <a:p>
            <a:r>
              <a:rPr lang="en-MY" dirty="0"/>
              <a:t>List of possible answers:	</a:t>
            </a:r>
          </a:p>
          <a:p>
            <a:pPr marL="457200" indent="-457200">
              <a:buAutoNum type="arabicParenR"/>
            </a:pPr>
            <a:r>
              <a:rPr lang="en-MY" dirty="0"/>
              <a:t>Yes. I am facing a problem with booting up the computer. Because since all the parts are not put together as one device, I have to power up each of the computer parts one-by-one whenever I want to boot up my computer and it takes me a very long time to do so. Thus, it is a big problem for me.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en-MY" dirty="0"/>
              <a:t>Yes. The portability of the current computer is a big problem to me because the computer parts are not all put together into one device. So, whenever I want to move my computer, I have to move each of the separate computer parts one by one to another location and it is very inconvenient to me.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en-MY" dirty="0"/>
              <a:t>Yes. Since the computer parts are separated, they are in great risk of being damaged easily because they are too exposed to the environment. Hence, it is a big problem to me because I have to constantly worry about my computer parts being damaged.</a:t>
            </a:r>
          </a:p>
          <a:p>
            <a:pPr marL="457200" indent="-457200">
              <a:buAutoNum type="arabicParenR"/>
            </a:pPr>
            <a:endParaRPr lang="en-MY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6752623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BF99A-93FF-4215-8DF7-D6F1CAC5C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1: Empathize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494C2-3403-409F-BAA7-2DE935A62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4225" y="1817225"/>
            <a:ext cx="9508175" cy="4550918"/>
          </a:xfrm>
        </p:spPr>
        <p:txBody>
          <a:bodyPr/>
          <a:lstStyle/>
          <a:p>
            <a:r>
              <a:rPr lang="en-MY" dirty="0"/>
              <a:t>Three students from UTM were interviewed.</a:t>
            </a:r>
          </a:p>
          <a:p>
            <a:r>
              <a:rPr lang="en-MY" dirty="0"/>
              <a:t>The possible questions were combined into one general question: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MY" dirty="0"/>
              <a:t>The current computer has all its parts separated, do you find this to be a problem?</a:t>
            </a:r>
          </a:p>
        </p:txBody>
      </p:sp>
    </p:spTree>
    <p:extLst>
      <p:ext uri="{BB962C8B-B14F-4D97-AF65-F5344CB8AC3E}">
        <p14:creationId xmlns:p14="http://schemas.microsoft.com/office/powerpoint/2010/main" val="164593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1AC9-00C0-4192-B9FE-FE8300A37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Clip 1: Empathize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AB305-1434-4238-A0A9-ABE26762F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Please enjoy the clip!</a:t>
            </a:r>
          </a:p>
          <a:p>
            <a:endParaRPr lang="en-M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03515-E044-4057-A3B3-27D3C4171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626930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8A52C-7E68-4F75-95C1-B610A2B6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1: Empathize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768CE-967E-4292-9DA6-98217110C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Problems stated by interviewees were as expected. </a:t>
            </a:r>
          </a:p>
          <a:p>
            <a:r>
              <a:rPr lang="en-MY" dirty="0"/>
              <a:t>That’s all for empathize phase, next phase is define.</a:t>
            </a:r>
          </a:p>
        </p:txBody>
      </p:sp>
    </p:spTree>
    <p:extLst>
      <p:ext uri="{BB962C8B-B14F-4D97-AF65-F5344CB8AC3E}">
        <p14:creationId xmlns:p14="http://schemas.microsoft.com/office/powerpoint/2010/main" val="2811315913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CD77A-B6F7-42D2-89F6-97056294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2: Define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4473B-EB06-4C9E-8DA5-9F94A1944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Defining the problems as stated by the interviewees (users).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MY" dirty="0"/>
              <a:t>Listing out the problems.</a:t>
            </a:r>
          </a:p>
          <a:p>
            <a:r>
              <a:rPr lang="en-MY" dirty="0"/>
              <a:t>Discuss and analyse the interview clips to extract information.</a:t>
            </a:r>
          </a:p>
          <a:p>
            <a:r>
              <a:rPr lang="en-MY" dirty="0"/>
              <a:t>Define some solutions to those problems.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MY" dirty="0"/>
              <a:t>Team-working process</a:t>
            </a:r>
          </a:p>
          <a:p>
            <a:r>
              <a:rPr lang="en-MY" dirty="0"/>
              <a:t>List out clearly the problems and solutions.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161459175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A42C-3CFA-4B71-ACF0-07B1F7132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639" y="186431"/>
            <a:ext cx="5987355" cy="543496"/>
          </a:xfrm>
        </p:spPr>
        <p:txBody>
          <a:bodyPr>
            <a:normAutofit fontScale="90000"/>
          </a:bodyPr>
          <a:lstStyle/>
          <a:p>
            <a:pPr algn="ctr"/>
            <a:r>
              <a:rPr lang="en-MY" dirty="0"/>
              <a:t>Phase 2: Define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0C84C6-1D17-4E0B-8D0E-B2C41A8D7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42688"/>
            <a:ext cx="12192000" cy="6015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6642826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B4346-5062-4BB1-A735-F8992FD07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Clip 2: Define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E397B-F314-4FA6-930D-B7A89CE00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Enjoy the clip for define phase!</a:t>
            </a:r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93806131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98426-4295-4B47-A8D1-BD2686B0F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2: Define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39CDF-8B8D-4D33-8194-FAC5CDF52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The problems and solutions have been defined clearly.</a:t>
            </a:r>
          </a:p>
          <a:p>
            <a:r>
              <a:rPr lang="en-MY" dirty="0"/>
              <a:t>Onto the next phase; Ideate!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E766-787F-4BF5-A858-635CC13F5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39529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D86B4-1126-424D-81D4-6FAC869FD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501" y="266330"/>
            <a:ext cx="7416237" cy="709326"/>
          </a:xfrm>
        </p:spPr>
        <p:txBody>
          <a:bodyPr/>
          <a:lstStyle/>
          <a:p>
            <a:pPr algn="ctr"/>
            <a:r>
              <a:rPr lang="en-MY" dirty="0"/>
              <a:t>Phase 3: Ideate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77825-FF98-4051-BE76-BEF97CCC4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Brainstorming to get some possible ways to integrate all the solutions into a single solution.</a:t>
            </a:r>
          </a:p>
          <a:p>
            <a:r>
              <a:rPr lang="en-MY" dirty="0"/>
              <a:t>Pick a most efficient solution to solve all problems.</a:t>
            </a:r>
          </a:p>
          <a:p>
            <a:r>
              <a:rPr lang="en-MY" dirty="0"/>
              <a:t>For our group: CREATE A SYSTEM UNIT!</a:t>
            </a:r>
          </a:p>
          <a:p>
            <a:r>
              <a:rPr lang="en-MY" dirty="0"/>
              <a:t>Challenges faced: How to best place all the components inside a single casing? 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2359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3306-B6C1-44D1-95F3-DD347D9D6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862" y="239435"/>
            <a:ext cx="5092906" cy="873731"/>
          </a:xfrm>
        </p:spPr>
        <p:txBody>
          <a:bodyPr/>
          <a:lstStyle/>
          <a:p>
            <a:pPr algn="ctr"/>
            <a:r>
              <a:rPr lang="en-MY" dirty="0"/>
              <a:t>Phase 3: Ideate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EC1E631-7D72-4272-B4F1-C33E99B7CE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2" r="8232"/>
          <a:stretch>
            <a:fillRect/>
          </a:stretch>
        </p:blipFill>
        <p:spPr>
          <a:xfrm>
            <a:off x="0" y="1393794"/>
            <a:ext cx="12191999" cy="5451062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CE488-4DFE-499A-9508-BF6107052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96B38-BBE4-45CB-A458-458850F6C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738572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65EF6E-159C-4210-964D-975EECB36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Clip 3: Ideate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94C260-1E55-44C8-83FE-E07211151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Enjoy the clip!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CB5DD4-2233-477F-B29F-AA8CC0434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D8F58-50E6-4A60-819B-C60CC62A37E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25243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99C80-36D1-4814-8642-AECDFA9B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3: Ideate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10820-16A2-4DB2-977E-0DF0B23B3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That’s all for this phase.</a:t>
            </a:r>
          </a:p>
          <a:p>
            <a:r>
              <a:rPr lang="en-MY" dirty="0"/>
              <a:t>Onto the next phase; Prototype!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48AA8-7827-4AD9-BF1D-49E3D23BF6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23541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43DD-209D-423E-95D2-51BAD51C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4: Prototype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A4F84-ABF8-4A27-89A2-D70CD06A3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Time to build our idea!</a:t>
            </a:r>
          </a:p>
          <a:p>
            <a:r>
              <a:rPr lang="en-MY" dirty="0"/>
              <a:t>Make a prototype of the system unit according to our plan.</a:t>
            </a:r>
          </a:p>
          <a:p>
            <a:r>
              <a:rPr lang="en-MY" dirty="0"/>
              <a:t>Materials: Cardboard.</a:t>
            </a:r>
          </a:p>
          <a:p>
            <a:r>
              <a:rPr lang="en-MY" dirty="0"/>
              <a:t>Tools: Scissors, cutter knife, tape, glue, plastic bottles.</a:t>
            </a:r>
          </a:p>
          <a:p>
            <a:r>
              <a:rPr lang="en-MY" dirty="0"/>
              <a:t>Make the idea come to life!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E80C0-4399-4D3B-BBE4-4AEB11E11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778901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D6B0-8DDE-4DB8-80CE-9AD0C94A3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Clip 4: Prototype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C0CBC-0C99-4167-84D3-22E74647E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Enjoy the clip!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A24C6-8B70-4A45-919F-CE4C5EBE0D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12469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2CB6493-0268-482B-ABEE-DA9A57D5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4: Prototype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42BCC78-8F74-498B-B1C6-DEEB91C8E4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MY" dirty="0"/>
              <a:t>Final Product: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A3BB809-950C-4E50-B177-B039B8788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MY" dirty="0"/>
              <a:t>Plan: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02150-BEBB-453A-8172-347049A70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7A2729-3EAC-4865-A666-E49C587CD8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943" y="2337441"/>
            <a:ext cx="4846320" cy="38160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071785B-9A2F-409C-B3D4-E29A83D649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04" y="2337441"/>
            <a:ext cx="4859044" cy="381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25805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0065D5A-580D-4E66-8269-2BF27073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4: Prototype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0A11294-DDC7-4428-AF29-C874535D9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Pretty close to the plan! XD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EF78E-C9C0-45E6-AD23-8654843B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412482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8DAD-0442-44C4-9533-5C792AD8A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4: Prototype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0E879-9B51-49CF-A2A2-D7B353098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That’s all for prototype phase.</a:t>
            </a:r>
          </a:p>
          <a:p>
            <a:r>
              <a:rPr lang="en-MY" dirty="0"/>
              <a:t>Onto the last phase; Test phase.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7B467-28DC-4026-8543-43318F0CA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052179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12A2D-C9F3-4E23-B6D2-D74993975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5: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F2B63-ACDA-485A-B3B3-045DDC264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Allow the users to test the prototype.</a:t>
            </a:r>
          </a:p>
          <a:p>
            <a:r>
              <a:rPr lang="en-MY" dirty="0"/>
              <a:t>Does it solve their problems?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MY" dirty="0"/>
              <a:t>If yes, mission accomplished!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MY" dirty="0"/>
              <a:t>Else, back to ideate and prototype!</a:t>
            </a:r>
          </a:p>
          <a:p>
            <a:r>
              <a:rPr lang="en-MY" dirty="0"/>
              <a:t>Luckily for us, it solves all the problems for the users.</a:t>
            </a:r>
          </a:p>
          <a:p>
            <a:endParaRPr lang="en-M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6F7C7-2107-4AC6-95C8-105CADBDA8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119643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DEDA9-9657-4181-9E18-AC8CE658B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Clip 5: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6AAB7-56ED-458D-BB0C-483615C3F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Enjoy the clip!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75CF-A75B-4380-AC27-9DAE979AE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33941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3E5BC-9660-4DBA-8656-A2606158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dirty="0"/>
              <a:t>Phase 5: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89E1F-4D4B-452C-B18D-31E9F33C1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As you can see, our system unit works like magic!</a:t>
            </a:r>
          </a:p>
          <a:p>
            <a:r>
              <a:rPr lang="en-MY" dirty="0"/>
              <a:t>Mission is a success, users are satisfied.</a:t>
            </a:r>
          </a:p>
          <a:p>
            <a:r>
              <a:rPr lang="en-MY" dirty="0"/>
              <a:t>This is the end of our design thinking process!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C11DA-5FDA-4C8F-B276-BABA5215F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87842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AF76C-7995-4B98-BB98-DA0667AD5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586" y="35511"/>
            <a:ext cx="10588698" cy="1188720"/>
          </a:xfrm>
        </p:spPr>
        <p:txBody>
          <a:bodyPr/>
          <a:lstStyle/>
          <a:p>
            <a:pPr algn="ctr"/>
            <a:r>
              <a:rPr lang="en-MY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01E17-07B8-4C38-ABDB-780749A2E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023" y="1544715"/>
            <a:ext cx="9842377" cy="45814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MY" dirty="0"/>
              <a:t>Design Thinking (5 phases):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Empathize</a:t>
            </a:r>
          </a:p>
          <a:p>
            <a:pPr marL="982980" lvl="1" indent="-514350"/>
            <a:r>
              <a:rPr lang="en-MY" dirty="0"/>
              <a:t>Interview users.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Define</a:t>
            </a:r>
          </a:p>
          <a:p>
            <a:pPr marL="982980" lvl="1" indent="-514350"/>
            <a:r>
              <a:rPr lang="en-MY" dirty="0"/>
              <a:t>Problems &amp; Solutions?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Ideate</a:t>
            </a:r>
          </a:p>
          <a:p>
            <a:pPr marL="982980" lvl="1" indent="-514350"/>
            <a:r>
              <a:rPr lang="en-MY" dirty="0"/>
              <a:t>Combine Solutions into one.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Prototype</a:t>
            </a:r>
          </a:p>
          <a:p>
            <a:pPr marL="982980" lvl="1" indent="-514350"/>
            <a:r>
              <a:rPr lang="en-MY" dirty="0"/>
              <a:t>Build the idea!</a:t>
            </a:r>
          </a:p>
          <a:p>
            <a:pPr marL="514350" indent="-514350">
              <a:buFont typeface="+mj-lt"/>
              <a:buAutoNum type="arabicPeriod"/>
            </a:pPr>
            <a:r>
              <a:rPr lang="en-MY" dirty="0"/>
              <a:t>Test</a:t>
            </a:r>
          </a:p>
          <a:p>
            <a:pPr marL="982980" lvl="1" indent="-514350"/>
            <a:r>
              <a:rPr lang="en-MY" dirty="0"/>
              <a:t>Users satisfied?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B8ADF-EE15-4172-9981-F29F2907F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06364"/>
      </p:ext>
    </p:extLst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361CC-29FC-4132-B27E-A2B8B81A2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702" y="103332"/>
            <a:ext cx="10588698" cy="1188720"/>
          </a:xfrm>
        </p:spPr>
        <p:txBody>
          <a:bodyPr/>
          <a:lstStyle/>
          <a:p>
            <a:pPr algn="ctr"/>
            <a:r>
              <a:rPr lang="en-MY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C1B66-FBE5-4849-B09E-67CC29F9F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/>
              <a:t>Please enjoy the rest of the clip! (Bloopers).</a:t>
            </a:r>
          </a:p>
          <a:p>
            <a:r>
              <a:rPr lang="en-MY" dirty="0"/>
              <a:t>Full video at: </a:t>
            </a:r>
            <a:r>
              <a:rPr lang="en-MY" dirty="0">
                <a:hlinkClick r:id="rId2"/>
              </a:rPr>
              <a:t>https://youtu.be/7VdWqqbq1h4</a:t>
            </a:r>
            <a:endParaRPr lang="en-M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08208-B2D4-407B-BEA4-700EDE9B90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EC6FC3-2180-4797-8390-6D33ACB15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540" y="2821859"/>
            <a:ext cx="3932809" cy="393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3607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0DB11-9173-473F-A70F-B211AB541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7C98126-00D4-4536-8967-EB49841E9AA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F0FBD1-45A9-4A38-9124-BBB69E99D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04" y="0"/>
            <a:ext cx="12204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01568"/>
      </p:ext>
    </p:extLst>
  </p:cSld>
  <p:clrMapOvr>
    <a:masterClrMapping/>
  </p:clrMapOvr>
  <p:transition spd="slow">
    <p:cov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9"/>
  <p:tag name="MMPROD_UIDATA" val="&lt;database version=&quot;6.0&quot;&gt;&lt;object type=&quot;1&quot; unique_id=&quot;10001&quot;&gt;&lt;object type=&quot;8&quot; unique_id=&quot;508719&quot;&gt;&lt;/object&gt;&lt;object type=&quot;2&quot; unique_id=&quot;508720&quot;&gt;&lt;object type=&quot;3&quot; unique_id=&quot;508721&quot;&gt;&lt;property id=&quot;20148&quot; value=&quot;5&quot;/&gt;&lt;property id=&quot;20300&quot; value=&quot;Slide 1 - &amp;quot;The System Unit&amp;quot;&quot;/&gt;&lt;property id=&quot;20307&quot; value=&quot;257&quot;/&gt;&lt;/object&gt;&lt;object type=&quot;3&quot; unique_id=&quot;508722&quot;&gt;&lt;property id=&quot;20148&quot; value=&quot;5&quot;/&gt;&lt;property id=&quot;20300&quot; value=&quot;Slide 2 - &amp;quot;Learning Objectives&amp;quot;&quot;/&gt;&lt;property id=&quot;20307&quot; value=&quot;259&quot;/&gt;&lt;/object&gt;&lt;object type=&quot;3&quot; unique_id=&quot;508723&quot;&gt;&lt;property id=&quot;20148&quot; value=&quot;5&quot;/&gt;&lt;property id=&quot;20300&quot; value=&quot;Slide 3 - &amp;quot;Introduction&amp;quot;&quot;/&gt;&lt;property id=&quot;20307&quot; value=&quot;260&quot;/&gt;&lt;/object&gt;&lt;object type=&quot;3&quot; unique_id=&quot;508724&quot;&gt;&lt;property id=&quot;20148&quot; value=&quot;5&quot;/&gt;&lt;property id=&quot;20300&quot; value=&quot;Slide 4 - &amp;quot;System Unit&amp;quot;&quot;/&gt;&lt;property id=&quot;20307&quot; value=&quot;261&quot;/&gt;&lt;/object&gt;&lt;object type=&quot;3&quot; unique_id=&quot;508725&quot;&gt;&lt;property id=&quot;20148&quot; value=&quot;5&quot;/&gt;&lt;property id=&quot;20300&quot; value=&quot;Slide 5 - &amp;quot;System Unit Types&amp;quot;&quot;/&gt;&lt;property id=&quot;20307&quot; value=&quot;292&quot;/&gt;&lt;/object&gt;&lt;object type=&quot;3&quot; unique_id=&quot;508726&quot;&gt;&lt;property id=&quot;20148&quot; value=&quot;5&quot;/&gt;&lt;property id=&quot;20300&quot; value=&quot;Slide 6 - &amp;quot;System Unit Types cont.&amp;quot;&quot;/&gt;&lt;property id=&quot;20307&quot; value=&quot;293&quot;/&gt;&lt;/object&gt;&lt;object type=&quot;3&quot; unique_id=&quot;508727&quot;&gt;&lt;property id=&quot;20148&quot; value=&quot;5&quot;/&gt;&lt;property id=&quot;20300&quot; value=&quot;Slide 7 - &amp;quot;Components&amp;quot;&quot;/&gt;&lt;property id=&quot;20307&quot; value=&quot;262&quot;/&gt;&lt;/object&gt;&lt;object type=&quot;3&quot; unique_id=&quot;508728&quot;&gt;&lt;property id=&quot;20148&quot; value=&quot;5&quot;/&gt;&lt;property id=&quot;20300&quot; value=&quot;Slide 8 - &amp;quot;System Board&amp;quot;&quot;/&gt;&lt;property id=&quot;20307&quot; value=&quot;264&quot;/&gt;&lt;/object&gt;&lt;object type=&quot;3&quot; unique_id=&quot;508729&quot;&gt;&lt;property id=&quot;20148&quot; value=&quot;5&quot;/&gt;&lt;property id=&quot;20300&quot; value=&quot;Slide 9 - &amp;quot;Sockets and Chips&amp;quot;&quot;/&gt;&lt;property id=&quot;20307&quot; value=&quot;265&quot;/&gt;&lt;/object&gt;&lt;object type=&quot;3&quot; unique_id=&quot;508730&quot;&gt;&lt;property id=&quot;20148&quot; value=&quot;5&quot;/&gt;&lt;property id=&quot;20300&quot; value=&quot;Slide 10 - &amp;quot;Slots and Bus Lines&amp;quot;&quot;/&gt;&lt;property id=&quot;20307&quot; value=&quot;266&quot;/&gt;&lt;/object&gt;&lt;object type=&quot;3&quot; unique_id=&quot;508731&quot;&gt;&lt;property id=&quot;20148&quot; value=&quot;5&quot;/&gt;&lt;property id=&quot;20300&quot; value=&quot;Slide 11 - &amp;quot;Microprocessor&amp;quot;&quot;/&gt;&lt;property id=&quot;20307&quot; value=&quot;267&quot;/&gt;&lt;/object&gt;&lt;object type=&quot;3&quot; unique_id=&quot;508732&quot;&gt;&lt;property id=&quot;20148&quot; value=&quot;5&quot;/&gt;&lt;property id=&quot;20300&quot; value=&quot;Slide 12 - &amp;quot;Microprocessor Chips&amp;quot;&quot;/&gt;&lt;property id=&quot;20307&quot; value=&quot;268&quot;/&gt;&lt;/object&gt;&lt;object type=&quot;3&quot; unique_id=&quot;508733&quot;&gt;&lt;property id=&quot;20148&quot; value=&quot;5&quot;/&gt;&lt;property id=&quot;20300&quot; value=&quot;Slide 13 - &amp;quot;Multicore Chips&amp;quot;&quot;/&gt;&lt;property id=&quot;20307&quot; value=&quot;269&quot;/&gt;&lt;/object&gt;&lt;object type=&quot;3&quot; unique_id=&quot;508734&quot;&gt;&lt;property id=&quot;20148&quot; value=&quot;5&quot;/&gt;&lt;property id=&quot;20300&quot; value=&quot;Slide 14 - &amp;quot;Specialty Processors &amp;quot;&quot;/&gt;&lt;property id=&quot;20307&quot; value=&quot;270&quot;/&gt;&lt;/object&gt;&lt;object type=&quot;3&quot; unique_id=&quot;508735&quot;&gt;&lt;property id=&quot;20148&quot; value=&quot;5&quot;/&gt;&lt;property id=&quot;20300&quot; value=&quot;Slide 15 - &amp;quot;Memory&amp;quot;&quot;/&gt;&lt;property id=&quot;20307&quot; value=&quot;271&quot;/&gt;&lt;/object&gt;&lt;object type=&quot;3&quot; unique_id=&quot;508736&quot;&gt;&lt;property id=&quot;20148&quot; value=&quot;5&quot;/&gt;&lt;property id=&quot;20300&quot; value=&quot;Slide 16 - &amp;quot;RAM&amp;quot;&quot;/&gt;&lt;property id=&quot;20307&quot; value=&quot;272&quot;/&gt;&lt;/object&gt;&lt;object type=&quot;3&quot; unique_id=&quot;508737&quot;&gt;&lt;property id=&quot;20148&quot; value=&quot;5&quot;/&gt;&lt;property id=&quot;20300&quot; value=&quot;Slide 17 - &amp;quot;RAM continued&amp;quot;&quot;/&gt;&lt;property id=&quot;20307&quot; value=&quot;294&quot;/&gt;&lt;/object&gt;&lt;object type=&quot;3&quot; unique_id=&quot;508738&quot;&gt;&lt;property id=&quot;20148&quot; value=&quot;5&quot;/&gt;&lt;property id=&quot;20300&quot; value=&quot;Slide 18 - &amp;quot;ROM&amp;quot;&quot;/&gt;&lt;property id=&quot;20307&quot; value=&quot;273&quot;/&gt;&lt;/object&gt;&lt;object type=&quot;3&quot; unique_id=&quot;508739&quot;&gt;&lt;property id=&quot;20148&quot; value=&quot;5&quot;/&gt;&lt;property id=&quot;20300&quot; value=&quot;Slide 19 - &amp;quot;Flash Memory&amp;quot;&quot;/&gt;&lt;property id=&quot;20307&quot; value=&quot;274&quot;/&gt;&lt;/object&gt;&lt;object type=&quot;3&quot; unique_id=&quot;508740&quot;&gt;&lt;property id=&quot;20148&quot; value=&quot;5&quot;/&gt;&lt;property id=&quot;20300&quot; value=&quot;Slide 20 - &amp;quot;Expansion Slots and Cards&amp;quot;&quot;/&gt;&lt;property id=&quot;20307&quot; value=&quot;275&quot;/&gt;&lt;/object&gt;&lt;object type=&quot;3&quot; unique_id=&quot;508741&quot;&gt;&lt;property id=&quot;20148&quot; value=&quot;5&quot;/&gt;&lt;property id=&quot;20300&quot; value=&quot;Slide 21 - &amp;quot;Bus Lines / Bus&amp;quot;&quot;/&gt;&lt;property id=&quot;20307&quot; value=&quot;276&quot;/&gt;&lt;/object&gt;&lt;object type=&quot;3&quot; unique_id=&quot;508742&quot;&gt;&lt;property id=&quot;20148&quot; value=&quot;5&quot;/&gt;&lt;property id=&quot;20300&quot; value=&quot;Slide 22 - &amp;quot;Expansion Buses&amp;quot;&quot;/&gt;&lt;property id=&quot;20307&quot; value=&quot;277&quot;/&gt;&lt;/object&gt;&lt;object type=&quot;3&quot; unique_id=&quot;508743&quot;&gt;&lt;property id=&quot;20148&quot; value=&quot;5&quot;/&gt;&lt;property id=&quot;20300&quot; value=&quot;Slide 23 - &amp;quot;Ports&amp;quot;&quot;/&gt;&lt;property id=&quot;20307&quot; value=&quot;278&quot;/&gt;&lt;/object&gt;&lt;object type=&quot;3&quot; unique_id=&quot;508744&quot;&gt;&lt;property id=&quot;20148&quot; value=&quot;5&quot;/&gt;&lt;property id=&quot;20300&quot; value=&quot;Slide 24 - &amp;quot;Standard Ports&amp;quot;&quot;/&gt;&lt;property id=&quot;20307&quot; value=&quot;279&quot;/&gt;&lt;/object&gt;&lt;object type=&quot;3&quot; unique_id=&quot;508745&quot;&gt;&lt;property id=&quot;20148&quot; value=&quot;5&quot;/&gt;&lt;property id=&quot;20300&quot; value=&quot;Slide 25 - &amp;quot;Specialized Ports&amp;quot;&quot;/&gt;&lt;property id=&quot;20307&quot; value=&quot;280&quot;/&gt;&lt;/object&gt;&lt;object type=&quot;3&quot; unique_id=&quot;508746&quot;&gt;&lt;property id=&quot;20148&quot; value=&quot;5&quot;/&gt;&lt;property id=&quot;20300&quot; value=&quot;Slide 26 - &amp;quot;Cables&amp;quot;&quot;/&gt;&lt;property id=&quot;20307&quot; value=&quot;281&quot;/&gt;&lt;/object&gt;&lt;object type=&quot;3&quot; unique_id=&quot;508747&quot;&gt;&lt;property id=&quot;20148&quot; value=&quot;5&quot;/&gt;&lt;property id=&quot;20300&quot; value=&quot;Slide 27 - &amp;quot;Making IT Work for You ~ TV Tuners&amp;quot;&quot;/&gt;&lt;property id=&quot;20307&quot; value=&quot;282&quot;/&gt;&lt;/object&gt;&lt;object type=&quot;3&quot; unique_id=&quot;508748&quot;&gt;&lt;property id=&quot;20148&quot; value=&quot;5&quot;/&gt;&lt;property id=&quot;20300&quot; value=&quot;Slide 28 - &amp;quot;Power Supply&amp;quot;&quot;/&gt;&lt;property id=&quot;20307&quot; value=&quot;283&quot;/&gt;&lt;/object&gt;&lt;object type=&quot;3&quot; unique_id=&quot;508749&quot;&gt;&lt;property id=&quot;20148&quot; value=&quot;5&quot;/&gt;&lt;property id=&quot;20300&quot; value=&quot;Slide 29 - &amp;quot;Electronic Data and Instructions&amp;quot;&quot;/&gt;&lt;property id=&quot;20307&quot; value=&quot;284&quot;/&gt;&lt;/object&gt;&lt;object type=&quot;3&quot; unique_id=&quot;508750&quot;&gt;&lt;property id=&quot;20148&quot; value=&quot;5&quot;/&gt;&lt;property id=&quot;20300&quot; value=&quot;Slide 30 - &amp;quot;Numeric Representation&amp;quot;&quot;/&gt;&lt;property id=&quot;20307&quot; value=&quot;285&quot;/&gt;&lt;/object&gt;&lt;object type=&quot;3&quot; unique_id=&quot;508751&quot;&gt;&lt;property id=&quot;20148&quot; value=&quot;5&quot;/&gt;&lt;property id=&quot;20300&quot; value=&quot;Slide 31 - &amp;quot;Character Encoding&amp;quot;&quot;/&gt;&lt;property id=&quot;20307&quot; value=&quot;286&quot;/&gt;&lt;/object&gt;&lt;object type=&quot;3&quot; unique_id=&quot;508752&quot;&gt;&lt;property id=&quot;20148&quot; value=&quot;5&quot;/&gt;&lt;property id=&quot;20300&quot; value=&quot;Slide 32 - &amp;quot;Careers In IT&amp;quot;&quot;/&gt;&lt;property id=&quot;20307&quot; value=&quot;287&quot;/&gt;&lt;/object&gt;&lt;object type=&quot;3&quot; unique_id=&quot;508753&quot;&gt;&lt;property id=&quot;20148&quot; value=&quot;5&quot;/&gt;&lt;property id=&quot;20300&quot; value=&quot;Slide 33 - &amp;quot;A Look to the Future&amp;quot;&quot;/&gt;&lt;property id=&quot;20307&quot; value=&quot;288&quot;/&gt;&lt;/object&gt;&lt;object type=&quot;3&quot; unique_id=&quot;508754&quot;&gt;&lt;property id=&quot;20148&quot; value=&quot;5&quot;/&gt;&lt;property id=&quot;20300&quot; value=&quot;Slide 34 - &amp;quot;Open-Ended Questions (Page 1 of 3)&amp;quot;&quot;/&gt;&lt;property id=&quot;20307&quot; value=&quot;289&quot;/&gt;&lt;/object&gt;&lt;object type=&quot;3&quot; unique_id=&quot;508755&quot;&gt;&lt;property id=&quot;20148&quot; value=&quot;5&quot;/&gt;&lt;property id=&quot;20300&quot; value=&quot;Slide 35 - &amp;quot;Open-Ended Questions (Page 2 of 3)&amp;quot;&quot;/&gt;&lt;property id=&quot;20307&quot; value=&quot;290&quot;/&gt;&lt;/object&gt;&lt;object type=&quot;3&quot; unique_id=&quot;508756&quot;&gt;&lt;property id=&quot;20148&quot; value=&quot;5&quot;/&gt;&lt;property id=&quot;20300&quot; value=&quot;Slide 36 - &amp;quot;Open-Ended Questions (Page 3 of 3)&amp;quot;&quot;/&gt;&lt;property id=&quot;20307&quot; value=&quot;291&quot;/&gt;&lt;/object&gt;&lt;/object&gt;&lt;/object&gt;&lt;/database&gt;"/>
</p:tagLst>
</file>

<file path=ppt/theme/theme1.xml><?xml version="1.0" encoding="utf-8"?>
<a:theme xmlns:a="http://schemas.openxmlformats.org/drawingml/2006/main" name="1_Office Theme">
  <a:themeElements>
    <a:clrScheme name="CE 2017-2">
      <a:dk1>
        <a:sysClr val="windowText" lastClr="000000"/>
      </a:dk1>
      <a:lt1>
        <a:sysClr val="window" lastClr="FFFFFF"/>
      </a:lt1>
      <a:dk2>
        <a:srgbClr val="7996BE"/>
      </a:dk2>
      <a:lt2>
        <a:srgbClr val="DAD7BC"/>
      </a:lt2>
      <a:accent1>
        <a:srgbClr val="FFE894"/>
      </a:accent1>
      <a:accent2>
        <a:srgbClr val="344A6B"/>
      </a:accent2>
      <a:accent3>
        <a:srgbClr val="F79758"/>
      </a:accent3>
      <a:accent4>
        <a:srgbClr val="889F76"/>
      </a:accent4>
      <a:accent5>
        <a:srgbClr val="1C9FC6"/>
      </a:accent5>
      <a:accent6>
        <a:srgbClr val="D15845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putingEssentials2017_template.potx" id="{7476FDF7-D713-474E-BE2D-24E9353ABC22}" vid="{49DEB174-0739-487E-910A-FAEF1403B2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ComputingEssentials2017_template</Template>
  <TotalTime>1847</TotalTime>
  <Words>726</Words>
  <Application>Microsoft Office PowerPoint</Application>
  <PresentationFormat>Widescreen</PresentationFormat>
  <Paragraphs>126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Verdana</vt:lpstr>
      <vt:lpstr>Wingdings</vt:lpstr>
      <vt:lpstr>Wingdings 2</vt:lpstr>
      <vt:lpstr>1_Office Theme</vt:lpstr>
      <vt:lpstr>DESIGN THINKING CHAPTER 5: SYSTEM UNIT</vt:lpstr>
      <vt:lpstr>LET’S ASSUME!!!</vt:lpstr>
      <vt:lpstr>WHAT IS DESIGN THINKING?</vt:lpstr>
      <vt:lpstr>5 PHASES OF DESIGN THINKING</vt:lpstr>
      <vt:lpstr>Phase 1: Empathize</vt:lpstr>
      <vt:lpstr>Phase 1: Empathize</vt:lpstr>
      <vt:lpstr>Phase 1: Empathize</vt:lpstr>
      <vt:lpstr>Clip 1: Empathize </vt:lpstr>
      <vt:lpstr>Phase 1: Empathize</vt:lpstr>
      <vt:lpstr>Phase 2: Define</vt:lpstr>
      <vt:lpstr>Phase 2: Define</vt:lpstr>
      <vt:lpstr>Clip 2: Define</vt:lpstr>
      <vt:lpstr>Phase 2: Define</vt:lpstr>
      <vt:lpstr>Phase 3: Ideate</vt:lpstr>
      <vt:lpstr>Phase 3: Ideate</vt:lpstr>
      <vt:lpstr>Clip 3: Ideate</vt:lpstr>
      <vt:lpstr>Phase 3: Ideate</vt:lpstr>
      <vt:lpstr>Phase 4: Prototype</vt:lpstr>
      <vt:lpstr>Clip 4: Prototype</vt:lpstr>
      <vt:lpstr>Phase 4: Prototype</vt:lpstr>
      <vt:lpstr>Phase 4: Prototype</vt:lpstr>
      <vt:lpstr>Phase 4: Prototype</vt:lpstr>
      <vt:lpstr>Phase 5: Test</vt:lpstr>
      <vt:lpstr>Clip 5: Test</vt:lpstr>
      <vt:lpstr>Phase 5: Test</vt:lpstr>
      <vt:lpstr>Conclusion</vt:lpstr>
      <vt:lpstr>Conclusion</vt:lpstr>
      <vt:lpstr>PowerPoint Presentation</vt:lpstr>
    </vt:vector>
  </TitlesOfParts>
  <Company>McGraw-Hill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Privacy,  Security, and Ethics</dc:title>
  <dc:creator>Rachelle Hall</dc:creator>
  <cp:lastModifiedBy>User</cp:lastModifiedBy>
  <cp:revision>58</cp:revision>
  <dcterms:created xsi:type="dcterms:W3CDTF">2015-12-31T22:35:15Z</dcterms:created>
  <dcterms:modified xsi:type="dcterms:W3CDTF">2019-11-04T14:20:16Z</dcterms:modified>
</cp:coreProperties>
</file>