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Lst>
  <p:sldSz cy="5143500" cx="9144000"/>
  <p:notesSz cx="6858000" cy="9144000"/>
  <p:embeddedFontLst>
    <p:embeddedFont>
      <p:font typeface="Pacifico"/>
      <p:regular r:id="rId16"/>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6" Type="http://schemas.openxmlformats.org/officeDocument/2006/relationships/font" Target="fonts/Pacifico-regular.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7" name="Shape 57"/>
        <p:cNvGrpSpPr/>
        <p:nvPr/>
      </p:nvGrpSpPr>
      <p:grpSpPr>
        <a:xfrm>
          <a:off x="0" y="0"/>
          <a:ext cx="0" cy="0"/>
          <a:chOff x="0" y="0"/>
          <a:chExt cx="0" cy="0"/>
        </a:xfrm>
      </p:grpSpPr>
      <p:sp>
        <p:nvSpPr>
          <p:cNvPr id="58" name="Google Shape;58;g433385da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433385da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 name="Shape 67"/>
        <p:cNvGrpSpPr/>
        <p:nvPr/>
      </p:nvGrpSpPr>
      <p:grpSpPr>
        <a:xfrm>
          <a:off x="0" y="0"/>
          <a:ext cx="0" cy="0"/>
          <a:chOff x="0" y="0"/>
          <a:chExt cx="0" cy="0"/>
        </a:xfrm>
      </p:grpSpPr>
      <p:sp>
        <p:nvSpPr>
          <p:cNvPr id="68" name="Google Shape;68;g433385da18_0_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 name="Google Shape;69;g433385da18_0_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 name="Shape 75"/>
        <p:cNvGrpSpPr/>
        <p:nvPr/>
      </p:nvGrpSpPr>
      <p:grpSpPr>
        <a:xfrm>
          <a:off x="0" y="0"/>
          <a:ext cx="0" cy="0"/>
          <a:chOff x="0" y="0"/>
          <a:chExt cx="0" cy="0"/>
        </a:xfrm>
      </p:grpSpPr>
      <p:sp>
        <p:nvSpPr>
          <p:cNvPr id="76" name="Google Shape;76;g4339ebb21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 name="Google Shape;77;g4339ebb21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2" name="Shape 82"/>
        <p:cNvGrpSpPr/>
        <p:nvPr/>
      </p:nvGrpSpPr>
      <p:grpSpPr>
        <a:xfrm>
          <a:off x="0" y="0"/>
          <a:ext cx="0" cy="0"/>
          <a:chOff x="0" y="0"/>
          <a:chExt cx="0" cy="0"/>
        </a:xfrm>
      </p:grpSpPr>
      <p:sp>
        <p:nvSpPr>
          <p:cNvPr id="83" name="Google Shape;83;g433385da18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433385da18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2" name="Shape 92"/>
        <p:cNvGrpSpPr/>
        <p:nvPr/>
      </p:nvGrpSpPr>
      <p:grpSpPr>
        <a:xfrm>
          <a:off x="0" y="0"/>
          <a:ext cx="0" cy="0"/>
          <a:chOff x="0" y="0"/>
          <a:chExt cx="0" cy="0"/>
        </a:xfrm>
      </p:grpSpPr>
      <p:sp>
        <p:nvSpPr>
          <p:cNvPr id="93" name="Google Shape;93;g433385da18_3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433385da18_3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8" name="Shape 98"/>
        <p:cNvGrpSpPr/>
        <p:nvPr/>
      </p:nvGrpSpPr>
      <p:grpSpPr>
        <a:xfrm>
          <a:off x="0" y="0"/>
          <a:ext cx="0" cy="0"/>
          <a:chOff x="0" y="0"/>
          <a:chExt cx="0" cy="0"/>
        </a:xfrm>
      </p:grpSpPr>
      <p:sp>
        <p:nvSpPr>
          <p:cNvPr id="99" name="Google Shape;99;g433385da18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0" name="Google Shape;100;g433385da18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6" name="Shape 106"/>
        <p:cNvGrpSpPr/>
        <p:nvPr/>
      </p:nvGrpSpPr>
      <p:grpSpPr>
        <a:xfrm>
          <a:off x="0" y="0"/>
          <a:ext cx="0" cy="0"/>
          <a:chOff x="0" y="0"/>
          <a:chExt cx="0" cy="0"/>
        </a:xfrm>
      </p:grpSpPr>
      <p:sp>
        <p:nvSpPr>
          <p:cNvPr id="107" name="Google Shape;107;g433385da18_3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433385da18_3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4" name="Shape 114"/>
        <p:cNvGrpSpPr/>
        <p:nvPr/>
      </p:nvGrpSpPr>
      <p:grpSpPr>
        <a:xfrm>
          <a:off x="0" y="0"/>
          <a:ext cx="0" cy="0"/>
          <a:chOff x="0" y="0"/>
          <a:chExt cx="0" cy="0"/>
        </a:xfrm>
      </p:grpSpPr>
      <p:sp>
        <p:nvSpPr>
          <p:cNvPr id="115" name="Google Shape;115;g433385da18_3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g433385da18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22" name="Shape 122"/>
        <p:cNvGrpSpPr/>
        <p:nvPr/>
      </p:nvGrpSpPr>
      <p:grpSpPr>
        <a:xfrm>
          <a:off x="0" y="0"/>
          <a:ext cx="0" cy="0"/>
          <a:chOff x="0" y="0"/>
          <a:chExt cx="0" cy="0"/>
        </a:xfrm>
      </p:grpSpPr>
      <p:sp>
        <p:nvSpPr>
          <p:cNvPr id="123" name="Google Shape;123;g433385da18_0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 name="Google Shape;124;g433385da18_0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3.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4.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9.jpg"/><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1.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hyperlink" Target="http://www.computersciencelabs.com/hard_drive" TargetMode="External"/><Relationship Id="rId4" Type="http://schemas.openxmlformats.org/officeDocument/2006/relationships/hyperlink" Target="http://www.computerhistory.org/collections/catalog/X1395.97" TargetMode="External"/><Relationship Id="rId5" Type="http://schemas.openxmlformats.org/officeDocument/2006/relationships/hyperlink" Target="https://www.lifewire.com/what-is-a-hard-disk-drive-2618152" TargetMode="External"/><Relationship Id="rId6" Type="http://schemas.openxmlformats.org/officeDocument/2006/relationships/hyperlink" Target="https://www.homeandlearn.co.uk/BC/win7/hard_drive_basics.html"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3" name="Shape 53"/>
        <p:cNvGrpSpPr/>
        <p:nvPr/>
      </p:nvGrpSpPr>
      <p:grpSpPr>
        <a:xfrm>
          <a:off x="0" y="0"/>
          <a:ext cx="0" cy="0"/>
          <a:chOff x="0" y="0"/>
          <a:chExt cx="0" cy="0"/>
        </a:xfrm>
      </p:grpSpPr>
      <p:pic>
        <p:nvPicPr>
          <p:cNvPr id="54" name="Google Shape;54;p13"/>
          <p:cNvPicPr preferRelativeResize="0"/>
          <p:nvPr/>
        </p:nvPicPr>
        <p:blipFill rotWithShape="1">
          <a:blip r:embed="rId3">
            <a:alphaModFix amt="65000"/>
          </a:blip>
          <a:srcRect b="3380" l="0" r="0" t="-3379"/>
          <a:stretch/>
        </p:blipFill>
        <p:spPr>
          <a:xfrm rot="1560000">
            <a:off x="-13976" y="-1215151"/>
            <a:ext cx="9171948" cy="7022275"/>
          </a:xfrm>
          <a:prstGeom prst="rect">
            <a:avLst/>
          </a:prstGeom>
          <a:noFill/>
          <a:ln>
            <a:noFill/>
          </a:ln>
        </p:spPr>
      </p:pic>
      <p:sp>
        <p:nvSpPr>
          <p:cNvPr id="55" name="Google Shape;55;p13"/>
          <p:cNvSpPr txBox="1"/>
          <p:nvPr>
            <p:ph type="ctrTitle"/>
          </p:nvPr>
        </p:nvSpPr>
        <p:spPr>
          <a:xfrm>
            <a:off x="311704" y="734254"/>
            <a:ext cx="8520600" cy="20526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solidFill>
                  <a:srgbClr val="000000"/>
                </a:solidFill>
                <a:latin typeface="Pacifico"/>
                <a:ea typeface="Pacifico"/>
                <a:cs typeface="Pacifico"/>
                <a:sym typeface="Pacifico"/>
              </a:rPr>
              <a:t>HARD DISK</a:t>
            </a:r>
            <a:endParaRPr>
              <a:solidFill>
                <a:srgbClr val="000000"/>
              </a:solidFill>
              <a:latin typeface="Pacifico"/>
              <a:ea typeface="Pacifico"/>
              <a:cs typeface="Pacifico"/>
              <a:sym typeface="Pacifico"/>
            </a:endParaRPr>
          </a:p>
        </p:txBody>
      </p:sp>
      <p:sp>
        <p:nvSpPr>
          <p:cNvPr id="56" name="Google Shape;56;p13"/>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accent5"/>
                </a:solidFill>
              </a:rPr>
              <a:t>GROUP 8 (OCTAGON)</a:t>
            </a:r>
            <a:endParaRPr>
              <a:solidFill>
                <a:schemeClr val="accent5"/>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0" name="Shape 60"/>
        <p:cNvGrpSpPr/>
        <p:nvPr/>
      </p:nvGrpSpPr>
      <p:grpSpPr>
        <a:xfrm>
          <a:off x="0" y="0"/>
          <a:ext cx="0" cy="0"/>
          <a:chOff x="0" y="0"/>
          <a:chExt cx="0" cy="0"/>
        </a:xfrm>
      </p:grpSpPr>
      <p:sp>
        <p:nvSpPr>
          <p:cNvPr id="61" name="Google Shape;61;p1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Definition of Hard Disk</a:t>
            </a:r>
            <a:endParaRPr/>
          </a:p>
        </p:txBody>
      </p:sp>
      <p:sp>
        <p:nvSpPr>
          <p:cNvPr id="62" name="Google Shape;62;p14"/>
          <p:cNvSpPr txBox="1"/>
          <p:nvPr>
            <p:ph idx="1" type="body"/>
          </p:nvPr>
        </p:nvSpPr>
        <p:spPr>
          <a:xfrm>
            <a:off x="173450" y="11732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t>A hard disk, or hard disk drive (HDD) is an electromechanical data storage device that uses magnetic storage to store and retrieve digital information. It is the main data storage hardware device in a computer. A hard disk is usually a size of a paperback book but much heavier. Some of the popular hard disk manufacturers are Seagate, Western Digital, Toshiba and Samsung. Hard disk is sometimes referred as “C drive” in Windows PC because “C” letter word is designated on the primary hard drive of the computer.</a:t>
            </a:r>
            <a:endParaRPr sz="1400"/>
          </a:p>
        </p:txBody>
      </p:sp>
      <p:pic>
        <p:nvPicPr>
          <p:cNvPr id="63" name="Google Shape;63;p14"/>
          <p:cNvPicPr preferRelativeResize="0"/>
          <p:nvPr/>
        </p:nvPicPr>
        <p:blipFill>
          <a:blip r:embed="rId3">
            <a:alphaModFix/>
          </a:blip>
          <a:stretch>
            <a:fillRect/>
          </a:stretch>
        </p:blipFill>
        <p:spPr>
          <a:xfrm>
            <a:off x="524775" y="2571750"/>
            <a:ext cx="3388999" cy="2345700"/>
          </a:xfrm>
          <a:prstGeom prst="rect">
            <a:avLst/>
          </a:prstGeom>
          <a:noFill/>
          <a:ln>
            <a:noFill/>
          </a:ln>
        </p:spPr>
      </p:pic>
      <p:sp>
        <p:nvSpPr>
          <p:cNvPr id="64" name="Google Shape;64;p14"/>
          <p:cNvSpPr/>
          <p:nvPr/>
        </p:nvSpPr>
        <p:spPr>
          <a:xfrm>
            <a:off x="1673025" y="2993475"/>
            <a:ext cx="1914900" cy="407700"/>
          </a:xfrm>
          <a:prstGeom prst="rect">
            <a:avLst/>
          </a:prstGeom>
          <a:noFill/>
          <a:ln cap="flat" cmpd="sng" w="9525">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p14"/>
          <p:cNvSpPr txBox="1"/>
          <p:nvPr/>
        </p:nvSpPr>
        <p:spPr>
          <a:xfrm>
            <a:off x="4182525" y="3878375"/>
            <a:ext cx="37332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t>Letter “C” as the default hard disk in most computer.</a:t>
            </a:r>
            <a:endParaRPr sz="1200"/>
          </a:p>
        </p:txBody>
      </p:sp>
      <p:cxnSp>
        <p:nvCxnSpPr>
          <p:cNvPr id="66" name="Google Shape;66;p14"/>
          <p:cNvCxnSpPr/>
          <p:nvPr/>
        </p:nvCxnSpPr>
        <p:spPr>
          <a:xfrm rot="10800000">
            <a:off x="3677900" y="3311425"/>
            <a:ext cx="795000" cy="601500"/>
          </a:xfrm>
          <a:prstGeom prst="straightConnector1">
            <a:avLst/>
          </a:prstGeom>
          <a:noFill/>
          <a:ln cap="flat" cmpd="sng" w="9525">
            <a:solidFill>
              <a:srgbClr val="FF0000"/>
            </a:solidFill>
            <a:prstDash val="solid"/>
            <a:round/>
            <a:headEnd len="med" w="med" type="none"/>
            <a:tailEnd len="med" w="med" type="triangl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 name="Shape 70"/>
        <p:cNvGrpSpPr/>
        <p:nvPr/>
      </p:nvGrpSpPr>
      <p:grpSpPr>
        <a:xfrm>
          <a:off x="0" y="0"/>
          <a:ext cx="0" cy="0"/>
          <a:chOff x="0" y="0"/>
          <a:chExt cx="0" cy="0"/>
        </a:xfrm>
      </p:grpSpPr>
      <p:sp>
        <p:nvSpPr>
          <p:cNvPr id="71" name="Google Shape;71;p1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History of Hard Disk</a:t>
            </a:r>
            <a:endParaRPr/>
          </a:p>
        </p:txBody>
      </p:sp>
      <p:sp>
        <p:nvSpPr>
          <p:cNvPr id="72" name="Google Shape;72;p15"/>
          <p:cNvSpPr txBox="1"/>
          <p:nvPr>
            <p:ph idx="1" type="body"/>
          </p:nvPr>
        </p:nvSpPr>
        <p:spPr>
          <a:xfrm>
            <a:off x="376975" y="119602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850">
                <a:solidFill>
                  <a:srgbClr val="333333"/>
                </a:solidFill>
                <a:latin typeface="Verdana"/>
                <a:ea typeface="Verdana"/>
                <a:cs typeface="Verdana"/>
                <a:sym typeface="Verdana"/>
              </a:rPr>
              <a:t>HDD (Hard Disk Drive) were introduced in 1956 as data storage for an IBM (</a:t>
            </a:r>
            <a:r>
              <a:rPr lang="en" sz="850">
                <a:solidFill>
                  <a:srgbClr val="333333"/>
                </a:solidFill>
                <a:latin typeface="Verdana"/>
                <a:ea typeface="Verdana"/>
                <a:cs typeface="Verdana"/>
                <a:sym typeface="Verdana"/>
              </a:rPr>
              <a:t> (</a:t>
            </a:r>
            <a:r>
              <a:rPr lang="en" sz="850">
                <a:solidFill>
                  <a:srgbClr val="222222"/>
                </a:solidFill>
                <a:highlight>
                  <a:srgbClr val="FFFFFF"/>
                </a:highlight>
                <a:latin typeface="Verdana"/>
                <a:ea typeface="Verdana"/>
                <a:cs typeface="Verdana"/>
                <a:sym typeface="Verdana"/>
              </a:rPr>
              <a:t>International Business Machines</a:t>
            </a:r>
            <a:r>
              <a:rPr lang="en" sz="1100">
                <a:solidFill>
                  <a:srgbClr val="222222"/>
                </a:solidFill>
                <a:highlight>
                  <a:srgbClr val="FFFFFF"/>
                </a:highlight>
              </a:rPr>
              <a:t>)</a:t>
            </a:r>
            <a:r>
              <a:rPr lang="en" sz="850">
                <a:solidFill>
                  <a:srgbClr val="333333"/>
                </a:solidFill>
                <a:latin typeface="Verdana"/>
                <a:ea typeface="Verdana"/>
                <a:cs typeface="Verdana"/>
                <a:sym typeface="Verdana"/>
              </a:rPr>
              <a:t> real-time computer. The first IBM drive, the 350 RAMAC was approximately the size of two refrigerators and stored 5 million 6-bit characters (the equivalent of 3.75 million 8-bit bytes) on a stack of 50 disks.</a:t>
            </a:r>
            <a:endParaRPr sz="850">
              <a:solidFill>
                <a:srgbClr val="333333"/>
              </a:solidFill>
              <a:latin typeface="Verdana"/>
              <a:ea typeface="Verdana"/>
              <a:cs typeface="Verdana"/>
              <a:sym typeface="Verdana"/>
            </a:endParaRPr>
          </a:p>
          <a:p>
            <a:pPr indent="0" lvl="0" marL="0" rtl="0" algn="l">
              <a:spcBef>
                <a:spcPts val="1600"/>
              </a:spcBef>
              <a:spcAft>
                <a:spcPts val="0"/>
              </a:spcAft>
              <a:buNone/>
            </a:pPr>
            <a:r>
              <a:rPr lang="en" sz="850">
                <a:solidFill>
                  <a:srgbClr val="333333"/>
                </a:solidFill>
                <a:latin typeface="Verdana"/>
                <a:ea typeface="Verdana"/>
                <a:cs typeface="Verdana"/>
                <a:sym typeface="Verdana"/>
              </a:rPr>
              <a:t>In 1961 IBM</a:t>
            </a:r>
            <a:r>
              <a:rPr lang="en" sz="1100">
                <a:solidFill>
                  <a:srgbClr val="222222"/>
                </a:solidFill>
                <a:highlight>
                  <a:srgbClr val="FFFFFF"/>
                </a:highlight>
              </a:rPr>
              <a:t> </a:t>
            </a:r>
            <a:r>
              <a:rPr lang="en" sz="850">
                <a:solidFill>
                  <a:srgbClr val="333333"/>
                </a:solidFill>
                <a:latin typeface="Verdana"/>
                <a:ea typeface="Verdana"/>
                <a:cs typeface="Verdana"/>
                <a:sym typeface="Verdana"/>
              </a:rPr>
              <a:t>introduced the 1311 disk drive, which was about the size of a washing machine and was able to store two million characters on a removable disk pack. Users could buy additional packs and switch to them as needed, much like reels of magnetic tapes. Later models of removable pack drives, from IBM and others, became the standard in most computer installations and reached capacities of 300 megabytes by the early 1980s. Non-removable HDDs were called fixed disk drives.</a:t>
            </a:r>
            <a:endParaRPr sz="850">
              <a:solidFill>
                <a:srgbClr val="333333"/>
              </a:solidFill>
              <a:latin typeface="Verdana"/>
              <a:ea typeface="Verdana"/>
              <a:cs typeface="Verdana"/>
              <a:sym typeface="Verdana"/>
            </a:endParaRPr>
          </a:p>
          <a:p>
            <a:pPr indent="0" lvl="0" marL="0" rtl="0" algn="l">
              <a:lnSpc>
                <a:spcPct val="100000"/>
              </a:lnSpc>
              <a:spcBef>
                <a:spcPts val="1600"/>
              </a:spcBef>
              <a:spcAft>
                <a:spcPts val="0"/>
              </a:spcAft>
              <a:buNone/>
            </a:pPr>
            <a:r>
              <a:rPr lang="en" sz="850">
                <a:solidFill>
                  <a:srgbClr val="333333"/>
                </a:solidFill>
                <a:latin typeface="Verdana"/>
                <a:ea typeface="Verdana"/>
                <a:cs typeface="Verdana"/>
                <a:sym typeface="Verdana"/>
              </a:rPr>
              <a:t>As the 1980s began, HDDs were very rare and very expensive, however, by the end of the 1980s era, their cost </a:t>
            </a:r>
            <a:endParaRPr sz="850">
              <a:solidFill>
                <a:srgbClr val="333333"/>
              </a:solidFill>
              <a:latin typeface="Verdana"/>
              <a:ea typeface="Verdana"/>
              <a:cs typeface="Verdana"/>
              <a:sym typeface="Verdana"/>
            </a:endParaRPr>
          </a:p>
          <a:p>
            <a:pPr indent="0" lvl="0" marL="0" rtl="0" algn="l">
              <a:lnSpc>
                <a:spcPct val="100000"/>
              </a:lnSpc>
              <a:spcBef>
                <a:spcPts val="0"/>
              </a:spcBef>
              <a:spcAft>
                <a:spcPts val="0"/>
              </a:spcAft>
              <a:buNone/>
            </a:pPr>
            <a:r>
              <a:rPr lang="en" sz="850">
                <a:solidFill>
                  <a:srgbClr val="333333"/>
                </a:solidFill>
                <a:latin typeface="Verdana"/>
                <a:ea typeface="Verdana"/>
                <a:cs typeface="Verdana"/>
                <a:sym typeface="Verdana"/>
              </a:rPr>
              <a:t>h</a:t>
            </a:r>
            <a:r>
              <a:rPr lang="en" sz="850">
                <a:solidFill>
                  <a:srgbClr val="333333"/>
                </a:solidFill>
                <a:latin typeface="Verdana"/>
                <a:ea typeface="Verdana"/>
                <a:cs typeface="Verdana"/>
                <a:sym typeface="Verdana"/>
              </a:rPr>
              <a:t>ad been greatly reduced  to the point they where they were common on all PCs.</a:t>
            </a:r>
            <a:endParaRPr sz="850">
              <a:solidFill>
                <a:srgbClr val="333333"/>
              </a:solidFill>
              <a:latin typeface="Verdana"/>
              <a:ea typeface="Verdana"/>
              <a:cs typeface="Verdana"/>
              <a:sym typeface="Verdana"/>
            </a:endParaRPr>
          </a:p>
          <a:p>
            <a:pPr indent="0" lvl="0" marL="0" rtl="0" algn="l">
              <a:lnSpc>
                <a:spcPct val="100000"/>
              </a:lnSpc>
              <a:spcBef>
                <a:spcPts val="0"/>
              </a:spcBef>
              <a:spcAft>
                <a:spcPts val="0"/>
              </a:spcAft>
              <a:buNone/>
            </a:pPr>
            <a:r>
              <a:t/>
            </a:r>
            <a:endParaRPr sz="850">
              <a:solidFill>
                <a:srgbClr val="333333"/>
              </a:solidFill>
              <a:latin typeface="Verdana"/>
              <a:ea typeface="Verdana"/>
              <a:cs typeface="Verdana"/>
              <a:sym typeface="Verdana"/>
            </a:endParaRPr>
          </a:p>
          <a:p>
            <a:pPr indent="0" lvl="0" marL="0" rtl="0" algn="l">
              <a:lnSpc>
                <a:spcPct val="100000"/>
              </a:lnSpc>
              <a:spcBef>
                <a:spcPts val="0"/>
              </a:spcBef>
              <a:spcAft>
                <a:spcPts val="0"/>
              </a:spcAft>
              <a:buNone/>
            </a:pPr>
            <a:r>
              <a:rPr lang="en" sz="850">
                <a:solidFill>
                  <a:srgbClr val="333333"/>
                </a:solidFill>
                <a:latin typeface="Verdana"/>
                <a:ea typeface="Verdana"/>
                <a:cs typeface="Verdana"/>
                <a:sym typeface="Verdana"/>
              </a:rPr>
              <a:t>During the 1990s era, hard disk has developed very quickly before 2000 started. Many hard disks had developed more</a:t>
            </a:r>
            <a:endParaRPr sz="850">
              <a:solidFill>
                <a:srgbClr val="333333"/>
              </a:solidFill>
              <a:latin typeface="Verdana"/>
              <a:ea typeface="Verdana"/>
              <a:cs typeface="Verdana"/>
              <a:sym typeface="Verdana"/>
            </a:endParaRPr>
          </a:p>
          <a:p>
            <a:pPr indent="0" lvl="0" marL="0" rtl="0" algn="l">
              <a:lnSpc>
                <a:spcPct val="100000"/>
              </a:lnSpc>
              <a:spcBef>
                <a:spcPts val="0"/>
              </a:spcBef>
              <a:spcAft>
                <a:spcPts val="0"/>
              </a:spcAft>
              <a:buNone/>
            </a:pPr>
            <a:r>
              <a:rPr lang="en" sz="850">
                <a:solidFill>
                  <a:srgbClr val="333333"/>
                </a:solidFill>
                <a:latin typeface="Verdana"/>
                <a:ea typeface="Verdana"/>
                <a:cs typeface="Verdana"/>
                <a:sym typeface="Verdana"/>
              </a:rPr>
              <a:t>c</a:t>
            </a:r>
            <a:r>
              <a:rPr lang="en" sz="850">
                <a:solidFill>
                  <a:srgbClr val="333333"/>
                </a:solidFill>
                <a:latin typeface="Verdana"/>
                <a:ea typeface="Verdana"/>
                <a:cs typeface="Verdana"/>
                <a:sym typeface="Verdana"/>
              </a:rPr>
              <a:t>apacity, faster rpm, and were overall much better than the hard disks from the 90s.</a:t>
            </a:r>
            <a:endParaRPr/>
          </a:p>
        </p:txBody>
      </p:sp>
      <p:pic>
        <p:nvPicPr>
          <p:cNvPr id="73" name="Google Shape;73;p15"/>
          <p:cNvPicPr preferRelativeResize="0"/>
          <p:nvPr/>
        </p:nvPicPr>
        <p:blipFill>
          <a:blip r:embed="rId3">
            <a:alphaModFix/>
          </a:blip>
          <a:stretch>
            <a:fillRect/>
          </a:stretch>
        </p:blipFill>
        <p:spPr>
          <a:xfrm flipH="1">
            <a:off x="7045300" y="2591050"/>
            <a:ext cx="1495750" cy="1815225"/>
          </a:xfrm>
          <a:prstGeom prst="rect">
            <a:avLst/>
          </a:prstGeom>
          <a:noFill/>
          <a:ln>
            <a:noFill/>
          </a:ln>
        </p:spPr>
      </p:pic>
      <p:sp>
        <p:nvSpPr>
          <p:cNvPr id="74" name="Google Shape;74;p15"/>
          <p:cNvSpPr txBox="1"/>
          <p:nvPr/>
        </p:nvSpPr>
        <p:spPr>
          <a:xfrm>
            <a:off x="7194950" y="4406275"/>
            <a:ext cx="1346100" cy="459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000"/>
              <a:t>1311 Disk Drive</a:t>
            </a:r>
            <a:endParaRPr i="1" sz="10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8" name="Shape 78"/>
        <p:cNvGrpSpPr/>
        <p:nvPr/>
      </p:nvGrpSpPr>
      <p:grpSpPr>
        <a:xfrm>
          <a:off x="0" y="0"/>
          <a:ext cx="0" cy="0"/>
          <a:chOff x="0" y="0"/>
          <a:chExt cx="0" cy="0"/>
        </a:xfrm>
      </p:grpSpPr>
      <p:sp>
        <p:nvSpPr>
          <p:cNvPr id="79" name="Google Shape;79;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HARD DISK WORK?</a:t>
            </a:r>
            <a:endParaRPr/>
          </a:p>
        </p:txBody>
      </p:sp>
      <p:sp>
        <p:nvSpPr>
          <p:cNvPr id="80" name="Google Shape;80;p16"/>
          <p:cNvSpPr txBox="1"/>
          <p:nvPr>
            <p:ph idx="1" type="body"/>
          </p:nvPr>
        </p:nvSpPr>
        <p:spPr>
          <a:xfrm>
            <a:off x="235950" y="1291325"/>
            <a:ext cx="6049800" cy="2634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000">
                <a:solidFill>
                  <a:srgbClr val="333333"/>
                </a:solidFill>
                <a:highlight>
                  <a:srgbClr val="FFFFFF"/>
                </a:highlight>
                <a:latin typeface="Times New Roman"/>
                <a:ea typeface="Times New Roman"/>
                <a:cs typeface="Times New Roman"/>
                <a:sym typeface="Times New Roman"/>
              </a:rPr>
              <a:t>The hard disk drive by opening the top casing (after removing all the necessary screws), </a:t>
            </a:r>
            <a:r>
              <a:rPr b="1" lang="en" sz="1000">
                <a:solidFill>
                  <a:srgbClr val="333333"/>
                </a:solidFill>
                <a:highlight>
                  <a:srgbClr val="FFFFFF"/>
                </a:highlight>
                <a:latin typeface="Times New Roman"/>
                <a:ea typeface="Times New Roman"/>
                <a:cs typeface="Times New Roman"/>
                <a:sym typeface="Times New Roman"/>
              </a:rPr>
              <a:t>the first </a:t>
            </a:r>
            <a:r>
              <a:rPr lang="en" sz="1000">
                <a:solidFill>
                  <a:srgbClr val="333333"/>
                </a:solidFill>
                <a:highlight>
                  <a:srgbClr val="FFFFFF"/>
                </a:highlight>
                <a:latin typeface="Times New Roman"/>
                <a:ea typeface="Times New Roman"/>
                <a:cs typeface="Times New Roman"/>
                <a:sym typeface="Times New Roman"/>
              </a:rPr>
              <a:t>thing you'll see is a spindle holding one or a number of mirror-like hard rotating platters (commonly called data platter). The platters could be made to spin at an extremely high speed, technically between 5,400 to 10,000 revolutions per minute (RPM). An extremely thin magnetic coating is layered onto the surface of the platter that is polished to mirror-type smoothness.</a:t>
            </a:r>
            <a:r>
              <a:rPr lang="en" sz="1000">
                <a:solidFill>
                  <a:srgbClr val="333333"/>
                </a:solidFill>
                <a:latin typeface="Times New Roman"/>
                <a:ea typeface="Times New Roman"/>
                <a:cs typeface="Times New Roman"/>
                <a:sym typeface="Times New Roman"/>
              </a:rPr>
              <a:t>The platter is usually made of glass or ceramic (modern platter may use titanium). Unlike a floppy disk, the platter cannot be bent or flipped and hence we coin it as "hard disk" or "hard drive". Commonly a hard disk contains 1 to 10 identical platters that are stacked in parallel to form a cylinder. There is usually one Read Write (RW) head designated per platter face, and each head is attached to a single actuator shaft which moves all heads in unison and performs a uniform synchronous motion during reading or writing of data.Data on a hard disk is stored in microscopic areas called magnetic domains on the magnetic material. Each domain stores either a 1 or 0 value. Similar to a floppy disk, a hard disk records its data in concentric circles or tracks, which are numbered from the outermost edge to the innermost edge of the platter. These tracks are further subdivided into smaller units called sectors which typically store 512 bytes of data each. Zoning may be needed to further optimise the data storage as the outer circumference would normally pack more sector units than the inner circumference.</a:t>
            </a:r>
            <a:endParaRPr sz="1000">
              <a:solidFill>
                <a:srgbClr val="333333"/>
              </a:solidFill>
              <a:latin typeface="Times New Roman"/>
              <a:ea typeface="Times New Roman"/>
              <a:cs typeface="Times New Roman"/>
              <a:sym typeface="Times New Roman"/>
            </a:endParaRPr>
          </a:p>
          <a:p>
            <a:pPr indent="0" lvl="0" marL="0" rtl="0" algn="l">
              <a:spcBef>
                <a:spcPts val="1600"/>
              </a:spcBef>
              <a:spcAft>
                <a:spcPts val="1600"/>
              </a:spcAft>
              <a:buNone/>
            </a:pPr>
            <a:r>
              <a:t/>
            </a:r>
            <a:endParaRPr/>
          </a:p>
        </p:txBody>
      </p:sp>
      <p:pic>
        <p:nvPicPr>
          <p:cNvPr id="81" name="Google Shape;81;p16"/>
          <p:cNvPicPr preferRelativeResize="0"/>
          <p:nvPr/>
        </p:nvPicPr>
        <p:blipFill>
          <a:blip r:embed="rId3">
            <a:alphaModFix/>
          </a:blip>
          <a:stretch>
            <a:fillRect/>
          </a:stretch>
        </p:blipFill>
        <p:spPr>
          <a:xfrm>
            <a:off x="6362425" y="1243950"/>
            <a:ext cx="2553450" cy="265558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5" name="Shape 85"/>
        <p:cNvGrpSpPr/>
        <p:nvPr/>
      </p:nvGrpSpPr>
      <p:grpSpPr>
        <a:xfrm>
          <a:off x="0" y="0"/>
          <a:ext cx="0" cy="0"/>
          <a:chOff x="0" y="0"/>
          <a:chExt cx="0" cy="0"/>
        </a:xfrm>
      </p:grpSpPr>
      <p:sp>
        <p:nvSpPr>
          <p:cNvPr id="86" name="Google Shape;86;p17"/>
          <p:cNvSpPr txBox="1"/>
          <p:nvPr>
            <p:ph type="title"/>
          </p:nvPr>
        </p:nvSpPr>
        <p:spPr>
          <a:xfrm>
            <a:off x="311700" y="127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Major types of hard disks</a:t>
            </a:r>
            <a:endParaRPr/>
          </a:p>
        </p:txBody>
      </p:sp>
      <p:sp>
        <p:nvSpPr>
          <p:cNvPr id="87" name="Google Shape;87;p17"/>
          <p:cNvSpPr txBox="1"/>
          <p:nvPr>
            <p:ph idx="1" type="body"/>
          </p:nvPr>
        </p:nvSpPr>
        <p:spPr>
          <a:xfrm>
            <a:off x="223475" y="2830025"/>
            <a:ext cx="1375200" cy="2301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External</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88" name="Google Shape;88;p17"/>
          <p:cNvSpPr txBox="1"/>
          <p:nvPr/>
        </p:nvSpPr>
        <p:spPr>
          <a:xfrm>
            <a:off x="4904575" y="2830025"/>
            <a:ext cx="1339800" cy="57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t>Internal</a:t>
            </a:r>
            <a:endParaRPr sz="1800"/>
          </a:p>
        </p:txBody>
      </p:sp>
      <p:pic>
        <p:nvPicPr>
          <p:cNvPr id="89" name="Google Shape;89;p17"/>
          <p:cNvPicPr preferRelativeResize="0"/>
          <p:nvPr/>
        </p:nvPicPr>
        <p:blipFill>
          <a:blip r:embed="rId3">
            <a:alphaModFix/>
          </a:blip>
          <a:stretch>
            <a:fillRect/>
          </a:stretch>
        </p:blipFill>
        <p:spPr>
          <a:xfrm>
            <a:off x="539100" y="3401475"/>
            <a:ext cx="2627249" cy="1498350"/>
          </a:xfrm>
          <a:prstGeom prst="rect">
            <a:avLst/>
          </a:prstGeom>
          <a:noFill/>
          <a:ln>
            <a:noFill/>
          </a:ln>
        </p:spPr>
      </p:pic>
      <p:pic>
        <p:nvPicPr>
          <p:cNvPr id="90" name="Google Shape;90;p17"/>
          <p:cNvPicPr preferRelativeResize="0"/>
          <p:nvPr/>
        </p:nvPicPr>
        <p:blipFill>
          <a:blip r:embed="rId4">
            <a:alphaModFix/>
          </a:blip>
          <a:stretch>
            <a:fillRect/>
          </a:stretch>
        </p:blipFill>
        <p:spPr>
          <a:xfrm>
            <a:off x="5381750" y="3274126"/>
            <a:ext cx="3087000" cy="1689600"/>
          </a:xfrm>
          <a:prstGeom prst="rect">
            <a:avLst/>
          </a:prstGeom>
          <a:noFill/>
          <a:ln>
            <a:noFill/>
          </a:ln>
        </p:spPr>
      </p:pic>
      <p:sp>
        <p:nvSpPr>
          <p:cNvPr id="91" name="Google Shape;91;p17"/>
          <p:cNvSpPr txBox="1"/>
          <p:nvPr/>
        </p:nvSpPr>
        <p:spPr>
          <a:xfrm>
            <a:off x="451600" y="767375"/>
            <a:ext cx="7768200" cy="20625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Clr>
                <a:srgbClr val="3B444E"/>
              </a:buClr>
              <a:buSzPts val="1200"/>
              <a:buChar char="●"/>
            </a:pPr>
            <a:r>
              <a:rPr lang="en" sz="1200">
                <a:solidFill>
                  <a:srgbClr val="3B444E"/>
                </a:solidFill>
                <a:highlight>
                  <a:srgbClr val="FFFFFF"/>
                </a:highlight>
              </a:rPr>
              <a:t>The main difference between an internal hard drive and an external hard drive is </a:t>
            </a:r>
            <a:r>
              <a:rPr b="1" lang="en" sz="1200">
                <a:solidFill>
                  <a:srgbClr val="FF0000"/>
                </a:solidFill>
                <a:highlight>
                  <a:srgbClr val="FFFFFF"/>
                </a:highlight>
              </a:rPr>
              <a:t>location</a:t>
            </a:r>
            <a:r>
              <a:rPr lang="en" sz="1200">
                <a:solidFill>
                  <a:srgbClr val="3B444E"/>
                </a:solidFill>
                <a:highlight>
                  <a:srgbClr val="FFFFFF"/>
                </a:highlight>
              </a:rPr>
              <a:t>. </a:t>
            </a:r>
            <a:endParaRPr sz="1200">
              <a:solidFill>
                <a:srgbClr val="3B444E"/>
              </a:solidFill>
              <a:highlight>
                <a:srgbClr val="FFFFFF"/>
              </a:highlight>
            </a:endParaRPr>
          </a:p>
          <a:p>
            <a:pPr indent="0" lvl="0" marL="457200" rtl="0" algn="l">
              <a:spcBef>
                <a:spcPts val="0"/>
              </a:spcBef>
              <a:spcAft>
                <a:spcPts val="0"/>
              </a:spcAft>
              <a:buNone/>
            </a:pPr>
            <a:r>
              <a:t/>
            </a:r>
            <a:endParaRPr sz="1200">
              <a:solidFill>
                <a:srgbClr val="3B444E"/>
              </a:solidFill>
              <a:highlight>
                <a:srgbClr val="FFFFFF"/>
              </a:highlight>
            </a:endParaRPr>
          </a:p>
          <a:p>
            <a:pPr indent="-304800" lvl="0" marL="457200" rtl="0" algn="l">
              <a:spcBef>
                <a:spcPts val="0"/>
              </a:spcBef>
              <a:spcAft>
                <a:spcPts val="0"/>
              </a:spcAft>
              <a:buClr>
                <a:srgbClr val="3B444E"/>
              </a:buClr>
              <a:buSzPts val="1200"/>
              <a:buChar char="●"/>
            </a:pPr>
            <a:r>
              <a:rPr b="1" lang="en" sz="1200">
                <a:solidFill>
                  <a:srgbClr val="3B444E"/>
                </a:solidFill>
                <a:highlight>
                  <a:srgbClr val="FFFFFF"/>
                </a:highlight>
              </a:rPr>
              <a:t>INTERNAL</a:t>
            </a:r>
            <a:r>
              <a:rPr lang="en" sz="1200">
                <a:solidFill>
                  <a:srgbClr val="3B444E"/>
                </a:solidFill>
                <a:highlight>
                  <a:srgbClr val="FFFFFF"/>
                </a:highlight>
              </a:rPr>
              <a:t> hard drives are built-in to your desktop computer or laptop, </a:t>
            </a:r>
            <a:r>
              <a:rPr b="1" lang="en" sz="1200">
                <a:solidFill>
                  <a:srgbClr val="3B444E"/>
                </a:solidFill>
                <a:highlight>
                  <a:srgbClr val="FFFFFF"/>
                </a:highlight>
              </a:rPr>
              <a:t>EXTERNAL </a:t>
            </a:r>
            <a:r>
              <a:rPr lang="en" sz="1200">
                <a:solidFill>
                  <a:srgbClr val="3B444E"/>
                </a:solidFill>
                <a:highlight>
                  <a:srgbClr val="FFFFFF"/>
                </a:highlight>
              </a:rPr>
              <a:t>drives are not.</a:t>
            </a:r>
            <a:endParaRPr sz="1200">
              <a:solidFill>
                <a:srgbClr val="3B444E"/>
              </a:solidFill>
              <a:highlight>
                <a:srgbClr val="FFFFFF"/>
              </a:highlight>
            </a:endParaRPr>
          </a:p>
          <a:p>
            <a:pPr indent="0" lvl="0" marL="457200" rtl="0" algn="l">
              <a:spcBef>
                <a:spcPts val="0"/>
              </a:spcBef>
              <a:spcAft>
                <a:spcPts val="0"/>
              </a:spcAft>
              <a:buNone/>
            </a:pPr>
            <a:r>
              <a:t/>
            </a:r>
            <a:endParaRPr sz="1200">
              <a:solidFill>
                <a:srgbClr val="3B444E"/>
              </a:solidFill>
              <a:highlight>
                <a:srgbClr val="FFFFFF"/>
              </a:highlight>
            </a:endParaRPr>
          </a:p>
          <a:p>
            <a:pPr indent="-304800" lvl="0" marL="457200" rtl="0" algn="l">
              <a:spcBef>
                <a:spcPts val="0"/>
              </a:spcBef>
              <a:spcAft>
                <a:spcPts val="0"/>
              </a:spcAft>
              <a:buClr>
                <a:srgbClr val="3B444E"/>
              </a:buClr>
              <a:buSzPts val="1200"/>
              <a:buChar char="●"/>
            </a:pPr>
            <a:r>
              <a:rPr b="1" lang="en" sz="1200">
                <a:solidFill>
                  <a:srgbClr val="FF0000"/>
                </a:solidFill>
                <a:highlight>
                  <a:srgbClr val="FFFFFF"/>
                </a:highlight>
              </a:rPr>
              <a:t>Function </a:t>
            </a:r>
            <a:r>
              <a:rPr b="1" lang="en" sz="1200">
                <a:solidFill>
                  <a:srgbClr val="3B444E"/>
                </a:solidFill>
                <a:highlight>
                  <a:srgbClr val="FFFFFF"/>
                </a:highlight>
              </a:rPr>
              <a:t>INTERNAL</a:t>
            </a:r>
            <a:r>
              <a:rPr lang="en" sz="1200">
                <a:solidFill>
                  <a:srgbClr val="3B444E"/>
                </a:solidFill>
                <a:highlight>
                  <a:srgbClr val="FFFFFF"/>
                </a:highlight>
              </a:rPr>
              <a:t> drives are designed to store all of your data, files and media within your computer. </a:t>
            </a:r>
            <a:endParaRPr sz="1200">
              <a:solidFill>
                <a:srgbClr val="3B444E"/>
              </a:solidFill>
              <a:highlight>
                <a:srgbClr val="FFFFFF"/>
              </a:highlight>
            </a:endParaRPr>
          </a:p>
          <a:p>
            <a:pPr indent="0" lvl="0" marL="457200" rtl="0" algn="l">
              <a:spcBef>
                <a:spcPts val="0"/>
              </a:spcBef>
              <a:spcAft>
                <a:spcPts val="0"/>
              </a:spcAft>
              <a:buNone/>
            </a:pPr>
            <a:r>
              <a:t/>
            </a:r>
            <a:endParaRPr sz="1200">
              <a:solidFill>
                <a:srgbClr val="3B444E"/>
              </a:solidFill>
              <a:highlight>
                <a:srgbClr val="FFFFFF"/>
              </a:highlight>
            </a:endParaRPr>
          </a:p>
          <a:p>
            <a:pPr indent="-304800" lvl="0" marL="457200" rtl="0" algn="l">
              <a:spcBef>
                <a:spcPts val="0"/>
              </a:spcBef>
              <a:spcAft>
                <a:spcPts val="0"/>
              </a:spcAft>
              <a:buClr>
                <a:srgbClr val="3B444E"/>
              </a:buClr>
              <a:buSzPts val="1200"/>
              <a:buChar char="●"/>
            </a:pPr>
            <a:r>
              <a:rPr lang="en" sz="1200">
                <a:solidFill>
                  <a:srgbClr val="3B444E"/>
                </a:solidFill>
                <a:highlight>
                  <a:srgbClr val="FFFFFF"/>
                </a:highlight>
              </a:rPr>
              <a:t>However, these files can become corrupted by a virus, or accidentally deleted. The purpose of an </a:t>
            </a:r>
            <a:r>
              <a:rPr b="1" lang="en" sz="1200">
                <a:solidFill>
                  <a:srgbClr val="3B444E"/>
                </a:solidFill>
                <a:highlight>
                  <a:srgbClr val="FFFFFF"/>
                </a:highlight>
              </a:rPr>
              <a:t>EXTERNAL </a:t>
            </a:r>
            <a:r>
              <a:rPr lang="en" sz="1200">
                <a:solidFill>
                  <a:srgbClr val="3B444E"/>
                </a:solidFill>
                <a:highlight>
                  <a:srgbClr val="FFFFFF"/>
                </a:highlight>
              </a:rPr>
              <a:t>drive is to add extra protection to your computer's internal drive in case corruption takes place by using it to back up your data. </a:t>
            </a:r>
            <a:endParaRPr sz="1200">
              <a:solidFill>
                <a:srgbClr val="3B444E"/>
              </a:solidFill>
              <a:highlight>
                <a:srgbClr val="FFFFFF"/>
              </a:highlight>
            </a:endParaRPr>
          </a:p>
          <a:p>
            <a:pPr indent="-304800" lvl="0" marL="457200" rtl="0" algn="l">
              <a:spcBef>
                <a:spcPts val="0"/>
              </a:spcBef>
              <a:spcAft>
                <a:spcPts val="0"/>
              </a:spcAft>
              <a:buClr>
                <a:srgbClr val="3B444E"/>
              </a:buClr>
              <a:buSzPts val="1200"/>
              <a:buChar char="●"/>
            </a:pPr>
            <a:r>
              <a:rPr lang="en" sz="1200">
                <a:solidFill>
                  <a:srgbClr val="3B444E"/>
                </a:solidFill>
                <a:highlight>
                  <a:srgbClr val="FFFFFF"/>
                </a:highlight>
              </a:rPr>
              <a:t>Internal Hdds mainly use the SATA interface while external ones use the USB interface</a:t>
            </a:r>
            <a:endParaRPr sz="1200">
              <a:solidFill>
                <a:srgbClr val="3B444E"/>
              </a:solidFill>
              <a:highlight>
                <a:srgbClr val="FFFFFF"/>
              </a:highlight>
            </a:endParaRPr>
          </a:p>
          <a:p>
            <a:pPr indent="0" lvl="0" marL="0" rtl="0" algn="l">
              <a:spcBef>
                <a:spcPts val="0"/>
              </a:spcBef>
              <a:spcAft>
                <a:spcPts val="0"/>
              </a:spcAft>
              <a:buNone/>
            </a:pPr>
            <a:r>
              <a:t/>
            </a:r>
            <a:endParaRPr sz="1200">
              <a:solidFill>
                <a:srgbClr val="3B444E"/>
              </a:solidFill>
              <a:highlight>
                <a:srgbClr val="FFFFFF"/>
              </a:highlight>
            </a:endParaRPr>
          </a:p>
          <a:p>
            <a:pPr indent="0" lvl="0" marL="0" rtl="0" algn="l">
              <a:spcBef>
                <a:spcPts val="0"/>
              </a:spcBef>
              <a:spcAft>
                <a:spcPts val="0"/>
              </a:spcAft>
              <a:buNone/>
            </a:pPr>
            <a:r>
              <a:t/>
            </a:r>
            <a:endParaRPr sz="1200">
              <a:solidFill>
                <a:srgbClr val="3B444E"/>
              </a:solidFill>
              <a:highlight>
                <a:srgbClr val="FFFFFF"/>
              </a:highlight>
            </a:endParaRPr>
          </a:p>
          <a:p>
            <a:pPr indent="0" lvl="0" marL="0" rtl="0" algn="l">
              <a:spcBef>
                <a:spcPts val="0"/>
              </a:spcBef>
              <a:spcAft>
                <a:spcPts val="0"/>
              </a:spcAft>
              <a:buNone/>
            </a:pPr>
            <a:r>
              <a:t/>
            </a:r>
            <a:endParaRPr sz="1200">
              <a:solidFill>
                <a:srgbClr val="3B444E"/>
              </a:solidFill>
              <a:highlight>
                <a:srgbClr val="FFFFFF"/>
              </a:highlight>
            </a:endParaRPr>
          </a:p>
          <a:p>
            <a:pPr indent="0" lvl="0" marL="457200" rtl="0" algn="l">
              <a:spcBef>
                <a:spcPts val="0"/>
              </a:spcBef>
              <a:spcAft>
                <a:spcPts val="0"/>
              </a:spcAft>
              <a:buNone/>
            </a:pPr>
            <a:r>
              <a:rPr lang="en" sz="1200">
                <a:solidFill>
                  <a:srgbClr val="3B444E"/>
                </a:solidFill>
                <a:highlight>
                  <a:srgbClr val="FFFFFF"/>
                </a:highlight>
              </a:rPr>
              <a:t>                   </a:t>
            </a:r>
            <a:endParaRPr sz="1200">
              <a:solidFill>
                <a:srgbClr val="3B444E"/>
              </a:solidFill>
              <a:highlight>
                <a:srgbClr val="FFFFFF"/>
              </a:highligh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95" name="Shape 95"/>
        <p:cNvGrpSpPr/>
        <p:nvPr/>
      </p:nvGrpSpPr>
      <p:grpSpPr>
        <a:xfrm>
          <a:off x="0" y="0"/>
          <a:ext cx="0" cy="0"/>
          <a:chOff x="0" y="0"/>
          <a:chExt cx="0" cy="0"/>
        </a:xfrm>
      </p:grpSpPr>
      <p:sp>
        <p:nvSpPr>
          <p:cNvPr id="96" name="Google Shape;96;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Form Factors of Hard Disks</a:t>
            </a:r>
            <a:endParaRPr/>
          </a:p>
        </p:txBody>
      </p:sp>
      <p:sp>
        <p:nvSpPr>
          <p:cNvPr id="97" name="Google Shape;97;p18"/>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3.5 Inch </a:t>
            </a:r>
            <a:endParaRPr/>
          </a:p>
          <a:p>
            <a:pPr indent="0" lvl="0" marL="0" rtl="0" algn="l">
              <a:spcBef>
                <a:spcPts val="1600"/>
              </a:spcBef>
              <a:spcAft>
                <a:spcPts val="0"/>
              </a:spcAft>
              <a:buNone/>
            </a:pPr>
            <a:r>
              <a:rPr lang="en"/>
              <a:t>2.5 inch </a:t>
            </a:r>
            <a:endParaRPr/>
          </a:p>
          <a:p>
            <a:pPr indent="0" lvl="0" marL="0" rtl="0" algn="l">
              <a:spcBef>
                <a:spcPts val="1600"/>
              </a:spcBef>
              <a:spcAft>
                <a:spcPts val="0"/>
              </a:spcAft>
              <a:buNone/>
            </a:pPr>
            <a:r>
              <a:rPr lang="en"/>
              <a:t>5 ¼ inch- Full height and Half Height</a:t>
            </a:r>
            <a:endParaRPr/>
          </a:p>
          <a:p>
            <a:pPr indent="0" lvl="0" marL="0" rtl="0" algn="l">
              <a:spcBef>
                <a:spcPts val="1600"/>
              </a:spcBef>
              <a:spcAft>
                <a:spcPts val="1600"/>
              </a:spcAft>
              <a:buNone/>
            </a:pPr>
            <a:r>
              <a:rPr lang="en"/>
              <a:t>1.3 inch 1 inch and .85 inch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1" name="Shape 101"/>
        <p:cNvGrpSpPr/>
        <p:nvPr/>
      </p:nvGrpSpPr>
      <p:grpSpPr>
        <a:xfrm>
          <a:off x="0" y="0"/>
          <a:ext cx="0" cy="0"/>
          <a:chOff x="0" y="0"/>
          <a:chExt cx="0" cy="0"/>
        </a:xfrm>
      </p:grpSpPr>
      <p:sp>
        <p:nvSpPr>
          <p:cNvPr id="102" name="Google Shape;102;p1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chemeClr val="dk1"/>
              </a:buClr>
              <a:buSzPts val="1100"/>
              <a:buFont typeface="Arial"/>
              <a:buNone/>
            </a:pPr>
            <a:r>
              <a:rPr b="1" lang="en" sz="3000">
                <a:solidFill>
                  <a:schemeClr val="dk2"/>
                </a:solidFill>
                <a:latin typeface="Pacifico"/>
                <a:ea typeface="Pacifico"/>
                <a:cs typeface="Pacifico"/>
                <a:sym typeface="Pacifico"/>
              </a:rPr>
              <a:t>3.5 Inch HDD’s</a:t>
            </a:r>
            <a:endParaRPr b="1" sz="3000">
              <a:latin typeface="Pacifico"/>
              <a:ea typeface="Pacifico"/>
              <a:cs typeface="Pacifico"/>
              <a:sym typeface="Pacifico"/>
            </a:endParaRPr>
          </a:p>
        </p:txBody>
      </p:sp>
      <p:sp>
        <p:nvSpPr>
          <p:cNvPr id="103" name="Google Shape;103;p19"/>
          <p:cNvSpPr txBox="1"/>
          <p:nvPr>
            <p:ph idx="1" type="body"/>
          </p:nvPr>
        </p:nvSpPr>
        <p:spPr>
          <a:xfrm>
            <a:off x="2479850" y="1152600"/>
            <a:ext cx="6352500" cy="34164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Char char="●"/>
            </a:pPr>
            <a:r>
              <a:rPr lang="en" sz="2400"/>
              <a:t>Most Common form factor used today</a:t>
            </a:r>
            <a:endParaRPr sz="2400"/>
          </a:p>
          <a:p>
            <a:pPr indent="-381000" lvl="0" marL="457200" rtl="0" algn="l">
              <a:spcBef>
                <a:spcPts val="0"/>
              </a:spcBef>
              <a:spcAft>
                <a:spcPts val="0"/>
              </a:spcAft>
              <a:buSzPts val="2400"/>
              <a:buChar char="●"/>
            </a:pPr>
            <a:r>
              <a:rPr lang="en" sz="2400"/>
              <a:t>Mostly used in Desktops and Servers</a:t>
            </a:r>
            <a:endParaRPr sz="2400"/>
          </a:p>
          <a:p>
            <a:pPr indent="-381000" lvl="0" marL="457200" rtl="0" algn="l">
              <a:spcBef>
                <a:spcPts val="0"/>
              </a:spcBef>
              <a:spcAft>
                <a:spcPts val="0"/>
              </a:spcAft>
              <a:buSzPts val="2400"/>
              <a:buChar char="●"/>
            </a:pPr>
            <a:r>
              <a:rPr lang="en" sz="2400"/>
              <a:t>Lowest Cost per Terabyte among conventional Storage Drives</a:t>
            </a:r>
            <a:endParaRPr sz="2400"/>
          </a:p>
          <a:p>
            <a:pPr indent="-381000" lvl="0" marL="457200" rtl="0" algn="l">
              <a:spcBef>
                <a:spcPts val="0"/>
              </a:spcBef>
              <a:spcAft>
                <a:spcPts val="0"/>
              </a:spcAft>
              <a:buSzPts val="2400"/>
              <a:buChar char="●"/>
            </a:pPr>
            <a:r>
              <a:rPr lang="en" sz="2400"/>
              <a:t>Capacities are usually from 250 GB to 12TB</a:t>
            </a:r>
            <a:endParaRPr sz="2400"/>
          </a:p>
        </p:txBody>
      </p:sp>
      <p:pic>
        <p:nvPicPr>
          <p:cNvPr descr="Image result for 3.5 inch hard drive" id="104" name="Google Shape;104;p19"/>
          <p:cNvPicPr preferRelativeResize="0"/>
          <p:nvPr/>
        </p:nvPicPr>
        <p:blipFill>
          <a:blip r:embed="rId3">
            <a:alphaModFix/>
          </a:blip>
          <a:stretch>
            <a:fillRect/>
          </a:stretch>
        </p:blipFill>
        <p:spPr>
          <a:xfrm>
            <a:off x="230525" y="130575"/>
            <a:ext cx="2343150" cy="1781175"/>
          </a:xfrm>
          <a:prstGeom prst="rect">
            <a:avLst/>
          </a:prstGeom>
          <a:noFill/>
          <a:ln>
            <a:noFill/>
          </a:ln>
        </p:spPr>
      </p:pic>
      <p:pic>
        <p:nvPicPr>
          <p:cNvPr descr="Image result for 3.5 inch hard drive" id="105" name="Google Shape;105;p19"/>
          <p:cNvPicPr preferRelativeResize="0"/>
          <p:nvPr/>
        </p:nvPicPr>
        <p:blipFill>
          <a:blip r:embed="rId4">
            <a:alphaModFix/>
          </a:blip>
          <a:stretch>
            <a:fillRect/>
          </a:stretch>
        </p:blipFill>
        <p:spPr>
          <a:xfrm>
            <a:off x="141037" y="2046750"/>
            <a:ext cx="2522125" cy="25221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9" name="Shape 109"/>
        <p:cNvGrpSpPr/>
        <p:nvPr/>
      </p:nvGrpSpPr>
      <p:grpSpPr>
        <a:xfrm>
          <a:off x="0" y="0"/>
          <a:ext cx="0" cy="0"/>
          <a:chOff x="0" y="0"/>
          <a:chExt cx="0" cy="0"/>
        </a:xfrm>
      </p:grpSpPr>
      <p:sp>
        <p:nvSpPr>
          <p:cNvPr id="110" name="Google Shape;110;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1600"/>
              </a:spcAft>
              <a:buClr>
                <a:schemeClr val="dk1"/>
              </a:buClr>
              <a:buSzPts val="1100"/>
              <a:buFont typeface="Arial"/>
              <a:buNone/>
            </a:pPr>
            <a:r>
              <a:rPr b="1" lang="en" sz="3000">
                <a:solidFill>
                  <a:schemeClr val="dk2"/>
                </a:solidFill>
                <a:latin typeface="Pacifico"/>
                <a:ea typeface="Pacifico"/>
                <a:cs typeface="Pacifico"/>
                <a:sym typeface="Pacifico"/>
              </a:rPr>
              <a:t>2</a:t>
            </a:r>
            <a:r>
              <a:rPr b="1" lang="en" sz="3000">
                <a:solidFill>
                  <a:schemeClr val="dk2"/>
                </a:solidFill>
                <a:latin typeface="Pacifico"/>
                <a:ea typeface="Pacifico"/>
                <a:cs typeface="Pacifico"/>
                <a:sym typeface="Pacifico"/>
              </a:rPr>
              <a:t>.5 Inch HDD’s</a:t>
            </a:r>
            <a:endParaRPr/>
          </a:p>
        </p:txBody>
      </p:sp>
      <p:sp>
        <p:nvSpPr>
          <p:cNvPr id="111" name="Google Shape;111;p20"/>
          <p:cNvSpPr txBox="1"/>
          <p:nvPr>
            <p:ph idx="1" type="body"/>
          </p:nvPr>
        </p:nvSpPr>
        <p:spPr>
          <a:xfrm>
            <a:off x="3811450" y="1152475"/>
            <a:ext cx="5020800" cy="3502800"/>
          </a:xfrm>
          <a:prstGeom prst="rect">
            <a:avLst/>
          </a:prstGeom>
        </p:spPr>
        <p:txBody>
          <a:bodyPr anchorCtr="0" anchor="t" bIns="91425" lIns="91425" spcFirstLastPara="1" rIns="91425" wrap="square" tIns="91425">
            <a:noAutofit/>
          </a:bodyPr>
          <a:lstStyle/>
          <a:p>
            <a:pPr indent="-419100" lvl="0" marL="457200" rtl="0" algn="l">
              <a:spcBef>
                <a:spcPts val="0"/>
              </a:spcBef>
              <a:spcAft>
                <a:spcPts val="0"/>
              </a:spcAft>
              <a:buSzPts val="3000"/>
              <a:buChar char="●"/>
            </a:pPr>
            <a:r>
              <a:rPr lang="en" sz="3000"/>
              <a:t>Used mostly in Laptops and Notebook Computers</a:t>
            </a:r>
            <a:endParaRPr sz="3000"/>
          </a:p>
          <a:p>
            <a:pPr indent="-419100" lvl="0" marL="457200" rtl="0" algn="l">
              <a:spcBef>
                <a:spcPts val="0"/>
              </a:spcBef>
              <a:spcAft>
                <a:spcPts val="0"/>
              </a:spcAft>
              <a:buSzPts val="3000"/>
              <a:buChar char="●"/>
            </a:pPr>
            <a:r>
              <a:rPr lang="en" sz="3000"/>
              <a:t>Slimmer and Quieter</a:t>
            </a:r>
            <a:endParaRPr sz="3000"/>
          </a:p>
          <a:p>
            <a:pPr indent="-419100" lvl="0" marL="457200" rtl="0" algn="l">
              <a:spcBef>
                <a:spcPts val="0"/>
              </a:spcBef>
              <a:spcAft>
                <a:spcPts val="0"/>
              </a:spcAft>
              <a:buSzPts val="3000"/>
              <a:buChar char="●"/>
            </a:pPr>
            <a:r>
              <a:rPr lang="en" sz="3000"/>
              <a:t>Usually slower than 3.5 inch versions</a:t>
            </a:r>
            <a:endParaRPr sz="3000"/>
          </a:p>
          <a:p>
            <a:pPr indent="0" lvl="0" marL="457200" rtl="0" algn="l">
              <a:spcBef>
                <a:spcPts val="1600"/>
              </a:spcBef>
              <a:spcAft>
                <a:spcPts val="1600"/>
              </a:spcAft>
              <a:buNone/>
            </a:pPr>
            <a:r>
              <a:t/>
            </a:r>
            <a:endParaRPr sz="3000"/>
          </a:p>
        </p:txBody>
      </p:sp>
      <p:pic>
        <p:nvPicPr>
          <p:cNvPr descr="Image result for 2.5 inch hard drives" id="112" name="Google Shape;112;p20"/>
          <p:cNvPicPr preferRelativeResize="0"/>
          <p:nvPr/>
        </p:nvPicPr>
        <p:blipFill>
          <a:blip r:embed="rId3">
            <a:alphaModFix/>
          </a:blip>
          <a:stretch>
            <a:fillRect/>
          </a:stretch>
        </p:blipFill>
        <p:spPr>
          <a:xfrm>
            <a:off x="0" y="0"/>
            <a:ext cx="2266950" cy="1695450"/>
          </a:xfrm>
          <a:prstGeom prst="rect">
            <a:avLst/>
          </a:prstGeom>
          <a:noFill/>
          <a:ln>
            <a:noFill/>
          </a:ln>
        </p:spPr>
      </p:pic>
      <p:pic>
        <p:nvPicPr>
          <p:cNvPr descr="Image result for 2.5 inch  vs 3.5 inch hard drives" id="113" name="Google Shape;113;p20"/>
          <p:cNvPicPr preferRelativeResize="0"/>
          <p:nvPr/>
        </p:nvPicPr>
        <p:blipFill>
          <a:blip r:embed="rId4">
            <a:alphaModFix/>
          </a:blip>
          <a:stretch>
            <a:fillRect/>
          </a:stretch>
        </p:blipFill>
        <p:spPr>
          <a:xfrm>
            <a:off x="0" y="1756675"/>
            <a:ext cx="3811450" cy="326515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7" name="Shape 117"/>
        <p:cNvGrpSpPr/>
        <p:nvPr/>
      </p:nvGrpSpPr>
      <p:grpSpPr>
        <a:xfrm>
          <a:off x="0" y="0"/>
          <a:ext cx="0" cy="0"/>
          <a:chOff x="0" y="0"/>
          <a:chExt cx="0" cy="0"/>
        </a:xfrm>
      </p:grpSpPr>
      <p:sp>
        <p:nvSpPr>
          <p:cNvPr id="118" name="Google Shape;118;p21"/>
          <p:cNvSpPr txBox="1"/>
          <p:nvPr>
            <p:ph type="title"/>
          </p:nvPr>
        </p:nvSpPr>
        <p:spPr>
          <a:xfrm>
            <a:off x="1837650" y="425575"/>
            <a:ext cx="68391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Access Speeds of Hard Disks </a:t>
            </a:r>
            <a:endParaRPr/>
          </a:p>
        </p:txBody>
      </p:sp>
      <p:sp>
        <p:nvSpPr>
          <p:cNvPr id="119" name="Google Shape;119;p21"/>
          <p:cNvSpPr txBox="1"/>
          <p:nvPr>
            <p:ph idx="1" type="body"/>
          </p:nvPr>
        </p:nvSpPr>
        <p:spPr>
          <a:xfrm>
            <a:off x="4093400" y="1152475"/>
            <a:ext cx="4738800" cy="3416400"/>
          </a:xfrm>
          <a:prstGeom prst="rect">
            <a:avLst/>
          </a:prstGeom>
        </p:spPr>
        <p:txBody>
          <a:bodyPr anchorCtr="0" anchor="t" bIns="91425" lIns="91425" spcFirstLastPara="1" rIns="91425" wrap="square" tIns="91425">
            <a:noAutofit/>
          </a:bodyPr>
          <a:lstStyle/>
          <a:p>
            <a:pPr indent="-368300" lvl="0" marL="457200" rtl="0" algn="l">
              <a:spcBef>
                <a:spcPts val="0"/>
              </a:spcBef>
              <a:spcAft>
                <a:spcPts val="0"/>
              </a:spcAft>
              <a:buSzPts val="2200"/>
              <a:buChar char="●"/>
            </a:pPr>
            <a:r>
              <a:rPr lang="en" sz="2200"/>
              <a:t>Hard Disks once used to be the fastest storage medium but now is considered slow</a:t>
            </a:r>
            <a:endParaRPr sz="2200"/>
          </a:p>
          <a:p>
            <a:pPr indent="-368300" lvl="0" marL="457200" rtl="0" algn="l">
              <a:spcBef>
                <a:spcPts val="0"/>
              </a:spcBef>
              <a:spcAft>
                <a:spcPts val="0"/>
              </a:spcAft>
              <a:buSzPts val="2200"/>
              <a:buChar char="●"/>
            </a:pPr>
            <a:r>
              <a:rPr lang="en" sz="2200"/>
              <a:t>Typical speeds are within 50 MB/s to 120MB/s</a:t>
            </a:r>
            <a:endParaRPr sz="2200"/>
          </a:p>
          <a:p>
            <a:pPr indent="-368300" lvl="0" marL="457200" rtl="0" algn="l">
              <a:spcBef>
                <a:spcPts val="0"/>
              </a:spcBef>
              <a:spcAft>
                <a:spcPts val="0"/>
              </a:spcAft>
              <a:buSzPts val="2200"/>
              <a:buChar char="●"/>
            </a:pPr>
            <a:r>
              <a:rPr lang="en" sz="2200"/>
              <a:t>The discs spin at either 5400 RPM or 7200 RPM </a:t>
            </a:r>
            <a:endParaRPr sz="2200"/>
          </a:p>
        </p:txBody>
      </p:sp>
      <p:pic>
        <p:nvPicPr>
          <p:cNvPr descr="Image result for hard disk speed test" id="120" name="Google Shape;120;p21"/>
          <p:cNvPicPr preferRelativeResize="0"/>
          <p:nvPr/>
        </p:nvPicPr>
        <p:blipFill>
          <a:blip r:embed="rId3">
            <a:alphaModFix/>
          </a:blip>
          <a:stretch>
            <a:fillRect/>
          </a:stretch>
        </p:blipFill>
        <p:spPr>
          <a:xfrm>
            <a:off x="0" y="0"/>
            <a:ext cx="2665050" cy="2428825"/>
          </a:xfrm>
          <a:prstGeom prst="rect">
            <a:avLst/>
          </a:prstGeom>
          <a:noFill/>
          <a:ln>
            <a:noFill/>
          </a:ln>
        </p:spPr>
      </p:pic>
      <p:pic>
        <p:nvPicPr>
          <p:cNvPr descr="Image result for windows file transfer dialog" id="121" name="Google Shape;121;p21"/>
          <p:cNvPicPr preferRelativeResize="0"/>
          <p:nvPr/>
        </p:nvPicPr>
        <p:blipFill>
          <a:blip r:embed="rId4">
            <a:alphaModFix/>
          </a:blip>
          <a:stretch>
            <a:fillRect/>
          </a:stretch>
        </p:blipFill>
        <p:spPr>
          <a:xfrm>
            <a:off x="0" y="2428825"/>
            <a:ext cx="3965775" cy="2581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25" name="Shape 125"/>
        <p:cNvGrpSpPr/>
        <p:nvPr/>
      </p:nvGrpSpPr>
      <p:grpSpPr>
        <a:xfrm>
          <a:off x="0" y="0"/>
          <a:ext cx="0" cy="0"/>
          <a:chOff x="0" y="0"/>
          <a:chExt cx="0" cy="0"/>
        </a:xfrm>
      </p:grpSpPr>
      <p:sp>
        <p:nvSpPr>
          <p:cNvPr id="126" name="Google Shape;126;p22"/>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Referencing</a:t>
            </a:r>
            <a:endParaRPr/>
          </a:p>
        </p:txBody>
      </p:sp>
      <p:sp>
        <p:nvSpPr>
          <p:cNvPr id="127" name="Google Shape;127;p22"/>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AutoNum type="arabicPeriod"/>
            </a:pPr>
            <a:r>
              <a:rPr lang="en" sz="1100" u="sng">
                <a:solidFill>
                  <a:schemeClr val="hlink"/>
                </a:solidFill>
                <a:hlinkClick r:id="rId3"/>
              </a:rPr>
              <a:t>http://www.computersciencelabs.com/hard_drive</a:t>
            </a:r>
            <a:endParaRPr sz="1100"/>
          </a:p>
          <a:p>
            <a:pPr indent="-298450" lvl="0" marL="457200" rtl="0" algn="l">
              <a:spcBef>
                <a:spcPts val="0"/>
              </a:spcBef>
              <a:spcAft>
                <a:spcPts val="0"/>
              </a:spcAft>
              <a:buSzPts val="1100"/>
              <a:buAutoNum type="arabicPeriod"/>
            </a:pPr>
            <a:r>
              <a:rPr lang="en" sz="1100" u="sng">
                <a:solidFill>
                  <a:schemeClr val="hlink"/>
                </a:solidFill>
                <a:hlinkClick r:id="rId4"/>
              </a:rPr>
              <a:t>http://www.computerhistory.org/collections/catalog/X1395.97</a:t>
            </a:r>
            <a:endParaRPr sz="1100">
              <a:solidFill>
                <a:schemeClr val="dk1"/>
              </a:solidFill>
            </a:endParaRPr>
          </a:p>
          <a:p>
            <a:pPr indent="-298450" lvl="0" marL="457200" rtl="0" algn="l">
              <a:spcBef>
                <a:spcPts val="0"/>
              </a:spcBef>
              <a:spcAft>
                <a:spcPts val="0"/>
              </a:spcAft>
              <a:buSzPts val="1100"/>
              <a:buAutoNum type="arabicPeriod"/>
            </a:pPr>
            <a:r>
              <a:rPr lang="en" sz="1100" u="sng">
                <a:solidFill>
                  <a:schemeClr val="hlink"/>
                </a:solidFill>
                <a:hlinkClick r:id="rId5"/>
              </a:rPr>
              <a:t>https://www.lifewire.com/what-is-a-hard-disk-drive-2618152</a:t>
            </a:r>
            <a:endParaRPr sz="1100"/>
          </a:p>
          <a:p>
            <a:pPr indent="-298450" lvl="0" marL="457200" rtl="0" algn="l">
              <a:spcBef>
                <a:spcPts val="0"/>
              </a:spcBef>
              <a:spcAft>
                <a:spcPts val="0"/>
              </a:spcAft>
              <a:buSzPts val="1100"/>
              <a:buAutoNum type="arabicPeriod"/>
            </a:pPr>
            <a:r>
              <a:rPr lang="en" sz="1100" u="sng">
                <a:solidFill>
                  <a:schemeClr val="hlink"/>
                </a:solidFill>
                <a:hlinkClick r:id="rId6"/>
              </a:rPr>
              <a:t>https://www.homeandlearn.co.uk/BC/win7/hard_drive_basics.html</a:t>
            </a:r>
            <a:endParaRPr sz="1100"/>
          </a:p>
          <a:p>
            <a:pPr indent="0" lvl="0" marL="457200" rtl="0" algn="l">
              <a:spcBef>
                <a:spcPts val="1600"/>
              </a:spcBef>
              <a:spcAft>
                <a:spcPts val="0"/>
              </a:spcAft>
              <a:buNone/>
            </a:pPr>
            <a:r>
              <a:t/>
            </a:r>
            <a:endParaRPr sz="1100"/>
          </a:p>
          <a:p>
            <a:pPr indent="0" lvl="0" marL="457200" rtl="0" algn="l">
              <a:spcBef>
                <a:spcPts val="1600"/>
              </a:spcBef>
              <a:spcAft>
                <a:spcPts val="1600"/>
              </a:spcAft>
              <a:buNone/>
            </a:pPr>
            <a:r>
              <a:t/>
            </a:r>
            <a:endParaRPr sz="11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