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sldIdLst>
    <p:sldId id="297" r:id="rId2"/>
    <p:sldId id="468" r:id="rId3"/>
    <p:sldId id="312" r:id="rId4"/>
    <p:sldId id="340" r:id="rId5"/>
    <p:sldId id="401" r:id="rId6"/>
    <p:sldId id="400" r:id="rId7"/>
    <p:sldId id="345" r:id="rId8"/>
    <p:sldId id="402" r:id="rId9"/>
    <p:sldId id="403" r:id="rId10"/>
    <p:sldId id="405" r:id="rId11"/>
    <p:sldId id="404" r:id="rId12"/>
    <p:sldId id="406" r:id="rId13"/>
    <p:sldId id="407" r:id="rId14"/>
    <p:sldId id="469" r:id="rId15"/>
    <p:sldId id="409" r:id="rId16"/>
    <p:sldId id="410" r:id="rId17"/>
    <p:sldId id="411" r:id="rId18"/>
    <p:sldId id="412" r:id="rId19"/>
    <p:sldId id="413" r:id="rId20"/>
    <p:sldId id="414" r:id="rId21"/>
    <p:sldId id="415" r:id="rId22"/>
    <p:sldId id="416" r:id="rId23"/>
    <p:sldId id="417" r:id="rId24"/>
    <p:sldId id="470" r:id="rId25"/>
    <p:sldId id="418" r:id="rId26"/>
    <p:sldId id="419" r:id="rId27"/>
    <p:sldId id="341" r:id="rId28"/>
    <p:sldId id="421" r:id="rId29"/>
    <p:sldId id="422" r:id="rId30"/>
    <p:sldId id="423" r:id="rId31"/>
    <p:sldId id="424" r:id="rId32"/>
    <p:sldId id="425" r:id="rId33"/>
    <p:sldId id="342" r:id="rId34"/>
    <p:sldId id="426" r:id="rId35"/>
    <p:sldId id="427" r:id="rId36"/>
    <p:sldId id="428" r:id="rId37"/>
    <p:sldId id="429" r:id="rId38"/>
    <p:sldId id="430" r:id="rId39"/>
    <p:sldId id="431" r:id="rId40"/>
    <p:sldId id="432" r:id="rId41"/>
    <p:sldId id="434" r:id="rId42"/>
    <p:sldId id="435" r:id="rId43"/>
    <p:sldId id="433" r:id="rId44"/>
    <p:sldId id="437" r:id="rId45"/>
    <p:sldId id="438" r:id="rId46"/>
    <p:sldId id="436" r:id="rId47"/>
    <p:sldId id="440" r:id="rId48"/>
    <p:sldId id="441" r:id="rId49"/>
    <p:sldId id="442" r:id="rId50"/>
    <p:sldId id="444" r:id="rId51"/>
    <p:sldId id="445" r:id="rId52"/>
    <p:sldId id="446" r:id="rId53"/>
    <p:sldId id="447" r:id="rId54"/>
    <p:sldId id="448" r:id="rId55"/>
    <p:sldId id="451" r:id="rId56"/>
    <p:sldId id="452" r:id="rId57"/>
    <p:sldId id="453" r:id="rId58"/>
    <p:sldId id="449" r:id="rId59"/>
    <p:sldId id="454" r:id="rId60"/>
    <p:sldId id="439" r:id="rId61"/>
    <p:sldId id="450" r:id="rId62"/>
    <p:sldId id="456" r:id="rId63"/>
    <p:sldId id="457" r:id="rId64"/>
    <p:sldId id="458" r:id="rId65"/>
    <p:sldId id="459" r:id="rId66"/>
    <p:sldId id="460" r:id="rId67"/>
    <p:sldId id="461" r:id="rId68"/>
    <p:sldId id="443" r:id="rId69"/>
    <p:sldId id="463" r:id="rId70"/>
    <p:sldId id="464" r:id="rId71"/>
    <p:sldId id="466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125" autoAdjust="0"/>
  </p:normalViewPr>
  <p:slideViewPr>
    <p:cSldViewPr>
      <p:cViewPr varScale="1">
        <p:scale>
          <a:sx n="63" d="100"/>
          <a:sy n="63" d="100"/>
        </p:scale>
        <p:origin x="1292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32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C80CC-B581-43D0-811E-43CF3CB0761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554EC-1801-445A-8567-67BEE21F7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15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MY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MY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 anchor="ctr" anchorCtr="0"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55645" y="2514600"/>
            <a:ext cx="8229600" cy="9144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455645" y="3505200"/>
            <a:ext cx="8229600" cy="914400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455645" y="4495800"/>
            <a:ext cx="8229600" cy="914400"/>
          </a:xfrm>
          <a:prstGeom prst="round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455645" y="5502679"/>
            <a:ext cx="8229600" cy="914400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0724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MY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MY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07: POINTERS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Programming Technique I</a:t>
            </a:r>
          </a:p>
          <a:p>
            <a:r>
              <a:rPr lang="en-US" dirty="0" smtClean="0"/>
              <a:t>(SCSJ 1013)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633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 Outline</a:t>
            </a:r>
            <a:endParaRPr lang="en-GB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304800" y="1524000"/>
            <a:ext cx="8686800" cy="464820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Arial" charset="0"/>
              </a:rPr>
              <a:t>1 - Getting the Address of a Variable</a:t>
            </a:r>
          </a:p>
          <a:p>
            <a:r>
              <a:rPr lang="en-US" sz="2800" dirty="0" smtClean="0">
                <a:latin typeface="Arial" charset="0"/>
              </a:rPr>
              <a:t>2 - Pointer Variables</a:t>
            </a:r>
          </a:p>
          <a:p>
            <a:r>
              <a:rPr lang="en-US" sz="2800" dirty="0" smtClean="0">
                <a:latin typeface="Arial" charset="0"/>
              </a:rPr>
              <a:t>3 - The Relationship Between Arrays and Pointers</a:t>
            </a:r>
          </a:p>
          <a:p>
            <a:r>
              <a:rPr lang="en-US" sz="2800" dirty="0" smtClean="0">
                <a:latin typeface="Arial" charset="0"/>
              </a:rPr>
              <a:t>4 - Pointer Arithmetic</a:t>
            </a:r>
          </a:p>
          <a:p>
            <a:r>
              <a:rPr lang="en-US" sz="2800" dirty="0" smtClean="0">
                <a:latin typeface="Arial" charset="0"/>
              </a:rPr>
              <a:t>5 - Initializing Pointers</a:t>
            </a:r>
          </a:p>
          <a:p>
            <a:r>
              <a:rPr lang="en-US" sz="2800" dirty="0" smtClean="0">
                <a:latin typeface="Arial" charset="0"/>
              </a:rPr>
              <a:t>6 - Comparing Pointers</a:t>
            </a:r>
          </a:p>
          <a:p>
            <a:r>
              <a:rPr lang="en-US" sz="2800" dirty="0" smtClean="0">
                <a:latin typeface="Arial" charset="0"/>
              </a:rPr>
              <a:t>7 - Pointers as Function Parameters</a:t>
            </a:r>
          </a:p>
          <a:p>
            <a:r>
              <a:rPr lang="en-US" sz="2800" dirty="0" smtClean="0">
                <a:latin typeface="Arial" charset="0"/>
              </a:rPr>
              <a:t>8 - Dynamic Memory Allocation</a:t>
            </a:r>
          </a:p>
          <a:p>
            <a:r>
              <a:rPr lang="en-US" sz="2800" dirty="0" smtClean="0">
                <a:latin typeface="Arial" charset="0"/>
              </a:rPr>
              <a:t>9 - Returning Pointers from Functions</a:t>
            </a:r>
          </a:p>
          <a:p>
            <a:endParaRPr 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91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/>
              <a:t>1- Getting the Address of a Variable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416405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Addresses and Pointers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85800" y="1371600"/>
            <a:ext cx="7772400" cy="2052246"/>
          </a:xfrm>
        </p:spPr>
        <p:txBody>
          <a:bodyPr/>
          <a:lstStyle/>
          <a:p>
            <a:r>
              <a:rPr lang="en-US" altLang="ko-KR" sz="3600" b="1" dirty="0">
                <a:latin typeface="Arial" charset="0"/>
                <a:ea typeface="굴림" charset="0"/>
                <a:cs typeface="굴림" charset="0"/>
              </a:rPr>
              <a:t>Address</a:t>
            </a:r>
            <a:r>
              <a:rPr lang="en-US" altLang="ko-KR" sz="3600" dirty="0">
                <a:latin typeface="Arial" charset="0"/>
                <a:ea typeface="굴림" charset="0"/>
                <a:cs typeface="굴림" charset="0"/>
              </a:rPr>
              <a:t>: </a:t>
            </a:r>
          </a:p>
          <a:p>
            <a:pPr lvl="1"/>
            <a:r>
              <a:rPr lang="en-US" altLang="ko-KR" sz="2400" dirty="0">
                <a:latin typeface="Arial" charset="0"/>
                <a:ea typeface="굴림" charset="0"/>
                <a:cs typeface="굴림" charset="0"/>
              </a:rPr>
              <a:t>A uniquely defined memory location which is assigned to a variable. </a:t>
            </a:r>
          </a:p>
          <a:p>
            <a:pPr lvl="1"/>
            <a:r>
              <a:rPr lang="en-US" altLang="ko-KR" sz="2400" dirty="0">
                <a:latin typeface="Arial" charset="0"/>
                <a:ea typeface="굴림" charset="0"/>
                <a:cs typeface="굴림" charset="0"/>
              </a:rPr>
              <a:t>Example - a positive integer value</a:t>
            </a:r>
            <a:endParaRPr lang="en-US" sz="2400" dirty="0">
              <a:latin typeface="Arial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716197"/>
              </p:ext>
            </p:extLst>
          </p:nvPr>
        </p:nvGraphicFramePr>
        <p:xfrm>
          <a:off x="762000" y="4267200"/>
          <a:ext cx="7467600" cy="1645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177702"/>
                <a:gridCol w="2384898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Post</a:t>
                      </a:r>
                      <a:r>
                        <a:rPr lang="en-US" sz="2400" baseline="0" dirty="0" smtClean="0"/>
                        <a:t> office box number</a:t>
                      </a:r>
                    </a:p>
                    <a:p>
                      <a:r>
                        <a:rPr lang="en-US" sz="2400" baseline="0" dirty="0" smtClean="0"/>
                        <a:t>78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Individual name</a:t>
                      </a:r>
                    </a:p>
                    <a:p>
                      <a:r>
                        <a:rPr lang="en-US" sz="2400" dirty="0" smtClean="0"/>
                        <a:t>John Ruiz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Contents</a:t>
                      </a:r>
                    </a:p>
                    <a:p>
                      <a:r>
                        <a:rPr lang="en-US" sz="2400" dirty="0" smtClean="0"/>
                        <a:t>Catalog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Memory Address</a:t>
                      </a:r>
                    </a:p>
                    <a:p>
                      <a:r>
                        <a:rPr lang="en-US" sz="2400" dirty="0" smtClean="0"/>
                        <a:t>66572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Identifier</a:t>
                      </a:r>
                    </a:p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Contents</a:t>
                      </a:r>
                    </a:p>
                    <a:p>
                      <a:r>
                        <a:rPr lang="en-US" sz="2400" dirty="0" smtClean="0"/>
                        <a:t>105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286000" y="35814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&lt;An analogy with post box&gt;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3225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24800" cy="884238"/>
          </a:xfrm>
        </p:spPr>
        <p:txBody>
          <a:bodyPr/>
          <a:lstStyle/>
          <a:p>
            <a:r>
              <a:rPr lang="en-US" dirty="0" smtClean="0"/>
              <a:t>Notation for Memory Snapshot</a:t>
            </a:r>
            <a:endParaRPr lang="en-GB" dirty="0"/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6324600" y="3733800"/>
            <a:ext cx="838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10"/>
          <p:cNvSpPr>
            <a:spLocks noChangeShapeType="1"/>
          </p:cNvSpPr>
          <p:nvPr/>
        </p:nvSpPr>
        <p:spPr bwMode="auto">
          <a:xfrm>
            <a:off x="2438400" y="3733800"/>
            <a:ext cx="838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626707"/>
              </p:ext>
            </p:extLst>
          </p:nvPr>
        </p:nvGraphicFramePr>
        <p:xfrm>
          <a:off x="1143000" y="1600200"/>
          <a:ext cx="6705600" cy="1143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38400"/>
                <a:gridCol w="2032000"/>
                <a:gridCol w="22352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Memory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Identifier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Contents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66572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105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295400" y="3200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Memory Address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5715000" y="32766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66572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2743200" y="4724400"/>
            <a:ext cx="1371600" cy="1200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</a:p>
          <a:p>
            <a:r>
              <a:rPr lang="en-US" sz="2400" dirty="0" smtClean="0"/>
              <a:t>Contents</a:t>
            </a:r>
          </a:p>
          <a:p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990600" y="5105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Identifier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67400" y="5105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X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53200" y="4724400"/>
            <a:ext cx="1295400" cy="1200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</a:p>
          <a:p>
            <a:pPr algn="ctr"/>
            <a:r>
              <a:rPr lang="en-US" sz="2400" dirty="0" smtClean="0"/>
              <a:t>105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400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7467600" cy="1036638"/>
          </a:xfrm>
        </p:spPr>
        <p:txBody>
          <a:bodyPr/>
          <a:lstStyle/>
          <a:p>
            <a:r>
              <a:rPr lang="en-US" dirty="0" smtClean="0"/>
              <a:t>Getting the Address of a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Each  variable in program is stored at a unique address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667000"/>
            <a:ext cx="8229600" cy="914400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Use address operator </a:t>
            </a:r>
            <a:r>
              <a:rPr lang="en-US" sz="2800" b="1" dirty="0">
                <a:solidFill>
                  <a:srgbClr val="FF0000"/>
                </a:solidFill>
                <a:latin typeface="Courier New" charset="0"/>
              </a:rPr>
              <a:t>&amp;</a:t>
            </a:r>
            <a:r>
              <a:rPr lang="en-US" dirty="0">
                <a:latin typeface="Arial" charset="0"/>
              </a:rPr>
              <a:t> to get address of a variable: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905000" y="3657600"/>
            <a:ext cx="6780244" cy="1752600"/>
          </a:xfrm>
        </p:spPr>
        <p:txBody>
          <a:bodyPr/>
          <a:lstStyle/>
          <a:p>
            <a:pPr lvl="1"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en-US" sz="2200" dirty="0" err="1">
                <a:latin typeface="Courier New" charset="0"/>
              </a:rPr>
              <a:t>int</a:t>
            </a:r>
            <a:r>
              <a:rPr lang="en-US" sz="2200" dirty="0">
                <a:latin typeface="Courier New" charset="0"/>
              </a:rPr>
              <a:t> </a:t>
            </a:r>
            <a:r>
              <a:rPr lang="en-US" sz="2200" dirty="0" err="1">
                <a:latin typeface="Courier New" charset="0"/>
              </a:rPr>
              <a:t>num</a:t>
            </a:r>
            <a:r>
              <a:rPr lang="en-US" sz="2200" dirty="0">
                <a:latin typeface="Courier New" charset="0"/>
              </a:rPr>
              <a:t> = -99;</a:t>
            </a:r>
          </a:p>
          <a:p>
            <a:pPr lvl="1">
              <a:buFontTx/>
              <a:buNone/>
            </a:pPr>
            <a:r>
              <a:rPr lang="en-US" sz="2200" dirty="0">
                <a:latin typeface="Courier New" charset="0"/>
              </a:rPr>
              <a:t>	</a:t>
            </a:r>
            <a:r>
              <a:rPr lang="en-US" sz="2200" dirty="0" err="1">
                <a:latin typeface="Courier New" charset="0"/>
              </a:rPr>
              <a:t>cout</a:t>
            </a:r>
            <a:r>
              <a:rPr lang="en-US" sz="2200" dirty="0">
                <a:latin typeface="Courier New" charset="0"/>
              </a:rPr>
              <a:t> &lt;&lt; </a:t>
            </a:r>
            <a:r>
              <a:rPr lang="en-US" sz="2200" dirty="0">
                <a:solidFill>
                  <a:srgbClr val="FF0000"/>
                </a:solidFill>
                <a:latin typeface="Courier New" charset="0"/>
              </a:rPr>
              <a:t>&amp;</a:t>
            </a:r>
            <a:r>
              <a:rPr lang="en-US" sz="2200" dirty="0" err="1">
                <a:latin typeface="Courier New" charset="0"/>
              </a:rPr>
              <a:t>num</a:t>
            </a:r>
            <a:r>
              <a:rPr lang="en-US" sz="2200" dirty="0">
                <a:latin typeface="Courier New" charset="0"/>
              </a:rPr>
              <a:t>; // prints address</a:t>
            </a:r>
          </a:p>
          <a:p>
            <a:pPr lvl="1">
              <a:buFontTx/>
              <a:buNone/>
            </a:pPr>
            <a:r>
              <a:rPr lang="en-US" sz="2200" dirty="0">
                <a:latin typeface="Courier New" charset="0"/>
              </a:rPr>
              <a:t>				</a:t>
            </a:r>
            <a:r>
              <a:rPr lang="en-US" sz="2200" dirty="0" smtClean="0">
                <a:latin typeface="Courier New" charset="0"/>
              </a:rPr>
              <a:t>/</a:t>
            </a:r>
            <a:r>
              <a:rPr lang="en-US" sz="2200" dirty="0">
                <a:latin typeface="Courier New" charset="0"/>
              </a:rPr>
              <a:t>/ in hexadecimal</a:t>
            </a:r>
            <a:endParaRPr lang="en-US" sz="2200" dirty="0">
              <a:latin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03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1.1</a:t>
            </a:r>
            <a:endParaRPr lang="en-GB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urier New" charset="0"/>
              </a:rPr>
              <a:t>#include &lt;</a:t>
            </a:r>
            <a:r>
              <a:rPr lang="en-US" sz="2400" dirty="0" err="1" smtClean="0">
                <a:latin typeface="Courier New" charset="0"/>
              </a:rPr>
              <a:t>iostream</a:t>
            </a:r>
            <a:r>
              <a:rPr lang="en-US" sz="2400" dirty="0" smtClean="0">
                <a:latin typeface="Courier New" charset="0"/>
              </a:rPr>
              <a:t>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urier New" charset="0"/>
              </a:rPr>
              <a:t>using namespace </a:t>
            </a:r>
            <a:r>
              <a:rPr lang="en-US" sz="2400" dirty="0" err="1" smtClean="0">
                <a:latin typeface="Courier New" charset="0"/>
              </a:rPr>
              <a:t>std</a:t>
            </a:r>
            <a:r>
              <a:rPr lang="en-US" sz="2400" dirty="0" smtClean="0"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>
              <a:latin typeface="Courier New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err="1" smtClean="0">
                <a:latin typeface="Courier New" charset="0"/>
              </a:rPr>
              <a:t>int</a:t>
            </a:r>
            <a:r>
              <a:rPr lang="en-US" sz="2400" dirty="0" smtClean="0">
                <a:latin typeface="Courier New" charset="0"/>
              </a:rPr>
              <a:t> main()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urier New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urier New" charset="0"/>
              </a:rPr>
              <a:t>	</a:t>
            </a:r>
            <a:r>
              <a:rPr lang="en-US" sz="2400" dirty="0" err="1" smtClean="0">
                <a:latin typeface="Courier New" charset="0"/>
              </a:rPr>
              <a:t>int</a:t>
            </a:r>
            <a:r>
              <a:rPr lang="en-US" sz="2400" dirty="0" smtClean="0">
                <a:latin typeface="Courier New" charset="0"/>
              </a:rPr>
              <a:t> x=25;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urier New" charset="0"/>
              </a:rPr>
              <a:t>   </a:t>
            </a:r>
            <a:r>
              <a:rPr lang="en-US" sz="2400" dirty="0" err="1" smtClean="0">
                <a:latin typeface="Courier New" charset="0"/>
              </a:rPr>
              <a:t>cout</a:t>
            </a:r>
            <a:r>
              <a:rPr lang="en-US" sz="2400" dirty="0" smtClean="0">
                <a:latin typeface="Courier New" charset="0"/>
              </a:rPr>
              <a:t>&lt;&lt;"The address of x is= "&lt;&lt;&amp;x&lt;&lt;</a:t>
            </a:r>
            <a:r>
              <a:rPr lang="en-US" sz="2400" dirty="0" err="1" smtClean="0">
                <a:latin typeface="Courier New" charset="0"/>
              </a:rPr>
              <a:t>endl</a:t>
            </a:r>
            <a:r>
              <a:rPr lang="en-US" sz="2400" dirty="0" smtClean="0"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urier New" charset="0"/>
              </a:rPr>
              <a:t>   </a:t>
            </a:r>
            <a:r>
              <a:rPr lang="en-US" sz="2400" dirty="0" err="1" smtClean="0">
                <a:latin typeface="Courier New" charset="0"/>
              </a:rPr>
              <a:t>cout</a:t>
            </a:r>
            <a:r>
              <a:rPr lang="en-US" sz="2400" dirty="0" smtClean="0">
                <a:latin typeface="Courier New" charset="0"/>
              </a:rPr>
              <a:t>&lt;&lt;"The value in x is "&lt;&lt; x&lt;&lt;</a:t>
            </a:r>
            <a:r>
              <a:rPr lang="en-US" sz="2400" dirty="0" err="1" smtClean="0">
                <a:latin typeface="Courier New" charset="0"/>
              </a:rPr>
              <a:t>endl</a:t>
            </a:r>
            <a:r>
              <a:rPr lang="en-US" sz="2400" dirty="0" smtClean="0"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urier New" charset="0"/>
              </a:rPr>
              <a:t>}</a:t>
            </a:r>
            <a:endParaRPr lang="en-US" sz="2400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97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 of Example 1.1</a:t>
            </a:r>
            <a:endParaRPr lang="en-GB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990600" y="3810000"/>
            <a:ext cx="7029450" cy="14319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algn="l" eaLnBrk="1" latinLnBrk="1" hangingPunct="1"/>
            <a:r>
              <a:rPr lang="en-US" sz="2400" b="0">
                <a:solidFill>
                  <a:schemeClr val="tx1"/>
                </a:solidFill>
                <a:latin typeface="Courier New" charset="0"/>
              </a:rPr>
              <a:t>The address of x is  </a:t>
            </a:r>
            <a:r>
              <a:rPr kumimoji="1" lang="en-US" altLang="ko-KR" sz="2400" b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0x8f05</a:t>
            </a:r>
          </a:p>
          <a:p>
            <a:pPr algn="l" eaLnBrk="1" latinLnBrk="1" hangingPunct="1"/>
            <a:r>
              <a:rPr lang="en-US" sz="2400" b="0">
                <a:solidFill>
                  <a:schemeClr val="tx1"/>
                </a:solidFill>
                <a:latin typeface="Courier New" charset="0"/>
              </a:rPr>
              <a:t>The value in x is 25</a:t>
            </a:r>
            <a:r>
              <a:rPr kumimoji="1" lang="en-US" altLang="ko-KR" sz="2400" b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;</a:t>
            </a:r>
            <a:r>
              <a:rPr kumimoji="1" lang="en-US" altLang="ko-KR" b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  </a:t>
            </a:r>
          </a:p>
          <a:p>
            <a:pPr algn="l" eaLnBrk="1" latinLnBrk="1" hangingPunct="1"/>
            <a:endParaRPr kumimoji="1" lang="en-US" altLang="ko-KR" b="0">
              <a:solidFill>
                <a:schemeClr val="tx1"/>
              </a:solidFill>
              <a:latin typeface="Courier New" charset="0"/>
              <a:ea typeface="굴림" charset="0"/>
              <a:cs typeface="굴림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505199" y="2590800"/>
            <a:ext cx="48985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3200" b="0" dirty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0" y="2667000"/>
            <a:ext cx="685800" cy="5847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8135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Exercise 1</a:t>
            </a:r>
            <a:endParaRPr lang="en-GB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523999"/>
            <a:ext cx="8229600" cy="136434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Arial" charset="0"/>
              </a:rPr>
              <a:t>Type &amp; execute the following program</a:t>
            </a:r>
          </a:p>
          <a:p>
            <a:r>
              <a:rPr lang="en-US" sz="2800" dirty="0" smtClean="0">
                <a:latin typeface="Arial" charset="0"/>
              </a:rPr>
              <a:t>Check with your friend the address displayed. </a:t>
            </a:r>
          </a:p>
          <a:p>
            <a:endParaRPr lang="en-US" sz="2800" dirty="0">
              <a:latin typeface="Arial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7200" y="2667000"/>
            <a:ext cx="8229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#include &lt;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iostream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&gt;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using namespace 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std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endParaRPr lang="en-US" sz="2400" b="0" dirty="0">
              <a:solidFill>
                <a:schemeClr val="tx1"/>
              </a:solidFill>
              <a:latin typeface="Courier New" charset="0"/>
            </a:endParaRP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 main()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{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	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 x=25;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   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&lt;&lt;"The address of x is= "&lt;&lt;&amp;x&lt;&lt;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endl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   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&lt;&lt;"The value in x is "&lt;&lt; x&lt;&lt;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endl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5663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/>
              <a:t>2 - Pointer Variables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101059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Variables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524000"/>
            <a:ext cx="8229600" cy="46021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u="sng" smtClean="0">
                <a:latin typeface="Arial" charset="0"/>
              </a:rPr>
              <a:t>Pointer variable</a:t>
            </a:r>
            <a:r>
              <a:rPr lang="en-US" sz="2400" smtClean="0">
                <a:latin typeface="Arial" charset="0"/>
              </a:rPr>
              <a:t> : Often just called a pointer, it's a variable that </a:t>
            </a:r>
            <a:r>
              <a:rPr lang="en-US" sz="2400" smtClean="0">
                <a:solidFill>
                  <a:srgbClr val="990033"/>
                </a:solidFill>
                <a:latin typeface="Arial" charset="0"/>
              </a:rPr>
              <a:t>holds an address</a:t>
            </a:r>
          </a:p>
          <a:p>
            <a:endParaRPr lang="en-US" sz="2400" smtClean="0">
              <a:solidFill>
                <a:srgbClr val="990033"/>
              </a:solidFill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Because a pointer variable holds the address of another piece of data, it "</a:t>
            </a:r>
            <a:r>
              <a:rPr lang="en-US" sz="2400" smtClean="0">
                <a:solidFill>
                  <a:srgbClr val="990033"/>
                </a:solidFill>
                <a:latin typeface="Arial" charset="0"/>
              </a:rPr>
              <a:t>points</a:t>
            </a:r>
            <a:r>
              <a:rPr lang="en-US" sz="2400" smtClean="0">
                <a:latin typeface="Arial" charset="0"/>
              </a:rPr>
              <a:t>" to the data</a:t>
            </a:r>
          </a:p>
          <a:p>
            <a:endParaRPr lang="en-US" sz="2400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Pointer variables are yet another way using a </a:t>
            </a:r>
            <a:r>
              <a:rPr lang="en-US" sz="2400" smtClean="0">
                <a:solidFill>
                  <a:srgbClr val="990033"/>
                </a:solidFill>
                <a:latin typeface="Arial" charset="0"/>
              </a:rPr>
              <a:t>memory address</a:t>
            </a:r>
            <a:r>
              <a:rPr lang="en-US" sz="2400" smtClean="0">
                <a:latin typeface="Arial" charset="0"/>
              </a:rPr>
              <a:t> to work with a piece of data.</a:t>
            </a:r>
          </a:p>
          <a:p>
            <a:endParaRPr lang="en-US" sz="2400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This means you are responsible for finding the address you want to store in the pointer and correctly using it.</a:t>
            </a:r>
            <a:endParaRPr lang="en-US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2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Variables (cont.)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charset="0"/>
              </a:rPr>
              <a:t>Definition: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 smtClean="0">
                <a:latin typeface="Arial" charset="0"/>
              </a:rPr>
              <a:t>	</a:t>
            </a:r>
            <a:r>
              <a:rPr lang="en-US" dirty="0" err="1" smtClean="0">
                <a:latin typeface="Courier New" charset="0"/>
              </a:rPr>
              <a:t>int</a:t>
            </a:r>
            <a:r>
              <a:rPr lang="en-US" dirty="0" smtClean="0">
                <a:latin typeface="Courier New" charset="0"/>
              </a:rPr>
              <a:t>  *</a:t>
            </a:r>
            <a:r>
              <a:rPr lang="en-US" dirty="0" err="1" smtClean="0">
                <a:latin typeface="Courier New" charset="0"/>
              </a:rPr>
              <a:t>intptr</a:t>
            </a:r>
            <a:r>
              <a:rPr lang="en-US" dirty="0" smtClean="0">
                <a:latin typeface="Courier New" charset="0"/>
              </a:rPr>
              <a:t>;</a:t>
            </a:r>
          </a:p>
          <a:p>
            <a:r>
              <a:rPr lang="en-US" dirty="0" smtClean="0">
                <a:latin typeface="Arial" charset="0"/>
              </a:rPr>
              <a:t>Read as:</a:t>
            </a:r>
          </a:p>
          <a:p>
            <a:pPr>
              <a:buFontTx/>
              <a:buNone/>
            </a:pPr>
            <a:r>
              <a:rPr lang="en-US" dirty="0" smtClean="0">
                <a:latin typeface="Arial" charset="0"/>
              </a:rPr>
              <a:t>	</a:t>
            </a:r>
            <a:r>
              <a:rPr lang="ja-JP" altLang="en-US" dirty="0" smtClean="0">
                <a:latin typeface="Arial" charset="0"/>
              </a:rPr>
              <a:t>“</a:t>
            </a:r>
            <a:r>
              <a:rPr lang="en-US" dirty="0" err="1" smtClean="0">
                <a:latin typeface="Courier New" charset="0"/>
              </a:rPr>
              <a:t>intptr</a:t>
            </a:r>
            <a:r>
              <a:rPr lang="en-US" dirty="0" smtClean="0">
                <a:latin typeface="Arial" charset="0"/>
              </a:rPr>
              <a:t> can hold the address of an </a:t>
            </a:r>
            <a:r>
              <a:rPr lang="en-US" dirty="0" err="1" smtClean="0">
                <a:latin typeface="Arial" charset="0"/>
              </a:rPr>
              <a:t>int</a:t>
            </a:r>
            <a:r>
              <a:rPr lang="ja-JP" altLang="en-US" dirty="0" smtClean="0">
                <a:latin typeface="Arial" charset="0"/>
              </a:rPr>
              <a:t>”</a:t>
            </a:r>
            <a:endParaRPr lang="en-US" dirty="0" smtClean="0">
              <a:latin typeface="Arial" charset="0"/>
            </a:endParaRPr>
          </a:p>
          <a:p>
            <a:r>
              <a:rPr lang="en-US" dirty="0" smtClean="0">
                <a:latin typeface="Arial" charset="0"/>
              </a:rPr>
              <a:t>Spacing in definition does not matter: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 smtClean="0">
                <a:latin typeface="Arial" charset="0"/>
              </a:rPr>
              <a:t>	</a:t>
            </a:r>
            <a:r>
              <a:rPr lang="en-US" dirty="0" err="1" smtClean="0">
                <a:latin typeface="Courier New" charset="0"/>
              </a:rPr>
              <a:t>int</a:t>
            </a:r>
            <a:r>
              <a:rPr lang="en-US" dirty="0" smtClean="0">
                <a:latin typeface="Courier New" charset="0"/>
              </a:rPr>
              <a:t> * </a:t>
            </a:r>
            <a:r>
              <a:rPr lang="en-US" dirty="0" err="1" smtClean="0">
                <a:latin typeface="Courier New" charset="0"/>
              </a:rPr>
              <a:t>intptr</a:t>
            </a:r>
            <a:r>
              <a:rPr lang="en-US" dirty="0" smtClean="0">
                <a:latin typeface="Courier New" charset="0"/>
              </a:rPr>
              <a:t>;  // same as above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 smtClean="0">
                <a:latin typeface="Courier New" charset="0"/>
              </a:rPr>
              <a:t>	</a:t>
            </a:r>
            <a:r>
              <a:rPr lang="en-US" dirty="0" err="1" smtClean="0">
                <a:latin typeface="Courier New" charset="0"/>
              </a:rPr>
              <a:t>int</a:t>
            </a:r>
            <a:r>
              <a:rPr lang="en-US" dirty="0" smtClean="0">
                <a:latin typeface="Courier New" charset="0"/>
              </a:rPr>
              <a:t>*  </a:t>
            </a:r>
            <a:r>
              <a:rPr lang="en-US" dirty="0" err="1" smtClean="0">
                <a:latin typeface="Courier New" charset="0"/>
              </a:rPr>
              <a:t>intptr</a:t>
            </a:r>
            <a:r>
              <a:rPr lang="en-US" dirty="0" smtClean="0">
                <a:latin typeface="Courier New" charset="0"/>
              </a:rPr>
              <a:t>;  // same as above</a:t>
            </a:r>
          </a:p>
          <a:p>
            <a:pPr lvl="1">
              <a:buClr>
                <a:srgbClr val="3333CC"/>
              </a:buClr>
              <a:buFontTx/>
              <a:buNone/>
            </a:pPr>
            <a:endParaRPr lang="en-US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99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Variables (cont.)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981200"/>
            <a:ext cx="8305800" cy="2590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charset="0"/>
              </a:rPr>
              <a:t>Assigning an address to a pointer variable: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 err="1" smtClean="0">
                <a:latin typeface="Courier New" charset="0"/>
              </a:rPr>
              <a:t>int</a:t>
            </a:r>
            <a:r>
              <a:rPr lang="en-US" dirty="0" smtClean="0">
                <a:latin typeface="Courier New" charset="0"/>
              </a:rPr>
              <a:t> *</a:t>
            </a:r>
            <a:r>
              <a:rPr lang="en-US" dirty="0" err="1" smtClean="0">
                <a:latin typeface="Courier New" charset="0"/>
              </a:rPr>
              <a:t>intptr</a:t>
            </a:r>
            <a:r>
              <a:rPr lang="en-US" dirty="0" smtClean="0">
                <a:latin typeface="Courier New" charset="0"/>
              </a:rPr>
              <a:t>;</a:t>
            </a:r>
            <a:r>
              <a:rPr lang="en-US" dirty="0" smtClean="0">
                <a:latin typeface="Arial" charset="0"/>
              </a:rPr>
              <a:t>	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 err="1" smtClean="0">
                <a:latin typeface="Courier New" charset="0"/>
              </a:rPr>
              <a:t>intptr</a:t>
            </a:r>
            <a:r>
              <a:rPr lang="en-US" dirty="0" smtClean="0">
                <a:latin typeface="Courier New" charset="0"/>
              </a:rPr>
              <a:t> = &amp;</a:t>
            </a:r>
            <a:r>
              <a:rPr lang="en-US" dirty="0" err="1" smtClean="0">
                <a:latin typeface="Courier New" charset="0"/>
              </a:rPr>
              <a:t>num</a:t>
            </a:r>
            <a:r>
              <a:rPr lang="en-US" dirty="0" smtClean="0">
                <a:latin typeface="Courier New" charset="0"/>
              </a:rPr>
              <a:t>;</a:t>
            </a:r>
          </a:p>
          <a:p>
            <a:pPr lvl="1">
              <a:buClr>
                <a:srgbClr val="3333CC"/>
              </a:buClr>
              <a:buFontTx/>
              <a:buNone/>
            </a:pPr>
            <a:endParaRPr lang="en-US" dirty="0" smtClean="0">
              <a:latin typeface="Courier New" charset="0"/>
            </a:endParaRPr>
          </a:p>
          <a:p>
            <a:pPr>
              <a:buClr>
                <a:srgbClr val="3333CC"/>
              </a:buClr>
            </a:pPr>
            <a:r>
              <a:rPr lang="en-US" dirty="0" smtClean="0">
                <a:latin typeface="Arial" charset="0"/>
              </a:rPr>
              <a:t>Memory layout:</a:t>
            </a:r>
            <a:br>
              <a:rPr lang="en-US" dirty="0" smtClean="0">
                <a:latin typeface="Arial" charset="0"/>
              </a:rPr>
            </a:br>
            <a:endParaRPr lang="en-US" dirty="0" smtClean="0">
              <a:latin typeface="Arial" charset="0"/>
            </a:endParaRPr>
          </a:p>
          <a:p>
            <a:pPr>
              <a:buClr>
                <a:srgbClr val="3333CC"/>
              </a:buClr>
            </a:pPr>
            <a:endParaRPr lang="en-US" dirty="0">
              <a:latin typeface="Arial" charset="0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600200" y="4343400"/>
            <a:ext cx="5867400" cy="1524000"/>
            <a:chOff x="720" y="2256"/>
            <a:chExt cx="3344" cy="768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920" y="2448"/>
              <a:ext cx="67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360" y="2448"/>
              <a:ext cx="67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064" y="2256"/>
              <a:ext cx="4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2000" b="0" dirty="0" err="1">
                  <a:solidFill>
                    <a:schemeClr val="tx1"/>
                  </a:solidFill>
                  <a:latin typeface="Courier New" charset="0"/>
                </a:rPr>
                <a:t>num</a:t>
              </a:r>
              <a:endParaRPr lang="en-US" sz="2000" b="0" dirty="0">
                <a:solidFill>
                  <a:schemeClr val="tx1"/>
                </a:solidFill>
                <a:latin typeface="Courier New" charset="0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3312" y="2256"/>
              <a:ext cx="69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2000" b="0">
                  <a:solidFill>
                    <a:schemeClr val="tx1"/>
                  </a:solidFill>
                  <a:latin typeface="Courier New" charset="0"/>
                </a:rPr>
                <a:t>intptr</a:t>
              </a: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2064" y="2448"/>
              <a:ext cx="3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2400" b="0">
                  <a:solidFill>
                    <a:schemeClr val="tx1"/>
                  </a:solidFill>
                  <a:latin typeface="Courier New" charset="0"/>
                </a:rPr>
                <a:t>25</a:t>
              </a: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3312" y="2448"/>
              <a:ext cx="75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2200" b="0">
                  <a:solidFill>
                    <a:schemeClr val="tx1"/>
                  </a:solidFill>
                  <a:latin typeface="Courier New" charset="0"/>
                </a:rPr>
                <a:t>0x4a00</a:t>
              </a: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2592" y="259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720" y="2736"/>
              <a:ext cx="22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2400" b="0">
                  <a:solidFill>
                    <a:schemeClr val="tx1"/>
                  </a:solidFill>
                  <a:latin typeface="Arial" charset="0"/>
                </a:rPr>
                <a:t>address of </a:t>
              </a:r>
              <a:r>
                <a:rPr lang="en-US" sz="2400" b="0">
                  <a:solidFill>
                    <a:schemeClr val="tx1"/>
                  </a:solidFill>
                  <a:latin typeface="Courier New" charset="0"/>
                </a:rPr>
                <a:t>num</a:t>
              </a:r>
              <a:r>
                <a:rPr lang="en-US" sz="2400" b="0">
                  <a:solidFill>
                    <a:schemeClr val="tx1"/>
                  </a:solidFill>
                  <a:latin typeface="Arial" charset="0"/>
                </a:rPr>
                <a:t>: </a:t>
              </a:r>
              <a:r>
                <a:rPr lang="en-US" sz="2400" b="0">
                  <a:solidFill>
                    <a:schemeClr val="tx1"/>
                  </a:solidFill>
                  <a:latin typeface="Courier New" charset="0"/>
                </a:rPr>
                <a:t>0x4a00</a:t>
              </a:r>
              <a:endParaRPr lang="en-US" sz="2400" b="0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210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Variables (cont.)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209800"/>
            <a:ext cx="28956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/>
              <a:t>i</a:t>
            </a:r>
            <a:r>
              <a:rPr lang="en-US" sz="3200" dirty="0" err="1" smtClean="0"/>
              <a:t>nt</a:t>
            </a:r>
            <a:r>
              <a:rPr lang="en-US" sz="3200" dirty="0" smtClean="0"/>
              <a:t>  a,  b,  *</a:t>
            </a:r>
            <a:r>
              <a:rPr lang="en-US" sz="3200" dirty="0" err="1" smtClean="0"/>
              <a:t>ptr</a:t>
            </a:r>
            <a:r>
              <a:rPr lang="en-US" sz="3200" dirty="0" smtClean="0"/>
              <a:t>;</a:t>
            </a:r>
          </a:p>
          <a:p>
            <a:r>
              <a:rPr lang="en-US" sz="3200" dirty="0" err="1"/>
              <a:t>p</a:t>
            </a:r>
            <a:r>
              <a:rPr lang="en-US" sz="3200" dirty="0" err="1" smtClean="0"/>
              <a:t>tr</a:t>
            </a:r>
            <a:r>
              <a:rPr lang="en-US" sz="3200" dirty="0" smtClean="0"/>
              <a:t>  =  &amp;a;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53000" y="2209800"/>
            <a:ext cx="33528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/>
              <a:t>i</a:t>
            </a:r>
            <a:r>
              <a:rPr lang="en-US" sz="3200" dirty="0" err="1" smtClean="0"/>
              <a:t>nt</a:t>
            </a:r>
            <a:r>
              <a:rPr lang="en-US" sz="3200" dirty="0" smtClean="0"/>
              <a:t> a, b, *</a:t>
            </a:r>
            <a:r>
              <a:rPr lang="en-US" sz="3200" dirty="0" err="1" smtClean="0"/>
              <a:t>ptr</a:t>
            </a:r>
            <a:r>
              <a:rPr lang="en-US" sz="3200" dirty="0" smtClean="0"/>
              <a:t> =  &amp;a;</a:t>
            </a:r>
          </a:p>
          <a:p>
            <a:endParaRPr lang="en-US" sz="3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114800" y="19812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or</a:t>
            </a:r>
            <a:endParaRPr lang="en-US" sz="2800" dirty="0"/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2971800" y="4191000"/>
            <a:ext cx="838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362200" y="35814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ptr</a:t>
            </a:r>
            <a:endParaRPr lang="en-US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3505200" y="5181600"/>
            <a:ext cx="838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53000" y="5181600"/>
            <a:ext cx="8382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90800" y="5181600"/>
            <a:ext cx="838200" cy="646331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5181600"/>
            <a:ext cx="838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01438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2.1</a:t>
            </a:r>
            <a:endParaRPr lang="en-US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6581" y="1371600"/>
            <a:ext cx="9144000" cy="495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549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Indirection Operator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latin typeface="Arial" charset="0"/>
              </a:rPr>
              <a:t>The indirection operator (</a:t>
            </a:r>
            <a:r>
              <a:rPr lang="en-US" smtClean="0">
                <a:latin typeface="Courier New" charset="0"/>
              </a:rPr>
              <a:t>*</a:t>
            </a:r>
            <a:r>
              <a:rPr lang="en-US" smtClean="0">
                <a:latin typeface="Arial" charset="0"/>
              </a:rPr>
              <a:t>) dereferences a pointer.</a:t>
            </a:r>
          </a:p>
          <a:p>
            <a:r>
              <a:rPr lang="en-US" smtClean="0">
                <a:latin typeface="Arial" charset="0"/>
              </a:rPr>
              <a:t>It allows you to access the item that the pointer points to.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/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Courier New" charset="0"/>
              </a:rPr>
              <a:t>int x = 25;</a:t>
            </a:r>
            <a:br>
              <a:rPr lang="en-US" smtClean="0">
                <a:latin typeface="Courier New" charset="0"/>
              </a:rPr>
            </a:br>
            <a:r>
              <a:rPr lang="en-US" smtClean="0">
                <a:latin typeface="Courier New" charset="0"/>
              </a:rPr>
              <a:t>int *intptr = &amp;x;</a:t>
            </a:r>
            <a:br>
              <a:rPr lang="en-US" smtClean="0">
                <a:latin typeface="Courier New" charset="0"/>
              </a:rPr>
            </a:br>
            <a:r>
              <a:rPr lang="en-US" smtClean="0">
                <a:latin typeface="Courier New" charset="0"/>
              </a:rPr>
              <a:t>cout &lt;&lt; *intptr &lt;&lt; endl;</a:t>
            </a:r>
          </a:p>
          <a:p>
            <a:endParaRPr lang="en-US" dirty="0">
              <a:latin typeface="Arial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429000" y="5867400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 b="0">
                <a:solidFill>
                  <a:srgbClr val="FF6600"/>
                </a:solidFill>
                <a:latin typeface="Arial" charset="0"/>
              </a:rPr>
              <a:t>This prints 25.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4114800" y="5410200"/>
            <a:ext cx="304800" cy="2286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24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Variables (cont.)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922463"/>
            <a:ext cx="4800600" cy="257333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ko-KR" sz="2800" b="1" dirty="0" err="1" smtClean="0">
                <a:latin typeface="Courier New" charset="0"/>
                <a:ea typeface="굴림" charset="0"/>
                <a:cs typeface="굴림" charset="0"/>
              </a:rPr>
              <a:t>int</a:t>
            </a:r>
            <a:r>
              <a:rPr lang="en-US" altLang="ko-KR" sz="2800" b="1" dirty="0" smtClean="0">
                <a:latin typeface="Courier New" charset="0"/>
                <a:ea typeface="굴림" charset="0"/>
                <a:cs typeface="굴림" charset="0"/>
              </a:rPr>
              <a:t> a = 5, b = 9,</a:t>
            </a:r>
          </a:p>
          <a:p>
            <a:pPr>
              <a:buFontTx/>
              <a:buNone/>
            </a:pPr>
            <a:r>
              <a:rPr lang="en-US" altLang="ko-KR" sz="2800" b="1" dirty="0" smtClean="0">
                <a:latin typeface="Courier New" charset="0"/>
                <a:ea typeface="굴림" charset="0"/>
                <a:cs typeface="굴림" charset="0"/>
              </a:rPr>
              <a:t>*</a:t>
            </a:r>
            <a:r>
              <a:rPr lang="en-US" altLang="ko-KR" sz="2800" b="1" dirty="0" err="1" smtClean="0"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lang="en-US" altLang="ko-KR" sz="2800" b="1" dirty="0" smtClean="0">
                <a:latin typeface="Courier New" charset="0"/>
                <a:ea typeface="굴림" charset="0"/>
                <a:cs typeface="굴림" charset="0"/>
              </a:rPr>
              <a:t> = &amp;a;</a:t>
            </a:r>
          </a:p>
          <a:p>
            <a:pPr>
              <a:buFontTx/>
              <a:buNone/>
            </a:pPr>
            <a:endParaRPr lang="en-US" altLang="ko-KR" sz="2800" b="1" dirty="0" smtClean="0">
              <a:latin typeface="Courier New" charset="0"/>
              <a:ea typeface="굴림" charset="0"/>
              <a:cs typeface="굴림" charset="0"/>
            </a:endParaRPr>
          </a:p>
          <a:p>
            <a:pPr>
              <a:buFontTx/>
              <a:buNone/>
            </a:pPr>
            <a:endParaRPr lang="en-US" altLang="ko-KR" sz="2800" b="1" dirty="0" smtClean="0">
              <a:latin typeface="Courier New" charset="0"/>
              <a:ea typeface="굴림" charset="0"/>
              <a:cs typeface="굴림" charset="0"/>
            </a:endParaRPr>
          </a:p>
          <a:p>
            <a:pPr>
              <a:buFontTx/>
              <a:buNone/>
            </a:pPr>
            <a:r>
              <a:rPr lang="en-US" altLang="ko-KR" sz="2800" b="1" dirty="0" smtClean="0">
                <a:latin typeface="Courier New" charset="0"/>
                <a:ea typeface="굴림" charset="0"/>
                <a:cs typeface="굴림" charset="0"/>
              </a:rPr>
              <a:t>b = *</a:t>
            </a:r>
            <a:r>
              <a:rPr lang="en-US" altLang="ko-KR" sz="2800" b="1" dirty="0" err="1" smtClean="0"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lang="en-US" altLang="ko-KR" sz="2800" b="1" dirty="0" smtClean="0">
                <a:latin typeface="Courier New" charset="0"/>
                <a:ea typeface="굴림" charset="0"/>
                <a:cs typeface="굴림" charset="0"/>
              </a:rPr>
              <a:t>;   </a:t>
            </a:r>
            <a:endParaRPr lang="en-US" altLang="ko-KR" sz="2800" b="1" dirty="0">
              <a:latin typeface="Courier New" charset="0"/>
              <a:ea typeface="굴림" charset="0"/>
              <a:cs typeface="굴림" charset="0"/>
            </a:endParaRPr>
          </a:p>
        </p:txBody>
      </p: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5424488" y="4102100"/>
            <a:ext cx="2760662" cy="1295400"/>
            <a:chOff x="1017" y="1192"/>
            <a:chExt cx="1739" cy="816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556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5</a:t>
              </a: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420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1" u="sng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5</a:t>
              </a: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296" y="1584"/>
              <a:ext cx="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a</a:t>
              </a: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2152" y="1604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b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1017" y="1192"/>
              <a:ext cx="57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>
                  <a:solidFill>
                    <a:schemeClr val="tx1"/>
                  </a:solidFill>
                  <a:latin typeface="Courier New" charset="0"/>
                  <a:ea typeface="굴림" charset="0"/>
                  <a:cs typeface="굴림" charset="0"/>
                </a:rPr>
                <a:t>ptr</a:t>
              </a:r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1584" y="1440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6553200" y="3429000"/>
            <a:ext cx="762000" cy="685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81000" y="1905000"/>
            <a:ext cx="47244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09600" y="5638800"/>
            <a:ext cx="7708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algn="l" eaLnBrk="1" latinLnBrk="1" hangingPunct="1"/>
            <a:r>
              <a:rPr kumimoji="1" lang="en-US" altLang="ko-KR" sz="2400" dirty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b=*</a:t>
            </a:r>
            <a:r>
              <a:rPr kumimoji="1" lang="en-US" altLang="ko-KR" sz="2400" dirty="0" err="1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kumimoji="1" lang="en-US" altLang="ko-KR" sz="2400" b="0" dirty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  : </a:t>
            </a:r>
            <a:r>
              <a:rPr kumimoji="1" lang="en-US" altLang="ko-KR" sz="2400" dirty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b</a:t>
            </a:r>
            <a:r>
              <a:rPr kumimoji="1" lang="en-US" altLang="ko-KR" sz="2400" b="0" dirty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 is assigned the value pointed </a:t>
            </a:r>
            <a:r>
              <a:rPr kumimoji="1" lang="en-US" altLang="ko-KR" sz="2400" b="0" dirty="0" smtClean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to by </a:t>
            </a:r>
            <a:r>
              <a:rPr kumimoji="1" lang="en-US" altLang="ko-KR" sz="2400" dirty="0" err="1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ptr</a:t>
            </a:r>
            <a:endParaRPr kumimoji="1" lang="en-US" altLang="ko-KR" sz="2400" dirty="0">
              <a:solidFill>
                <a:schemeClr val="tx1"/>
              </a:solidFill>
              <a:latin typeface="Courier New" charset="0"/>
              <a:ea typeface="굴림" charset="0"/>
              <a:cs typeface="굴림" charset="0"/>
            </a:endParaRPr>
          </a:p>
        </p:txBody>
      </p:sp>
      <p:grpSp>
        <p:nvGrpSpPr>
          <p:cNvPr id="18" name="Group 14"/>
          <p:cNvGrpSpPr>
            <a:grpSpLocks/>
          </p:cNvGrpSpPr>
          <p:nvPr/>
        </p:nvGrpSpPr>
        <p:grpSpPr bwMode="auto">
          <a:xfrm>
            <a:off x="5638800" y="1828800"/>
            <a:ext cx="2698750" cy="1358900"/>
            <a:chOff x="1056" y="1152"/>
            <a:chExt cx="1700" cy="856"/>
          </a:xfrm>
        </p:grpSpPr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1556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5</a:t>
              </a: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2420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9</a:t>
              </a: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1296" y="1584"/>
              <a:ext cx="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a</a:t>
              </a: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2152" y="1604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b</a:t>
              </a: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1056" y="1152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2400">
                  <a:solidFill>
                    <a:schemeClr val="tx1"/>
                  </a:solidFill>
                  <a:latin typeface="Courier New" charset="0"/>
                  <a:ea typeface="굴림" charset="0"/>
                  <a:cs typeface="굴림" charset="0"/>
                </a:rPr>
                <a:t>ptr</a:t>
              </a:r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1584" y="1440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337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Variables (cont.)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533400" y="1922463"/>
            <a:ext cx="4572000" cy="257333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ko-KR" b="1" dirty="0" err="1" smtClean="0">
                <a:latin typeface="Courier New" charset="0"/>
                <a:ea typeface="굴림" charset="0"/>
                <a:cs typeface="굴림" charset="0"/>
              </a:rPr>
              <a:t>int</a:t>
            </a:r>
            <a:r>
              <a:rPr lang="en-US" altLang="ko-KR" b="1" dirty="0" smtClean="0">
                <a:latin typeface="Courier New" charset="0"/>
                <a:ea typeface="굴림" charset="0"/>
                <a:cs typeface="굴림" charset="0"/>
              </a:rPr>
              <a:t> a = 5, b = 9, *</a:t>
            </a:r>
            <a:r>
              <a:rPr lang="en-US" altLang="ko-KR" b="1" dirty="0" err="1" smtClean="0"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lang="en-US" altLang="ko-KR" b="1" dirty="0" smtClean="0">
                <a:latin typeface="Courier New" charset="0"/>
                <a:ea typeface="굴림" charset="0"/>
                <a:cs typeface="굴림" charset="0"/>
              </a:rPr>
              <a:t> = &amp;a;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ko-KR" b="1" dirty="0" smtClean="0">
              <a:latin typeface="Courier New" charset="0"/>
              <a:ea typeface="굴림" charset="0"/>
              <a:cs typeface="굴림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ko-KR" b="1" dirty="0" smtClean="0">
              <a:latin typeface="Courier New" charset="0"/>
              <a:ea typeface="굴림" charset="0"/>
              <a:cs typeface="굴림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ko-KR" b="1" dirty="0" smtClean="0">
                <a:latin typeface="Courier New" charset="0"/>
                <a:ea typeface="굴림" charset="0"/>
                <a:cs typeface="굴림" charset="0"/>
              </a:rPr>
              <a:t>*</a:t>
            </a:r>
            <a:r>
              <a:rPr lang="en-US" altLang="ko-KR" b="1" dirty="0" err="1" smtClean="0"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lang="en-US" altLang="ko-KR" b="1" dirty="0" smtClean="0">
                <a:latin typeface="Courier New" charset="0"/>
                <a:ea typeface="굴림" charset="0"/>
                <a:cs typeface="굴림" charset="0"/>
              </a:rPr>
              <a:t> = b;   </a:t>
            </a:r>
            <a:endParaRPr lang="en-US" altLang="ko-KR" b="1" dirty="0">
              <a:latin typeface="Courier New" charset="0"/>
              <a:ea typeface="굴림" charset="0"/>
              <a:cs typeface="굴림" charset="0"/>
            </a:endParaRPr>
          </a:p>
        </p:txBody>
      </p:sp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5791200" y="1371600"/>
            <a:ext cx="2698750" cy="1358900"/>
            <a:chOff x="1056" y="1152"/>
            <a:chExt cx="1700" cy="856"/>
          </a:xfrm>
        </p:grpSpPr>
        <p:sp>
          <p:nvSpPr>
            <p:cNvPr id="28" name="Rectangle 5"/>
            <p:cNvSpPr>
              <a:spLocks noChangeArrowheads="1"/>
            </p:cNvSpPr>
            <p:nvPr/>
          </p:nvSpPr>
          <p:spPr bwMode="auto">
            <a:xfrm>
              <a:off x="1556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5</a:t>
              </a:r>
            </a:p>
          </p:txBody>
        </p:sp>
        <p:sp>
          <p:nvSpPr>
            <p:cNvPr id="29" name="Rectangle 6"/>
            <p:cNvSpPr>
              <a:spLocks noChangeArrowheads="1"/>
            </p:cNvSpPr>
            <p:nvPr/>
          </p:nvSpPr>
          <p:spPr bwMode="auto">
            <a:xfrm>
              <a:off x="2420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9</a:t>
              </a:r>
            </a:p>
          </p:txBody>
        </p:sp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1296" y="1584"/>
              <a:ext cx="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a</a:t>
              </a:r>
            </a:p>
          </p:txBody>
        </p:sp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2152" y="1604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b</a:t>
              </a:r>
            </a:p>
          </p:txBody>
        </p:sp>
        <p:sp>
          <p:nvSpPr>
            <p:cNvPr id="32" name="Text Box 9"/>
            <p:cNvSpPr txBox="1">
              <a:spLocks noChangeArrowheads="1"/>
            </p:cNvSpPr>
            <p:nvPr/>
          </p:nvSpPr>
          <p:spPr bwMode="auto">
            <a:xfrm>
              <a:off x="1056" y="1152"/>
              <a:ext cx="5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ptr</a:t>
              </a: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>
              <a:off x="1584" y="1440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" name="Group 11"/>
          <p:cNvGrpSpPr>
            <a:grpSpLocks/>
          </p:cNvGrpSpPr>
          <p:nvPr/>
        </p:nvGrpSpPr>
        <p:grpSpPr bwMode="auto">
          <a:xfrm>
            <a:off x="5867400" y="3505200"/>
            <a:ext cx="2698750" cy="1358900"/>
            <a:chOff x="1056" y="1152"/>
            <a:chExt cx="1700" cy="856"/>
          </a:xfrm>
        </p:grpSpPr>
        <p:sp>
          <p:nvSpPr>
            <p:cNvPr id="35" name="Rectangle 12"/>
            <p:cNvSpPr>
              <a:spLocks noChangeArrowheads="1"/>
            </p:cNvSpPr>
            <p:nvPr/>
          </p:nvSpPr>
          <p:spPr bwMode="auto">
            <a:xfrm>
              <a:off x="1556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1" u="sng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9</a:t>
              </a:r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auto">
            <a:xfrm>
              <a:off x="2420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9</a:t>
              </a:r>
            </a:p>
          </p:txBody>
        </p:sp>
        <p:sp>
          <p:nvSpPr>
            <p:cNvPr id="37" name="Text Box 14"/>
            <p:cNvSpPr txBox="1">
              <a:spLocks noChangeArrowheads="1"/>
            </p:cNvSpPr>
            <p:nvPr/>
          </p:nvSpPr>
          <p:spPr bwMode="auto">
            <a:xfrm>
              <a:off x="1296" y="1584"/>
              <a:ext cx="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a</a:t>
              </a:r>
            </a:p>
          </p:txBody>
        </p:sp>
        <p:sp>
          <p:nvSpPr>
            <p:cNvPr id="38" name="Text Box 15"/>
            <p:cNvSpPr txBox="1">
              <a:spLocks noChangeArrowheads="1"/>
            </p:cNvSpPr>
            <p:nvPr/>
          </p:nvSpPr>
          <p:spPr bwMode="auto">
            <a:xfrm>
              <a:off x="2152" y="1604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b</a:t>
              </a:r>
            </a:p>
          </p:txBody>
        </p:sp>
        <p:sp>
          <p:nvSpPr>
            <p:cNvPr id="39" name="Text Box 16"/>
            <p:cNvSpPr txBox="1">
              <a:spLocks noChangeArrowheads="1"/>
            </p:cNvSpPr>
            <p:nvPr/>
          </p:nvSpPr>
          <p:spPr bwMode="auto">
            <a:xfrm>
              <a:off x="1056" y="1152"/>
              <a:ext cx="5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ptr</a:t>
              </a:r>
            </a:p>
          </p:txBody>
        </p:sp>
        <p:sp>
          <p:nvSpPr>
            <p:cNvPr id="40" name="Line 17"/>
            <p:cNvSpPr>
              <a:spLocks noChangeShapeType="1"/>
            </p:cNvSpPr>
            <p:nvPr/>
          </p:nvSpPr>
          <p:spPr bwMode="auto">
            <a:xfrm>
              <a:off x="1584" y="1440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7010400" y="2971800"/>
            <a:ext cx="762000" cy="685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19"/>
          <p:cNvSpPr>
            <a:spLocks noChangeArrowheads="1"/>
          </p:cNvSpPr>
          <p:nvPr/>
        </p:nvSpPr>
        <p:spPr bwMode="auto">
          <a:xfrm>
            <a:off x="381000" y="1905000"/>
            <a:ext cx="47244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 Box 13"/>
          <p:cNvSpPr txBox="1">
            <a:spLocks noChangeArrowheads="1"/>
          </p:cNvSpPr>
          <p:nvPr/>
        </p:nvSpPr>
        <p:spPr bwMode="auto">
          <a:xfrm>
            <a:off x="457200" y="5334000"/>
            <a:ext cx="822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latinLnBrk="1" hangingPunct="1"/>
            <a:r>
              <a:rPr kumimoji="1" lang="en-US" altLang="ko-KR" sz="2400" dirty="0" smtClean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*</a:t>
            </a:r>
            <a:r>
              <a:rPr kumimoji="1" lang="en-US" altLang="ko-KR" sz="2400" dirty="0" err="1" smtClean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kumimoji="1" lang="en-US" altLang="ko-KR" sz="2400" b="0" dirty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 </a:t>
            </a:r>
            <a:r>
              <a:rPr kumimoji="1" lang="en-US" altLang="ko-KR" sz="2400" b="0" dirty="0" smtClean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= </a:t>
            </a:r>
            <a:r>
              <a:rPr kumimoji="1" lang="en-US" altLang="ko-KR" sz="2400" dirty="0" smtClean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b: </a:t>
            </a:r>
            <a:r>
              <a:rPr kumimoji="1" lang="en-US" altLang="ko-KR" sz="2400" b="0" dirty="0" smtClean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the value pointed to by </a:t>
            </a:r>
            <a:r>
              <a:rPr kumimoji="1" lang="en-US" altLang="ko-KR" sz="2400" dirty="0" err="1" smtClean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kumimoji="1" lang="en-US" altLang="ko-KR" sz="2400" dirty="0" smtClean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kumimoji="1" lang="en-US" altLang="ko-KR" sz="2400" b="0" dirty="0" smtClean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is assigned the value in </a:t>
            </a:r>
            <a:r>
              <a:rPr kumimoji="1" lang="en-US" altLang="ko-KR" sz="2400" dirty="0" smtClean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b.</a:t>
            </a:r>
            <a:endParaRPr kumimoji="1" lang="en-US" altLang="ko-KR" sz="2400" dirty="0">
              <a:solidFill>
                <a:schemeClr val="tx1"/>
              </a:solidFill>
              <a:latin typeface="Courier New" charset="0"/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17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2.2</a:t>
            </a:r>
            <a:endParaRPr lang="en-US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636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808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473"/>
            <a:ext cx="8229600" cy="1143000"/>
          </a:xfrm>
        </p:spPr>
        <p:txBody>
          <a:bodyPr/>
          <a:lstStyle/>
          <a:p>
            <a:r>
              <a:rPr lang="en-US" dirty="0" smtClean="0"/>
              <a:t>Exercise 2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1219200"/>
            <a:ext cx="8229600" cy="11541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mtClean="0">
                <a:latin typeface="Arial" charset="0"/>
                <a:ea typeface="굴림" charset="0"/>
                <a:cs typeface="굴림" charset="0"/>
              </a:rPr>
              <a:t>Give memory snapshots after each of these sets of statements are executed.</a:t>
            </a:r>
          </a:p>
          <a:p>
            <a:endParaRPr lang="en-US" dirty="0">
              <a:latin typeface="Arial" charset="0"/>
            </a:endParaRPr>
          </a:p>
        </p:txBody>
      </p:sp>
      <p:pic>
        <p:nvPicPr>
          <p:cNvPr id="5" name="Picture 3" descr="2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6172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870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473"/>
            <a:ext cx="8229600" cy="1143000"/>
          </a:xfrm>
        </p:spPr>
        <p:txBody>
          <a:bodyPr/>
          <a:lstStyle/>
          <a:p>
            <a:r>
              <a:rPr lang="en-US" dirty="0" smtClean="0"/>
              <a:t>Exercise 3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1219200"/>
            <a:ext cx="8229600" cy="2209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charset="0"/>
              </a:rPr>
              <a:t>Refer </a:t>
            </a:r>
            <a:r>
              <a:rPr lang="en-US" dirty="0" smtClean="0">
                <a:latin typeface="Arial" charset="0"/>
              </a:rPr>
              <a:t>to Exercise 10.14 no 3 (b) pg. 297.</a:t>
            </a:r>
            <a:endParaRPr lang="en-US" dirty="0">
              <a:latin typeface="Arial" charset="0"/>
            </a:endParaRPr>
          </a:p>
          <a:p>
            <a:r>
              <a:rPr lang="en-US" dirty="0" smtClean="0">
                <a:latin typeface="Arial" charset="0"/>
              </a:rPr>
              <a:t>Solve the problem.</a:t>
            </a:r>
            <a:endParaRPr lang="en-US" dirty="0">
              <a:latin typeface="Arial" charset="0"/>
            </a:endParaRP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792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629400" cy="1143000"/>
          </a:xfrm>
        </p:spPr>
        <p:txBody>
          <a:bodyPr/>
          <a:lstStyle/>
          <a:p>
            <a:r>
              <a:rPr lang="en-US" dirty="0" smtClean="0"/>
              <a:t>Something like Pointers: Arrays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mtClean="0">
                <a:latin typeface="Arial" charset="0"/>
              </a:rPr>
              <a:t>We have already worked with something similar to pointers, when we learned to pass arrays as arguments to functions.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mtClean="0">
                <a:latin typeface="Arial" charset="0"/>
              </a:rPr>
              <a:t>For example, suppose we use this statement to pass the array </a:t>
            </a:r>
            <a:r>
              <a:rPr lang="en-US" smtClean="0">
                <a:latin typeface="Courier New" charset="0"/>
              </a:rPr>
              <a:t>numbers</a:t>
            </a:r>
            <a:r>
              <a:rPr lang="en-US" smtClean="0">
                <a:latin typeface="Arial" charset="0"/>
              </a:rPr>
              <a:t> to the </a:t>
            </a:r>
            <a:r>
              <a:rPr lang="en-US" smtClean="0">
                <a:latin typeface="Courier New" charset="0"/>
              </a:rPr>
              <a:t>showValues</a:t>
            </a:r>
            <a:r>
              <a:rPr lang="en-US" smtClean="0">
                <a:latin typeface="Arial" charset="0"/>
              </a:rPr>
              <a:t> function: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/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Courier New" charset="0"/>
              </a:rPr>
              <a:t>showValues(numbers, SIZE);</a:t>
            </a:r>
            <a:endParaRPr lang="en-US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825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629400" cy="1143000"/>
          </a:xfrm>
        </p:spPr>
        <p:txBody>
          <a:bodyPr/>
          <a:lstStyle/>
          <a:p>
            <a:r>
              <a:rPr lang="en-US" dirty="0" smtClean="0"/>
              <a:t>Something like Pointers: Arrays</a:t>
            </a:r>
            <a:endParaRPr lang="en-US" dirty="0"/>
          </a:p>
        </p:txBody>
      </p:sp>
      <p:pic>
        <p:nvPicPr>
          <p:cNvPr id="4" name="Picture 3" descr="0902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555037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430587" y="1676400"/>
            <a:ext cx="5410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0">
                <a:solidFill>
                  <a:srgbClr val="FF6600"/>
                </a:solidFill>
                <a:latin typeface="Arial" charset="0"/>
              </a:rPr>
              <a:t>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values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parameter, in 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showValues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function, points to 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numbers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array.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30187" y="4483100"/>
            <a:ext cx="29718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0" dirty="0">
                <a:solidFill>
                  <a:srgbClr val="FF6600"/>
                </a:solidFill>
                <a:latin typeface="Arial" charset="0"/>
              </a:rPr>
              <a:t>C++ automatically stores the address of </a:t>
            </a:r>
            <a:r>
              <a:rPr lang="en-US" sz="2400" b="0" dirty="0">
                <a:solidFill>
                  <a:srgbClr val="FF6600"/>
                </a:solidFill>
                <a:latin typeface="Courier New" charset="0"/>
              </a:rPr>
              <a:t>numbers</a:t>
            </a:r>
            <a:r>
              <a:rPr lang="en-US" sz="2400" b="0" dirty="0">
                <a:solidFill>
                  <a:srgbClr val="FF6600"/>
                </a:solidFill>
                <a:latin typeface="Arial" charset="0"/>
              </a:rPr>
              <a:t> in the </a:t>
            </a:r>
            <a:r>
              <a:rPr lang="en-US" sz="2400" b="0" dirty="0">
                <a:solidFill>
                  <a:srgbClr val="FF6600"/>
                </a:solidFill>
                <a:latin typeface="Courier New" charset="0"/>
              </a:rPr>
              <a:t>values</a:t>
            </a:r>
            <a:r>
              <a:rPr lang="en-US" sz="2400" b="0" dirty="0">
                <a:solidFill>
                  <a:srgbClr val="FF6600"/>
                </a:solidFill>
                <a:latin typeface="Arial" charset="0"/>
              </a:rPr>
              <a:t> parameter.</a:t>
            </a:r>
          </a:p>
        </p:txBody>
      </p:sp>
    </p:spTree>
    <p:extLst>
      <p:ext uri="{BB962C8B-B14F-4D97-AF65-F5344CB8AC3E}">
        <p14:creationId xmlns:p14="http://schemas.microsoft.com/office/powerpoint/2010/main" val="3242412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629400" cy="1143000"/>
          </a:xfrm>
        </p:spPr>
        <p:txBody>
          <a:bodyPr/>
          <a:lstStyle/>
          <a:p>
            <a:r>
              <a:rPr lang="en-US" dirty="0" smtClean="0"/>
              <a:t>Something like Pointers: Reference Variables</a:t>
            </a:r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04800" y="1524000"/>
            <a:ext cx="8686800" cy="480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Arial" charset="0"/>
              </a:rPr>
              <a:t>We have also worked with something like pointers when we learned to use reference variables. </a:t>
            </a:r>
          </a:p>
          <a:p>
            <a:r>
              <a:rPr lang="en-US" sz="2800" dirty="0" smtClean="0">
                <a:latin typeface="Arial" charset="0"/>
              </a:rPr>
              <a:t>Suppose we have this function:</a:t>
            </a:r>
          </a:p>
          <a:p>
            <a:pPr>
              <a:buFontTx/>
              <a:buNone/>
            </a:pPr>
            <a:r>
              <a:rPr lang="en-US" sz="2400" b="1" dirty="0" smtClean="0">
                <a:latin typeface="Courier New" charset="0"/>
              </a:rPr>
              <a:t>  void </a:t>
            </a:r>
            <a:r>
              <a:rPr lang="en-US" sz="2400" b="1" dirty="0" err="1" smtClean="0">
                <a:latin typeface="Courier New" charset="0"/>
              </a:rPr>
              <a:t>getOrder</a:t>
            </a:r>
            <a:r>
              <a:rPr lang="en-US" sz="2400" b="1" dirty="0" smtClean="0">
                <a:latin typeface="Courier New" charset="0"/>
              </a:rPr>
              <a:t>(</a:t>
            </a:r>
            <a:r>
              <a:rPr lang="en-US" sz="2400" b="1" dirty="0" err="1" smtClean="0">
                <a:latin typeface="Courier New" charset="0"/>
              </a:rPr>
              <a:t>int</a:t>
            </a:r>
            <a:r>
              <a:rPr lang="en-US" sz="2400" b="1" dirty="0" smtClean="0">
                <a:latin typeface="Courier New" charset="0"/>
              </a:rPr>
              <a:t> &amp;donuts)</a:t>
            </a:r>
            <a:br>
              <a:rPr lang="en-US" sz="2400" b="1" dirty="0" smtClean="0">
                <a:latin typeface="Courier New" charset="0"/>
              </a:rPr>
            </a:br>
            <a:r>
              <a:rPr lang="en-US" sz="2400" b="1" dirty="0" smtClean="0">
                <a:latin typeface="Courier New" charset="0"/>
              </a:rPr>
              <a:t>{</a:t>
            </a:r>
            <a:br>
              <a:rPr lang="en-US" sz="2400" b="1" dirty="0" smtClean="0">
                <a:latin typeface="Courier New" charset="0"/>
              </a:rPr>
            </a:br>
            <a:r>
              <a:rPr lang="en-US" sz="2400" b="1" dirty="0" smtClean="0">
                <a:latin typeface="Courier New" charset="0"/>
              </a:rPr>
              <a:t> </a:t>
            </a:r>
            <a:r>
              <a:rPr lang="en-US" sz="2400" b="1" dirty="0" err="1" smtClean="0">
                <a:latin typeface="Courier New" charset="0"/>
              </a:rPr>
              <a:t>cout</a:t>
            </a:r>
            <a:r>
              <a:rPr lang="en-US" sz="2400" b="1" dirty="0" smtClean="0">
                <a:latin typeface="Courier New" charset="0"/>
              </a:rPr>
              <a:t> &lt;&lt; "How many doughnuts do you want? ";</a:t>
            </a:r>
            <a:br>
              <a:rPr lang="en-US" sz="2400" b="1" dirty="0" smtClean="0">
                <a:latin typeface="Courier New" charset="0"/>
              </a:rPr>
            </a:br>
            <a:r>
              <a:rPr lang="en-US" sz="2400" b="1" dirty="0" smtClean="0">
                <a:latin typeface="Courier New" charset="0"/>
              </a:rPr>
              <a:t> </a:t>
            </a:r>
            <a:r>
              <a:rPr lang="en-US" sz="2400" b="1" dirty="0" err="1" smtClean="0">
                <a:latin typeface="Courier New" charset="0"/>
              </a:rPr>
              <a:t>cin</a:t>
            </a:r>
            <a:r>
              <a:rPr lang="en-US" sz="2400" b="1" dirty="0" smtClean="0">
                <a:latin typeface="Courier New" charset="0"/>
              </a:rPr>
              <a:t> &gt;&gt; donuts;</a:t>
            </a:r>
            <a:br>
              <a:rPr lang="en-US" sz="2400" b="1" dirty="0" smtClean="0">
                <a:latin typeface="Courier New" charset="0"/>
              </a:rPr>
            </a:br>
            <a:r>
              <a:rPr lang="en-US" sz="2400" b="1" dirty="0" smtClean="0">
                <a:latin typeface="Courier New" charset="0"/>
              </a:rPr>
              <a:t>}</a:t>
            </a:r>
          </a:p>
          <a:p>
            <a:r>
              <a:rPr lang="en-US" sz="2800" dirty="0" smtClean="0">
                <a:latin typeface="Arial" charset="0"/>
              </a:rPr>
              <a:t>And we call it with this code:</a:t>
            </a:r>
            <a:br>
              <a:rPr lang="en-US" sz="2800" dirty="0" smtClean="0">
                <a:latin typeface="Arial" charset="0"/>
              </a:rPr>
            </a:br>
            <a:r>
              <a:rPr lang="en-US" sz="2400" b="1" dirty="0" err="1" smtClean="0">
                <a:latin typeface="Courier New" charset="0"/>
              </a:rPr>
              <a:t>int</a:t>
            </a:r>
            <a:r>
              <a:rPr lang="en-US" sz="2400" b="1" dirty="0" smtClean="0">
                <a:latin typeface="Courier New" charset="0"/>
              </a:rPr>
              <a:t> </a:t>
            </a:r>
            <a:r>
              <a:rPr lang="en-US" sz="2400" b="1" dirty="0" err="1" smtClean="0">
                <a:latin typeface="Courier New" charset="0"/>
              </a:rPr>
              <a:t>jellyDonuts</a:t>
            </a:r>
            <a:r>
              <a:rPr lang="en-US" sz="2400" b="1" dirty="0" smtClean="0">
                <a:latin typeface="Courier New" charset="0"/>
              </a:rPr>
              <a:t>;</a:t>
            </a:r>
            <a:br>
              <a:rPr lang="en-US" sz="2400" b="1" dirty="0" smtClean="0">
                <a:latin typeface="Courier New" charset="0"/>
              </a:rPr>
            </a:br>
            <a:r>
              <a:rPr lang="en-US" sz="2400" b="1" dirty="0" err="1" smtClean="0">
                <a:latin typeface="Courier New" charset="0"/>
              </a:rPr>
              <a:t>getOrder</a:t>
            </a:r>
            <a:r>
              <a:rPr lang="en-US" sz="2400" b="1" dirty="0" smtClean="0">
                <a:latin typeface="Courier New" charset="0"/>
              </a:rPr>
              <a:t>(</a:t>
            </a:r>
            <a:r>
              <a:rPr lang="en-US" sz="2400" b="1" dirty="0" err="1" smtClean="0">
                <a:latin typeface="Courier New" charset="0"/>
              </a:rPr>
              <a:t>jellyDonuts</a:t>
            </a:r>
            <a:r>
              <a:rPr lang="en-US" sz="2400" b="1" dirty="0" smtClean="0">
                <a:latin typeface="Courier New" charset="0"/>
              </a:rPr>
              <a:t>);</a:t>
            </a:r>
            <a:endParaRPr lang="en-US" sz="2400" b="1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972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629400" cy="1143000"/>
          </a:xfrm>
        </p:spPr>
        <p:txBody>
          <a:bodyPr/>
          <a:lstStyle/>
          <a:p>
            <a:r>
              <a:rPr lang="en-US" dirty="0" smtClean="0"/>
              <a:t>Something like Pointers: Reference Variables</a:t>
            </a:r>
            <a:endParaRPr lang="en-US" dirty="0"/>
          </a:p>
        </p:txBody>
      </p:sp>
      <p:pic>
        <p:nvPicPr>
          <p:cNvPr id="8" name="Picture 3" descr="0903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6487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467100" y="1828800"/>
            <a:ext cx="5410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0">
                <a:solidFill>
                  <a:srgbClr val="FF6600"/>
                </a:solidFill>
                <a:latin typeface="Arial" charset="0"/>
              </a:rPr>
              <a:t>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donuts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parameter, in 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getOrder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function, points to 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jellyDonuts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variable.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343400"/>
            <a:ext cx="28194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0">
                <a:solidFill>
                  <a:srgbClr val="FF6600"/>
                </a:solidFill>
                <a:latin typeface="Arial" charset="0"/>
              </a:rPr>
              <a:t>C++ automatically stores the address of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jellyDonuts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   in 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donuts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parameter.</a:t>
            </a:r>
          </a:p>
        </p:txBody>
      </p:sp>
    </p:spTree>
    <p:extLst>
      <p:ext uri="{BB962C8B-B14F-4D97-AF65-F5344CB8AC3E}">
        <p14:creationId xmlns:p14="http://schemas.microsoft.com/office/powerpoint/2010/main" val="596636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/>
              <a:t>3 - The Relationship Between Arrays and Pointers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163885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GB" dirty="0" smtClean="0"/>
              <a:t>The Relationship Between </a:t>
            </a:r>
            <a:br>
              <a:rPr lang="en-GB" dirty="0" smtClean="0"/>
            </a:br>
            <a:r>
              <a:rPr lang="en-GB" dirty="0" smtClean="0"/>
              <a:t>Arrays and Pointers</a:t>
            </a:r>
            <a:endParaRPr lang="en-GB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1676400"/>
            <a:ext cx="8153400" cy="4038600"/>
          </a:xfrm>
          <a:prstGeom prst="rect">
            <a:avLst/>
          </a:prstGeom>
        </p:spPr>
        <p:txBody>
          <a:bodyPr/>
          <a:lstStyle/>
          <a:p>
            <a:r>
              <a:rPr lang="en-US" sz="2800">
                <a:latin typeface="Arial" charset="0"/>
              </a:rPr>
              <a:t>Array name is starting address of array</a:t>
            </a:r>
          </a:p>
          <a:p>
            <a:pPr lvl="1">
              <a:buFontTx/>
              <a:buNone/>
            </a:pPr>
            <a:r>
              <a:rPr lang="en-US" sz="2400">
                <a:latin typeface="Arial" charset="0"/>
              </a:rPr>
              <a:t>	</a:t>
            </a:r>
            <a:r>
              <a:rPr lang="en-US" sz="3200">
                <a:latin typeface="Courier New" charset="0"/>
              </a:rPr>
              <a:t>int vals[] = {4, 7, 11};</a:t>
            </a:r>
          </a:p>
          <a:p>
            <a:pPr lvl="1">
              <a:buFontTx/>
              <a:buNone/>
            </a:pPr>
            <a:endParaRPr lang="en-US">
              <a:latin typeface="Arial" charset="0"/>
            </a:endParaRPr>
          </a:p>
          <a:p>
            <a:pPr lvl="1">
              <a:buFontTx/>
              <a:buNone/>
            </a:pPr>
            <a:endParaRPr lang="en-US">
              <a:latin typeface="Arial" charset="0"/>
            </a:endParaRPr>
          </a:p>
          <a:p>
            <a:pPr lvl="1">
              <a:buFontTx/>
              <a:buNone/>
            </a:pPr>
            <a:r>
              <a:rPr lang="en-US">
                <a:latin typeface="Arial" charset="0"/>
              </a:rPr>
              <a:t>starting address of vals: 0x4a00</a:t>
            </a:r>
          </a:p>
          <a:p>
            <a:pPr lvl="1">
              <a:buFontTx/>
              <a:buNone/>
            </a:pPr>
            <a:r>
              <a:rPr lang="en-US" sz="2400">
                <a:latin typeface="Courier New" charset="0"/>
              </a:rPr>
              <a:t>	</a:t>
            </a:r>
          </a:p>
          <a:p>
            <a:pPr lvl="1">
              <a:buFontTx/>
              <a:buNone/>
            </a:pPr>
            <a:r>
              <a:rPr lang="en-US" sz="2400">
                <a:latin typeface="Courier New" charset="0"/>
              </a:rPr>
              <a:t>	</a:t>
            </a:r>
            <a:r>
              <a:rPr lang="en-US" sz="3200" b="1">
                <a:latin typeface="Courier New" charset="0"/>
              </a:rPr>
              <a:t>cout &lt;&lt; vals; </a:t>
            </a:r>
            <a:r>
              <a:rPr lang="en-US" sz="2400" b="1">
                <a:latin typeface="Courier New" charset="0"/>
              </a:rPr>
              <a:t>// displays 0x4a00</a:t>
            </a:r>
          </a:p>
          <a:p>
            <a:pPr lvl="1">
              <a:buFontTx/>
              <a:buNone/>
            </a:pPr>
            <a:r>
              <a:rPr lang="en-US" sz="3200" b="1">
                <a:latin typeface="Courier New" charset="0"/>
              </a:rPr>
              <a:t>	cout &lt;&lt; vals[0]; </a:t>
            </a:r>
            <a:r>
              <a:rPr lang="en-US" sz="2400" b="1">
                <a:latin typeface="Courier New" charset="0"/>
              </a:rPr>
              <a:t>// displays 4</a:t>
            </a:r>
            <a:r>
              <a:rPr lang="en-US" sz="3200">
                <a:latin typeface="Courier New" charset="0"/>
              </a:rPr>
              <a:t> </a:t>
            </a:r>
          </a:p>
        </p:txBody>
      </p:sp>
      <p:graphicFrame>
        <p:nvGraphicFramePr>
          <p:cNvPr id="12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3825364"/>
              </p:ext>
            </p:extLst>
          </p:nvPr>
        </p:nvGraphicFramePr>
        <p:xfrm>
          <a:off x="2590800" y="3200400"/>
          <a:ext cx="4038600" cy="531813"/>
        </p:xfrm>
        <a:graphic>
          <a:graphicData uri="http://schemas.openxmlformats.org/drawingml/2006/table">
            <a:tbl>
              <a:tblPr/>
              <a:tblGrid>
                <a:gridCol w="1346200"/>
                <a:gridCol w="1346200"/>
                <a:gridCol w="1346200"/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92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GB" dirty="0" smtClean="0"/>
              <a:t>The Relationship Between </a:t>
            </a:r>
            <a:br>
              <a:rPr lang="en-GB" dirty="0" smtClean="0"/>
            </a:br>
            <a:r>
              <a:rPr lang="en-GB" dirty="0" smtClean="0"/>
              <a:t>Arrays and Pointers</a:t>
            </a:r>
            <a:endParaRPr lang="en-GB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524000"/>
            <a:ext cx="7772400" cy="1295400"/>
          </a:xfrm>
          <a:prstGeom prst="rect">
            <a:avLst/>
          </a:prstGeom>
          <a:noFill/>
        </p:spPr>
        <p:txBody>
          <a:bodyPr/>
          <a:lstStyle/>
          <a:p>
            <a:pPr>
              <a:buFontTx/>
              <a:buNone/>
            </a:pPr>
            <a:r>
              <a:rPr lang="en-US" altLang="ko-KR" dirty="0" err="1">
                <a:latin typeface="Courier New" charset="0"/>
                <a:ea typeface="굴림" charset="0"/>
                <a:cs typeface="굴림" charset="0"/>
              </a:rPr>
              <a:t>int</a:t>
            </a:r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 x[5], *</a:t>
            </a:r>
            <a:r>
              <a:rPr lang="en-US" altLang="ko-KR" dirty="0" err="1">
                <a:latin typeface="Courier New" charset="0"/>
                <a:ea typeface="굴림" charset="0"/>
                <a:cs typeface="굴림" charset="0"/>
              </a:rPr>
              <a:t>ptr_x</a:t>
            </a:r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;</a:t>
            </a:r>
          </a:p>
          <a:p>
            <a:pPr>
              <a:buFontTx/>
              <a:buNone/>
            </a:pPr>
            <a:r>
              <a:rPr lang="en-US" altLang="ko-KR" dirty="0" err="1">
                <a:latin typeface="Courier New" charset="0"/>
                <a:ea typeface="굴림" charset="0"/>
                <a:cs typeface="굴림" charset="0"/>
              </a:rPr>
              <a:t>ptr_x</a:t>
            </a:r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 = &amp;x[0];</a:t>
            </a:r>
          </a:p>
          <a:p>
            <a:pPr>
              <a:buFontTx/>
              <a:buNone/>
            </a:pPr>
            <a:endParaRPr lang="en-US" altLang="ko-KR" dirty="0">
              <a:latin typeface="Arial" charset="0"/>
              <a:ea typeface="굴림" charset="0"/>
              <a:cs typeface="굴림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743200" y="3581400"/>
            <a:ext cx="762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2400" b="0" dirty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?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505200" y="3581400"/>
            <a:ext cx="762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?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267200" y="3581400"/>
            <a:ext cx="762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?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029200" y="3581400"/>
            <a:ext cx="762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?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791200" y="3581400"/>
            <a:ext cx="762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?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1801813" y="2652713"/>
            <a:ext cx="12477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latinLnBrk="1" hangingPunct="1"/>
            <a:r>
              <a:rPr kumimoji="1" lang="en-US" altLang="ko-KR" sz="280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ptr_x</a:t>
            </a:r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>
            <a:off x="2819400" y="31242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lg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2743200" y="4038600"/>
            <a:ext cx="76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x[0]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3505200" y="4038600"/>
            <a:ext cx="76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x[1]</a:t>
            </a: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4267200" y="4038600"/>
            <a:ext cx="76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x[2]</a:t>
            </a: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5029200" y="4038600"/>
            <a:ext cx="76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x[3]</a:t>
            </a: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5791200" y="4038600"/>
            <a:ext cx="76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x[4]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5052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Memory allocation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85800" y="4953000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800" dirty="0">
                <a:latin typeface="굴림" charset="0"/>
                <a:ea typeface="굴림" charset="0"/>
                <a:cs typeface="굴림" charset="0"/>
              </a:rPr>
              <a:t>The memory location for </a:t>
            </a:r>
            <a:r>
              <a:rPr kumimoji="1" lang="en-US" altLang="ko-KR" sz="2800" b="1" dirty="0">
                <a:latin typeface="Times New Roman" charset="0"/>
                <a:ea typeface="굴림" charset="0"/>
                <a:cs typeface="굴림" charset="0"/>
              </a:rPr>
              <a:t>x[1]</a:t>
            </a:r>
            <a:r>
              <a:rPr kumimoji="1" lang="en-US" altLang="ko-KR" sz="2800" dirty="0">
                <a:latin typeface="굴림" charset="0"/>
                <a:ea typeface="굴림" charset="0"/>
                <a:cs typeface="굴림" charset="0"/>
              </a:rPr>
              <a:t> </a:t>
            </a:r>
            <a:r>
              <a:rPr kumimoji="1" lang="en-US" altLang="ko-KR" sz="2800" dirty="0" smtClean="0">
                <a:latin typeface="굴림" charset="0"/>
                <a:ea typeface="굴림" charset="0"/>
                <a:cs typeface="굴림" charset="0"/>
              </a:rPr>
              <a:t>is immediately follow the memory location of </a:t>
            </a:r>
            <a:r>
              <a:rPr kumimoji="1" lang="en-US" altLang="ko-KR" sz="2800" b="1" dirty="0">
                <a:latin typeface="Times New Roman" charset="0"/>
                <a:ea typeface="굴림" charset="0"/>
                <a:cs typeface="굴림" charset="0"/>
              </a:rPr>
              <a:t>x</a:t>
            </a:r>
            <a:r>
              <a:rPr kumimoji="1" lang="en-US" altLang="ko-KR" sz="2800" b="1" dirty="0" smtClean="0">
                <a:latin typeface="Times New Roman" charset="0"/>
                <a:ea typeface="굴림" charset="0"/>
                <a:cs typeface="굴림" charset="0"/>
              </a:rPr>
              <a:t>[0].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7362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GB" dirty="0" smtClean="0"/>
              <a:t>The Relationship Between </a:t>
            </a:r>
            <a:br>
              <a:rPr lang="en-GB" dirty="0" smtClean="0"/>
            </a:br>
            <a:r>
              <a:rPr lang="en-GB" dirty="0" smtClean="0"/>
              <a:t>Arrays and Pointers (cont.)</a:t>
            </a:r>
            <a:endParaRPr lang="en-GB" dirty="0"/>
          </a:p>
        </p:txBody>
      </p:sp>
      <p:sp>
        <p:nvSpPr>
          <p:cNvPr id="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52600"/>
            <a:ext cx="8229600" cy="4343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Arial" charset="0"/>
              </a:rPr>
              <a:t>Array name can be used as a pointer constant: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en-US" dirty="0" err="1">
                <a:latin typeface="Courier New" charset="0"/>
              </a:rPr>
              <a:t>int</a:t>
            </a:r>
            <a:r>
              <a:rPr lang="en-US" dirty="0">
                <a:latin typeface="Courier New" charset="0"/>
              </a:rPr>
              <a:t> </a:t>
            </a:r>
            <a:r>
              <a:rPr lang="en-US" dirty="0" err="1">
                <a:latin typeface="Courier New" charset="0"/>
              </a:rPr>
              <a:t>vals</a:t>
            </a:r>
            <a:r>
              <a:rPr lang="en-US" dirty="0">
                <a:latin typeface="Courier New" charset="0"/>
              </a:rPr>
              <a:t>[] = {4, 7, 11};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Courier New" charset="0"/>
              </a:rPr>
              <a:t>	</a:t>
            </a:r>
            <a:r>
              <a:rPr lang="en-US" dirty="0" err="1">
                <a:latin typeface="Courier New" charset="0"/>
              </a:rPr>
              <a:t>cout</a:t>
            </a:r>
            <a:r>
              <a:rPr lang="en-US" dirty="0">
                <a:latin typeface="Courier New" charset="0"/>
              </a:rPr>
              <a:t> &lt;&lt; *</a:t>
            </a:r>
            <a:r>
              <a:rPr lang="en-US" dirty="0" err="1">
                <a:latin typeface="Courier New" charset="0"/>
              </a:rPr>
              <a:t>vals</a:t>
            </a:r>
            <a:r>
              <a:rPr lang="en-US" dirty="0">
                <a:latin typeface="Courier New" charset="0"/>
              </a:rPr>
              <a:t>;    // displays 4</a:t>
            </a:r>
            <a:endParaRPr lang="en-US" dirty="0">
              <a:latin typeface="Arial" charset="0"/>
            </a:endParaRP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Pointer can be used as an array name: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en-US" dirty="0" err="1">
                <a:latin typeface="Courier New" charset="0"/>
              </a:rPr>
              <a:t>int</a:t>
            </a:r>
            <a:r>
              <a:rPr lang="en-US" dirty="0">
                <a:latin typeface="Courier New" charset="0"/>
              </a:rPr>
              <a:t> *</a:t>
            </a:r>
            <a:r>
              <a:rPr lang="en-US" dirty="0" err="1">
                <a:latin typeface="Courier New" charset="0"/>
              </a:rPr>
              <a:t>valptr</a:t>
            </a:r>
            <a:r>
              <a:rPr lang="en-US" dirty="0">
                <a:latin typeface="Courier New" charset="0"/>
              </a:rPr>
              <a:t> = </a:t>
            </a:r>
            <a:r>
              <a:rPr lang="en-US" dirty="0" err="1">
                <a:latin typeface="Courier New" charset="0"/>
              </a:rPr>
              <a:t>vals</a:t>
            </a:r>
            <a:r>
              <a:rPr lang="en-US" dirty="0">
                <a:latin typeface="Courier New" charset="0"/>
              </a:rPr>
              <a:t>;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Courier New" charset="0"/>
              </a:rPr>
              <a:t>	</a:t>
            </a:r>
            <a:r>
              <a:rPr lang="en-US" dirty="0" err="1">
                <a:latin typeface="Courier New" charset="0"/>
              </a:rPr>
              <a:t>cout</a:t>
            </a:r>
            <a:r>
              <a:rPr lang="en-US" dirty="0">
                <a:latin typeface="Courier New" charset="0"/>
              </a:rPr>
              <a:t> &lt;&lt; </a:t>
            </a:r>
            <a:r>
              <a:rPr lang="en-US" dirty="0" err="1">
                <a:latin typeface="Courier New" charset="0"/>
              </a:rPr>
              <a:t>valptr</a:t>
            </a:r>
            <a:r>
              <a:rPr lang="en-US" dirty="0">
                <a:latin typeface="Courier New" charset="0"/>
              </a:rPr>
              <a:t>[1]; // displays 7</a:t>
            </a:r>
            <a:endParaRPr lang="en-US" dirty="0">
              <a:latin typeface="Arial" charset="0"/>
            </a:endParaRP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17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7086600" cy="1143000"/>
          </a:xfrm>
        </p:spPr>
        <p:txBody>
          <a:bodyPr/>
          <a:lstStyle/>
          <a:p>
            <a:r>
              <a:rPr lang="en-GB" dirty="0" smtClean="0"/>
              <a:t>Example 3.1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7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7086600" cy="1143000"/>
          </a:xfrm>
        </p:spPr>
        <p:txBody>
          <a:bodyPr/>
          <a:lstStyle/>
          <a:p>
            <a:r>
              <a:rPr lang="en-GB" dirty="0" smtClean="0"/>
              <a:t>Exercise 4</a:t>
            </a:r>
            <a:endParaRPr lang="en-GB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</p:spPr>
        <p:txBody>
          <a:bodyPr/>
          <a:lstStyle/>
          <a:p>
            <a:r>
              <a:rPr lang="en-US" dirty="0">
                <a:latin typeface="Arial" charset="0"/>
              </a:rPr>
              <a:t>Refer to previous </a:t>
            </a:r>
            <a:r>
              <a:rPr lang="en-US" dirty="0" smtClean="0">
                <a:latin typeface="Arial" charset="0"/>
              </a:rPr>
              <a:t>slide </a:t>
            </a:r>
            <a:r>
              <a:rPr lang="en-US" dirty="0">
                <a:latin typeface="Arial" charset="0"/>
              </a:rPr>
              <a:t>in </a:t>
            </a:r>
            <a:r>
              <a:rPr lang="en-US" dirty="0" smtClean="0">
                <a:latin typeface="Arial" charset="0"/>
              </a:rPr>
              <a:t>Program </a:t>
            </a:r>
            <a:r>
              <a:rPr lang="en-US" dirty="0">
                <a:latin typeface="Arial" charset="0"/>
              </a:rPr>
              <a:t>9-5.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Print the third element in the array using pointer </a:t>
            </a:r>
            <a:r>
              <a:rPr lang="en-US" b="1" dirty="0">
                <a:latin typeface="Courier New" charset="0"/>
              </a:rPr>
              <a:t>number</a:t>
            </a:r>
            <a:r>
              <a:rPr lang="en-US" dirty="0">
                <a:latin typeface="Arial" charset="0"/>
              </a:rPr>
              <a:t>. </a:t>
            </a:r>
          </a:p>
          <a:p>
            <a:pPr marL="0" indent="0">
              <a:buNone/>
            </a:pP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35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/>
              <a:t>4 - Pointers Arithmetic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306973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Pointers Arithmetic</a:t>
            </a:r>
            <a:endParaRPr lang="en-GB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7467600" cy="4445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smtClean="0">
                <a:latin typeface="Arial" charset="0"/>
              </a:rPr>
              <a:t>Operations on pointer variables: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Arial" charset="0"/>
            </a:endParaRPr>
          </a:p>
        </p:txBody>
      </p:sp>
      <p:graphicFrame>
        <p:nvGraphicFramePr>
          <p:cNvPr id="6" name="Group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4006645"/>
              </p:ext>
            </p:extLst>
          </p:nvPr>
        </p:nvGraphicFramePr>
        <p:xfrm>
          <a:off x="304800" y="2209800"/>
          <a:ext cx="8458200" cy="3946016"/>
        </p:xfrm>
        <a:graphic>
          <a:graphicData uri="http://schemas.openxmlformats.org/drawingml/2006/table">
            <a:tbl>
              <a:tblPr/>
              <a:tblGrid>
                <a:gridCol w="3190875"/>
                <a:gridCol w="5267325"/>
              </a:tblGrid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Operation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Example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int vals[]={4,7,11};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int *valptr = vals;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++, --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valptr++; // points at 7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valptr--; // now points at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+, -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(pointer and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int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cout &lt;&lt; *(valptr + 2); // 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+=, -=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(pointer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and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int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 = vals; // points at 4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 += 2;   // points at 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-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(pointer from pointer)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cout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 &lt;&lt;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–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; // difference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//(number of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ints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) between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ＭＳ Ｐゴシック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// and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21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 smtClean="0"/>
              <a:t>Example 4.1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6200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676400" y="4191000"/>
            <a:ext cx="4191000" cy="30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600200" y="5715000"/>
            <a:ext cx="4191000" cy="30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1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 smtClean="0"/>
              <a:t>Pointers in Expressions</a:t>
            </a:r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81000" y="990600"/>
            <a:ext cx="8229600" cy="5334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Arial" charset="0"/>
              </a:rPr>
              <a:t>Given: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 err="1" smtClean="0">
                <a:latin typeface="Courier New" charset="0"/>
              </a:rPr>
              <a:t>int</a:t>
            </a:r>
            <a:r>
              <a:rPr lang="en-US" dirty="0" smtClean="0">
                <a:latin typeface="Courier New" charset="0"/>
              </a:rPr>
              <a:t> </a:t>
            </a:r>
            <a:r>
              <a:rPr lang="en-US" dirty="0" err="1" smtClean="0">
                <a:latin typeface="Courier New" charset="0"/>
              </a:rPr>
              <a:t>vals</a:t>
            </a:r>
            <a:r>
              <a:rPr lang="en-US" dirty="0" smtClean="0">
                <a:latin typeface="Courier New" charset="0"/>
              </a:rPr>
              <a:t>[]={4,7,11}, *</a:t>
            </a:r>
            <a:r>
              <a:rPr lang="en-US" dirty="0" err="1" smtClean="0">
                <a:latin typeface="Courier New" charset="0"/>
              </a:rPr>
              <a:t>valptr</a:t>
            </a:r>
            <a:r>
              <a:rPr lang="en-US" dirty="0" smtClean="0">
                <a:latin typeface="Courier New" charset="0"/>
              </a:rPr>
              <a:t>;</a:t>
            </a:r>
          </a:p>
          <a:p>
            <a:pPr lvl="1">
              <a:buFontTx/>
              <a:buNone/>
            </a:pPr>
            <a:r>
              <a:rPr lang="en-US" dirty="0" err="1" smtClean="0">
                <a:latin typeface="Courier New" charset="0"/>
              </a:rPr>
              <a:t>valptr</a:t>
            </a:r>
            <a:r>
              <a:rPr lang="en-US" dirty="0" smtClean="0">
                <a:latin typeface="Courier New" charset="0"/>
              </a:rPr>
              <a:t> = </a:t>
            </a:r>
            <a:r>
              <a:rPr lang="en-US" dirty="0" err="1" smtClean="0">
                <a:latin typeface="Courier New" charset="0"/>
              </a:rPr>
              <a:t>vals</a:t>
            </a:r>
            <a:r>
              <a:rPr lang="en-US" dirty="0" smtClean="0">
                <a:latin typeface="Courier New" charset="0"/>
              </a:rPr>
              <a:t>;</a:t>
            </a:r>
            <a:br>
              <a:rPr lang="en-US" dirty="0" smtClean="0">
                <a:latin typeface="Courier New" charset="0"/>
              </a:rPr>
            </a:br>
            <a:endParaRPr lang="en-US" dirty="0" smtClean="0">
              <a:latin typeface="Courier New" charset="0"/>
            </a:endParaRPr>
          </a:p>
          <a:p>
            <a:pPr>
              <a:buClr>
                <a:schemeClr val="tx1"/>
              </a:buClr>
              <a:buFontTx/>
              <a:buNone/>
            </a:pPr>
            <a:r>
              <a:rPr lang="en-US" dirty="0" smtClean="0">
                <a:latin typeface="Arial" charset="0"/>
              </a:rPr>
              <a:t>What is </a:t>
            </a:r>
            <a:r>
              <a:rPr lang="en-US" dirty="0" err="1" smtClean="0">
                <a:latin typeface="Courier New" charset="0"/>
              </a:rPr>
              <a:t>valptr</a:t>
            </a:r>
            <a:r>
              <a:rPr lang="en-US" dirty="0" smtClean="0">
                <a:latin typeface="Courier New" charset="0"/>
              </a:rPr>
              <a:t> + 1</a:t>
            </a:r>
            <a:r>
              <a:rPr lang="en-US" dirty="0" smtClean="0">
                <a:latin typeface="Arial" charset="0"/>
              </a:rPr>
              <a:t>?  	                             It means (address in </a:t>
            </a:r>
            <a:r>
              <a:rPr lang="en-US" dirty="0" err="1" smtClean="0">
                <a:latin typeface="Courier New" charset="0"/>
              </a:rPr>
              <a:t>valptr</a:t>
            </a:r>
            <a:r>
              <a:rPr lang="en-US" dirty="0" smtClean="0">
                <a:latin typeface="Arial" charset="0"/>
              </a:rPr>
              <a:t>) + (1 * size of an </a:t>
            </a:r>
            <a:r>
              <a:rPr lang="en-US" dirty="0" err="1" smtClean="0">
                <a:latin typeface="Arial" charset="0"/>
              </a:rPr>
              <a:t>int</a:t>
            </a:r>
            <a:r>
              <a:rPr lang="en-US" dirty="0" smtClean="0">
                <a:latin typeface="Arial" charset="0"/>
              </a:rPr>
              <a:t>)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dirty="0" err="1" smtClean="0">
                <a:latin typeface="Courier New" charset="0"/>
              </a:rPr>
              <a:t>cout</a:t>
            </a:r>
            <a:r>
              <a:rPr lang="en-US" dirty="0" smtClean="0">
                <a:latin typeface="Courier New" charset="0"/>
              </a:rPr>
              <a:t> &lt;&lt; *(valptr+1); //displays 7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dirty="0" err="1" smtClean="0">
                <a:latin typeface="Courier New" charset="0"/>
              </a:rPr>
              <a:t>cout</a:t>
            </a:r>
            <a:r>
              <a:rPr lang="en-US" dirty="0" smtClean="0">
                <a:latin typeface="Courier New" charset="0"/>
              </a:rPr>
              <a:t> &lt;&lt; *(valptr+2); //displays 11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dirty="0" smtClean="0">
              <a:latin typeface="Arial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dirty="0" smtClean="0">
                <a:latin typeface="Arial" charset="0"/>
              </a:rPr>
              <a:t>Must use </a:t>
            </a:r>
            <a:r>
              <a:rPr lang="en-US" dirty="0" smtClean="0">
                <a:latin typeface="Courier New" charset="0"/>
              </a:rPr>
              <a:t>( )</a:t>
            </a:r>
            <a:r>
              <a:rPr lang="en-US" dirty="0" smtClean="0">
                <a:latin typeface="Arial" charset="0"/>
              </a:rPr>
              <a:t> as shown in the expressions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75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 smtClean="0"/>
              <a:t>Pointers in Expressions</a:t>
            </a:r>
            <a:endParaRPr lang="en-GB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8600" y="1447800"/>
            <a:ext cx="8610600" cy="510540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depends on the machine used</a:t>
            </a:r>
          </a:p>
          <a:p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depends on the variable type </a:t>
            </a:r>
            <a:endParaRPr lang="en-US" altLang="ko-KR" b="1" dirty="0" smtClean="0">
              <a:latin typeface="Arial" charset="0"/>
              <a:ea typeface="굴림" charset="0"/>
              <a:cs typeface="굴림" charset="0"/>
            </a:endParaRPr>
          </a:p>
          <a:p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For examples,</a:t>
            </a:r>
          </a:p>
          <a:p>
            <a:pPr lvl="1"/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Short integers ( 2 byte )</a:t>
            </a:r>
          </a:p>
          <a:p>
            <a:pPr lvl="2"/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Beginning		</a:t>
            </a:r>
            <a:r>
              <a:rPr lang="en-US" altLang="ko-KR" b="1" dirty="0" smtClean="0">
                <a:latin typeface="Arial" charset="0"/>
                <a:ea typeface="굴림" charset="0"/>
                <a:cs typeface="굴림" charset="0"/>
              </a:rPr>
              <a:t>: </a:t>
            </a:r>
            <a:r>
              <a:rPr lang="en-US" altLang="ko-KR" b="1" dirty="0" err="1" smtClean="0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 smtClean="0">
                <a:latin typeface="Arial" charset="0"/>
                <a:ea typeface="굴림" charset="0"/>
                <a:cs typeface="굴림" charset="0"/>
              </a:rPr>
              <a:t> = 45530</a:t>
            </a:r>
          </a:p>
          <a:p>
            <a:pPr lvl="2"/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After </a:t>
            </a:r>
            <a:r>
              <a:rPr lang="en-US" altLang="ko-KR" b="1" dirty="0" err="1" smtClean="0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 smtClean="0">
                <a:latin typeface="Arial" charset="0"/>
                <a:ea typeface="굴림" charset="0"/>
                <a:cs typeface="굴림" charset="0"/>
              </a:rPr>
              <a:t>++</a:t>
            </a:r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		</a:t>
            </a:r>
            <a:r>
              <a:rPr lang="en-US" altLang="ko-KR" b="1" dirty="0" smtClean="0">
                <a:latin typeface="Arial" charset="0"/>
                <a:ea typeface="굴림" charset="0"/>
                <a:cs typeface="굴림" charset="0"/>
              </a:rPr>
              <a:t>: </a:t>
            </a:r>
            <a:r>
              <a:rPr lang="en-US" altLang="ko-KR" b="1" dirty="0" err="1" smtClean="0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 smtClean="0">
                <a:latin typeface="Arial" charset="0"/>
                <a:ea typeface="굴림" charset="0"/>
                <a:cs typeface="굴림" charset="0"/>
              </a:rPr>
              <a:t> = 45532</a:t>
            </a:r>
          </a:p>
          <a:p>
            <a:pPr lvl="1"/>
            <a:r>
              <a:rPr lang="en-US" altLang="ko-KR" dirty="0" smtClean="0">
                <a:latin typeface="Arial" charset="0"/>
                <a:ea typeface="굴림" charset="0"/>
                <a:cs typeface="굴림" charset="0"/>
              </a:rPr>
              <a:t>Floating point values ( 4 byte )</a:t>
            </a:r>
          </a:p>
          <a:p>
            <a:pPr lvl="2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Beginning		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: </a:t>
            </a:r>
            <a:r>
              <a:rPr lang="en-US" altLang="ko-KR" b="1" dirty="0" err="1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 = </a:t>
            </a:r>
            <a:r>
              <a:rPr lang="en-US" altLang="ko-KR" b="1" dirty="0" smtClean="0">
                <a:latin typeface="Arial" charset="0"/>
                <a:ea typeface="굴림" charset="0"/>
                <a:cs typeface="굴림" charset="0"/>
              </a:rPr>
              <a:t>50200</a:t>
            </a:r>
            <a:endParaRPr lang="en-US" altLang="ko-KR" b="1" dirty="0">
              <a:latin typeface="Arial" charset="0"/>
              <a:ea typeface="굴림" charset="0"/>
              <a:cs typeface="굴림" charset="0"/>
            </a:endParaRPr>
          </a:p>
          <a:p>
            <a:pPr lvl="2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After </a:t>
            </a:r>
            <a:r>
              <a:rPr lang="en-US" altLang="ko-KR" b="1" dirty="0" err="1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++</a:t>
            </a: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		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: </a:t>
            </a:r>
            <a:r>
              <a:rPr lang="en-US" altLang="ko-KR" b="1" dirty="0" err="1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 = </a:t>
            </a:r>
            <a:r>
              <a:rPr lang="en-US" altLang="ko-KR" b="1" dirty="0" smtClean="0">
                <a:latin typeface="Arial" charset="0"/>
                <a:ea typeface="굴림" charset="0"/>
                <a:cs typeface="굴림" charset="0"/>
              </a:rPr>
              <a:t>50204</a:t>
            </a:r>
            <a:endParaRPr lang="en-US" altLang="ko-KR" b="1" dirty="0">
              <a:latin typeface="Arial" charset="0"/>
              <a:ea typeface="굴림" charset="0"/>
              <a:cs typeface="굴림" charset="0"/>
            </a:endParaRPr>
          </a:p>
          <a:p>
            <a:pPr lvl="2"/>
            <a:endParaRPr lang="en-US" altLang="ko-KR" dirty="0">
              <a:latin typeface="Arial" charset="0"/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98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 smtClean="0"/>
              <a:t>Array Access</a:t>
            </a:r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600200"/>
            <a:ext cx="8153400" cy="7985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smtClean="0">
                <a:latin typeface="Arial" charset="0"/>
              </a:rPr>
              <a:t>Array elements can be accessed in many ways:</a:t>
            </a:r>
          </a:p>
          <a:p>
            <a:endParaRPr lang="en-US" sz="2800" dirty="0">
              <a:latin typeface="Arial" charset="0"/>
            </a:endParaRPr>
          </a:p>
        </p:txBody>
      </p:sp>
      <p:graphicFrame>
        <p:nvGraphicFramePr>
          <p:cNvPr id="9" name="Group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279812"/>
              </p:ext>
            </p:extLst>
          </p:nvPr>
        </p:nvGraphicFramePr>
        <p:xfrm>
          <a:off x="838200" y="2286000"/>
          <a:ext cx="7391400" cy="3817937"/>
        </p:xfrm>
        <a:graphic>
          <a:graphicData uri="http://schemas.openxmlformats.org/drawingml/2006/table">
            <a:tbl>
              <a:tblPr/>
              <a:tblGrid>
                <a:gridCol w="3400425"/>
                <a:gridCol w="3990975"/>
              </a:tblGrid>
              <a:tr h="7969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Array access method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6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array name and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[]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vals[2] = 17;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21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pointer to array and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[]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valptr[2] = 17;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array name and subscript arithmetic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*(vals + 2) = 17;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pointer to array and subscript arithmetic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*(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valptr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 + 2) = 17;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552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 smtClean="0"/>
              <a:t>Array Access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458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600200" y="4191000"/>
            <a:ext cx="4191000" cy="30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524000" y="5638800"/>
            <a:ext cx="4191000" cy="30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3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 smtClean="0"/>
              <a:t>Exercise 5</a:t>
            </a:r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600201"/>
            <a:ext cx="8382000" cy="190500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charset="0"/>
              </a:rPr>
              <a:t>Refer </a:t>
            </a:r>
            <a:r>
              <a:rPr lang="en-US" dirty="0">
                <a:latin typeface="Arial" charset="0"/>
              </a:rPr>
              <a:t>to Exercise 10.14 No. 4(b) in pg. </a:t>
            </a:r>
            <a:r>
              <a:rPr lang="en-US" dirty="0" smtClean="0">
                <a:latin typeface="Arial" charset="0"/>
              </a:rPr>
              <a:t>298.</a:t>
            </a:r>
          </a:p>
          <a:p>
            <a:r>
              <a:rPr lang="en-US" dirty="0" smtClean="0">
                <a:latin typeface="Arial" charset="0"/>
              </a:rPr>
              <a:t>Solve the problem. 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6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/>
              <a:t>5 - Initializing Pointers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276976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 smtClean="0"/>
              <a:t>Initializing Pointers</a:t>
            </a:r>
            <a:endParaRPr lang="en-GB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2954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latin typeface="Arial" charset="0"/>
              </a:rPr>
              <a:t>Can initialize at definition time: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smtClean="0">
                <a:latin typeface="Arial" charset="0"/>
              </a:rPr>
              <a:t>	</a:t>
            </a:r>
            <a:r>
              <a:rPr lang="en-US" smtClean="0">
                <a:latin typeface="Courier New" charset="0"/>
              </a:rPr>
              <a:t>int num, *numptr = &amp;num;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smtClean="0">
                <a:latin typeface="Courier New" charset="0"/>
              </a:rPr>
              <a:t>	int val[3], *valptr = val;</a:t>
            </a:r>
          </a:p>
          <a:p>
            <a:r>
              <a:rPr lang="en-US" smtClean="0">
                <a:latin typeface="Arial" charset="0"/>
              </a:rPr>
              <a:t>Cannot mix data types: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smtClean="0">
                <a:latin typeface="Arial" charset="0"/>
              </a:rPr>
              <a:t>	</a:t>
            </a:r>
            <a:r>
              <a:rPr lang="en-US" smtClean="0">
                <a:latin typeface="Courier New" charset="0"/>
              </a:rPr>
              <a:t>double cost;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smtClean="0">
                <a:latin typeface="Courier New" charset="0"/>
              </a:rPr>
              <a:t>	int *ptr = &amp;cost; // won</a:t>
            </a:r>
            <a:r>
              <a:rPr lang="ja-JP" altLang="en-US" smtClean="0">
                <a:latin typeface="Arial" charset="0"/>
              </a:rPr>
              <a:t>’</a:t>
            </a:r>
            <a:r>
              <a:rPr lang="en-US" smtClean="0">
                <a:latin typeface="Courier New" charset="0"/>
              </a:rPr>
              <a:t>t work</a:t>
            </a:r>
          </a:p>
          <a:p>
            <a:r>
              <a:rPr lang="en-US" smtClean="0">
                <a:latin typeface="Arial" charset="0"/>
              </a:rPr>
              <a:t>Can test for an invalid address for </a:t>
            </a:r>
            <a:r>
              <a:rPr lang="en-US" smtClean="0">
                <a:latin typeface="Courier New" charset="0"/>
              </a:rPr>
              <a:t>ptr</a:t>
            </a:r>
            <a:r>
              <a:rPr lang="en-US" smtClean="0">
                <a:latin typeface="Arial" charset="0"/>
              </a:rPr>
              <a:t> with: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smtClean="0">
                <a:latin typeface="Arial" charset="0"/>
              </a:rPr>
              <a:t>	</a:t>
            </a:r>
            <a:r>
              <a:rPr lang="en-US" smtClean="0">
                <a:latin typeface="Courier New" charset="0"/>
              </a:rPr>
              <a:t>if (!ptr) ...</a:t>
            </a:r>
            <a:endParaRPr lang="en-US" smtClean="0">
              <a:latin typeface="Arial" charset="0"/>
            </a:endParaRP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3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 smtClean="0"/>
              <a:t>Exercise 6</a:t>
            </a:r>
            <a:endParaRPr lang="en-GB" dirty="0"/>
          </a:p>
        </p:txBody>
      </p:sp>
      <p:pic>
        <p:nvPicPr>
          <p:cNvPr id="5" name="Picture 2" descr="2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39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/>
              <a:t>6 - Comparing Pointers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29242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 smtClean="0"/>
              <a:t>Comparing Pointers</a:t>
            </a:r>
            <a:endParaRPr lang="en-GB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76400"/>
            <a:ext cx="82296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</a:pPr>
            <a:r>
              <a:rPr lang="en-US" dirty="0" smtClean="0">
                <a:latin typeface="Arial" charset="0"/>
              </a:rPr>
              <a:t>Relational operators (</a:t>
            </a:r>
            <a:r>
              <a:rPr lang="en-US" dirty="0" smtClean="0">
                <a:latin typeface="Courier New" charset="0"/>
              </a:rPr>
              <a:t>&lt;</a:t>
            </a:r>
            <a:r>
              <a:rPr lang="en-US" dirty="0" smtClean="0">
                <a:latin typeface="Arial" charset="0"/>
              </a:rPr>
              <a:t>, </a:t>
            </a:r>
            <a:r>
              <a:rPr lang="en-US" dirty="0" smtClean="0">
                <a:latin typeface="Courier New" charset="0"/>
              </a:rPr>
              <a:t>&gt;=</a:t>
            </a:r>
            <a:r>
              <a:rPr lang="en-US" dirty="0" smtClean="0">
                <a:latin typeface="Arial" charset="0"/>
              </a:rPr>
              <a:t>, etc.) can be used to compare addresses in pointers</a:t>
            </a:r>
          </a:p>
          <a:p>
            <a:pPr>
              <a:lnSpc>
                <a:spcPct val="85000"/>
              </a:lnSpc>
            </a:pPr>
            <a:r>
              <a:rPr lang="en-US" dirty="0" smtClean="0">
                <a:latin typeface="Arial" charset="0"/>
              </a:rPr>
              <a:t>Comparing addresses </a:t>
            </a:r>
            <a:r>
              <a:rPr lang="en-US" u="sng" dirty="0" smtClean="0">
                <a:latin typeface="Arial" charset="0"/>
              </a:rPr>
              <a:t>in</a:t>
            </a:r>
            <a:r>
              <a:rPr lang="en-US" dirty="0" smtClean="0">
                <a:latin typeface="Arial" charset="0"/>
              </a:rPr>
              <a:t> pointers is not the same as comparing contents </a:t>
            </a:r>
            <a:r>
              <a:rPr lang="en-US" u="sng" dirty="0" smtClean="0">
                <a:latin typeface="Arial" charset="0"/>
              </a:rPr>
              <a:t>pointed at by</a:t>
            </a:r>
            <a:r>
              <a:rPr lang="en-US" dirty="0" smtClean="0">
                <a:latin typeface="Arial" charset="0"/>
              </a:rPr>
              <a:t> pointers: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dirty="0" smtClean="0">
                <a:latin typeface="Arial" charset="0"/>
              </a:rPr>
              <a:t>	</a:t>
            </a:r>
            <a:r>
              <a:rPr lang="en-US" dirty="0" smtClean="0">
                <a:latin typeface="Courier New" charset="0"/>
              </a:rPr>
              <a:t>if (ptr1 == ptr2)   // compares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dirty="0" smtClean="0">
                <a:latin typeface="Courier New" charset="0"/>
              </a:rPr>
              <a:t>						  // 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</a:rPr>
              <a:t>addresses</a:t>
            </a:r>
          </a:p>
          <a:p>
            <a:pPr lvl="1">
              <a:lnSpc>
                <a:spcPct val="85000"/>
              </a:lnSpc>
              <a:buFontTx/>
              <a:buNone/>
            </a:pPr>
            <a:endParaRPr lang="en-US" dirty="0" smtClean="0">
              <a:solidFill>
                <a:srgbClr val="FF0000"/>
              </a:solidFill>
              <a:latin typeface="Courier New" charset="0"/>
            </a:endParaRP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dirty="0" smtClean="0">
                <a:latin typeface="Courier New" charset="0"/>
              </a:rPr>
              <a:t>	if (*ptr1 == *ptr2) // compares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dirty="0" smtClean="0">
                <a:latin typeface="Courier New" charset="0"/>
              </a:rPr>
              <a:t>					      // </a:t>
            </a:r>
            <a:r>
              <a:rPr lang="en-US" dirty="0" smtClean="0">
                <a:solidFill>
                  <a:srgbClr val="FF0000"/>
                </a:solidFill>
                <a:latin typeface="Courier New" charset="0"/>
              </a:rPr>
              <a:t>contents</a:t>
            </a:r>
            <a:endParaRPr lang="en-US" dirty="0">
              <a:solidFill>
                <a:srgbClr val="FF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36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 smtClean="0"/>
              <a:t>Exercise 7</a:t>
            </a:r>
            <a:endParaRPr lang="en-GB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85800" y="1219200"/>
            <a:ext cx="6400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#include &lt;</a:t>
            </a:r>
            <a:r>
              <a:rPr lang="en-US" sz="2000" b="0" dirty="0" err="1" smtClean="0">
                <a:solidFill>
                  <a:schemeClr val="tx1"/>
                </a:solidFill>
                <a:latin typeface="Courier New" charset="0"/>
              </a:rPr>
              <a:t>iostream</a:t>
            </a: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&gt;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using namespace </a:t>
            </a:r>
            <a:r>
              <a:rPr lang="en-US" sz="2000" b="0" dirty="0" err="1" smtClean="0">
                <a:solidFill>
                  <a:schemeClr val="tx1"/>
                </a:solidFill>
                <a:latin typeface="Courier New" charset="0"/>
              </a:rPr>
              <a:t>std</a:t>
            </a: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endParaRPr lang="en-US" sz="2000" b="0" dirty="0" smtClean="0">
              <a:solidFill>
                <a:schemeClr val="tx1"/>
              </a:solidFill>
              <a:latin typeface="Courier New" charset="0"/>
            </a:endParaRP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 err="1" smtClean="0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 main()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{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	</a:t>
            </a:r>
            <a:r>
              <a:rPr lang="en-US" sz="2000" b="0" dirty="0" err="1" smtClean="0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 value=7;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dirty="0" smtClean="0">
                <a:latin typeface="Courier New" charset="0"/>
              </a:rPr>
              <a:t>	</a:t>
            </a:r>
            <a:r>
              <a:rPr lang="en-US" sz="2000" dirty="0" err="1" smtClean="0">
                <a:latin typeface="Courier New" charset="0"/>
              </a:rPr>
              <a:t>int</a:t>
            </a:r>
            <a:r>
              <a:rPr lang="en-US" sz="2000" dirty="0" smtClean="0">
                <a:latin typeface="Courier New" charset="0"/>
              </a:rPr>
              <a:t> *ptr1 = &amp;value;</a:t>
            </a:r>
            <a:endParaRPr lang="en-US" sz="2000" b="0" dirty="0" smtClean="0">
              <a:solidFill>
                <a:schemeClr val="tx1"/>
              </a:solidFill>
              <a:latin typeface="Courier New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	</a:t>
            </a:r>
            <a:r>
              <a:rPr lang="en-US" sz="2000" dirty="0" err="1">
                <a:latin typeface="Courier New" charset="0"/>
              </a:rPr>
              <a:t>int</a:t>
            </a:r>
            <a:r>
              <a:rPr lang="en-US" sz="2000" dirty="0">
                <a:latin typeface="Courier New" charset="0"/>
              </a:rPr>
              <a:t> *</a:t>
            </a:r>
            <a:r>
              <a:rPr lang="en-US" sz="2000" dirty="0" smtClean="0">
                <a:latin typeface="Courier New" charset="0"/>
              </a:rPr>
              <a:t>ptr2 </a:t>
            </a:r>
            <a:r>
              <a:rPr lang="en-US" sz="2000" dirty="0">
                <a:latin typeface="Courier New" charset="0"/>
              </a:rPr>
              <a:t>= &amp;value</a:t>
            </a:r>
            <a:r>
              <a:rPr lang="en-US" sz="2000" dirty="0" smtClean="0">
                <a:latin typeface="Courier New" charset="0"/>
              </a:rPr>
              <a:t>;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en-US" sz="2000" b="0" dirty="0" smtClean="0">
              <a:solidFill>
                <a:schemeClr val="tx1"/>
              </a:solidFill>
              <a:latin typeface="Courier New" charset="0"/>
            </a:endParaRP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latin typeface="Courier New" charset="0"/>
              </a:rPr>
              <a:t>	</a:t>
            </a:r>
            <a:r>
              <a:rPr lang="en-US" sz="2000" dirty="0" smtClean="0">
                <a:latin typeface="Courier New" charset="0"/>
              </a:rPr>
              <a:t>if (ptr1==ptr2){</a:t>
            </a:r>
            <a:endParaRPr lang="en-US" sz="2000" b="0" dirty="0" smtClean="0">
              <a:solidFill>
                <a:schemeClr val="tx1"/>
              </a:solidFill>
              <a:latin typeface="Courier New" charset="0"/>
            </a:endParaRP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   </a:t>
            </a:r>
            <a:r>
              <a:rPr lang="en-US" sz="2000" b="0" dirty="0" err="1" smtClean="0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 &lt;&lt; ”Pointers are Equal”;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   }else{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latin typeface="Courier New" charset="0"/>
              </a:rPr>
              <a:t>	 </a:t>
            </a:r>
            <a:r>
              <a:rPr lang="en-US" sz="2000" b="0" dirty="0" err="1" smtClean="0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 &lt;&lt; "</a:t>
            </a:r>
            <a:r>
              <a:rPr lang="en-US" sz="2000" dirty="0">
                <a:latin typeface="Courier New" charset="0"/>
              </a:rPr>
              <a:t>Pointers are </a:t>
            </a:r>
            <a:r>
              <a:rPr lang="en-US" sz="2000" dirty="0" smtClean="0">
                <a:latin typeface="Courier New" charset="0"/>
              </a:rPr>
              <a:t>Not Equal”</a:t>
            </a: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;}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latin typeface="Courier New" charset="0"/>
              </a:rPr>
              <a:t>r</a:t>
            </a:r>
            <a:r>
              <a:rPr lang="en-US" sz="2000" dirty="0" smtClean="0">
                <a:latin typeface="Courier New" charset="0"/>
              </a:rPr>
              <a:t>eturn 0;</a:t>
            </a:r>
            <a:endParaRPr lang="en-US" sz="2000" b="0" dirty="0" smtClean="0">
              <a:solidFill>
                <a:schemeClr val="tx1"/>
              </a:solidFill>
              <a:latin typeface="Courier New" charset="0"/>
            </a:endParaRP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 smtClean="0">
                <a:solidFill>
                  <a:schemeClr val="tx1"/>
                </a:solidFill>
                <a:latin typeface="Courier New" charset="0"/>
              </a:rPr>
              <a:t>}</a:t>
            </a:r>
            <a:endParaRPr lang="en-US" sz="2000" b="0" dirty="0">
              <a:solidFill>
                <a:schemeClr val="tx1"/>
              </a:solidFill>
              <a:latin typeface="Courier New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91200" y="2971800"/>
            <a:ext cx="31242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Pointers are Equal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/>
              <a:t>7 - Pointers as Function Parameters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245214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7086600" cy="1143000"/>
          </a:xfrm>
        </p:spPr>
        <p:txBody>
          <a:bodyPr/>
          <a:lstStyle/>
          <a:p>
            <a:r>
              <a:rPr lang="en-GB" dirty="0" smtClean="0"/>
              <a:t>Pointers as Function Parameters</a:t>
            </a:r>
            <a:endParaRPr lang="en-GB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295400"/>
            <a:ext cx="8458200" cy="480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5000"/>
              </a:lnSpc>
            </a:pPr>
            <a:r>
              <a:rPr lang="en-US" sz="2800" smtClean="0">
                <a:latin typeface="Arial" charset="0"/>
              </a:rPr>
              <a:t>A pointer can be a </a:t>
            </a:r>
            <a:r>
              <a:rPr lang="en-US" sz="2800" smtClean="0">
                <a:solidFill>
                  <a:srgbClr val="990033"/>
                </a:solidFill>
                <a:latin typeface="Arial" charset="0"/>
              </a:rPr>
              <a:t>parameter</a:t>
            </a:r>
          </a:p>
          <a:p>
            <a:pPr marL="609600" indent="-609600"/>
            <a:r>
              <a:rPr lang="en-US" altLang="ko-KR" sz="2800" smtClean="0">
                <a:latin typeface="Arial" charset="0"/>
                <a:ea typeface="굴림" charset="0"/>
                <a:cs typeface="굴림" charset="0"/>
              </a:rPr>
              <a:t>implements </a:t>
            </a:r>
            <a:r>
              <a:rPr lang="en-US" altLang="ko-KR" sz="2800" smtClean="0">
                <a:solidFill>
                  <a:srgbClr val="990033"/>
                </a:solidFill>
                <a:latin typeface="Arial" charset="0"/>
                <a:ea typeface="굴림" charset="0"/>
                <a:cs typeface="굴림" charset="0"/>
              </a:rPr>
              <a:t>call-by-address references</a:t>
            </a:r>
          </a:p>
          <a:p>
            <a:pPr marL="609600" indent="-609600"/>
            <a:r>
              <a:rPr lang="en-US" altLang="ko-KR" sz="2800" smtClean="0">
                <a:latin typeface="Arial" charset="0"/>
                <a:ea typeface="굴림" charset="0"/>
                <a:cs typeface="굴림" charset="0"/>
              </a:rPr>
              <a:t>allows to </a:t>
            </a:r>
            <a:r>
              <a:rPr lang="en-US" altLang="ko-KR" sz="2800" smtClean="0">
                <a:solidFill>
                  <a:srgbClr val="990033"/>
                </a:solidFill>
                <a:latin typeface="Arial" charset="0"/>
                <a:ea typeface="굴림" charset="0"/>
                <a:cs typeface="굴림" charset="0"/>
              </a:rPr>
              <a:t>modify</a:t>
            </a:r>
            <a:r>
              <a:rPr lang="en-US" altLang="ko-KR" sz="2800" smtClean="0">
                <a:latin typeface="Arial" charset="0"/>
                <a:ea typeface="굴림" charset="0"/>
                <a:cs typeface="굴림" charset="0"/>
              </a:rPr>
              <a:t> the values by statements within a called function</a:t>
            </a:r>
            <a:r>
              <a:rPr lang="en-US" sz="2800" smtClean="0">
                <a:latin typeface="Arial" charset="0"/>
              </a:rPr>
              <a:t> </a:t>
            </a:r>
          </a:p>
          <a:p>
            <a:pPr marL="609600" indent="-609600"/>
            <a:r>
              <a:rPr lang="en-US" sz="2800" smtClean="0">
                <a:latin typeface="Arial" charset="0"/>
              </a:rPr>
              <a:t>Requires:</a:t>
            </a:r>
          </a:p>
          <a:p>
            <a:pPr marL="990600" lvl="1" indent="-533400">
              <a:lnSpc>
                <a:spcPct val="85000"/>
              </a:lnSpc>
              <a:buClr>
                <a:schemeClr val="tx1"/>
              </a:buClr>
              <a:buSzPct val="80000"/>
              <a:buFontTx/>
              <a:buAutoNum type="arabicParenR"/>
            </a:pPr>
            <a:r>
              <a:rPr lang="en-US" sz="2400" smtClean="0">
                <a:latin typeface="Arial" charset="0"/>
              </a:rPr>
              <a:t> asterisk * on parameter in </a:t>
            </a:r>
            <a:r>
              <a:rPr lang="en-US" sz="2400" smtClean="0">
                <a:solidFill>
                  <a:srgbClr val="990033"/>
                </a:solidFill>
                <a:latin typeface="Arial" charset="0"/>
              </a:rPr>
              <a:t>prototype and heading</a:t>
            </a:r>
          </a:p>
          <a:p>
            <a:pPr marL="990600" lvl="1" indent="-533400">
              <a:lnSpc>
                <a:spcPct val="85000"/>
              </a:lnSpc>
              <a:buClr>
                <a:schemeClr val="tx1"/>
              </a:buClr>
              <a:buSzPct val="80000"/>
              <a:buFontTx/>
              <a:buNone/>
            </a:pPr>
            <a:r>
              <a:rPr lang="en-US" sz="2100" b="1" smtClean="0">
                <a:latin typeface="Courier New" charset="0"/>
              </a:rPr>
              <a:t>void getNum(int *ptr); // ptr is pointer to int</a:t>
            </a:r>
            <a:endParaRPr lang="en-US" sz="2400" smtClean="0">
              <a:latin typeface="Arial" charset="0"/>
            </a:endParaRPr>
          </a:p>
          <a:p>
            <a:pPr marL="990600" lvl="1" indent="-533400">
              <a:lnSpc>
                <a:spcPct val="85000"/>
              </a:lnSpc>
              <a:buClr>
                <a:schemeClr val="tx1"/>
              </a:buClr>
              <a:buSzPct val="80000"/>
              <a:buFontTx/>
              <a:buAutoNum type="arabicParenR" startAt="2"/>
            </a:pPr>
            <a:r>
              <a:rPr lang="en-US" sz="2400" smtClean="0">
                <a:latin typeface="Arial" charset="0"/>
              </a:rPr>
              <a:t> asterisk </a:t>
            </a:r>
            <a:r>
              <a:rPr lang="en-US" sz="2400" b="1" smtClean="0">
                <a:latin typeface="Courier New" charset="0"/>
              </a:rPr>
              <a:t>*</a:t>
            </a:r>
            <a:r>
              <a:rPr lang="en-US" sz="2400" b="1" smtClean="0">
                <a:latin typeface="Arial" charset="0"/>
              </a:rPr>
              <a:t> </a:t>
            </a:r>
            <a:r>
              <a:rPr lang="en-US" sz="2400" smtClean="0">
                <a:latin typeface="Arial" charset="0"/>
              </a:rPr>
              <a:t>in </a:t>
            </a:r>
            <a:r>
              <a:rPr lang="en-US" sz="2400" smtClean="0">
                <a:solidFill>
                  <a:srgbClr val="990033"/>
                </a:solidFill>
                <a:latin typeface="Arial" charset="0"/>
              </a:rPr>
              <a:t>body to dereference</a:t>
            </a:r>
            <a:r>
              <a:rPr lang="en-US" sz="2400" smtClean="0">
                <a:latin typeface="Arial" charset="0"/>
              </a:rPr>
              <a:t> the pointer</a:t>
            </a:r>
          </a:p>
          <a:p>
            <a:pPr marL="609600" indent="-609600">
              <a:lnSpc>
                <a:spcPct val="85000"/>
              </a:lnSpc>
              <a:buFontTx/>
              <a:buNone/>
            </a:pPr>
            <a:r>
              <a:rPr lang="en-US" sz="2800" smtClean="0">
                <a:latin typeface="Arial" charset="0"/>
              </a:rPr>
              <a:t>	   </a:t>
            </a:r>
            <a:r>
              <a:rPr lang="en-US" sz="2400" b="1" smtClean="0">
                <a:latin typeface="Courier New" charset="0"/>
              </a:rPr>
              <a:t>cin &gt;&gt; *ptr;</a:t>
            </a:r>
            <a:r>
              <a:rPr lang="en-US" sz="2800" smtClean="0">
                <a:latin typeface="Courier New" charset="0"/>
              </a:rPr>
              <a:t>     </a:t>
            </a:r>
          </a:p>
          <a:p>
            <a:pPr marL="990600" lvl="1" indent="-533400">
              <a:lnSpc>
                <a:spcPct val="85000"/>
              </a:lnSpc>
              <a:buClr>
                <a:schemeClr val="tx1"/>
              </a:buClr>
              <a:buSzPct val="80000"/>
              <a:buFontTx/>
              <a:buAutoNum type="arabicParenR" startAt="3"/>
            </a:pPr>
            <a:r>
              <a:rPr lang="en-US" sz="2400" smtClean="0">
                <a:latin typeface="Arial" charset="0"/>
              </a:rPr>
              <a:t> </a:t>
            </a:r>
            <a:r>
              <a:rPr lang="en-US" sz="2400" smtClean="0">
                <a:solidFill>
                  <a:srgbClr val="990033"/>
                </a:solidFill>
                <a:latin typeface="Arial" charset="0"/>
              </a:rPr>
              <a:t>address</a:t>
            </a:r>
            <a:r>
              <a:rPr lang="en-US" sz="2400" smtClean="0">
                <a:latin typeface="Arial" charset="0"/>
              </a:rPr>
              <a:t> as argument to the function</a:t>
            </a:r>
            <a:endParaRPr lang="en-US" sz="2400" smtClean="0">
              <a:latin typeface="Courier New" charset="0"/>
            </a:endParaRPr>
          </a:p>
          <a:p>
            <a:pPr marL="990600" lvl="1" indent="-533400">
              <a:lnSpc>
                <a:spcPct val="85000"/>
              </a:lnSpc>
              <a:buClr>
                <a:schemeClr val="tx1"/>
              </a:buClr>
              <a:buFontTx/>
              <a:buNone/>
            </a:pPr>
            <a:r>
              <a:rPr lang="en-US" sz="2100" smtClean="0">
                <a:latin typeface="Courier New" charset="0"/>
              </a:rPr>
              <a:t>  </a:t>
            </a:r>
            <a:r>
              <a:rPr lang="en-US" sz="2100" b="1" smtClean="0">
                <a:latin typeface="Courier New" charset="0"/>
              </a:rPr>
              <a:t>getNum(&amp;num); // pass address of num to getNum</a:t>
            </a:r>
            <a:endParaRPr lang="en-US" sz="2100" b="1" dirty="0">
              <a:latin typeface="Courier New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81000" y="3581400"/>
            <a:ext cx="8382000" cy="25908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7086600" cy="1143000"/>
          </a:xfrm>
        </p:spPr>
        <p:txBody>
          <a:bodyPr/>
          <a:lstStyle/>
          <a:p>
            <a:r>
              <a:rPr lang="en-GB" dirty="0" smtClean="0"/>
              <a:t>Example 7.1</a:t>
            </a:r>
            <a:endParaRPr lang="en-GB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1371600"/>
            <a:ext cx="6553200" cy="4157663"/>
          </a:xfrm>
          <a:prstGeom prst="rect">
            <a:avLst/>
          </a:prstGeom>
          <a:noFill/>
        </p:spPr>
        <p:txBody>
          <a:bodyPr r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sz="2800" b="1" smtClean="0">
                <a:solidFill>
                  <a:srgbClr val="FF0000"/>
                </a:solidFill>
                <a:latin typeface="Courier New" charset="0"/>
              </a:rPr>
              <a:t>void swap(int *x, int *y)</a:t>
            </a:r>
          </a:p>
          <a:p>
            <a:pPr>
              <a:buFontTx/>
              <a:buNone/>
            </a:pPr>
            <a:r>
              <a:rPr lang="en-US" sz="2800" b="1" smtClean="0">
                <a:latin typeface="Courier New" charset="0"/>
              </a:rPr>
              <a:t>{		int temp;</a:t>
            </a:r>
          </a:p>
          <a:p>
            <a:pPr>
              <a:buFontTx/>
              <a:buNone/>
            </a:pPr>
            <a:r>
              <a:rPr lang="en-US" sz="2800" b="1" smtClean="0">
                <a:latin typeface="Courier New" charset="0"/>
              </a:rPr>
              <a:t>		temp = *x;</a:t>
            </a:r>
          </a:p>
          <a:p>
            <a:pPr>
              <a:buFontTx/>
              <a:buNone/>
            </a:pPr>
            <a:r>
              <a:rPr lang="en-US" sz="2800" b="1" smtClean="0">
                <a:latin typeface="Courier New" charset="0"/>
              </a:rPr>
              <a:t>		*x = *y;</a:t>
            </a:r>
          </a:p>
          <a:p>
            <a:pPr>
              <a:buFontTx/>
              <a:buNone/>
            </a:pPr>
            <a:r>
              <a:rPr lang="en-US" sz="2800" b="1" smtClean="0">
                <a:latin typeface="Courier New" charset="0"/>
              </a:rPr>
              <a:t>		*y = temp;</a:t>
            </a:r>
          </a:p>
          <a:p>
            <a:pPr>
              <a:buFontTx/>
              <a:buNone/>
            </a:pPr>
            <a:r>
              <a:rPr lang="en-US" sz="2800" b="1" smtClean="0">
                <a:latin typeface="Courier New" charset="0"/>
              </a:rPr>
              <a:t>}</a:t>
            </a:r>
          </a:p>
          <a:p>
            <a:pPr>
              <a:buFontTx/>
              <a:buNone/>
            </a:pPr>
            <a:endParaRPr lang="en-US" sz="2800" b="1" smtClean="0">
              <a:latin typeface="Courier New" charset="0"/>
            </a:endParaRPr>
          </a:p>
          <a:p>
            <a:pPr>
              <a:buFontTx/>
              <a:buNone/>
            </a:pPr>
            <a:r>
              <a:rPr lang="en-US" sz="2800" b="1" smtClean="0">
                <a:latin typeface="Courier New" charset="0"/>
              </a:rPr>
              <a:t>int num1 = 2, num2 = -3;</a:t>
            </a:r>
          </a:p>
          <a:p>
            <a:pPr>
              <a:buFontTx/>
              <a:buNone/>
            </a:pPr>
            <a:r>
              <a:rPr lang="en-US" sz="2800" b="1" smtClean="0">
                <a:solidFill>
                  <a:srgbClr val="FF0000"/>
                </a:solidFill>
                <a:latin typeface="Courier New" charset="0"/>
              </a:rPr>
              <a:t>swap(&amp;num1, &amp;num2);</a:t>
            </a:r>
            <a:endParaRPr lang="en-US" sz="2800" b="1" dirty="0">
              <a:solidFill>
                <a:srgbClr val="FF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78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7086600" cy="762000"/>
          </a:xfrm>
        </p:spPr>
        <p:txBody>
          <a:bodyPr/>
          <a:lstStyle/>
          <a:p>
            <a:r>
              <a:rPr lang="en-GB" dirty="0" smtClean="0"/>
              <a:t>Example 7.2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389938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2514600"/>
            <a:ext cx="6400800" cy="7620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14400" y="4038600"/>
            <a:ext cx="7543800" cy="13716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7086600" cy="762000"/>
          </a:xfrm>
        </p:spPr>
        <p:txBody>
          <a:bodyPr/>
          <a:lstStyle/>
          <a:p>
            <a:r>
              <a:rPr lang="en-GB" dirty="0" smtClean="0"/>
              <a:t>Example 7.2 (cont.)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05800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5800" y="2590800"/>
            <a:ext cx="7543800" cy="11430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685800" y="4800600"/>
            <a:ext cx="4953000" cy="9906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3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7239000" cy="762000"/>
          </a:xfrm>
        </p:spPr>
        <p:txBody>
          <a:bodyPr/>
          <a:lstStyle/>
          <a:p>
            <a:r>
              <a:rPr lang="en-GB" dirty="0" smtClean="0"/>
              <a:t>Exercise 8</a:t>
            </a:r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charset="0"/>
              </a:rPr>
              <a:t>Refer to Exercise 10.14 No. 5 in pg. 298.</a:t>
            </a:r>
          </a:p>
          <a:p>
            <a:endParaRPr lang="en-US" dirty="0" smtClean="0">
              <a:latin typeface="Arial" charset="0"/>
            </a:endParaRPr>
          </a:p>
          <a:p>
            <a:r>
              <a:rPr lang="en-US" dirty="0" smtClean="0">
                <a:latin typeface="Arial" charset="0"/>
              </a:rPr>
              <a:t>Solve the problem. 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84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Pointers to Constants</a:t>
            </a:r>
            <a:endParaRPr lang="en-GB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143000"/>
            <a:ext cx="85344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Arial" charset="0"/>
              </a:rPr>
              <a:t>If we want to store </a:t>
            </a:r>
            <a:r>
              <a:rPr lang="en-US" sz="2800" dirty="0" smtClean="0">
                <a:solidFill>
                  <a:srgbClr val="990033"/>
                </a:solidFill>
                <a:latin typeface="Arial" charset="0"/>
              </a:rPr>
              <a:t>the address of a constant</a:t>
            </a:r>
            <a:r>
              <a:rPr lang="en-US" sz="2800" dirty="0" smtClean="0">
                <a:latin typeface="Arial" charset="0"/>
              </a:rPr>
              <a:t> in a pointer, then we need to store it in a </a:t>
            </a:r>
            <a:r>
              <a:rPr lang="en-US" sz="2800" dirty="0" smtClean="0">
                <a:solidFill>
                  <a:srgbClr val="990033"/>
                </a:solidFill>
                <a:latin typeface="Arial" charset="0"/>
              </a:rPr>
              <a:t>pointer-to-const</a:t>
            </a:r>
            <a:r>
              <a:rPr lang="en-US" sz="2800" dirty="0" smtClean="0">
                <a:latin typeface="Arial" charset="0"/>
              </a:rPr>
              <a:t>.</a:t>
            </a:r>
          </a:p>
          <a:p>
            <a:r>
              <a:rPr lang="en-US" sz="2800" dirty="0" smtClean="0">
                <a:latin typeface="Arial" charset="0"/>
              </a:rPr>
              <a:t>Example: Suppose we have the following definitions</a:t>
            </a:r>
            <a:r>
              <a:rPr lang="en-US" dirty="0" smtClean="0">
                <a:latin typeface="Arial" charset="0"/>
              </a:rPr>
              <a:t>:</a:t>
            </a:r>
            <a:br>
              <a:rPr lang="en-US" dirty="0" smtClean="0">
                <a:latin typeface="Arial" charset="0"/>
              </a:rPr>
            </a:br>
            <a:r>
              <a:rPr lang="en-US" sz="2800" b="1" dirty="0" err="1" smtClean="0">
                <a:latin typeface="Courier New" charset="0"/>
              </a:rPr>
              <a:t>const</a:t>
            </a:r>
            <a:r>
              <a:rPr lang="en-US" sz="2800" b="1" dirty="0" smtClean="0">
                <a:latin typeface="Courier New" charset="0"/>
              </a:rPr>
              <a:t> </a:t>
            </a:r>
            <a:r>
              <a:rPr lang="en-US" sz="2800" b="1" dirty="0" err="1" smtClean="0">
                <a:latin typeface="Courier New" charset="0"/>
              </a:rPr>
              <a:t>int</a:t>
            </a:r>
            <a:r>
              <a:rPr lang="en-US" sz="2800" b="1" dirty="0" smtClean="0">
                <a:latin typeface="Courier New" charset="0"/>
              </a:rPr>
              <a:t> SIZE = 6;</a:t>
            </a:r>
            <a:br>
              <a:rPr lang="en-US" sz="2800" b="1" dirty="0" smtClean="0">
                <a:latin typeface="Courier New" charset="0"/>
              </a:rPr>
            </a:br>
            <a:r>
              <a:rPr lang="en-US" sz="2800" b="1" dirty="0" err="1" smtClean="0">
                <a:latin typeface="Courier New" charset="0"/>
              </a:rPr>
              <a:t>const</a:t>
            </a:r>
            <a:r>
              <a:rPr lang="en-US" sz="2800" b="1" dirty="0" smtClean="0">
                <a:latin typeface="Courier New" charset="0"/>
              </a:rPr>
              <a:t> double </a:t>
            </a:r>
            <a:r>
              <a:rPr lang="en-US" sz="2800" b="1" dirty="0" err="1" smtClean="0">
                <a:latin typeface="Courier New" charset="0"/>
              </a:rPr>
              <a:t>payRates</a:t>
            </a:r>
            <a:r>
              <a:rPr lang="en-US" sz="2800" b="1" dirty="0" smtClean="0">
                <a:latin typeface="Courier New" charset="0"/>
              </a:rPr>
              <a:t>[SIZE] = </a:t>
            </a:r>
            <a:br>
              <a:rPr lang="en-US" sz="2800" b="1" dirty="0" smtClean="0">
                <a:latin typeface="Courier New" charset="0"/>
              </a:rPr>
            </a:br>
            <a:r>
              <a:rPr lang="en-US" sz="2800" b="1" dirty="0" smtClean="0">
                <a:latin typeface="Courier New" charset="0"/>
              </a:rPr>
              <a:t>     { 18.55, 17.45, 12.85,</a:t>
            </a:r>
            <a:br>
              <a:rPr lang="en-US" sz="2800" b="1" dirty="0" smtClean="0">
                <a:latin typeface="Courier New" charset="0"/>
              </a:rPr>
            </a:br>
            <a:r>
              <a:rPr lang="en-US" sz="2800" b="1" dirty="0" smtClean="0">
                <a:latin typeface="Courier New" charset="0"/>
              </a:rPr>
              <a:t>       14.97, 10.35, 18.89 };</a:t>
            </a:r>
          </a:p>
          <a:p>
            <a:r>
              <a:rPr lang="en-US" sz="2800" dirty="0" smtClean="0">
                <a:latin typeface="Arial" charset="0"/>
              </a:rPr>
              <a:t>In this code, </a:t>
            </a:r>
            <a:r>
              <a:rPr lang="en-US" sz="2800" dirty="0" err="1" smtClean="0">
                <a:latin typeface="Courier New" charset="0"/>
              </a:rPr>
              <a:t>payRates</a:t>
            </a:r>
            <a:r>
              <a:rPr lang="en-US" sz="2800" dirty="0" smtClean="0">
                <a:latin typeface="Arial" charset="0"/>
              </a:rPr>
              <a:t> is an array of constant doubles.</a:t>
            </a:r>
            <a:endParaRPr 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73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Pointers to Constants</a:t>
            </a:r>
            <a:endParaRPr lang="en-GB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355725"/>
            <a:ext cx="8294688" cy="1539875"/>
          </a:xfrm>
          <a:prstGeom prst="rect">
            <a:avLst/>
          </a:prstGeom>
          <a:noFill/>
        </p:spPr>
        <p:txBody>
          <a:bodyPr r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mtClean="0">
                <a:latin typeface="Arial" charset="0"/>
              </a:rPr>
              <a:t>Suppose we wish to pass the payRates array to a function? Here's an example of how we can do it.</a:t>
            </a:r>
            <a:endParaRPr lang="en-US">
              <a:latin typeface="Arial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04800" y="3044825"/>
            <a:ext cx="861060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void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displayPayRates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(</a:t>
            </a:r>
            <a:r>
              <a:rPr lang="en-US" sz="2000" dirty="0" err="1">
                <a:solidFill>
                  <a:srgbClr val="990033"/>
                </a:solidFill>
                <a:latin typeface="Courier New" charset="0"/>
              </a:rPr>
              <a:t>const</a:t>
            </a:r>
            <a:r>
              <a:rPr lang="en-US" sz="2000" dirty="0">
                <a:solidFill>
                  <a:srgbClr val="990033"/>
                </a:solidFill>
                <a:latin typeface="Courier New" charset="0"/>
              </a:rPr>
              <a:t> double *rates,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size)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{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for (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count = 0; count &lt; size; count++)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{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  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&lt;&lt; "Pay rate for employee " &lt;&lt; (count + 1)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        &lt;&lt; " is $" &lt;&lt; *(rates + count) &lt;&lt;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endl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;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}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}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14400" y="5715000"/>
            <a:ext cx="7391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 b="0">
                <a:solidFill>
                  <a:srgbClr val="FF6600"/>
                </a:solidFill>
                <a:latin typeface="Arial" charset="0"/>
              </a:rPr>
              <a:t>The parameter, rates, is a pointer to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const double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720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239000" cy="1143000"/>
          </a:xfrm>
        </p:spPr>
        <p:txBody>
          <a:bodyPr/>
          <a:lstStyle/>
          <a:p>
            <a:r>
              <a:rPr lang="en-GB" dirty="0" smtClean="0"/>
              <a:t>Declaration of a </a:t>
            </a:r>
            <a:br>
              <a:rPr lang="en-GB" dirty="0" smtClean="0"/>
            </a:br>
            <a:r>
              <a:rPr lang="en-GB" dirty="0" smtClean="0"/>
              <a:t>Pointer to Constant</a:t>
            </a:r>
            <a:endParaRPr lang="en-GB" dirty="0"/>
          </a:p>
        </p:txBody>
      </p:sp>
      <p:pic>
        <p:nvPicPr>
          <p:cNvPr id="8" name="Picture 3" descr="0908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2401888"/>
            <a:ext cx="48990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93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7239000" cy="1143000"/>
          </a:xfrm>
        </p:spPr>
        <p:txBody>
          <a:bodyPr/>
          <a:lstStyle/>
          <a:p>
            <a:r>
              <a:rPr lang="en-GB" dirty="0" smtClean="0"/>
              <a:t>Constant Pointer</a:t>
            </a:r>
            <a:endParaRPr lang="en-GB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charset="0"/>
              </a:rPr>
              <a:t>A </a:t>
            </a:r>
            <a:r>
              <a:rPr lang="en-US" dirty="0" smtClean="0">
                <a:solidFill>
                  <a:srgbClr val="990033"/>
                </a:solidFill>
                <a:latin typeface="Arial" charset="0"/>
              </a:rPr>
              <a:t>constant pointer</a:t>
            </a:r>
            <a:r>
              <a:rPr lang="en-US" dirty="0" smtClean="0">
                <a:latin typeface="Arial" charset="0"/>
              </a:rPr>
              <a:t> is a pointer that is initialized with an address, and cannot point to anything else.</a:t>
            </a:r>
            <a:br>
              <a:rPr lang="en-US" dirty="0" smtClean="0">
                <a:latin typeface="Arial" charset="0"/>
              </a:rPr>
            </a:br>
            <a:endParaRPr lang="en-US" dirty="0" smtClean="0">
              <a:latin typeface="Arial" charset="0"/>
            </a:endParaRPr>
          </a:p>
          <a:p>
            <a:r>
              <a:rPr lang="en-US" dirty="0" smtClean="0">
                <a:latin typeface="Arial" charset="0"/>
              </a:rPr>
              <a:t>Example</a:t>
            </a:r>
            <a:br>
              <a:rPr lang="en-US" dirty="0" smtClean="0">
                <a:latin typeface="Arial" charset="0"/>
              </a:rPr>
            </a:br>
            <a:r>
              <a:rPr lang="en-US" dirty="0" smtClean="0">
                <a:latin typeface="Arial" charset="0"/>
              </a:rPr>
              <a:t/>
            </a:r>
            <a:br>
              <a:rPr lang="en-US" dirty="0" smtClean="0">
                <a:latin typeface="Arial" charset="0"/>
              </a:rPr>
            </a:br>
            <a:r>
              <a:rPr lang="en-US" dirty="0" err="1" smtClean="0">
                <a:latin typeface="Courier New" charset="0"/>
              </a:rPr>
              <a:t>int</a:t>
            </a:r>
            <a:r>
              <a:rPr lang="en-US" dirty="0" smtClean="0">
                <a:latin typeface="Courier New" charset="0"/>
              </a:rPr>
              <a:t> value = 22;</a:t>
            </a:r>
            <a:br>
              <a:rPr lang="en-US" dirty="0" smtClean="0">
                <a:latin typeface="Courier New" charset="0"/>
              </a:rPr>
            </a:br>
            <a:r>
              <a:rPr lang="en-US" b="1" dirty="0" err="1" smtClean="0">
                <a:solidFill>
                  <a:srgbClr val="990033"/>
                </a:solidFill>
                <a:latin typeface="Courier New" charset="0"/>
              </a:rPr>
              <a:t>int</a:t>
            </a:r>
            <a:r>
              <a:rPr lang="en-US" b="1" dirty="0" smtClean="0">
                <a:solidFill>
                  <a:srgbClr val="990033"/>
                </a:solidFill>
                <a:latin typeface="Courier New" charset="0"/>
              </a:rPr>
              <a:t> * </a:t>
            </a:r>
            <a:r>
              <a:rPr lang="en-US" b="1" dirty="0" err="1" smtClean="0">
                <a:solidFill>
                  <a:srgbClr val="990033"/>
                </a:solidFill>
                <a:latin typeface="Courier New" charset="0"/>
              </a:rPr>
              <a:t>const</a:t>
            </a:r>
            <a:r>
              <a:rPr lang="en-US" b="1" dirty="0" smtClean="0">
                <a:solidFill>
                  <a:srgbClr val="990033"/>
                </a:solidFill>
                <a:latin typeface="Courier New" charset="0"/>
              </a:rPr>
              <a:t> </a:t>
            </a:r>
            <a:r>
              <a:rPr lang="en-US" b="1" dirty="0" err="1" smtClean="0">
                <a:solidFill>
                  <a:srgbClr val="990033"/>
                </a:solidFill>
                <a:latin typeface="Courier New" charset="0"/>
              </a:rPr>
              <a:t>ptr</a:t>
            </a:r>
            <a:r>
              <a:rPr lang="en-US" dirty="0" smtClean="0">
                <a:latin typeface="Courier New" charset="0"/>
              </a:rPr>
              <a:t> = &amp;value;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57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239000" cy="1143000"/>
          </a:xfrm>
        </p:spPr>
        <p:txBody>
          <a:bodyPr/>
          <a:lstStyle/>
          <a:p>
            <a:r>
              <a:rPr lang="en-GB" dirty="0" smtClean="0"/>
              <a:t>Declaration of a </a:t>
            </a:r>
            <a:br>
              <a:rPr lang="en-GB" dirty="0" smtClean="0"/>
            </a:br>
            <a:r>
              <a:rPr lang="en-GB" dirty="0" smtClean="0"/>
              <a:t>Constant Pointers</a:t>
            </a:r>
            <a:endParaRPr lang="en-GB" dirty="0"/>
          </a:p>
        </p:txBody>
      </p:sp>
      <p:pic>
        <p:nvPicPr>
          <p:cNvPr id="4" name="Picture 2" descr="0909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5715000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04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239000" cy="1143000"/>
          </a:xfrm>
        </p:spPr>
        <p:txBody>
          <a:bodyPr/>
          <a:lstStyle/>
          <a:p>
            <a:r>
              <a:rPr lang="en-GB" dirty="0" smtClean="0"/>
              <a:t>Declaration of a </a:t>
            </a:r>
            <a:br>
              <a:rPr lang="en-GB" dirty="0" smtClean="0"/>
            </a:br>
            <a:r>
              <a:rPr lang="en-GB" dirty="0" smtClean="0"/>
              <a:t>Constant Pointers</a:t>
            </a:r>
            <a:endParaRPr lang="en-GB" dirty="0"/>
          </a:p>
        </p:txBody>
      </p:sp>
      <p:pic>
        <p:nvPicPr>
          <p:cNvPr id="4" name="Picture 2" descr="0909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5715000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1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Constant Pointer to Constants</a:t>
            </a:r>
            <a:endParaRPr lang="en-GB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latin typeface="Arial" charset="0"/>
              </a:rPr>
              <a:t>A constant pointer to a constant is:</a:t>
            </a:r>
          </a:p>
          <a:p>
            <a:pPr lvl="1"/>
            <a:r>
              <a:rPr lang="en-US" smtClean="0">
                <a:latin typeface="Arial" charset="0"/>
              </a:rPr>
              <a:t>a pointer that </a:t>
            </a:r>
            <a:r>
              <a:rPr lang="en-US" smtClean="0">
                <a:solidFill>
                  <a:srgbClr val="990033"/>
                </a:solidFill>
                <a:latin typeface="Arial" charset="0"/>
              </a:rPr>
              <a:t>points to a constant</a:t>
            </a:r>
          </a:p>
          <a:p>
            <a:pPr lvl="1"/>
            <a:r>
              <a:rPr lang="en-US" smtClean="0">
                <a:latin typeface="Arial" charset="0"/>
              </a:rPr>
              <a:t>a pointer that </a:t>
            </a:r>
            <a:r>
              <a:rPr lang="en-US" smtClean="0">
                <a:solidFill>
                  <a:srgbClr val="990033"/>
                </a:solidFill>
                <a:latin typeface="Arial" charset="0"/>
              </a:rPr>
              <a:t>cannot point to anything</a:t>
            </a:r>
            <a:r>
              <a:rPr lang="en-US" smtClean="0">
                <a:latin typeface="Arial" charset="0"/>
              </a:rPr>
              <a:t> except what it is pointing to</a:t>
            </a:r>
            <a:br>
              <a:rPr lang="en-US" smtClean="0">
                <a:latin typeface="Arial" charset="0"/>
              </a:rPr>
            </a:br>
            <a:endParaRPr lang="en-US" smtClean="0">
              <a:latin typeface="Arial" charset="0"/>
            </a:endParaRPr>
          </a:p>
          <a:p>
            <a:r>
              <a:rPr lang="en-US" smtClean="0">
                <a:latin typeface="Arial" charset="0"/>
              </a:rPr>
              <a:t>Example: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Courier New" charset="0"/>
              </a:rPr>
              <a:t>int value = 22;</a:t>
            </a:r>
            <a:br>
              <a:rPr lang="en-US" smtClean="0">
                <a:latin typeface="Courier New" charset="0"/>
              </a:rPr>
            </a:br>
            <a:r>
              <a:rPr lang="en-US" smtClean="0">
                <a:latin typeface="Courier New" charset="0"/>
              </a:rPr>
              <a:t>const int * const ptr = &amp;value;</a:t>
            </a:r>
            <a:r>
              <a:rPr lang="en-US" smtClean="0">
                <a:latin typeface="Arial" charset="0"/>
              </a:rPr>
              <a:t> </a:t>
            </a:r>
            <a:br>
              <a:rPr lang="en-US" smtClean="0">
                <a:latin typeface="Arial" charset="0"/>
              </a:rPr>
            </a:b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01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Constant Pointer to Constants</a:t>
            </a:r>
            <a:endParaRPr lang="en-GB" dirty="0"/>
          </a:p>
        </p:txBody>
      </p:sp>
      <p:pic>
        <p:nvPicPr>
          <p:cNvPr id="4" name="Picture 3" descr="0910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63309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78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smtClean="0"/>
              <a:t>8 - Dynamic Memory Allocation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233715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Dynamic Memory Allocation</a:t>
            </a:r>
            <a:endParaRPr lang="en-GB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latin typeface="Arial" charset="0"/>
              </a:rPr>
              <a:t>Can </a:t>
            </a:r>
            <a:r>
              <a:rPr lang="en-US" smtClean="0">
                <a:solidFill>
                  <a:srgbClr val="990033"/>
                </a:solidFill>
                <a:latin typeface="Arial" charset="0"/>
              </a:rPr>
              <a:t>allocate storage</a:t>
            </a:r>
            <a:r>
              <a:rPr lang="en-US" smtClean="0">
                <a:latin typeface="Arial" charset="0"/>
              </a:rPr>
              <a:t> for a variable while program is running</a:t>
            </a:r>
          </a:p>
          <a:p>
            <a:r>
              <a:rPr lang="en-US" smtClean="0">
                <a:latin typeface="Arial" charset="0"/>
              </a:rPr>
              <a:t>Computer returns address of </a:t>
            </a:r>
            <a:r>
              <a:rPr lang="en-US" smtClean="0">
                <a:solidFill>
                  <a:srgbClr val="990033"/>
                </a:solidFill>
                <a:latin typeface="Arial" charset="0"/>
              </a:rPr>
              <a:t>new</a:t>
            </a:r>
            <a:r>
              <a:rPr lang="en-US" smtClean="0">
                <a:latin typeface="Arial" charset="0"/>
              </a:rPr>
              <a:t>ly allocated variable</a:t>
            </a:r>
          </a:p>
          <a:p>
            <a:r>
              <a:rPr lang="en-US" smtClean="0">
                <a:latin typeface="Arial" charset="0"/>
              </a:rPr>
              <a:t>Uses </a:t>
            </a:r>
            <a:r>
              <a:rPr lang="en-US" b="1" smtClean="0">
                <a:solidFill>
                  <a:srgbClr val="990033"/>
                </a:solidFill>
                <a:latin typeface="Courier New" charset="0"/>
              </a:rPr>
              <a:t>new</a:t>
            </a:r>
            <a:r>
              <a:rPr lang="en-US" smtClean="0">
                <a:latin typeface="Arial" charset="0"/>
              </a:rPr>
              <a:t> operator to allocate memory:</a:t>
            </a:r>
          </a:p>
          <a:p>
            <a:pPr lvl="1">
              <a:buFontTx/>
              <a:buNone/>
            </a:pPr>
            <a:r>
              <a:rPr lang="en-US" smtClean="0">
                <a:latin typeface="Arial" charset="0"/>
              </a:rPr>
              <a:t>	</a:t>
            </a:r>
            <a:r>
              <a:rPr lang="en-US" smtClean="0">
                <a:latin typeface="Courier New" charset="0"/>
              </a:rPr>
              <a:t>double *dptr;</a:t>
            </a:r>
          </a:p>
          <a:p>
            <a:pPr lvl="1">
              <a:buFontTx/>
              <a:buNone/>
            </a:pPr>
            <a:r>
              <a:rPr lang="en-US" smtClean="0">
                <a:latin typeface="Courier New" charset="0"/>
              </a:rPr>
              <a:t>	dptr = new double;</a:t>
            </a:r>
          </a:p>
          <a:p>
            <a:r>
              <a:rPr lang="en-US" smtClean="0">
                <a:latin typeface="Courier New" charset="0"/>
              </a:rPr>
              <a:t>new</a:t>
            </a:r>
            <a:r>
              <a:rPr lang="en-US" smtClean="0">
                <a:latin typeface="Arial" charset="0"/>
              </a:rPr>
              <a:t> returns address of memory location</a:t>
            </a:r>
            <a:endParaRPr lang="en-US" smtClean="0">
              <a:latin typeface="Courier New" charset="0"/>
            </a:endParaRP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33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Dynamic Memory Allocation</a:t>
            </a:r>
            <a:endParaRPr lang="en-GB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066800"/>
            <a:ext cx="8229600" cy="49831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</a:pPr>
            <a:r>
              <a:rPr lang="en-US" smtClean="0">
                <a:latin typeface="Arial" charset="0"/>
              </a:rPr>
              <a:t>Can also use </a:t>
            </a:r>
            <a:r>
              <a:rPr lang="en-US" smtClean="0">
                <a:latin typeface="Courier New" charset="0"/>
              </a:rPr>
              <a:t>new</a:t>
            </a:r>
            <a:r>
              <a:rPr lang="en-US" smtClean="0">
                <a:latin typeface="Arial" charset="0"/>
              </a:rPr>
              <a:t> to allocate array:</a:t>
            </a:r>
            <a:br>
              <a:rPr lang="en-US" smtClean="0">
                <a:latin typeface="Arial" charset="0"/>
              </a:rPr>
            </a:br>
            <a:r>
              <a:rPr lang="en-US" sz="2800" b="1" smtClean="0">
                <a:latin typeface="Courier New" charset="0"/>
              </a:rPr>
              <a:t>const int SIZE = 25;</a:t>
            </a:r>
            <a:br>
              <a:rPr lang="en-US" sz="2800" b="1" smtClean="0">
                <a:latin typeface="Courier New" charset="0"/>
              </a:rPr>
            </a:br>
            <a:r>
              <a:rPr lang="en-US" sz="2800" b="1" smtClean="0">
                <a:latin typeface="Courier New" charset="0"/>
              </a:rPr>
              <a:t>arrayptr = new double[SIZE];</a:t>
            </a:r>
            <a:endParaRPr lang="en-US" sz="2800" b="1" smtClean="0">
              <a:latin typeface="Arial" charset="0"/>
            </a:endParaRPr>
          </a:p>
          <a:p>
            <a:pPr>
              <a:lnSpc>
                <a:spcPct val="85000"/>
              </a:lnSpc>
            </a:pPr>
            <a:r>
              <a:rPr lang="en-US" smtClean="0">
                <a:latin typeface="Arial" charset="0"/>
              </a:rPr>
              <a:t>Can then use </a:t>
            </a:r>
            <a:r>
              <a:rPr lang="en-US" smtClean="0">
                <a:latin typeface="Courier New" charset="0"/>
              </a:rPr>
              <a:t>[]</a:t>
            </a:r>
            <a:r>
              <a:rPr lang="en-US" smtClean="0">
                <a:latin typeface="Arial" charset="0"/>
              </a:rPr>
              <a:t> or pointer arithmetic to access array: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smtClean="0">
                <a:latin typeface="Arial" charset="0"/>
              </a:rPr>
              <a:t>	</a:t>
            </a:r>
            <a:r>
              <a:rPr lang="en-US" sz="2400" b="1" smtClean="0">
                <a:latin typeface="Courier New" charset="0"/>
              </a:rPr>
              <a:t>for(i = 0; i &lt; SIZE; i++)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sz="2400" b="1" smtClean="0">
                <a:latin typeface="Courier New" charset="0"/>
              </a:rPr>
              <a:t>		  arrayptr[i] = i * i;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smtClean="0">
                <a:latin typeface="Arial" charset="0"/>
              </a:rPr>
              <a:t>or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smtClean="0">
                <a:latin typeface="Courier New" charset="0"/>
              </a:rPr>
              <a:t>	</a:t>
            </a:r>
            <a:r>
              <a:rPr lang="en-US" sz="2400" b="1" smtClean="0">
                <a:latin typeface="Courier New" charset="0"/>
              </a:rPr>
              <a:t>for(i = 0; i &lt; SIZE; i++)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sz="2400" b="1" smtClean="0">
                <a:latin typeface="Courier New" charset="0"/>
              </a:rPr>
              <a:t>		  *(arrayptr + i) = i * i;</a:t>
            </a:r>
            <a:endParaRPr lang="en-US" sz="2400" b="1" smtClean="0">
              <a:latin typeface="Arial" charset="0"/>
            </a:endParaRPr>
          </a:p>
          <a:p>
            <a:pPr>
              <a:lnSpc>
                <a:spcPct val="85000"/>
              </a:lnSpc>
            </a:pPr>
            <a:r>
              <a:rPr lang="en-US" smtClean="0">
                <a:latin typeface="Arial" charset="0"/>
              </a:rPr>
              <a:t>Program will terminate if not enough memory available to allocate</a:t>
            </a: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29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Releasing Dynamic Memory</a:t>
            </a:r>
            <a:endParaRPr lang="en-GB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76400"/>
            <a:ext cx="82296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latin typeface="Arial" charset="0"/>
              </a:rPr>
              <a:t>Use </a:t>
            </a:r>
            <a:r>
              <a:rPr lang="en-US" smtClean="0">
                <a:latin typeface="Courier New" charset="0"/>
              </a:rPr>
              <a:t>delete</a:t>
            </a:r>
            <a:r>
              <a:rPr lang="en-US" smtClean="0">
                <a:latin typeface="Arial" charset="0"/>
              </a:rPr>
              <a:t> to free dynamic memory:</a:t>
            </a:r>
          </a:p>
          <a:p>
            <a:pPr lvl="1">
              <a:buFontTx/>
              <a:buNone/>
            </a:pPr>
            <a:r>
              <a:rPr lang="en-US" sz="3200" smtClean="0">
                <a:latin typeface="Courier New" charset="0"/>
              </a:rPr>
              <a:t>	delete fptr;</a:t>
            </a:r>
            <a:endParaRPr lang="en-US" sz="3200" smtClean="0">
              <a:latin typeface="Arial" charset="0"/>
            </a:endParaRPr>
          </a:p>
          <a:p>
            <a:r>
              <a:rPr lang="en-US" smtClean="0">
                <a:latin typeface="Arial" charset="0"/>
              </a:rPr>
              <a:t>Use </a:t>
            </a:r>
            <a:r>
              <a:rPr lang="en-US" smtClean="0">
                <a:latin typeface="Courier New" charset="0"/>
              </a:rPr>
              <a:t>[]</a:t>
            </a:r>
            <a:r>
              <a:rPr lang="en-US" smtClean="0">
                <a:latin typeface="Arial" charset="0"/>
              </a:rPr>
              <a:t> to free dynamic array:</a:t>
            </a:r>
          </a:p>
          <a:p>
            <a:pPr lvl="1">
              <a:buFontTx/>
              <a:buNone/>
            </a:pPr>
            <a:r>
              <a:rPr lang="en-US" sz="3200" smtClean="0">
                <a:latin typeface="Arial" charset="0"/>
              </a:rPr>
              <a:t>	</a:t>
            </a:r>
            <a:r>
              <a:rPr lang="en-US" sz="3200" smtClean="0">
                <a:latin typeface="Courier New" charset="0"/>
              </a:rPr>
              <a:t>delete [] arrayptr;</a:t>
            </a:r>
            <a:endParaRPr lang="en-US" sz="3200" smtClean="0">
              <a:latin typeface="Arial" charset="0"/>
            </a:endParaRPr>
          </a:p>
          <a:p>
            <a:r>
              <a:rPr lang="en-US" smtClean="0">
                <a:latin typeface="Arial" charset="0"/>
              </a:rPr>
              <a:t>Only use </a:t>
            </a:r>
            <a:r>
              <a:rPr lang="en-US" smtClean="0">
                <a:latin typeface="Courier New" charset="0"/>
              </a:rPr>
              <a:t>delete</a:t>
            </a:r>
            <a:r>
              <a:rPr lang="en-US" smtClean="0">
                <a:latin typeface="Arial" charset="0"/>
              </a:rPr>
              <a:t> with dynamic memory! 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0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Example 7.8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4613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8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Example 7.8 (cont.)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62647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31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Example 7.8 (cont.)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763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77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Exercise 9</a:t>
            </a:r>
            <a:endParaRPr lang="en-GB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1066800"/>
            <a:ext cx="8229600" cy="106680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smtClean="0">
                <a:latin typeface="Arial" charset="0"/>
              </a:rPr>
              <a:t>Given the following program with 3 errors. Rewrite the program to store the power value of the array</a:t>
            </a:r>
            <a:r>
              <a:rPr lang="ja-JP" altLang="en-US" sz="2400" smtClean="0">
                <a:latin typeface="Arial" charset="0"/>
              </a:rPr>
              <a:t>’</a:t>
            </a:r>
            <a:r>
              <a:rPr lang="en-US" sz="2400" smtClean="0">
                <a:latin typeface="Arial" charset="0"/>
              </a:rPr>
              <a:t>s index and print the values.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Arial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79500" y="2057400"/>
            <a:ext cx="7531100" cy="43434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main(){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const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SIZE = 25;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*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arrayptr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; 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arrayptr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= new double[SIZE];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for(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= 0;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&lt; SIZE;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++)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		  *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arrayptr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[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] =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*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for(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= 0;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&lt; SIZE;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++)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		 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&lt;&lt;*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arrayptr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+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&lt;&lt;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endl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return 0;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1524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19600"/>
            <a:ext cx="8269288" cy="1362075"/>
          </a:xfrm>
        </p:spPr>
        <p:txBody>
          <a:bodyPr/>
          <a:lstStyle/>
          <a:p>
            <a:r>
              <a:rPr lang="en-GB" cap="none" dirty="0" smtClean="0"/>
              <a:t>9 - Returning Pointers from Functions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427158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04800"/>
            <a:ext cx="7239000" cy="762000"/>
          </a:xfrm>
        </p:spPr>
        <p:txBody>
          <a:bodyPr/>
          <a:lstStyle/>
          <a:p>
            <a:r>
              <a:rPr lang="en-GB" dirty="0" smtClean="0"/>
              <a:t>Returning Pointers from Functions</a:t>
            </a:r>
            <a:endParaRPr lang="en-GB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latin typeface="Arial" charset="0"/>
              </a:rPr>
              <a:t>Pointer can be the return type of a function: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smtClean="0">
                <a:latin typeface="Arial" charset="0"/>
              </a:rPr>
              <a:t>	</a:t>
            </a:r>
            <a:r>
              <a:rPr lang="en-US" smtClean="0">
                <a:latin typeface="Courier New" charset="0"/>
              </a:rPr>
              <a:t>int* newNum();</a:t>
            </a:r>
          </a:p>
          <a:p>
            <a:r>
              <a:rPr lang="en-US" smtClean="0">
                <a:latin typeface="Arial" charset="0"/>
              </a:rPr>
              <a:t>The function must not return a pointer to a local variable in the function.</a:t>
            </a:r>
          </a:p>
          <a:p>
            <a:r>
              <a:rPr lang="en-US" smtClean="0">
                <a:latin typeface="Arial" charset="0"/>
              </a:rPr>
              <a:t>A function should only return a pointer:</a:t>
            </a:r>
          </a:p>
          <a:p>
            <a:pPr lvl="1"/>
            <a:r>
              <a:rPr lang="en-US" smtClean="0">
                <a:latin typeface="Arial" charset="0"/>
              </a:rPr>
              <a:t>to data that was passed to the function as an argument, or</a:t>
            </a:r>
          </a:p>
          <a:p>
            <a:pPr lvl="1"/>
            <a:r>
              <a:rPr lang="en-US" smtClean="0">
                <a:latin typeface="Arial" charset="0"/>
              </a:rPr>
              <a:t>to dynamically allocated memory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07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 smtClean="0"/>
              <a:t>Example 7.9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52537"/>
            <a:ext cx="8077200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04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352800"/>
            <a:ext cx="5257800" cy="27794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838200"/>
            <a:ext cx="46482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1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4419</TotalTime>
  <Words>1461</Words>
  <Application>Microsoft Office PowerPoint</Application>
  <PresentationFormat>On-screen Show (4:3)</PresentationFormat>
  <Paragraphs>405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0" baseType="lpstr">
      <vt:lpstr>굴림</vt:lpstr>
      <vt:lpstr>ＭＳ Ｐゴシック</vt:lpstr>
      <vt:lpstr>Arial</vt:lpstr>
      <vt:lpstr>Calibri</vt:lpstr>
      <vt:lpstr>Courier New</vt:lpstr>
      <vt:lpstr>Times New Roman</vt:lpstr>
      <vt:lpstr>Wingdings</vt:lpstr>
      <vt:lpstr>Wingdings 2</vt:lpstr>
      <vt:lpstr>1_Office Theme</vt:lpstr>
      <vt:lpstr>07: POINTERS</vt:lpstr>
      <vt:lpstr>Topic Outline</vt:lpstr>
      <vt:lpstr>1- Getting the Address of a Variable</vt:lpstr>
      <vt:lpstr>Addresses and Pointers</vt:lpstr>
      <vt:lpstr>Notation for Memory Snapshot</vt:lpstr>
      <vt:lpstr>Getting the Address of a Variable</vt:lpstr>
      <vt:lpstr>Example 1.1</vt:lpstr>
      <vt:lpstr>Result of Example 1.1</vt:lpstr>
      <vt:lpstr>Exercise 1</vt:lpstr>
      <vt:lpstr>2 - Pointer Variables</vt:lpstr>
      <vt:lpstr>Pointer Variables</vt:lpstr>
      <vt:lpstr>Pointer Variables (cont.)</vt:lpstr>
      <vt:lpstr>Pointer Variables (cont.)</vt:lpstr>
      <vt:lpstr>Pointer Variables (cont.)</vt:lpstr>
      <vt:lpstr>Example 2.1</vt:lpstr>
      <vt:lpstr>The Indirection Operator</vt:lpstr>
      <vt:lpstr>Pointer Variables (cont.)</vt:lpstr>
      <vt:lpstr>Pointer Variables (cont.)</vt:lpstr>
      <vt:lpstr>Example 2.2</vt:lpstr>
      <vt:lpstr>Exercise 2</vt:lpstr>
      <vt:lpstr>Exercise 3</vt:lpstr>
      <vt:lpstr>Something like Pointers: Arrays</vt:lpstr>
      <vt:lpstr>Something like Pointers: Arrays</vt:lpstr>
      <vt:lpstr>Something like Pointers: Reference Variables</vt:lpstr>
      <vt:lpstr>Something like Pointers: Reference Variables</vt:lpstr>
      <vt:lpstr>3 - The Relationship Between Arrays and Pointers</vt:lpstr>
      <vt:lpstr>The Relationship Between  Arrays and Pointers</vt:lpstr>
      <vt:lpstr>The Relationship Between  Arrays and Pointers</vt:lpstr>
      <vt:lpstr>The Relationship Between  Arrays and Pointers (cont.)</vt:lpstr>
      <vt:lpstr>Example 3.1</vt:lpstr>
      <vt:lpstr>Exercise 4</vt:lpstr>
      <vt:lpstr>4 - Pointers Arithmetic</vt:lpstr>
      <vt:lpstr>Pointers Arithmetic</vt:lpstr>
      <vt:lpstr>Example 4.1</vt:lpstr>
      <vt:lpstr>Pointers in Expressions</vt:lpstr>
      <vt:lpstr>Pointers in Expressions</vt:lpstr>
      <vt:lpstr>Array Access</vt:lpstr>
      <vt:lpstr>Array Access</vt:lpstr>
      <vt:lpstr>Exercise 5</vt:lpstr>
      <vt:lpstr>5 - Initializing Pointers</vt:lpstr>
      <vt:lpstr>Initializing Pointers</vt:lpstr>
      <vt:lpstr>Exercise 6</vt:lpstr>
      <vt:lpstr>6 - Comparing Pointers</vt:lpstr>
      <vt:lpstr>Comparing Pointers</vt:lpstr>
      <vt:lpstr>Exercise 7</vt:lpstr>
      <vt:lpstr>7 - Pointers as Function Parameters</vt:lpstr>
      <vt:lpstr>Pointers as Function Parameters</vt:lpstr>
      <vt:lpstr>Example 7.1</vt:lpstr>
      <vt:lpstr>Example 7.2</vt:lpstr>
      <vt:lpstr>Example 7.2 (cont.)</vt:lpstr>
      <vt:lpstr>Exercise 8</vt:lpstr>
      <vt:lpstr>Pointers to Constants</vt:lpstr>
      <vt:lpstr>Pointers to Constants</vt:lpstr>
      <vt:lpstr>Declaration of a  Pointer to Constant</vt:lpstr>
      <vt:lpstr>Constant Pointer</vt:lpstr>
      <vt:lpstr>Declaration of a  Constant Pointers</vt:lpstr>
      <vt:lpstr>Declaration of a  Constant Pointers</vt:lpstr>
      <vt:lpstr>Constant Pointer to Constants</vt:lpstr>
      <vt:lpstr>Constant Pointer to Constants</vt:lpstr>
      <vt:lpstr>8 - Dynamic Memory Allocation</vt:lpstr>
      <vt:lpstr>Dynamic Memory Allocation</vt:lpstr>
      <vt:lpstr>Dynamic Memory Allocation</vt:lpstr>
      <vt:lpstr>Releasing Dynamic Memory</vt:lpstr>
      <vt:lpstr>Example 7.8</vt:lpstr>
      <vt:lpstr>Example 7.8 (cont.)</vt:lpstr>
      <vt:lpstr>Example 7.8 (cont.)</vt:lpstr>
      <vt:lpstr>Exercise 9</vt:lpstr>
      <vt:lpstr>9 - Returning Pointers from Functions</vt:lpstr>
      <vt:lpstr>Returning Pointers from Functions</vt:lpstr>
      <vt:lpstr>Example 7.9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account</cp:lastModifiedBy>
  <cp:revision>146</cp:revision>
  <dcterms:created xsi:type="dcterms:W3CDTF">2014-02-24T04:16:52Z</dcterms:created>
  <dcterms:modified xsi:type="dcterms:W3CDTF">2017-11-28T13:40:53Z</dcterms:modified>
</cp:coreProperties>
</file>