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2"/>
  </p:notesMasterIdLst>
  <p:handoutMasterIdLst>
    <p:handoutMasterId r:id="rId113"/>
  </p:handoutMasterIdLst>
  <p:sldIdLst>
    <p:sldId id="256" r:id="rId2"/>
    <p:sldId id="496" r:id="rId3"/>
    <p:sldId id="383" r:id="rId4"/>
    <p:sldId id="386" r:id="rId5"/>
    <p:sldId id="389" r:id="rId6"/>
    <p:sldId id="387" r:id="rId7"/>
    <p:sldId id="388" r:id="rId8"/>
    <p:sldId id="513" r:id="rId9"/>
    <p:sldId id="480" r:id="rId10"/>
    <p:sldId id="393" r:id="rId11"/>
    <p:sldId id="394" r:id="rId12"/>
    <p:sldId id="395" r:id="rId13"/>
    <p:sldId id="396" r:id="rId14"/>
    <p:sldId id="397" r:id="rId15"/>
    <p:sldId id="498" r:id="rId16"/>
    <p:sldId id="401" r:id="rId17"/>
    <p:sldId id="500" r:id="rId18"/>
    <p:sldId id="501" r:id="rId19"/>
    <p:sldId id="402" r:id="rId20"/>
    <p:sldId id="481" r:id="rId21"/>
    <p:sldId id="404" r:id="rId22"/>
    <p:sldId id="405" r:id="rId23"/>
    <p:sldId id="482" r:id="rId24"/>
    <p:sldId id="407" r:id="rId25"/>
    <p:sldId id="503" r:id="rId26"/>
    <p:sldId id="408" r:id="rId27"/>
    <p:sldId id="483" r:id="rId28"/>
    <p:sldId id="410" r:id="rId29"/>
    <p:sldId id="411" r:id="rId30"/>
    <p:sldId id="412" r:id="rId31"/>
    <p:sldId id="398" r:id="rId32"/>
    <p:sldId id="399" r:id="rId33"/>
    <p:sldId id="400" r:id="rId34"/>
    <p:sldId id="497" r:id="rId35"/>
    <p:sldId id="414" r:id="rId36"/>
    <p:sldId id="499" r:id="rId37"/>
    <p:sldId id="504" r:id="rId38"/>
    <p:sldId id="505" r:id="rId39"/>
    <p:sldId id="417" r:id="rId40"/>
    <p:sldId id="484" r:id="rId41"/>
    <p:sldId id="419" r:id="rId42"/>
    <p:sldId id="420" r:id="rId43"/>
    <p:sldId id="421" r:id="rId44"/>
    <p:sldId id="422" r:id="rId45"/>
    <p:sldId id="423" r:id="rId46"/>
    <p:sldId id="485" r:id="rId47"/>
    <p:sldId id="425" r:id="rId48"/>
    <p:sldId id="426" r:id="rId49"/>
    <p:sldId id="506" r:id="rId50"/>
    <p:sldId id="507" r:id="rId51"/>
    <p:sldId id="486" r:id="rId52"/>
    <p:sldId id="428" r:id="rId53"/>
    <p:sldId id="429" r:id="rId54"/>
    <p:sldId id="430" r:id="rId55"/>
    <p:sldId id="487" r:id="rId56"/>
    <p:sldId id="432" r:id="rId57"/>
    <p:sldId id="508" r:id="rId58"/>
    <p:sldId id="509" r:id="rId59"/>
    <p:sldId id="510" r:id="rId60"/>
    <p:sldId id="511" r:id="rId61"/>
    <p:sldId id="512" r:id="rId62"/>
    <p:sldId id="433" r:id="rId63"/>
    <p:sldId id="434" r:id="rId64"/>
    <p:sldId id="488" r:id="rId65"/>
    <p:sldId id="436" r:id="rId66"/>
    <p:sldId id="514" r:id="rId67"/>
    <p:sldId id="440" r:id="rId68"/>
    <p:sldId id="515" r:id="rId69"/>
    <p:sldId id="441" r:id="rId70"/>
    <p:sldId id="489" r:id="rId71"/>
    <p:sldId id="443" r:id="rId72"/>
    <p:sldId id="490" r:id="rId73"/>
    <p:sldId id="446" r:id="rId74"/>
    <p:sldId id="447" r:id="rId75"/>
    <p:sldId id="491" r:id="rId76"/>
    <p:sldId id="449" r:id="rId77"/>
    <p:sldId id="451" r:id="rId78"/>
    <p:sldId id="452" r:id="rId79"/>
    <p:sldId id="492" r:id="rId80"/>
    <p:sldId id="454" r:id="rId81"/>
    <p:sldId id="455" r:id="rId82"/>
    <p:sldId id="516" r:id="rId83"/>
    <p:sldId id="456" r:id="rId84"/>
    <p:sldId id="457" r:id="rId85"/>
    <p:sldId id="458" r:id="rId86"/>
    <p:sldId id="493" r:id="rId87"/>
    <p:sldId id="460" r:id="rId88"/>
    <p:sldId id="461" r:id="rId89"/>
    <p:sldId id="462" r:id="rId90"/>
    <p:sldId id="463" r:id="rId91"/>
    <p:sldId id="464" r:id="rId92"/>
    <p:sldId id="494" r:id="rId93"/>
    <p:sldId id="466" r:id="rId94"/>
    <p:sldId id="467" r:id="rId95"/>
    <p:sldId id="517" r:id="rId96"/>
    <p:sldId id="469" r:id="rId97"/>
    <p:sldId id="470" r:id="rId98"/>
    <p:sldId id="518" r:id="rId99"/>
    <p:sldId id="519" r:id="rId100"/>
    <p:sldId id="520" r:id="rId101"/>
    <p:sldId id="471" r:id="rId102"/>
    <p:sldId id="472" r:id="rId103"/>
    <p:sldId id="521" r:id="rId104"/>
    <p:sldId id="522" r:id="rId105"/>
    <p:sldId id="474" r:id="rId106"/>
    <p:sldId id="476" r:id="rId107"/>
    <p:sldId id="495" r:id="rId108"/>
    <p:sldId id="478" r:id="rId109"/>
    <p:sldId id="479" r:id="rId110"/>
    <p:sldId id="306" r:id="rId111"/>
  </p:sldIdLst>
  <p:sldSz cx="9144000" cy="6858000" type="screen4x3"/>
  <p:notesSz cx="7099300" cy="102346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5pPr>
    <a:lvl6pPr marL="22860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6pPr>
    <a:lvl7pPr marL="27432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7pPr>
    <a:lvl8pPr marL="32004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8pPr>
    <a:lvl9pPr marL="36576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990033"/>
    <a:srgbClr val="FF0000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7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3225"/>
        <p:guide pos="223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2A388B-D4BA-4976-8E89-FE0755E501D7}" type="datetime1">
              <a:rPr lang="en-US"/>
              <a:pPr/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88CF7E8-43DD-46B1-9D91-6EDB41C2A5F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 b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 b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22A6EA6E-F7AC-41C9-A82B-F817A256B6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pPr lvl="1"/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0925"/>
            <a:ext cx="5207000" cy="4605338"/>
          </a:xfrm>
          <a:noFill/>
          <a:ln/>
        </p:spPr>
        <p:txBody>
          <a:bodyPr/>
          <a:lstStyle/>
          <a:p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 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Arial" pitchFamily="-110" charset="0"/>
                <a:ea typeface="Arial" pitchFamily="-110" charset="0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030" name="Picture 7" descr="logoutm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200" y="6235700"/>
            <a:ext cx="23622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59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8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8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9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8"/>
          <p:cNvSpPr txBox="1">
            <a:spLocks noChangeArrowheads="1"/>
          </p:cNvSpPr>
          <p:nvPr/>
        </p:nvSpPr>
        <p:spPr bwMode="auto">
          <a:xfrm>
            <a:off x="4114800" y="76200"/>
            <a:ext cx="502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sz="1800" i="1">
                <a:solidFill>
                  <a:schemeClr val="tx2"/>
                </a:solidFill>
              </a:rPr>
              <a:t>SCK1213 Programming Technique I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sz="1800" i="1">
                <a:solidFill>
                  <a:schemeClr val="tx2"/>
                </a:solidFill>
              </a:rPr>
              <a:t>SEM1 2009/2010</a:t>
            </a:r>
          </a:p>
        </p:txBody>
      </p:sp>
      <p:sp>
        <p:nvSpPr>
          <p:cNvPr id="16388" name="Rectangle 2" descr="Pink tissue paper"/>
          <p:cNvSpPr>
            <a:spLocks noGrp="1" noChangeArrowheads="1"/>
          </p:cNvSpPr>
          <p:nvPr>
            <p:ph type="ctrTitle"/>
          </p:nvPr>
        </p:nvSpPr>
        <p:spPr>
          <a:xfrm>
            <a:off x="990600" y="2819400"/>
            <a:ext cx="7772400" cy="1470025"/>
          </a:xfrm>
        </p:spPr>
        <p:txBody>
          <a:bodyPr/>
          <a:lstStyle/>
          <a:p>
            <a:pPr algn="ctr"/>
            <a:r>
              <a:rPr lang="en-US" smtClean="0">
                <a:ea typeface="ＭＳ Ｐゴシック" pitchFamily="-110" charset="-128"/>
              </a:rPr>
              <a:t>Making Decisions</a:t>
            </a:r>
          </a:p>
        </p:txBody>
      </p:sp>
      <p:sp>
        <p:nvSpPr>
          <p:cNvPr id="16389" name="Text Box 4" descr="Pink tissue paper"/>
          <p:cNvSpPr txBox="1">
            <a:spLocks noChangeArrowheads="1"/>
          </p:cNvSpPr>
          <p:nvPr/>
        </p:nvSpPr>
        <p:spPr bwMode="auto">
          <a:xfrm>
            <a:off x="5240338" y="1571625"/>
            <a:ext cx="34051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>
                <a:solidFill>
                  <a:srgbClr val="008000"/>
                </a:solidFill>
              </a:rPr>
              <a:t>Week 7</a:t>
            </a:r>
          </a:p>
        </p:txBody>
      </p:sp>
      <p:sp>
        <p:nvSpPr>
          <p:cNvPr id="1639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4495800"/>
            <a:ext cx="8534400" cy="129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 smtClean="0">
                <a:solidFill>
                  <a:srgbClr val="008000"/>
                </a:solidFill>
                <a:latin typeface="Palatino Linotype" pitchFamily="18" charset="0"/>
                <a:ea typeface="ＭＳ Ｐゴシック" pitchFamily="-110" charset="-128"/>
              </a:rPr>
              <a:t>Source from</a:t>
            </a:r>
            <a:r>
              <a:rPr lang="en-US" sz="1800" smtClean="0">
                <a:latin typeface="Palatino Linotype" pitchFamily="18" charset="0"/>
                <a:ea typeface="ＭＳ Ｐゴシック" pitchFamily="-110" charset="-128"/>
              </a:rPr>
              <a:t> Tony Gaddis, Barret Krupnow,</a:t>
            </a:r>
            <a:r>
              <a:rPr lang="en-US" sz="1800" i="1" smtClean="0">
                <a:latin typeface="Palatino Linotype" pitchFamily="18" charset="0"/>
                <a:ea typeface="ＭＳ Ｐゴシック" pitchFamily="-110" charset="-128"/>
              </a:rPr>
              <a:t> Starting out with C++</a:t>
            </a:r>
            <a:r>
              <a:rPr lang="en-US" sz="1800" smtClean="0">
                <a:latin typeface="Palatino Linotype" pitchFamily="18" charset="0"/>
                <a:ea typeface="ＭＳ Ｐゴシック" pitchFamily="-110" charset="-128"/>
              </a:rPr>
              <a:t>, 5th edition update. 2007.  Pearson Addison-Wesley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Selection structure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Selection will be chosen based on conditions</a:t>
            </a:r>
          </a:p>
          <a:p>
            <a:r>
              <a:rPr lang="en-US" smtClean="0">
                <a:ea typeface="ＭＳ Ｐゴシック" pitchFamily="-110" charset="-128"/>
              </a:rPr>
              <a:t>In C, there are 3 ways for selection structure:</a:t>
            </a:r>
          </a:p>
          <a:p>
            <a:pPr marL="971550" lvl="1" indent="-514350">
              <a:buFont typeface="Palatino Linotype" pitchFamily="18" charset="0"/>
              <a:buAutoNum type="arabicPeriod"/>
            </a:pPr>
            <a:r>
              <a:rPr lang="en-US" smtClean="0">
                <a:ea typeface="ＭＳ Ｐゴシック" pitchFamily="-110" charset="-128"/>
              </a:rPr>
              <a:t>Selection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using if &amp; else</a:t>
            </a:r>
          </a:p>
          <a:p>
            <a:pPr marL="1371600" lvl="2" indent="-514350">
              <a:buFontTx/>
              <a:buNone/>
            </a:pP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if, expanding if, if/else, if/else if, trailing else, nested if</a:t>
            </a:r>
          </a:p>
          <a:p>
            <a:pPr marL="971550" lvl="1" indent="-514350">
              <a:buFont typeface="Palatino Linotype" pitchFamily="18" charset="0"/>
              <a:buAutoNum type="arabicPeriod"/>
            </a:pPr>
            <a:r>
              <a:rPr lang="en-US" smtClean="0">
                <a:ea typeface="ＭＳ Ｐゴシック" pitchFamily="-110" charset="-128"/>
              </a:rPr>
              <a:t>Selection using conditional operators</a:t>
            </a:r>
          </a:p>
          <a:p>
            <a:pPr marL="971550" lvl="1" indent="-514350">
              <a:buFont typeface="Palatino Linotype" pitchFamily="18" charset="0"/>
              <a:buAutoNum type="arabicPeriod"/>
            </a:pPr>
            <a:r>
              <a:rPr lang="en-US" smtClean="0">
                <a:ea typeface="ＭＳ Ｐゴシック" pitchFamily="-110" charset="-128"/>
              </a:rPr>
              <a:t>Selection using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switch, case &amp; break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Relational Operators &amp; Logical Operators</a:t>
            </a:r>
          </a:p>
        </p:txBody>
      </p:sp>
      <p:sp>
        <p:nvSpPr>
          <p:cNvPr id="18436" name="Text Box 7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Relational Operators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Used to compare numbers to determine relative order</a:t>
            </a:r>
          </a:p>
          <a:p>
            <a:r>
              <a:rPr lang="en-US" smtClean="0">
                <a:ea typeface="ＭＳ Ｐゴシック" pitchFamily="-110" charset="-128"/>
              </a:rPr>
              <a:t>Operators:</a:t>
            </a:r>
          </a:p>
          <a:p>
            <a:pPr>
              <a:buFontTx/>
              <a:buNone/>
            </a:pPr>
            <a:endParaRPr lang="en-US" smtClean="0">
              <a:ea typeface="ＭＳ Ｐゴシック" pitchFamily="-110" charset="-128"/>
            </a:endParaRPr>
          </a:p>
        </p:txBody>
      </p:sp>
      <p:pic>
        <p:nvPicPr>
          <p:cNvPr id="19460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8650" y="3327400"/>
            <a:ext cx="5346700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Logical Operators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Used to create relational expressions from other relational expressions</a:t>
            </a:r>
          </a:p>
          <a:p>
            <a:r>
              <a:rPr lang="en-US" smtClean="0">
                <a:ea typeface="ＭＳ Ｐゴシック" pitchFamily="-110" charset="-128"/>
              </a:rPr>
              <a:t>Operators, meaning, and explanation:</a:t>
            </a:r>
          </a:p>
        </p:txBody>
      </p:sp>
      <p:graphicFrame>
        <p:nvGraphicFramePr>
          <p:cNvPr id="405508" name="Group 4"/>
          <p:cNvGraphicFramePr>
            <a:graphicFrameLocks noGrp="1"/>
          </p:cNvGraphicFramePr>
          <p:nvPr/>
        </p:nvGraphicFramePr>
        <p:xfrm>
          <a:off x="685800" y="3657600"/>
          <a:ext cx="7467600" cy="2322576"/>
        </p:xfrm>
        <a:graphic>
          <a:graphicData uri="http://schemas.openxmlformats.org/drawingml/2006/table">
            <a:tbl>
              <a:tblPr/>
              <a:tblGrid>
                <a:gridCol w="839788"/>
                <a:gridCol w="1212850"/>
                <a:gridCol w="5414962"/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10" charset="0"/>
                          <a:cs typeface="Arial" charset="0"/>
                        </a:rPr>
                        <a:t>&amp;&amp;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 relational expression is true if both expressions are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10" charset="0"/>
                          <a:cs typeface="Arial" charset="0"/>
                        </a:rPr>
                        <a:t>||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 relational expression is true if either expression is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6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10" charset="0"/>
                          <a:cs typeface="Arial" charset="0"/>
                        </a:rPr>
                        <a:t>!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Reverses the value of an expression – true expression becomes false, and false becomes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Logical data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-110" charset="-128"/>
              </a:rPr>
              <a:t>Also called </a:t>
            </a:r>
            <a:r>
              <a:rPr lang="en-US" sz="2800" smtClean="0">
                <a:solidFill>
                  <a:srgbClr val="FF0000"/>
                </a:solidFill>
                <a:ea typeface="ＭＳ Ｐゴシック" pitchFamily="-110" charset="-128"/>
              </a:rPr>
              <a:t>Boolean</a:t>
            </a:r>
            <a:r>
              <a:rPr lang="en-US" sz="2800" smtClean="0">
                <a:ea typeface="ＭＳ Ｐゴシック" pitchFamily="-110" charset="-128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-110" charset="-128"/>
              </a:rPr>
              <a:t>In C, there is no True or False Value.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-110" charset="-128"/>
              </a:rPr>
              <a:t>A </a:t>
            </a:r>
            <a:r>
              <a:rPr lang="en-US" sz="2800" smtClean="0">
                <a:solidFill>
                  <a:srgbClr val="FF0000"/>
                </a:solidFill>
                <a:ea typeface="ＭＳ Ｐゴシック" pitchFamily="-110" charset="-128"/>
              </a:rPr>
              <a:t>Zero value </a:t>
            </a:r>
            <a:r>
              <a:rPr lang="en-US" sz="2800" smtClean="0">
                <a:ea typeface="ＭＳ Ｐゴシック" pitchFamily="-110" charset="-128"/>
              </a:rPr>
              <a:t>is treated as </a:t>
            </a:r>
            <a:r>
              <a:rPr lang="en-US" sz="2800" smtClean="0">
                <a:solidFill>
                  <a:srgbClr val="FF0000"/>
                </a:solidFill>
                <a:ea typeface="ＭＳ Ｐゴシック" pitchFamily="-110" charset="-128"/>
              </a:rPr>
              <a:t>False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ea typeface="ＭＳ Ｐゴシック" pitchFamily="-110" charset="-128"/>
              </a:rPr>
              <a:t>A </a:t>
            </a:r>
            <a:r>
              <a:rPr lang="en-US" sz="2800" smtClean="0">
                <a:solidFill>
                  <a:srgbClr val="FF0000"/>
                </a:solidFill>
                <a:ea typeface="ＭＳ Ｐゴシック" pitchFamily="-110" charset="-128"/>
              </a:rPr>
              <a:t>Non-Zero </a:t>
            </a:r>
            <a:r>
              <a:rPr lang="en-US" sz="2800" smtClean="0">
                <a:ea typeface="ＭＳ Ｐゴシック" pitchFamily="-110" charset="-128"/>
              </a:rPr>
              <a:t>value is treated as </a:t>
            </a:r>
            <a:r>
              <a:rPr lang="en-US" sz="2800" smtClean="0">
                <a:solidFill>
                  <a:srgbClr val="FF0000"/>
                </a:solidFill>
                <a:ea typeface="ＭＳ Ｐゴシック" pitchFamily="-110" charset="-128"/>
              </a:rPr>
              <a:t>True</a:t>
            </a:r>
            <a:r>
              <a:rPr lang="en-US" sz="2800" smtClean="0">
                <a:ea typeface="ＭＳ Ｐゴシック" pitchFamily="-110" charset="-128"/>
              </a:rPr>
              <a:t> </a:t>
            </a:r>
            <a:r>
              <a:rPr lang="en-US" smtClean="0">
                <a:ea typeface="ＭＳ Ｐゴシック" pitchFamily="-110" charset="-128"/>
              </a:rPr>
              <a:t>	</a:t>
            </a:r>
          </a:p>
          <a:p>
            <a:pPr>
              <a:lnSpc>
                <a:spcPct val="90000"/>
              </a:lnSpc>
            </a:pPr>
            <a:endParaRPr lang="en-US" smtClean="0">
              <a:ea typeface="ＭＳ Ｐゴシック" pitchFamily="-110" charset="-128"/>
            </a:endParaRPr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3886200"/>
            <a:ext cx="55499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76575" y="5486400"/>
            <a:ext cx="28717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0" dirty="0">
                <a:solidFill>
                  <a:schemeClr val="tx2"/>
                </a:solidFill>
                <a:latin typeface="+mn-lt"/>
                <a:ea typeface="Arial" pitchFamily="-110" charset="0"/>
                <a:cs typeface="Arial" pitchFamily="-110" charset="0"/>
              </a:rPr>
              <a:t>True and False in arithmetic scale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Logical operators truth table</a:t>
            </a:r>
          </a:p>
        </p:txBody>
      </p:sp>
      <p:pic>
        <p:nvPicPr>
          <p:cNvPr id="2355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549400"/>
            <a:ext cx="57912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Relational expression – T/F examples</a:t>
            </a:r>
          </a:p>
        </p:txBody>
      </p:sp>
      <p:pic>
        <p:nvPicPr>
          <p:cNvPr id="25603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057400"/>
            <a:ext cx="72834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The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if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Statement</a:t>
            </a:r>
          </a:p>
        </p:txBody>
      </p:sp>
      <p:sp>
        <p:nvSpPr>
          <p:cNvPr id="27652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Allows statements to be conditionally executed or skipped over</a:t>
            </a:r>
          </a:p>
          <a:p>
            <a:r>
              <a:rPr lang="en-US" smtClean="0">
                <a:ea typeface="ＭＳ Ｐゴシック" pitchFamily="-110" charset="-128"/>
              </a:rPr>
              <a:t>Models the way we mentally evaluate situations: 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"If it is raining, take an umbrella."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"If it is cold outside, wear a coat."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0402sowc 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2514600"/>
            <a:ext cx="373697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15240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/>
              <a:t>Flowchart for Evaluating a Decision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403sowc 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905000"/>
            <a:ext cx="28225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for Evaluating a Decision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General Format:</a:t>
            </a:r>
            <a:br>
              <a:rPr lang="en-US" smtClean="0">
                <a:ea typeface="ＭＳ Ｐゴシック" pitchFamily="-110" charset="-128"/>
              </a:rPr>
            </a:br>
            <a:endParaRPr lang="en-US" smtClean="0">
              <a:ea typeface="ＭＳ Ｐゴシック" pitchFamily="-110" charset="-128"/>
            </a:endParaRP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if 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	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 – what happens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mtClean="0">
                <a:ea typeface="ＭＳ Ｐゴシック" pitchFamily="-110" charset="-128"/>
              </a:rPr>
              <a:t>To evaluate: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 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</a:t>
            </a:r>
            <a:endParaRPr lang="en-US" smtClean="0">
              <a:ea typeface="ＭＳ Ｐゴシック" pitchFamily="-110" charset="-128"/>
            </a:endParaRPr>
          </a:p>
          <a:p>
            <a:r>
              <a:rPr lang="en-US" smtClean="0">
                <a:ea typeface="ＭＳ Ｐゴシック" pitchFamily="-110" charset="-128"/>
              </a:rPr>
              <a:t>If the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ea typeface="ＭＳ Ｐゴシック" pitchFamily="-110" charset="-128"/>
              </a:rPr>
              <a:t> is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true</a:t>
            </a:r>
            <a:r>
              <a:rPr lang="en-US" smtClean="0">
                <a:ea typeface="ＭＳ Ｐゴシック" pitchFamily="-110" charset="-128"/>
              </a:rPr>
              <a:t>, then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mtClean="0">
                <a:ea typeface="ＭＳ Ｐゴシック" pitchFamily="-110" charset="-128"/>
              </a:rPr>
              <a:t> is executed.</a:t>
            </a:r>
          </a:p>
          <a:p>
            <a:r>
              <a:rPr lang="en-US" smtClean="0">
                <a:ea typeface="ＭＳ Ｐゴシック" pitchFamily="-110" charset="-128"/>
              </a:rPr>
              <a:t>If the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 </a:t>
            </a:r>
            <a:r>
              <a:rPr lang="en-US" smtClean="0">
                <a:ea typeface="ＭＳ Ｐゴシック" pitchFamily="-110" charset="-128"/>
              </a:rPr>
              <a:t>is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false</a:t>
            </a:r>
            <a:r>
              <a:rPr lang="en-US" smtClean="0">
                <a:ea typeface="ＭＳ Ｐゴシック" pitchFamily="-110" charset="-128"/>
              </a:rPr>
              <a:t>, then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mtClean="0">
                <a:ea typeface="ＭＳ Ｐゴシック" pitchFamily="-110" charset="-128"/>
              </a:rPr>
              <a:t> is skipped.</a:t>
            </a:r>
            <a:endParaRPr lang="en-US" smtClean="0">
              <a:latin typeface="Courier New" pitchFamily="-110" charset="0"/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 - example</a:t>
            </a:r>
          </a:p>
        </p:txBody>
      </p:sp>
      <p:pic>
        <p:nvPicPr>
          <p:cNvPr id="3584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590800"/>
            <a:ext cx="5106988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 notes</a:t>
            </a:r>
            <a:endParaRPr lang="en-US" smtClean="0">
              <a:latin typeface="Courier New" pitchFamily="-110" charset="0"/>
              <a:ea typeface="ＭＳ Ｐゴシック" pitchFamily="-110" charset="-128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00213"/>
            <a:ext cx="7772400" cy="4395787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Do not place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</a:t>
            </a:r>
            <a:r>
              <a:rPr lang="en-US" smtClean="0">
                <a:ea typeface="ＭＳ Ｐゴシック" pitchFamily="-110" charset="-128"/>
              </a:rPr>
              <a:t> after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  <a:endParaRPr lang="en-US" smtClean="0">
              <a:ea typeface="ＭＳ Ｐゴシック" pitchFamily="-110" charset="-128"/>
            </a:endParaRPr>
          </a:p>
          <a:p>
            <a:r>
              <a:rPr lang="en-US" smtClean="0">
                <a:ea typeface="ＭＳ Ｐゴシック" pitchFamily="-110" charset="-128"/>
              </a:rPr>
              <a:t>Place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</a:t>
            </a:r>
            <a:r>
              <a:rPr lang="en-US" smtClean="0">
                <a:ea typeface="ＭＳ Ｐゴシック" pitchFamily="-110" charset="-128"/>
              </a:rPr>
              <a:t> on a separate line after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  <a:r>
              <a:rPr lang="en-US" smtClean="0">
                <a:ea typeface="ＭＳ Ｐゴシック" pitchFamily="-110" charset="-128"/>
              </a:rPr>
              <a:t>, indented: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if (score &gt; 90)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   grade = 'A';</a:t>
            </a:r>
            <a:endParaRPr lang="en-US" smtClean="0">
              <a:ea typeface="ＭＳ Ｐゴシック" pitchFamily="-110" charset="-128"/>
            </a:endParaRPr>
          </a:p>
          <a:p>
            <a:r>
              <a:rPr lang="en-US" smtClean="0">
                <a:ea typeface="ＭＳ Ｐゴシック" pitchFamily="-110" charset="-128"/>
              </a:rPr>
              <a:t>Be careful testing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float</a:t>
            </a:r>
            <a:r>
              <a:rPr lang="en-US" smtClean="0">
                <a:ea typeface="ＭＳ Ｐゴシック" pitchFamily="-110" charset="-128"/>
              </a:rPr>
              <a:t> and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double</a:t>
            </a:r>
            <a:r>
              <a:rPr lang="en-US" smtClean="0">
                <a:ea typeface="ＭＳ Ｐゴシック" pitchFamily="-110" charset="-128"/>
              </a:rPr>
              <a:t> for equality</a:t>
            </a:r>
          </a:p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0</a:t>
            </a:r>
            <a:r>
              <a:rPr lang="en-US" smtClean="0">
                <a:ea typeface="ＭＳ Ｐゴシック" pitchFamily="-110" charset="-128"/>
              </a:rPr>
              <a:t> is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false</a:t>
            </a:r>
            <a:r>
              <a:rPr lang="en-US" smtClean="0">
                <a:ea typeface="ＭＳ Ｐゴシック" pitchFamily="-110" charset="-128"/>
              </a:rPr>
              <a:t>; any other value is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true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endParaRPr lang="en-US" smtClean="0">
              <a:ea typeface="ＭＳ Ｐゴシック" pitchFamily="-110" charset="-128"/>
            </a:endParaRPr>
          </a:p>
        </p:txBody>
      </p:sp>
      <p:pic>
        <p:nvPicPr>
          <p:cNvPr id="3891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52600"/>
            <a:ext cx="76914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 </a:t>
            </a:r>
            <a:r>
              <a:rPr lang="en-US" smtClean="0">
                <a:ea typeface="ＭＳ Ｐゴシック" pitchFamily="-110" charset="-128"/>
              </a:rPr>
              <a:t>with example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ea typeface="ＭＳ Ｐゴシック" pitchFamily="-110" charset="-128"/>
              </a:rPr>
              <a:t>Printing a number only if it is smaller than 0</a:t>
            </a:r>
          </a:p>
        </p:txBody>
      </p:sp>
      <p:pic>
        <p:nvPicPr>
          <p:cNvPr id="39940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5063" y="2133600"/>
            <a:ext cx="6942137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7_1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Refer to Lab 7, Exe 2 No. 1 (i) in pg. 60.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Explain and draw the flowchart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Flags</a:t>
            </a:r>
          </a:p>
        </p:txBody>
      </p:sp>
      <p:sp>
        <p:nvSpPr>
          <p:cNvPr id="41988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Flags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Variable that signals a condition</a:t>
            </a:r>
          </a:p>
          <a:p>
            <a:r>
              <a:rPr lang="en-US" smtClean="0">
                <a:ea typeface="ＭＳ Ｐゴシック" pitchFamily="-110" charset="-128"/>
              </a:rPr>
              <a:t>Usually implemented as a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bool</a:t>
            </a:r>
            <a:r>
              <a:rPr lang="en-US" smtClean="0">
                <a:ea typeface="ＭＳ Ｐゴシック" pitchFamily="-110" charset="-128"/>
              </a:rPr>
              <a:t> variable</a:t>
            </a:r>
          </a:p>
          <a:p>
            <a:r>
              <a:rPr lang="en-US" smtClean="0">
                <a:ea typeface="ＭＳ Ｐゴシック" pitchFamily="-110" charset="-128"/>
              </a:rPr>
              <a:t>As with other variables in functions, must be assigned an initial value before it is used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7_2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04800" y="1295400"/>
            <a:ext cx="82946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sz="2000" b="0">
                <a:solidFill>
                  <a:schemeClr val="tx1"/>
                </a:solidFill>
                <a:latin typeface="Arial" charset="0"/>
              </a:rPr>
              <a:t>Trace the following programs if the input is 22 and 68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239000" cy="47704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int main()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{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float mark;   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bool pass=false; //this condition does not yet exist</a:t>
            </a:r>
          </a:p>
          <a:p>
            <a:pPr algn="l"/>
            <a:endParaRPr lang="en-US" sz="16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printf ("Enter your mark");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scanf ("%f", &amp;mark);</a:t>
            </a:r>
          </a:p>
          <a:p>
            <a:pPr algn="l"/>
            <a:endParaRPr lang="en-US" sz="16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if (mark &gt;=30)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	pass=true;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if (pass)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	printf ("You pass the test\n");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if (!pass)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	printf ("You fail the test\n");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printf ("Program end");</a:t>
            </a:r>
          </a:p>
          <a:p>
            <a:pPr algn="l"/>
            <a:endParaRPr lang="en-US" sz="16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getch();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return 0;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Expanding the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if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Statement</a:t>
            </a:r>
          </a:p>
        </p:txBody>
      </p:sp>
      <p:sp>
        <p:nvSpPr>
          <p:cNvPr id="46084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Expanding 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smtClean="0">
                <a:ea typeface="ＭＳ Ｐゴシック" pitchFamily="-110" charset="-128"/>
              </a:rPr>
              <a:t>To execute more than one statement as part of an 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z="2800" smtClean="0">
                <a:ea typeface="ＭＳ Ｐゴシック" pitchFamily="-110" charset="-128"/>
              </a:rPr>
              <a:t> statement, enclose them in 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{ }</a:t>
            </a:r>
            <a:r>
              <a:rPr lang="en-US" sz="2800" smtClean="0">
                <a:ea typeface="ＭＳ Ｐゴシック" pitchFamily="-110" charset="-128"/>
              </a:rPr>
              <a:t>:</a:t>
            </a:r>
          </a:p>
          <a:p>
            <a:pPr lvl="1"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	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if (score &gt; 90)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{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	   grade = 'A';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	   cout &lt;&lt; "Good Job!\n";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}</a:t>
            </a:r>
            <a:endParaRPr lang="en-US" sz="2400" smtClean="0">
              <a:ea typeface="ＭＳ Ｐゴシック" pitchFamily="-110" charset="-128"/>
            </a:endParaRPr>
          </a:p>
          <a:p>
            <a:r>
              <a:rPr lang="en-US" sz="2800" smtClean="0">
                <a:ea typeface="ＭＳ Ｐゴシック" pitchFamily="-110" charset="-128"/>
              </a:rPr>
              <a:t> 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{ }</a:t>
            </a:r>
            <a:r>
              <a:rPr lang="en-US" sz="2800" smtClean="0">
                <a:ea typeface="ＭＳ Ｐゴシック" pitchFamily="-110" charset="-128"/>
              </a:rPr>
              <a:t> creates a </a:t>
            </a:r>
            <a:r>
              <a:rPr lang="en-US" sz="2800" b="1" u="sng" smtClean="0">
                <a:ea typeface="ＭＳ Ｐゴシック" pitchFamily="-110" charset="-128"/>
              </a:rPr>
              <a:t>block</a:t>
            </a:r>
            <a:r>
              <a:rPr lang="en-US" sz="2800" smtClean="0">
                <a:ea typeface="ＭＳ Ｐゴシック" pitchFamily="-110" charset="-128"/>
              </a:rPr>
              <a:t> of code, or also known as </a:t>
            </a:r>
            <a:r>
              <a:rPr lang="en-US" sz="2800" b="1" u="sng" smtClean="0">
                <a:ea typeface="ＭＳ Ｐゴシック" pitchFamily="-110" charset="-128"/>
              </a:rPr>
              <a:t>compound statements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Expanding 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 - example</a:t>
            </a:r>
          </a:p>
        </p:txBody>
      </p:sp>
      <p:pic>
        <p:nvPicPr>
          <p:cNvPr id="4915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1463" y="1814513"/>
            <a:ext cx="6154737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7_3 (</a:t>
            </a:r>
            <a:r>
              <a:rPr lang="en-US" b="0">
                <a:latin typeface="Arial" charset="0"/>
              </a:rPr>
              <a:t>Solve the problem)</a:t>
            </a:r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04800" y="12954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sz="2400" b="0">
                <a:solidFill>
                  <a:schemeClr val="tx1"/>
                </a:solidFill>
                <a:latin typeface="Arial" charset="0"/>
              </a:rPr>
              <a:t>Identify the logic errors, and correct them</a:t>
            </a:r>
          </a:p>
          <a:p>
            <a:pPr marL="800100" lvl="1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The program will display “Pass” message, calculate the carry mark and display the carry mark if the student pass the test.</a:t>
            </a:r>
          </a:p>
          <a:p>
            <a:pPr marL="800100" lvl="1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If the student fail the test the program will display “Fail” message and display a message to instruct the student to re-sit the test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1066800" y="2895600"/>
            <a:ext cx="6934200" cy="3970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int main()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{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double mark, final20p = 0;</a:t>
            </a:r>
          </a:p>
          <a:p>
            <a:pPr algn="l"/>
            <a:endParaRPr lang="en-US" sz="14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printf ("Enter your mark: ");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scanf ("%lf", &amp;mark);</a:t>
            </a:r>
          </a:p>
          <a:p>
            <a:pPr algn="l"/>
            <a:endParaRPr lang="en-US" sz="14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if (mark &gt;= 30)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   printf ("TEST 1 -&gt; Pass\n");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   final20p = ((20.0/100.0) * mark);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   	printf ("Contribution to final mark %ld", final20p);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if (mark &lt; 30)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   printf ("TEST 1 -&gt; Fail\n");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   printf ("Please re-sit TEST 1\n");</a:t>
            </a:r>
          </a:p>
          <a:p>
            <a:pPr algn="l"/>
            <a:endParaRPr lang="en-US" sz="14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getch();   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   return 0;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 New" pitchFamily="-110" charset="0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The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if/else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Statement</a:t>
            </a:r>
          </a:p>
        </p:txBody>
      </p:sp>
      <p:sp>
        <p:nvSpPr>
          <p:cNvPr id="51204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Provides two possible paths of execution</a:t>
            </a:r>
          </a:p>
          <a:p>
            <a:r>
              <a:rPr lang="en-US" smtClean="0">
                <a:ea typeface="ＭＳ Ｐゴシック" pitchFamily="-110" charset="-128"/>
              </a:rPr>
              <a:t>Performs one statement or block if the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ea typeface="ＭＳ Ｐゴシック" pitchFamily="-110" charset="-128"/>
              </a:rPr>
              <a:t> is true, otherwise performs another statement or block.</a:t>
            </a:r>
          </a:p>
          <a:p>
            <a:endParaRPr lang="en-US" smtClean="0">
              <a:latin typeface="Courier New" pitchFamily="-110" charset="0"/>
              <a:ea typeface="ＭＳ Ｐゴシック" pitchFamily="-110" charset="-128"/>
            </a:endParaRPr>
          </a:p>
          <a:p>
            <a:pPr lvl="1">
              <a:buFontTx/>
              <a:buNone/>
            </a:pPr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General Format:</a:t>
            </a:r>
          </a:p>
          <a:p>
            <a:pPr lvl="1">
              <a:buFontTx/>
              <a:buNone/>
            </a:pPr>
            <a:r>
              <a:rPr lang="en-US" smtClean="0">
                <a:ea typeface="ＭＳ Ｐゴシック" pitchFamily="-110" charset="-128"/>
              </a:rPr>
              <a:t>	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 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	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statement1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  // or block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else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	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statement2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  // or block</a:t>
            </a:r>
          </a:p>
          <a:p>
            <a:pPr lvl="1">
              <a:buFontTx/>
              <a:buNone/>
            </a:pPr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– what happens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752600"/>
            <a:ext cx="8153400" cy="41163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smtClean="0">
                <a:ea typeface="ＭＳ Ｐゴシック" pitchFamily="-110" charset="-128"/>
              </a:rPr>
              <a:t>To evaluate: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	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if (</a:t>
            </a:r>
            <a:r>
              <a:rPr lang="en-US" sz="2400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   </a:t>
            </a:r>
            <a:r>
              <a:rPr lang="en-US" sz="2400" i="1" smtClean="0">
                <a:latin typeface="Courier New" pitchFamily="-110" charset="0"/>
                <a:ea typeface="ＭＳ Ｐゴシック" pitchFamily="-110" charset="-128"/>
              </a:rPr>
              <a:t>statement1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;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else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   </a:t>
            </a:r>
            <a:r>
              <a:rPr lang="en-US" sz="2400" i="1" smtClean="0">
                <a:latin typeface="Courier New" pitchFamily="-110" charset="0"/>
                <a:ea typeface="ＭＳ Ｐゴシック" pitchFamily="-110" charset="-128"/>
              </a:rPr>
              <a:t>statement2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;</a:t>
            </a:r>
            <a:endParaRPr lang="en-US" sz="2400" smtClean="0">
              <a:ea typeface="ＭＳ Ｐゴシック" pitchFamily="-110" charset="-128"/>
            </a:endParaRPr>
          </a:p>
          <a:p>
            <a:pPr>
              <a:lnSpc>
                <a:spcPct val="80000"/>
              </a:lnSpc>
            </a:pPr>
            <a:r>
              <a:rPr lang="en-US" sz="2800" smtClean="0">
                <a:ea typeface="ＭＳ Ｐゴシック" pitchFamily="-110" charset="-128"/>
              </a:rPr>
              <a:t>If the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z="2800" smtClean="0">
                <a:ea typeface="ＭＳ Ｐゴシック" pitchFamily="-110" charset="-128"/>
              </a:rPr>
              <a:t> is 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true</a:t>
            </a:r>
            <a:r>
              <a:rPr lang="en-US" sz="2800" smtClean="0">
                <a:ea typeface="ＭＳ Ｐゴシック" pitchFamily="-110" charset="-128"/>
              </a:rPr>
              <a:t>, then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statement1</a:t>
            </a:r>
            <a:r>
              <a:rPr lang="en-US" sz="2800" smtClean="0">
                <a:ea typeface="ＭＳ Ｐゴシック" pitchFamily="-110" charset="-128"/>
              </a:rPr>
              <a:t> is executed and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statement2</a:t>
            </a:r>
            <a:r>
              <a:rPr lang="en-US" sz="2800" smtClean="0">
                <a:ea typeface="ＭＳ Ｐゴシック" pitchFamily="-110" charset="-128"/>
              </a:rPr>
              <a:t> is skipped.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ea typeface="ＭＳ Ｐゴシック" pitchFamily="-110" charset="-128"/>
              </a:rPr>
              <a:t>If the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z="2800" smtClean="0">
                <a:ea typeface="ＭＳ Ｐゴシック" pitchFamily="-110" charset="-128"/>
              </a:rPr>
              <a:t> is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false</a:t>
            </a:r>
            <a:r>
              <a:rPr lang="en-US" sz="2800" smtClean="0">
                <a:ea typeface="ＭＳ Ｐゴシック" pitchFamily="-110" charset="-128"/>
              </a:rPr>
              <a:t>, then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statement1</a:t>
            </a:r>
            <a:r>
              <a:rPr lang="en-US" sz="2800" smtClean="0">
                <a:ea typeface="ＭＳ Ｐゴシック" pitchFamily="-110" charset="-128"/>
              </a:rPr>
              <a:t> is skipped and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statement2</a:t>
            </a:r>
            <a:r>
              <a:rPr lang="en-US" sz="2800" smtClean="0">
                <a:ea typeface="ＭＳ Ｐゴシック" pitchFamily="-110" charset="-128"/>
              </a:rPr>
              <a:t> is executed.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>
                <a:latin typeface="Courier New" pitchFamily="-110" charset="0"/>
              </a:rPr>
              <a:t>if</a:t>
            </a:r>
            <a:r>
              <a:rPr lang="en-US"/>
              <a:t> statement – example</a:t>
            </a:r>
          </a:p>
        </p:txBody>
      </p:sp>
      <p:sp>
        <p:nvSpPr>
          <p:cNvPr id="56323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statement – example</a:t>
            </a:r>
          </a:p>
        </p:txBody>
      </p:sp>
      <p:sp>
        <p:nvSpPr>
          <p:cNvPr id="56324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IF score is higher than 50</a:t>
            </a:r>
          </a:p>
          <a:p>
            <a:pPr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THEN grade is PASS </a:t>
            </a:r>
          </a:p>
          <a:p>
            <a:pPr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ELSE grade is FAIL</a:t>
            </a:r>
          </a:p>
          <a:p>
            <a:pPr>
              <a:buFontTx/>
              <a:buNone/>
            </a:pPr>
            <a:endParaRPr lang="en-US" sz="2000" smtClean="0">
              <a:ea typeface="ＭＳ Ｐゴシック" pitchFamily="-110" charset="-128"/>
            </a:endParaRPr>
          </a:p>
          <a:p>
            <a:pP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In C, this corresponds to </a:t>
            </a: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if</a:t>
            </a:r>
            <a:r>
              <a:rPr lang="en-US" sz="2400" smtClean="0">
                <a:ea typeface="ＭＳ Ｐゴシック" pitchFamily="-110" charset="-128"/>
              </a:rPr>
              <a:t> statement with three parts:</a:t>
            </a:r>
          </a:p>
        </p:txBody>
      </p:sp>
      <p:pic>
        <p:nvPicPr>
          <p:cNvPr id="56325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581400"/>
            <a:ext cx="5094288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>
                <a:latin typeface="Courier New" pitchFamily="-110" charset="0"/>
              </a:rPr>
              <a:t>if</a:t>
            </a:r>
            <a:r>
              <a:rPr lang="en-US"/>
              <a:t> statement – example</a:t>
            </a:r>
          </a:p>
        </p:txBody>
      </p:sp>
      <p:sp>
        <p:nvSpPr>
          <p:cNvPr id="573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 – condition</a:t>
            </a:r>
          </a:p>
        </p:txBody>
      </p:sp>
      <p:sp>
        <p:nvSpPr>
          <p:cNvPr id="5734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Part 1: the </a:t>
            </a:r>
            <a:r>
              <a:rPr lang="en-US" smtClean="0">
                <a:solidFill>
                  <a:srgbClr val="FF0000"/>
                </a:solidFill>
                <a:ea typeface="ＭＳ Ｐゴシック" pitchFamily="-110" charset="-128"/>
              </a:rPr>
              <a:t>condition</a:t>
            </a:r>
            <a:r>
              <a:rPr lang="en-US" smtClean="0">
                <a:ea typeface="ＭＳ Ｐゴシック" pitchFamily="-110" charset="-128"/>
              </a:rPr>
              <a:t> – an expression that is evaluated to </a:t>
            </a:r>
            <a:r>
              <a:rPr lang="en-US" smtClean="0">
                <a:solidFill>
                  <a:srgbClr val="0000FF"/>
                </a:solidFill>
                <a:ea typeface="ＭＳ Ｐゴシック" pitchFamily="-110" charset="-128"/>
              </a:rPr>
              <a:t>TRUE </a:t>
            </a:r>
            <a:r>
              <a:rPr lang="en-US" smtClean="0">
                <a:ea typeface="ＭＳ Ｐゴシック" pitchFamily="-110" charset="-128"/>
              </a:rPr>
              <a:t>or</a:t>
            </a:r>
            <a:r>
              <a:rPr lang="en-US" smtClean="0">
                <a:solidFill>
                  <a:srgbClr val="0000FF"/>
                </a:solidFill>
                <a:ea typeface="ＭＳ Ｐゴシック" pitchFamily="-110" charset="-128"/>
              </a:rPr>
              <a:t> FALSE</a:t>
            </a:r>
          </a:p>
          <a:p>
            <a:pPr>
              <a:buFontTx/>
              <a:buNone/>
            </a:pPr>
            <a:endParaRPr lang="en-US" smtClean="0">
              <a:ea typeface="ＭＳ Ｐゴシック" pitchFamily="-110" charset="-128"/>
            </a:endParaRPr>
          </a:p>
        </p:txBody>
      </p:sp>
      <p:pic>
        <p:nvPicPr>
          <p:cNvPr id="57349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743200"/>
            <a:ext cx="4876800" cy="33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7350" name="Straight Arrow Connector 7"/>
          <p:cNvCxnSpPr>
            <a:cxnSpLocks noChangeShapeType="1"/>
          </p:cNvCxnSpPr>
          <p:nvPr/>
        </p:nvCxnSpPr>
        <p:spPr bwMode="auto">
          <a:xfrm rot="16200000" flipH="1">
            <a:off x="3048000" y="2667000"/>
            <a:ext cx="1143000" cy="76200"/>
          </a:xfrm>
          <a:prstGeom prst="straightConnector1">
            <a:avLst/>
          </a:prstGeom>
          <a:noFill/>
          <a:ln w="76200">
            <a:solidFill>
              <a:srgbClr val="FF0000"/>
            </a:solidFill>
            <a:round/>
            <a:headEnd/>
            <a:tailEnd type="stealth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 – TRUE</a:t>
            </a:r>
          </a:p>
        </p:txBody>
      </p:sp>
      <p:sp>
        <p:nvSpPr>
          <p:cNvPr id="5837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Part 2: the </a:t>
            </a:r>
            <a:r>
              <a:rPr lang="en-US" smtClean="0">
                <a:solidFill>
                  <a:srgbClr val="FF0000"/>
                </a:solidFill>
                <a:ea typeface="ＭＳ Ｐゴシック" pitchFamily="-110" charset="-128"/>
              </a:rPr>
              <a:t>TRUE-part </a:t>
            </a:r>
            <a:r>
              <a:rPr lang="en-US" smtClean="0">
                <a:ea typeface="ＭＳ Ｐゴシック" pitchFamily="-110" charset="-128"/>
              </a:rPr>
              <a:t>– a block of statements that are executed if the condition evaluates to </a:t>
            </a:r>
            <a:r>
              <a:rPr lang="en-US" smtClean="0">
                <a:solidFill>
                  <a:srgbClr val="0000FF"/>
                </a:solidFill>
                <a:ea typeface="ＭＳ Ｐゴシック" pitchFamily="-110" charset="-128"/>
              </a:rPr>
              <a:t>TRUE</a:t>
            </a:r>
          </a:p>
        </p:txBody>
      </p:sp>
      <p:pic>
        <p:nvPicPr>
          <p:cNvPr id="58372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276600"/>
            <a:ext cx="4679950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8373" name="Straight Arrow Connector 7"/>
          <p:cNvCxnSpPr>
            <a:cxnSpLocks noChangeShapeType="1"/>
          </p:cNvCxnSpPr>
          <p:nvPr/>
        </p:nvCxnSpPr>
        <p:spPr bwMode="auto">
          <a:xfrm rot="5400000">
            <a:off x="3163888" y="3009900"/>
            <a:ext cx="1751012" cy="1588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else</a:t>
            </a:r>
            <a:r>
              <a:rPr lang="en-US" smtClean="0">
                <a:ea typeface="ＭＳ Ｐゴシック" pitchFamily="-110" charset="-128"/>
              </a:rPr>
              <a:t> statement – FALSE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Part 3: the </a:t>
            </a:r>
            <a:r>
              <a:rPr lang="en-US" smtClean="0">
                <a:solidFill>
                  <a:srgbClr val="FF0000"/>
                </a:solidFill>
                <a:ea typeface="ＭＳ Ｐゴシック" pitchFamily="-110" charset="-128"/>
              </a:rPr>
              <a:t>FALSE-part </a:t>
            </a:r>
            <a:r>
              <a:rPr lang="en-US" smtClean="0">
                <a:ea typeface="ＭＳ Ｐゴシック" pitchFamily="-110" charset="-128"/>
              </a:rPr>
              <a:t>– a block of statements that are executed if the condition evaluates to </a:t>
            </a:r>
            <a:r>
              <a:rPr lang="en-US" smtClean="0">
                <a:solidFill>
                  <a:srgbClr val="0000FF"/>
                </a:solidFill>
                <a:ea typeface="ＭＳ Ｐゴシック" pitchFamily="-110" charset="-128"/>
              </a:rPr>
              <a:t>FALSE</a:t>
            </a:r>
          </a:p>
        </p:txBody>
      </p:sp>
      <p:pic>
        <p:nvPicPr>
          <p:cNvPr id="5939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200400"/>
            <a:ext cx="426720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397" name="Straight Arrow Connector 6"/>
          <p:cNvCxnSpPr>
            <a:cxnSpLocks noChangeShapeType="1"/>
          </p:cNvCxnSpPr>
          <p:nvPr/>
        </p:nvCxnSpPr>
        <p:spPr bwMode="auto">
          <a:xfrm rot="5400000">
            <a:off x="2362201" y="3505200"/>
            <a:ext cx="2743200" cy="3175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10" name="TextBox 9"/>
          <p:cNvSpPr txBox="1"/>
          <p:nvPr/>
        </p:nvSpPr>
        <p:spPr>
          <a:xfrm>
            <a:off x="6096000" y="4648200"/>
            <a:ext cx="259715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000" b="0" dirty="0">
                <a:solidFill>
                  <a:schemeClr val="tx1"/>
                </a:solidFill>
                <a:latin typeface="+mn-lt"/>
                <a:ea typeface="Arial" pitchFamily="-110" charset="0"/>
                <a:cs typeface="Arial" pitchFamily="-110" charset="0"/>
              </a:rPr>
              <a:t>If the condition evaluates to FALSE, the TRUE-part is skipped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endParaRPr lang="en-US" smtClean="0">
              <a:ea typeface="ＭＳ Ｐゴシック" pitchFamily="-110" charset="-128"/>
            </a:endParaRPr>
          </a:p>
        </p:txBody>
      </p:sp>
      <p:pic>
        <p:nvPicPr>
          <p:cNvPr id="6041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588" y="1809750"/>
            <a:ext cx="8380412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statement notes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ea typeface="ＭＳ Ｐゴシック" pitchFamily="-110" charset="-128"/>
              </a:rPr>
              <a:t>If the TRUE-part (or FALSE-part) consists of only </a:t>
            </a:r>
            <a:r>
              <a:rPr lang="en-US" sz="2800" smtClean="0">
                <a:solidFill>
                  <a:srgbClr val="0000FF"/>
                </a:solidFill>
                <a:ea typeface="ＭＳ Ｐゴシック" pitchFamily="-110" charset="-128"/>
              </a:rPr>
              <a:t>one statement</a:t>
            </a:r>
            <a:r>
              <a:rPr lang="en-US" sz="2800" smtClean="0">
                <a:ea typeface="ＭＳ Ｐゴシック" pitchFamily="-110" charset="-128"/>
              </a:rPr>
              <a:t>, then the curly braces may be omitted</a:t>
            </a:r>
          </a:p>
          <a:p>
            <a:r>
              <a:rPr lang="en-US" sz="2800" smtClean="0">
                <a:ea typeface="ＭＳ Ｐゴシック" pitchFamily="-110" charset="-128"/>
              </a:rPr>
              <a:t>E.g. these two statements are equivalent:</a:t>
            </a:r>
          </a:p>
        </p:txBody>
      </p:sp>
      <p:pic>
        <p:nvPicPr>
          <p:cNvPr id="6144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505200"/>
            <a:ext cx="7569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2 -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>
                <a:ea typeface="ＭＳ Ｐゴシック" pitchFamily="-110" charset="-128"/>
              </a:rPr>
              <a:t>Example: if two numbers (p and q) are equivalent, reset them to zero, otherwise, exchange or swap their value and then print the new values.</a:t>
            </a:r>
          </a:p>
        </p:txBody>
      </p:sp>
      <p:pic>
        <p:nvPicPr>
          <p:cNvPr id="6246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743200"/>
            <a:ext cx="7934325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three forms of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29000" cy="4525963"/>
          </a:xfrm>
        </p:spPr>
        <p:txBody>
          <a:bodyPr/>
          <a:lstStyle/>
          <a:p>
            <a:r>
              <a:rPr lang="en-US" sz="2800" smtClean="0">
                <a:ea typeface="ＭＳ Ｐゴシック" pitchFamily="-110" charset="-128"/>
              </a:rPr>
              <a:t>The </a:t>
            </a:r>
            <a:r>
              <a:rPr lang="en-US" sz="2800" i="1" smtClean="0">
                <a:solidFill>
                  <a:srgbClr val="0000FF"/>
                </a:solidFill>
                <a:ea typeface="ＭＳ Ｐゴシック" pitchFamily="-110" charset="-128"/>
              </a:rPr>
              <a:t>condition</a:t>
            </a:r>
            <a:r>
              <a:rPr lang="en-US" sz="2800" smtClean="0">
                <a:ea typeface="ＭＳ Ｐゴシック" pitchFamily="-110" charset="-128"/>
              </a:rPr>
              <a:t> is always in parentheses</a:t>
            </a:r>
          </a:p>
          <a:p>
            <a:r>
              <a:rPr lang="en-US" sz="2800" smtClean="0">
                <a:ea typeface="ＭＳ Ｐゴシック" pitchFamily="-110" charset="-128"/>
              </a:rPr>
              <a:t>All </a:t>
            </a:r>
            <a:r>
              <a:rPr lang="en-US" sz="2800" smtClean="0">
                <a:solidFill>
                  <a:srgbClr val="0000FF"/>
                </a:solidFill>
                <a:ea typeface="ＭＳ Ｐゴシック" pitchFamily="-110" charset="-128"/>
              </a:rPr>
              <a:t>TRUE-parts </a:t>
            </a:r>
            <a:r>
              <a:rPr lang="en-US" sz="2800" smtClean="0">
                <a:ea typeface="ＭＳ Ｐゴシック" pitchFamily="-110" charset="-128"/>
              </a:rPr>
              <a:t>and all </a:t>
            </a:r>
            <a:r>
              <a:rPr lang="en-US" sz="2800" smtClean="0">
                <a:solidFill>
                  <a:srgbClr val="0000FF"/>
                </a:solidFill>
                <a:ea typeface="ＭＳ Ｐゴシック" pitchFamily="-110" charset="-128"/>
              </a:rPr>
              <a:t>FALSE-parts</a:t>
            </a:r>
            <a:r>
              <a:rPr lang="en-US" sz="2800" smtClean="0">
                <a:ea typeface="ＭＳ Ｐゴシック" pitchFamily="-110" charset="-128"/>
              </a:rPr>
              <a:t> are a single statement of a block of code / compound statements</a:t>
            </a:r>
          </a:p>
        </p:txBody>
      </p:sp>
      <p:pic>
        <p:nvPicPr>
          <p:cNvPr id="6349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600200"/>
            <a:ext cx="3416300" cy="47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7_4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Refer back to Lab 7, Exe 2, No. 1, pg. 60. 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Solve the problem in (ii) and (iii) – pg.61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The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if/else if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Statement</a:t>
            </a:r>
          </a:p>
        </p:txBody>
      </p:sp>
      <p:sp>
        <p:nvSpPr>
          <p:cNvPr id="65540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3081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 if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Chain of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 that test in order until one is found to be true</a:t>
            </a:r>
          </a:p>
          <a:p>
            <a:r>
              <a:rPr lang="en-US" smtClean="0">
                <a:ea typeface="ＭＳ Ｐゴシック" pitchFamily="-110" charset="-128"/>
              </a:rPr>
              <a:t>Also models thought processes: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“If it is raining, take an umbrella, </a:t>
            </a:r>
            <a:br>
              <a:rPr lang="en-US" smtClean="0">
                <a:ea typeface="ＭＳ Ｐゴシック" pitchFamily="-110" charset="-128"/>
              </a:rPr>
            </a:br>
            <a:r>
              <a:rPr lang="en-US" smtClean="0">
                <a:ea typeface="ＭＳ Ｐゴシック" pitchFamily="-110" charset="-128"/>
              </a:rPr>
              <a:t>else, if it is windy, take a hat, </a:t>
            </a:r>
            <a:br>
              <a:rPr lang="en-US" smtClean="0">
                <a:ea typeface="ＭＳ Ｐゴシック" pitchFamily="-110" charset="-128"/>
              </a:rPr>
            </a:br>
            <a:r>
              <a:rPr lang="en-US" smtClean="0">
                <a:ea typeface="ＭＳ Ｐゴシック" pitchFamily="-110" charset="-128"/>
              </a:rPr>
              <a:t>else, take sunglasses”</a:t>
            </a:r>
          </a:p>
          <a:p>
            <a:pPr>
              <a:buFontTx/>
              <a:buNone/>
            </a:pPr>
            <a:endParaRPr lang="en-US" smtClean="0">
              <a:ea typeface="ＭＳ Ｐゴシック" pitchFamily="-110" charset="-128"/>
            </a:endParaRPr>
          </a:p>
          <a:p>
            <a:pPr lvl="1">
              <a:buFontTx/>
              <a:buNone/>
            </a:pPr>
            <a:r>
              <a:rPr lang="en-US" smtClean="0">
                <a:ea typeface="ＭＳ Ｐゴシック" pitchFamily="-110" charset="-128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 if</a:t>
            </a:r>
            <a:r>
              <a:rPr lang="en-US" smtClean="0">
                <a:ea typeface="ＭＳ Ｐゴシック" pitchFamily="-110" charset="-128"/>
              </a:rPr>
              <a:t> format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38313"/>
            <a:ext cx="7834313" cy="4403725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 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  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b="1" i="1" smtClean="0">
                <a:latin typeface="Courier New" pitchFamily="-110" charset="0"/>
                <a:ea typeface="ＭＳ Ｐゴシック" pitchFamily="-110" charset="-128"/>
              </a:rPr>
              <a:t>1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  // or block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else if 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  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b="1" i="1" smtClean="0">
                <a:latin typeface="Courier New" pitchFamily="-110" charset="0"/>
                <a:ea typeface="ＭＳ Ｐゴシック" pitchFamily="-110" charset="-128"/>
              </a:rPr>
              <a:t>2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  // or block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  . 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  . // other else ifs 		  	  .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else if (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	  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b="1" i="1" smtClean="0">
                <a:latin typeface="Courier New" pitchFamily="-110" charset="0"/>
                <a:ea typeface="ＭＳ Ｐゴシック" pitchFamily="-110" charset="-128"/>
              </a:rPr>
              <a:t>n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;  // or block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3"/>
          <p:cNvSpPr txBox="1">
            <a:spLocks noChangeArrowheads="1"/>
          </p:cNvSpPr>
          <p:nvPr/>
        </p:nvSpPr>
        <p:spPr bwMode="auto">
          <a:xfrm>
            <a:off x="6934200" y="5257800"/>
            <a:ext cx="16525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0" i="1">
                <a:solidFill>
                  <a:schemeClr val="tx1"/>
                </a:solidFill>
                <a:latin typeface="Arial" charset="0"/>
              </a:rPr>
              <a:t>(Program Continues)</a:t>
            </a:r>
          </a:p>
        </p:txBody>
      </p:sp>
      <p:sp>
        <p:nvSpPr>
          <p:cNvPr id="69635" name="Rectangle 4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>
                <a:latin typeface="Courier New" pitchFamily="-110" charset="0"/>
              </a:rPr>
              <a:t>if/else if</a:t>
            </a:r>
            <a:r>
              <a:rPr lang="en-US"/>
              <a:t> format – example program 7-12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304800" y="1600200"/>
            <a:ext cx="6477000" cy="525780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//This program uses an if/else if statement to assign a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//letter grade (A, B, C, D, or F) to a numeric test score.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#include &lt;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stdio.h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&gt;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#include &lt;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conio.h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&gt;</a:t>
            </a:r>
          </a:p>
          <a:p>
            <a:pPr algn="l">
              <a:defRPr/>
            </a:pPr>
            <a:endParaRPr lang="en-US" sz="1400" dirty="0">
              <a:solidFill>
                <a:schemeClr val="tx1"/>
              </a:solidFill>
              <a:latin typeface="Courier"/>
              <a:ea typeface="Arial" pitchFamily="-110" charset="0"/>
              <a:cs typeface="Courier"/>
            </a:endParaRPr>
          </a:p>
          <a:p>
            <a:pPr algn="l">
              <a:defRPr/>
            </a:pP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main()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{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testScore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; //To hold a numeric test score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char grade;		//To hold a letter grade</a:t>
            </a:r>
          </a:p>
          <a:p>
            <a:pPr algn="l">
              <a:defRPr/>
            </a:pPr>
            <a:endParaRPr lang="en-US" sz="1400" dirty="0">
              <a:solidFill>
                <a:schemeClr val="tx1"/>
              </a:solidFill>
              <a:latin typeface="Courier"/>
              <a:ea typeface="Arial" pitchFamily="-110" charset="0"/>
              <a:cs typeface="Courier"/>
            </a:endParaRP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//Get the numeric test score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printf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("Enter your numeric test score and I will\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n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");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printf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("tell you the letter grade you earned: ");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scanf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("%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d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", &amp;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testScore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);</a:t>
            </a:r>
          </a:p>
          <a:p>
            <a:pPr algn="l">
              <a:defRPr/>
            </a:pPr>
            <a:endParaRPr lang="en-US" sz="1400" dirty="0">
              <a:solidFill>
                <a:schemeClr val="tx1"/>
              </a:solidFill>
              <a:latin typeface="Courier"/>
              <a:ea typeface="Arial" pitchFamily="-110" charset="0"/>
              <a:cs typeface="Courier"/>
            </a:endParaRP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//Determine the letter grade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if (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testScore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&lt; 60)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   grade = 'F';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else if (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testScore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&lt; 70)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	grade = 'D';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else if (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testScore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&lt; 80)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	grade = 'C';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else if (</a:t>
            </a:r>
            <a:r>
              <a:rPr lang="en-US" sz="1400" dirty="0" err="1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testScore</a:t>
            </a: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&lt; 90)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 	grade = 'B';</a:t>
            </a:r>
          </a:p>
          <a:p>
            <a:pPr algn="l">
              <a:defRPr/>
            </a:pPr>
            <a:r>
              <a:rPr lang="en-US" sz="1400" dirty="0">
                <a:solidFill>
                  <a:schemeClr val="tx1"/>
                </a:solidFill>
                <a:latin typeface="Courier"/>
                <a:ea typeface="Arial" pitchFamily="-110" charset="0"/>
                <a:cs typeface="Courier"/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824038"/>
            <a:ext cx="6858000" cy="307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>
                <a:latin typeface="Courier New" pitchFamily="-110" charset="0"/>
              </a:rPr>
              <a:t>if/else if</a:t>
            </a:r>
            <a:r>
              <a:rPr lang="en-US"/>
              <a:t> format - example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066800" y="1752600"/>
            <a:ext cx="6400800" cy="205740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l"/>
            <a:r>
              <a:rPr lang="en-US" sz="1400">
                <a:solidFill>
                  <a:schemeClr val="tx1"/>
                </a:solidFill>
                <a:latin typeface="Courier" pitchFamily="-110" charset="0"/>
              </a:rPr>
              <a:t> else if (testScore &lt;= 100)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" pitchFamily="-110" charset="0"/>
              </a:rPr>
              <a:t>   	grade = 'A';</a:t>
            </a:r>
          </a:p>
          <a:p>
            <a:pPr algn="l"/>
            <a:endParaRPr lang="en-US" sz="1400">
              <a:solidFill>
                <a:schemeClr val="tx1"/>
              </a:solidFill>
              <a:latin typeface="Courier" pitchFamily="-110" charset="0"/>
            </a:endParaRPr>
          </a:p>
          <a:p>
            <a:pPr algn="l"/>
            <a:r>
              <a:rPr lang="en-US" sz="1400">
                <a:solidFill>
                  <a:schemeClr val="tx1"/>
                </a:solidFill>
                <a:latin typeface="Courier" pitchFamily="-110" charset="0"/>
              </a:rPr>
              <a:t>   //Display the letter grade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" pitchFamily="-110" charset="0"/>
              </a:rPr>
              <a:t>   printf ("Your grade is %c ", grade, ".\n");</a:t>
            </a:r>
          </a:p>
          <a:p>
            <a:pPr algn="l"/>
            <a:endParaRPr lang="en-US" sz="1400">
              <a:solidFill>
                <a:schemeClr val="tx1"/>
              </a:solidFill>
              <a:latin typeface="Courier" pitchFamily="-110" charset="0"/>
            </a:endParaRPr>
          </a:p>
          <a:p>
            <a:pPr algn="l"/>
            <a:r>
              <a:rPr lang="en-US" sz="1400">
                <a:solidFill>
                  <a:schemeClr val="tx1"/>
                </a:solidFill>
                <a:latin typeface="Courier" pitchFamily="-110" charset="0"/>
              </a:rPr>
              <a:t>   getch();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" pitchFamily="-110" charset="0"/>
              </a:rPr>
              <a:t>   return 0;</a:t>
            </a:r>
          </a:p>
          <a:p>
            <a:pPr algn="l"/>
            <a:r>
              <a:rPr lang="en-US" sz="1400">
                <a:solidFill>
                  <a:schemeClr val="tx1"/>
                </a:solidFill>
                <a:latin typeface="Courier" pitchFamily="-110" charset="0"/>
              </a:rPr>
              <a:t>}</a:t>
            </a:r>
          </a:p>
          <a:p>
            <a:endParaRPr lang="en-US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7_5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Refer to Lab 7, Exe 3, No. 1 in pg. 62.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Draw a flowchart for Program 7.3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Refer to Lab 7, Exe 3, No. 2 in pg. 62-63.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Draw a flowchart for Program 7.4</a:t>
            </a:r>
          </a:p>
          <a:p>
            <a:pPr marL="342900" indent="-342900" algn="l" eaLnBrk="0" hangingPunct="0">
              <a:spcBef>
                <a:spcPct val="20000"/>
              </a:spcBef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Discuss the differences.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Using a Trailing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else</a:t>
            </a:r>
          </a:p>
        </p:txBody>
      </p:sp>
      <p:sp>
        <p:nvSpPr>
          <p:cNvPr id="72708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Using a Trailing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else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294688" cy="45720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Used with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 if</a:t>
            </a:r>
            <a:r>
              <a:rPr lang="en-US" smtClean="0">
                <a:ea typeface="ＭＳ Ｐゴシック" pitchFamily="-110" charset="-128"/>
              </a:rPr>
              <a:t> statement when none of the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expressions</a:t>
            </a:r>
            <a:r>
              <a:rPr lang="en-US" smtClean="0">
                <a:ea typeface="ＭＳ Ｐゴシック" pitchFamily="-110" charset="-128"/>
              </a:rPr>
              <a:t> are true</a:t>
            </a:r>
          </a:p>
          <a:p>
            <a:r>
              <a:rPr lang="en-US" smtClean="0">
                <a:ea typeface="ＭＳ Ｐゴシック" pitchFamily="-110" charset="-128"/>
              </a:rPr>
              <a:t>Provides default statement/action</a:t>
            </a:r>
          </a:p>
          <a:p>
            <a:r>
              <a:rPr lang="en-US" smtClean="0">
                <a:ea typeface="ＭＳ Ｐゴシック" pitchFamily="-110" charset="-128"/>
              </a:rPr>
              <a:t>Used to catch invalid values, other exceptional situations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smtClean="0">
                <a:ea typeface="ＭＳ Ｐゴシック" pitchFamily="-110" charset="-128"/>
              </a:rPr>
              <a:t>From Program 7-12</a:t>
            </a:r>
          </a:p>
        </p:txBody>
      </p:sp>
      <p:sp>
        <p:nvSpPr>
          <p:cNvPr id="7577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if (testScore &lt; 60)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   grade = 'F';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else if (testScore &lt; 70)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	grade = 'D';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else if (testScore &lt; 80)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	grade = 'C';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else if (testScore &lt; 90)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	grade = 'B';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else if (testScore &lt;= 100)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	grade = 'A';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else</a:t>
            </a:r>
          </a:p>
          <a:p>
            <a:pPr>
              <a:buFontTx/>
              <a:buNone/>
            </a:pPr>
            <a:r>
              <a:rPr lang="en-US" sz="1800" b="1" smtClean="0">
                <a:latin typeface="Courier" pitchFamily="-110" charset="0"/>
                <a:ea typeface="ＭＳ Ｐゴシック" pitchFamily="-110" charset="-128"/>
              </a:rPr>
              <a:t>   	printf ("We do not give scores higher than 100.\n");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– with trailing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else</a:t>
            </a:r>
          </a:p>
        </p:txBody>
      </p:sp>
      <p:pic>
        <p:nvPicPr>
          <p:cNvPr id="7680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481138"/>
            <a:ext cx="327660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133600"/>
            <a:ext cx="3429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– with trailing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else</a:t>
            </a:r>
            <a:endParaRPr lang="en-US" smtClean="0">
              <a:ea typeface="ＭＳ Ｐゴシック" pitchFamily="-110" charset="-128"/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z="2000" smtClean="0">
                <a:ea typeface="ＭＳ Ｐゴシック" pitchFamily="-110" charset="-128"/>
              </a:rPr>
              <a:t>Example: identifying the grade of a score</a:t>
            </a:r>
          </a:p>
        </p:txBody>
      </p:sp>
      <p:pic>
        <p:nvPicPr>
          <p:cNvPr id="7782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905000"/>
            <a:ext cx="73421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Menus</a:t>
            </a:r>
          </a:p>
        </p:txBody>
      </p:sp>
      <p:sp>
        <p:nvSpPr>
          <p:cNvPr id="78852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Menus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8099425" cy="4114800"/>
          </a:xfrm>
        </p:spPr>
        <p:txBody>
          <a:bodyPr/>
          <a:lstStyle/>
          <a:p>
            <a:r>
              <a:rPr lang="en-US" u="sng" smtClean="0">
                <a:ea typeface="ＭＳ Ｐゴシック" pitchFamily="-110" charset="-128"/>
              </a:rPr>
              <a:t>Menu-driven program</a:t>
            </a:r>
            <a:r>
              <a:rPr lang="en-US" smtClean="0">
                <a:ea typeface="ＭＳ Ｐゴシック" pitchFamily="-110" charset="-128"/>
              </a:rPr>
              <a:t>: program execution controlled by user selecting from a list of actions</a:t>
            </a:r>
          </a:p>
          <a:p>
            <a:r>
              <a:rPr lang="en-US" u="sng" smtClean="0">
                <a:ea typeface="ＭＳ Ｐゴシック" pitchFamily="-110" charset="-128"/>
              </a:rPr>
              <a:t>Menu</a:t>
            </a:r>
            <a:r>
              <a:rPr lang="en-US" smtClean="0">
                <a:ea typeface="ＭＳ Ｐゴシック" pitchFamily="-110" charset="-128"/>
              </a:rPr>
              <a:t>: list of choices on the screen</a:t>
            </a:r>
          </a:p>
          <a:p>
            <a:r>
              <a:rPr lang="en-US" smtClean="0">
                <a:ea typeface="ＭＳ Ｐゴシック" pitchFamily="-110" charset="-128"/>
              </a:rPr>
              <a:t>Menus can be implemented using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 if</a:t>
            </a:r>
            <a:r>
              <a:rPr lang="en-US" smtClean="0">
                <a:ea typeface="ＭＳ Ｐゴシック" pitchFamily="-110" charset="-128"/>
              </a:rPr>
              <a:t> statements</a:t>
            </a:r>
            <a:endParaRPr lang="en-US" u="sng" smtClean="0"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Menu-driven program organization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294688" cy="45720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Display list of numbered or lettered choices for actions</a:t>
            </a:r>
          </a:p>
          <a:p>
            <a:r>
              <a:rPr lang="en-US" smtClean="0">
                <a:ea typeface="ＭＳ Ｐゴシック" pitchFamily="-110" charset="-128"/>
              </a:rPr>
              <a:t>Prompt user to make selection</a:t>
            </a:r>
          </a:p>
          <a:p>
            <a:r>
              <a:rPr lang="en-US" smtClean="0">
                <a:ea typeface="ＭＳ Ｐゴシック" pitchFamily="-110" charset="-128"/>
              </a:rPr>
              <a:t>Test user selection in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ea typeface="ＭＳ Ｐゴシック" pitchFamily="-110" charset="-128"/>
              </a:rPr>
              <a:t>  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if a match, then execute code for action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if not, then go on to next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endParaRPr lang="en-US" smtClean="0">
              <a:latin typeface="Courier New" pitchFamily="-110" charset="0"/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7_6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Refer to Lab 7, Exe. 4, No. 1, Program 7.5. in pg. 63.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Use if / else….if to select the menu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Use trailing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else 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to print “We don’t have any” 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2948" name="TextBox 3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859213" y="5638800"/>
            <a:ext cx="5024437" cy="5842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chemeClr val="tx1"/>
                </a:solidFill>
              </a:rPr>
              <a:t>Jump to ‘switch’ – slide #93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Nested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if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Statements</a:t>
            </a:r>
          </a:p>
        </p:txBody>
      </p:sp>
      <p:sp>
        <p:nvSpPr>
          <p:cNvPr id="83972" name="Text Box 6" descr="Pink tissue paper"/>
          <p:cNvSpPr txBox="1">
            <a:spLocks noChangeArrowheads="1"/>
          </p:cNvSpPr>
          <p:nvPr/>
        </p:nvSpPr>
        <p:spPr bwMode="auto">
          <a:xfrm>
            <a:off x="1044575" y="1981200"/>
            <a:ext cx="15970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-110" charset="-128"/>
              </a:rPr>
              <a:t>An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 that is part of 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or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else</a:t>
            </a:r>
            <a:r>
              <a:rPr lang="en-US" smtClean="0">
                <a:ea typeface="ＭＳ Ｐゴシック" pitchFamily="-110" charset="-128"/>
              </a:rPr>
              <a:t> part of another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  <a:p>
            <a:pPr>
              <a:lnSpc>
                <a:spcPct val="90000"/>
              </a:lnSpc>
            </a:pPr>
            <a:r>
              <a:rPr lang="en-US" smtClean="0">
                <a:ea typeface="ＭＳ Ｐゴシック" pitchFamily="-110" charset="-128"/>
              </a:rPr>
              <a:t>Can be used to evaluate more than one condition: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mtClean="0">
                <a:ea typeface="ＭＳ Ｐゴシック" pitchFamily="-110" charset="-128"/>
              </a:rPr>
              <a:t>	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if (score &lt; 100)	  </a:t>
            </a:r>
            <a:r>
              <a:rPr lang="en-US" sz="2400" smtClean="0">
                <a:ea typeface="ＭＳ Ｐゴシック" pitchFamily="-110" charset="-128"/>
              </a:rPr>
              <a:t>or,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   if (score &gt; 90)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     grade = 'A';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}</a:t>
            </a:r>
          </a:p>
        </p:txBody>
      </p:sp>
      <p:pic>
        <p:nvPicPr>
          <p:cNvPr id="8499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4038600"/>
            <a:ext cx="45593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7" name="Rectangle 4"/>
          <p:cNvSpPr>
            <a:spLocks noChangeArrowheads="1"/>
          </p:cNvSpPr>
          <p:nvPr/>
        </p:nvSpPr>
        <p:spPr bwMode="auto">
          <a:xfrm>
            <a:off x="4724400" y="4191000"/>
            <a:ext cx="1219200" cy="304800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>
                <a:solidFill>
                  <a:srgbClr val="000000"/>
                </a:solidFill>
              </a:rPr>
              <a:t>condition1</a:t>
            </a:r>
          </a:p>
        </p:txBody>
      </p:sp>
      <p:sp>
        <p:nvSpPr>
          <p:cNvPr id="84998" name="Rectangle 5"/>
          <p:cNvSpPr>
            <a:spLocks noChangeArrowheads="1"/>
          </p:cNvSpPr>
          <p:nvPr/>
        </p:nvSpPr>
        <p:spPr bwMode="auto">
          <a:xfrm>
            <a:off x="5029200" y="4572000"/>
            <a:ext cx="1219200" cy="304800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r>
              <a:rPr lang="en-US" sz="1600">
                <a:solidFill>
                  <a:srgbClr val="000000"/>
                </a:solidFill>
              </a:rPr>
              <a:t>condition2</a:t>
            </a:r>
          </a:p>
        </p:txBody>
      </p:sp>
      <p:sp>
        <p:nvSpPr>
          <p:cNvPr id="84999" name="Rectangle 6"/>
          <p:cNvSpPr>
            <a:spLocks noChangeArrowheads="1"/>
          </p:cNvSpPr>
          <p:nvPr/>
        </p:nvSpPr>
        <p:spPr bwMode="auto">
          <a:xfrm>
            <a:off x="5410200" y="5029200"/>
            <a:ext cx="1600200" cy="457200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l"/>
            <a:r>
              <a:rPr lang="en-US" sz="1600">
                <a:solidFill>
                  <a:srgbClr val="000000"/>
                </a:solidFill>
              </a:rPr>
              <a:t>condition3</a:t>
            </a:r>
          </a:p>
          <a:p>
            <a:r>
              <a:rPr lang="en-US" sz="1600">
                <a:solidFill>
                  <a:srgbClr val="000000"/>
                </a:solidFill>
              </a:rPr>
              <a:t>TRUE-part,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 – Problem-solving example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Write a program to calculate and display an area of a rectangle. Size of each side is given by a user from a keyboard. Your program must ensure that the size of each side is not zero or negative. If side is zero, display a warning message to the user and turn the area into zero. If the side given is negative, only take the magnitude.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 – Problem-solving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marL="571500" indent="-571500">
              <a:buFontTx/>
              <a:buAutoNum type="romanLcParenR"/>
            </a:pPr>
            <a:r>
              <a:rPr lang="en-US" sz="2000" smtClean="0">
                <a:ea typeface="ＭＳ Ｐゴシック" pitchFamily="-110" charset="-128"/>
              </a:rPr>
              <a:t>Problem analysis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Input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media: keyboard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data: width and length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Output: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media: screen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data: area of a rectangle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Process:	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1. To find magnitude of a number: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	if number is negative, magnitude = -(number)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	if number is positive, magnitude = number</a:t>
            </a:r>
          </a:p>
          <a:p>
            <a:pPr marL="571500" indent="-571500">
              <a:buFontTx/>
              <a:buNone/>
            </a:pPr>
            <a:r>
              <a:rPr lang="en-US" sz="2000" smtClean="0">
                <a:ea typeface="ＭＳ Ｐゴシック" pitchFamily="-110" charset="-128"/>
              </a:rPr>
              <a:t>			2. Area of a rectangle = width x length</a:t>
            </a:r>
          </a:p>
          <a:p>
            <a:pPr marL="571500" indent="-571500"/>
            <a:endParaRPr lang="en-US" sz="2000" smtClean="0">
              <a:ea typeface="ＭＳ Ｐゴシック" pitchFamily="-110" charset="-128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 – Problem-solving example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4958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ii) Pseudo-code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1. Read width &amp; length from user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2. if width = 0 or length = 0, then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2.1 begin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2.1.1 print warning message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2.1.2 area = 0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2.2 end_if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3. else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3.1 begin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3.1.1 if negative length then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3.1.1.1	length = magnitude length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3.1.2 end_if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				</a:t>
            </a:r>
          </a:p>
          <a:p>
            <a:pPr>
              <a:buFontTx/>
              <a:buNone/>
            </a:pPr>
            <a:endParaRPr lang="en-US" sz="1800" smtClean="0">
              <a:ea typeface="ＭＳ Ｐゴシック" pitchFamily="-110" charset="-128"/>
            </a:endParaRPr>
          </a:p>
        </p:txBody>
      </p:sp>
      <p:sp>
        <p:nvSpPr>
          <p:cNvPr id="8909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74838"/>
            <a:ext cx="4038600" cy="4525962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3.1.3 if negative width, then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3.1.3.1 width = magnitude width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3.1.4 end_if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3.1.5	area = length * width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3.2 end_else</a:t>
            </a:r>
          </a:p>
          <a:p>
            <a:pPr>
              <a:buFontTx/>
              <a:buNone/>
            </a:pPr>
            <a:r>
              <a:rPr lang="en-US" sz="1800" smtClean="0">
                <a:ea typeface="ＭＳ Ｐゴシック" pitchFamily="-110" charset="-128"/>
              </a:rPr>
              <a:t>4. print area</a:t>
            </a:r>
          </a:p>
          <a:p>
            <a:endParaRPr lang="en-US" sz="1800" smtClean="0">
              <a:ea typeface="ＭＳ Ｐゴシック" pitchFamily="-110" charset="-128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 – Problem-solving example</a:t>
            </a:r>
          </a:p>
        </p:txBody>
      </p:sp>
      <p:sp>
        <p:nvSpPr>
          <p:cNvPr id="9011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2514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iii) C program</a:t>
            </a:r>
          </a:p>
          <a:p>
            <a:pPr>
              <a:buFontTx/>
              <a:buNone/>
            </a:pPr>
            <a:endParaRPr lang="en-US" sz="2400" smtClean="0">
              <a:ea typeface="ＭＳ Ｐゴシック" pitchFamily="-110" charset="-128"/>
            </a:endParaRPr>
          </a:p>
          <a:p>
            <a:pPr>
              <a:buFontTx/>
              <a:buNone/>
            </a:pPr>
            <a:endParaRPr lang="en-US" sz="2400" smtClean="0">
              <a:ea typeface="ＭＳ Ｐゴシック" pitchFamily="-110" charset="-128"/>
            </a:endParaRPr>
          </a:p>
          <a:p>
            <a:pPr>
              <a:buFontTx/>
              <a:buNone/>
            </a:pPr>
            <a:endParaRPr lang="en-US" sz="2400" smtClean="0">
              <a:ea typeface="ＭＳ Ｐゴシック" pitchFamily="-110" charset="-128"/>
            </a:endParaRPr>
          </a:p>
          <a:p>
            <a:pPr>
              <a:buFontTx/>
              <a:buNone/>
            </a:pPr>
            <a:endParaRPr lang="en-US" sz="2400" smtClean="0">
              <a:ea typeface="ＭＳ Ｐゴシック" pitchFamily="-110" charset="-128"/>
            </a:endParaRPr>
          </a:p>
          <a:p>
            <a:pPr>
              <a:buFontTx/>
              <a:buNone/>
            </a:pPr>
            <a:endParaRPr lang="en-US" sz="2400" smtClean="0">
              <a:ea typeface="ＭＳ Ｐゴシック" pitchFamily="-110" charset="-128"/>
            </a:endParaRPr>
          </a:p>
          <a:p>
            <a:pPr>
              <a:buFontTx/>
              <a:buNone/>
            </a:pPr>
            <a:endParaRPr lang="en-US" sz="2400" smtClean="0">
              <a:ea typeface="ＭＳ Ｐゴシック" pitchFamily="-110" charset="-128"/>
            </a:endParaRPr>
          </a:p>
          <a:p>
            <a:pP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2-tier </a:t>
            </a:r>
          </a:p>
          <a:p>
            <a:pP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nested if</a:t>
            </a:r>
          </a:p>
          <a:p>
            <a:pPr>
              <a:buFontTx/>
              <a:buNone/>
            </a:pPr>
            <a:endParaRPr lang="en-US" smtClean="0">
              <a:ea typeface="ＭＳ Ｐゴシック" pitchFamily="-110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514600" y="1524000"/>
            <a:ext cx="6324600" cy="533400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#include &lt;stdio.h&gt;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main ()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{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float area, length, width;</a:t>
            </a:r>
          </a:p>
          <a:p>
            <a:pPr algn="just"/>
            <a:endParaRPr lang="en-US" sz="1400">
              <a:solidFill>
                <a:srgbClr val="000000"/>
              </a:solidFill>
              <a:latin typeface="Courier" pitchFamily="-110" charset="0"/>
            </a:endParaRP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printf (“Enter length and width\n”);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scanf (“%f %f”, &amp;length, &amp;width);</a:t>
            </a:r>
          </a:p>
          <a:p>
            <a:pPr algn="just"/>
            <a:endParaRPr lang="en-US" sz="1400">
              <a:solidFill>
                <a:srgbClr val="000000"/>
              </a:solidFill>
              <a:latin typeface="Courier" pitchFamily="-110" charset="0"/>
            </a:endParaRP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if (length == 0 || width == 0)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{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	printf (“WARNING- INPUT CANNOT BE ZERO”);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	area = 0;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}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else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{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	if (length &lt; 0)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		length = -length; //find magnitude length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	if (width &lt; 0)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		width =-width; //find width magnitude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	area = length * width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}</a:t>
            </a:r>
          </a:p>
          <a:p>
            <a:pPr algn="just"/>
            <a:endParaRPr lang="en-US" sz="1400">
              <a:solidFill>
                <a:srgbClr val="000000"/>
              </a:solidFill>
              <a:latin typeface="Courier" pitchFamily="-110" charset="0"/>
            </a:endParaRP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   printf (“Area of a rectangle is %f\n”);, area);</a:t>
            </a:r>
          </a:p>
          <a:p>
            <a:pPr algn="just"/>
            <a:r>
              <a:rPr lang="en-US" sz="1400">
                <a:solidFill>
                  <a:srgbClr val="000000"/>
                </a:solidFill>
                <a:latin typeface="Courier" pitchFamily="-110" charset="0"/>
              </a:rPr>
              <a:t>}</a:t>
            </a:r>
          </a:p>
        </p:txBody>
      </p:sp>
      <p:sp>
        <p:nvSpPr>
          <p:cNvPr id="90117" name="Left Brace 10"/>
          <p:cNvSpPr>
            <a:spLocks/>
          </p:cNvSpPr>
          <p:nvPr/>
        </p:nvSpPr>
        <p:spPr bwMode="auto">
          <a:xfrm>
            <a:off x="2133600" y="3429000"/>
            <a:ext cx="609600" cy="2743200"/>
          </a:xfrm>
          <a:prstGeom prst="leftBrace">
            <a:avLst>
              <a:gd name="adj1" fmla="val 8333"/>
              <a:gd name="adj2" fmla="val 500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90118" name="Left Brace 11"/>
          <p:cNvSpPr>
            <a:spLocks/>
          </p:cNvSpPr>
          <p:nvPr/>
        </p:nvSpPr>
        <p:spPr bwMode="auto">
          <a:xfrm>
            <a:off x="2590800" y="4953000"/>
            <a:ext cx="609600" cy="762000"/>
          </a:xfrm>
          <a:prstGeom prst="leftBrace">
            <a:avLst>
              <a:gd name="adj1" fmla="val 8333"/>
              <a:gd name="adj2" fmla="val 50000"/>
            </a:avLst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 – multiple tiers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Defense Ministry is to list names of male staffs whose age is between 20-26 and not yet married</a:t>
            </a:r>
          </a:p>
          <a:p>
            <a:pPr lvl="1">
              <a:buFontTx/>
              <a:buNone/>
            </a:pPr>
            <a:endParaRPr lang="en-US" sz="2400" smtClean="0">
              <a:latin typeface="Courier" pitchFamily="-110" charset="0"/>
              <a:ea typeface="ＭＳ Ｐゴシック" pitchFamily="-110" charset="-128"/>
            </a:endParaRPr>
          </a:p>
          <a:p>
            <a:pPr lvl="1">
              <a:buFontTx/>
              <a:buNone/>
            </a:pP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if (gender == ‘M’)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	if (marital_status == ‘S’)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			if (age &lt;= 26)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				if (age &gt;= 20)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					printf (“%s\n”, name);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Notes on coding 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An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else</a:t>
            </a:r>
            <a:r>
              <a:rPr lang="en-US" smtClean="0">
                <a:ea typeface="ＭＳ Ｐゴシック" pitchFamily="-110" charset="-128"/>
              </a:rPr>
              <a:t> matches the nearest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that does not have an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else</a:t>
            </a:r>
            <a:r>
              <a:rPr lang="en-US" smtClean="0">
                <a:ea typeface="ＭＳ Ｐゴシック" pitchFamily="-110" charset="-128"/>
              </a:rPr>
              <a:t>: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if (score &lt; 100)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     if (score &gt; 90)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        grade = 'A';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     else ...// goes with second if,</a:t>
            </a:r>
          </a:p>
          <a:p>
            <a:pPr lvl="1"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             // not first one</a:t>
            </a:r>
          </a:p>
          <a:p>
            <a:r>
              <a:rPr lang="en-US" smtClean="0">
                <a:ea typeface="ＭＳ Ｐゴシック" pitchFamily="-110" charset="-128"/>
              </a:rPr>
              <a:t>Proper indentation helps greatly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7_7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Write nested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if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statements that perform the following test: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	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	If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amount1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is greater than 10 and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amount2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is less than 100, display the greater of the two.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1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Logical Operators</a:t>
            </a:r>
          </a:p>
        </p:txBody>
      </p:sp>
      <p:sp>
        <p:nvSpPr>
          <p:cNvPr id="94212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Logical operators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Used to create relational expressions from other relational expressions</a:t>
            </a:r>
          </a:p>
          <a:p>
            <a:r>
              <a:rPr lang="en-US" smtClean="0">
                <a:ea typeface="ＭＳ Ｐゴシック" pitchFamily="-110" charset="-128"/>
              </a:rPr>
              <a:t>Operators, meaning, and explanation:</a:t>
            </a:r>
          </a:p>
        </p:txBody>
      </p:sp>
      <p:graphicFrame>
        <p:nvGraphicFramePr>
          <p:cNvPr id="464900" name="Group 4"/>
          <p:cNvGraphicFramePr>
            <a:graphicFrameLocks noGrp="1"/>
          </p:cNvGraphicFramePr>
          <p:nvPr/>
        </p:nvGraphicFramePr>
        <p:xfrm>
          <a:off x="685800" y="3657600"/>
          <a:ext cx="7467600" cy="2322513"/>
        </p:xfrm>
        <a:graphic>
          <a:graphicData uri="http://schemas.openxmlformats.org/drawingml/2006/table">
            <a:tbl>
              <a:tblPr/>
              <a:tblGrid>
                <a:gridCol w="839788"/>
                <a:gridCol w="1212850"/>
                <a:gridCol w="5414962"/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10" charset="0"/>
                          <a:cs typeface="Arial" charset="0"/>
                        </a:rPr>
                        <a:t>&amp;&amp;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 relational expression is true if both expressions are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10" charset="0"/>
                          <a:cs typeface="Arial" charset="0"/>
                        </a:rPr>
                        <a:t>||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New relational expression is true if either expression is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6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10" charset="0"/>
                          <a:cs typeface="Arial" charset="0"/>
                        </a:rPr>
                        <a:t>!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Reverses the value of an expression – true expression becomes false, and false becomes 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Using relational expressions for logical comparison </a:t>
            </a: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/>
          <a:srcRect b="65468"/>
          <a:stretch>
            <a:fillRect/>
          </a:stretch>
        </p:blipFill>
        <p:spPr bwMode="auto">
          <a:xfrm>
            <a:off x="0" y="21336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0" name="Picture 3"/>
          <p:cNvPicPr>
            <a:picLocks noChangeAspect="1" noChangeArrowheads="1"/>
          </p:cNvPicPr>
          <p:nvPr/>
        </p:nvPicPr>
        <p:blipFill>
          <a:blip r:embed="rId4"/>
          <a:srcRect b="30579"/>
          <a:stretch>
            <a:fillRect/>
          </a:stretch>
        </p:blipFill>
        <p:spPr bwMode="auto">
          <a:xfrm>
            <a:off x="0" y="33528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1" name="Picture 3"/>
          <p:cNvPicPr>
            <a:picLocks noChangeAspect="1" noChangeArrowheads="1"/>
          </p:cNvPicPr>
          <p:nvPr/>
        </p:nvPicPr>
        <p:blipFill>
          <a:blip r:embed="rId5"/>
          <a:srcRect r="10448" b="56895"/>
          <a:stretch>
            <a:fillRect/>
          </a:stretch>
        </p:blipFill>
        <p:spPr bwMode="auto">
          <a:xfrm>
            <a:off x="0" y="45720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262" name="TextBox 7"/>
          <p:cNvSpPr txBox="1">
            <a:spLocks noChangeArrowheads="1"/>
          </p:cNvSpPr>
          <p:nvPr/>
        </p:nvSpPr>
        <p:spPr bwMode="auto">
          <a:xfrm>
            <a:off x="76200" y="1447800"/>
            <a:ext cx="203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Examples: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Relational operators pair in logical expressions</a:t>
            </a:r>
          </a:p>
        </p:txBody>
      </p:sp>
      <p:pic>
        <p:nvPicPr>
          <p:cNvPr id="9830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828800"/>
            <a:ext cx="5943600" cy="351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Revisited - Nested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</a:t>
            </a:r>
            <a:r>
              <a:rPr lang="en-US" smtClean="0">
                <a:ea typeface="ＭＳ Ｐゴシック" pitchFamily="-110" charset="-128"/>
              </a:rPr>
              <a:t> Statements – multiple tiers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smtClean="0">
                <a:ea typeface="ＭＳ Ｐゴシック" pitchFamily="-110" charset="-128"/>
              </a:rPr>
              <a:t>The statement can also be written as:</a:t>
            </a:r>
          </a:p>
          <a:p>
            <a:pPr>
              <a:buFontTx/>
              <a:buNone/>
            </a:pPr>
            <a:endParaRPr lang="en-US" sz="2400" smtClean="0">
              <a:latin typeface="Courier" pitchFamily="-110" charset="0"/>
              <a:ea typeface="ＭＳ Ｐゴシック" pitchFamily="-110" charset="-128"/>
            </a:endParaRPr>
          </a:p>
          <a:p>
            <a:pPr>
              <a:buFontTx/>
              <a:buNone/>
            </a:pPr>
            <a:r>
              <a:rPr lang="en-US" sz="2600" smtClean="0">
                <a:latin typeface="Courier" pitchFamily="-110" charset="0"/>
                <a:ea typeface="ＭＳ Ｐゴシック" pitchFamily="-110" charset="-128"/>
              </a:rPr>
              <a:t>if (gender == ‘L’) &amp;&amp; (marital_status == ‘S’) &amp;&amp; (age &lt;= 26) &amp;&amp; (age &gt;= 20)</a:t>
            </a:r>
          </a:p>
          <a:p>
            <a:pPr>
              <a:buFontTx/>
              <a:buNone/>
            </a:pPr>
            <a:r>
              <a:rPr lang="en-US" sz="2600" smtClean="0">
                <a:latin typeface="Courier" pitchFamily="-110" charset="0"/>
                <a:ea typeface="ＭＳ Ｐゴシック" pitchFamily="-110" charset="-128"/>
              </a:rPr>
              <a:t>		printf(“%s\n”, name);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Logical Operators - notes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5105400"/>
          </a:xfrm>
        </p:spPr>
        <p:txBody>
          <a:bodyPr/>
          <a:lstStyle/>
          <a:p>
            <a:r>
              <a:rPr lang="en-US" sz="3000" smtClean="0">
                <a:latin typeface="Courier New" pitchFamily="-110" charset="0"/>
                <a:ea typeface="ＭＳ Ｐゴシック" pitchFamily="-110" charset="-128"/>
              </a:rPr>
              <a:t>!</a:t>
            </a:r>
            <a:r>
              <a:rPr lang="en-US" sz="3000" smtClean="0">
                <a:ea typeface="ＭＳ Ｐゴシック" pitchFamily="-110" charset="-128"/>
              </a:rPr>
              <a:t> has highest precedence, followed by </a:t>
            </a:r>
            <a:r>
              <a:rPr lang="en-US" sz="3000" smtClean="0">
                <a:latin typeface="Courier New" pitchFamily="-110" charset="0"/>
                <a:ea typeface="ＭＳ Ｐゴシック" pitchFamily="-110" charset="-128"/>
              </a:rPr>
              <a:t>&amp;&amp;</a:t>
            </a:r>
            <a:r>
              <a:rPr lang="en-US" sz="3000" smtClean="0">
                <a:ea typeface="ＭＳ Ｐゴシック" pitchFamily="-110" charset="-128"/>
              </a:rPr>
              <a:t>, then </a:t>
            </a:r>
            <a:r>
              <a:rPr lang="en-US" sz="3000" smtClean="0">
                <a:latin typeface="Courier New" pitchFamily="-110" charset="0"/>
                <a:ea typeface="ＭＳ Ｐゴシック" pitchFamily="-110" charset="-128"/>
              </a:rPr>
              <a:t>||</a:t>
            </a:r>
          </a:p>
          <a:p>
            <a:r>
              <a:rPr lang="en-US" sz="3000" smtClean="0">
                <a:ea typeface="ＭＳ Ｐゴシック" pitchFamily="-110" charset="-128"/>
              </a:rPr>
              <a:t>If the value of an expression can be determined by evaluating just the sub-expression on left side of a logical operator, then the sub-expression on the right side will not be evaluated (</a:t>
            </a:r>
            <a:r>
              <a:rPr lang="en-US" sz="3000" i="1" smtClean="0">
                <a:ea typeface="ＭＳ Ｐゴシック" pitchFamily="-110" charset="-128"/>
              </a:rPr>
              <a:t>short circuit evaluation</a:t>
            </a:r>
            <a:r>
              <a:rPr lang="en-US" sz="3000" smtClean="0">
                <a:ea typeface="ＭＳ Ｐゴシック" pitchFamily="-110" charset="-128"/>
              </a:rPr>
              <a:t>)</a:t>
            </a:r>
          </a:p>
          <a:p>
            <a:pPr lvl="1">
              <a:buFontTx/>
              <a:buNone/>
            </a:pPr>
            <a:r>
              <a:rPr lang="en-US" smtClean="0">
                <a:ea typeface="ＭＳ Ｐゴシック" pitchFamily="-110" charset="-128"/>
              </a:rPr>
              <a:t>	</a:t>
            </a:r>
            <a:r>
              <a:rPr lang="en-US" smtClean="0">
                <a:latin typeface="Courier New" pitchFamily="-110" charset="0"/>
                <a:ea typeface="ＭＳ Ｐゴシック" pitchFamily="-110" charset="-128"/>
                <a:cs typeface="Courier New" pitchFamily="-110" charset="0"/>
              </a:rPr>
              <a:t>!(x &gt; 2)</a:t>
            </a:r>
          </a:p>
          <a:p>
            <a:pPr lvl="1"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  <a:cs typeface="Courier New" pitchFamily="-110" charset="0"/>
              </a:rPr>
              <a:t>	!x &gt; 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7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Checking Numeric Ranges with Logical Operators</a:t>
            </a:r>
          </a:p>
        </p:txBody>
      </p:sp>
      <p:sp>
        <p:nvSpPr>
          <p:cNvPr id="101380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Checking Numeric Ranges with Logical Operators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7926388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>
                <a:ea typeface="ＭＳ Ｐゴシック" pitchFamily="-110" charset="-128"/>
              </a:rPr>
              <a:t>Used to test to see if a value falls </a:t>
            </a:r>
            <a:r>
              <a:rPr lang="en-US" sz="2800" b="1" smtClean="0">
                <a:ea typeface="ＭＳ Ｐゴシック" pitchFamily="-110" charset="-128"/>
              </a:rPr>
              <a:t>inside</a:t>
            </a:r>
            <a:r>
              <a:rPr lang="en-US" sz="2800" smtClean="0">
                <a:ea typeface="ＭＳ Ｐゴシック" pitchFamily="-110" charset="-128"/>
              </a:rPr>
              <a:t> a range: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	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if (grade &gt;= 0 &amp;&amp; grade &lt;= 100)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   cout &lt;&lt; "Valid grade";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ea typeface="ＭＳ Ｐゴシック" pitchFamily="-110" charset="-128"/>
              </a:rPr>
              <a:t>Can also test to see if value falls </a:t>
            </a:r>
            <a:r>
              <a:rPr lang="en-US" sz="2800" b="1" smtClean="0">
                <a:ea typeface="ＭＳ Ｐゴシック" pitchFamily="-110" charset="-128"/>
              </a:rPr>
              <a:t>outside</a:t>
            </a:r>
            <a:r>
              <a:rPr lang="en-US" sz="2800" smtClean="0">
                <a:ea typeface="ＭＳ Ｐゴシック" pitchFamily="-110" charset="-128"/>
              </a:rPr>
              <a:t> of range:</a:t>
            </a:r>
          </a:p>
          <a:p>
            <a:pPr lvl="1">
              <a:lnSpc>
                <a:spcPct val="80000"/>
              </a:lnSpc>
              <a:buClr>
                <a:srgbClr val="3333CC"/>
              </a:buCl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	 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if (grade &lt; 0 || grade &gt; 100)</a:t>
            </a:r>
          </a:p>
          <a:p>
            <a:pPr lvl="1">
              <a:lnSpc>
                <a:spcPct val="80000"/>
              </a:lnSpc>
              <a:buClr>
                <a:srgbClr val="3333CC"/>
              </a:buClr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   cout &lt;&lt; "Invalid grade";</a:t>
            </a:r>
          </a:p>
          <a:p>
            <a:pPr>
              <a:lnSpc>
                <a:spcPct val="80000"/>
              </a:lnSpc>
            </a:pPr>
            <a:r>
              <a:rPr lang="en-US" sz="2800" smtClean="0">
                <a:ea typeface="ＭＳ Ｐゴシック" pitchFamily="-110" charset="-128"/>
              </a:rPr>
              <a:t>Cannot use mathematical notation:</a:t>
            </a:r>
          </a:p>
          <a:p>
            <a:pPr lvl="1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	if (0 &lt;= grade &lt;= 100) //doesn’t work!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Validating User Input</a:t>
            </a:r>
          </a:p>
        </p:txBody>
      </p:sp>
      <p:sp>
        <p:nvSpPr>
          <p:cNvPr id="103428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Validating User Input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u="sng" smtClean="0">
                <a:ea typeface="ＭＳ Ｐゴシック" pitchFamily="-110" charset="-128"/>
              </a:rPr>
              <a:t>Input validation</a:t>
            </a:r>
            <a:r>
              <a:rPr lang="en-US" smtClean="0">
                <a:ea typeface="ＭＳ Ｐゴシック" pitchFamily="-110" charset="-128"/>
              </a:rPr>
              <a:t>: inspecting input data to determine whether it is acceptable</a:t>
            </a:r>
            <a:endParaRPr lang="en-US" u="sng" smtClean="0">
              <a:ea typeface="ＭＳ Ｐゴシック" pitchFamily="-110" charset="-128"/>
            </a:endParaRP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mtClean="0">
                <a:ea typeface="ＭＳ Ｐゴシック" pitchFamily="-110" charset="-128"/>
              </a:rPr>
              <a:t>Bad output will be produced from bad input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smtClean="0">
                <a:ea typeface="ＭＳ Ｐゴシック" pitchFamily="-110" charset="-128"/>
              </a:rPr>
              <a:t>Can perform various tests: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mtClean="0">
                <a:ea typeface="ＭＳ Ｐゴシック" pitchFamily="-110" charset="-128"/>
              </a:rPr>
              <a:t>Range 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mtClean="0">
                <a:ea typeface="ＭＳ Ｐゴシック" pitchFamily="-110" charset="-128"/>
              </a:rPr>
              <a:t>Reasonableness 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mtClean="0">
                <a:ea typeface="ＭＳ Ｐゴシック" pitchFamily="-110" charset="-128"/>
              </a:rPr>
              <a:t>Valid menu choice</a:t>
            </a:r>
          </a:p>
          <a:p>
            <a:pPr lvl="1">
              <a:lnSpc>
                <a:spcPct val="90000"/>
              </a:lnSpc>
              <a:spcBef>
                <a:spcPct val="15000"/>
              </a:spcBef>
            </a:pPr>
            <a:r>
              <a:rPr lang="en-US" smtClean="0">
                <a:ea typeface="ＭＳ Ｐゴシック" pitchFamily="-110" charset="-128"/>
              </a:rPr>
              <a:t>Divide by zero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 i="1"/>
              <a:t>From Program 7-12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62000" y="1371600"/>
            <a:ext cx="7696200" cy="548640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//Get the numeric test score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printf ("Enter your numeric test score and I will\n");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printf ("tell you the letter grade you earned: ");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scanf ("%d", &amp;testScore);</a:t>
            </a:r>
          </a:p>
          <a:p>
            <a:pPr algn="l">
              <a:defRPr/>
            </a:pPr>
            <a:endParaRPr lang="en-US" sz="1200">
              <a:solidFill>
                <a:srgbClr val="000000"/>
              </a:solidFill>
              <a:latin typeface="Courier" pitchFamily="-110" charset="0"/>
              <a:ea typeface="Courier" pitchFamily="-110" charset="0"/>
              <a:cs typeface="Courier" pitchFamily="-110" charset="0"/>
            </a:endParaRP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if (testScore &lt; 0 || testScore &gt; 100) //Input validation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{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   //An invalid score was entered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   printf ("%d is invalid score.\n", testScore);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   printf ("Run the program again and enter a value\n");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   printf ("in the range of 0 to 100.\n");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}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else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{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//Determine the letter grade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if (testScore &lt; 60)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   	grade = 'F';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else if (testScore &lt; 70)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	grade = 'D';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else if (testScore &lt; 80)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	grade = 'C';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else if (testScore &lt; 90)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	grade = 'B';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else if (testScore &lt;= 100)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	grade = 'A';</a:t>
            </a:r>
          </a:p>
          <a:p>
            <a:pPr algn="l">
              <a:defRPr/>
            </a:pPr>
            <a:endParaRPr lang="en-US" sz="1200">
              <a:solidFill>
                <a:srgbClr val="000000"/>
              </a:solidFill>
              <a:latin typeface="Courier" pitchFamily="-110" charset="0"/>
              <a:ea typeface="Courier" pitchFamily="-110" charset="0"/>
              <a:cs typeface="Courier" pitchFamily="-110" charset="0"/>
            </a:endParaRP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//Display the letter grade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	printf ("Your grade is %c ", grade, ".\n");</a:t>
            </a:r>
          </a:p>
          <a:p>
            <a:pPr algn="l">
              <a:defRPr/>
            </a:pPr>
            <a:r>
              <a:rPr lang="en-US" sz="1200">
                <a:solidFill>
                  <a:srgbClr val="000000"/>
                </a:solidFill>
                <a:latin typeface="Courier" pitchFamily="-110" charset="0"/>
                <a:ea typeface="Courier" pitchFamily="-110" charset="0"/>
                <a:cs typeface="Courier" pitchFamily="-110" charset="0"/>
              </a:rPr>
              <a:t>    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More About Variable Definitions and Scope</a:t>
            </a:r>
          </a:p>
        </p:txBody>
      </p:sp>
      <p:sp>
        <p:nvSpPr>
          <p:cNvPr id="107524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More About Variable Definitions and Scope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u="sng" smtClean="0">
                <a:ea typeface="ＭＳ Ｐゴシック" pitchFamily="-110" charset="-128"/>
              </a:rPr>
              <a:t>Scope</a:t>
            </a:r>
            <a:r>
              <a:rPr lang="en-US" smtClean="0">
                <a:ea typeface="ＭＳ Ｐゴシック" pitchFamily="-110" charset="-128"/>
              </a:rPr>
              <a:t> of a variable is the block in which it is defined, from the point of definition to the end of the block</a:t>
            </a:r>
          </a:p>
          <a:p>
            <a:r>
              <a:rPr lang="en-US" smtClean="0">
                <a:ea typeface="ＭＳ Ｐゴシック" pitchFamily="-110" charset="-128"/>
              </a:rPr>
              <a:t>Usually defined at beginning of function</a:t>
            </a:r>
          </a:p>
          <a:p>
            <a:r>
              <a:rPr lang="en-US" smtClean="0">
                <a:ea typeface="ＭＳ Ｐゴシック" pitchFamily="-110" charset="-128"/>
              </a:rPr>
              <a:t>May be defined close to first use</a:t>
            </a:r>
          </a:p>
          <a:p>
            <a:endParaRPr lang="en-US" u="sng" smtClean="0"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Still  More About Variable Definitions and Scope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84350"/>
            <a:ext cx="8001000" cy="41148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Variables defined inside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{ }</a:t>
            </a:r>
            <a:r>
              <a:rPr lang="en-US" smtClean="0">
                <a:ea typeface="ＭＳ Ｐゴシック" pitchFamily="-110" charset="-128"/>
              </a:rPr>
              <a:t> have </a:t>
            </a:r>
            <a:r>
              <a:rPr lang="en-US" u="sng" smtClean="0">
                <a:ea typeface="ＭＳ Ｐゴシック" pitchFamily="-110" charset="-128"/>
              </a:rPr>
              <a:t>local</a:t>
            </a:r>
            <a:r>
              <a:rPr lang="en-US" smtClean="0">
                <a:ea typeface="ＭＳ Ｐゴシック" pitchFamily="-110" charset="-128"/>
              </a:rPr>
              <a:t> or </a:t>
            </a:r>
            <a:r>
              <a:rPr lang="en-US" u="sng" smtClean="0">
                <a:ea typeface="ＭＳ Ｐゴシック" pitchFamily="-110" charset="-128"/>
              </a:rPr>
              <a:t>block</a:t>
            </a:r>
            <a:r>
              <a:rPr lang="en-US" smtClean="0">
                <a:ea typeface="ＭＳ Ｐゴシック" pitchFamily="-110" charset="-128"/>
              </a:rPr>
              <a:t> scope</a:t>
            </a:r>
          </a:p>
          <a:p>
            <a:r>
              <a:rPr lang="en-US" smtClean="0">
                <a:ea typeface="ＭＳ Ｐゴシック" pitchFamily="-110" charset="-128"/>
              </a:rPr>
              <a:t>When inside a block within another block, can define variables with the same name as in the outer block.  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When in inner block, outer definition is not available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Not a good idea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7_8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304800" y="1371600"/>
            <a:ext cx="82946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What will the following program display if user enter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test1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40 and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test2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30?</a:t>
            </a:r>
          </a:p>
          <a:p>
            <a:pPr marL="342900" indent="-342900" algn="l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	</a:t>
            </a: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4495800" y="2416175"/>
            <a:ext cx="4648200" cy="45243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if (sum&gt;60){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int bonus=10;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test1+=bonus; test2+=bonus;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int sum=test1+test2;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("Test 1 with bonus: %d \n", test1);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("Test 2 with bonus: %d \n", test2);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("Sum with bonus: %d \n", sum);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}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printf ("Test 1 : %d \n", test1);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("Test 2 : %d \n", test2);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("Sum: %d \n", sum);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getch();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return 0;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}</a:t>
            </a:r>
          </a:p>
        </p:txBody>
      </p:sp>
      <p:sp>
        <p:nvSpPr>
          <p:cNvPr id="112645" name="Text Box 5"/>
          <p:cNvSpPr txBox="1">
            <a:spLocks noChangeArrowheads="1"/>
          </p:cNvSpPr>
          <p:nvPr/>
        </p:nvSpPr>
        <p:spPr bwMode="auto">
          <a:xfrm>
            <a:off x="76200" y="2422525"/>
            <a:ext cx="4343400" cy="329247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int main ()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{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int test1;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("Enter Test 1 score: ");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scanf ("%d", &amp;test1);</a:t>
            </a:r>
          </a:p>
          <a:p>
            <a:pPr algn="l"/>
            <a:endParaRPr lang="en-US" sz="16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int test2;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("Enter Test 2 score: ");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scanf ("%d", &amp;test2);</a:t>
            </a:r>
          </a:p>
          <a:p>
            <a:pPr algn="l"/>
            <a:endParaRPr lang="en-US" sz="16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int sum=test1+test2;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printf ("Sum: %d \n", sum);</a:t>
            </a:r>
          </a:p>
          <a:p>
            <a:pPr algn="l"/>
            <a:endParaRPr lang="en-US" sz="1600">
              <a:solidFill>
                <a:schemeClr val="tx1"/>
              </a:solidFill>
              <a:latin typeface="Courier New" pitchFamily="-110" charset="0"/>
            </a:endParaRPr>
          </a:p>
        </p:txBody>
      </p:sp>
      <p:sp>
        <p:nvSpPr>
          <p:cNvPr id="112646" name="TextBox 5"/>
          <p:cNvSpPr txBox="1">
            <a:spLocks noChangeArrowheads="1"/>
          </p:cNvSpPr>
          <p:nvPr/>
        </p:nvSpPr>
        <p:spPr bwMode="auto">
          <a:xfrm>
            <a:off x="685800" y="5856288"/>
            <a:ext cx="324008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chemeClr val="tx1"/>
                </a:solidFill>
                <a:latin typeface="Courier New" pitchFamily="-110" charset="0"/>
              </a:rPr>
              <a:t>(cont. next)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7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Comparing Strings</a:t>
            </a:r>
          </a:p>
        </p:txBody>
      </p:sp>
      <p:sp>
        <p:nvSpPr>
          <p:cNvPr id="113668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Comparing Strings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You cannot use relational operators with C-strings </a:t>
            </a:r>
          </a:p>
          <a:p>
            <a:r>
              <a:rPr lang="en-US" smtClean="0">
                <a:ea typeface="ＭＳ Ｐゴシック" pitchFamily="-110" charset="-128"/>
              </a:rPr>
              <a:t>Must use 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strcmp</a:t>
            </a:r>
            <a:r>
              <a:rPr lang="en-US" smtClean="0">
                <a:ea typeface="ＭＳ Ｐゴシック" pitchFamily="-110" charset="-128"/>
              </a:rPr>
              <a:t> function to compare C-strings</a:t>
            </a:r>
          </a:p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strcmp</a:t>
            </a:r>
            <a:r>
              <a:rPr lang="en-US" smtClean="0">
                <a:ea typeface="ＭＳ Ｐゴシック" pitchFamily="-110" charset="-128"/>
              </a:rPr>
              <a:t>  compares the ASCII codes of the characters in the C-strings.  Comparison is character-by-character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Comparing Strings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001000" cy="4495800"/>
          </a:xfrm>
        </p:spPr>
        <p:txBody>
          <a:bodyPr/>
          <a:lstStyle/>
          <a:p>
            <a:pPr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	</a:t>
            </a:r>
            <a:r>
              <a:rPr lang="en-US" smtClean="0">
                <a:ea typeface="ＭＳ Ｐゴシック" pitchFamily="-110" charset="-128"/>
              </a:rPr>
              <a:t>The expression</a:t>
            </a:r>
            <a:br>
              <a:rPr lang="en-US" smtClean="0">
                <a:ea typeface="ＭＳ Ｐゴシック" pitchFamily="-110" charset="-128"/>
              </a:rPr>
            </a:br>
            <a:r>
              <a:rPr lang="en-US" smtClean="0">
                <a:ea typeface="ＭＳ Ｐゴシック" pitchFamily="-110" charset="-128"/>
              </a:rPr>
              <a:t>         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strcmp(str1, str2)</a:t>
            </a:r>
          </a:p>
          <a:p>
            <a:pPr>
              <a:buFontTx/>
              <a:buNone/>
            </a:pP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/>
            </a:r>
            <a:br>
              <a:rPr lang="en-US" smtClean="0">
                <a:latin typeface="Courier New" pitchFamily="-110" charset="0"/>
                <a:ea typeface="ＭＳ Ｐゴシック" pitchFamily="-110" charset="-128"/>
              </a:rPr>
            </a:br>
            <a:r>
              <a:rPr lang="en-US" smtClean="0">
                <a:ea typeface="ＭＳ Ｐゴシック" pitchFamily="-110" charset="-128"/>
              </a:rPr>
              <a:t>compares the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 </a:t>
            </a:r>
            <a:r>
              <a:rPr lang="en-US" smtClean="0">
                <a:ea typeface="ＭＳ Ｐゴシック" pitchFamily="-110" charset="-128"/>
              </a:rPr>
              <a:t>strings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str1</a:t>
            </a:r>
            <a:r>
              <a:rPr lang="en-US" smtClean="0">
                <a:ea typeface="ＭＳ Ｐゴシック" pitchFamily="-110" charset="-128"/>
              </a:rPr>
              <a:t> and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str2</a:t>
            </a:r>
          </a:p>
          <a:p>
            <a:pPr lvl="2">
              <a:buClr>
                <a:schemeClr val="tx1"/>
              </a:buClr>
            </a:pPr>
            <a:r>
              <a:rPr lang="en-US" smtClean="0">
                <a:ea typeface="ＭＳ Ｐゴシック" pitchFamily="-110" charset="-128"/>
              </a:rPr>
              <a:t>It returns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0</a:t>
            </a:r>
            <a:r>
              <a:rPr lang="en-US" smtClean="0">
                <a:ea typeface="ＭＳ Ｐゴシック" pitchFamily="-110" charset="-128"/>
              </a:rPr>
              <a:t> if the strings are the same</a:t>
            </a:r>
          </a:p>
          <a:p>
            <a:pPr lvl="2">
              <a:buClr>
                <a:schemeClr val="tx1"/>
              </a:buClr>
            </a:pPr>
            <a:r>
              <a:rPr lang="en-US" smtClean="0">
                <a:ea typeface="ＭＳ Ｐゴシック" pitchFamily="-110" charset="-128"/>
              </a:rPr>
              <a:t>It returns a negative number  if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str1 &lt; str2</a:t>
            </a:r>
          </a:p>
          <a:p>
            <a:pPr lvl="2">
              <a:buClr>
                <a:schemeClr val="tx1"/>
              </a:buClr>
            </a:pPr>
            <a:r>
              <a:rPr lang="en-US" smtClean="0">
                <a:ea typeface="ＭＳ Ｐゴシック" pitchFamily="-110" charset="-128"/>
              </a:rPr>
              <a:t>It returns a positive number if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str1 &gt; str2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Comparing strings - example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chemeClr val="tx1"/>
              </a:buClr>
              <a:buFontTx/>
              <a:buNone/>
            </a:pPr>
            <a:endParaRPr lang="en-US" sz="2400" smtClean="0">
              <a:latin typeface="Courier New" pitchFamily="-110" charset="0"/>
              <a:ea typeface="ＭＳ Ｐゴシック" pitchFamily="-110" charset="-128"/>
            </a:endParaRP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strcmp(“Newyork”,”Newyork”) 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will return zero because 2 strings are equal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. </a:t>
            </a:r>
            <a:br>
              <a:rPr lang="en-US" sz="2400" smtClean="0">
                <a:latin typeface="Courier New" pitchFamily="-110" charset="0"/>
                <a:ea typeface="ＭＳ Ｐゴシック" pitchFamily="-110" charset="-128"/>
              </a:rPr>
            </a:br>
            <a:endParaRPr lang="en-US" sz="2400" smtClean="0">
              <a:latin typeface="Courier New" pitchFamily="-110" charset="0"/>
              <a:ea typeface="ＭＳ Ｐゴシック" pitchFamily="-110" charset="-128"/>
            </a:endParaRP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strcmp(“their”,”there”) 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will return a 9 which is the numeric difference between ASCII ‘i’ and ASCII ’r’. </a:t>
            </a: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/>
            </a:r>
            <a:br>
              <a:rPr lang="en-US" sz="2400" smtClean="0">
                <a:latin typeface="Courier New" pitchFamily="-110" charset="0"/>
                <a:ea typeface="ＭＳ Ｐゴシック" pitchFamily="-110" charset="-128"/>
              </a:rPr>
            </a:br>
            <a:endParaRPr lang="en-US" sz="2400" smtClean="0">
              <a:latin typeface="Courier New" pitchFamily="-110" charset="0"/>
              <a:ea typeface="ＭＳ Ｐゴシック" pitchFamily="-110" charset="-128"/>
            </a:endParaRP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sz="2400" smtClean="0">
                <a:latin typeface="Courier New" pitchFamily="-110" charset="0"/>
                <a:ea typeface="ＭＳ Ｐゴシック" pitchFamily="-110" charset="-128"/>
              </a:rPr>
              <a:t>strcmp(“The”, “the”) 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sz="2400" smtClean="0">
                <a:ea typeface="ＭＳ Ｐゴシック" pitchFamily="-110" charset="-128"/>
              </a:rPr>
              <a:t>will return 32 which is the numeric difference between ASCII “T” &amp; ASCII “t”. </a:t>
            </a:r>
          </a:p>
          <a:p>
            <a:endParaRPr lang="en-US" sz="2400" smtClean="0">
              <a:ea typeface="ＭＳ Ｐゴシック" pitchFamily="-110" charset="-128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/>
              <a:t>Comparing Strings - example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04800" y="1447800"/>
            <a:ext cx="8534400" cy="5410200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//This program correctly tests two C-strings for equality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//with the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strcmp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fuction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.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#include 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stdio.h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&gt;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#include 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conio.h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&gt;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#include &lt;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string.h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&gt;</a:t>
            </a:r>
          </a:p>
          <a:p>
            <a:pPr algn="l">
              <a:defRPr/>
            </a:pPr>
            <a:endParaRPr lang="en-US" sz="1400" dirty="0">
              <a:solidFill>
                <a:srgbClr val="000000"/>
              </a:solidFill>
              <a:latin typeface="Courier"/>
              <a:ea typeface="Arial" pitchFamily="-110" charset="0"/>
              <a:cs typeface="Courier"/>
            </a:endParaRPr>
          </a:p>
          <a:p>
            <a:pPr algn="l">
              <a:defRPr/>
            </a:pP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main ()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{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const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SIZE = 40;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char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firstString[SIZE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],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secondString[SIZE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];</a:t>
            </a:r>
          </a:p>
          <a:p>
            <a:pPr algn="l">
              <a:defRPr/>
            </a:pPr>
            <a:endParaRPr lang="en-US" sz="1400" dirty="0">
              <a:solidFill>
                <a:srgbClr val="000000"/>
              </a:solidFill>
              <a:latin typeface="Courier"/>
              <a:ea typeface="Arial" pitchFamily="-110" charset="0"/>
              <a:cs typeface="Courier"/>
            </a:endParaRP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//Get two strings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("Enter a string: ");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gets(firstString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);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("Enter another string: ");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gets(secondString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);</a:t>
            </a:r>
          </a:p>
          <a:p>
            <a:pPr algn="l">
              <a:defRPr/>
            </a:pPr>
            <a:endParaRPr lang="en-US" sz="1400" dirty="0">
              <a:solidFill>
                <a:srgbClr val="000000"/>
              </a:solidFill>
              <a:latin typeface="Courier"/>
              <a:ea typeface="Arial" pitchFamily="-110" charset="0"/>
              <a:cs typeface="Courier"/>
            </a:endParaRP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//Compare them with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strcmp</a:t>
            </a:r>
            <a:endParaRPr lang="en-US" sz="1400" dirty="0">
              <a:solidFill>
                <a:srgbClr val="000000"/>
              </a:solidFill>
              <a:latin typeface="Courier"/>
              <a:ea typeface="Arial" pitchFamily="-110" charset="0"/>
              <a:cs typeface="Courier"/>
            </a:endParaRP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if (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strcmp(firstString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secondString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) == 0)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	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("You entered the same string twice.\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");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else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	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printf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("The strings are not the same.\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n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");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getch</a:t>
            </a: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();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   return 0;</a:t>
            </a:r>
          </a:p>
          <a:p>
            <a:pPr algn="l">
              <a:defRPr/>
            </a:pPr>
            <a:r>
              <a:rPr lang="en-US" sz="1400" dirty="0">
                <a:solidFill>
                  <a:srgbClr val="000000"/>
                </a:solidFill>
                <a:latin typeface="Courier"/>
                <a:ea typeface="Arial" pitchFamily="-110" charset="0"/>
                <a:cs typeface="Courier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325688"/>
            <a:ext cx="7812088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/>
              <a:t>Comparing Strings - example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7_9</a:t>
            </a:r>
          </a:p>
        </p:txBody>
      </p:sp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Refer back to Lab 7, Exe. 4, Program 7.5 in pg. 63.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Change the program that you wrote in Exercise Week 7_6 :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Change variable  </a:t>
            </a:r>
            <a:r>
              <a:rPr lang="en-US" sz="2800" b="0">
                <a:solidFill>
                  <a:schemeClr val="tx1"/>
                </a:solidFill>
                <a:latin typeface="Courier New" pitchFamily="-110" charset="0"/>
                <a:ea typeface="ＭＳ Ｐゴシック" pitchFamily="-110" charset="-128"/>
              </a:rPr>
              <a:t>choice</a:t>
            </a: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 to variable </a:t>
            </a:r>
            <a:r>
              <a:rPr lang="en-US" sz="2800" b="0">
                <a:solidFill>
                  <a:schemeClr val="tx1"/>
                </a:solidFill>
                <a:latin typeface="Courier New" pitchFamily="-110" charset="0"/>
                <a:ea typeface="ＭＳ Ｐゴシック" pitchFamily="-110" charset="-128"/>
              </a:rPr>
              <a:t>iceCream[20]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Instead of using menu, use </a:t>
            </a:r>
            <a:r>
              <a:rPr lang="en-US" sz="2800" b="0">
                <a:solidFill>
                  <a:schemeClr val="tx1"/>
                </a:solidFill>
                <a:latin typeface="Courier New" pitchFamily="-110" charset="0"/>
                <a:ea typeface="ＭＳ Ｐゴシック" pitchFamily="-110" charset="-128"/>
              </a:rPr>
              <a:t>gets</a:t>
            </a: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 so the user can enter the flavor and use </a:t>
            </a:r>
            <a:r>
              <a:rPr lang="en-US" sz="2800" b="0">
                <a:solidFill>
                  <a:schemeClr val="tx1"/>
                </a:solidFill>
                <a:latin typeface="Courier New" pitchFamily="-110" charset="0"/>
                <a:ea typeface="ＭＳ Ｐゴシック" pitchFamily="-110" charset="-128"/>
              </a:rPr>
              <a:t>strcmp</a:t>
            </a: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 to </a:t>
            </a:r>
            <a:r>
              <a:rPr lang="en-US" sz="2800" b="0">
                <a:solidFill>
                  <a:schemeClr val="tx1"/>
                </a:solidFill>
                <a:latin typeface="Courier New" pitchFamily="-110" charset="0"/>
                <a:ea typeface="ＭＳ Ｐゴシック" pitchFamily="-110" charset="-128"/>
              </a:rPr>
              <a:t>if / else…if</a:t>
            </a: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 statement.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883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The Conditional Operator</a:t>
            </a:r>
          </a:p>
        </p:txBody>
      </p:sp>
      <p:sp>
        <p:nvSpPr>
          <p:cNvPr id="122884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Conditional Operator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294688" cy="45720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Can use to create short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statements</a:t>
            </a:r>
          </a:p>
          <a:p>
            <a:r>
              <a:rPr lang="en-US" smtClean="0">
                <a:ea typeface="ＭＳ Ｐゴシック" pitchFamily="-110" charset="-128"/>
              </a:rPr>
              <a:t>Format: 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expr ? expr : expr;</a:t>
            </a:r>
            <a:endParaRPr lang="en-US" smtClean="0">
              <a:ea typeface="ＭＳ Ｐゴシック" pitchFamily="-110" charset="-128"/>
            </a:endParaRP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2286000" y="3657600"/>
            <a:ext cx="3470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0">
                <a:solidFill>
                  <a:schemeClr val="tx1"/>
                </a:solidFill>
                <a:latin typeface="Courier New" pitchFamily="-110" charset="0"/>
              </a:rPr>
              <a:t>x&lt;0 ? y=10 : z=20;</a:t>
            </a:r>
          </a:p>
        </p:txBody>
      </p:sp>
      <p:sp>
        <p:nvSpPr>
          <p:cNvPr id="495621" name="Text Box 5"/>
          <p:cNvSpPr txBox="1">
            <a:spLocks noChangeArrowheads="1"/>
          </p:cNvSpPr>
          <p:nvPr/>
        </p:nvSpPr>
        <p:spPr bwMode="auto">
          <a:xfrm>
            <a:off x="990600" y="4800600"/>
            <a:ext cx="18859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First Expression:</a:t>
            </a:r>
          </a:p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Expression to be</a:t>
            </a:r>
          </a:p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tested</a:t>
            </a:r>
          </a:p>
        </p:txBody>
      </p:sp>
      <p:sp>
        <p:nvSpPr>
          <p:cNvPr id="495622" name="Text Box 6"/>
          <p:cNvSpPr txBox="1">
            <a:spLocks noChangeArrowheads="1"/>
          </p:cNvSpPr>
          <p:nvPr/>
        </p:nvSpPr>
        <p:spPr bwMode="auto">
          <a:xfrm>
            <a:off x="3733800" y="4800600"/>
            <a:ext cx="19748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2nd Expression:</a:t>
            </a:r>
          </a:p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Executes if first</a:t>
            </a:r>
          </a:p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expression is true</a:t>
            </a:r>
          </a:p>
        </p:txBody>
      </p:sp>
      <p:sp>
        <p:nvSpPr>
          <p:cNvPr id="495623" name="Text Box 7"/>
          <p:cNvSpPr txBox="1">
            <a:spLocks noChangeArrowheads="1"/>
          </p:cNvSpPr>
          <p:nvPr/>
        </p:nvSpPr>
        <p:spPr bwMode="auto">
          <a:xfrm>
            <a:off x="6248400" y="4876800"/>
            <a:ext cx="211455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3rd Expression:</a:t>
            </a:r>
          </a:p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Executes if the first</a:t>
            </a:r>
          </a:p>
          <a:p>
            <a:pPr algn="l">
              <a:lnSpc>
                <a:spcPct val="80000"/>
              </a:lnSpc>
            </a:pPr>
            <a:r>
              <a:rPr lang="en-US" sz="1800" b="0">
                <a:solidFill>
                  <a:schemeClr val="tx1"/>
                </a:solidFill>
                <a:latin typeface="Arial" charset="0"/>
              </a:rPr>
              <a:t>expression is false</a:t>
            </a:r>
          </a:p>
        </p:txBody>
      </p:sp>
      <p:sp>
        <p:nvSpPr>
          <p:cNvPr id="123912" name="AutoShape 8"/>
          <p:cNvSpPr>
            <a:spLocks/>
          </p:cNvSpPr>
          <p:nvPr/>
        </p:nvSpPr>
        <p:spPr bwMode="auto">
          <a:xfrm rot="5400000">
            <a:off x="2590800" y="3810000"/>
            <a:ext cx="114300" cy="723900"/>
          </a:xfrm>
          <a:prstGeom prst="rightBrace">
            <a:avLst>
              <a:gd name="adj1" fmla="val 52778"/>
              <a:gd name="adj2" fmla="val 5017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13" name="AutoShape 9"/>
          <p:cNvSpPr>
            <a:spLocks/>
          </p:cNvSpPr>
          <p:nvPr/>
        </p:nvSpPr>
        <p:spPr bwMode="auto">
          <a:xfrm rot="5400000">
            <a:off x="3810000" y="3810000"/>
            <a:ext cx="114300" cy="723900"/>
          </a:xfrm>
          <a:prstGeom prst="rightBrace">
            <a:avLst>
              <a:gd name="adj1" fmla="val 52778"/>
              <a:gd name="adj2" fmla="val 5017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914" name="AutoShape 10"/>
          <p:cNvSpPr>
            <a:spLocks/>
          </p:cNvSpPr>
          <p:nvPr/>
        </p:nvSpPr>
        <p:spPr bwMode="auto">
          <a:xfrm rot="5400000">
            <a:off x="5105400" y="3810000"/>
            <a:ext cx="114300" cy="723900"/>
          </a:xfrm>
          <a:prstGeom prst="rightBrace">
            <a:avLst>
              <a:gd name="adj1" fmla="val 52778"/>
              <a:gd name="adj2" fmla="val 5017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5627" name="Line 11"/>
          <p:cNvSpPr>
            <a:spLocks noChangeShapeType="1"/>
          </p:cNvSpPr>
          <p:nvPr/>
        </p:nvSpPr>
        <p:spPr bwMode="auto">
          <a:xfrm flipV="1">
            <a:off x="1905000" y="4191000"/>
            <a:ext cx="762000" cy="5334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5628" name="Line 12"/>
          <p:cNvSpPr>
            <a:spLocks noChangeShapeType="1"/>
          </p:cNvSpPr>
          <p:nvPr/>
        </p:nvSpPr>
        <p:spPr bwMode="auto">
          <a:xfrm flipH="1" flipV="1">
            <a:off x="3886200" y="4191000"/>
            <a:ext cx="838200" cy="5334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5629" name="Line 13"/>
          <p:cNvSpPr>
            <a:spLocks noChangeShapeType="1"/>
          </p:cNvSpPr>
          <p:nvPr/>
        </p:nvSpPr>
        <p:spPr bwMode="auto">
          <a:xfrm flipH="1" flipV="1">
            <a:off x="5181600" y="4191000"/>
            <a:ext cx="2133600" cy="60960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21" grpId="0" autoUpdateAnimBg="0"/>
      <p:bldP spid="495622" grpId="0" autoUpdateAnimBg="0"/>
      <p:bldP spid="495623" grpId="0" autoUpdateAnimBg="0"/>
      <p:bldP spid="495627" grpId="0" animBg="1"/>
      <p:bldP spid="495628" grpId="0" animBg="1"/>
      <p:bldP spid="495629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Conditional Operator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value of a conditional expression is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The value of the second expression if the first expression is true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The value of the third expression if the first expression is false</a:t>
            </a:r>
          </a:p>
          <a:p>
            <a:r>
              <a:rPr lang="en-US" smtClean="0">
                <a:ea typeface="ＭＳ Ｐゴシック" pitchFamily="-110" charset="-128"/>
              </a:rPr>
              <a:t>Parentheses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()</a:t>
            </a:r>
            <a:r>
              <a:rPr lang="en-US" smtClean="0">
                <a:ea typeface="ＭＳ Ｐゴシック" pitchFamily="-110" charset="-128"/>
              </a:rPr>
              <a:t>  may be needed in an expression due to precedence of conditional operator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Conditional Operator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71600"/>
            <a:ext cx="8229600" cy="528638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Condition operator vs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</a:t>
            </a:r>
            <a:r>
              <a:rPr lang="en-US" smtClean="0">
                <a:ea typeface="ＭＳ Ｐゴシック" pitchFamily="-110" charset="-128"/>
              </a:rPr>
              <a:t> statements</a:t>
            </a:r>
          </a:p>
          <a:p>
            <a:endParaRPr lang="en-US" smtClean="0">
              <a:ea typeface="ＭＳ Ｐゴシック" pitchFamily="-110" charset="-128"/>
            </a:endParaRPr>
          </a:p>
        </p:txBody>
      </p:sp>
      <p:grpSp>
        <p:nvGrpSpPr>
          <p:cNvPr id="128004" name="Group 4"/>
          <p:cNvGrpSpPr>
            <a:grpSpLocks/>
          </p:cNvGrpSpPr>
          <p:nvPr/>
        </p:nvGrpSpPr>
        <p:grpSpPr bwMode="auto">
          <a:xfrm>
            <a:off x="533400" y="2362200"/>
            <a:ext cx="7373938" cy="1200150"/>
            <a:chOff x="336" y="1488"/>
            <a:chExt cx="4645" cy="756"/>
          </a:xfrm>
        </p:grpSpPr>
        <p:sp>
          <p:nvSpPr>
            <p:cNvPr id="128012" name="Text Box 5"/>
            <p:cNvSpPr txBox="1">
              <a:spLocks noChangeArrowheads="1"/>
            </p:cNvSpPr>
            <p:nvPr/>
          </p:nvSpPr>
          <p:spPr bwMode="auto">
            <a:xfrm>
              <a:off x="2928" y="1721"/>
              <a:ext cx="2053" cy="2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(x&lt;0)?(y=10):</a:t>
              </a:r>
              <a:r>
                <a:rPr lang="en-US" sz="1800">
                  <a:solidFill>
                    <a:schemeClr val="tx1"/>
                  </a:solidFill>
                  <a:latin typeface="Courier New" pitchFamily="-110" charset="0"/>
                  <a:sym typeface="Wingdings" pitchFamily="-110" charset="2"/>
                </a:rPr>
                <a:t>(z=20);</a:t>
              </a:r>
              <a:endParaRPr lang="en-US" sz="1800">
                <a:solidFill>
                  <a:schemeClr val="tx1"/>
                </a:solidFill>
                <a:latin typeface="Courier New" pitchFamily="-110" charset="0"/>
              </a:endParaRPr>
            </a:p>
          </p:txBody>
        </p:sp>
        <p:sp>
          <p:nvSpPr>
            <p:cNvPr id="128013" name="Text Box 6"/>
            <p:cNvSpPr txBox="1">
              <a:spLocks noChangeArrowheads="1"/>
            </p:cNvSpPr>
            <p:nvPr/>
          </p:nvSpPr>
          <p:spPr bwMode="auto">
            <a:xfrm>
              <a:off x="336" y="1488"/>
              <a:ext cx="1968" cy="75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if (x&lt;0)</a:t>
              </a:r>
            </a:p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  y=10;</a:t>
              </a:r>
            </a:p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else</a:t>
              </a:r>
            </a:p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  z=20;</a:t>
              </a:r>
            </a:p>
          </p:txBody>
        </p:sp>
        <p:sp>
          <p:nvSpPr>
            <p:cNvPr id="128014" name="Line 7"/>
            <p:cNvSpPr>
              <a:spLocks noChangeShapeType="1"/>
            </p:cNvSpPr>
            <p:nvPr/>
          </p:nvSpPr>
          <p:spPr bwMode="auto">
            <a:xfrm>
              <a:off x="2304" y="1824"/>
              <a:ext cx="624" cy="0"/>
            </a:xfrm>
            <a:prstGeom prst="line">
              <a:avLst/>
            </a:prstGeom>
            <a:noFill/>
            <a:ln w="57150">
              <a:solidFill>
                <a:srgbClr val="D6009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8005" name="Group 8"/>
          <p:cNvGrpSpPr>
            <a:grpSpLocks/>
          </p:cNvGrpSpPr>
          <p:nvPr/>
        </p:nvGrpSpPr>
        <p:grpSpPr bwMode="auto">
          <a:xfrm>
            <a:off x="533400" y="3714750"/>
            <a:ext cx="7373938" cy="1200150"/>
            <a:chOff x="336" y="1488"/>
            <a:chExt cx="4645" cy="756"/>
          </a:xfrm>
        </p:grpSpPr>
        <p:sp>
          <p:nvSpPr>
            <p:cNvPr id="128009" name="Text Box 9"/>
            <p:cNvSpPr txBox="1">
              <a:spLocks noChangeArrowheads="1"/>
            </p:cNvSpPr>
            <p:nvPr/>
          </p:nvSpPr>
          <p:spPr bwMode="auto">
            <a:xfrm>
              <a:off x="2928" y="1721"/>
              <a:ext cx="2053" cy="23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a=x&gt;100?0:1</a:t>
              </a:r>
              <a:r>
                <a:rPr lang="en-US" sz="1800">
                  <a:solidFill>
                    <a:schemeClr val="tx1"/>
                  </a:solidFill>
                  <a:latin typeface="Courier New" pitchFamily="-110" charset="0"/>
                  <a:sym typeface="Wingdings" pitchFamily="-110" charset="2"/>
                </a:rPr>
                <a:t>;</a:t>
              </a:r>
              <a:endParaRPr lang="en-US" sz="1800">
                <a:solidFill>
                  <a:schemeClr val="tx1"/>
                </a:solidFill>
                <a:latin typeface="Courier New" pitchFamily="-110" charset="0"/>
              </a:endParaRPr>
            </a:p>
          </p:txBody>
        </p:sp>
        <p:sp>
          <p:nvSpPr>
            <p:cNvPr id="128010" name="Text Box 10"/>
            <p:cNvSpPr txBox="1">
              <a:spLocks noChangeArrowheads="1"/>
            </p:cNvSpPr>
            <p:nvPr/>
          </p:nvSpPr>
          <p:spPr bwMode="auto">
            <a:xfrm>
              <a:off x="336" y="1488"/>
              <a:ext cx="1968" cy="756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if (x&gt;100)</a:t>
              </a:r>
            </a:p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  a=0;</a:t>
              </a:r>
            </a:p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else</a:t>
              </a:r>
            </a:p>
            <a:p>
              <a:pPr algn="l"/>
              <a:r>
                <a:rPr lang="en-US" sz="1800">
                  <a:solidFill>
                    <a:schemeClr val="tx1"/>
                  </a:solidFill>
                  <a:latin typeface="Courier New" pitchFamily="-110" charset="0"/>
                </a:rPr>
                <a:t>  a=1;</a:t>
              </a:r>
            </a:p>
          </p:txBody>
        </p:sp>
        <p:sp>
          <p:nvSpPr>
            <p:cNvPr id="128011" name="Line 11"/>
            <p:cNvSpPr>
              <a:spLocks noChangeShapeType="1"/>
            </p:cNvSpPr>
            <p:nvPr/>
          </p:nvSpPr>
          <p:spPr bwMode="auto">
            <a:xfrm>
              <a:off x="2304" y="1824"/>
              <a:ext cx="624" cy="0"/>
            </a:xfrm>
            <a:prstGeom prst="line">
              <a:avLst/>
            </a:prstGeom>
            <a:noFill/>
            <a:ln w="57150">
              <a:solidFill>
                <a:srgbClr val="D60093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8006" name="Text Box 12"/>
          <p:cNvSpPr txBox="1">
            <a:spLocks noChangeArrowheads="1"/>
          </p:cNvSpPr>
          <p:nvPr/>
        </p:nvSpPr>
        <p:spPr bwMode="auto">
          <a:xfrm>
            <a:off x="4953000" y="5410200"/>
            <a:ext cx="3962400" cy="925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printf(“Your grade is “);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printf((score&lt;60)? “FAIL”: “Pass”);</a:t>
            </a:r>
          </a:p>
        </p:txBody>
      </p:sp>
      <p:sp>
        <p:nvSpPr>
          <p:cNvPr id="128007" name="Text Box 13"/>
          <p:cNvSpPr txBox="1">
            <a:spLocks noChangeArrowheads="1"/>
          </p:cNvSpPr>
          <p:nvPr/>
        </p:nvSpPr>
        <p:spPr bwMode="auto">
          <a:xfrm>
            <a:off x="304800" y="5067300"/>
            <a:ext cx="4114800" cy="175418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if (score&lt;60)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printf(“Your grade is FAIL”);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else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printf(“Your grade is PASS”);</a:t>
            </a:r>
          </a:p>
        </p:txBody>
      </p:sp>
      <p:sp>
        <p:nvSpPr>
          <p:cNvPr id="128008" name="Line 14"/>
          <p:cNvSpPr>
            <a:spLocks noChangeShapeType="1"/>
          </p:cNvSpPr>
          <p:nvPr/>
        </p:nvSpPr>
        <p:spPr bwMode="auto">
          <a:xfrm>
            <a:off x="4419600" y="5562600"/>
            <a:ext cx="533400" cy="0"/>
          </a:xfrm>
          <a:prstGeom prst="line">
            <a:avLst/>
          </a:prstGeom>
          <a:noFill/>
          <a:ln w="57150">
            <a:solidFill>
              <a:srgbClr val="D6009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/>
          <a:srcRect t="73058"/>
          <a:stretch>
            <a:fillRect/>
          </a:stretch>
        </p:blipFill>
        <p:spPr bwMode="auto">
          <a:xfrm>
            <a:off x="1295400" y="5410200"/>
            <a:ext cx="57975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/>
              <a:t>The Conditional Operator - example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85800" y="1447800"/>
            <a:ext cx="7848600" cy="3962400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#include &lt;</a:t>
            </a:r>
            <a:r>
              <a:rPr lang="en-US" sz="1600" dirty="0" err="1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stdio.h</a:t>
            </a: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&gt;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#include &lt;</a:t>
            </a:r>
            <a:r>
              <a:rPr lang="en-US" sz="1600" dirty="0" err="1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conio.h</a:t>
            </a: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&gt;</a:t>
            </a:r>
          </a:p>
          <a:p>
            <a:pPr algn="l">
              <a:defRPr/>
            </a:pPr>
            <a:endParaRPr lang="en-US" sz="1600" dirty="0">
              <a:solidFill>
                <a:schemeClr val="tx2"/>
              </a:solidFill>
              <a:latin typeface="Courier"/>
              <a:ea typeface="Arial" charset="0"/>
              <a:cs typeface="Courier"/>
            </a:endParaRPr>
          </a:p>
          <a:p>
            <a:pPr algn="l">
              <a:defRPr/>
            </a:pPr>
            <a:r>
              <a:rPr lang="en-US" sz="1600" dirty="0" err="1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int</a:t>
            </a: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main(){</a:t>
            </a:r>
          </a:p>
          <a:p>
            <a:pPr algn="l">
              <a:defRPr/>
            </a:pPr>
            <a:endParaRPr lang="en-US" sz="1600" dirty="0">
              <a:solidFill>
                <a:schemeClr val="tx2"/>
              </a:solidFill>
              <a:latin typeface="Courier"/>
              <a:ea typeface="Arial" charset="0"/>
              <a:cs typeface="Courier"/>
            </a:endParaRP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  const double PAY_RATE = 50.0;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  double hours, charges;</a:t>
            </a:r>
          </a:p>
          <a:p>
            <a:pPr algn="l">
              <a:defRPr/>
            </a:pPr>
            <a:endParaRPr lang="en-US" sz="1600" dirty="0">
              <a:solidFill>
                <a:schemeClr val="tx2"/>
              </a:solidFill>
              <a:latin typeface="Courier"/>
              <a:ea typeface="Arial" charset="0"/>
              <a:cs typeface="Courier"/>
            </a:endParaRP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  </a:t>
            </a:r>
            <a:r>
              <a:rPr lang="en-US" sz="1600" dirty="0" err="1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printf</a:t>
            </a: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("How many hours were worked? ");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  </a:t>
            </a:r>
            <a:r>
              <a:rPr lang="en-US" sz="1600" dirty="0" err="1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scanf</a:t>
            </a: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("%lf", &amp;hours);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	hours = hours &lt; 5 ? 5 : hours; //conditional operator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  charges = PAY_RATE * hours;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	</a:t>
            </a:r>
            <a:r>
              <a:rPr lang="en-US" sz="1600" dirty="0" err="1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printf</a:t>
            </a: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("The charges are $%.2lf", charges);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  </a:t>
            </a:r>
            <a:r>
              <a:rPr lang="en-US" sz="1600" dirty="0" err="1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getch</a:t>
            </a: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();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   return 0;</a:t>
            </a:r>
          </a:p>
          <a:p>
            <a:pPr algn="l">
              <a:defRPr/>
            </a:pPr>
            <a:r>
              <a:rPr lang="en-US" sz="1600" dirty="0">
                <a:solidFill>
                  <a:schemeClr val="tx2"/>
                </a:solidFill>
                <a:latin typeface="Courier"/>
                <a:ea typeface="Arial" charset="0"/>
                <a:cs typeface="Courier"/>
              </a:rPr>
              <a:t>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7_10</a:t>
            </a:r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304800" y="1371600"/>
            <a:ext cx="4114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sz="2400" b="0">
                <a:solidFill>
                  <a:schemeClr val="tx1"/>
                </a:solidFill>
                <a:latin typeface="Arial" charset="0"/>
              </a:rPr>
              <a:t>Rewrite the following</a:t>
            </a:r>
            <a:r>
              <a:rPr lang="en-US" sz="2400" b="0">
                <a:solidFill>
                  <a:schemeClr val="tx1"/>
                </a:solidFill>
                <a:latin typeface="Courier" pitchFamily="-110" charset="0"/>
              </a:rPr>
              <a:t> if/else</a:t>
            </a:r>
            <a:r>
              <a:rPr lang="en-US" sz="2400" b="0">
                <a:solidFill>
                  <a:schemeClr val="tx1"/>
                </a:solidFill>
                <a:latin typeface="Arial" charset="0"/>
              </a:rPr>
              <a:t> statements as conditional expressions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sz="2400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1076" name="Text Box 4"/>
          <p:cNvSpPr txBox="1">
            <a:spLocks noChangeArrowheads="1"/>
          </p:cNvSpPr>
          <p:nvPr/>
        </p:nvSpPr>
        <p:spPr bwMode="auto">
          <a:xfrm>
            <a:off x="228600" y="2743200"/>
            <a:ext cx="4191000" cy="3970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if (x&gt;y)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 z = 1;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else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 z = 20;</a:t>
            </a:r>
          </a:p>
          <a:p>
            <a:pPr algn="l"/>
            <a:endParaRPr lang="en-US" sz="18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if (hours&gt; 40)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 wages *= 1.5;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else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 wages *= 1;</a:t>
            </a:r>
            <a:r>
              <a:rPr lang="en-US" sz="1800" b="0">
                <a:solidFill>
                  <a:schemeClr val="tx1"/>
                </a:solidFill>
                <a:latin typeface="Courier New" pitchFamily="-110" charset="0"/>
              </a:rPr>
              <a:t> </a:t>
            </a:r>
            <a:endParaRPr lang="en-US" sz="18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endParaRPr lang="en-US" sz="18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if (result &gt;= 0)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printf("The result is +ve”);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else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printf("The result is -ve”);</a:t>
            </a:r>
          </a:p>
        </p:txBody>
      </p:sp>
      <p:sp>
        <p:nvSpPr>
          <p:cNvPr id="131077" name="Rectangle 5"/>
          <p:cNvSpPr>
            <a:spLocks noChangeArrowheads="1"/>
          </p:cNvSpPr>
          <p:nvPr/>
        </p:nvSpPr>
        <p:spPr bwMode="auto">
          <a:xfrm>
            <a:off x="4572000" y="1371600"/>
            <a:ext cx="4114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sz="2400" b="0">
                <a:solidFill>
                  <a:schemeClr val="tx1"/>
                </a:solidFill>
                <a:latin typeface="Arial" charset="0"/>
              </a:rPr>
              <a:t>Rewrite the following conditional expressions as </a:t>
            </a:r>
            <a:r>
              <a:rPr lang="en-US" sz="2400" b="0">
                <a:solidFill>
                  <a:schemeClr val="tx1"/>
                </a:solidFill>
                <a:latin typeface="Courier" pitchFamily="-110" charset="0"/>
              </a:rPr>
              <a:t>if/else </a:t>
            </a:r>
            <a:r>
              <a:rPr lang="en-US" sz="2400" b="0">
                <a:solidFill>
                  <a:schemeClr val="tx1"/>
                </a:solidFill>
                <a:latin typeface="Arial" charset="0"/>
              </a:rPr>
              <a:t>statements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4572000" y="2743200"/>
            <a:ext cx="4343400" cy="202406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j = k &gt; 90 ? 57 : 12;</a:t>
            </a:r>
          </a:p>
          <a:p>
            <a:pPr algn="l"/>
            <a:endParaRPr lang="en-US" sz="18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total += count == 1 ? sales : count * sales;</a:t>
            </a:r>
          </a:p>
          <a:p>
            <a:pPr algn="l"/>
            <a:endParaRPr lang="en-US" sz="18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printf (((num % 2) == 0) ? "Even\n" : "Odd\n");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099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The </a:t>
            </a:r>
            <a:r>
              <a:rPr lang="en-US" b="0">
                <a:solidFill>
                  <a:schemeClr val="tx1"/>
                </a:solidFill>
                <a:latin typeface="Courier New" pitchFamily="-110" charset="0"/>
              </a:rPr>
              <a:t>switch</a:t>
            </a:r>
            <a:r>
              <a:rPr lang="en-US" b="0">
                <a:solidFill>
                  <a:schemeClr val="tx1"/>
                </a:solidFill>
                <a:latin typeface="Arial" charset="0"/>
              </a:rPr>
              <a:t> Statement</a:t>
            </a:r>
          </a:p>
        </p:txBody>
      </p:sp>
      <p:sp>
        <p:nvSpPr>
          <p:cNvPr id="132100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Used to select among statements from several alternatives</a:t>
            </a:r>
          </a:p>
          <a:p>
            <a:r>
              <a:rPr lang="en-US" smtClean="0">
                <a:ea typeface="ＭＳ Ｐゴシック" pitchFamily="-110" charset="-128"/>
              </a:rPr>
              <a:t>In some cases, can be used instead of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if/else if</a:t>
            </a:r>
            <a:r>
              <a:rPr lang="en-US" smtClean="0">
                <a:ea typeface="ＭＳ Ｐゴシック" pitchFamily="-110" charset="-128"/>
              </a:rPr>
              <a:t> statements</a:t>
            </a:r>
          </a:p>
          <a:p>
            <a:pPr>
              <a:buFontTx/>
              <a:buNone/>
            </a:pPr>
            <a:endParaRPr lang="en-US" smtClean="0"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 format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switch (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) //integer or char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{                   </a:t>
            </a:r>
            <a:endParaRPr lang="en-US" sz="2800" smtClean="0">
              <a:ea typeface="ＭＳ Ｐゴシック" pitchFamily="-110" charset="-128"/>
            </a:endParaRPr>
          </a:p>
          <a:p>
            <a:pPr>
              <a:buFontTx/>
              <a:buNone/>
            </a:pPr>
            <a:r>
              <a:rPr lang="en-US" sz="2800" smtClean="0">
                <a:ea typeface="ＭＳ Ｐゴシック" pitchFamily="-110" charset="-128"/>
              </a:rPr>
              <a:t>	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case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1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: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1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	case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2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: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2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	...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	case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n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: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n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	default:  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statement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n+1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;</a:t>
            </a:r>
          </a:p>
          <a:p>
            <a:pPr>
              <a:buFontTx/>
              <a:buNone/>
            </a:pP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}</a:t>
            </a:r>
            <a:endParaRPr lang="en-US" sz="2800" smtClean="0">
              <a:ea typeface="ＭＳ Ｐゴシック" pitchFamily="-110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Conversion from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if/else if</a:t>
            </a:r>
            <a:r>
              <a:rPr lang="en-US" smtClean="0">
                <a:ea typeface="ＭＳ Ｐゴシック" pitchFamily="-110" charset="-128"/>
              </a:rPr>
              <a:t> to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switch</a:t>
            </a:r>
          </a:p>
        </p:txBody>
      </p:sp>
      <p:pic>
        <p:nvPicPr>
          <p:cNvPr id="13619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8" y="2514600"/>
            <a:ext cx="4284662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6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1525" y="1600200"/>
            <a:ext cx="3952875" cy="472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 requirements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153400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mtClean="0">
                <a:ea typeface="ＭＳ Ｐゴシック" pitchFamily="-110" charset="-128"/>
              </a:rPr>
              <a:t>1) 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ea typeface="ＭＳ Ｐゴシック" pitchFamily="-110" charset="-128"/>
              </a:rPr>
              <a:t> must be an integer variable or an expression that evaluates to an integer value</a:t>
            </a:r>
            <a:endParaRPr lang="en-US" smtClean="0">
              <a:latin typeface="Courier New" pitchFamily="-110" charset="0"/>
              <a:ea typeface="ＭＳ Ｐゴシック" pitchFamily="-110" charset="-128"/>
            </a:endParaRPr>
          </a:p>
          <a:p>
            <a:pPr marL="609600" indent="-609600">
              <a:buClr>
                <a:schemeClr val="tx1"/>
              </a:buClr>
              <a:buFontTx/>
              <a:buAutoNum type="arabicParenR" startAt="2"/>
            </a:pP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b="1" i="1" smtClean="0">
                <a:latin typeface="Courier New" pitchFamily="-110" charset="0"/>
                <a:ea typeface="ＭＳ Ｐゴシック" pitchFamily="-110" charset="-128"/>
              </a:rPr>
              <a:t>1</a:t>
            </a:r>
            <a:r>
              <a:rPr lang="en-US" smtClean="0">
                <a:ea typeface="ＭＳ Ｐゴシック" pitchFamily="-110" charset="-128"/>
              </a:rPr>
              <a:t> through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b="1" i="1" smtClean="0">
                <a:latin typeface="Courier New" pitchFamily="-110" charset="0"/>
                <a:ea typeface="ＭＳ Ｐゴシック" pitchFamily="-110" charset="-128"/>
              </a:rPr>
              <a:t>n</a:t>
            </a:r>
            <a:r>
              <a:rPr lang="en-US" smtClean="0">
                <a:ea typeface="ＭＳ Ｐゴシック" pitchFamily="-110" charset="-128"/>
              </a:rPr>
              <a:t> must be constant integer expressions or literals, and must be unique in 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  <a:p>
            <a:pPr marL="609600" indent="-609600">
              <a:buClr>
                <a:schemeClr val="tx1"/>
              </a:buClr>
              <a:buFontTx/>
              <a:buAutoNum type="arabicParenR" startAt="2"/>
            </a:pPr>
            <a:r>
              <a:rPr lang="en-US" smtClean="0">
                <a:ea typeface="ＭＳ Ｐゴシック" pitchFamily="-110" charset="-128"/>
              </a:rPr>
              <a:t>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default</a:t>
            </a:r>
            <a:r>
              <a:rPr lang="en-US" smtClean="0">
                <a:ea typeface="ＭＳ Ｐゴシック" pitchFamily="-110" charset="-128"/>
              </a:rPr>
              <a:t> is optional but recommended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 – how it works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81200"/>
            <a:ext cx="8153400" cy="41148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2800" smtClean="0">
                <a:ea typeface="ＭＳ Ｐゴシック" pitchFamily="-110" charset="-128"/>
              </a:rPr>
              <a:t>1)  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z="2800" smtClean="0">
                <a:ea typeface="ＭＳ Ｐゴシック" pitchFamily="-110" charset="-128"/>
              </a:rPr>
              <a:t> is evaluated</a:t>
            </a:r>
            <a:endParaRPr lang="en-US" sz="2800" smtClean="0">
              <a:latin typeface="Courier New" pitchFamily="-110" charset="0"/>
              <a:ea typeface="ＭＳ Ｐゴシック" pitchFamily="-110" charset="-128"/>
            </a:endParaRPr>
          </a:p>
          <a:p>
            <a:pPr marL="609600" indent="-609600">
              <a:buClr>
                <a:schemeClr val="tx1"/>
              </a:buClr>
              <a:buFontTx/>
              <a:buAutoNum type="arabicParenR" startAt="2"/>
            </a:pPr>
            <a:r>
              <a:rPr lang="en-US" sz="2800" smtClean="0">
                <a:ea typeface="ＭＳ Ｐゴシック" pitchFamily="-110" charset="-128"/>
              </a:rPr>
              <a:t>The value of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z="2800" smtClean="0">
                <a:ea typeface="ＭＳ Ｐゴシック" pitchFamily="-110" charset="-128"/>
              </a:rPr>
              <a:t> is compared against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1</a:t>
            </a:r>
            <a:r>
              <a:rPr lang="en-US" sz="2800" smtClean="0">
                <a:ea typeface="ＭＳ Ｐゴシック" pitchFamily="-110" charset="-128"/>
              </a:rPr>
              <a:t> through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n</a:t>
            </a:r>
            <a:r>
              <a:rPr lang="en-US" sz="2800" smtClean="0">
                <a:ea typeface="ＭＳ Ｐゴシック" pitchFamily="-110" charset="-128"/>
              </a:rPr>
              <a:t>. </a:t>
            </a:r>
          </a:p>
          <a:p>
            <a:pPr marL="609600" indent="-609600">
              <a:buClr>
                <a:schemeClr val="tx1"/>
              </a:buClr>
              <a:buFontTx/>
              <a:buAutoNum type="arabicParenR" startAt="2"/>
            </a:pPr>
            <a:r>
              <a:rPr lang="en-US" sz="2800" smtClean="0">
                <a:ea typeface="ＭＳ Ｐゴシック" pitchFamily="-110" charset="-128"/>
              </a:rPr>
              <a:t>If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z="2800" smtClean="0">
                <a:ea typeface="ＭＳ Ｐゴシック" pitchFamily="-110" charset="-128"/>
              </a:rPr>
              <a:t> matches value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i</a:t>
            </a:r>
            <a:r>
              <a:rPr lang="en-US" sz="2800" smtClean="0">
                <a:ea typeface="ＭＳ Ｐゴシック" pitchFamily="-110" charset="-128"/>
              </a:rPr>
              <a:t>, the program branches to the statement following </a:t>
            </a:r>
            <a:r>
              <a:rPr lang="en-US" sz="2800" i="1" smtClean="0">
                <a:latin typeface="Courier New" pitchFamily="-110" charset="0"/>
                <a:ea typeface="ＭＳ Ｐゴシック" pitchFamily="-110" charset="-128"/>
              </a:rPr>
              <a:t>exp</a:t>
            </a:r>
            <a:r>
              <a:rPr lang="en-US" sz="2800" b="1" i="1" smtClean="0">
                <a:latin typeface="Courier New" pitchFamily="-110" charset="0"/>
                <a:ea typeface="ＭＳ Ｐゴシック" pitchFamily="-110" charset="-128"/>
              </a:rPr>
              <a:t>i</a:t>
            </a:r>
            <a:r>
              <a:rPr lang="en-US" sz="2800" smtClean="0">
                <a:ea typeface="ＭＳ Ｐゴシック" pitchFamily="-110" charset="-128"/>
              </a:rPr>
              <a:t> and continues to the end of the 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switch</a:t>
            </a:r>
            <a:endParaRPr lang="en-US" sz="2800" smtClean="0">
              <a:ea typeface="ＭＳ Ｐゴシック" pitchFamily="-110" charset="-128"/>
            </a:endParaRPr>
          </a:p>
          <a:p>
            <a:pPr marL="609600" indent="-609600">
              <a:buClr>
                <a:schemeClr val="tx1"/>
              </a:buClr>
              <a:buFontTx/>
              <a:buAutoNum type="arabicParenR" startAt="2"/>
            </a:pPr>
            <a:r>
              <a:rPr lang="en-US" sz="2800" smtClean="0">
                <a:ea typeface="ＭＳ Ｐゴシック" pitchFamily="-110" charset="-128"/>
              </a:rPr>
              <a:t>If no matching value is found, the program branches to the statement after </a:t>
            </a:r>
            <a:r>
              <a:rPr lang="en-US" sz="2800" smtClean="0">
                <a:latin typeface="Courier New" pitchFamily="-110" charset="0"/>
                <a:ea typeface="ＭＳ Ｐゴシック" pitchFamily="-110" charset="-128"/>
              </a:rPr>
              <a:t>default: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 – example I</a:t>
            </a:r>
          </a:p>
        </p:txBody>
      </p:sp>
      <p:pic>
        <p:nvPicPr>
          <p:cNvPr id="13926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00200"/>
            <a:ext cx="7848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 – example II</a:t>
            </a:r>
          </a:p>
        </p:txBody>
      </p:sp>
      <p:pic>
        <p:nvPicPr>
          <p:cNvPr id="14029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84325"/>
            <a:ext cx="8001000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 – example III</a:t>
            </a:r>
          </a:p>
        </p:txBody>
      </p:sp>
      <p:pic>
        <p:nvPicPr>
          <p:cNvPr id="14131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8161338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break</a:t>
            </a:r>
            <a:r>
              <a:rPr lang="en-US" smtClean="0">
                <a:ea typeface="ＭＳ Ｐゴシック" pitchFamily="-110" charset="-128"/>
              </a:rPr>
              <a:t> statement</a:t>
            </a:r>
            <a:endParaRPr lang="en-US" smtClean="0">
              <a:latin typeface="Courier New" pitchFamily="-110" charset="0"/>
              <a:ea typeface="ＭＳ Ｐゴシック" pitchFamily="-110" charset="-128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294688" cy="4572000"/>
          </a:xfrm>
        </p:spPr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Used to exit a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  <a:p>
            <a:r>
              <a:rPr lang="en-US" smtClean="0">
                <a:ea typeface="ＭＳ Ｐゴシック" pitchFamily="-110" charset="-128"/>
              </a:rPr>
              <a:t>If it is left out, the program "falls through" the remaining statements in the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>
                <a:latin typeface="Courier New" pitchFamily="-110" charset="0"/>
              </a:rPr>
              <a:t>break</a:t>
            </a:r>
            <a:r>
              <a:rPr lang="en-US"/>
              <a:t> statement - example</a:t>
            </a:r>
            <a:endParaRPr lang="en-US">
              <a:latin typeface="Courier New" pitchFamily="-110" charset="0"/>
            </a:endParaRPr>
          </a:p>
        </p:txBody>
      </p:sp>
      <p:pic>
        <p:nvPicPr>
          <p:cNvPr id="14438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8153400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-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switch</a:t>
            </a:r>
          </a:p>
        </p:txBody>
      </p:sp>
      <p:pic>
        <p:nvPicPr>
          <p:cNvPr id="14541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8839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Flowchart – </a:t>
            </a:r>
            <a:r>
              <a:rPr lang="en-US" smtClean="0">
                <a:latin typeface="Courier" pitchFamily="-110" charset="0"/>
                <a:ea typeface="ＭＳ Ｐゴシック" pitchFamily="-110" charset="-128"/>
              </a:rPr>
              <a:t>switch </a:t>
            </a:r>
            <a:r>
              <a:rPr lang="en-US" smtClean="0">
                <a:ea typeface="ＭＳ Ｐゴシック" pitchFamily="-110" charset="-128"/>
              </a:rPr>
              <a:t>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5263" y="1600200"/>
            <a:ext cx="3690937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0" i="1" dirty="0">
                <a:solidFill>
                  <a:srgbClr val="000000"/>
                </a:solidFill>
                <a:latin typeface="+mn-lt"/>
                <a:ea typeface="Arial" charset="0"/>
              </a:rPr>
              <a:t>Printing the description of a grade</a:t>
            </a:r>
          </a:p>
        </p:txBody>
      </p:sp>
      <p:pic>
        <p:nvPicPr>
          <p:cNvPr id="146436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36750"/>
            <a:ext cx="7326313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Using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with a menu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 is a natural choice for menu-driven program: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display the menu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then, get the user's menu selection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use user input as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expression</a:t>
            </a:r>
            <a:r>
              <a:rPr lang="en-US" smtClean="0">
                <a:ea typeface="ＭＳ Ｐゴシック" pitchFamily="-110" charset="-128"/>
              </a:rPr>
              <a:t> in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switch</a:t>
            </a:r>
            <a:r>
              <a:rPr lang="en-US" smtClean="0">
                <a:ea typeface="ＭＳ Ｐゴシック" pitchFamily="-110" charset="-128"/>
              </a:rPr>
              <a:t> statement</a:t>
            </a:r>
          </a:p>
          <a:p>
            <a:pPr lvl="1"/>
            <a:r>
              <a:rPr lang="en-US" smtClean="0">
                <a:ea typeface="ＭＳ Ｐゴシック" pitchFamily="-110" charset="-128"/>
              </a:rPr>
              <a:t>use menu choices as </a:t>
            </a:r>
            <a:r>
              <a:rPr lang="en-US" i="1" smtClean="0">
                <a:latin typeface="Courier New" pitchFamily="-110" charset="0"/>
                <a:ea typeface="ＭＳ Ｐゴシック" pitchFamily="-110" charset="-128"/>
              </a:rPr>
              <a:t>expr</a:t>
            </a:r>
            <a:r>
              <a:rPr lang="en-US" smtClean="0">
                <a:ea typeface="ＭＳ Ｐゴシック" pitchFamily="-110" charset="-128"/>
              </a:rPr>
              <a:t> in </a:t>
            </a:r>
            <a:r>
              <a:rPr lang="en-US" smtClean="0">
                <a:latin typeface="Courier New" pitchFamily="-110" charset="0"/>
                <a:ea typeface="ＭＳ Ｐゴシック" pitchFamily="-110" charset="-128"/>
              </a:rPr>
              <a:t>case</a:t>
            </a:r>
            <a:r>
              <a:rPr lang="en-US" smtClean="0">
                <a:ea typeface="ＭＳ Ｐゴシック" pitchFamily="-110" charset="-128"/>
              </a:rPr>
              <a:t> statements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7_11</a:t>
            </a: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Change Program 7.5 in pg. 63 to :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Input 1=&gt; Output :Muhammad’s favorite Ismael’s favorite 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Input 3=&gt; Output :Adibah’s favorite Munirah’s favorite 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Input 2 =&gt; Output :Ismael’s favorite </a:t>
            </a:r>
          </a:p>
          <a:p>
            <a:pPr marL="742950" lvl="1" indent="-285750" algn="l" eaLnBrk="0" hangingPunct="0">
              <a:spcBef>
                <a:spcPct val="20000"/>
              </a:spcBef>
              <a:buFontTx/>
              <a:buChar char="–"/>
            </a:pPr>
            <a:r>
              <a:rPr lang="en-US" sz="2800" b="0">
                <a:solidFill>
                  <a:schemeClr val="tx1"/>
                </a:solidFill>
                <a:latin typeface="Arial" charset="0"/>
                <a:ea typeface="ＭＳ Ｐゴシック" pitchFamily="-110" charset="-128"/>
              </a:rPr>
              <a:t>Input 4 =&gt; Output :Munirah’s favorite </a:t>
            </a: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342900" indent="-3429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48484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943600" y="6273800"/>
            <a:ext cx="3206750" cy="5842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000000"/>
                </a:solidFill>
              </a:rPr>
              <a:t>Back to slide #54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507" name="Rectangle 5"/>
          <p:cNvSpPr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Testing for File Open Errors</a:t>
            </a:r>
          </a:p>
        </p:txBody>
      </p:sp>
      <p:sp>
        <p:nvSpPr>
          <p:cNvPr id="149508" name="Text Box 6" descr="Pink tissue paper"/>
          <p:cNvSpPr txBox="1">
            <a:spLocks noChangeArrowheads="1"/>
          </p:cNvSpPr>
          <p:nvPr/>
        </p:nvSpPr>
        <p:spPr bwMode="auto">
          <a:xfrm>
            <a:off x="762000" y="1981200"/>
            <a:ext cx="21621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0">
                <a:solidFill>
                  <a:srgbClr val="008000"/>
                </a:solidFill>
                <a:latin typeface="Arial" charset="0"/>
              </a:rPr>
              <a:t>4.17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-110" charset="-128"/>
              </a:rPr>
              <a:t>Testing for File Open Errors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24000"/>
            <a:ext cx="8458200" cy="4568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-110" charset="-128"/>
              </a:rPr>
              <a:t>To ensure there is no error in opening a file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ea typeface="ＭＳ Ｐゴシック" pitchFamily="-110" charset="-128"/>
              </a:rPr>
              <a:t>Example: opening and reading a file </a:t>
            </a: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stor12.dat</a:t>
            </a:r>
          </a:p>
          <a:p>
            <a:pPr>
              <a:lnSpc>
                <a:spcPct val="90000"/>
              </a:lnSpc>
            </a:pPr>
            <a:endParaRPr lang="en-US" sz="1000" smtClean="0">
              <a:latin typeface="Courier" pitchFamily="-110" charset="0"/>
              <a:ea typeface="ＭＳ Ｐゴシック" pitchFamily="-110" charset="-128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>
                <a:latin typeface="Courier" pitchFamily="-110" charset="0"/>
                <a:ea typeface="ＭＳ Ｐゴシック" pitchFamily="-110" charset="-128"/>
              </a:rPr>
              <a:t>	</a:t>
            </a: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#include &lt;stdio.h&gt;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main()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FILE *failptr;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failptr = fopen(“stor12.dat”, “r”);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if (failptr == NULL)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	printf(“Error in opening the file.\n”);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	exit(-1); //Program ends)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	return 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800" smtClean="0">
                <a:latin typeface="Courier" pitchFamily="-110" charset="0"/>
                <a:ea typeface="ＭＳ Ｐゴシック" pitchFamily="-110" charset="-128"/>
              </a:rPr>
              <a:t>	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/>
            <a:r>
              <a:rPr lang="en-US"/>
              <a:t>Exercise Week 7_12</a:t>
            </a:r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533400" indent="-5334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Refer to Lab 6, Exe.2. Program 6.3 in pg. 58.</a:t>
            </a:r>
          </a:p>
          <a:p>
            <a:pPr marL="533400" indent="-533400" algn="l" eaLnBrk="0" hangingPunct="0">
              <a:spcBef>
                <a:spcPct val="20000"/>
              </a:spcBef>
              <a:buFontTx/>
              <a:buChar char="•"/>
            </a:pPr>
            <a:r>
              <a:rPr lang="en-US" b="0">
                <a:solidFill>
                  <a:schemeClr val="tx1"/>
                </a:solidFill>
                <a:latin typeface="Arial" charset="0"/>
              </a:rPr>
              <a:t>Modify the program to detect if the open files operation failed.</a:t>
            </a:r>
          </a:p>
          <a:p>
            <a:pPr marL="990600" lvl="1" indent="-533400" algn="l" eaLnBrk="0" hangingPunct="0">
              <a:spcBef>
                <a:spcPct val="20000"/>
              </a:spcBef>
            </a:pPr>
            <a:endParaRPr lang="en-US" sz="2800" b="0">
              <a:solidFill>
                <a:schemeClr val="tx1"/>
              </a:solidFill>
              <a:latin typeface="Arial" charset="0"/>
              <a:ea typeface="ＭＳ Ｐゴシック" pitchFamily="-110" charset="-128"/>
            </a:endParaRPr>
          </a:p>
          <a:p>
            <a:pPr marL="533400" indent="-5334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533400" indent="-5334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533400" indent="-533400" algn="l" eaLnBrk="0" hangingPunct="0">
              <a:spcBef>
                <a:spcPct val="20000"/>
              </a:spcBef>
            </a:pPr>
            <a:endParaRPr lang="en-US" b="0">
              <a:solidFill>
                <a:schemeClr val="tx1"/>
              </a:solidFill>
              <a:latin typeface="Arial" charset="0"/>
            </a:endParaRPr>
          </a:p>
          <a:p>
            <a:pPr marL="533400" indent="-533400" algn="l" eaLnBrk="0" hangingPunct="0">
              <a:spcBef>
                <a:spcPct val="20000"/>
              </a:spcBef>
              <a:buFontTx/>
              <a:buChar char="•"/>
            </a:pPr>
            <a:endParaRPr lang="en-US" b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381000" y="3200400"/>
            <a:ext cx="6629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-110" charset="2"/>
              <a:buNone/>
            </a:pPr>
            <a:r>
              <a:rPr lang="en-US">
                <a:solidFill>
                  <a:schemeClr val="tx1"/>
                </a:solidFill>
              </a:rPr>
              <a:t>Thank You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-110" charset="2"/>
              <a:buNone/>
            </a:pPr>
            <a:endParaRPr lang="en-US">
              <a:solidFill>
                <a:schemeClr val="tx1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-110" charset="2"/>
              <a:buNone/>
            </a:pPr>
            <a:r>
              <a:rPr lang="en-US">
                <a:solidFill>
                  <a:schemeClr val="tx1"/>
                </a:solidFill>
              </a:rPr>
              <a:t>Q &amp; A</a:t>
            </a:r>
          </a:p>
        </p:txBody>
      </p:sp>
      <p:pic>
        <p:nvPicPr>
          <p:cNvPr id="152580" name="Picture 4" descr="j031559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352800"/>
            <a:ext cx="2133600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00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Palatino Linotype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00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Palatino Linotype" pitchFamily="18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6576</TotalTime>
  <Words>3081</Words>
  <Application>Microsoft Macintosh PowerPoint</Application>
  <PresentationFormat>On-screen Show (4:3)</PresentationFormat>
  <Paragraphs>703</Paragraphs>
  <Slides>110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7" baseType="lpstr">
      <vt:lpstr>Palatino Linotype</vt:lpstr>
      <vt:lpstr>Arial</vt:lpstr>
      <vt:lpstr>ＭＳ Ｐゴシック</vt:lpstr>
      <vt:lpstr>Courier</vt:lpstr>
      <vt:lpstr>Courier New</vt:lpstr>
      <vt:lpstr>Wingdings</vt:lpstr>
      <vt:lpstr>Default Design</vt:lpstr>
      <vt:lpstr>Making Decisions</vt:lpstr>
      <vt:lpstr>Selection structure</vt:lpstr>
      <vt:lpstr>Slide 3</vt:lpstr>
      <vt:lpstr>Relational Operators</vt:lpstr>
      <vt:lpstr>Logical Operators</vt:lpstr>
      <vt:lpstr>Logical data</vt:lpstr>
      <vt:lpstr>Logical operators truth table</vt:lpstr>
      <vt:lpstr>Relational expression – T/F examples</vt:lpstr>
      <vt:lpstr>Slide 9</vt:lpstr>
      <vt:lpstr>The if Statement</vt:lpstr>
      <vt:lpstr>Slide 11</vt:lpstr>
      <vt:lpstr>Flowchart for Evaluating a Decision</vt:lpstr>
      <vt:lpstr>The if Statement</vt:lpstr>
      <vt:lpstr>if statement – what happens</vt:lpstr>
      <vt:lpstr>if statement - example</vt:lpstr>
      <vt:lpstr>if statement notes</vt:lpstr>
      <vt:lpstr>Flowchart if</vt:lpstr>
      <vt:lpstr>Flowchart if with example</vt:lpstr>
      <vt:lpstr>Slide 19</vt:lpstr>
      <vt:lpstr>Slide 20</vt:lpstr>
      <vt:lpstr>Flags</vt:lpstr>
      <vt:lpstr>Slide 22</vt:lpstr>
      <vt:lpstr>Slide 23</vt:lpstr>
      <vt:lpstr>Expanding the if Statement</vt:lpstr>
      <vt:lpstr>Expanding the if Statement - example</vt:lpstr>
      <vt:lpstr>Slide 26</vt:lpstr>
      <vt:lpstr>Slide 27</vt:lpstr>
      <vt:lpstr>The if/else Statement</vt:lpstr>
      <vt:lpstr>The if/else Statement</vt:lpstr>
      <vt:lpstr>if/else – what happens</vt:lpstr>
      <vt:lpstr>if/else statement – example</vt:lpstr>
      <vt:lpstr>if statement – condition</vt:lpstr>
      <vt:lpstr>if statement – TRUE</vt:lpstr>
      <vt:lpstr>else statement – FALSE</vt:lpstr>
      <vt:lpstr>Flowchart if/else</vt:lpstr>
      <vt:lpstr>if/else statement notes</vt:lpstr>
      <vt:lpstr>Flowchart 2 - if/else </vt:lpstr>
      <vt:lpstr>The three forms of if statements</vt:lpstr>
      <vt:lpstr>Slide 39</vt:lpstr>
      <vt:lpstr>Slide 40</vt:lpstr>
      <vt:lpstr>The if/else if Statement</vt:lpstr>
      <vt:lpstr>if/else if format</vt:lpstr>
      <vt:lpstr>Slide 43</vt:lpstr>
      <vt:lpstr>Slide 44</vt:lpstr>
      <vt:lpstr>Slide 45</vt:lpstr>
      <vt:lpstr>Slide 46</vt:lpstr>
      <vt:lpstr>Using a Trailing else</vt:lpstr>
      <vt:lpstr>From Program 7-12</vt:lpstr>
      <vt:lpstr>Flowchart – with trailing else</vt:lpstr>
      <vt:lpstr>Flowchart – with trailing else</vt:lpstr>
      <vt:lpstr>Slide 51</vt:lpstr>
      <vt:lpstr>Menus</vt:lpstr>
      <vt:lpstr>Menu-driven program organization</vt:lpstr>
      <vt:lpstr>Slide 54</vt:lpstr>
      <vt:lpstr>Slide 55</vt:lpstr>
      <vt:lpstr>Nested if Statements</vt:lpstr>
      <vt:lpstr>Nested if Statements – Problem-solving example</vt:lpstr>
      <vt:lpstr>Nested if Statements – Problem-solving example</vt:lpstr>
      <vt:lpstr>Nested if Statements – Problem-solving example</vt:lpstr>
      <vt:lpstr>Nested if Statements – Problem-solving example</vt:lpstr>
      <vt:lpstr>Nested if Statements – multiple tiers</vt:lpstr>
      <vt:lpstr>Notes on coding nested ifs</vt:lpstr>
      <vt:lpstr>Slide 63</vt:lpstr>
      <vt:lpstr>Slide 64</vt:lpstr>
      <vt:lpstr>Logical operators</vt:lpstr>
      <vt:lpstr>Using relational expressions for logical comparison </vt:lpstr>
      <vt:lpstr>Relational operators pair in logical expressions</vt:lpstr>
      <vt:lpstr>Revisited - Nested if Statements – multiple tiers</vt:lpstr>
      <vt:lpstr>Logical Operators - notes</vt:lpstr>
      <vt:lpstr>Slide 70</vt:lpstr>
      <vt:lpstr>Checking Numeric Ranges with Logical Operators</vt:lpstr>
      <vt:lpstr>Slide 72</vt:lpstr>
      <vt:lpstr>Validating User Input</vt:lpstr>
      <vt:lpstr>Slide 74</vt:lpstr>
      <vt:lpstr>Slide 75</vt:lpstr>
      <vt:lpstr>More About Variable Definitions and Scope</vt:lpstr>
      <vt:lpstr>Still  More About Variable Definitions and Scope</vt:lpstr>
      <vt:lpstr>Slide 78</vt:lpstr>
      <vt:lpstr>Slide 79</vt:lpstr>
      <vt:lpstr>Comparing Strings</vt:lpstr>
      <vt:lpstr>Comparing Strings</vt:lpstr>
      <vt:lpstr>Comparing strings - example</vt:lpstr>
      <vt:lpstr>Slide 83</vt:lpstr>
      <vt:lpstr>Slide 84</vt:lpstr>
      <vt:lpstr>Slide 85</vt:lpstr>
      <vt:lpstr>Slide 86</vt:lpstr>
      <vt:lpstr>The Conditional Operator</vt:lpstr>
      <vt:lpstr>The Conditional Operator</vt:lpstr>
      <vt:lpstr>The Conditional Operator</vt:lpstr>
      <vt:lpstr>Slide 90</vt:lpstr>
      <vt:lpstr>Slide 91</vt:lpstr>
      <vt:lpstr>Slide 92</vt:lpstr>
      <vt:lpstr>The switch Statement</vt:lpstr>
      <vt:lpstr>switch statement format</vt:lpstr>
      <vt:lpstr>Conversion from if/else if to switch</vt:lpstr>
      <vt:lpstr>switch statement requirements</vt:lpstr>
      <vt:lpstr>switch statement – how it works</vt:lpstr>
      <vt:lpstr>switch statement – example I</vt:lpstr>
      <vt:lpstr>switch statement – example II</vt:lpstr>
      <vt:lpstr>switch statement – example III</vt:lpstr>
      <vt:lpstr>break statement</vt:lpstr>
      <vt:lpstr>Slide 102</vt:lpstr>
      <vt:lpstr>Flowchart - switch</vt:lpstr>
      <vt:lpstr>Flowchart – switch example</vt:lpstr>
      <vt:lpstr>Using switch with a menu</vt:lpstr>
      <vt:lpstr>Slide 106</vt:lpstr>
      <vt:lpstr>Slide 107</vt:lpstr>
      <vt:lpstr>Testing for File Open Errors</vt:lpstr>
      <vt:lpstr>Slide 109</vt:lpstr>
      <vt:lpstr>Slide 110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Bag Presentation</dc:title>
  <dc:creator>User</dc:creator>
  <cp:lastModifiedBy>Student</cp:lastModifiedBy>
  <cp:revision>317</cp:revision>
  <dcterms:created xsi:type="dcterms:W3CDTF">2010-08-23T03:30:43Z</dcterms:created>
  <dcterms:modified xsi:type="dcterms:W3CDTF">2011-10-25T03:04:42Z</dcterms:modified>
</cp:coreProperties>
</file>