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handoutMasterIdLst>
    <p:handoutMasterId r:id="rId18"/>
  </p:handoutMasterIdLst>
  <p:sldIdLst>
    <p:sldId id="320" r:id="rId2"/>
    <p:sldId id="290" r:id="rId3"/>
    <p:sldId id="295" r:id="rId4"/>
    <p:sldId id="272" r:id="rId5"/>
    <p:sldId id="324" r:id="rId6"/>
    <p:sldId id="303" r:id="rId7"/>
    <p:sldId id="305" r:id="rId8"/>
    <p:sldId id="314" r:id="rId9"/>
    <p:sldId id="350" r:id="rId10"/>
    <p:sldId id="310" r:id="rId11"/>
    <p:sldId id="315" r:id="rId12"/>
    <p:sldId id="307" r:id="rId13"/>
    <p:sldId id="306" r:id="rId14"/>
    <p:sldId id="322" r:id="rId15"/>
    <p:sldId id="313"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61">
          <p15:clr>
            <a:srgbClr val="A4A3A4"/>
          </p15:clr>
        </p15:guide>
        <p15:guide id="2" pos="378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786344"/>
    <a:srgbClr val="A3875D"/>
    <a:srgbClr val="4E402C"/>
    <a:srgbClr val="E6E6E6"/>
    <a:srgbClr val="404040"/>
    <a:srgbClr val="959596"/>
    <a:srgbClr val="B09773"/>
    <a:srgbClr val="E3DBCE"/>
    <a:srgbClr val="003C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3" autoAdjust="0"/>
    <p:restoredTop sz="94660"/>
  </p:normalViewPr>
  <p:slideViewPr>
    <p:cSldViewPr snapToGrid="0">
      <p:cViewPr varScale="1">
        <p:scale>
          <a:sx n="44" d="100"/>
          <a:sy n="44" d="100"/>
        </p:scale>
        <p:origin x="48" y="336"/>
      </p:cViewPr>
      <p:guideLst>
        <p:guide orient="horz" pos="2261"/>
        <p:guide pos="3785"/>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handoutMaster" Target="handoutMasters/handoutMaster1.xml" /><Relationship Id="rId3" Type="http://schemas.openxmlformats.org/officeDocument/2006/relationships/slide" Target="slides/slide2.xml" /><Relationship Id="rId21"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ableStyles" Target="tableStyles.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2020/4/29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Arial" panose="020B0604020202020204" pitchFamily="34" charset="0"/>
                <a:cs typeface="Calibri" panose="020F0502020204030204" pitchFamily="34" charset="0"/>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Arial" panose="020B0604020202020204" pitchFamily="34" charset="0"/>
                <a:cs typeface="Calibri" panose="020F0502020204030204" pitchFamily="34" charset="0"/>
              </a:defRPr>
            </a:lvl1pPr>
          </a:lstStyle>
          <a:p>
            <a:fld id="{2F433F59-6E5B-489E-8696-3DE0A36E226E}" type="datetimeFigureOut">
              <a:rPr lang="zh-CN" altLang="en-US" smtClean="0"/>
              <a:t>2020/4/29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Arial" panose="020B0604020202020204" pitchFamily="34" charset="0"/>
                <a:cs typeface="Calibri" panose="020F0502020204030204" pitchFamily="34" charset="0"/>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Arial" panose="020B0604020202020204" pitchFamily="34" charset="0"/>
                <a:cs typeface="Calibri" panose="020F0502020204030204" pitchFamily="34" charset="0"/>
              </a:defRPr>
            </a:lvl1pPr>
          </a:lstStyle>
          <a:p>
            <a:fld id="{8159BB06-7EE2-456A-B3F0-372892F1843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Arial" panose="020B0604020202020204" pitchFamily="34" charset="0"/>
        <a:cs typeface="Calibri" panose="020F0502020204030204" pitchFamily="34" charset="0"/>
      </a:defRPr>
    </a:lvl1pPr>
    <a:lvl2pPr marL="457200" algn="l" defTabSz="914400" rtl="0" eaLnBrk="1" latinLnBrk="0" hangingPunct="1">
      <a:defRPr sz="1200" kern="1200">
        <a:solidFill>
          <a:schemeClr val="tx1"/>
        </a:solidFill>
        <a:latin typeface="+mn-lt"/>
        <a:ea typeface="Arial" panose="020B0604020202020204" pitchFamily="34" charset="0"/>
        <a:cs typeface="Calibri" panose="020F0502020204030204" pitchFamily="34" charset="0"/>
      </a:defRPr>
    </a:lvl2pPr>
    <a:lvl3pPr marL="914400" algn="l" defTabSz="914400" rtl="0" eaLnBrk="1" latinLnBrk="0" hangingPunct="1">
      <a:defRPr sz="1200" kern="1200">
        <a:solidFill>
          <a:schemeClr val="tx1"/>
        </a:solidFill>
        <a:latin typeface="+mn-lt"/>
        <a:ea typeface="Arial" panose="020B0604020202020204" pitchFamily="34" charset="0"/>
        <a:cs typeface="Calibri" panose="020F0502020204030204" pitchFamily="34" charset="0"/>
      </a:defRPr>
    </a:lvl3pPr>
    <a:lvl4pPr marL="1371600" algn="l" defTabSz="914400" rtl="0" eaLnBrk="1" latinLnBrk="0" hangingPunct="1">
      <a:defRPr sz="1200" kern="1200">
        <a:solidFill>
          <a:schemeClr val="tx1"/>
        </a:solidFill>
        <a:latin typeface="+mn-lt"/>
        <a:ea typeface="Arial" panose="020B0604020202020204" pitchFamily="34" charset="0"/>
        <a:cs typeface="Calibri" panose="020F0502020204030204" pitchFamily="34" charset="0"/>
      </a:defRPr>
    </a:lvl4pPr>
    <a:lvl5pPr marL="1828800" algn="l" defTabSz="914400" rtl="0" eaLnBrk="1" latinLnBrk="0" hangingPunct="1">
      <a:defRPr sz="1200" kern="1200">
        <a:solidFill>
          <a:schemeClr val="tx1"/>
        </a:solidFill>
        <a:latin typeface="+mn-lt"/>
        <a:ea typeface="Arial" panose="020B0604020202020204" pitchFamily="34" charset="0"/>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MY" altLang="zh-CN"/>
          </a:p>
        </p:txBody>
      </p:sp>
      <p:sp>
        <p:nvSpPr>
          <p:cNvPr id="4" name="灯片编号占位符 3"/>
          <p:cNvSpPr>
            <a:spLocks noGrp="1"/>
          </p:cNvSpPr>
          <p:nvPr>
            <p:ph type="sldNum" sz="quarter" idx="10"/>
          </p:nvPr>
        </p:nvSpPr>
        <p:spPr/>
        <p:txBody>
          <a:bodyPr/>
          <a:lstStyle/>
          <a:p>
            <a:fld id="{8159BB06-7EE2-456A-B3F0-372892F1843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2D6B0C6-B4C1-4FC6-BFD5-C6D2D04F63BD}" type="datetimeFigureOut">
              <a:rPr lang="zh-CN" altLang="en-US" smtClean="0"/>
              <a:t>2020/4/29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2D6B0C6-B4C1-4FC6-BFD5-C6D2D04F63BD}" type="datetimeFigureOut">
              <a:rPr lang="zh-CN" altLang="en-US" smtClean="0"/>
              <a:t>2020/4/29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2D6B0C6-B4C1-4FC6-BFD5-C6D2D04F63BD}" type="datetimeFigureOut">
              <a:rPr lang="zh-CN" altLang="en-US" smtClean="0"/>
              <a:t>2020/4/29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2D6B0C6-B4C1-4FC6-BFD5-C6D2D04F63BD}" type="datetimeFigureOut">
              <a:rPr lang="zh-CN" altLang="en-US" smtClean="0"/>
              <a:t>2020/4/29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2D6B0C6-B4C1-4FC6-BFD5-C6D2D04F63BD}" type="datetimeFigureOut">
              <a:rPr lang="zh-CN" altLang="en-US" smtClean="0"/>
              <a:t>2020/4/29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2D6B0C6-B4C1-4FC6-BFD5-C6D2D04F63BD}" type="datetimeFigureOut">
              <a:rPr lang="zh-CN" altLang="en-US" smtClean="0"/>
              <a:t>2020/4/29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2D6B0C6-B4C1-4FC6-BFD5-C6D2D04F63BD}" type="datetimeFigureOut">
              <a:rPr lang="zh-CN" altLang="en-US" smtClean="0"/>
              <a:t>2020/4/29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2D6B0C6-B4C1-4FC6-BFD5-C6D2D04F63BD}" type="datetimeFigureOut">
              <a:rPr lang="zh-CN" altLang="en-US" smtClean="0"/>
              <a:t>2020/4/29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2D6B0C6-B4C1-4FC6-BFD5-C6D2D04F63BD}" type="datetimeFigureOut">
              <a:rPr lang="zh-CN" altLang="en-US" smtClean="0"/>
              <a:t>2020/4/29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2D6B0C6-B4C1-4FC6-BFD5-C6D2D04F63BD}" type="datetimeFigureOut">
              <a:rPr lang="zh-CN" altLang="en-US" smtClean="0"/>
              <a:t>2020/4/29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Calibri" panose="020F0502020204030204" pitchFamily="34" charset="0"/>
                <a:cs typeface="Calibri" panose="020F0502020204030204" pitchFamily="34" charset="0"/>
              </a:defRPr>
            </a:lvl1pPr>
          </a:lstStyle>
          <a:p>
            <a:fld id="{22D6B0C6-B4C1-4FC6-BFD5-C6D2D04F63BD}" type="datetimeFigureOut">
              <a:rPr lang="zh-CN" altLang="en-US" smtClean="0"/>
              <a:t>2020/4/29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Calibri" panose="020F0502020204030204" pitchFamily="34" charset="0"/>
                <a:cs typeface="Calibri" panose="020F0502020204030204" pitchFamily="34" charset="0"/>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Calibri" panose="020F0502020204030204" pitchFamily="34" charset="0"/>
                <a:cs typeface="Calibri" panose="020F0502020204030204" pitchFamily="34" charset="0"/>
              </a:defRPr>
            </a:lvl1pPr>
          </a:lstStyle>
          <a:p>
            <a:fld id="{3A6CB786-46D9-4309-B80A-03D684D1554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Calibri" panose="020F0502020204030204" pitchFamily="34" charset="0"/>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 /><Relationship Id="rId2" Type="http://schemas.openxmlformats.org/officeDocument/2006/relationships/audio" Target="../media/media1.mp3" /><Relationship Id="rId1" Type="http://schemas.microsoft.com/office/2007/relationships/media" Target="../media/media1.mp3" /><Relationship Id="rId6" Type="http://schemas.openxmlformats.org/officeDocument/2006/relationships/image" Target="../media/image2.png" /><Relationship Id="rId5" Type="http://schemas.openxmlformats.org/officeDocument/2006/relationships/image" Target="../media/image1.png"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notesSlide" Target="../notesSlides/notesSlide4.xml"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11.xml" /><Relationship Id="rId1" Type="http://schemas.openxmlformats.org/officeDocument/2006/relationships/slideLayout" Target="../slideLayouts/slideLayout7.xml" /><Relationship Id="rId4" Type="http://schemas.openxmlformats.org/officeDocument/2006/relationships/image" Target="../media/image5.png" /></Relationships>
</file>

<file path=ppt/slides/_rels/slide12.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notesSlide" Target="../notesSlides/notesSlide12.xml" /><Relationship Id="rId1" Type="http://schemas.openxmlformats.org/officeDocument/2006/relationships/slideLayout" Target="../slideLayouts/slideLayout7.xml" /><Relationship Id="rId4" Type="http://schemas.openxmlformats.org/officeDocument/2006/relationships/image" Target="../media/image7.png" /></Relationships>
</file>

<file path=ppt/slides/_rels/slide13.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notesSlide" Target="../notesSlides/notesSlide13.xml" /><Relationship Id="rId1" Type="http://schemas.openxmlformats.org/officeDocument/2006/relationships/slideLayout" Target="../slideLayouts/slideLayout7.xml" /><Relationship Id="rId6" Type="http://schemas.openxmlformats.org/officeDocument/2006/relationships/image" Target="../media/image11.png" /><Relationship Id="rId5" Type="http://schemas.openxmlformats.org/officeDocument/2006/relationships/image" Target="../media/image10.png" /><Relationship Id="rId4" Type="http://schemas.openxmlformats.org/officeDocument/2006/relationships/image" Target="../media/image9.png"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矩形 8"/>
          <p:cNvSpPr/>
          <p:nvPr/>
        </p:nvSpPr>
        <p:spPr>
          <a:xfrm>
            <a:off x="1912620" y="2316480"/>
            <a:ext cx="8366760" cy="2139950"/>
          </a:xfrm>
          <a:prstGeom prst="rect">
            <a:avLst/>
          </a:prstGeom>
          <a:noFill/>
          <a:ln w="38100">
            <a:solidFill>
              <a:srgbClr val="A3875D"/>
            </a:solidFill>
          </a:ln>
          <a:effectLst>
            <a:outerShdw blurRad="317500" dist="38100" dir="8100000" sx="29000" sy="29000" algn="tr" rotWithShape="0">
              <a:srgbClr val="4E402C">
                <a:alpha val="1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Calibri" panose="020F0502020204030204" pitchFamily="34" charset="0"/>
              <a:cs typeface="Calibri" panose="020F0502020204030204" pitchFamily="34" charset="0"/>
            </a:endParaRPr>
          </a:p>
        </p:txBody>
      </p:sp>
      <p:sp>
        <p:nvSpPr>
          <p:cNvPr id="3" name="文本框 2"/>
          <p:cNvSpPr txBox="1"/>
          <p:nvPr/>
        </p:nvSpPr>
        <p:spPr>
          <a:xfrm>
            <a:off x="2996629" y="2672286"/>
            <a:ext cx="6198742" cy="1323439"/>
          </a:xfrm>
          <a:prstGeom prst="rect">
            <a:avLst/>
          </a:prstGeom>
          <a:noFill/>
        </p:spPr>
        <p:txBody>
          <a:bodyPr wrap="square" rtlCol="0">
            <a:spAutoFit/>
          </a:bodyPr>
          <a:lstStyle/>
          <a:p>
            <a:pPr algn="ctr"/>
            <a:r>
              <a:rPr lang="en-MY" altLang="en-US" sz="4000" b="1" dirty="0">
                <a:solidFill>
                  <a:srgbClr val="4E402C"/>
                </a:solidFill>
                <a:ea typeface="Calibri" panose="020F0502020204030204" pitchFamily="34" charset="0"/>
                <a:cs typeface="Calibri" panose="020F0502020204030204" pitchFamily="34" charset="0"/>
              </a:rPr>
              <a:t>How Does </a:t>
            </a:r>
            <a:r>
              <a:rPr lang="en-MY" altLang="en-US" sz="4000" b="1">
                <a:solidFill>
                  <a:srgbClr val="4E402C"/>
                </a:solidFill>
                <a:ea typeface="Calibri" panose="020F0502020204030204" pitchFamily="34" charset="0"/>
                <a:cs typeface="Calibri" panose="020F0502020204030204" pitchFamily="34" charset="0"/>
              </a:rPr>
              <a:t>Sleep Affect</a:t>
            </a:r>
            <a:r>
              <a:rPr lang="en-GB" altLang="en-US" sz="4000" b="1">
                <a:solidFill>
                  <a:srgbClr val="4E402C"/>
                </a:solidFill>
                <a:ea typeface="Calibri" panose="020F0502020204030204" pitchFamily="34" charset="0"/>
                <a:cs typeface="Calibri" panose="020F0502020204030204" pitchFamily="34" charset="0"/>
              </a:rPr>
              <a:t>s</a:t>
            </a:r>
            <a:r>
              <a:rPr lang="en-MY" altLang="en-US" sz="4000" b="1">
                <a:solidFill>
                  <a:srgbClr val="4E402C"/>
                </a:solidFill>
                <a:ea typeface="Calibri" panose="020F0502020204030204" pitchFamily="34" charset="0"/>
                <a:cs typeface="Calibri" panose="020F0502020204030204" pitchFamily="34" charset="0"/>
              </a:rPr>
              <a:t>   </a:t>
            </a:r>
            <a:r>
              <a:rPr lang="en-GB" altLang="en-US" sz="4000" b="1">
                <a:solidFill>
                  <a:srgbClr val="4E402C"/>
                </a:solidFill>
                <a:ea typeface="Calibri" panose="020F0502020204030204" pitchFamily="34" charset="0"/>
                <a:cs typeface="Calibri" panose="020F0502020204030204" pitchFamily="34" charset="0"/>
              </a:rPr>
              <a:t>Your Everyday Perfomance</a:t>
            </a:r>
            <a:endParaRPr lang="en-MY" altLang="en-US" sz="4000" b="1" dirty="0">
              <a:solidFill>
                <a:srgbClr val="4E402C"/>
              </a:solidFill>
              <a:ea typeface="Calibri" panose="020F0502020204030204" pitchFamily="34" charset="0"/>
              <a:cs typeface="Calibri" panose="020F0502020204030204" pitchFamily="34" charset="0"/>
            </a:endParaRPr>
          </a:p>
        </p:txBody>
      </p:sp>
      <p:pic>
        <p:nvPicPr>
          <p:cNvPr id="14" name="吸引每个浮躁的灵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3986" y="6411930"/>
            <a:ext cx="609600" cy="609600"/>
          </a:xfrm>
          <a:prstGeom prst="rect">
            <a:avLst/>
          </a:prstGeom>
        </p:spPr>
      </p:pic>
      <p:sp>
        <p:nvSpPr>
          <p:cNvPr id="11" name="矩形 10"/>
          <p:cNvSpPr/>
          <p:nvPr/>
        </p:nvSpPr>
        <p:spPr>
          <a:xfrm>
            <a:off x="9408795" y="4127500"/>
            <a:ext cx="1261745" cy="694690"/>
          </a:xfrm>
          <a:prstGeom prst="rect">
            <a:avLst/>
          </a:prstGeom>
          <a:noFill/>
          <a:ln w="12700">
            <a:solidFill>
              <a:srgbClr val="A3875D">
                <a:alpha val="21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Calibri" panose="020F0502020204030204" pitchFamily="34" charset="0"/>
              <a:cs typeface="Calibri" panose="020F0502020204030204" pitchFamily="34" charset="0"/>
            </a:endParaRPr>
          </a:p>
        </p:txBody>
      </p:sp>
      <p:sp>
        <p:nvSpPr>
          <p:cNvPr id="12" name="矩形 11"/>
          <p:cNvSpPr/>
          <p:nvPr/>
        </p:nvSpPr>
        <p:spPr>
          <a:xfrm>
            <a:off x="1286914" y="4128155"/>
            <a:ext cx="1130184" cy="694017"/>
          </a:xfrm>
          <a:prstGeom prst="rect">
            <a:avLst/>
          </a:prstGeom>
          <a:noFill/>
          <a:ln w="12700">
            <a:solidFill>
              <a:srgbClr val="A3875D">
                <a:alpha val="21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Calibri" panose="020F0502020204030204" pitchFamily="34" charset="0"/>
              <a:cs typeface="Calibri" panose="020F0502020204030204" pitchFamily="34" charset="0"/>
            </a:endParaRPr>
          </a:p>
        </p:txBody>
      </p:sp>
      <p:pic>
        <p:nvPicPr>
          <p:cNvPr id="2" name="Picture 1" descr="LOGO-UTM"/>
          <p:cNvPicPr>
            <a:picLocks noChangeAspect="1"/>
          </p:cNvPicPr>
          <p:nvPr/>
        </p:nvPicPr>
        <p:blipFill>
          <a:blip r:embed="rId6"/>
          <a:stretch>
            <a:fillRect/>
          </a:stretch>
        </p:blipFill>
        <p:spPr>
          <a:xfrm>
            <a:off x="4069080" y="471170"/>
            <a:ext cx="4054475" cy="1355725"/>
          </a:xfrm>
          <a:prstGeom prst="rect">
            <a:avLst/>
          </a:prstGeom>
        </p:spPr>
      </p:pic>
      <p:sp>
        <p:nvSpPr>
          <p:cNvPr id="4" name="文本框 2"/>
          <p:cNvSpPr txBox="1"/>
          <p:nvPr/>
        </p:nvSpPr>
        <p:spPr>
          <a:xfrm>
            <a:off x="2166049" y="4936061"/>
            <a:ext cx="6198742" cy="1476375"/>
          </a:xfrm>
          <a:prstGeom prst="rect">
            <a:avLst/>
          </a:prstGeom>
          <a:noFill/>
        </p:spPr>
        <p:txBody>
          <a:bodyPr wrap="square" rtlCol="0">
            <a:spAutoFit/>
          </a:bodyPr>
          <a:lstStyle/>
          <a:p>
            <a:pPr algn="l"/>
            <a:r>
              <a:rPr lang="en-MY" altLang="en-US" b="1" dirty="0">
                <a:solidFill>
                  <a:srgbClr val="4E402C"/>
                </a:solidFill>
                <a:latin typeface="Times New Roman" panose="02020603050405020304" charset="0"/>
                <a:ea typeface="Calibri" panose="020F0502020204030204" pitchFamily="34" charset="0"/>
                <a:cs typeface="Times New Roman" panose="02020603050405020304" charset="0"/>
              </a:rPr>
              <a:t>Group Members: </a:t>
            </a:r>
          </a:p>
          <a:p>
            <a:pPr marL="457200" indent="-457200" algn="l">
              <a:buAutoNum type="arabicPeriod"/>
            </a:pPr>
            <a:r>
              <a:rPr lang="en-MY" altLang="en-US" b="1" dirty="0">
                <a:solidFill>
                  <a:srgbClr val="4E402C"/>
                </a:solidFill>
                <a:latin typeface="Times New Roman" panose="02020603050405020304" charset="0"/>
                <a:ea typeface="Calibri" panose="020F0502020204030204" pitchFamily="34" charset="0"/>
                <a:cs typeface="Times New Roman" panose="02020603050405020304" charset="0"/>
              </a:rPr>
              <a:t>Qudri Ameer bin Mohd. Safiee</a:t>
            </a:r>
          </a:p>
          <a:p>
            <a:pPr marL="457200" indent="-457200" algn="l">
              <a:buAutoNum type="arabicPeriod"/>
            </a:pPr>
            <a:r>
              <a:rPr lang="en-MY" altLang="en-US" b="1" dirty="0">
                <a:solidFill>
                  <a:srgbClr val="4E402C"/>
                </a:solidFill>
                <a:latin typeface="Times New Roman" panose="02020603050405020304" charset="0"/>
                <a:ea typeface="Calibri" panose="020F0502020204030204" pitchFamily="34" charset="0"/>
                <a:cs typeface="Times New Roman" panose="02020603050405020304" charset="0"/>
              </a:rPr>
              <a:t>Roshandev Daniel A/L Sukhdev Singh</a:t>
            </a:r>
          </a:p>
          <a:p>
            <a:pPr marL="457200" indent="-457200" algn="l">
              <a:buAutoNum type="arabicPeriod"/>
            </a:pPr>
            <a:r>
              <a:rPr lang="en-MY" altLang="en-US" b="1" dirty="0">
                <a:solidFill>
                  <a:srgbClr val="4E402C"/>
                </a:solidFill>
                <a:latin typeface="Times New Roman" panose="02020603050405020304" charset="0"/>
                <a:ea typeface="Calibri" panose="020F0502020204030204" pitchFamily="34" charset="0"/>
                <a:cs typeface="Times New Roman" panose="02020603050405020304" charset="0"/>
              </a:rPr>
              <a:t>PG. Khairil Qayyiz bin PG.Putra</a:t>
            </a:r>
          </a:p>
          <a:p>
            <a:pPr marL="457200" indent="-457200" algn="l">
              <a:buAutoNum type="arabicPeriod"/>
            </a:pPr>
            <a:r>
              <a:rPr lang="en-MY" altLang="en-US" b="1" dirty="0">
                <a:solidFill>
                  <a:srgbClr val="4E402C"/>
                </a:solidFill>
                <a:latin typeface="Times New Roman" panose="02020603050405020304" charset="0"/>
                <a:ea typeface="Calibri" panose="020F0502020204030204" pitchFamily="34" charset="0"/>
                <a:cs typeface="Times New Roman" panose="02020603050405020304" charset="0"/>
              </a:rPr>
              <a:t>MD Muntasir Billah</a:t>
            </a:r>
          </a:p>
        </p:txBody>
      </p:sp>
    </p:spTree>
  </p:cSld>
  <p:clrMapOvr>
    <a:masterClrMapping/>
  </p:clrMapOvr>
  <p:transition spd="slow">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par>
                                    <p:cTn id="7" presetID="2" presetClass="entr" presetSubtype="4" fill="hold" grpId="0" nodeType="withEffect" p14:presetBounceEnd="40000">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14:bounceEnd="40000">
                                          <p:cBhvr additive="base">
                                            <p:cTn id="9" dur="75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10" dur="750" fill="hold"/>
                                            <p:tgtEl>
                                              <p:spTgt spid="9"/>
                                            </p:tgtEl>
                                            <p:attrNameLst>
                                              <p:attrName>ppt_y</p:attrName>
                                            </p:attrNameLst>
                                          </p:cBhvr>
                                          <p:tavLst>
                                            <p:tav tm="0">
                                              <p:val>
                                                <p:strVal val="1+#ppt_h/2"/>
                                              </p:val>
                                            </p:tav>
                                            <p:tav tm="100000">
                                              <p:val>
                                                <p:strVal val="#ppt_y"/>
                                              </p:val>
                                            </p:tav>
                                          </p:tavLst>
                                        </p:anim>
                                      </p:childTnLst>
                                    </p:cTn>
                                  </p:par>
                                </p:childTnLst>
                              </p:cTn>
                            </p:par>
                            <p:par>
                              <p:cTn id="11" fill="hold">
                                <p:stCondLst>
                                  <p:cond delay="0"/>
                                </p:stCondLst>
                                <p:childTnLst>
                                  <p:par>
                                    <p:cTn id="12" presetID="2" presetClass="entr" presetSubtype="2"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750" fill="hold"/>
                                            <p:tgtEl>
                                              <p:spTgt spid="3"/>
                                            </p:tgtEl>
                                            <p:attrNameLst>
                                              <p:attrName>ppt_x</p:attrName>
                                            </p:attrNameLst>
                                          </p:cBhvr>
                                          <p:tavLst>
                                            <p:tav tm="0">
                                              <p:val>
                                                <p:strVal val="1+#ppt_w/2"/>
                                              </p:val>
                                            </p:tav>
                                            <p:tav tm="100000">
                                              <p:val>
                                                <p:strVal val="#ppt_x"/>
                                              </p:val>
                                            </p:tav>
                                          </p:tavLst>
                                        </p:anim>
                                        <p:anim calcmode="lin" valueType="num">
                                          <p:cBhvr additive="base">
                                            <p:cTn id="15" dur="750" fill="hold"/>
                                            <p:tgtEl>
                                              <p:spTgt spid="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3" repeatCount="indefinite" fill="hold" display="0">
                      <p:stCondLst>
                        <p:cond delay="indefinite"/>
                      </p:stCondLst>
                      <p:endCondLst>
                        <p:cond evt="onStopAudio" delay="0">
                          <p:tgtEl>
                            <p:sldTgt/>
                          </p:tgtEl>
                        </p:cond>
                      </p:endCondLst>
                    </p:cTn>
                    <p:tgtEl>
                      <p:spTgt spid="14"/>
                    </p:tgtEl>
                  </p:cMediaNode>
                </p:audio>
              </p:childTnLst>
            </p:cTn>
          </p:par>
        </p:tnLst>
        <p:bldLst>
          <p:bldP spid="9" grpId="0" bldLvl="0" animBg="1"/>
          <p:bldP spid="3" grpId="0"/>
          <p:bldP spid="11" grpId="0" bldLvl="0" animBg="1"/>
          <p:bldP spid="12" grpId="0" bldLvl="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par>
                                    <p:cTn id="7" presetID="2" presetClass="entr" presetSubtype="4"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additive="base">
                                            <p:cTn id="9" dur="750" fill="hold"/>
                                            <p:tgtEl>
                                              <p:spTgt spid="9"/>
                                            </p:tgtEl>
                                            <p:attrNameLst>
                                              <p:attrName>ppt_x</p:attrName>
                                            </p:attrNameLst>
                                          </p:cBhvr>
                                          <p:tavLst>
                                            <p:tav tm="0">
                                              <p:val>
                                                <p:strVal val="#ppt_x"/>
                                              </p:val>
                                            </p:tav>
                                            <p:tav tm="100000">
                                              <p:val>
                                                <p:strVal val="#ppt_x"/>
                                              </p:val>
                                            </p:tav>
                                          </p:tavLst>
                                        </p:anim>
                                        <p:anim calcmode="lin" valueType="num">
                                          <p:cBhvr additive="base">
                                            <p:cTn id="10" dur="750" fill="hold"/>
                                            <p:tgtEl>
                                              <p:spTgt spid="9"/>
                                            </p:tgtEl>
                                            <p:attrNameLst>
                                              <p:attrName>ppt_y</p:attrName>
                                            </p:attrNameLst>
                                          </p:cBhvr>
                                          <p:tavLst>
                                            <p:tav tm="0">
                                              <p:val>
                                                <p:strVal val="1+#ppt_h/2"/>
                                              </p:val>
                                            </p:tav>
                                            <p:tav tm="100000">
                                              <p:val>
                                                <p:strVal val="#ppt_y"/>
                                              </p:val>
                                            </p:tav>
                                          </p:tavLst>
                                        </p:anim>
                                      </p:childTnLst>
                                    </p:cTn>
                                  </p:par>
                                </p:childTnLst>
                              </p:cTn>
                            </p:par>
                            <p:par>
                              <p:cTn id="11" fill="hold">
                                <p:stCondLst>
                                  <p:cond delay="0"/>
                                </p:stCondLst>
                                <p:childTnLst>
                                  <p:par>
                                    <p:cTn id="12" presetID="2" presetClass="entr" presetSubtype="2"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750" fill="hold"/>
                                            <p:tgtEl>
                                              <p:spTgt spid="3"/>
                                            </p:tgtEl>
                                            <p:attrNameLst>
                                              <p:attrName>ppt_x</p:attrName>
                                            </p:attrNameLst>
                                          </p:cBhvr>
                                          <p:tavLst>
                                            <p:tav tm="0">
                                              <p:val>
                                                <p:strVal val="1+#ppt_w/2"/>
                                              </p:val>
                                            </p:tav>
                                            <p:tav tm="100000">
                                              <p:val>
                                                <p:strVal val="#ppt_x"/>
                                              </p:val>
                                            </p:tav>
                                          </p:tavLst>
                                        </p:anim>
                                        <p:anim calcmode="lin" valueType="num">
                                          <p:cBhvr additive="base">
                                            <p:cTn id="15" dur="750" fill="hold"/>
                                            <p:tgtEl>
                                              <p:spTgt spid="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3" repeatCount="indefinite" fill="hold" display="0">
                      <p:stCondLst>
                        <p:cond delay="indefinite"/>
                      </p:stCondLst>
                      <p:endCondLst>
                        <p:cond evt="onStopAudio" delay="0">
                          <p:tgtEl>
                            <p:sldTgt/>
                          </p:tgtEl>
                        </p:cond>
                      </p:endCondLst>
                    </p:cTn>
                    <p:tgtEl>
                      <p:spTgt spid="14"/>
                    </p:tgtEl>
                  </p:cMediaNode>
                </p:audio>
              </p:childTnLst>
            </p:cTn>
          </p:par>
        </p:tnLst>
        <p:bldLst>
          <p:bldP spid="9" grpId="0" bldLvl="0" animBg="1"/>
          <p:bldP spid="3" grpId="0"/>
          <p:bldP spid="11" grpId="0" bldLvl="0" animBg="1"/>
          <p:bldP spid="12" grpId="0" bldLvl="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2" name="组合 1"/>
          <p:cNvGrpSpPr/>
          <p:nvPr/>
        </p:nvGrpSpPr>
        <p:grpSpPr>
          <a:xfrm>
            <a:off x="3657605" y="1315092"/>
            <a:ext cx="4876790" cy="870438"/>
            <a:chOff x="2991853" y="1648325"/>
            <a:chExt cx="6208294" cy="1108095"/>
          </a:xfrm>
        </p:grpSpPr>
        <p:sp>
          <p:nvSpPr>
            <p:cNvPr id="9" name="矩形 8"/>
            <p:cNvSpPr/>
            <p:nvPr/>
          </p:nvSpPr>
          <p:spPr>
            <a:xfrm>
              <a:off x="2991853" y="1648325"/>
              <a:ext cx="3084093" cy="1108095"/>
            </a:xfrm>
            <a:prstGeom prst="rect">
              <a:avLst/>
            </a:prstGeom>
            <a:solidFill>
              <a:srgbClr val="786344"/>
            </a:solidFill>
            <a:ln>
              <a:solidFill>
                <a:srgbClr val="7863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Calibri" panose="020F0502020204030204" pitchFamily="34" charset="0"/>
                <a:cs typeface="Calibri" panose="020F0502020204030204" pitchFamily="34" charset="0"/>
              </a:endParaRPr>
            </a:p>
          </p:txBody>
        </p:sp>
        <p:sp>
          <p:nvSpPr>
            <p:cNvPr id="10" name="矩形 9"/>
            <p:cNvSpPr/>
            <p:nvPr/>
          </p:nvSpPr>
          <p:spPr>
            <a:xfrm>
              <a:off x="6075946" y="1648325"/>
              <a:ext cx="3124201" cy="1108095"/>
            </a:xfrm>
            <a:prstGeom prst="rect">
              <a:avLst/>
            </a:prstGeom>
            <a:noFill/>
            <a:ln>
              <a:solidFill>
                <a:srgbClr val="7863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Calibri" panose="020F0502020204030204" pitchFamily="34" charset="0"/>
                <a:cs typeface="Calibri" panose="020F0502020204030204" pitchFamily="34" charset="0"/>
              </a:endParaRPr>
            </a:p>
          </p:txBody>
        </p:sp>
      </p:grpSp>
      <p:sp>
        <p:nvSpPr>
          <p:cNvPr id="207" name="TextBox 15"/>
          <p:cNvSpPr txBox="1"/>
          <p:nvPr/>
        </p:nvSpPr>
        <p:spPr>
          <a:xfrm>
            <a:off x="3853815" y="1489075"/>
            <a:ext cx="2226310" cy="521970"/>
          </a:xfrm>
          <a:prstGeom prst="rect">
            <a:avLst/>
          </a:prstGeom>
          <a:noFill/>
        </p:spPr>
        <p:txBody>
          <a:bodyPr wrap="square" rtlCol="0">
            <a:spAutoFit/>
          </a:bodyPr>
          <a:lstStyle/>
          <a:p>
            <a:r>
              <a:rPr lang="en-US" altLang="zh-CN" sz="2800" dirty="0">
                <a:solidFill>
                  <a:schemeClr val="bg1"/>
                </a:solidFill>
                <a:latin typeface="Calibri" panose="020F0502020204030204" pitchFamily="34" charset="0"/>
                <a:ea typeface="Arial" panose="020B0604020202020204" pitchFamily="34" charset="0"/>
                <a:cs typeface="Calibri" panose="020F0502020204030204" pitchFamily="34" charset="0"/>
              </a:rPr>
              <a:t>CONTENTS</a:t>
            </a:r>
            <a:endParaRPr lang="zh-CN" altLang="en-US" sz="2800" dirty="0">
              <a:solidFill>
                <a:schemeClr val="bg1"/>
              </a:solidFill>
              <a:latin typeface="Calibri" panose="020F0502020204030204" pitchFamily="34" charset="0"/>
              <a:ea typeface="Arial" panose="020B0604020202020204" pitchFamily="34" charset="0"/>
              <a:cs typeface="Calibri" panose="020F0502020204030204" pitchFamily="34" charset="0"/>
            </a:endParaRPr>
          </a:p>
        </p:txBody>
      </p:sp>
      <p:grpSp>
        <p:nvGrpSpPr>
          <p:cNvPr id="12" name="组合 11"/>
          <p:cNvGrpSpPr/>
          <p:nvPr/>
        </p:nvGrpSpPr>
        <p:grpSpPr>
          <a:xfrm>
            <a:off x="6499457" y="2728860"/>
            <a:ext cx="1159598" cy="1080000"/>
            <a:chOff x="6293826" y="2256249"/>
            <a:chExt cx="1159598" cy="1080000"/>
          </a:xfrm>
        </p:grpSpPr>
        <p:sp>
          <p:nvSpPr>
            <p:cNvPr id="13" name="Oval 14"/>
            <p:cNvSpPr>
              <a:spLocks noChangeAspect="1"/>
            </p:cNvSpPr>
            <p:nvPr/>
          </p:nvSpPr>
          <p:spPr>
            <a:xfrm>
              <a:off x="6339227" y="2256249"/>
              <a:ext cx="1080000" cy="1080000"/>
            </a:xfrm>
            <a:prstGeom prst="ellipse">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rgbClr val="786344"/>
                </a:solidFill>
                <a:ea typeface="Calibri" panose="020F0502020204030204" pitchFamily="34" charset="0"/>
                <a:cs typeface="Calibri" panose="020F0502020204030204" pitchFamily="34" charset="0"/>
              </a:endParaRPr>
            </a:p>
          </p:txBody>
        </p:sp>
        <p:sp>
          <p:nvSpPr>
            <p:cNvPr id="14" name="TextBox 21"/>
            <p:cNvSpPr txBox="1"/>
            <p:nvPr/>
          </p:nvSpPr>
          <p:spPr>
            <a:xfrm>
              <a:off x="6293826" y="2349979"/>
              <a:ext cx="1159598" cy="830997"/>
            </a:xfrm>
            <a:prstGeom prst="rect">
              <a:avLst/>
            </a:prstGeom>
            <a:noFill/>
          </p:spPr>
          <p:txBody>
            <a:bodyPr wrap="square" rtlCol="0">
              <a:spAutoFit/>
            </a:bodyPr>
            <a:lstStyle/>
            <a:p>
              <a:pPr algn="ctr"/>
              <a:r>
                <a:rPr lang="en-US" sz="4800" dirty="0">
                  <a:solidFill>
                    <a:srgbClr val="786344"/>
                  </a:solidFill>
                  <a:latin typeface="Calibri" panose="020F0502020204030204" pitchFamily="34" charset="0"/>
                  <a:ea typeface="Calibri" panose="020F0502020204030204" pitchFamily="34" charset="0"/>
                  <a:cs typeface="Calibri" panose="020F0502020204030204" pitchFamily="34" charset="0"/>
                </a:rPr>
                <a:t>03</a:t>
              </a:r>
              <a:endParaRPr lang="id-ID" sz="4400" dirty="0">
                <a:solidFill>
                  <a:srgbClr val="786344"/>
                </a:solidFill>
                <a:latin typeface="Arial" panose="020B0604020202020204" pitchFamily="34" charset="0"/>
                <a:ea typeface="Calibri" panose="020F0502020204030204" pitchFamily="34" charset="0"/>
                <a:cs typeface="Calibri" panose="020F0502020204030204" pitchFamily="34" charset="0"/>
              </a:endParaRPr>
            </a:p>
          </p:txBody>
        </p:sp>
      </p:grpSp>
      <p:grpSp>
        <p:nvGrpSpPr>
          <p:cNvPr id="15" name="组合 14"/>
          <p:cNvGrpSpPr/>
          <p:nvPr/>
        </p:nvGrpSpPr>
        <p:grpSpPr>
          <a:xfrm>
            <a:off x="8967450" y="2660000"/>
            <a:ext cx="1080000" cy="1080000"/>
            <a:chOff x="8486363" y="2187389"/>
            <a:chExt cx="1080000" cy="1080000"/>
          </a:xfrm>
        </p:grpSpPr>
        <p:sp>
          <p:nvSpPr>
            <p:cNvPr id="16" name="Oval 19"/>
            <p:cNvSpPr>
              <a:spLocks noChangeAspect="1"/>
            </p:cNvSpPr>
            <p:nvPr/>
          </p:nvSpPr>
          <p:spPr>
            <a:xfrm>
              <a:off x="8486363" y="2187389"/>
              <a:ext cx="1080000" cy="1080000"/>
            </a:xfrm>
            <a:prstGeom prst="ellipse">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rgbClr val="786344"/>
                </a:solidFill>
                <a:ea typeface="Calibri" panose="020F0502020204030204" pitchFamily="34" charset="0"/>
                <a:cs typeface="Calibri" panose="020F0502020204030204" pitchFamily="34" charset="0"/>
              </a:endParaRPr>
            </a:p>
          </p:txBody>
        </p:sp>
        <p:sp>
          <p:nvSpPr>
            <p:cNvPr id="17" name="TextBox 22"/>
            <p:cNvSpPr txBox="1"/>
            <p:nvPr/>
          </p:nvSpPr>
          <p:spPr>
            <a:xfrm>
              <a:off x="8486363" y="2385509"/>
              <a:ext cx="1079500" cy="829945"/>
            </a:xfrm>
            <a:prstGeom prst="rect">
              <a:avLst/>
            </a:prstGeom>
            <a:noFill/>
          </p:spPr>
          <p:txBody>
            <a:bodyPr wrap="square" rtlCol="0">
              <a:spAutoFit/>
            </a:bodyPr>
            <a:lstStyle/>
            <a:p>
              <a:pPr algn="ctr"/>
              <a:r>
                <a:rPr lang="en-US" sz="4800" dirty="0">
                  <a:solidFill>
                    <a:srgbClr val="786344"/>
                  </a:solidFill>
                  <a:latin typeface="Calibri" panose="020F0502020204030204" pitchFamily="34" charset="0"/>
                  <a:ea typeface="Calibri" panose="020F0502020204030204" pitchFamily="34" charset="0"/>
                  <a:cs typeface="Calibri" panose="020F0502020204030204" pitchFamily="34" charset="0"/>
                </a:rPr>
                <a:t>04</a:t>
              </a:r>
              <a:endParaRPr lang="id-ID" sz="4400" dirty="0">
                <a:solidFill>
                  <a:srgbClr val="786344"/>
                </a:solidFill>
                <a:latin typeface="Arial" panose="020B0604020202020204" pitchFamily="34" charset="0"/>
                <a:ea typeface="Calibri" panose="020F0502020204030204" pitchFamily="34" charset="0"/>
                <a:cs typeface="Calibri" panose="020F0502020204030204" pitchFamily="34" charset="0"/>
              </a:endParaRPr>
            </a:p>
          </p:txBody>
        </p:sp>
      </p:grpSp>
      <p:sp>
        <p:nvSpPr>
          <p:cNvPr id="18" name="TextBox 86"/>
          <p:cNvSpPr txBox="1">
            <a:spLocks noChangeArrowheads="1"/>
          </p:cNvSpPr>
          <p:nvPr/>
        </p:nvSpPr>
        <p:spPr bwMode="auto">
          <a:xfrm>
            <a:off x="1306195" y="3930015"/>
            <a:ext cx="173863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en-MY" altLang="en-US" dirty="0">
                <a:solidFill>
                  <a:schemeClr val="tx1">
                    <a:lumMod val="85000"/>
                    <a:lumOff val="15000"/>
                  </a:schemeClr>
                </a:solidFill>
                <a:latin typeface="Times New Roman" panose="02020603050405020304" charset="0"/>
                <a:ea typeface="Calibri" panose="020F0502020204030204" pitchFamily="34" charset="0"/>
                <a:cs typeface="Times New Roman" panose="02020603050405020304" charset="0"/>
              </a:rPr>
              <a:t>Introduction</a:t>
            </a:r>
          </a:p>
        </p:txBody>
      </p:sp>
      <p:sp>
        <p:nvSpPr>
          <p:cNvPr id="19" name="Content Placeholder 2"/>
          <p:cNvSpPr txBox="1"/>
          <p:nvPr/>
        </p:nvSpPr>
        <p:spPr>
          <a:xfrm>
            <a:off x="3655695" y="3970655"/>
            <a:ext cx="2037080" cy="2965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MY" altLang="zh-CN" sz="1800" dirty="0">
                <a:solidFill>
                  <a:schemeClr val="tx1">
                    <a:lumMod val="85000"/>
                    <a:lumOff val="15000"/>
                  </a:schemeClr>
                </a:solidFill>
                <a:latin typeface="Times New Roman" panose="02020603050405020304" charset="0"/>
                <a:ea typeface="Calibri" panose="020F0502020204030204" pitchFamily="34" charset="0"/>
                <a:cs typeface="Times New Roman" panose="02020603050405020304" charset="0"/>
              </a:rPr>
              <a:t>Methodology</a:t>
            </a:r>
          </a:p>
        </p:txBody>
      </p:sp>
      <p:sp>
        <p:nvSpPr>
          <p:cNvPr id="20" name="Content Placeholder 2"/>
          <p:cNvSpPr txBox="1"/>
          <p:nvPr/>
        </p:nvSpPr>
        <p:spPr>
          <a:xfrm>
            <a:off x="6379992" y="3970421"/>
            <a:ext cx="1539620" cy="2981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algn="ctr">
              <a:buClrTx/>
              <a:buSzTx/>
              <a:buNone/>
            </a:pPr>
            <a:r>
              <a:rPr lang="en-MY" altLang="zh-CN" sz="1800" dirty="0">
                <a:solidFill>
                  <a:schemeClr val="tx1">
                    <a:lumMod val="85000"/>
                    <a:lumOff val="15000"/>
                  </a:schemeClr>
                </a:solidFill>
                <a:latin typeface="Times New Roman" panose="02020603050405020304" charset="0"/>
                <a:ea typeface="Calibri" panose="020F0502020204030204" pitchFamily="34" charset="0"/>
                <a:cs typeface="Times New Roman" panose="02020603050405020304" charset="0"/>
              </a:rPr>
              <a:t>Discussion	</a:t>
            </a:r>
          </a:p>
        </p:txBody>
      </p:sp>
      <p:sp>
        <p:nvSpPr>
          <p:cNvPr id="21" name="Content Placeholder 2"/>
          <p:cNvSpPr txBox="1"/>
          <p:nvPr/>
        </p:nvSpPr>
        <p:spPr>
          <a:xfrm>
            <a:off x="8724663" y="3930033"/>
            <a:ext cx="1565388" cy="3385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MY" altLang="zh-CN" sz="1800" dirty="0">
                <a:solidFill>
                  <a:schemeClr val="tx1">
                    <a:lumMod val="85000"/>
                    <a:lumOff val="15000"/>
                  </a:schemeClr>
                </a:solidFill>
                <a:latin typeface="Times New Roman" panose="02020603050405020304" charset="0"/>
                <a:ea typeface="Calibri" panose="020F0502020204030204" pitchFamily="34" charset="0"/>
                <a:cs typeface="Times New Roman" panose="02020603050405020304" charset="0"/>
              </a:rPr>
              <a:t>Conclusion</a:t>
            </a:r>
          </a:p>
        </p:txBody>
      </p:sp>
      <p:grpSp>
        <p:nvGrpSpPr>
          <p:cNvPr id="22" name="组合 21"/>
          <p:cNvGrpSpPr/>
          <p:nvPr/>
        </p:nvGrpSpPr>
        <p:grpSpPr>
          <a:xfrm>
            <a:off x="4062228" y="2660000"/>
            <a:ext cx="1128834" cy="1080000"/>
            <a:chOff x="4113018" y="2187389"/>
            <a:chExt cx="1128834" cy="1080000"/>
          </a:xfrm>
        </p:grpSpPr>
        <p:sp>
          <p:nvSpPr>
            <p:cNvPr id="23" name="Oval 11"/>
            <p:cNvSpPr>
              <a:spLocks noChangeAspect="1"/>
            </p:cNvSpPr>
            <p:nvPr/>
          </p:nvSpPr>
          <p:spPr>
            <a:xfrm>
              <a:off x="4137435" y="2187389"/>
              <a:ext cx="1080000" cy="1080000"/>
            </a:xfrm>
            <a:prstGeom prst="ellipse">
              <a:avLst/>
            </a:prstGeom>
            <a:noFill/>
            <a:ln w="254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rgbClr val="786344"/>
                </a:solidFill>
                <a:ea typeface="Calibri" panose="020F0502020204030204" pitchFamily="34" charset="0"/>
                <a:cs typeface="Calibri" panose="020F0502020204030204" pitchFamily="34" charset="0"/>
              </a:endParaRPr>
            </a:p>
          </p:txBody>
        </p:sp>
        <p:sp>
          <p:nvSpPr>
            <p:cNvPr id="24" name="TextBox 28"/>
            <p:cNvSpPr txBox="1"/>
            <p:nvPr/>
          </p:nvSpPr>
          <p:spPr>
            <a:xfrm>
              <a:off x="4113018" y="2384029"/>
              <a:ext cx="1128834" cy="830997"/>
            </a:xfrm>
            <a:prstGeom prst="rect">
              <a:avLst/>
            </a:prstGeom>
            <a:noFill/>
          </p:spPr>
          <p:txBody>
            <a:bodyPr wrap="square" rtlCol="0">
              <a:spAutoFit/>
            </a:bodyPr>
            <a:lstStyle/>
            <a:p>
              <a:pPr algn="ctr"/>
              <a:r>
                <a:rPr lang="en-US" sz="4800" dirty="0">
                  <a:solidFill>
                    <a:srgbClr val="786344"/>
                  </a:solidFill>
                  <a:latin typeface="Calibri" panose="020F0502020204030204" pitchFamily="34" charset="0"/>
                  <a:ea typeface="Calibri" panose="020F0502020204030204" pitchFamily="34" charset="0"/>
                  <a:cs typeface="Calibri" panose="020F0502020204030204" pitchFamily="34" charset="0"/>
                </a:rPr>
                <a:t>02</a:t>
              </a:r>
              <a:endParaRPr lang="id-ID" sz="4400" dirty="0">
                <a:solidFill>
                  <a:srgbClr val="786344"/>
                </a:solidFill>
                <a:latin typeface="Arial" panose="020B0604020202020204" pitchFamily="34" charset="0"/>
                <a:ea typeface="Calibri" panose="020F0502020204030204" pitchFamily="34" charset="0"/>
                <a:cs typeface="Calibri" panose="020F0502020204030204" pitchFamily="34" charset="0"/>
              </a:endParaRPr>
            </a:p>
          </p:txBody>
        </p:sp>
      </p:grpSp>
      <p:grpSp>
        <p:nvGrpSpPr>
          <p:cNvPr id="27" name="组合 26"/>
          <p:cNvGrpSpPr/>
          <p:nvPr/>
        </p:nvGrpSpPr>
        <p:grpSpPr>
          <a:xfrm>
            <a:off x="1624999" y="2660000"/>
            <a:ext cx="1128834" cy="1080000"/>
            <a:chOff x="1624999" y="2187389"/>
            <a:chExt cx="1128834" cy="1080000"/>
          </a:xfrm>
        </p:grpSpPr>
        <p:sp>
          <p:nvSpPr>
            <p:cNvPr id="28" name="Oval 11"/>
            <p:cNvSpPr>
              <a:spLocks noChangeAspect="1"/>
            </p:cNvSpPr>
            <p:nvPr/>
          </p:nvSpPr>
          <p:spPr>
            <a:xfrm>
              <a:off x="1649416" y="2187389"/>
              <a:ext cx="1080000" cy="1080000"/>
            </a:xfrm>
            <a:prstGeom prst="ellipse">
              <a:avLst/>
            </a:prstGeom>
            <a:noFill/>
            <a:ln w="254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rgbClr val="786344"/>
                </a:solidFill>
                <a:ea typeface="Calibri" panose="020F0502020204030204" pitchFamily="34" charset="0"/>
                <a:cs typeface="Calibri" panose="020F0502020204030204" pitchFamily="34" charset="0"/>
              </a:endParaRPr>
            </a:p>
          </p:txBody>
        </p:sp>
        <p:sp>
          <p:nvSpPr>
            <p:cNvPr id="29" name="TextBox 28"/>
            <p:cNvSpPr txBox="1"/>
            <p:nvPr/>
          </p:nvSpPr>
          <p:spPr>
            <a:xfrm>
              <a:off x="1624999" y="2384029"/>
              <a:ext cx="1128834" cy="830997"/>
            </a:xfrm>
            <a:prstGeom prst="rect">
              <a:avLst/>
            </a:prstGeom>
            <a:noFill/>
          </p:spPr>
          <p:txBody>
            <a:bodyPr wrap="square" rtlCol="0">
              <a:spAutoFit/>
            </a:bodyPr>
            <a:lstStyle/>
            <a:p>
              <a:pPr algn="ctr"/>
              <a:r>
                <a:rPr lang="en-US" sz="4800" dirty="0">
                  <a:solidFill>
                    <a:srgbClr val="786344"/>
                  </a:solidFill>
                  <a:latin typeface="Calibri" panose="020F0502020204030204" pitchFamily="34" charset="0"/>
                  <a:ea typeface="Calibri" panose="020F0502020204030204" pitchFamily="34" charset="0"/>
                  <a:cs typeface="Calibri" panose="020F0502020204030204" pitchFamily="34" charset="0"/>
                </a:rPr>
                <a:t>01</a:t>
              </a:r>
              <a:endParaRPr lang="id-ID" sz="4400" dirty="0">
                <a:solidFill>
                  <a:srgbClr val="786344"/>
                </a:solidFill>
                <a:latin typeface="Arial" panose="020B0604020202020204" pitchFamily="34" charset="0"/>
                <a:ea typeface="Calibri" panose="020F0502020204030204" pitchFamily="34" charset="0"/>
                <a:cs typeface="Calibri" panose="020F0502020204030204" pitchFamily="34" charset="0"/>
              </a:endParaRPr>
            </a:p>
          </p:txBody>
        </p:sp>
      </p:grpSp>
      <p:cxnSp>
        <p:nvCxnSpPr>
          <p:cNvPr id="32" name="Straight Connector 10"/>
          <p:cNvCxnSpPr/>
          <p:nvPr/>
        </p:nvCxnSpPr>
        <p:spPr>
          <a:xfrm>
            <a:off x="7624858" y="3268860"/>
            <a:ext cx="1342592" cy="0"/>
          </a:xfrm>
          <a:prstGeom prst="line">
            <a:avLst/>
          </a:prstGeom>
          <a:ln w="25400" cmpd="sng">
            <a:solidFill>
              <a:schemeClr val="tx1">
                <a:lumMod val="50000"/>
                <a:lumOff val="50000"/>
              </a:schemeClr>
            </a:solidFill>
            <a:prstDash val="sysDash"/>
            <a:headEnd type="none" w="lg" len="lg"/>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Connector 10"/>
          <p:cNvCxnSpPr>
            <a:stCxn id="24" idx="3"/>
          </p:cNvCxnSpPr>
          <p:nvPr/>
        </p:nvCxnSpPr>
        <p:spPr>
          <a:xfrm>
            <a:off x="5191062" y="3272139"/>
            <a:ext cx="1363576" cy="0"/>
          </a:xfrm>
          <a:prstGeom prst="line">
            <a:avLst/>
          </a:prstGeom>
          <a:ln w="25400" cmpd="sng">
            <a:solidFill>
              <a:schemeClr val="tx1">
                <a:lumMod val="50000"/>
                <a:lumOff val="50000"/>
              </a:schemeClr>
            </a:solidFill>
            <a:prstDash val="sysDash"/>
            <a:headEnd type="none" w="lg" len="lg"/>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10"/>
          <p:cNvCxnSpPr>
            <a:stCxn id="29" idx="3"/>
            <a:endCxn id="24" idx="1"/>
          </p:cNvCxnSpPr>
          <p:nvPr/>
        </p:nvCxnSpPr>
        <p:spPr>
          <a:xfrm>
            <a:off x="2753833" y="3272139"/>
            <a:ext cx="1308395" cy="0"/>
          </a:xfrm>
          <a:prstGeom prst="line">
            <a:avLst/>
          </a:prstGeom>
          <a:ln w="25400" cmpd="sng">
            <a:solidFill>
              <a:schemeClr val="tx1">
                <a:lumMod val="50000"/>
                <a:lumOff val="50000"/>
              </a:schemeClr>
            </a:solidFill>
            <a:prstDash val="sysDash"/>
            <a:headEnd type="none" w="lg" len="lg"/>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07"/>
                                        </p:tgtEl>
                                        <p:attrNameLst>
                                          <p:attrName>style.visibility</p:attrName>
                                        </p:attrNameLst>
                                      </p:cBhvr>
                                      <p:to>
                                        <p:strVal val="visible"/>
                                      </p:to>
                                    </p:set>
                                    <p:anim calcmode="lin" valueType="num">
                                      <p:cBhvr additive="base">
                                        <p:cTn id="11" dur="500" fill="hold"/>
                                        <p:tgtEl>
                                          <p:spTgt spid="207"/>
                                        </p:tgtEl>
                                        <p:attrNameLst>
                                          <p:attrName>ppt_x</p:attrName>
                                        </p:attrNameLst>
                                      </p:cBhvr>
                                      <p:tavLst>
                                        <p:tav tm="0">
                                          <p:val>
                                            <p:strVal val="1+#ppt_w/2"/>
                                          </p:val>
                                        </p:tav>
                                        <p:tav tm="100000">
                                          <p:val>
                                            <p:strVal val="#ppt_x"/>
                                          </p:val>
                                        </p:tav>
                                      </p:tavLst>
                                    </p:anim>
                                    <p:anim calcmode="lin" valueType="num">
                                      <p:cBhvr additive="base">
                                        <p:cTn id="12" dur="500" fill="hold"/>
                                        <p:tgtEl>
                                          <p:spTgt spid="20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par>
                                <p:cTn id="19" presetID="53" presetClass="entr" presetSubtype="16" fill="hold" nodeType="withEffect">
                                  <p:stCondLst>
                                    <p:cond delay="10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par>
                                <p:cTn id="24" presetID="53" presetClass="entr" presetSubtype="16" fill="hold" nodeType="withEffect">
                                  <p:stCondLst>
                                    <p:cond delay="20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fill="hold" nodeType="withEffect">
                                  <p:stCondLst>
                                    <p:cond delay="30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par>
                                <p:cTn id="34" presetID="22" presetClass="entr" presetSubtype="8" fill="hold" nodeType="withEffect">
                                  <p:stCondLst>
                                    <p:cond delay="200"/>
                                  </p:stCondLst>
                                  <p:childTnLst>
                                    <p:set>
                                      <p:cBhvr>
                                        <p:cTn id="35" dur="1" fill="hold">
                                          <p:stCondLst>
                                            <p:cond delay="0"/>
                                          </p:stCondLst>
                                        </p:cTn>
                                        <p:tgtEl>
                                          <p:spTgt spid="34"/>
                                        </p:tgtEl>
                                        <p:attrNameLst>
                                          <p:attrName>style.visibility</p:attrName>
                                        </p:attrNameLst>
                                      </p:cBhvr>
                                      <p:to>
                                        <p:strVal val="visible"/>
                                      </p:to>
                                    </p:set>
                                    <p:animEffect transition="in" filter="wipe(left)">
                                      <p:cBhvr>
                                        <p:cTn id="36" dur="750"/>
                                        <p:tgtEl>
                                          <p:spTgt spid="34"/>
                                        </p:tgtEl>
                                      </p:cBhvr>
                                    </p:animEffect>
                                  </p:childTnLst>
                                </p:cTn>
                              </p:par>
                              <p:par>
                                <p:cTn id="37" presetID="22" presetClass="entr" presetSubtype="8" fill="hold" nodeType="withEffect">
                                  <p:stCondLst>
                                    <p:cond delay="300"/>
                                  </p:stCondLst>
                                  <p:childTnLst>
                                    <p:set>
                                      <p:cBhvr>
                                        <p:cTn id="38" dur="1" fill="hold">
                                          <p:stCondLst>
                                            <p:cond delay="0"/>
                                          </p:stCondLst>
                                        </p:cTn>
                                        <p:tgtEl>
                                          <p:spTgt spid="33"/>
                                        </p:tgtEl>
                                        <p:attrNameLst>
                                          <p:attrName>style.visibility</p:attrName>
                                        </p:attrNameLst>
                                      </p:cBhvr>
                                      <p:to>
                                        <p:strVal val="visible"/>
                                      </p:to>
                                    </p:set>
                                    <p:animEffect transition="in" filter="wipe(left)">
                                      <p:cBhvr>
                                        <p:cTn id="39" dur="750"/>
                                        <p:tgtEl>
                                          <p:spTgt spid="33"/>
                                        </p:tgtEl>
                                      </p:cBhvr>
                                    </p:animEffect>
                                  </p:childTnLst>
                                </p:cTn>
                              </p:par>
                              <p:par>
                                <p:cTn id="40" presetID="22" presetClass="entr" presetSubtype="8" fill="hold" nodeType="withEffect">
                                  <p:stCondLst>
                                    <p:cond delay="400"/>
                                  </p:stCondLst>
                                  <p:childTnLst>
                                    <p:set>
                                      <p:cBhvr>
                                        <p:cTn id="41" dur="1" fill="hold">
                                          <p:stCondLst>
                                            <p:cond delay="0"/>
                                          </p:stCondLst>
                                        </p:cTn>
                                        <p:tgtEl>
                                          <p:spTgt spid="32"/>
                                        </p:tgtEl>
                                        <p:attrNameLst>
                                          <p:attrName>style.visibility</p:attrName>
                                        </p:attrNameLst>
                                      </p:cBhvr>
                                      <p:to>
                                        <p:strVal val="visible"/>
                                      </p:to>
                                    </p:set>
                                    <p:animEffect transition="in" filter="wipe(left)">
                                      <p:cBhvr>
                                        <p:cTn id="42" dur="750"/>
                                        <p:tgtEl>
                                          <p:spTgt spid="32"/>
                                        </p:tgtEl>
                                      </p:cBhvr>
                                    </p:animEffect>
                                  </p:childTnLst>
                                </p:cTn>
                              </p:par>
                            </p:childTnLst>
                          </p:cTn>
                        </p:par>
                        <p:par>
                          <p:cTn id="43" fill="hold">
                            <p:stCondLst>
                              <p:cond delay="1000"/>
                            </p:stCondLst>
                            <p:childTnLst>
                              <p:par>
                                <p:cTn id="44" presetID="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0-#ppt_w/2"/>
                                          </p:val>
                                        </p:tav>
                                        <p:tav tm="100000">
                                          <p:val>
                                            <p:strVal val="#ppt_x"/>
                                          </p:val>
                                        </p:tav>
                                      </p:tavLst>
                                    </p:anim>
                                    <p:anim calcmode="lin" valueType="num">
                                      <p:cBhvr additive="base">
                                        <p:cTn id="47" dur="500" fill="hold"/>
                                        <p:tgtEl>
                                          <p:spTgt spid="18"/>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500"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0-#ppt_w/2"/>
                                          </p:val>
                                        </p:tav>
                                        <p:tav tm="100000">
                                          <p:val>
                                            <p:strVal val="#ppt_x"/>
                                          </p:val>
                                        </p:tav>
                                      </p:tavLst>
                                    </p:anim>
                                    <p:anim calcmode="lin" valueType="num">
                                      <p:cBhvr additive="base">
                                        <p:cTn id="51" dur="500" fill="hold"/>
                                        <p:tgtEl>
                                          <p:spTgt spid="19"/>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500" fill="hold"/>
                                        <p:tgtEl>
                                          <p:spTgt spid="20"/>
                                        </p:tgtEl>
                                        <p:attrNameLst>
                                          <p:attrName>ppt_x</p:attrName>
                                        </p:attrNameLst>
                                      </p:cBhvr>
                                      <p:tavLst>
                                        <p:tav tm="0">
                                          <p:val>
                                            <p:strVal val="0-#ppt_w/2"/>
                                          </p:val>
                                        </p:tav>
                                        <p:tav tm="100000">
                                          <p:val>
                                            <p:strVal val="#ppt_x"/>
                                          </p:val>
                                        </p:tav>
                                      </p:tavLst>
                                    </p:anim>
                                    <p:anim calcmode="lin" valueType="num">
                                      <p:cBhvr additive="base">
                                        <p:cTn id="55" dur="500" fill="hold"/>
                                        <p:tgtEl>
                                          <p:spTgt spid="20"/>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fill="hold"/>
                                        <p:tgtEl>
                                          <p:spTgt spid="21"/>
                                        </p:tgtEl>
                                        <p:attrNameLst>
                                          <p:attrName>ppt_x</p:attrName>
                                        </p:attrNameLst>
                                      </p:cBhvr>
                                      <p:tavLst>
                                        <p:tav tm="0">
                                          <p:val>
                                            <p:strVal val="0-#ppt_w/2"/>
                                          </p:val>
                                        </p:tav>
                                        <p:tav tm="100000">
                                          <p:val>
                                            <p:strVal val="#ppt_x"/>
                                          </p:val>
                                        </p:tav>
                                      </p:tavLst>
                                    </p:anim>
                                    <p:anim calcmode="lin" valueType="num">
                                      <p:cBhvr additive="base">
                                        <p:cTn id="59"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p:bldP spid="18" grpId="0"/>
      <p:bldP spid="19"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Content Placeholder 2"/>
          <p:cNvSpPr txBox="1"/>
          <p:nvPr/>
        </p:nvSpPr>
        <p:spPr>
          <a:xfrm>
            <a:off x="2567940" y="1599565"/>
            <a:ext cx="7077710" cy="366776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en-US" sz="1800" dirty="0">
                <a:solidFill>
                  <a:srgbClr val="262626"/>
                </a:solidFill>
                <a:latin typeface="Calibri" panose="020F0502020204030204" pitchFamily="34" charset="0"/>
                <a:ea typeface="Roboto" panose="02000000000000000000" pitchFamily="2" charset="0"/>
                <a:cs typeface="Calibri" panose="020F0502020204030204" pitchFamily="34" charset="0"/>
              </a:rPr>
              <a:t>Our studies focus on health awareness in the field of sleep deficiency among UTM students. As we know, sleep plays a vital role in health throughout our lives. There are many factors that play a part as to why a certain individual faces the issue of lack of sleep and it ranges from factors such as lifestyle, environmental factors, mental health as well as work related issues. By doing the survey, we can get to know the sleeping routine of the students which might lead to other consequences in their lives. We aim to understand the difficulties that are faced by students in achieving proper REM sleep and getting the right amount of hours needed</a:t>
            </a:r>
            <a:r>
              <a:rPr lang="en-US" sz="1800" dirty="0">
                <a:solidFill>
                  <a:srgbClr val="262626"/>
                </a:solidFill>
                <a:latin typeface="Times New Roman" panose="02020603050405020304" charset="0"/>
                <a:ea typeface="Roboto" panose="02000000000000000000" pitchFamily="2" charset="0"/>
                <a:cs typeface="Times New Roman" panose="02020603050405020304" charset="0"/>
              </a:rPr>
              <a:t> </a:t>
            </a:r>
            <a:endParaRPr lang="en-US" altLang="en-US" sz="1800" dirty="0">
              <a:solidFill>
                <a:srgbClr val="262626"/>
              </a:solidFill>
              <a:latin typeface="Times New Roman" panose="02020603050405020304" charset="0"/>
              <a:ea typeface="Roboto" panose="02000000000000000000" pitchFamily="2" charset="0"/>
              <a:cs typeface="Times New Roman" panose="02020603050405020304" charset="0"/>
            </a:endParaRPr>
          </a:p>
        </p:txBody>
      </p:sp>
      <p:sp>
        <p:nvSpPr>
          <p:cNvPr id="9" name="TextBox 7"/>
          <p:cNvSpPr txBox="1"/>
          <p:nvPr/>
        </p:nvSpPr>
        <p:spPr>
          <a:xfrm>
            <a:off x="3281916" y="964257"/>
            <a:ext cx="5628168" cy="635000"/>
          </a:xfrm>
          <a:prstGeom prst="rect">
            <a:avLst/>
          </a:prstGeom>
          <a:noFill/>
        </p:spPr>
        <p:txBody>
          <a:bodyPr wrap="square" rIns="144000" bIns="36000" numCol="1" spcCol="360000" rtlCol="0">
            <a:spAutoFit/>
          </a:bodyPr>
          <a:lstStyle/>
          <a:p>
            <a:pPr algn="ctr"/>
            <a:r>
              <a:rPr lang="en-MY" altLang="zh-CN" sz="3600" b="1" dirty="0">
                <a:solidFill>
                  <a:srgbClr val="4E402C"/>
                </a:solidFill>
                <a:latin typeface="Calibri" panose="020F0502020204030204" pitchFamily="34" charset="0"/>
                <a:ea typeface="Calibri" panose="020F0502020204030204" pitchFamily="34" charset="0"/>
                <a:cs typeface="Calibri" panose="020F0502020204030204" pitchFamily="34" charset="0"/>
              </a:rPr>
              <a:t>Introduction</a:t>
            </a:r>
          </a:p>
        </p:txBody>
      </p:sp>
      <p:sp>
        <p:nvSpPr>
          <p:cNvPr id="10" name="矩形 9"/>
          <p:cNvSpPr/>
          <p:nvPr/>
        </p:nvSpPr>
        <p:spPr>
          <a:xfrm>
            <a:off x="1923415" y="775335"/>
            <a:ext cx="8366760" cy="5316220"/>
          </a:xfrm>
          <a:prstGeom prst="rect">
            <a:avLst/>
          </a:prstGeom>
          <a:noFill/>
          <a:ln w="38100">
            <a:solidFill>
              <a:srgbClr val="A387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Calibri" panose="020F0502020204030204" pitchFamily="34" charset="0"/>
              <a:cs typeface="Calibri" panose="020F0502020204030204" pitchFamily="34" charset="0"/>
            </a:endParaRPr>
          </a:p>
        </p:txBody>
      </p:sp>
      <p:sp>
        <p:nvSpPr>
          <p:cNvPr id="12" name="矩形 11"/>
          <p:cNvSpPr/>
          <p:nvPr/>
        </p:nvSpPr>
        <p:spPr>
          <a:xfrm>
            <a:off x="9580245" y="5718175"/>
            <a:ext cx="1276985" cy="694055"/>
          </a:xfrm>
          <a:prstGeom prst="rect">
            <a:avLst/>
          </a:prstGeom>
          <a:noFill/>
          <a:ln w="12700">
            <a:solidFill>
              <a:srgbClr val="A3875D">
                <a:alpha val="21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Calibri" panose="020F0502020204030204" pitchFamily="34" charset="0"/>
              <a:cs typeface="Calibri" panose="020F0502020204030204" pitchFamily="34" charset="0"/>
            </a:endParaRPr>
          </a:p>
        </p:txBody>
      </p:sp>
      <p:sp>
        <p:nvSpPr>
          <p:cNvPr id="13" name="矩形 12"/>
          <p:cNvSpPr/>
          <p:nvPr/>
        </p:nvSpPr>
        <p:spPr>
          <a:xfrm>
            <a:off x="1372004" y="5718195"/>
            <a:ext cx="1130184" cy="694017"/>
          </a:xfrm>
          <a:prstGeom prst="rect">
            <a:avLst/>
          </a:prstGeom>
          <a:noFill/>
          <a:ln w="12700">
            <a:solidFill>
              <a:srgbClr val="A3875D">
                <a:alpha val="21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Calibri" panose="020F0502020204030204" pitchFamily="34" charset="0"/>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49"/>
                            </p:stCondLst>
                            <p:childTnLst>
                              <p:par>
                                <p:cTn id="10" presetID="42"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2049"/>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par>
                          <p:cTn id="19" fill="hold">
                            <p:stCondLst>
                              <p:cond delay="2549"/>
                            </p:stCondLst>
                            <p:childTnLst>
                              <p:par>
                                <p:cTn id="20" presetID="10"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bldLvl="0" animBg="1"/>
      <p:bldP spid="12" grpId="0" bldLvl="0" animBg="1"/>
      <p:bldP spid="13"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exhausted-tired-woman-sleeping-desk-after-overwork-office_1163-4315"/>
          <p:cNvPicPr>
            <a:picLocks noChangeAspect="1"/>
          </p:cNvPicPr>
          <p:nvPr/>
        </p:nvPicPr>
        <p:blipFill>
          <a:blip r:embed="rId3"/>
          <a:stretch>
            <a:fillRect/>
          </a:stretch>
        </p:blipFill>
        <p:spPr>
          <a:xfrm>
            <a:off x="5253355" y="2057400"/>
            <a:ext cx="5962650" cy="3971925"/>
          </a:xfrm>
          <a:prstGeom prst="rect">
            <a:avLst/>
          </a:prstGeom>
        </p:spPr>
      </p:pic>
      <p:sp>
        <p:nvSpPr>
          <p:cNvPr id="4" name="Text Box 3"/>
          <p:cNvSpPr txBox="1"/>
          <p:nvPr/>
        </p:nvSpPr>
        <p:spPr>
          <a:xfrm>
            <a:off x="914400" y="600075"/>
            <a:ext cx="4500245" cy="2861310"/>
          </a:xfrm>
          <a:prstGeom prst="rect">
            <a:avLst/>
          </a:prstGeom>
          <a:noFill/>
        </p:spPr>
        <p:txBody>
          <a:bodyPr wrap="square" rtlCol="0">
            <a:spAutoFit/>
          </a:bodyPr>
          <a:lstStyle/>
          <a:p>
            <a:pPr>
              <a:lnSpc>
                <a:spcPct val="150000"/>
              </a:lnSpc>
            </a:pPr>
            <a:r>
              <a:rPr lang="en-US" sz="2400" dirty="0">
                <a:ln>
                  <a:solidFill>
                    <a:srgbClr val="A3875D"/>
                  </a:solidFill>
                </a:ln>
                <a:solidFill>
                  <a:srgbClr val="786344"/>
                </a:solidFill>
                <a:effectLst/>
                <a:latin typeface="Cambria" panose="02040503050406030204" charset="0"/>
                <a:ea typeface="Roboto" panose="02000000000000000000" pitchFamily="2" charset="0"/>
                <a:cs typeface="Cambria" panose="02040503050406030204" charset="0"/>
                <a:sym typeface="+mn-ea"/>
              </a:rPr>
              <a:t>We also want to find out if the students are also well aware about the consequences of not getting enough sleep and what are the effects.</a:t>
            </a:r>
            <a:r>
              <a:rPr lang="en-US" sz="2400" dirty="0">
                <a:ln>
                  <a:solidFill>
                    <a:srgbClr val="A3875D"/>
                  </a:solidFill>
                </a:ln>
                <a:solidFill>
                  <a:srgbClr val="786344"/>
                </a:solidFill>
                <a:effectLst/>
                <a:latin typeface="Calibri" panose="020F0502020204030204" pitchFamily="34" charset="0"/>
                <a:ea typeface="Roboto" panose="02000000000000000000" pitchFamily="2" charset="0"/>
                <a:cs typeface="Calibri" panose="020F0502020204030204" pitchFamily="34" charset="0"/>
                <a:sym typeface="+mn-ea"/>
              </a:rPr>
              <a:t> </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8" name="Rectangle 34"/>
          <p:cNvSpPr>
            <a:spLocks noChangeArrowheads="1"/>
          </p:cNvSpPr>
          <p:nvPr/>
        </p:nvSpPr>
        <p:spPr bwMode="auto">
          <a:xfrm>
            <a:off x="1715348" y="2233930"/>
            <a:ext cx="760493"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8000" dirty="0">
                <a:solidFill>
                  <a:srgbClr val="786344"/>
                </a:solidFill>
                <a:latin typeface="Calibri" panose="020F0502020204030204" pitchFamily="34" charset="0"/>
                <a:ea typeface="Calibri" panose="020F0502020204030204" pitchFamily="34" charset="0"/>
                <a:cs typeface="Calibri" panose="020F0502020204030204" pitchFamily="34" charset="0"/>
              </a:rPr>
              <a:t>1</a:t>
            </a:r>
          </a:p>
        </p:txBody>
      </p:sp>
      <p:sp>
        <p:nvSpPr>
          <p:cNvPr id="100" name="Rectangle 40"/>
          <p:cNvSpPr>
            <a:spLocks noChangeArrowheads="1"/>
          </p:cNvSpPr>
          <p:nvPr/>
        </p:nvSpPr>
        <p:spPr bwMode="auto">
          <a:xfrm>
            <a:off x="3715385" y="2233930"/>
            <a:ext cx="760493"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8000" dirty="0">
                <a:solidFill>
                  <a:srgbClr val="4E402C"/>
                </a:solidFill>
                <a:latin typeface="Calibri" panose="020F0502020204030204" pitchFamily="34" charset="0"/>
                <a:ea typeface="Calibri" panose="020F0502020204030204" pitchFamily="34" charset="0"/>
                <a:cs typeface="Calibri" panose="020F0502020204030204" pitchFamily="34" charset="0"/>
              </a:rPr>
              <a:t>2</a:t>
            </a:r>
          </a:p>
        </p:txBody>
      </p:sp>
      <p:sp>
        <p:nvSpPr>
          <p:cNvPr id="102" name="Rectangle 43"/>
          <p:cNvSpPr>
            <a:spLocks noChangeArrowheads="1"/>
          </p:cNvSpPr>
          <p:nvPr/>
        </p:nvSpPr>
        <p:spPr bwMode="auto">
          <a:xfrm>
            <a:off x="5715637" y="2233930"/>
            <a:ext cx="760493"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8000">
                <a:solidFill>
                  <a:srgbClr val="786344"/>
                </a:solidFill>
                <a:latin typeface="Calibri" panose="020F0502020204030204" pitchFamily="34" charset="0"/>
                <a:ea typeface="Calibri" panose="020F0502020204030204" pitchFamily="34" charset="0"/>
                <a:cs typeface="Calibri" panose="020F0502020204030204" pitchFamily="34" charset="0"/>
              </a:rPr>
              <a:t>3</a:t>
            </a:r>
          </a:p>
        </p:txBody>
      </p:sp>
      <p:sp>
        <p:nvSpPr>
          <p:cNvPr id="104" name="Rectangle 46"/>
          <p:cNvSpPr>
            <a:spLocks noChangeArrowheads="1"/>
          </p:cNvSpPr>
          <p:nvPr/>
        </p:nvSpPr>
        <p:spPr bwMode="auto">
          <a:xfrm>
            <a:off x="7720332" y="2233930"/>
            <a:ext cx="760493"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8000">
                <a:solidFill>
                  <a:srgbClr val="4E402C"/>
                </a:solidFill>
                <a:latin typeface="Calibri" panose="020F0502020204030204" pitchFamily="34" charset="0"/>
                <a:ea typeface="Calibri" panose="020F0502020204030204" pitchFamily="34" charset="0"/>
                <a:cs typeface="Calibri" panose="020F0502020204030204" pitchFamily="34" charset="0"/>
              </a:rPr>
              <a:t>4</a:t>
            </a:r>
          </a:p>
        </p:txBody>
      </p:sp>
      <p:sp>
        <p:nvSpPr>
          <p:cNvPr id="4" name="Text Box 3"/>
          <p:cNvSpPr txBox="1"/>
          <p:nvPr/>
        </p:nvSpPr>
        <p:spPr>
          <a:xfrm>
            <a:off x="1130300" y="1028700"/>
            <a:ext cx="7800975" cy="1014730"/>
          </a:xfrm>
          <a:prstGeom prst="rect">
            <a:avLst/>
          </a:prstGeom>
          <a:noFill/>
        </p:spPr>
        <p:txBody>
          <a:bodyPr wrap="square" rtlCol="0">
            <a:spAutoFit/>
          </a:bodyPr>
          <a:lstStyle/>
          <a:p>
            <a:r>
              <a:rPr lang="en-US" sz="2000" dirty="0">
                <a:ln>
                  <a:solidFill>
                    <a:srgbClr val="A3875D"/>
                  </a:solidFill>
                </a:ln>
                <a:solidFill>
                  <a:srgbClr val="262626"/>
                </a:solidFill>
                <a:latin typeface="Calibri" panose="020F0502020204030204" pitchFamily="34" charset="0"/>
                <a:ea typeface="Roboto" panose="02000000000000000000" pitchFamily="2" charset="0"/>
                <a:cs typeface="Calibri" panose="020F0502020204030204" pitchFamily="34" charset="0"/>
                <a:sym typeface="+mn-ea"/>
              </a:rPr>
              <a:t>Based on the answers that were given by the students we wanted to see what was the majority of factors faced by students as well as how it affects them on a daily basis . </a:t>
            </a:r>
          </a:p>
        </p:txBody>
      </p:sp>
      <p:sp>
        <p:nvSpPr>
          <p:cNvPr id="7" name="Text Box 6"/>
          <p:cNvSpPr txBox="1"/>
          <p:nvPr/>
        </p:nvSpPr>
        <p:spPr>
          <a:xfrm>
            <a:off x="1130300" y="3556000"/>
            <a:ext cx="9072245" cy="2814955"/>
          </a:xfrm>
          <a:prstGeom prst="rect">
            <a:avLst/>
          </a:prstGeom>
          <a:noFill/>
        </p:spPr>
        <p:txBody>
          <a:bodyPr wrap="square" rtlCol="0">
            <a:spAutoFit/>
          </a:bodyPr>
          <a:lstStyle/>
          <a:p>
            <a:pPr>
              <a:lnSpc>
                <a:spcPct val="150000"/>
              </a:lnSpc>
            </a:pPr>
            <a:r>
              <a:rPr lang="en-US" sz="2000" dirty="0">
                <a:ln>
                  <a:solidFill>
                    <a:srgbClr val="A3875D"/>
                  </a:solidFill>
                </a:ln>
                <a:solidFill>
                  <a:srgbClr val="262626"/>
                </a:solidFill>
                <a:latin typeface="Times New Roman" panose="02020603050405020304" charset="0"/>
                <a:ea typeface="Roboto" panose="02000000000000000000" pitchFamily="2" charset="0"/>
                <a:cs typeface="Times New Roman" panose="02020603050405020304" charset="0"/>
                <a:sym typeface="+mn-ea"/>
              </a:rPr>
              <a:t>Based of the answers that we would get, we would also be able to come to a conclusion as well as help reduce this issues to ensure that students are aware of their health and avoid complications and critical as well chronic issues that may be detrimental towards their health and future.  In a way this studies and survey conducted would help in lowering the curve of health related issues due to sleep deprivation.</a:t>
            </a:r>
            <a:endParaRPr lang="en-US" dirty="0">
              <a:ln>
                <a:solidFill>
                  <a:srgbClr val="A3875D"/>
                </a:solidFill>
              </a:ln>
              <a:solidFill>
                <a:srgbClr val="262626"/>
              </a:solidFill>
              <a:latin typeface="Times New Roman" panose="02020603050405020304" charset="0"/>
              <a:ea typeface="Roboto" panose="02000000000000000000" pitchFamily="2" charset="0"/>
              <a:cs typeface="Times New Roman" panose="02020603050405020304" charset="0"/>
            </a:endParaRPr>
          </a:p>
          <a:p>
            <a:pPr>
              <a:lnSpc>
                <a:spcPct val="150000"/>
              </a:lnSpc>
            </a:pPr>
            <a:endParaRPr lang="en-US" dirty="0">
              <a:ln>
                <a:solidFill>
                  <a:srgbClr val="A3875D"/>
                </a:solidFill>
              </a:ln>
              <a:solidFill>
                <a:srgbClr val="262626"/>
              </a:solidFill>
              <a:latin typeface="Times New Roman" panose="02020603050405020304" charset="0"/>
              <a:ea typeface="Roboto" panose="02000000000000000000" pitchFamily="2" charset="0"/>
              <a:cs typeface="Times New Roman"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p:cTn id="7" dur="500" fill="hold"/>
                                        <p:tgtEl>
                                          <p:spTgt spid="98"/>
                                        </p:tgtEl>
                                        <p:attrNameLst>
                                          <p:attrName>ppt_w</p:attrName>
                                        </p:attrNameLst>
                                      </p:cBhvr>
                                      <p:tavLst>
                                        <p:tav tm="0">
                                          <p:val>
                                            <p:fltVal val="0"/>
                                          </p:val>
                                        </p:tav>
                                        <p:tav tm="100000">
                                          <p:val>
                                            <p:strVal val="#ppt_w"/>
                                          </p:val>
                                        </p:tav>
                                      </p:tavLst>
                                    </p:anim>
                                    <p:anim calcmode="lin" valueType="num">
                                      <p:cBhvr>
                                        <p:cTn id="8" dur="500" fill="hold"/>
                                        <p:tgtEl>
                                          <p:spTgt spid="98"/>
                                        </p:tgtEl>
                                        <p:attrNameLst>
                                          <p:attrName>ppt_h</p:attrName>
                                        </p:attrNameLst>
                                      </p:cBhvr>
                                      <p:tavLst>
                                        <p:tav tm="0">
                                          <p:val>
                                            <p:fltVal val="0"/>
                                          </p:val>
                                        </p:tav>
                                        <p:tav tm="100000">
                                          <p:val>
                                            <p:strVal val="#ppt_h"/>
                                          </p:val>
                                        </p:tav>
                                      </p:tavLst>
                                    </p:anim>
                                    <p:animEffect transition="in" filter="fade">
                                      <p:cBhvr>
                                        <p:cTn id="9" dur="500"/>
                                        <p:tgtEl>
                                          <p:spTgt spid="9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0"/>
                                        </p:tgtEl>
                                        <p:attrNameLst>
                                          <p:attrName>style.visibility</p:attrName>
                                        </p:attrNameLst>
                                      </p:cBhvr>
                                      <p:to>
                                        <p:strVal val="visible"/>
                                      </p:to>
                                    </p:set>
                                    <p:anim calcmode="lin" valueType="num">
                                      <p:cBhvr>
                                        <p:cTn id="12" dur="500" fill="hold"/>
                                        <p:tgtEl>
                                          <p:spTgt spid="100"/>
                                        </p:tgtEl>
                                        <p:attrNameLst>
                                          <p:attrName>ppt_w</p:attrName>
                                        </p:attrNameLst>
                                      </p:cBhvr>
                                      <p:tavLst>
                                        <p:tav tm="0">
                                          <p:val>
                                            <p:fltVal val="0"/>
                                          </p:val>
                                        </p:tav>
                                        <p:tav tm="100000">
                                          <p:val>
                                            <p:strVal val="#ppt_w"/>
                                          </p:val>
                                        </p:tav>
                                      </p:tavLst>
                                    </p:anim>
                                    <p:anim calcmode="lin" valueType="num">
                                      <p:cBhvr>
                                        <p:cTn id="13" dur="500" fill="hold"/>
                                        <p:tgtEl>
                                          <p:spTgt spid="100"/>
                                        </p:tgtEl>
                                        <p:attrNameLst>
                                          <p:attrName>ppt_h</p:attrName>
                                        </p:attrNameLst>
                                      </p:cBhvr>
                                      <p:tavLst>
                                        <p:tav tm="0">
                                          <p:val>
                                            <p:fltVal val="0"/>
                                          </p:val>
                                        </p:tav>
                                        <p:tav tm="100000">
                                          <p:val>
                                            <p:strVal val="#ppt_h"/>
                                          </p:val>
                                        </p:tav>
                                      </p:tavLst>
                                    </p:anim>
                                    <p:animEffect transition="in" filter="fade">
                                      <p:cBhvr>
                                        <p:cTn id="14" dur="500"/>
                                        <p:tgtEl>
                                          <p:spTgt spid="10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2"/>
                                        </p:tgtEl>
                                        <p:attrNameLst>
                                          <p:attrName>style.visibility</p:attrName>
                                        </p:attrNameLst>
                                      </p:cBhvr>
                                      <p:to>
                                        <p:strVal val="visible"/>
                                      </p:to>
                                    </p:set>
                                    <p:anim calcmode="lin" valueType="num">
                                      <p:cBhvr>
                                        <p:cTn id="17" dur="500" fill="hold"/>
                                        <p:tgtEl>
                                          <p:spTgt spid="102"/>
                                        </p:tgtEl>
                                        <p:attrNameLst>
                                          <p:attrName>ppt_w</p:attrName>
                                        </p:attrNameLst>
                                      </p:cBhvr>
                                      <p:tavLst>
                                        <p:tav tm="0">
                                          <p:val>
                                            <p:fltVal val="0"/>
                                          </p:val>
                                        </p:tav>
                                        <p:tav tm="100000">
                                          <p:val>
                                            <p:strVal val="#ppt_w"/>
                                          </p:val>
                                        </p:tav>
                                      </p:tavLst>
                                    </p:anim>
                                    <p:anim calcmode="lin" valueType="num">
                                      <p:cBhvr>
                                        <p:cTn id="18" dur="500" fill="hold"/>
                                        <p:tgtEl>
                                          <p:spTgt spid="102"/>
                                        </p:tgtEl>
                                        <p:attrNameLst>
                                          <p:attrName>ppt_h</p:attrName>
                                        </p:attrNameLst>
                                      </p:cBhvr>
                                      <p:tavLst>
                                        <p:tav tm="0">
                                          <p:val>
                                            <p:fltVal val="0"/>
                                          </p:val>
                                        </p:tav>
                                        <p:tav tm="100000">
                                          <p:val>
                                            <p:strVal val="#ppt_h"/>
                                          </p:val>
                                        </p:tav>
                                      </p:tavLst>
                                    </p:anim>
                                    <p:animEffect transition="in" filter="fade">
                                      <p:cBhvr>
                                        <p:cTn id="19" dur="500"/>
                                        <p:tgtEl>
                                          <p:spTgt spid="10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4"/>
                                        </p:tgtEl>
                                        <p:attrNameLst>
                                          <p:attrName>style.visibility</p:attrName>
                                        </p:attrNameLst>
                                      </p:cBhvr>
                                      <p:to>
                                        <p:strVal val="visible"/>
                                      </p:to>
                                    </p:set>
                                    <p:anim calcmode="lin" valueType="num">
                                      <p:cBhvr>
                                        <p:cTn id="22" dur="500" fill="hold"/>
                                        <p:tgtEl>
                                          <p:spTgt spid="104"/>
                                        </p:tgtEl>
                                        <p:attrNameLst>
                                          <p:attrName>ppt_w</p:attrName>
                                        </p:attrNameLst>
                                      </p:cBhvr>
                                      <p:tavLst>
                                        <p:tav tm="0">
                                          <p:val>
                                            <p:fltVal val="0"/>
                                          </p:val>
                                        </p:tav>
                                        <p:tav tm="100000">
                                          <p:val>
                                            <p:strVal val="#ppt_w"/>
                                          </p:val>
                                        </p:tav>
                                      </p:tavLst>
                                    </p:anim>
                                    <p:anim calcmode="lin" valueType="num">
                                      <p:cBhvr>
                                        <p:cTn id="23" dur="500" fill="hold"/>
                                        <p:tgtEl>
                                          <p:spTgt spid="104"/>
                                        </p:tgtEl>
                                        <p:attrNameLst>
                                          <p:attrName>ppt_h</p:attrName>
                                        </p:attrNameLst>
                                      </p:cBhvr>
                                      <p:tavLst>
                                        <p:tav tm="0">
                                          <p:val>
                                            <p:fltVal val="0"/>
                                          </p:val>
                                        </p:tav>
                                        <p:tav tm="100000">
                                          <p:val>
                                            <p:strVal val="#ppt_h"/>
                                          </p:val>
                                        </p:tav>
                                      </p:tavLst>
                                    </p:anim>
                                    <p:animEffect transition="in" filter="fade">
                                      <p:cBhvr>
                                        <p:cTn id="24"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100" grpId="0"/>
      <p:bldP spid="102" grpId="0"/>
      <p:bldP spid="10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0" name="Sev04"/>
          <p:cNvSpPr/>
          <p:nvPr/>
        </p:nvSpPr>
        <p:spPr>
          <a:xfrm rot="18900000">
            <a:off x="9306694" y="1822236"/>
            <a:ext cx="1612996" cy="1612996"/>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31" name="Sev03"/>
          <p:cNvSpPr/>
          <p:nvPr/>
        </p:nvSpPr>
        <p:spPr>
          <a:xfrm rot="18900000">
            <a:off x="6656927" y="2292036"/>
            <a:ext cx="1612996" cy="1612996"/>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32" name="Sev02"/>
          <p:cNvSpPr/>
          <p:nvPr/>
        </p:nvSpPr>
        <p:spPr>
          <a:xfrm rot="18900000">
            <a:off x="3941319" y="1822236"/>
            <a:ext cx="1612996" cy="1612996"/>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33" name="Sev01"/>
          <p:cNvSpPr/>
          <p:nvPr/>
        </p:nvSpPr>
        <p:spPr>
          <a:xfrm rot="18900000">
            <a:off x="1242179" y="2292036"/>
            <a:ext cx="1612996" cy="1612996"/>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34" name="Sev01"/>
          <p:cNvSpPr/>
          <p:nvPr/>
        </p:nvSpPr>
        <p:spPr>
          <a:xfrm rot="18900000">
            <a:off x="1242179" y="2038611"/>
            <a:ext cx="1612996" cy="1612996"/>
          </a:xfrm>
          <a:prstGeom prst="rect">
            <a:avLst/>
          </a:prstGeom>
          <a:solidFill>
            <a:srgbClr val="786344"/>
          </a:solidFill>
          <a:ln w="28575" cap="flat">
            <a:noFill/>
            <a:prstDash val="solid"/>
            <a:miter lim="800000"/>
          </a:ln>
          <a:effectLst/>
        </p:spPr>
        <p:txBody>
          <a:bodyPr vert="horz" wrap="square" lIns="91440" tIns="45720" rIns="91440" bIns="45720" numCol="1" anchor="t" anchorCtr="0" compatLnSpc="1"/>
          <a:lstStyle/>
          <a:p>
            <a:endParaRPr lang="en-US"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35" name="Sev02"/>
          <p:cNvSpPr/>
          <p:nvPr/>
        </p:nvSpPr>
        <p:spPr>
          <a:xfrm rot="18900000">
            <a:off x="3941319" y="2038611"/>
            <a:ext cx="1612996" cy="1612996"/>
          </a:xfrm>
          <a:prstGeom prst="rect">
            <a:avLst/>
          </a:prstGeom>
          <a:solidFill>
            <a:srgbClr val="4E402C"/>
          </a:solidFill>
          <a:ln w="28575" cap="flat">
            <a:noFill/>
            <a:prstDash val="solid"/>
            <a:miter lim="800000"/>
          </a:ln>
          <a:effectLst/>
        </p:spPr>
        <p:txBody>
          <a:bodyPr vert="horz" wrap="square" lIns="91440" tIns="45720" rIns="91440" bIns="45720" numCol="1" anchor="t" anchorCtr="0" compatLnSpc="1"/>
          <a:lstStyle/>
          <a:p>
            <a:endParaRPr lang="en-US"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36" name="Sev03"/>
          <p:cNvSpPr/>
          <p:nvPr/>
        </p:nvSpPr>
        <p:spPr>
          <a:xfrm rot="18900000">
            <a:off x="6656927" y="2038611"/>
            <a:ext cx="1612996" cy="1612996"/>
          </a:xfrm>
          <a:prstGeom prst="rect">
            <a:avLst/>
          </a:prstGeom>
          <a:solidFill>
            <a:srgbClr val="786344"/>
          </a:solidFill>
          <a:ln w="28575" cap="flat">
            <a:noFill/>
            <a:prstDash val="solid"/>
            <a:miter lim="800000"/>
          </a:ln>
          <a:effectLst/>
        </p:spPr>
        <p:txBody>
          <a:bodyPr vert="horz" wrap="square" lIns="91440" tIns="45720" rIns="91440" bIns="45720" numCol="1" anchor="t" anchorCtr="0" compatLnSpc="1"/>
          <a:lstStyle/>
          <a:p>
            <a:endParaRPr lang="en-US"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37" name="Sev04"/>
          <p:cNvSpPr/>
          <p:nvPr/>
        </p:nvSpPr>
        <p:spPr>
          <a:xfrm rot="18900000">
            <a:off x="9306694" y="2038611"/>
            <a:ext cx="1612996" cy="1612996"/>
          </a:xfrm>
          <a:prstGeom prst="rect">
            <a:avLst/>
          </a:prstGeom>
          <a:solidFill>
            <a:srgbClr val="4E402C"/>
          </a:solidFill>
          <a:ln w="28575" cap="flat">
            <a:noFill/>
            <a:prstDash val="solid"/>
            <a:miter lim="800000"/>
          </a:ln>
          <a:effectLst/>
        </p:spPr>
        <p:txBody>
          <a:bodyPr vert="horz" wrap="square" lIns="91440" tIns="45720" rIns="91440" bIns="45720" numCol="1" anchor="t" anchorCtr="0" compatLnSpc="1"/>
          <a:lstStyle/>
          <a:p>
            <a:endParaRPr lang="en-US"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39" name="Freeform 178"/>
          <p:cNvSpPr>
            <a:spLocks noEditPoints="1"/>
          </p:cNvSpPr>
          <p:nvPr/>
        </p:nvSpPr>
        <p:spPr bwMode="auto">
          <a:xfrm>
            <a:off x="7126944" y="2591682"/>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Calibri" panose="020F0502020204030204" pitchFamily="34" charset="0"/>
              <a:sym typeface="+mn-lt"/>
            </a:endParaRPr>
          </a:p>
        </p:txBody>
      </p:sp>
      <p:grpSp>
        <p:nvGrpSpPr>
          <p:cNvPr id="41" name="组合 40"/>
          <p:cNvGrpSpPr/>
          <p:nvPr/>
        </p:nvGrpSpPr>
        <p:grpSpPr>
          <a:xfrm>
            <a:off x="746435" y="4354514"/>
            <a:ext cx="2534452" cy="816348"/>
            <a:chOff x="746435" y="4258821"/>
            <a:chExt cx="2534452" cy="816348"/>
          </a:xfrm>
        </p:grpSpPr>
        <p:sp>
          <p:nvSpPr>
            <p:cNvPr id="42" name="矩形 41"/>
            <p:cNvSpPr/>
            <p:nvPr/>
          </p:nvSpPr>
          <p:spPr>
            <a:xfrm>
              <a:off x="746435" y="4258821"/>
              <a:ext cx="2534452" cy="506730"/>
            </a:xfrm>
            <a:prstGeom prst="rect">
              <a:avLst/>
            </a:prstGeom>
          </p:spPr>
          <p:txBody>
            <a:bodyPr wrap="square">
              <a:spAutoFit/>
            </a:bodyPr>
            <a:lstStyle/>
            <a:p>
              <a:pPr algn="ctr">
                <a:lnSpc>
                  <a:spcPct val="150000"/>
                </a:lnSpc>
                <a:spcAft>
                  <a:spcPts val="600"/>
                </a:spcAft>
                <a:buClr>
                  <a:srgbClr val="202F3D"/>
                </a:buClr>
              </a:pPr>
              <a:r>
                <a:rPr lang="en-US" altLang="zh-CN"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 </a:t>
              </a:r>
              <a:r>
                <a:rPr lang="en-MY" altLang="en-US"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No. of Respondents</a:t>
              </a:r>
            </a:p>
          </p:txBody>
        </p:sp>
        <p:sp>
          <p:nvSpPr>
            <p:cNvPr id="43" name="矩形 42"/>
            <p:cNvSpPr/>
            <p:nvPr/>
          </p:nvSpPr>
          <p:spPr>
            <a:xfrm>
              <a:off x="746435" y="4753224"/>
              <a:ext cx="2534452" cy="321945"/>
            </a:xfrm>
            <a:prstGeom prst="rect">
              <a:avLst/>
            </a:prstGeom>
          </p:spPr>
          <p:txBody>
            <a:bodyPr wrap="square">
              <a:spAutoFit/>
            </a:bodyPr>
            <a:lstStyle/>
            <a:p>
              <a:pPr algn="ctr">
                <a:lnSpc>
                  <a:spcPct val="150000"/>
                </a:lnSpc>
                <a:spcAft>
                  <a:spcPts val="600"/>
                </a:spcAft>
                <a:buClr>
                  <a:srgbClr val="202F3D"/>
                </a:buClr>
              </a:pPr>
              <a:endParaRPr lang="en-US" altLang="zh-CN" sz="10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46" name="矩形 45"/>
          <p:cNvSpPr/>
          <p:nvPr/>
        </p:nvSpPr>
        <p:spPr>
          <a:xfrm>
            <a:off x="3478530" y="4464050"/>
            <a:ext cx="2534285" cy="675640"/>
          </a:xfrm>
          <a:prstGeom prst="rect">
            <a:avLst/>
          </a:prstGeom>
        </p:spPr>
        <p:txBody>
          <a:bodyPr wrap="square">
            <a:spAutoFit/>
          </a:bodyPr>
          <a:lstStyle/>
          <a:p>
            <a:pPr algn="ctr">
              <a:lnSpc>
                <a:spcPct val="100000"/>
              </a:lnSpc>
              <a:spcAft>
                <a:spcPts val="600"/>
              </a:spcAft>
              <a:buClr>
                <a:srgbClr val="202F3D"/>
              </a:buClr>
            </a:pPr>
            <a:r>
              <a:rPr lang="en-US" altLang="zh-CN" sz="20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 </a:t>
            </a:r>
            <a:r>
              <a:rPr lang="en-MY" altLang="en-US"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How Do We Conduct the Study</a:t>
            </a:r>
          </a:p>
        </p:txBody>
      </p:sp>
      <p:sp>
        <p:nvSpPr>
          <p:cNvPr id="49" name="矩形 48"/>
          <p:cNvSpPr/>
          <p:nvPr/>
        </p:nvSpPr>
        <p:spPr>
          <a:xfrm>
            <a:off x="6195695" y="4354830"/>
            <a:ext cx="2534285" cy="506730"/>
          </a:xfrm>
          <a:prstGeom prst="rect">
            <a:avLst/>
          </a:prstGeom>
        </p:spPr>
        <p:txBody>
          <a:bodyPr wrap="square">
            <a:spAutoFit/>
          </a:bodyPr>
          <a:lstStyle/>
          <a:p>
            <a:pPr algn="ctr">
              <a:lnSpc>
                <a:spcPct val="150000"/>
              </a:lnSpc>
              <a:spcAft>
                <a:spcPts val="600"/>
              </a:spcAft>
              <a:buClr>
                <a:srgbClr val="202F3D"/>
              </a:buClr>
            </a:pPr>
            <a:r>
              <a:rPr lang="en-US" altLang="zh-CN"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 </a:t>
            </a:r>
            <a:r>
              <a:rPr lang="en-MY" altLang="en-US"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How We Collect Data</a:t>
            </a:r>
          </a:p>
        </p:txBody>
      </p:sp>
      <p:sp>
        <p:nvSpPr>
          <p:cNvPr id="52" name="矩形 51"/>
          <p:cNvSpPr/>
          <p:nvPr/>
        </p:nvSpPr>
        <p:spPr>
          <a:xfrm>
            <a:off x="8784590" y="4354830"/>
            <a:ext cx="2534285" cy="998855"/>
          </a:xfrm>
          <a:prstGeom prst="rect">
            <a:avLst/>
          </a:prstGeom>
        </p:spPr>
        <p:txBody>
          <a:bodyPr wrap="square">
            <a:spAutoFit/>
          </a:bodyPr>
          <a:lstStyle/>
          <a:p>
            <a:pPr algn="ctr">
              <a:lnSpc>
                <a:spcPct val="150000"/>
              </a:lnSpc>
              <a:spcAft>
                <a:spcPts val="600"/>
              </a:spcAft>
              <a:buClr>
                <a:srgbClr val="202F3D"/>
              </a:buClr>
            </a:pPr>
            <a:r>
              <a:rPr lang="en-US" altLang="zh-CN"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 </a:t>
            </a:r>
            <a:r>
              <a:rPr lang="en-MY" altLang="en-US"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Methods We Used</a:t>
            </a:r>
          </a:p>
          <a:p>
            <a:pPr algn="ctr">
              <a:lnSpc>
                <a:spcPct val="150000"/>
              </a:lnSpc>
              <a:spcAft>
                <a:spcPts val="600"/>
              </a:spcAft>
              <a:buClr>
                <a:srgbClr val="202F3D"/>
              </a:buClr>
            </a:pPr>
            <a:endParaRPr lang="en-MY" altLang="en-US"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Freeform 21"/>
          <p:cNvSpPr>
            <a:spLocks noEditPoints="1"/>
          </p:cNvSpPr>
          <p:nvPr/>
        </p:nvSpPr>
        <p:spPr bwMode="auto">
          <a:xfrm>
            <a:off x="9799955" y="2494280"/>
            <a:ext cx="626110" cy="603885"/>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ysClr val="window" lastClr="FFFFFF"/>
          </a:solidFill>
          <a:ln>
            <a:noFill/>
          </a:ln>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75000"/>
                  <a:lumOff val="25000"/>
                </a:schemeClr>
              </a:solidFill>
              <a:effectLst/>
              <a:uLnTx/>
              <a:uFillTx/>
              <a:ea typeface="Calibri" panose="020F0502020204030204" pitchFamily="34" charset="0"/>
              <a:cs typeface="Calibri" panose="020F0502020204030204" pitchFamily="34" charset="0"/>
            </a:endParaRPr>
          </a:p>
        </p:txBody>
      </p:sp>
      <p:sp>
        <p:nvSpPr>
          <p:cNvPr id="2" name="Freeform 99"/>
          <p:cNvSpPr>
            <a:spLocks noEditPoints="1"/>
          </p:cNvSpPr>
          <p:nvPr/>
        </p:nvSpPr>
        <p:spPr bwMode="auto">
          <a:xfrm>
            <a:off x="1743075" y="2590800"/>
            <a:ext cx="611505" cy="604520"/>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959596"/>
              </a:solidFill>
              <a:effectLst/>
              <a:uLnTx/>
              <a:uFillTx/>
              <a:ea typeface="Calibri" panose="020F0502020204030204" pitchFamily="34" charset="0"/>
              <a:cs typeface="Calibri" panose="020F0502020204030204" pitchFamily="34" charset="0"/>
            </a:endParaRPr>
          </a:p>
        </p:txBody>
      </p:sp>
      <p:grpSp>
        <p:nvGrpSpPr>
          <p:cNvPr id="75" name="Group 30"/>
          <p:cNvGrpSpPr>
            <a:grpSpLocks noChangeAspect="1"/>
          </p:cNvGrpSpPr>
          <p:nvPr/>
        </p:nvGrpSpPr>
        <p:grpSpPr>
          <a:xfrm>
            <a:off x="4540884" y="2545029"/>
            <a:ext cx="410441" cy="612000"/>
            <a:chOff x="4669866" y="3800264"/>
            <a:chExt cx="279527" cy="416797"/>
          </a:xfrm>
          <a:solidFill>
            <a:schemeClr val="bg1"/>
          </a:solidFill>
        </p:grpSpPr>
        <p:sp>
          <p:nvSpPr>
            <p:cNvPr id="76"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ea typeface="Calibri" panose="020F0502020204030204" pitchFamily="34" charset="0"/>
                <a:cs typeface="Calibri" panose="020F0502020204030204" pitchFamily="34" charset="0"/>
              </a:endParaRPr>
            </a:p>
          </p:txBody>
        </p:sp>
        <p:sp>
          <p:nvSpPr>
            <p:cNvPr id="77"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ea typeface="Calibri" panose="020F0502020204030204" pitchFamily="34" charset="0"/>
                <a:cs typeface="Calibri" panose="020F0502020204030204" pitchFamily="34" charset="0"/>
              </a:endParaRPr>
            </a:p>
          </p:txBody>
        </p:sp>
        <p:sp>
          <p:nvSpPr>
            <p:cNvPr id="78"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ea typeface="Calibri" panose="020F0502020204030204" pitchFamily="34" charset="0"/>
                <a:cs typeface="Calibri" panose="020F0502020204030204" pitchFamily="34" charset="0"/>
              </a:endParaRPr>
            </a:p>
          </p:txBody>
        </p:sp>
        <p:sp>
          <p:nvSpPr>
            <p:cNvPr id="79"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ea typeface="Calibri" panose="020F0502020204030204" pitchFamily="34" charset="0"/>
                <a:cs typeface="Calibri" panose="020F0502020204030204" pitchFamily="34" charset="0"/>
              </a:endParaRPr>
            </a:p>
          </p:txBody>
        </p:sp>
      </p:grpSp>
      <p:sp>
        <p:nvSpPr>
          <p:cNvPr id="9" name="TextBox 7"/>
          <p:cNvSpPr txBox="1"/>
          <p:nvPr/>
        </p:nvSpPr>
        <p:spPr>
          <a:xfrm>
            <a:off x="3189206" y="418792"/>
            <a:ext cx="5628168" cy="635000"/>
          </a:xfrm>
          <a:prstGeom prst="rect">
            <a:avLst/>
          </a:prstGeom>
          <a:noFill/>
        </p:spPr>
        <p:txBody>
          <a:bodyPr wrap="square" rIns="144000" bIns="36000" numCol="1" spcCol="360000" rtlCol="0">
            <a:spAutoFit/>
          </a:bodyPr>
          <a:lstStyle/>
          <a:p>
            <a:pPr algn="ctr"/>
            <a:r>
              <a:rPr lang="en-MY" altLang="zh-CN" sz="3600" b="1" dirty="0">
                <a:solidFill>
                  <a:srgbClr val="4E402C"/>
                </a:solidFill>
                <a:latin typeface="Calibri" panose="020F0502020204030204" pitchFamily="34" charset="0"/>
                <a:ea typeface="Calibri" panose="020F0502020204030204" pitchFamily="34" charset="0"/>
                <a:cs typeface="Calibri" panose="020F0502020204030204" pitchFamily="34" charset="0"/>
              </a:rPr>
              <a:t>Methodology</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2" presetClass="entr" presetSubtype="4" accel="50000" decel="5000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ppt_x"/>
                                          </p:val>
                                        </p:tav>
                                        <p:tav tm="100000">
                                          <p:val>
                                            <p:strVal val="#ppt_x"/>
                                          </p:val>
                                        </p:tav>
                                      </p:tavLst>
                                    </p:anim>
                                    <p:anim calcmode="lin" valueType="num">
                                      <p:cBhvr additive="base">
                                        <p:cTn id="13" dur="500" fill="hold"/>
                                        <p:tgtEl>
                                          <p:spTgt spid="3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par>
                                <p:cTn id="20" presetID="2" presetClass="entr" presetSubtype="1" accel="50000" decel="5000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ppt_x"/>
                                          </p:val>
                                        </p:tav>
                                        <p:tav tm="100000">
                                          <p:val>
                                            <p:strVal val="#ppt_x"/>
                                          </p:val>
                                        </p:tav>
                                      </p:tavLst>
                                    </p:anim>
                                    <p:anim calcmode="lin" valueType="num">
                                      <p:cBhvr additive="base">
                                        <p:cTn id="23" dur="500" fill="hold"/>
                                        <p:tgtEl>
                                          <p:spTgt spid="32"/>
                                        </p:tgtEl>
                                        <p:attrNameLst>
                                          <p:attrName>ppt_y</p:attrName>
                                        </p:attrNameLst>
                                      </p:cBhvr>
                                      <p:tavLst>
                                        <p:tav tm="0">
                                          <p:val>
                                            <p:strVal val="0-#ppt_h/2"/>
                                          </p:val>
                                        </p:tav>
                                        <p:tav tm="100000">
                                          <p:val>
                                            <p:strVal val="#ppt_y"/>
                                          </p:val>
                                        </p:tav>
                                      </p:tavLst>
                                    </p:anim>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2" presetClass="entr" presetSubtype="4" accel="50000" decel="50000"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p:cTn id="37" dur="500" fill="hold"/>
                                        <p:tgtEl>
                                          <p:spTgt spid="39"/>
                                        </p:tgtEl>
                                        <p:attrNameLst>
                                          <p:attrName>ppt_w</p:attrName>
                                        </p:attrNameLst>
                                      </p:cBhvr>
                                      <p:tavLst>
                                        <p:tav tm="0">
                                          <p:val>
                                            <p:fltVal val="0"/>
                                          </p:val>
                                        </p:tav>
                                        <p:tav tm="100000">
                                          <p:val>
                                            <p:strVal val="#ppt_w"/>
                                          </p:val>
                                        </p:tav>
                                      </p:tavLst>
                                    </p:anim>
                                    <p:anim calcmode="lin" valueType="num">
                                      <p:cBhvr>
                                        <p:cTn id="38" dur="500" fill="hold"/>
                                        <p:tgtEl>
                                          <p:spTgt spid="39"/>
                                        </p:tgtEl>
                                        <p:attrNameLst>
                                          <p:attrName>ppt_h</p:attrName>
                                        </p:attrNameLst>
                                      </p:cBhvr>
                                      <p:tavLst>
                                        <p:tav tm="0">
                                          <p:val>
                                            <p:fltVal val="0"/>
                                          </p:val>
                                        </p:tav>
                                        <p:tav tm="100000">
                                          <p:val>
                                            <p:strVal val="#ppt_h"/>
                                          </p:val>
                                        </p:tav>
                                      </p:tavLst>
                                    </p:anim>
                                    <p:animEffect transition="in" filter="fade">
                                      <p:cBhvr>
                                        <p:cTn id="39" dur="500"/>
                                        <p:tgtEl>
                                          <p:spTgt spid="39"/>
                                        </p:tgtEl>
                                      </p:cBhvr>
                                    </p:animEffect>
                                  </p:childTnLst>
                                </p:cTn>
                              </p:par>
                            </p:childTnLst>
                          </p:cTn>
                        </p:par>
                        <p:par>
                          <p:cTn id="40" fill="hold">
                            <p:stCondLst>
                              <p:cond delay="2000"/>
                            </p:stCondLst>
                            <p:childTnLst>
                              <p:par>
                                <p:cTn id="41" presetID="53" presetClass="entr" presetSubtype="16"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500" fill="hold"/>
                                        <p:tgtEl>
                                          <p:spTgt spid="37"/>
                                        </p:tgtEl>
                                        <p:attrNameLst>
                                          <p:attrName>ppt_w</p:attrName>
                                        </p:attrNameLst>
                                      </p:cBhvr>
                                      <p:tavLst>
                                        <p:tav tm="0">
                                          <p:val>
                                            <p:fltVal val="0"/>
                                          </p:val>
                                        </p:tav>
                                        <p:tav tm="100000">
                                          <p:val>
                                            <p:strVal val="#ppt_w"/>
                                          </p:val>
                                        </p:tav>
                                      </p:tavLst>
                                    </p:anim>
                                    <p:anim calcmode="lin" valueType="num">
                                      <p:cBhvr>
                                        <p:cTn id="44" dur="500" fill="hold"/>
                                        <p:tgtEl>
                                          <p:spTgt spid="37"/>
                                        </p:tgtEl>
                                        <p:attrNameLst>
                                          <p:attrName>ppt_h</p:attrName>
                                        </p:attrNameLst>
                                      </p:cBhvr>
                                      <p:tavLst>
                                        <p:tav tm="0">
                                          <p:val>
                                            <p:fltVal val="0"/>
                                          </p:val>
                                        </p:tav>
                                        <p:tav tm="100000">
                                          <p:val>
                                            <p:strVal val="#ppt_h"/>
                                          </p:val>
                                        </p:tav>
                                      </p:tavLst>
                                    </p:anim>
                                    <p:animEffect transition="in" filter="fade">
                                      <p:cBhvr>
                                        <p:cTn id="45" dur="500"/>
                                        <p:tgtEl>
                                          <p:spTgt spid="37"/>
                                        </p:tgtEl>
                                      </p:cBhvr>
                                    </p:animEffect>
                                  </p:childTnLst>
                                </p:cTn>
                              </p:par>
                              <p:par>
                                <p:cTn id="46" presetID="2" presetClass="entr" presetSubtype="1" accel="50000" decel="5000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additive="base">
                                        <p:cTn id="48" dur="500" fill="hold"/>
                                        <p:tgtEl>
                                          <p:spTgt spid="30"/>
                                        </p:tgtEl>
                                        <p:attrNameLst>
                                          <p:attrName>ppt_x</p:attrName>
                                        </p:attrNameLst>
                                      </p:cBhvr>
                                      <p:tavLst>
                                        <p:tav tm="0">
                                          <p:val>
                                            <p:strVal val="#ppt_x"/>
                                          </p:val>
                                        </p:tav>
                                        <p:tav tm="100000">
                                          <p:val>
                                            <p:strVal val="#ppt_x"/>
                                          </p:val>
                                        </p:tav>
                                      </p:tavLst>
                                    </p:anim>
                                    <p:anim calcmode="lin" valueType="num">
                                      <p:cBhvr additive="base">
                                        <p:cTn id="49" dur="500" fill="hold"/>
                                        <p:tgtEl>
                                          <p:spTgt spid="30"/>
                                        </p:tgtEl>
                                        <p:attrNameLst>
                                          <p:attrName>ppt_y</p:attrName>
                                        </p:attrNameLst>
                                      </p:cBhvr>
                                      <p:tavLst>
                                        <p:tav tm="0">
                                          <p:val>
                                            <p:strVal val="0-#ppt_h/2"/>
                                          </p:val>
                                        </p:tav>
                                        <p:tav tm="100000">
                                          <p:val>
                                            <p:strVal val="#ppt_y"/>
                                          </p:val>
                                        </p:tav>
                                      </p:tavLst>
                                    </p:anim>
                                  </p:childTnLst>
                                </p:cTn>
                              </p:par>
                            </p:childTnLst>
                          </p:cTn>
                        </p:par>
                        <p:par>
                          <p:cTn id="50" fill="hold">
                            <p:stCondLst>
                              <p:cond delay="2500"/>
                            </p:stCondLst>
                            <p:childTnLst>
                              <p:par>
                                <p:cTn id="51" presetID="2" presetClass="entr" presetSubtype="4" fill="hold" nodeType="afterEffect">
                                  <p:stCondLst>
                                    <p:cond delay="0"/>
                                  </p:stCondLst>
                                  <p:childTnLst>
                                    <p:set>
                                      <p:cBhvr>
                                        <p:cTn id="52" dur="1" fill="hold">
                                          <p:stCondLst>
                                            <p:cond delay="0"/>
                                          </p:stCondLst>
                                        </p:cTn>
                                        <p:tgtEl>
                                          <p:spTgt spid="75"/>
                                        </p:tgtEl>
                                        <p:attrNameLst>
                                          <p:attrName>style.visibility</p:attrName>
                                        </p:attrNameLst>
                                      </p:cBhvr>
                                      <p:to>
                                        <p:strVal val="visible"/>
                                      </p:to>
                                    </p:set>
                                    <p:anim calcmode="lin" valueType="num">
                                      <p:cBhvr additive="base">
                                        <p:cTn id="53" dur="250" fill="hold"/>
                                        <p:tgtEl>
                                          <p:spTgt spid="75"/>
                                        </p:tgtEl>
                                        <p:attrNameLst>
                                          <p:attrName>ppt_x</p:attrName>
                                        </p:attrNameLst>
                                      </p:cBhvr>
                                      <p:tavLst>
                                        <p:tav tm="0">
                                          <p:val>
                                            <p:strVal val="#ppt_x"/>
                                          </p:val>
                                        </p:tav>
                                        <p:tav tm="100000">
                                          <p:val>
                                            <p:strVal val="#ppt_x"/>
                                          </p:val>
                                        </p:tav>
                                      </p:tavLst>
                                    </p:anim>
                                    <p:anim calcmode="lin" valueType="num">
                                      <p:cBhvr additive="base">
                                        <p:cTn id="54" dur="250" fill="hold"/>
                                        <p:tgtEl>
                                          <p:spTgt spid="75"/>
                                        </p:tgtEl>
                                        <p:attrNameLst>
                                          <p:attrName>ppt_y</p:attrName>
                                        </p:attrNameLst>
                                      </p:cBhvr>
                                      <p:tavLst>
                                        <p:tav tm="0">
                                          <p:val>
                                            <p:strVal val="1+#ppt_h/2"/>
                                          </p:val>
                                        </p:tav>
                                        <p:tav tm="100000">
                                          <p:val>
                                            <p:strVal val="#ppt_y"/>
                                          </p:val>
                                        </p:tav>
                                      </p:tavLst>
                                    </p:anim>
                                  </p:childTnLst>
                                </p:cTn>
                              </p:par>
                            </p:childTnLst>
                          </p:cTn>
                        </p:par>
                        <p:par>
                          <p:cTn id="55" fill="hold">
                            <p:stCondLst>
                              <p:cond delay="3000"/>
                            </p:stCondLst>
                            <p:childTnLst>
                              <p:par>
                                <p:cTn id="56" presetID="2" presetClass="entr" presetSubtype="2" fill="hold" grpId="0" nodeType="afterEffect">
                                  <p:stCondLst>
                                    <p:cond delay="0"/>
                                  </p:stCondLst>
                                  <p:iterate type="lt">
                                    <p:tmPct val="10000"/>
                                  </p:iterate>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fill="hold"/>
                                        <p:tgtEl>
                                          <p:spTgt spid="9"/>
                                        </p:tgtEl>
                                        <p:attrNameLst>
                                          <p:attrName>ppt_x</p:attrName>
                                        </p:attrNameLst>
                                      </p:cBhvr>
                                      <p:tavLst>
                                        <p:tav tm="0">
                                          <p:val>
                                            <p:strVal val="1+#ppt_w/2"/>
                                          </p:val>
                                        </p:tav>
                                        <p:tav tm="100000">
                                          <p:val>
                                            <p:strVal val="#ppt_x"/>
                                          </p:val>
                                        </p:tav>
                                      </p:tavLst>
                                    </p:anim>
                                    <p:anim calcmode="lin" valueType="num">
                                      <p:cBhvr additive="base">
                                        <p:cTn id="59"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bldLvl="0" animBg="1"/>
      <p:bldP spid="35" grpId="0" animBg="1"/>
      <p:bldP spid="36" grpId="0" animBg="1"/>
      <p:bldP spid="37" grpId="0" animBg="1"/>
      <p:bldP spid="39" grpId="0" animBg="1"/>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1" name="Sev01"/>
          <p:cNvSpPr/>
          <p:nvPr/>
        </p:nvSpPr>
        <p:spPr>
          <a:xfrm rot="18900000">
            <a:off x="6927850" y="1898650"/>
            <a:ext cx="746125" cy="624205"/>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33" name="Sev01"/>
          <p:cNvSpPr/>
          <p:nvPr/>
        </p:nvSpPr>
        <p:spPr>
          <a:xfrm rot="18900000">
            <a:off x="4317365" y="1755140"/>
            <a:ext cx="836295" cy="715010"/>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Calibri" panose="020F0502020204030204" pitchFamily="34" charset="0"/>
              <a:sym typeface="+mn-lt"/>
            </a:endParaRPr>
          </a:p>
        </p:txBody>
      </p:sp>
      <p:grpSp>
        <p:nvGrpSpPr>
          <p:cNvPr id="4" name="组合 3"/>
          <p:cNvGrpSpPr/>
          <p:nvPr/>
        </p:nvGrpSpPr>
        <p:grpSpPr>
          <a:xfrm>
            <a:off x="5283769" y="2382026"/>
            <a:ext cx="1533022" cy="1533022"/>
            <a:chOff x="5184292" y="3158835"/>
            <a:chExt cx="1823416" cy="1823416"/>
          </a:xfrm>
        </p:grpSpPr>
        <p:grpSp>
          <p:nvGrpSpPr>
            <p:cNvPr id="7" name="组合 6"/>
            <p:cNvGrpSpPr/>
            <p:nvPr/>
          </p:nvGrpSpPr>
          <p:grpSpPr>
            <a:xfrm>
              <a:off x="5184292" y="3158835"/>
              <a:ext cx="1823416" cy="1823416"/>
              <a:chOff x="4489450" y="2618448"/>
              <a:chExt cx="2209800" cy="2209800"/>
            </a:xfrm>
          </p:grpSpPr>
          <p:sp>
            <p:nvSpPr>
              <p:cNvPr id="9" name="椭圆 8"/>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Arial" panose="020B0604020202020204" pitchFamily="34" charset="0"/>
                  <a:ea typeface="Arial" panose="020B0604020202020204" pitchFamily="34" charset="0"/>
                  <a:cs typeface="Calibri" panose="020F0502020204030204" pitchFamily="34" charset="0"/>
                </a:endParaRPr>
              </a:p>
            </p:txBody>
          </p:sp>
          <p:sp>
            <p:nvSpPr>
              <p:cNvPr id="10" name="椭圆 9"/>
              <p:cNvSpPr/>
              <p:nvPr/>
            </p:nvSpPr>
            <p:spPr>
              <a:xfrm>
                <a:off x="4701442" y="2830441"/>
                <a:ext cx="1785818" cy="1785816"/>
              </a:xfrm>
              <a:prstGeom prst="ellipse">
                <a:avLst/>
              </a:prstGeom>
              <a:solidFill>
                <a:srgbClr val="786344"/>
              </a:solidFill>
              <a:ln w="444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Arial" panose="020B0604020202020204" pitchFamily="34" charset="0"/>
                  <a:ea typeface="Arial" panose="020B0604020202020204" pitchFamily="34" charset="0"/>
                  <a:cs typeface="Calibri" panose="020F0502020204030204" pitchFamily="34" charset="0"/>
                </a:endParaRPr>
              </a:p>
            </p:txBody>
          </p:sp>
        </p:grpSp>
        <p:sp>
          <p:nvSpPr>
            <p:cNvPr id="8" name="Freeform 61"/>
            <p:cNvSpPr>
              <a:spLocks noEditPoints="1"/>
            </p:cNvSpPr>
            <p:nvPr/>
          </p:nvSpPr>
          <p:spPr bwMode="auto">
            <a:xfrm>
              <a:off x="5824097" y="3798640"/>
              <a:ext cx="543805" cy="543805"/>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Arial" panose="020B0604020202020204" pitchFamily="34" charset="0"/>
                <a:ea typeface="Arial" panose="020B0604020202020204" pitchFamily="34" charset="0"/>
                <a:cs typeface="Calibri" panose="020F0502020204030204" pitchFamily="34" charset="0"/>
              </a:endParaRPr>
            </a:p>
          </p:txBody>
        </p:sp>
      </p:grpSp>
      <p:sp>
        <p:nvSpPr>
          <p:cNvPr id="34" name="Sev01"/>
          <p:cNvSpPr/>
          <p:nvPr/>
        </p:nvSpPr>
        <p:spPr>
          <a:xfrm rot="18900000">
            <a:off x="4402455" y="1707515"/>
            <a:ext cx="666115" cy="626110"/>
          </a:xfrm>
          <a:prstGeom prst="rect">
            <a:avLst/>
          </a:prstGeom>
          <a:solidFill>
            <a:srgbClr val="786344"/>
          </a:solidFill>
          <a:ln w="28575" cap="flat">
            <a:noFill/>
            <a:prstDash val="solid"/>
            <a:miter lim="800000"/>
          </a:ln>
          <a:effectLst/>
        </p:spPr>
        <p:txBody>
          <a:bodyPr vert="horz" wrap="square" lIns="91440" tIns="45720" rIns="91440" bIns="45720" numCol="1" anchor="t" anchorCtr="0" compatLnSpc="1"/>
          <a:lstStyle/>
          <a:p>
            <a:endParaRPr lang="en-US"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35" name="Sev02"/>
          <p:cNvSpPr/>
          <p:nvPr/>
        </p:nvSpPr>
        <p:spPr>
          <a:xfrm rot="18900000">
            <a:off x="6998970" y="1780540"/>
            <a:ext cx="603885" cy="663575"/>
          </a:xfrm>
          <a:prstGeom prst="rect">
            <a:avLst/>
          </a:prstGeom>
          <a:solidFill>
            <a:srgbClr val="4E402C"/>
          </a:solidFill>
          <a:ln w="28575" cap="flat">
            <a:noFill/>
            <a:prstDash val="solid"/>
            <a:miter lim="800000"/>
          </a:ln>
          <a:effectLst/>
        </p:spPr>
        <p:txBody>
          <a:bodyPr vert="horz" wrap="square" lIns="91440" tIns="45720" rIns="91440" bIns="45720" numCol="1" anchor="t" anchorCtr="0" compatLnSpc="1"/>
          <a:lstStyle/>
          <a:p>
            <a:endParaRPr lang="en-US"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12" name="Sev01"/>
          <p:cNvSpPr/>
          <p:nvPr/>
        </p:nvSpPr>
        <p:spPr>
          <a:xfrm rot="18900000">
            <a:off x="6973570" y="3467735"/>
            <a:ext cx="790575" cy="680720"/>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13" name="Sev01"/>
          <p:cNvSpPr/>
          <p:nvPr/>
        </p:nvSpPr>
        <p:spPr>
          <a:xfrm rot="18900000">
            <a:off x="4382770" y="3451860"/>
            <a:ext cx="746760" cy="684530"/>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15" name="Sev01"/>
          <p:cNvSpPr/>
          <p:nvPr/>
        </p:nvSpPr>
        <p:spPr>
          <a:xfrm rot="18900000">
            <a:off x="7035165" y="3431540"/>
            <a:ext cx="666115" cy="626110"/>
          </a:xfrm>
          <a:prstGeom prst="rect">
            <a:avLst/>
          </a:prstGeom>
          <a:solidFill>
            <a:srgbClr val="786344"/>
          </a:solidFill>
          <a:ln w="28575" cap="flat">
            <a:noFill/>
            <a:prstDash val="solid"/>
            <a:miter lim="800000"/>
          </a:ln>
          <a:effectLst/>
        </p:spPr>
        <p:txBody>
          <a:bodyPr vert="horz" wrap="square" lIns="91440" tIns="45720" rIns="91440" bIns="45720" numCol="1" anchor="t" anchorCtr="0" compatLnSpc="1"/>
          <a:lstStyle/>
          <a:p>
            <a:endParaRPr lang="en-US"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16" name="Sev02"/>
          <p:cNvSpPr/>
          <p:nvPr/>
        </p:nvSpPr>
        <p:spPr>
          <a:xfrm rot="18900000">
            <a:off x="4396105" y="3462020"/>
            <a:ext cx="603885" cy="663575"/>
          </a:xfrm>
          <a:prstGeom prst="rect">
            <a:avLst/>
          </a:prstGeom>
          <a:solidFill>
            <a:srgbClr val="4E402C"/>
          </a:solidFill>
          <a:ln w="28575" cap="flat">
            <a:noFill/>
            <a:prstDash val="solid"/>
            <a:miter lim="800000"/>
          </a:ln>
          <a:effectLst/>
        </p:spPr>
        <p:txBody>
          <a:bodyPr vert="horz" wrap="square" lIns="91440" tIns="45720" rIns="91440" bIns="45720" numCol="1" anchor="t" anchorCtr="0" compatLnSpc="1"/>
          <a:lstStyle/>
          <a:p>
            <a:endParaRPr lang="en-US"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17" name="Freeform 99"/>
          <p:cNvSpPr>
            <a:spLocks noEditPoints="1"/>
          </p:cNvSpPr>
          <p:nvPr/>
        </p:nvSpPr>
        <p:spPr bwMode="auto">
          <a:xfrm>
            <a:off x="4536440" y="1825625"/>
            <a:ext cx="398145" cy="390525"/>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959596"/>
              </a:solidFill>
              <a:effectLst/>
              <a:uLnTx/>
              <a:uFillTx/>
              <a:ea typeface="Calibri" panose="020F0502020204030204" pitchFamily="34" charset="0"/>
              <a:cs typeface="Calibri" panose="020F0502020204030204" pitchFamily="34" charset="0"/>
            </a:endParaRPr>
          </a:p>
        </p:txBody>
      </p:sp>
      <p:grpSp>
        <p:nvGrpSpPr>
          <p:cNvPr id="18" name="Group 30"/>
          <p:cNvGrpSpPr>
            <a:grpSpLocks noChangeAspect="1"/>
          </p:cNvGrpSpPr>
          <p:nvPr/>
        </p:nvGrpSpPr>
        <p:grpSpPr>
          <a:xfrm>
            <a:off x="4561205" y="3579495"/>
            <a:ext cx="270510" cy="403860"/>
            <a:chOff x="4669866" y="3800264"/>
            <a:chExt cx="279527" cy="416797"/>
          </a:xfrm>
          <a:solidFill>
            <a:schemeClr val="bg1"/>
          </a:solidFill>
        </p:grpSpPr>
        <p:sp>
          <p:nvSpPr>
            <p:cNvPr id="19"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ea typeface="Calibri" panose="020F0502020204030204" pitchFamily="34" charset="0"/>
                <a:cs typeface="Calibri" panose="020F0502020204030204" pitchFamily="34" charset="0"/>
              </a:endParaRPr>
            </a:p>
          </p:txBody>
        </p:sp>
        <p:sp>
          <p:nvSpPr>
            <p:cNvPr id="20"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ea typeface="Calibri" panose="020F0502020204030204" pitchFamily="34" charset="0"/>
                <a:cs typeface="Calibri" panose="020F0502020204030204" pitchFamily="34" charset="0"/>
              </a:endParaRPr>
            </a:p>
          </p:txBody>
        </p:sp>
        <p:sp>
          <p:nvSpPr>
            <p:cNvPr id="21"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ea typeface="Calibri" panose="020F0502020204030204" pitchFamily="34" charset="0"/>
                <a:cs typeface="Calibri" panose="020F0502020204030204" pitchFamily="34" charset="0"/>
              </a:endParaRPr>
            </a:p>
          </p:txBody>
        </p:sp>
        <p:sp>
          <p:nvSpPr>
            <p:cNvPr id="22"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ea typeface="Calibri" panose="020F0502020204030204" pitchFamily="34" charset="0"/>
                <a:cs typeface="Calibri" panose="020F0502020204030204" pitchFamily="34" charset="0"/>
              </a:endParaRPr>
            </a:p>
          </p:txBody>
        </p:sp>
      </p:grpSp>
      <p:sp>
        <p:nvSpPr>
          <p:cNvPr id="23" name="Freeform 178"/>
          <p:cNvSpPr>
            <a:spLocks noEditPoints="1"/>
          </p:cNvSpPr>
          <p:nvPr/>
        </p:nvSpPr>
        <p:spPr bwMode="auto">
          <a:xfrm>
            <a:off x="7099300" y="1960245"/>
            <a:ext cx="402590" cy="304800"/>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24" name="Freeform 21"/>
          <p:cNvSpPr>
            <a:spLocks noEditPoints="1"/>
          </p:cNvSpPr>
          <p:nvPr/>
        </p:nvSpPr>
        <p:spPr bwMode="auto">
          <a:xfrm>
            <a:off x="7127240" y="3551555"/>
            <a:ext cx="374650" cy="362585"/>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ysClr val="window" lastClr="FFFFFF"/>
          </a:solidFill>
          <a:ln>
            <a:noFill/>
          </a:ln>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75000"/>
                  <a:lumOff val="25000"/>
                </a:schemeClr>
              </a:solidFill>
              <a:effectLst/>
              <a:uLnTx/>
              <a:uFillTx/>
              <a:ea typeface="Calibri" panose="020F0502020204030204" pitchFamily="34" charset="0"/>
              <a:cs typeface="Calibri" panose="020F0502020204030204" pitchFamily="34" charset="0"/>
            </a:endParaRPr>
          </a:p>
        </p:txBody>
      </p:sp>
      <p:sp>
        <p:nvSpPr>
          <p:cNvPr id="26" name="Text Box 25"/>
          <p:cNvSpPr txBox="1"/>
          <p:nvPr/>
        </p:nvSpPr>
        <p:spPr>
          <a:xfrm>
            <a:off x="1203960" y="3551555"/>
            <a:ext cx="3199765" cy="2584450"/>
          </a:xfrm>
          <a:prstGeom prst="rect">
            <a:avLst/>
          </a:prstGeom>
          <a:noFill/>
        </p:spPr>
        <p:txBody>
          <a:bodyPr wrap="square" rtlCol="0">
            <a:spAutoFit/>
          </a:bodyPr>
          <a:lstStyle/>
          <a:p>
            <a:pPr algn="l"/>
            <a:r>
              <a:rPr lang="en-US">
                <a:cs typeface="+mn-lt"/>
              </a:rPr>
              <a:t>For this project we used Google Form as a mode of conveying the questions to the students of UTM Johor Bahru. Our group members shared the Google Form link across platforms available to us such as Whatsapp and Telegram to get people to respond. </a:t>
            </a:r>
          </a:p>
        </p:txBody>
      </p:sp>
      <p:sp>
        <p:nvSpPr>
          <p:cNvPr id="27" name="Text Box 26"/>
          <p:cNvSpPr txBox="1"/>
          <p:nvPr/>
        </p:nvSpPr>
        <p:spPr>
          <a:xfrm>
            <a:off x="1203325" y="942340"/>
            <a:ext cx="3075305" cy="1476375"/>
          </a:xfrm>
          <a:prstGeom prst="rect">
            <a:avLst/>
          </a:prstGeom>
          <a:noFill/>
        </p:spPr>
        <p:txBody>
          <a:bodyPr wrap="square" rtlCol="0">
            <a:spAutoFit/>
          </a:bodyPr>
          <a:lstStyle/>
          <a:p>
            <a:r>
              <a:rPr lang="en-US">
                <a:cs typeface="+mn-lt"/>
              </a:rPr>
              <a:t>Our aim for the amount of respondents we wanted to achieve was 60 and we manage to achieve that within a week or so.</a:t>
            </a:r>
            <a:r>
              <a:rPr lang="en-US">
                <a:latin typeface="Calibri" panose="020F0502020204030204" pitchFamily="34" charset="0"/>
                <a:cs typeface="Calibri" panose="020F0502020204030204" pitchFamily="34" charset="0"/>
              </a:rPr>
              <a:t> </a:t>
            </a:r>
          </a:p>
        </p:txBody>
      </p:sp>
      <p:sp>
        <p:nvSpPr>
          <p:cNvPr id="28" name="Text Box 27"/>
          <p:cNvSpPr txBox="1"/>
          <p:nvPr/>
        </p:nvSpPr>
        <p:spPr>
          <a:xfrm>
            <a:off x="7748905" y="942340"/>
            <a:ext cx="3755390" cy="1753235"/>
          </a:xfrm>
          <a:prstGeom prst="rect">
            <a:avLst/>
          </a:prstGeom>
          <a:noFill/>
        </p:spPr>
        <p:txBody>
          <a:bodyPr wrap="square" rtlCol="0">
            <a:spAutoFit/>
          </a:bodyPr>
          <a:lstStyle/>
          <a:p>
            <a:pPr algn="l"/>
            <a:r>
              <a:rPr lang="en-US"/>
              <a:t>The responses from the survey was generated into a Microsoft Excel file which enabled us to arrange the data accordingly and systematically before it was imported into another software for graphical representation</a:t>
            </a:r>
          </a:p>
        </p:txBody>
      </p:sp>
      <p:sp>
        <p:nvSpPr>
          <p:cNvPr id="29" name="Text Box 28"/>
          <p:cNvSpPr txBox="1"/>
          <p:nvPr/>
        </p:nvSpPr>
        <p:spPr>
          <a:xfrm>
            <a:off x="7888605" y="3376930"/>
            <a:ext cx="3615055" cy="2306955"/>
          </a:xfrm>
          <a:prstGeom prst="rect">
            <a:avLst/>
          </a:prstGeom>
          <a:noFill/>
        </p:spPr>
        <p:txBody>
          <a:bodyPr wrap="square" rtlCol="0">
            <a:spAutoFit/>
          </a:bodyPr>
          <a:lstStyle/>
          <a:p>
            <a:r>
              <a:rPr lang="en-US"/>
              <a:t>The software that is used for creating a graphical diagram to represent the data is the R Programming software. We are able to generate various types of graphical diagrams that is suitable for the data to achieve the best representation for our findings</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500" fill="hold"/>
                                        <p:tgtEl>
                                          <p:spTgt spid="34"/>
                                        </p:tgtEl>
                                        <p:attrNameLst>
                                          <p:attrName>ppt_w</p:attrName>
                                        </p:attrNameLst>
                                      </p:cBhvr>
                                      <p:tavLst>
                                        <p:tav tm="0">
                                          <p:val>
                                            <p:fltVal val="0"/>
                                          </p:val>
                                        </p:tav>
                                        <p:tav tm="100000">
                                          <p:val>
                                            <p:strVal val="#ppt_w"/>
                                          </p:val>
                                        </p:tav>
                                      </p:tavLst>
                                    </p:anim>
                                    <p:anim calcmode="lin" valueType="num">
                                      <p:cBhvr>
                                        <p:cTn id="15" dur="500" fill="hold"/>
                                        <p:tgtEl>
                                          <p:spTgt spid="34"/>
                                        </p:tgtEl>
                                        <p:attrNameLst>
                                          <p:attrName>ppt_h</p:attrName>
                                        </p:attrNameLst>
                                      </p:cBhvr>
                                      <p:tavLst>
                                        <p:tav tm="0">
                                          <p:val>
                                            <p:fltVal val="0"/>
                                          </p:val>
                                        </p:tav>
                                        <p:tav tm="100000">
                                          <p:val>
                                            <p:strVal val="#ppt_h"/>
                                          </p:val>
                                        </p:tav>
                                      </p:tavLst>
                                    </p:anim>
                                    <p:animEffect transition="in" filter="fade">
                                      <p:cBhvr>
                                        <p:cTn id="16" dur="500"/>
                                        <p:tgtEl>
                                          <p:spTgt spid="34"/>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fltVal val="0"/>
                                          </p:val>
                                        </p:tav>
                                        <p:tav tm="100000">
                                          <p:val>
                                            <p:strVal val="#ppt_w"/>
                                          </p:val>
                                        </p:tav>
                                      </p:tavLst>
                                    </p:anim>
                                    <p:anim calcmode="lin" valueType="num">
                                      <p:cBhvr>
                                        <p:cTn id="21" dur="500" fill="hold"/>
                                        <p:tgtEl>
                                          <p:spTgt spid="35"/>
                                        </p:tgtEl>
                                        <p:attrNameLst>
                                          <p:attrName>ppt_h</p:attrName>
                                        </p:attrNameLst>
                                      </p:cBhvr>
                                      <p:tavLst>
                                        <p:tav tm="0">
                                          <p:val>
                                            <p:fltVal val="0"/>
                                          </p:val>
                                        </p:tav>
                                        <p:tav tm="100000">
                                          <p:val>
                                            <p:strVal val="#ppt_h"/>
                                          </p:val>
                                        </p:tav>
                                      </p:tavLst>
                                    </p:anim>
                                    <p:animEffect transition="in" filter="fade">
                                      <p:cBhvr>
                                        <p:cTn id="22" dur="500"/>
                                        <p:tgtEl>
                                          <p:spTgt spid="35"/>
                                        </p:tgtEl>
                                      </p:cBhvr>
                                    </p:animEffect>
                                  </p:childTnLst>
                                </p:cTn>
                              </p:par>
                              <p:par>
                                <p:cTn id="23" presetID="2" presetClass="entr" presetSubtype="4" accel="50000" decel="5000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ppt_x"/>
                                          </p:val>
                                        </p:tav>
                                        <p:tav tm="100000">
                                          <p:val>
                                            <p:strVal val="#ppt_x"/>
                                          </p:val>
                                        </p:tav>
                                      </p:tavLst>
                                    </p:anim>
                                    <p:anim calcmode="lin" valueType="num">
                                      <p:cBhvr additive="base">
                                        <p:cTn id="26" dur="500" fill="hold"/>
                                        <p:tgtEl>
                                          <p:spTgt spid="33"/>
                                        </p:tgtEl>
                                        <p:attrNameLst>
                                          <p:attrName>ppt_y</p:attrName>
                                        </p:attrNameLst>
                                      </p:cBhvr>
                                      <p:tavLst>
                                        <p:tav tm="0">
                                          <p:val>
                                            <p:strVal val="1+#ppt_h/2"/>
                                          </p:val>
                                        </p:tav>
                                        <p:tav tm="100000">
                                          <p:val>
                                            <p:strVal val="#ppt_y"/>
                                          </p:val>
                                        </p:tav>
                                      </p:tavLst>
                                    </p:anim>
                                  </p:childTnLst>
                                </p:cTn>
                              </p:par>
                              <p:par>
                                <p:cTn id="27" presetID="2" presetClass="entr" presetSubtype="4" accel="50000" decel="5000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accel="50000" decel="5000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4" accel="50000" decel="5000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2000"/>
                            </p:stCondLst>
                            <p:childTnLst>
                              <p:par>
                                <p:cTn id="46" presetID="53" presetClass="entr" presetSubtype="16"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par>
                          <p:cTn id="51" fill="hold">
                            <p:stCondLst>
                              <p:cond delay="2500"/>
                            </p:stCondLst>
                            <p:childTnLst>
                              <p:par>
                                <p:cTn id="52" presetID="2" presetClass="entr" presetSubtype="4"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250" fill="hold"/>
                                        <p:tgtEl>
                                          <p:spTgt spid="18"/>
                                        </p:tgtEl>
                                        <p:attrNameLst>
                                          <p:attrName>ppt_x</p:attrName>
                                        </p:attrNameLst>
                                      </p:cBhvr>
                                      <p:tavLst>
                                        <p:tav tm="0">
                                          <p:val>
                                            <p:strVal val="#ppt_x"/>
                                          </p:val>
                                        </p:tav>
                                        <p:tav tm="100000">
                                          <p:val>
                                            <p:strVal val="#ppt_x"/>
                                          </p:val>
                                        </p:tav>
                                      </p:tavLst>
                                    </p:anim>
                                    <p:anim calcmode="lin" valueType="num">
                                      <p:cBhvr additive="base">
                                        <p:cTn id="55" dur="250" fill="hold"/>
                                        <p:tgtEl>
                                          <p:spTgt spid="18"/>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ppt_w</p:attrName>
                                        </p:attrNameLst>
                                      </p:cBhvr>
                                      <p:tavLst>
                                        <p:tav tm="0">
                                          <p:val>
                                            <p:fltVal val="0"/>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animEffect transition="in" filter="fade">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33" grpId="0" bldLvl="0" animBg="1"/>
      <p:bldP spid="34" grpId="0" bldLvl="0" animBg="1"/>
      <p:bldP spid="35" grpId="0" bldLvl="0" animBg="1"/>
      <p:bldP spid="12" grpId="0" bldLvl="0" animBg="1"/>
      <p:bldP spid="13" grpId="0" bldLvl="0" animBg="1"/>
      <p:bldP spid="15" grpId="0" bldLvl="0" animBg="1"/>
      <p:bldP spid="16" grpId="0" bldLvl="0" animBg="1"/>
      <p:bldP spid="23"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Content Placeholder 7"/>
          <p:cNvSpPr txBox="1"/>
          <p:nvPr/>
        </p:nvSpPr>
        <p:spPr>
          <a:xfrm>
            <a:off x="4033078" y="339013"/>
            <a:ext cx="4125845" cy="1076325"/>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MY" altLang="zh-CN" sz="3600" dirty="0">
                <a:ln>
                  <a:solidFill>
                    <a:srgbClr val="A3875D"/>
                  </a:solidFill>
                </a:ln>
                <a:solidFill>
                  <a:srgbClr val="262626"/>
                </a:solidFill>
                <a:latin typeface="Calibri" panose="020F0502020204030204" pitchFamily="34" charset="0"/>
                <a:ea typeface="Calibri" panose="020F0502020204030204" pitchFamily="34" charset="0"/>
                <a:cs typeface="Calibri" panose="020F0502020204030204" pitchFamily="34" charset="0"/>
              </a:rPr>
              <a:t>Discussion</a:t>
            </a:r>
            <a:r>
              <a:rPr lang="zh-CN" altLang="en-US" sz="28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a:t>
            </a:r>
            <a:endParaRPr lang="en-US" sz="28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矩形 4"/>
          <p:cNvSpPr/>
          <p:nvPr/>
        </p:nvSpPr>
        <p:spPr>
          <a:xfrm>
            <a:off x="588010" y="2686685"/>
            <a:ext cx="772795" cy="7727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ea typeface="Calibri" panose="020F0502020204030204" pitchFamily="34" charset="0"/>
              <a:cs typeface="Calibri" panose="020F0502020204030204" pitchFamily="34" charset="0"/>
            </a:endParaRPr>
          </a:p>
        </p:txBody>
      </p:sp>
      <p:sp>
        <p:nvSpPr>
          <p:cNvPr id="19" name="矩形 18"/>
          <p:cNvSpPr/>
          <p:nvPr/>
        </p:nvSpPr>
        <p:spPr>
          <a:xfrm>
            <a:off x="7897495" y="2599055"/>
            <a:ext cx="772795" cy="7727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ea typeface="Calibri" panose="020F0502020204030204" pitchFamily="34" charset="0"/>
              <a:cs typeface="Calibri" panose="020F0502020204030204" pitchFamily="34" charset="0"/>
            </a:endParaRPr>
          </a:p>
        </p:txBody>
      </p:sp>
      <p:sp>
        <p:nvSpPr>
          <p:cNvPr id="25" name="矩形 24"/>
          <p:cNvSpPr/>
          <p:nvPr/>
        </p:nvSpPr>
        <p:spPr>
          <a:xfrm>
            <a:off x="4566920" y="2686685"/>
            <a:ext cx="772795" cy="772795"/>
          </a:xfrm>
          <a:prstGeom prst="rect">
            <a:avLst/>
          </a:prstGeom>
          <a:solidFill>
            <a:srgbClr val="786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ea typeface="Calibri" panose="020F0502020204030204" pitchFamily="34" charset="0"/>
              <a:cs typeface="Calibri" panose="020F0502020204030204" pitchFamily="34" charset="0"/>
            </a:endParaRPr>
          </a:p>
        </p:txBody>
      </p:sp>
      <p:grpSp>
        <p:nvGrpSpPr>
          <p:cNvPr id="27" name="组合 26"/>
          <p:cNvGrpSpPr/>
          <p:nvPr/>
        </p:nvGrpSpPr>
        <p:grpSpPr>
          <a:xfrm>
            <a:off x="1524635" y="2686685"/>
            <a:ext cx="2734945" cy="2185669"/>
            <a:chOff x="2877611" y="2219955"/>
            <a:chExt cx="2154169" cy="435384"/>
          </a:xfrm>
        </p:grpSpPr>
        <p:sp>
          <p:nvSpPr>
            <p:cNvPr id="28" name="矩形 13"/>
            <p:cNvSpPr>
              <a:spLocks noChangeArrowheads="1"/>
            </p:cNvSpPr>
            <p:nvPr/>
          </p:nvSpPr>
          <p:spPr bwMode="auto">
            <a:xfrm>
              <a:off x="2877611" y="2293826"/>
              <a:ext cx="2154169" cy="36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SimSun" panose="02010600030101010101" pitchFamily="2" charset="-122"/>
                </a:defRPr>
              </a:lvl1pPr>
              <a:lvl2pPr defTabSz="683895" eaLnBrk="0" hangingPunct="0">
                <a:defRPr>
                  <a:solidFill>
                    <a:schemeClr val="tx1"/>
                  </a:solidFill>
                  <a:latin typeface="Calibri" panose="020F0502020204030204" pitchFamily="34" charset="0"/>
                  <a:ea typeface="SimSun" panose="02010600030101010101" pitchFamily="2" charset="-122"/>
                </a:defRPr>
              </a:lvl2pPr>
              <a:lvl3pPr defTabSz="683895" eaLnBrk="0" hangingPunct="0">
                <a:defRPr>
                  <a:solidFill>
                    <a:schemeClr val="tx1"/>
                  </a:solidFill>
                  <a:latin typeface="Calibri" panose="020F0502020204030204" pitchFamily="34" charset="0"/>
                  <a:ea typeface="SimSun" panose="02010600030101010101" pitchFamily="2" charset="-122"/>
                </a:defRPr>
              </a:lvl3pPr>
              <a:lvl4pPr defTabSz="683895" eaLnBrk="0" hangingPunct="0">
                <a:defRPr>
                  <a:solidFill>
                    <a:schemeClr val="tx1"/>
                  </a:solidFill>
                  <a:latin typeface="Calibri" panose="020F0502020204030204" pitchFamily="34" charset="0"/>
                  <a:ea typeface="SimSun" panose="02010600030101010101" pitchFamily="2" charset="-122"/>
                </a:defRPr>
              </a:lvl4pPr>
              <a:lvl5pPr defTabSz="683895" eaLnBrk="0" hangingPunct="0">
                <a:defRPr>
                  <a:solidFill>
                    <a:schemeClr val="tx1"/>
                  </a:solidFill>
                  <a:latin typeface="Calibri" panose="020F0502020204030204" pitchFamily="34" charset="0"/>
                  <a:ea typeface="SimSun"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algn="l" eaLnBrk="1" hangingPunct="1">
                <a:lnSpc>
                  <a:spcPct val="100000"/>
                </a:lnSpc>
              </a:pPr>
              <a:r>
                <a:rPr lang="en-MY" altLang="en-US"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E</a:t>
              </a:r>
              <a:r>
                <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qually distributed mix of both male and female respondents to ensure that this survey as well as the result was balanced and had the right variables. To get point of view from both sides.</a:t>
              </a:r>
              <a:endParaRPr lang="zh-CN" altLang="en-US" sz="1600" dirty="0">
                <a:solidFill>
                  <a:schemeClr val="tx1">
                    <a:lumMod val="75000"/>
                    <a:lumOff val="25000"/>
                  </a:schemeClr>
                </a:solidFill>
                <a:latin typeface="+mn-lt"/>
                <a:ea typeface="Calibri" panose="020F0502020204030204" pitchFamily="34" charset="0"/>
                <a:cs typeface="Calibri" panose="020F0502020204030204" pitchFamily="34" charset="0"/>
                <a:sym typeface="+mn-lt"/>
              </a:endParaRPr>
            </a:p>
          </p:txBody>
        </p:sp>
        <p:grpSp>
          <p:nvGrpSpPr>
            <p:cNvPr id="29" name="组合 28"/>
            <p:cNvGrpSpPr/>
            <p:nvPr/>
          </p:nvGrpSpPr>
          <p:grpSpPr>
            <a:xfrm>
              <a:off x="3065918" y="2219955"/>
              <a:ext cx="1768630" cy="73843"/>
              <a:chOff x="3321350" y="3016666"/>
              <a:chExt cx="986528" cy="73843"/>
            </a:xfrm>
          </p:grpSpPr>
          <p:sp>
            <p:nvSpPr>
              <p:cNvPr id="30" name="文本框 83"/>
              <p:cNvSpPr txBox="1">
                <a:spLocks noChangeArrowheads="1"/>
              </p:cNvSpPr>
              <p:nvPr/>
            </p:nvSpPr>
            <p:spPr bwMode="auto">
              <a:xfrm>
                <a:off x="3325928" y="3016666"/>
                <a:ext cx="981950" cy="73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SimSun" panose="02010600030101010101" pitchFamily="2" charset="-122"/>
                  </a:defRPr>
                </a:lvl1pPr>
                <a:lvl2pPr defTabSz="512445" eaLnBrk="0" hangingPunct="0">
                  <a:defRPr>
                    <a:solidFill>
                      <a:schemeClr val="tx1"/>
                    </a:solidFill>
                    <a:latin typeface="Calibri" panose="020F0502020204030204" pitchFamily="34" charset="0"/>
                    <a:ea typeface="SimSun" panose="02010600030101010101" pitchFamily="2" charset="-122"/>
                  </a:defRPr>
                </a:lvl2pPr>
                <a:lvl3pPr defTabSz="512445" eaLnBrk="0" hangingPunct="0">
                  <a:defRPr>
                    <a:solidFill>
                      <a:schemeClr val="tx1"/>
                    </a:solidFill>
                    <a:latin typeface="Calibri" panose="020F0502020204030204" pitchFamily="34" charset="0"/>
                    <a:ea typeface="SimSun" panose="02010600030101010101" pitchFamily="2" charset="-122"/>
                  </a:defRPr>
                </a:lvl3pPr>
                <a:lvl4pPr defTabSz="512445" eaLnBrk="0" hangingPunct="0">
                  <a:defRPr>
                    <a:solidFill>
                      <a:schemeClr val="tx1"/>
                    </a:solidFill>
                    <a:latin typeface="Calibri" panose="020F0502020204030204" pitchFamily="34" charset="0"/>
                    <a:ea typeface="SimSun" panose="02010600030101010101" pitchFamily="2" charset="-122"/>
                  </a:defRPr>
                </a:lvl4pPr>
                <a:lvl5pPr defTabSz="512445" eaLnBrk="0" hangingPunct="0">
                  <a:defRPr>
                    <a:solidFill>
                      <a:schemeClr val="tx1"/>
                    </a:solidFill>
                    <a:latin typeface="Calibri" panose="020F0502020204030204" pitchFamily="34" charset="0"/>
                    <a:ea typeface="SimSun"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eaLnBrk="1" hangingPunct="1"/>
                <a:r>
                  <a:rPr lang="en-MY" altLang="zh-CN" sz="1600" b="1" dirty="0">
                    <a:solidFill>
                      <a:srgbClr val="262626"/>
                    </a:solidFill>
                    <a:latin typeface="+mn-lt"/>
                    <a:ea typeface="Calibri" panose="020F0502020204030204" pitchFamily="34" charset="0"/>
                    <a:cs typeface="Calibri" panose="020F0502020204030204" pitchFamily="34" charset="0"/>
                    <a:sym typeface="+mn-lt"/>
                  </a:rPr>
                  <a:t>Gender</a:t>
                </a:r>
              </a:p>
            </p:txBody>
          </p:sp>
          <p:cxnSp>
            <p:nvCxnSpPr>
              <p:cNvPr id="31" name="直接连接符 120"/>
              <p:cNvCxnSpPr>
                <a:cxnSpLocks noChangeShapeType="1"/>
              </p:cNvCxnSpPr>
              <p:nvPr/>
            </p:nvCxnSpPr>
            <p:spPr bwMode="auto">
              <a:xfrm flipH="1">
                <a:off x="3321350" y="3024093"/>
                <a:ext cx="4567" cy="53668"/>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37" name="组合 36"/>
          <p:cNvGrpSpPr/>
          <p:nvPr/>
        </p:nvGrpSpPr>
        <p:grpSpPr>
          <a:xfrm>
            <a:off x="5507990" y="2686685"/>
            <a:ext cx="2062558" cy="1999300"/>
            <a:chOff x="2795903" y="2190735"/>
            <a:chExt cx="2062705" cy="723120"/>
          </a:xfrm>
        </p:grpSpPr>
        <p:sp>
          <p:nvSpPr>
            <p:cNvPr id="38" name="矩形 13"/>
            <p:cNvSpPr>
              <a:spLocks noChangeArrowheads="1"/>
            </p:cNvSpPr>
            <p:nvPr/>
          </p:nvSpPr>
          <p:spPr bwMode="auto">
            <a:xfrm>
              <a:off x="2795903" y="2346568"/>
              <a:ext cx="2062627" cy="56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SimSun" panose="02010600030101010101" pitchFamily="2" charset="-122"/>
                </a:defRPr>
              </a:lvl1pPr>
              <a:lvl2pPr defTabSz="683895" eaLnBrk="0" hangingPunct="0">
                <a:defRPr>
                  <a:solidFill>
                    <a:schemeClr val="tx1"/>
                  </a:solidFill>
                  <a:latin typeface="Calibri" panose="020F0502020204030204" pitchFamily="34" charset="0"/>
                  <a:ea typeface="SimSun" panose="02010600030101010101" pitchFamily="2" charset="-122"/>
                </a:defRPr>
              </a:lvl2pPr>
              <a:lvl3pPr defTabSz="683895" eaLnBrk="0" hangingPunct="0">
                <a:defRPr>
                  <a:solidFill>
                    <a:schemeClr val="tx1"/>
                  </a:solidFill>
                  <a:latin typeface="Calibri" panose="020F0502020204030204" pitchFamily="34" charset="0"/>
                  <a:ea typeface="SimSun" panose="02010600030101010101" pitchFamily="2" charset="-122"/>
                </a:defRPr>
              </a:lvl3pPr>
              <a:lvl4pPr defTabSz="683895" eaLnBrk="0" hangingPunct="0">
                <a:defRPr>
                  <a:solidFill>
                    <a:schemeClr val="tx1"/>
                  </a:solidFill>
                  <a:latin typeface="Calibri" panose="020F0502020204030204" pitchFamily="34" charset="0"/>
                  <a:ea typeface="SimSun" panose="02010600030101010101" pitchFamily="2" charset="-122"/>
                </a:defRPr>
              </a:lvl4pPr>
              <a:lvl5pPr defTabSz="683895" eaLnBrk="0" hangingPunct="0">
                <a:defRPr>
                  <a:solidFill>
                    <a:schemeClr val="tx1"/>
                  </a:solidFill>
                  <a:latin typeface="Calibri" panose="020F0502020204030204" pitchFamily="34" charset="0"/>
                  <a:ea typeface="SimSun"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algn="l" eaLnBrk="1" hangingPunct="1">
                <a:lnSpc>
                  <a:spcPct val="100000"/>
                </a:lnSpc>
              </a:pPr>
              <a:r>
                <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i) schedule or course played any role in their lack of sleep.</a:t>
              </a:r>
            </a:p>
            <a:p>
              <a:pPr algn="l" eaLnBrk="1" hangingPunct="1">
                <a:lnSpc>
                  <a:spcPct val="100000"/>
                </a:lnSpc>
              </a:pPr>
              <a:r>
                <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ii) 4 different faculties.  Different set of data to enable comparison.</a:t>
              </a:r>
            </a:p>
          </p:txBody>
        </p:sp>
        <p:grpSp>
          <p:nvGrpSpPr>
            <p:cNvPr id="39" name="组合 38"/>
            <p:cNvGrpSpPr/>
            <p:nvPr/>
          </p:nvGrpSpPr>
          <p:grpSpPr>
            <a:xfrm>
              <a:off x="3063848" y="2190735"/>
              <a:ext cx="1794760" cy="134075"/>
              <a:chOff x="3320195" y="2987446"/>
              <a:chExt cx="1001103" cy="134075"/>
            </a:xfrm>
          </p:grpSpPr>
          <p:sp>
            <p:nvSpPr>
              <p:cNvPr id="40" name="文本框 83"/>
              <p:cNvSpPr txBox="1">
                <a:spLocks noChangeArrowheads="1"/>
              </p:cNvSpPr>
              <p:nvPr/>
            </p:nvSpPr>
            <p:spPr bwMode="auto">
              <a:xfrm>
                <a:off x="3339348" y="2987446"/>
                <a:ext cx="981950" cy="13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SimSun" panose="02010600030101010101" pitchFamily="2" charset="-122"/>
                  </a:defRPr>
                </a:lvl1pPr>
                <a:lvl2pPr defTabSz="512445" eaLnBrk="0" hangingPunct="0">
                  <a:defRPr>
                    <a:solidFill>
                      <a:schemeClr val="tx1"/>
                    </a:solidFill>
                    <a:latin typeface="Calibri" panose="020F0502020204030204" pitchFamily="34" charset="0"/>
                    <a:ea typeface="SimSun" panose="02010600030101010101" pitchFamily="2" charset="-122"/>
                  </a:defRPr>
                </a:lvl2pPr>
                <a:lvl3pPr defTabSz="512445" eaLnBrk="0" hangingPunct="0">
                  <a:defRPr>
                    <a:solidFill>
                      <a:schemeClr val="tx1"/>
                    </a:solidFill>
                    <a:latin typeface="Calibri" panose="020F0502020204030204" pitchFamily="34" charset="0"/>
                    <a:ea typeface="SimSun" panose="02010600030101010101" pitchFamily="2" charset="-122"/>
                  </a:defRPr>
                </a:lvl3pPr>
                <a:lvl4pPr defTabSz="512445" eaLnBrk="0" hangingPunct="0">
                  <a:defRPr>
                    <a:solidFill>
                      <a:schemeClr val="tx1"/>
                    </a:solidFill>
                    <a:latin typeface="Calibri" panose="020F0502020204030204" pitchFamily="34" charset="0"/>
                    <a:ea typeface="SimSun" panose="02010600030101010101" pitchFamily="2" charset="-122"/>
                  </a:defRPr>
                </a:lvl4pPr>
                <a:lvl5pPr defTabSz="512445" eaLnBrk="0" hangingPunct="0">
                  <a:defRPr>
                    <a:solidFill>
                      <a:schemeClr val="tx1"/>
                    </a:solidFill>
                    <a:latin typeface="Calibri" panose="020F0502020204030204" pitchFamily="34" charset="0"/>
                    <a:ea typeface="SimSun"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eaLnBrk="1" hangingPunct="1"/>
                <a:r>
                  <a:rPr lang="en-MY" altLang="zh-CN" sz="1600" b="1" dirty="0">
                    <a:solidFill>
                      <a:schemeClr val="tx1">
                        <a:lumMod val="75000"/>
                        <a:lumOff val="25000"/>
                      </a:schemeClr>
                    </a:solidFill>
                    <a:latin typeface="+mn-lt"/>
                    <a:ea typeface="Calibri" panose="020F0502020204030204" pitchFamily="34" charset="0"/>
                    <a:cs typeface="Calibri" panose="020F0502020204030204" pitchFamily="34" charset="0"/>
                    <a:sym typeface="+mn-lt"/>
                  </a:rPr>
                  <a:t>Faculties</a:t>
                </a:r>
              </a:p>
            </p:txBody>
          </p:sp>
          <p:cxnSp>
            <p:nvCxnSpPr>
              <p:cNvPr id="41" name="直接连接符 120"/>
              <p:cNvCxnSpPr>
                <a:cxnSpLocks noChangeShapeType="1"/>
              </p:cNvCxnSpPr>
              <p:nvPr/>
            </p:nvCxnSpPr>
            <p:spPr bwMode="auto">
              <a:xfrm flipH="1">
                <a:off x="3320195" y="2987446"/>
                <a:ext cx="4984" cy="106567"/>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47" name="组合 46"/>
          <p:cNvGrpSpPr/>
          <p:nvPr/>
        </p:nvGrpSpPr>
        <p:grpSpPr>
          <a:xfrm>
            <a:off x="8808085" y="2686684"/>
            <a:ext cx="2847340" cy="2578165"/>
            <a:chOff x="2943388" y="2170195"/>
            <a:chExt cx="2062627" cy="1413441"/>
          </a:xfrm>
        </p:grpSpPr>
        <p:sp>
          <p:nvSpPr>
            <p:cNvPr id="48" name="矩形 13"/>
            <p:cNvSpPr>
              <a:spLocks noChangeArrowheads="1"/>
            </p:cNvSpPr>
            <p:nvPr/>
          </p:nvSpPr>
          <p:spPr bwMode="auto">
            <a:xfrm>
              <a:off x="2943388" y="2453608"/>
              <a:ext cx="2062627" cy="1130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SimSun" panose="02010600030101010101" pitchFamily="2" charset="-122"/>
                </a:defRPr>
              </a:lvl1pPr>
              <a:lvl2pPr defTabSz="683895" eaLnBrk="0" hangingPunct="0">
                <a:defRPr>
                  <a:solidFill>
                    <a:schemeClr val="tx1"/>
                  </a:solidFill>
                  <a:latin typeface="Calibri" panose="020F0502020204030204" pitchFamily="34" charset="0"/>
                  <a:ea typeface="SimSun" panose="02010600030101010101" pitchFamily="2" charset="-122"/>
                </a:defRPr>
              </a:lvl2pPr>
              <a:lvl3pPr defTabSz="683895" eaLnBrk="0" hangingPunct="0">
                <a:defRPr>
                  <a:solidFill>
                    <a:schemeClr val="tx1"/>
                  </a:solidFill>
                  <a:latin typeface="Calibri" panose="020F0502020204030204" pitchFamily="34" charset="0"/>
                  <a:ea typeface="SimSun" panose="02010600030101010101" pitchFamily="2" charset="-122"/>
                </a:defRPr>
              </a:lvl3pPr>
              <a:lvl4pPr defTabSz="683895" eaLnBrk="0" hangingPunct="0">
                <a:defRPr>
                  <a:solidFill>
                    <a:schemeClr val="tx1"/>
                  </a:solidFill>
                  <a:latin typeface="Calibri" panose="020F0502020204030204" pitchFamily="34" charset="0"/>
                  <a:ea typeface="SimSun" panose="02010600030101010101" pitchFamily="2" charset="-122"/>
                </a:defRPr>
              </a:lvl4pPr>
              <a:lvl5pPr defTabSz="683895" eaLnBrk="0" hangingPunct="0">
                <a:defRPr>
                  <a:solidFill>
                    <a:schemeClr val="tx1"/>
                  </a:solidFill>
                  <a:latin typeface="Calibri" panose="020F0502020204030204" pitchFamily="34" charset="0"/>
                  <a:ea typeface="SimSun"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algn="l" eaLnBrk="1" hangingPunct="1">
                <a:lnSpc>
                  <a:spcPct val="100000"/>
                </a:lnSpc>
              </a:pPr>
              <a:r>
                <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i) Find out if students are getting the right amount of hours</a:t>
              </a:r>
            </a:p>
            <a:p>
              <a:pPr algn="l" eaLnBrk="1" hangingPunct="1">
                <a:lnSpc>
                  <a:spcPct val="100000"/>
                </a:lnSpc>
              </a:pPr>
              <a:r>
                <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ii)  relate to issues faced, such as concentration, understanding as well as body performace.</a:t>
              </a:r>
            </a:p>
            <a:p>
              <a:pPr algn="l" eaLnBrk="1" hangingPunct="1">
                <a:lnSpc>
                  <a:spcPct val="100000"/>
                </a:lnSpc>
              </a:pPr>
              <a:r>
                <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iii) Majority were getting about 4 to 7 hours of sleep every night.</a:t>
              </a:r>
              <a:endParaRPr lang="zh-CN" altLang="en-US" sz="1600" dirty="0">
                <a:solidFill>
                  <a:schemeClr val="tx1">
                    <a:lumMod val="75000"/>
                    <a:lumOff val="25000"/>
                  </a:schemeClr>
                </a:solidFill>
                <a:latin typeface="+mn-lt"/>
                <a:ea typeface="Calibri" panose="020F0502020204030204" pitchFamily="34" charset="0"/>
                <a:cs typeface="Calibri" panose="020F0502020204030204" pitchFamily="34" charset="0"/>
                <a:sym typeface="+mn-lt"/>
              </a:endParaRPr>
            </a:p>
          </p:txBody>
        </p:sp>
        <p:grpSp>
          <p:nvGrpSpPr>
            <p:cNvPr id="49" name="组合 48"/>
            <p:cNvGrpSpPr/>
            <p:nvPr/>
          </p:nvGrpSpPr>
          <p:grpSpPr>
            <a:xfrm>
              <a:off x="3091039" y="2170195"/>
              <a:ext cx="1763888" cy="357685"/>
              <a:chOff x="3335362" y="2966906"/>
              <a:chExt cx="983883" cy="357685"/>
            </a:xfrm>
          </p:grpSpPr>
          <p:sp>
            <p:nvSpPr>
              <p:cNvPr id="50" name="文本框 83"/>
              <p:cNvSpPr txBox="1">
                <a:spLocks noChangeArrowheads="1"/>
              </p:cNvSpPr>
              <p:nvPr/>
            </p:nvSpPr>
            <p:spPr bwMode="auto">
              <a:xfrm>
                <a:off x="3337295" y="2966906"/>
                <a:ext cx="981950" cy="357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SimSun" panose="02010600030101010101" pitchFamily="2" charset="-122"/>
                  </a:defRPr>
                </a:lvl1pPr>
                <a:lvl2pPr defTabSz="512445" eaLnBrk="0" hangingPunct="0">
                  <a:defRPr>
                    <a:solidFill>
                      <a:schemeClr val="tx1"/>
                    </a:solidFill>
                    <a:latin typeface="Calibri" panose="020F0502020204030204" pitchFamily="34" charset="0"/>
                    <a:ea typeface="SimSun" panose="02010600030101010101" pitchFamily="2" charset="-122"/>
                  </a:defRPr>
                </a:lvl2pPr>
                <a:lvl3pPr defTabSz="512445" eaLnBrk="0" hangingPunct="0">
                  <a:defRPr>
                    <a:solidFill>
                      <a:schemeClr val="tx1"/>
                    </a:solidFill>
                    <a:latin typeface="Calibri" panose="020F0502020204030204" pitchFamily="34" charset="0"/>
                    <a:ea typeface="SimSun" panose="02010600030101010101" pitchFamily="2" charset="-122"/>
                  </a:defRPr>
                </a:lvl3pPr>
                <a:lvl4pPr defTabSz="512445" eaLnBrk="0" hangingPunct="0">
                  <a:defRPr>
                    <a:solidFill>
                      <a:schemeClr val="tx1"/>
                    </a:solidFill>
                    <a:latin typeface="Calibri" panose="020F0502020204030204" pitchFamily="34" charset="0"/>
                    <a:ea typeface="SimSun" panose="02010600030101010101" pitchFamily="2" charset="-122"/>
                  </a:defRPr>
                </a:lvl4pPr>
                <a:lvl5pPr defTabSz="512445" eaLnBrk="0" hangingPunct="0">
                  <a:defRPr>
                    <a:solidFill>
                      <a:schemeClr val="tx1"/>
                    </a:solidFill>
                    <a:latin typeface="Calibri" panose="020F0502020204030204" pitchFamily="34" charset="0"/>
                    <a:ea typeface="SimSun"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eaLnBrk="1" hangingPunct="1"/>
                <a:r>
                  <a:rPr lang="en-MY" altLang="zh-CN" sz="1600" b="1" dirty="0">
                    <a:solidFill>
                      <a:schemeClr val="tx1">
                        <a:lumMod val="75000"/>
                        <a:lumOff val="25000"/>
                      </a:schemeClr>
                    </a:solidFill>
                    <a:latin typeface="+mn-lt"/>
                    <a:ea typeface="Calibri" panose="020F0502020204030204" pitchFamily="34" charset="0"/>
                    <a:cs typeface="Calibri" panose="020F0502020204030204" pitchFamily="34" charset="0"/>
                    <a:sym typeface="+mn-lt"/>
                  </a:rPr>
                  <a:t>Avg Hours of Sleep Students Get</a:t>
                </a:r>
              </a:p>
            </p:txBody>
          </p:sp>
          <p:cxnSp>
            <p:nvCxnSpPr>
              <p:cNvPr id="51" name="直接连接符 120"/>
              <p:cNvCxnSpPr>
                <a:cxnSpLocks noChangeShapeType="1"/>
              </p:cNvCxnSpPr>
              <p:nvPr/>
            </p:nvCxnSpPr>
            <p:spPr bwMode="auto">
              <a:xfrm>
                <a:off x="3335362" y="2994757"/>
                <a:ext cx="2057" cy="208529"/>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750"/>
                                        <p:tgtEl>
                                          <p:spTgt spid="9"/>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up)">
                                      <p:cBhvr>
                                        <p:cTn id="11" dur="500"/>
                                        <p:tgtEl>
                                          <p:spTgt spid="27"/>
                                        </p:tgtEl>
                                      </p:cBhvr>
                                    </p:animEffect>
                                  </p:childTnLst>
                                </p:cTn>
                              </p:par>
                              <p:par>
                                <p:cTn id="12" presetID="22" presetClass="entr" presetSubtype="1" fill="hold" nodeType="with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up)">
                                      <p:cBhvr>
                                        <p:cTn id="14" dur="500"/>
                                        <p:tgtEl>
                                          <p:spTgt spid="37"/>
                                        </p:tgtEl>
                                      </p:cBhvr>
                                    </p:animEffect>
                                  </p:childTnLst>
                                </p:cTn>
                              </p:par>
                              <p:par>
                                <p:cTn id="15" presetID="22" presetClass="entr" presetSubtype="1"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wipe(up)">
                                      <p:cBhvr>
                                        <p:cTn id="1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Content Placeholder 7"/>
          <p:cNvSpPr txBox="1"/>
          <p:nvPr/>
        </p:nvSpPr>
        <p:spPr>
          <a:xfrm>
            <a:off x="4033078" y="339013"/>
            <a:ext cx="4125845" cy="1076325"/>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MY" altLang="zh-CN" sz="3600" dirty="0">
                <a:ln>
                  <a:solidFill>
                    <a:srgbClr val="A3875D"/>
                  </a:solidFill>
                </a:ln>
                <a:solidFill>
                  <a:srgbClr val="262626"/>
                </a:solidFill>
                <a:latin typeface="Calibri" panose="020F0502020204030204" pitchFamily="34" charset="0"/>
                <a:ea typeface="Calibri" panose="020F0502020204030204" pitchFamily="34" charset="0"/>
                <a:cs typeface="Calibri" panose="020F0502020204030204" pitchFamily="34" charset="0"/>
              </a:rPr>
              <a:t>Discussion</a:t>
            </a:r>
            <a:r>
              <a:rPr lang="zh-CN" altLang="en-US" sz="28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a:t>
            </a:r>
            <a:endParaRPr lang="en-US" sz="28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矩形 7"/>
          <p:cNvSpPr/>
          <p:nvPr/>
        </p:nvSpPr>
        <p:spPr>
          <a:xfrm>
            <a:off x="8061325" y="2045335"/>
            <a:ext cx="772795" cy="772795"/>
          </a:xfrm>
          <a:prstGeom prst="rect">
            <a:avLst/>
          </a:prstGeom>
          <a:solidFill>
            <a:srgbClr val="786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ea typeface="Calibri" panose="020F0502020204030204" pitchFamily="34" charset="0"/>
              <a:cs typeface="Calibri" panose="020F0502020204030204" pitchFamily="34" charset="0"/>
            </a:endParaRPr>
          </a:p>
        </p:txBody>
      </p:sp>
      <p:sp>
        <p:nvSpPr>
          <p:cNvPr id="13" name="矩形 12"/>
          <p:cNvSpPr/>
          <p:nvPr/>
        </p:nvSpPr>
        <p:spPr>
          <a:xfrm>
            <a:off x="4433570" y="2045335"/>
            <a:ext cx="772795" cy="7727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ea typeface="Calibri" panose="020F0502020204030204" pitchFamily="34" charset="0"/>
              <a:cs typeface="Calibri" panose="020F0502020204030204" pitchFamily="34" charset="0"/>
            </a:endParaRPr>
          </a:p>
        </p:txBody>
      </p:sp>
      <p:sp>
        <p:nvSpPr>
          <p:cNvPr id="16" name="矩形 15"/>
          <p:cNvSpPr/>
          <p:nvPr/>
        </p:nvSpPr>
        <p:spPr>
          <a:xfrm>
            <a:off x="859155" y="2045335"/>
            <a:ext cx="772795" cy="772795"/>
          </a:xfrm>
          <a:prstGeom prst="rect">
            <a:avLst/>
          </a:prstGeom>
          <a:solidFill>
            <a:srgbClr val="786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ea typeface="Calibri" panose="020F0502020204030204" pitchFamily="34" charset="0"/>
              <a:cs typeface="Calibri" panose="020F0502020204030204" pitchFamily="34" charset="0"/>
            </a:endParaRPr>
          </a:p>
        </p:txBody>
      </p:sp>
      <p:grpSp>
        <p:nvGrpSpPr>
          <p:cNvPr id="32" name="组合 31"/>
          <p:cNvGrpSpPr/>
          <p:nvPr/>
        </p:nvGrpSpPr>
        <p:grpSpPr>
          <a:xfrm>
            <a:off x="1851660" y="2024380"/>
            <a:ext cx="2581910" cy="3943986"/>
            <a:chOff x="3098185" y="2190735"/>
            <a:chExt cx="2163599" cy="1452470"/>
          </a:xfrm>
        </p:grpSpPr>
        <p:sp>
          <p:nvSpPr>
            <p:cNvPr id="33" name="矩形 13"/>
            <p:cNvSpPr>
              <a:spLocks noChangeArrowheads="1"/>
            </p:cNvSpPr>
            <p:nvPr/>
          </p:nvSpPr>
          <p:spPr bwMode="auto">
            <a:xfrm>
              <a:off x="3098185" y="2430904"/>
              <a:ext cx="2163599" cy="121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SimSun" panose="02010600030101010101" pitchFamily="2" charset="-122"/>
                </a:defRPr>
              </a:lvl1pPr>
              <a:lvl2pPr defTabSz="683895" eaLnBrk="0" hangingPunct="0">
                <a:defRPr>
                  <a:solidFill>
                    <a:schemeClr val="tx1"/>
                  </a:solidFill>
                  <a:latin typeface="Calibri" panose="020F0502020204030204" pitchFamily="34" charset="0"/>
                  <a:ea typeface="SimSun" panose="02010600030101010101" pitchFamily="2" charset="-122"/>
                </a:defRPr>
              </a:lvl2pPr>
              <a:lvl3pPr defTabSz="683895" eaLnBrk="0" hangingPunct="0">
                <a:defRPr>
                  <a:solidFill>
                    <a:schemeClr val="tx1"/>
                  </a:solidFill>
                  <a:latin typeface="Calibri" panose="020F0502020204030204" pitchFamily="34" charset="0"/>
                  <a:ea typeface="SimSun" panose="02010600030101010101" pitchFamily="2" charset="-122"/>
                </a:defRPr>
              </a:lvl3pPr>
              <a:lvl4pPr defTabSz="683895" eaLnBrk="0" hangingPunct="0">
                <a:defRPr>
                  <a:solidFill>
                    <a:schemeClr val="tx1"/>
                  </a:solidFill>
                  <a:latin typeface="Calibri" panose="020F0502020204030204" pitchFamily="34" charset="0"/>
                  <a:ea typeface="SimSun" panose="02010600030101010101" pitchFamily="2" charset="-122"/>
                </a:defRPr>
              </a:lvl4pPr>
              <a:lvl5pPr defTabSz="683895" eaLnBrk="0" hangingPunct="0">
                <a:defRPr>
                  <a:solidFill>
                    <a:schemeClr val="tx1"/>
                  </a:solidFill>
                  <a:latin typeface="Calibri" panose="020F0502020204030204" pitchFamily="34" charset="0"/>
                  <a:ea typeface="SimSun"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algn="l" eaLnBrk="1" hangingPunct="1">
                <a:lnSpc>
                  <a:spcPct val="100000"/>
                </a:lnSpc>
              </a:pPr>
              <a:r>
                <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i) to ensure they achieved rem sleep</a:t>
              </a:r>
            </a:p>
            <a:p>
              <a:pPr algn="l" eaLnBrk="1" hangingPunct="1">
                <a:lnSpc>
                  <a:spcPct val="50000"/>
                </a:lnSpc>
                <a:spcBef>
                  <a:spcPts val="0"/>
                </a:spcBef>
                <a:spcAft>
                  <a:spcPts val="0"/>
                </a:spcAft>
              </a:pPr>
              <a:endPar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endParaRPr>
            </a:p>
            <a:p>
              <a:pPr algn="l" eaLnBrk="1" hangingPunct="1">
                <a:lnSpc>
                  <a:spcPct val="100000"/>
                </a:lnSpc>
              </a:pPr>
              <a:r>
                <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ii) to relate if the factor of bad quality sleep had any effect</a:t>
              </a:r>
            </a:p>
            <a:p>
              <a:pPr algn="l" eaLnBrk="1" hangingPunct="1">
                <a:lnSpc>
                  <a:spcPct val="50000"/>
                </a:lnSpc>
                <a:spcBef>
                  <a:spcPts val="0"/>
                </a:spcBef>
                <a:spcAft>
                  <a:spcPts val="0"/>
                </a:spcAft>
              </a:pPr>
              <a:endPar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endParaRPr>
            </a:p>
            <a:p>
              <a:pPr algn="l" eaLnBrk="1" hangingPunct="1">
                <a:lnSpc>
                  <a:spcPct val="100000"/>
                </a:lnSpc>
              </a:pPr>
              <a:r>
                <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iii) majority of the students sleep are moderate and a only a small amount actually suffer from a not so good sleep while most have rated their sleep as being moderate to really good.</a:t>
              </a:r>
            </a:p>
          </p:txBody>
        </p:sp>
        <p:grpSp>
          <p:nvGrpSpPr>
            <p:cNvPr id="34" name="组合 33"/>
            <p:cNvGrpSpPr/>
            <p:nvPr/>
          </p:nvGrpSpPr>
          <p:grpSpPr>
            <a:xfrm>
              <a:off x="3098185" y="2190735"/>
              <a:ext cx="1760423" cy="240273"/>
              <a:chOff x="3339348" y="2987446"/>
              <a:chExt cx="981950" cy="240273"/>
            </a:xfrm>
          </p:grpSpPr>
          <p:sp>
            <p:nvSpPr>
              <p:cNvPr id="35" name="文本框 83"/>
              <p:cNvSpPr txBox="1">
                <a:spLocks noChangeArrowheads="1"/>
              </p:cNvSpPr>
              <p:nvPr/>
            </p:nvSpPr>
            <p:spPr bwMode="auto">
              <a:xfrm>
                <a:off x="3339348" y="2987446"/>
                <a:ext cx="981950" cy="240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SimSun" panose="02010600030101010101" pitchFamily="2" charset="-122"/>
                  </a:defRPr>
                </a:lvl1pPr>
                <a:lvl2pPr defTabSz="512445" eaLnBrk="0" hangingPunct="0">
                  <a:defRPr>
                    <a:solidFill>
                      <a:schemeClr val="tx1"/>
                    </a:solidFill>
                    <a:latin typeface="Calibri" panose="020F0502020204030204" pitchFamily="34" charset="0"/>
                    <a:ea typeface="SimSun" panose="02010600030101010101" pitchFamily="2" charset="-122"/>
                  </a:defRPr>
                </a:lvl2pPr>
                <a:lvl3pPr defTabSz="512445" eaLnBrk="0" hangingPunct="0">
                  <a:defRPr>
                    <a:solidFill>
                      <a:schemeClr val="tx1"/>
                    </a:solidFill>
                    <a:latin typeface="Calibri" panose="020F0502020204030204" pitchFamily="34" charset="0"/>
                    <a:ea typeface="SimSun" panose="02010600030101010101" pitchFamily="2" charset="-122"/>
                  </a:defRPr>
                </a:lvl3pPr>
                <a:lvl4pPr defTabSz="512445" eaLnBrk="0" hangingPunct="0">
                  <a:defRPr>
                    <a:solidFill>
                      <a:schemeClr val="tx1"/>
                    </a:solidFill>
                    <a:latin typeface="Calibri" panose="020F0502020204030204" pitchFamily="34" charset="0"/>
                    <a:ea typeface="SimSun" panose="02010600030101010101" pitchFamily="2" charset="-122"/>
                  </a:defRPr>
                </a:lvl4pPr>
                <a:lvl5pPr defTabSz="512445" eaLnBrk="0" hangingPunct="0">
                  <a:defRPr>
                    <a:solidFill>
                      <a:schemeClr val="tx1"/>
                    </a:solidFill>
                    <a:latin typeface="Calibri" panose="020F0502020204030204" pitchFamily="34" charset="0"/>
                    <a:ea typeface="SimSun"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eaLnBrk="1" hangingPunct="1"/>
                <a:r>
                  <a:rPr lang="en-MY" altLang="zh-CN" sz="1600" b="1" dirty="0">
                    <a:solidFill>
                      <a:schemeClr val="tx1">
                        <a:lumMod val="75000"/>
                        <a:lumOff val="25000"/>
                      </a:schemeClr>
                    </a:solidFill>
                    <a:latin typeface="+mn-lt"/>
                    <a:ea typeface="Calibri" panose="020F0502020204030204" pitchFamily="34" charset="0"/>
                    <a:cs typeface="Calibri" panose="020F0502020204030204" pitchFamily="34" charset="0"/>
                    <a:sym typeface="+mn-lt"/>
                  </a:rPr>
                  <a:t>Rate Their Sleep Out of the Scale of 5</a:t>
                </a:r>
              </a:p>
            </p:txBody>
          </p:sp>
          <p:cxnSp>
            <p:nvCxnSpPr>
              <p:cNvPr id="36" name="直接连接符 120"/>
              <p:cNvCxnSpPr>
                <a:cxnSpLocks noChangeShapeType="1"/>
              </p:cNvCxnSpPr>
              <p:nvPr/>
            </p:nvCxnSpPr>
            <p:spPr bwMode="auto">
              <a:xfrm>
                <a:off x="3353205" y="2995231"/>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42" name="组合 41"/>
          <p:cNvGrpSpPr/>
          <p:nvPr/>
        </p:nvGrpSpPr>
        <p:grpSpPr>
          <a:xfrm>
            <a:off x="5206365" y="2024380"/>
            <a:ext cx="2756535" cy="3452013"/>
            <a:chOff x="2943324" y="2118534"/>
            <a:chExt cx="2062627" cy="1127957"/>
          </a:xfrm>
        </p:grpSpPr>
        <p:sp>
          <p:nvSpPr>
            <p:cNvPr id="43" name="矩形 13"/>
            <p:cNvSpPr>
              <a:spLocks noChangeArrowheads="1"/>
            </p:cNvSpPr>
            <p:nvPr/>
          </p:nvSpPr>
          <p:spPr bwMode="auto">
            <a:xfrm>
              <a:off x="2943324" y="2331675"/>
              <a:ext cx="2062627" cy="91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SimSun" panose="02010600030101010101" pitchFamily="2" charset="-122"/>
                </a:defRPr>
              </a:lvl1pPr>
              <a:lvl2pPr defTabSz="683895" eaLnBrk="0" hangingPunct="0">
                <a:defRPr>
                  <a:solidFill>
                    <a:schemeClr val="tx1"/>
                  </a:solidFill>
                  <a:latin typeface="Calibri" panose="020F0502020204030204" pitchFamily="34" charset="0"/>
                  <a:ea typeface="SimSun" panose="02010600030101010101" pitchFamily="2" charset="-122"/>
                </a:defRPr>
              </a:lvl2pPr>
              <a:lvl3pPr defTabSz="683895" eaLnBrk="0" hangingPunct="0">
                <a:defRPr>
                  <a:solidFill>
                    <a:schemeClr val="tx1"/>
                  </a:solidFill>
                  <a:latin typeface="Calibri" panose="020F0502020204030204" pitchFamily="34" charset="0"/>
                  <a:ea typeface="SimSun" panose="02010600030101010101" pitchFamily="2" charset="-122"/>
                </a:defRPr>
              </a:lvl3pPr>
              <a:lvl4pPr defTabSz="683895" eaLnBrk="0" hangingPunct="0">
                <a:defRPr>
                  <a:solidFill>
                    <a:schemeClr val="tx1"/>
                  </a:solidFill>
                  <a:latin typeface="Calibri" panose="020F0502020204030204" pitchFamily="34" charset="0"/>
                  <a:ea typeface="SimSun" panose="02010600030101010101" pitchFamily="2" charset="-122"/>
                </a:defRPr>
              </a:lvl4pPr>
              <a:lvl5pPr defTabSz="683895" eaLnBrk="0" hangingPunct="0">
                <a:defRPr>
                  <a:solidFill>
                    <a:schemeClr val="tx1"/>
                  </a:solidFill>
                  <a:latin typeface="Calibri" panose="020F0502020204030204" pitchFamily="34" charset="0"/>
                  <a:ea typeface="SimSun"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algn="l" eaLnBrk="1" hangingPunct="1">
                <a:lnSpc>
                  <a:spcPct val="100000"/>
                </a:lnSpc>
              </a:pPr>
              <a:r>
                <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i) majority did not know</a:t>
              </a:r>
            </a:p>
            <a:p>
              <a:pPr algn="l" eaLnBrk="1" hangingPunct="1">
                <a:lnSpc>
                  <a:spcPct val="50000"/>
                </a:lnSpc>
                <a:spcBef>
                  <a:spcPts val="0"/>
                </a:spcBef>
                <a:spcAft>
                  <a:spcPts val="0"/>
                </a:spcAft>
              </a:pPr>
              <a:endPar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endParaRPr>
            </a:p>
            <a:p>
              <a:pPr algn="l" eaLnBrk="1" hangingPunct="1">
                <a:lnSpc>
                  <a:spcPct val="100000"/>
                </a:lnSpc>
              </a:pPr>
              <a:r>
                <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ii) short term and long term affects on health</a:t>
              </a:r>
            </a:p>
            <a:p>
              <a:pPr algn="l" eaLnBrk="1" hangingPunct="1">
                <a:lnSpc>
                  <a:spcPct val="50000"/>
                </a:lnSpc>
                <a:spcBef>
                  <a:spcPts val="0"/>
                </a:spcBef>
                <a:spcAft>
                  <a:spcPts val="0"/>
                </a:spcAft>
              </a:pPr>
              <a:endPar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endParaRPr>
            </a:p>
            <a:p>
              <a:pPr algn="l" eaLnBrk="1" hangingPunct="1">
                <a:lnSpc>
                  <a:spcPct val="100000"/>
                </a:lnSpc>
              </a:pPr>
              <a:r>
                <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iii) relation to the average hours of sleep a student received every night was that most of them who were only getting about 2 to 5 hours of sleep were not aware about these consequences.</a:t>
              </a:r>
              <a:endParaRPr lang="zh-CN" altLang="en-US" sz="1600" dirty="0">
                <a:solidFill>
                  <a:schemeClr val="tx1">
                    <a:lumMod val="75000"/>
                    <a:lumOff val="25000"/>
                  </a:schemeClr>
                </a:solidFill>
                <a:latin typeface="+mn-lt"/>
                <a:ea typeface="Calibri" panose="020F0502020204030204" pitchFamily="34" charset="0"/>
                <a:cs typeface="Calibri" panose="020F0502020204030204" pitchFamily="34" charset="0"/>
                <a:sym typeface="+mn-lt"/>
              </a:endParaRPr>
            </a:p>
          </p:txBody>
        </p:sp>
        <p:grpSp>
          <p:nvGrpSpPr>
            <p:cNvPr id="44" name="组合 43"/>
            <p:cNvGrpSpPr/>
            <p:nvPr/>
          </p:nvGrpSpPr>
          <p:grpSpPr>
            <a:xfrm>
              <a:off x="3090969" y="2118534"/>
              <a:ext cx="1764111" cy="213184"/>
              <a:chOff x="3335323" y="2915245"/>
              <a:chExt cx="984007" cy="213184"/>
            </a:xfrm>
          </p:grpSpPr>
          <p:sp>
            <p:nvSpPr>
              <p:cNvPr id="45" name="文本框 83"/>
              <p:cNvSpPr txBox="1">
                <a:spLocks noChangeArrowheads="1"/>
              </p:cNvSpPr>
              <p:nvPr/>
            </p:nvSpPr>
            <p:spPr bwMode="auto">
              <a:xfrm>
                <a:off x="3337380" y="2915245"/>
                <a:ext cx="981950" cy="21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SimSun" panose="02010600030101010101" pitchFamily="2" charset="-122"/>
                  </a:defRPr>
                </a:lvl1pPr>
                <a:lvl2pPr defTabSz="512445" eaLnBrk="0" hangingPunct="0">
                  <a:defRPr>
                    <a:solidFill>
                      <a:schemeClr val="tx1"/>
                    </a:solidFill>
                    <a:latin typeface="Calibri" panose="020F0502020204030204" pitchFamily="34" charset="0"/>
                    <a:ea typeface="SimSun" panose="02010600030101010101" pitchFamily="2" charset="-122"/>
                  </a:defRPr>
                </a:lvl2pPr>
                <a:lvl3pPr defTabSz="512445" eaLnBrk="0" hangingPunct="0">
                  <a:defRPr>
                    <a:solidFill>
                      <a:schemeClr val="tx1"/>
                    </a:solidFill>
                    <a:latin typeface="Calibri" panose="020F0502020204030204" pitchFamily="34" charset="0"/>
                    <a:ea typeface="SimSun" panose="02010600030101010101" pitchFamily="2" charset="-122"/>
                  </a:defRPr>
                </a:lvl3pPr>
                <a:lvl4pPr defTabSz="512445" eaLnBrk="0" hangingPunct="0">
                  <a:defRPr>
                    <a:solidFill>
                      <a:schemeClr val="tx1"/>
                    </a:solidFill>
                    <a:latin typeface="Calibri" panose="020F0502020204030204" pitchFamily="34" charset="0"/>
                    <a:ea typeface="SimSun" panose="02010600030101010101" pitchFamily="2" charset="-122"/>
                  </a:defRPr>
                </a:lvl4pPr>
                <a:lvl5pPr defTabSz="512445" eaLnBrk="0" hangingPunct="0">
                  <a:defRPr>
                    <a:solidFill>
                      <a:schemeClr val="tx1"/>
                    </a:solidFill>
                    <a:latin typeface="Calibri" panose="020F0502020204030204" pitchFamily="34" charset="0"/>
                    <a:ea typeface="SimSun"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eaLnBrk="1" hangingPunct="1"/>
                <a:r>
                  <a:rPr lang="en-MY" altLang="zh-CN" sz="1600" b="1" dirty="0">
                    <a:solidFill>
                      <a:schemeClr val="tx1">
                        <a:lumMod val="75000"/>
                        <a:lumOff val="25000"/>
                      </a:schemeClr>
                    </a:solidFill>
                    <a:latin typeface="+mn-lt"/>
                    <a:ea typeface="Calibri" panose="020F0502020204030204" pitchFamily="34" charset="0"/>
                    <a:cs typeface="Calibri" panose="020F0502020204030204" pitchFamily="34" charset="0"/>
                    <a:sym typeface="+mn-lt"/>
                  </a:rPr>
                  <a:t>C</a:t>
                </a:r>
                <a:r>
                  <a:rPr lang="zh-CN" altLang="en-US" sz="1600" b="1" dirty="0">
                    <a:solidFill>
                      <a:schemeClr val="tx1">
                        <a:lumMod val="75000"/>
                        <a:lumOff val="25000"/>
                      </a:schemeClr>
                    </a:solidFill>
                    <a:latin typeface="+mn-lt"/>
                    <a:ea typeface="Calibri" panose="020F0502020204030204" pitchFamily="34" charset="0"/>
                    <a:cs typeface="Calibri" panose="020F0502020204030204" pitchFamily="34" charset="0"/>
                    <a:sym typeface="+mn-lt"/>
                  </a:rPr>
                  <a:t>onsequences of </a:t>
                </a:r>
                <a:r>
                  <a:rPr lang="en-MY" altLang="zh-CN" sz="1600" b="1" dirty="0">
                    <a:solidFill>
                      <a:schemeClr val="tx1">
                        <a:lumMod val="75000"/>
                        <a:lumOff val="25000"/>
                      </a:schemeClr>
                    </a:solidFill>
                    <a:latin typeface="+mn-lt"/>
                    <a:ea typeface="Calibri" panose="020F0502020204030204" pitchFamily="34" charset="0"/>
                    <a:cs typeface="Calibri" panose="020F0502020204030204" pitchFamily="34" charset="0"/>
                    <a:sym typeface="+mn-lt"/>
                  </a:rPr>
                  <a:t>N</a:t>
                </a:r>
                <a:r>
                  <a:rPr lang="zh-CN" altLang="en-US" sz="1600" b="1" dirty="0">
                    <a:solidFill>
                      <a:schemeClr val="tx1">
                        <a:lumMod val="75000"/>
                        <a:lumOff val="25000"/>
                      </a:schemeClr>
                    </a:solidFill>
                    <a:latin typeface="+mn-lt"/>
                    <a:ea typeface="Calibri" panose="020F0502020204030204" pitchFamily="34" charset="0"/>
                    <a:cs typeface="Calibri" panose="020F0502020204030204" pitchFamily="34" charset="0"/>
                    <a:sym typeface="+mn-lt"/>
                  </a:rPr>
                  <a:t>ot </a:t>
                </a:r>
                <a:r>
                  <a:rPr lang="en-MY" altLang="zh-CN" sz="1600" b="1" dirty="0">
                    <a:solidFill>
                      <a:schemeClr val="tx1">
                        <a:lumMod val="75000"/>
                        <a:lumOff val="25000"/>
                      </a:schemeClr>
                    </a:solidFill>
                    <a:latin typeface="+mn-lt"/>
                    <a:ea typeface="Calibri" panose="020F0502020204030204" pitchFamily="34" charset="0"/>
                    <a:cs typeface="Calibri" panose="020F0502020204030204" pitchFamily="34" charset="0"/>
                    <a:sym typeface="+mn-lt"/>
                  </a:rPr>
                  <a:t>G</a:t>
                </a:r>
                <a:r>
                  <a:rPr lang="zh-CN" altLang="en-US" sz="1600" b="1" dirty="0">
                    <a:solidFill>
                      <a:schemeClr val="tx1">
                        <a:lumMod val="75000"/>
                        <a:lumOff val="25000"/>
                      </a:schemeClr>
                    </a:solidFill>
                    <a:latin typeface="+mn-lt"/>
                    <a:ea typeface="Calibri" panose="020F0502020204030204" pitchFamily="34" charset="0"/>
                    <a:cs typeface="Calibri" panose="020F0502020204030204" pitchFamily="34" charset="0"/>
                    <a:sym typeface="+mn-lt"/>
                  </a:rPr>
                  <a:t>etting </a:t>
                </a:r>
                <a:r>
                  <a:rPr lang="en-MY" altLang="zh-CN" sz="1600" b="1" dirty="0">
                    <a:solidFill>
                      <a:schemeClr val="tx1">
                        <a:lumMod val="75000"/>
                        <a:lumOff val="25000"/>
                      </a:schemeClr>
                    </a:solidFill>
                    <a:latin typeface="+mn-lt"/>
                    <a:ea typeface="Calibri" panose="020F0502020204030204" pitchFamily="34" charset="0"/>
                    <a:cs typeface="Calibri" panose="020F0502020204030204" pitchFamily="34" charset="0"/>
                    <a:sym typeface="+mn-lt"/>
                  </a:rPr>
                  <a:t>E</a:t>
                </a:r>
                <a:r>
                  <a:rPr lang="zh-CN" altLang="en-US" sz="1600" b="1" dirty="0">
                    <a:solidFill>
                      <a:schemeClr val="tx1">
                        <a:lumMod val="75000"/>
                        <a:lumOff val="25000"/>
                      </a:schemeClr>
                    </a:solidFill>
                    <a:latin typeface="+mn-lt"/>
                    <a:ea typeface="Calibri" panose="020F0502020204030204" pitchFamily="34" charset="0"/>
                    <a:cs typeface="Calibri" panose="020F0502020204030204" pitchFamily="34" charset="0"/>
                    <a:sym typeface="+mn-lt"/>
                  </a:rPr>
                  <a:t>nough </a:t>
                </a:r>
                <a:r>
                  <a:rPr lang="en-MY" altLang="zh-CN" sz="1600" b="1" dirty="0">
                    <a:solidFill>
                      <a:schemeClr val="tx1">
                        <a:lumMod val="75000"/>
                        <a:lumOff val="25000"/>
                      </a:schemeClr>
                    </a:solidFill>
                    <a:latin typeface="+mn-lt"/>
                    <a:ea typeface="Calibri" panose="020F0502020204030204" pitchFamily="34" charset="0"/>
                    <a:cs typeface="Calibri" panose="020F0502020204030204" pitchFamily="34" charset="0"/>
                    <a:sym typeface="+mn-lt"/>
                  </a:rPr>
                  <a:t>S</a:t>
                </a:r>
                <a:r>
                  <a:rPr lang="zh-CN" altLang="en-US" sz="1600" b="1" dirty="0">
                    <a:solidFill>
                      <a:schemeClr val="tx1">
                        <a:lumMod val="75000"/>
                        <a:lumOff val="25000"/>
                      </a:schemeClr>
                    </a:solidFill>
                    <a:latin typeface="+mn-lt"/>
                    <a:ea typeface="Calibri" panose="020F0502020204030204" pitchFamily="34" charset="0"/>
                    <a:cs typeface="Calibri" panose="020F0502020204030204" pitchFamily="34" charset="0"/>
                    <a:sym typeface="+mn-lt"/>
                  </a:rPr>
                  <a:t>leep</a:t>
                </a:r>
              </a:p>
            </p:txBody>
          </p:sp>
          <p:cxnSp>
            <p:nvCxnSpPr>
              <p:cNvPr id="46" name="直接连接符 120"/>
              <p:cNvCxnSpPr>
                <a:cxnSpLocks noChangeShapeType="1"/>
              </p:cNvCxnSpPr>
              <p:nvPr/>
            </p:nvCxnSpPr>
            <p:spPr bwMode="auto">
              <a:xfrm flipH="1">
                <a:off x="3335323" y="2938303"/>
                <a:ext cx="1972" cy="124693"/>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52" name="组合 51"/>
          <p:cNvGrpSpPr/>
          <p:nvPr/>
        </p:nvGrpSpPr>
        <p:grpSpPr>
          <a:xfrm>
            <a:off x="8912860" y="2032635"/>
            <a:ext cx="2837180" cy="3935753"/>
            <a:chOff x="2947186" y="2186246"/>
            <a:chExt cx="2062627" cy="1391093"/>
          </a:xfrm>
        </p:grpSpPr>
        <p:sp>
          <p:nvSpPr>
            <p:cNvPr id="53" name="矩形 13"/>
            <p:cNvSpPr>
              <a:spLocks noChangeArrowheads="1"/>
            </p:cNvSpPr>
            <p:nvPr/>
          </p:nvSpPr>
          <p:spPr bwMode="auto">
            <a:xfrm>
              <a:off x="2947186" y="2413837"/>
              <a:ext cx="2062627" cy="1163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SimSun" panose="02010600030101010101" pitchFamily="2" charset="-122"/>
                </a:defRPr>
              </a:lvl1pPr>
              <a:lvl2pPr defTabSz="683895" eaLnBrk="0" hangingPunct="0">
                <a:defRPr>
                  <a:solidFill>
                    <a:schemeClr val="tx1"/>
                  </a:solidFill>
                  <a:latin typeface="Calibri" panose="020F0502020204030204" pitchFamily="34" charset="0"/>
                  <a:ea typeface="SimSun" panose="02010600030101010101" pitchFamily="2" charset="-122"/>
                </a:defRPr>
              </a:lvl2pPr>
              <a:lvl3pPr defTabSz="683895" eaLnBrk="0" hangingPunct="0">
                <a:defRPr>
                  <a:solidFill>
                    <a:schemeClr val="tx1"/>
                  </a:solidFill>
                  <a:latin typeface="Calibri" panose="020F0502020204030204" pitchFamily="34" charset="0"/>
                  <a:ea typeface="SimSun" panose="02010600030101010101" pitchFamily="2" charset="-122"/>
                </a:defRPr>
              </a:lvl3pPr>
              <a:lvl4pPr defTabSz="683895" eaLnBrk="0" hangingPunct="0">
                <a:defRPr>
                  <a:solidFill>
                    <a:schemeClr val="tx1"/>
                  </a:solidFill>
                  <a:latin typeface="Calibri" panose="020F0502020204030204" pitchFamily="34" charset="0"/>
                  <a:ea typeface="SimSun" panose="02010600030101010101" pitchFamily="2" charset="-122"/>
                </a:defRPr>
              </a:lvl4pPr>
              <a:lvl5pPr defTabSz="683895" eaLnBrk="0" hangingPunct="0">
                <a:defRPr>
                  <a:solidFill>
                    <a:schemeClr val="tx1"/>
                  </a:solidFill>
                  <a:latin typeface="Calibri" panose="020F0502020204030204" pitchFamily="34" charset="0"/>
                  <a:ea typeface="SimSun"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algn="l" eaLnBrk="1" hangingPunct="1">
                <a:lnSpc>
                  <a:spcPct val="100000"/>
                </a:lnSpc>
              </a:pPr>
              <a:r>
                <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i) issues students face in this day and age therefore we wanted to narrow it down</a:t>
              </a:r>
            </a:p>
            <a:p>
              <a:pPr algn="l" eaLnBrk="1" hangingPunct="1">
                <a:lnSpc>
                  <a:spcPct val="50000"/>
                </a:lnSpc>
                <a:spcBef>
                  <a:spcPts val="0"/>
                </a:spcBef>
                <a:spcAft>
                  <a:spcPts val="0"/>
                </a:spcAft>
              </a:pPr>
              <a:endPar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endParaRPr>
            </a:p>
            <a:p>
              <a:pPr algn="l" eaLnBrk="1" hangingPunct="1">
                <a:lnSpc>
                  <a:spcPct val="100000"/>
                </a:lnSpc>
              </a:pPr>
              <a:r>
                <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ii) highest factor is too much work and the factor with the least amount is mental health.</a:t>
              </a:r>
            </a:p>
            <a:p>
              <a:pPr algn="l" eaLnBrk="1" hangingPunct="1">
                <a:lnSpc>
                  <a:spcPct val="50000"/>
                </a:lnSpc>
                <a:spcBef>
                  <a:spcPts val="0"/>
                </a:spcBef>
                <a:spcAft>
                  <a:spcPts val="0"/>
                </a:spcAft>
              </a:pPr>
              <a:endPar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endParaRPr>
            </a:p>
            <a:p>
              <a:pPr algn="l" eaLnBrk="1" hangingPunct="1">
                <a:lnSpc>
                  <a:spcPct val="100000"/>
                </a:lnSpc>
              </a:pPr>
              <a:r>
                <a:rPr lang="en-US" altLang="zh-CN" sz="1600" dirty="0">
                  <a:solidFill>
                    <a:schemeClr val="tx1">
                      <a:lumMod val="75000"/>
                      <a:lumOff val="25000"/>
                    </a:schemeClr>
                  </a:solidFill>
                  <a:latin typeface="+mn-lt"/>
                  <a:ea typeface="Calibri" panose="020F0502020204030204" pitchFamily="34" charset="0"/>
                  <a:cs typeface="Calibri" panose="020F0502020204030204" pitchFamily="34" charset="0"/>
                  <a:sym typeface="+mn-lt"/>
                </a:rPr>
                <a:t>iii) a large amount of the students who were getting only about 2 hours to 5 hours of sleep were the ones who faced the issue of to much work and bad habits.</a:t>
              </a:r>
            </a:p>
          </p:txBody>
        </p:sp>
        <p:grpSp>
          <p:nvGrpSpPr>
            <p:cNvPr id="54" name="组合 53"/>
            <p:cNvGrpSpPr/>
            <p:nvPr/>
          </p:nvGrpSpPr>
          <p:grpSpPr>
            <a:xfrm>
              <a:off x="3075003" y="2186246"/>
              <a:ext cx="1783605" cy="234512"/>
              <a:chOff x="3326417" y="2982957"/>
              <a:chExt cx="994881" cy="234512"/>
            </a:xfrm>
          </p:grpSpPr>
          <p:sp>
            <p:nvSpPr>
              <p:cNvPr id="55" name="文本框 83"/>
              <p:cNvSpPr txBox="1">
                <a:spLocks noChangeArrowheads="1"/>
              </p:cNvSpPr>
              <p:nvPr/>
            </p:nvSpPr>
            <p:spPr bwMode="auto">
              <a:xfrm>
                <a:off x="3339348" y="2987446"/>
                <a:ext cx="981950" cy="23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SimSun" panose="02010600030101010101" pitchFamily="2" charset="-122"/>
                  </a:defRPr>
                </a:lvl1pPr>
                <a:lvl2pPr defTabSz="512445" eaLnBrk="0" hangingPunct="0">
                  <a:defRPr>
                    <a:solidFill>
                      <a:schemeClr val="tx1"/>
                    </a:solidFill>
                    <a:latin typeface="Calibri" panose="020F0502020204030204" pitchFamily="34" charset="0"/>
                    <a:ea typeface="SimSun" panose="02010600030101010101" pitchFamily="2" charset="-122"/>
                  </a:defRPr>
                </a:lvl2pPr>
                <a:lvl3pPr defTabSz="512445" eaLnBrk="0" hangingPunct="0">
                  <a:defRPr>
                    <a:solidFill>
                      <a:schemeClr val="tx1"/>
                    </a:solidFill>
                    <a:latin typeface="Calibri" panose="020F0502020204030204" pitchFamily="34" charset="0"/>
                    <a:ea typeface="SimSun" panose="02010600030101010101" pitchFamily="2" charset="-122"/>
                  </a:defRPr>
                </a:lvl3pPr>
                <a:lvl4pPr defTabSz="512445" eaLnBrk="0" hangingPunct="0">
                  <a:defRPr>
                    <a:solidFill>
                      <a:schemeClr val="tx1"/>
                    </a:solidFill>
                    <a:latin typeface="Calibri" panose="020F0502020204030204" pitchFamily="34" charset="0"/>
                    <a:ea typeface="SimSun" panose="02010600030101010101" pitchFamily="2" charset="-122"/>
                  </a:defRPr>
                </a:lvl4pPr>
                <a:lvl5pPr defTabSz="512445" eaLnBrk="0" hangingPunct="0">
                  <a:defRPr>
                    <a:solidFill>
                      <a:schemeClr val="tx1"/>
                    </a:solidFill>
                    <a:latin typeface="Calibri" panose="020F0502020204030204" pitchFamily="34" charset="0"/>
                    <a:ea typeface="SimSun"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eaLnBrk="1" hangingPunct="1"/>
                <a:r>
                  <a:rPr lang="en-MY" altLang="zh-CN" sz="1600" b="1" dirty="0">
                    <a:solidFill>
                      <a:schemeClr val="tx1">
                        <a:lumMod val="75000"/>
                        <a:lumOff val="25000"/>
                      </a:schemeClr>
                    </a:solidFill>
                    <a:latin typeface="+mn-lt"/>
                    <a:ea typeface="Calibri" panose="020F0502020204030204" pitchFamily="34" charset="0"/>
                    <a:cs typeface="Calibri" panose="020F0502020204030204" pitchFamily="34" charset="0"/>
                    <a:sym typeface="+mn-lt"/>
                  </a:rPr>
                  <a:t>What Stopping You from Getting Enough Sleep</a:t>
                </a:r>
              </a:p>
            </p:txBody>
          </p:sp>
          <p:cxnSp>
            <p:nvCxnSpPr>
              <p:cNvPr id="56" name="直接连接符 120"/>
              <p:cNvCxnSpPr>
                <a:cxnSpLocks noChangeShapeType="1"/>
              </p:cNvCxnSpPr>
              <p:nvPr/>
            </p:nvCxnSpPr>
            <p:spPr bwMode="auto">
              <a:xfrm flipH="1">
                <a:off x="3326417" y="2982957"/>
                <a:ext cx="5698" cy="190550"/>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750"/>
                                        <p:tgtEl>
                                          <p:spTgt spid="9"/>
                                        </p:tgtEl>
                                      </p:cBhvr>
                                    </p:animEffect>
                                  </p:childTnLst>
                                </p:cTn>
                              </p:par>
                              <p:par>
                                <p:cTn id="8" presetID="22" presetClass="entr" presetSubtype="1"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wipe(up)">
                                      <p:cBhvr>
                                        <p:cTn id="10" dur="500"/>
                                        <p:tgtEl>
                                          <p:spTgt spid="32"/>
                                        </p:tgtEl>
                                      </p:cBhvr>
                                    </p:animEffect>
                                  </p:childTnLst>
                                </p:cTn>
                              </p:par>
                              <p:par>
                                <p:cTn id="11" presetID="22" presetClass="entr" presetSubtype="1"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wipe(up)">
                                      <p:cBhvr>
                                        <p:cTn id="13" dur="500"/>
                                        <p:tgtEl>
                                          <p:spTgt spid="42"/>
                                        </p:tgtEl>
                                      </p:cBhvr>
                                    </p:animEffect>
                                  </p:childTnLst>
                                </p:cTn>
                              </p:par>
                              <p:par>
                                <p:cTn id="14" presetID="22" presetClass="entr" presetSubtype="1" fill="hold"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wipe(up)">
                                      <p:cBhvr>
                                        <p:cTn id="1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5" name="Rounded Rectangle 14"/>
          <p:cNvSpPr/>
          <p:nvPr/>
        </p:nvSpPr>
        <p:spPr>
          <a:xfrm>
            <a:off x="4677410" y="661670"/>
            <a:ext cx="7440295" cy="1475740"/>
          </a:xfrm>
          <a:prstGeom prst="roundRect">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组合 40"/>
          <p:cNvGrpSpPr/>
          <p:nvPr/>
        </p:nvGrpSpPr>
        <p:grpSpPr>
          <a:xfrm>
            <a:off x="4007249" y="4455208"/>
            <a:ext cx="619125" cy="619125"/>
            <a:chOff x="2951276" y="3139488"/>
            <a:chExt cx="619125" cy="619125"/>
          </a:xfrm>
        </p:grpSpPr>
        <p:sp>
          <p:nvSpPr>
            <p:cNvPr id="42" name="椭圆 41"/>
            <p:cNvSpPr/>
            <p:nvPr/>
          </p:nvSpPr>
          <p:spPr>
            <a:xfrm>
              <a:off x="2951276" y="3139488"/>
              <a:ext cx="619125" cy="619125"/>
            </a:xfrm>
            <a:prstGeom prst="ellipse">
              <a:avLst/>
            </a:prstGeom>
            <a:solidFill>
              <a:sysClr val="window" lastClr="FFFFFF"/>
            </a:solidFill>
            <a:ln w="38100" cap="flat" cmpd="sng" algn="ctr">
              <a:solidFill>
                <a:schemeClr val="tx1">
                  <a:lumMod val="65000"/>
                  <a:lumOff val="3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Calibri" panose="020F0502020204030204"/>
                <a:ea typeface="Calibri" panose="020F0502020204030204" pitchFamily="34" charset="0"/>
                <a:cs typeface="Calibri" panose="020F0502020204030204" pitchFamily="34" charset="0"/>
              </a:endParaRPr>
            </a:p>
          </p:txBody>
        </p:sp>
        <p:sp>
          <p:nvSpPr>
            <p:cNvPr id="43" name="矩形 42"/>
            <p:cNvSpPr/>
            <p:nvPr/>
          </p:nvSpPr>
          <p:spPr>
            <a:xfrm>
              <a:off x="3105898" y="3264900"/>
              <a:ext cx="309880" cy="368300"/>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75000"/>
                    <a:lumOff val="25000"/>
                  </a:schemeClr>
                </a:solidFill>
                <a:effectLst/>
                <a:uLnTx/>
                <a:uFillTx/>
                <a:ea typeface="Calibri" panose="020F0502020204030204" pitchFamily="34" charset="0"/>
                <a:cs typeface="Calibri" panose="020F0502020204030204" pitchFamily="34" charset="0"/>
              </a:endParaRPr>
            </a:p>
          </p:txBody>
        </p:sp>
      </p:grpSp>
      <p:grpSp>
        <p:nvGrpSpPr>
          <p:cNvPr id="44" name="组合 43"/>
          <p:cNvGrpSpPr/>
          <p:nvPr/>
        </p:nvGrpSpPr>
        <p:grpSpPr>
          <a:xfrm>
            <a:off x="4006613" y="2484394"/>
            <a:ext cx="619125" cy="619125"/>
            <a:chOff x="3974260" y="2117364"/>
            <a:chExt cx="619125" cy="619125"/>
          </a:xfrm>
        </p:grpSpPr>
        <p:sp>
          <p:nvSpPr>
            <p:cNvPr id="45" name="椭圆 44"/>
            <p:cNvSpPr/>
            <p:nvPr/>
          </p:nvSpPr>
          <p:spPr>
            <a:xfrm>
              <a:off x="3974260" y="2117364"/>
              <a:ext cx="619125" cy="619125"/>
            </a:xfrm>
            <a:prstGeom prst="ellipse">
              <a:avLst/>
            </a:prstGeom>
            <a:solidFill>
              <a:sysClr val="window" lastClr="FFFFFF"/>
            </a:solidFill>
            <a:ln w="38100" cap="flat" cmpd="sng" algn="ctr">
              <a:solidFill>
                <a:srgbClr val="A3875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Calibri" panose="020F0502020204030204"/>
                <a:ea typeface="Calibri" panose="020F0502020204030204" pitchFamily="34" charset="0"/>
                <a:cs typeface="Calibri" panose="020F0502020204030204" pitchFamily="34" charset="0"/>
              </a:endParaRPr>
            </a:p>
          </p:txBody>
        </p:sp>
        <p:sp>
          <p:nvSpPr>
            <p:cNvPr id="46" name="矩形 45"/>
            <p:cNvSpPr/>
            <p:nvPr/>
          </p:nvSpPr>
          <p:spPr>
            <a:xfrm>
              <a:off x="4128882" y="2242775"/>
              <a:ext cx="309880" cy="368300"/>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75000"/>
                    <a:lumOff val="25000"/>
                  </a:schemeClr>
                </a:solidFill>
                <a:effectLst/>
                <a:uLnTx/>
                <a:uFillTx/>
                <a:ea typeface="Calibri" panose="020F0502020204030204" pitchFamily="34" charset="0"/>
                <a:cs typeface="Calibri" panose="020F0502020204030204" pitchFamily="34" charset="0"/>
              </a:endParaRPr>
            </a:p>
          </p:txBody>
        </p:sp>
      </p:grpSp>
      <p:grpSp>
        <p:nvGrpSpPr>
          <p:cNvPr id="47" name="组合 46"/>
          <p:cNvGrpSpPr/>
          <p:nvPr/>
        </p:nvGrpSpPr>
        <p:grpSpPr>
          <a:xfrm>
            <a:off x="4057574" y="1180330"/>
            <a:ext cx="619125" cy="619125"/>
            <a:chOff x="4996771" y="1095240"/>
            <a:chExt cx="619125" cy="619125"/>
          </a:xfrm>
        </p:grpSpPr>
        <p:sp>
          <p:nvSpPr>
            <p:cNvPr id="48" name="椭圆 47"/>
            <p:cNvSpPr/>
            <p:nvPr/>
          </p:nvSpPr>
          <p:spPr>
            <a:xfrm>
              <a:off x="4996771" y="1095240"/>
              <a:ext cx="619125" cy="619125"/>
            </a:xfrm>
            <a:prstGeom prst="ellipse">
              <a:avLst/>
            </a:prstGeom>
            <a:solidFill>
              <a:sysClr val="window" lastClr="FFFFFF"/>
            </a:solidFill>
            <a:ln w="38100" cap="flat" cmpd="sng" algn="ctr">
              <a:solidFill>
                <a:schemeClr val="tx1">
                  <a:lumMod val="65000"/>
                  <a:lumOff val="3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Calibri" panose="020F0502020204030204"/>
                <a:ea typeface="Calibri" panose="020F0502020204030204" pitchFamily="34" charset="0"/>
                <a:cs typeface="Calibri" panose="020F0502020204030204" pitchFamily="34" charset="0"/>
              </a:endParaRPr>
            </a:p>
          </p:txBody>
        </p:sp>
        <p:sp>
          <p:nvSpPr>
            <p:cNvPr id="49" name="矩形 48"/>
            <p:cNvSpPr/>
            <p:nvPr/>
          </p:nvSpPr>
          <p:spPr>
            <a:xfrm>
              <a:off x="5151393" y="1215761"/>
              <a:ext cx="309880" cy="368300"/>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75000"/>
                    <a:lumOff val="25000"/>
                  </a:schemeClr>
                </a:solidFill>
                <a:effectLst/>
                <a:uLnTx/>
                <a:uFillTx/>
                <a:ea typeface="Calibri" panose="020F0502020204030204" pitchFamily="34" charset="0"/>
                <a:cs typeface="Calibri" panose="020F0502020204030204" pitchFamily="34" charset="0"/>
              </a:endParaRPr>
            </a:p>
          </p:txBody>
        </p:sp>
      </p:grpSp>
      <p:sp>
        <p:nvSpPr>
          <p:cNvPr id="51" name="矩形 50"/>
          <p:cNvSpPr/>
          <p:nvPr/>
        </p:nvSpPr>
        <p:spPr>
          <a:xfrm>
            <a:off x="4838700" y="4455160"/>
            <a:ext cx="7115175" cy="2291715"/>
          </a:xfrm>
          <a:prstGeom prst="rect">
            <a:avLst/>
          </a:prstGeom>
        </p:spPr>
        <p:txBody>
          <a:bodyPr wrap="square">
            <a:spAutoFit/>
          </a:bodyPr>
          <a:lstStyle/>
          <a:p>
            <a:pPr>
              <a:lnSpc>
                <a:spcPct val="100000"/>
              </a:lnSpc>
              <a:spcAft>
                <a:spcPts val="600"/>
              </a:spcAft>
              <a:buClr>
                <a:srgbClr val="202F3D"/>
              </a:buClr>
            </a:pPr>
            <a:r>
              <a:rPr lang="zh-CN" altLang="en-US" sz="16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i) feeling of tiredness and lethargic</a:t>
            </a:r>
          </a:p>
          <a:p>
            <a:pPr>
              <a:lnSpc>
                <a:spcPct val="100000"/>
              </a:lnSpc>
              <a:spcAft>
                <a:spcPts val="600"/>
              </a:spcAft>
              <a:buClr>
                <a:srgbClr val="202F3D"/>
              </a:buClr>
            </a:pPr>
            <a:r>
              <a:rPr lang="zh-CN" altLang="en-US" sz="16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ii) rate it out of a scale of 10, where 1 being not at all and 10 being really bad</a:t>
            </a:r>
          </a:p>
          <a:p>
            <a:pPr>
              <a:lnSpc>
                <a:spcPct val="100000"/>
              </a:lnSpc>
              <a:spcAft>
                <a:spcPts val="600"/>
              </a:spcAft>
              <a:buClr>
                <a:srgbClr val="202F3D"/>
              </a:buClr>
            </a:pPr>
            <a:r>
              <a:rPr lang="zh-CN" altLang="en-US" sz="16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iii) most of them rated it in between the scale of 5 to 9 and this meant that they were not really able to perfrom and felt tired. Most of whom only get an average of 5 hours or less of sleep.</a:t>
            </a:r>
          </a:p>
          <a:p>
            <a:pPr>
              <a:lnSpc>
                <a:spcPct val="100000"/>
              </a:lnSpc>
              <a:spcAft>
                <a:spcPts val="600"/>
              </a:spcAft>
              <a:buClr>
                <a:srgbClr val="202F3D"/>
              </a:buClr>
            </a:pPr>
            <a:r>
              <a:rPr lang="zh-CN" altLang="en-US" sz="16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iv) relationship between the hours of average sleep at night, those who were getting the right amount were able to concentrate, understand better and their body performed better  compared to those who were not.</a:t>
            </a:r>
          </a:p>
        </p:txBody>
      </p:sp>
      <p:sp>
        <p:nvSpPr>
          <p:cNvPr id="52" name="矩形 51"/>
          <p:cNvSpPr/>
          <p:nvPr/>
        </p:nvSpPr>
        <p:spPr>
          <a:xfrm>
            <a:off x="4839335" y="2261235"/>
            <a:ext cx="7114540" cy="2045335"/>
          </a:xfrm>
          <a:prstGeom prst="rect">
            <a:avLst/>
          </a:prstGeom>
        </p:spPr>
        <p:txBody>
          <a:bodyPr wrap="square">
            <a:spAutoFit/>
          </a:bodyPr>
          <a:lstStyle/>
          <a:p>
            <a:pPr>
              <a:lnSpc>
                <a:spcPct val="100000"/>
              </a:lnSpc>
              <a:spcAft>
                <a:spcPts val="600"/>
              </a:spcAft>
              <a:buClr>
                <a:srgbClr val="202F3D"/>
              </a:buClr>
            </a:pPr>
            <a:r>
              <a:rPr lang="zh-CN" altLang="en-US" sz="16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i) Sleep patterns are usually built over time</a:t>
            </a:r>
          </a:p>
          <a:p>
            <a:pPr>
              <a:lnSpc>
                <a:spcPct val="100000"/>
              </a:lnSpc>
              <a:spcAft>
                <a:spcPts val="600"/>
              </a:spcAft>
              <a:buClr>
                <a:srgbClr val="202F3D"/>
              </a:buClr>
            </a:pPr>
            <a:r>
              <a:rPr lang="zh-CN" altLang="en-US" sz="16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ii) sleep patterns affected their results or was one of the factors as to why they do not receive enough sleep</a:t>
            </a:r>
          </a:p>
          <a:p>
            <a:pPr>
              <a:lnSpc>
                <a:spcPct val="100000"/>
              </a:lnSpc>
              <a:spcAft>
                <a:spcPts val="600"/>
              </a:spcAft>
              <a:buClr>
                <a:srgbClr val="202F3D"/>
              </a:buClr>
            </a:pPr>
            <a:r>
              <a:rPr lang="zh-CN" altLang="en-US" sz="16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iii) Although their lack of sleep did not affect their result but it may be thhat burning the midnight oil to obatain them has been detrimental to their health as well as their sleep schedule.</a:t>
            </a:r>
          </a:p>
          <a:p>
            <a:pPr>
              <a:lnSpc>
                <a:spcPct val="100000"/>
              </a:lnSpc>
              <a:spcAft>
                <a:spcPts val="600"/>
              </a:spcAft>
              <a:buClr>
                <a:srgbClr val="202F3D"/>
              </a:buClr>
            </a:pPr>
            <a:r>
              <a:rPr lang="zh-CN" altLang="en-US" sz="16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iv) there is the possibility.</a:t>
            </a:r>
          </a:p>
        </p:txBody>
      </p:sp>
      <p:sp>
        <p:nvSpPr>
          <p:cNvPr id="53" name="矩形 52"/>
          <p:cNvSpPr/>
          <p:nvPr/>
        </p:nvSpPr>
        <p:spPr>
          <a:xfrm>
            <a:off x="4839335" y="661670"/>
            <a:ext cx="7114540" cy="1476375"/>
          </a:xfrm>
          <a:prstGeom prst="rect">
            <a:avLst/>
          </a:prstGeom>
        </p:spPr>
        <p:txBody>
          <a:bodyPr wrap="square">
            <a:spAutoFit/>
          </a:bodyPr>
          <a:lstStyle/>
          <a:p>
            <a:pPr>
              <a:lnSpc>
                <a:spcPct val="100000"/>
              </a:lnSpc>
              <a:spcAft>
                <a:spcPts val="600"/>
              </a:spcAft>
              <a:buClr>
                <a:srgbClr val="202F3D"/>
              </a:buClr>
            </a:pPr>
            <a:r>
              <a:rPr lang="zh-CN" altLang="en-US" sz="16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i) </a:t>
            </a:r>
            <a:r>
              <a:rPr lang="en-MY" altLang="zh-CN" sz="16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R</a:t>
            </a:r>
            <a:r>
              <a:rPr lang="zh-CN" altLang="en-US" sz="16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elation between their faculties and credit hours and whether or not it was what was affecting their lack of sleep.</a:t>
            </a:r>
          </a:p>
          <a:p>
            <a:pPr>
              <a:lnSpc>
                <a:spcPct val="100000"/>
              </a:lnSpc>
              <a:spcAft>
                <a:spcPts val="600"/>
              </a:spcAft>
              <a:buClr>
                <a:srgbClr val="202F3D"/>
              </a:buClr>
            </a:pPr>
            <a:r>
              <a:rPr lang="zh-CN" altLang="en-US" sz="16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ii) </a:t>
            </a:r>
            <a:r>
              <a:rPr lang="en-MY" altLang="zh-CN" sz="16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N</a:t>
            </a:r>
            <a:r>
              <a:rPr lang="zh-CN" altLang="en-US" sz="16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ot all the students who were having more credit hours were sleeping less than the recommended time but majority of them were no matter the faculty</a:t>
            </a:r>
          </a:p>
          <a:p>
            <a:pPr>
              <a:lnSpc>
                <a:spcPct val="100000"/>
              </a:lnSpc>
              <a:spcAft>
                <a:spcPts val="600"/>
              </a:spcAft>
              <a:buClr>
                <a:srgbClr val="202F3D"/>
              </a:buClr>
            </a:pPr>
            <a:r>
              <a:rPr lang="zh-CN" altLang="en-US" sz="1600"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rPr>
              <a:t>iii) Majority of the students were having credit hours of 18 for this current sem</a:t>
            </a:r>
          </a:p>
        </p:txBody>
      </p:sp>
      <p:sp>
        <p:nvSpPr>
          <p:cNvPr id="3" name="Right Arrow 2"/>
          <p:cNvSpPr/>
          <p:nvPr/>
        </p:nvSpPr>
        <p:spPr>
          <a:xfrm>
            <a:off x="4161155" y="4672330"/>
            <a:ext cx="356870" cy="18605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ight Arrow 3"/>
          <p:cNvSpPr/>
          <p:nvPr/>
        </p:nvSpPr>
        <p:spPr>
          <a:xfrm>
            <a:off x="4138295" y="2701290"/>
            <a:ext cx="356870" cy="18605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ight Arrow 6"/>
          <p:cNvSpPr/>
          <p:nvPr/>
        </p:nvSpPr>
        <p:spPr>
          <a:xfrm>
            <a:off x="4188460" y="1397000"/>
            <a:ext cx="356870" cy="18605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 Box 7"/>
          <p:cNvSpPr txBox="1"/>
          <p:nvPr/>
        </p:nvSpPr>
        <p:spPr>
          <a:xfrm>
            <a:off x="1018540" y="1305560"/>
            <a:ext cx="3389630" cy="337185"/>
          </a:xfrm>
          <a:prstGeom prst="rect">
            <a:avLst/>
          </a:prstGeom>
          <a:noFill/>
        </p:spPr>
        <p:txBody>
          <a:bodyPr wrap="square" rtlCol="0">
            <a:spAutoFit/>
          </a:bodyPr>
          <a:lstStyle/>
          <a:p>
            <a:r>
              <a:rPr lang="en-US" sz="1600" b="1"/>
              <a:t>Credit hours for current semester</a:t>
            </a:r>
          </a:p>
        </p:txBody>
      </p:sp>
      <p:cxnSp>
        <p:nvCxnSpPr>
          <p:cNvPr id="9" name="直接连接符 120"/>
          <p:cNvCxnSpPr>
            <a:cxnSpLocks noChangeShapeType="1"/>
          </p:cNvCxnSpPr>
          <p:nvPr/>
        </p:nvCxnSpPr>
        <p:spPr bwMode="auto">
          <a:xfrm flipH="1">
            <a:off x="901700" y="1301115"/>
            <a:ext cx="635" cy="484505"/>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sp>
        <p:nvSpPr>
          <p:cNvPr id="11" name="Text Box 10"/>
          <p:cNvSpPr txBox="1"/>
          <p:nvPr/>
        </p:nvSpPr>
        <p:spPr>
          <a:xfrm>
            <a:off x="1018540" y="2609850"/>
            <a:ext cx="3142615" cy="337185"/>
          </a:xfrm>
          <a:prstGeom prst="rect">
            <a:avLst/>
          </a:prstGeom>
          <a:noFill/>
        </p:spPr>
        <p:txBody>
          <a:bodyPr wrap="square" rtlCol="0">
            <a:spAutoFit/>
          </a:bodyPr>
          <a:lstStyle/>
          <a:p>
            <a:r>
              <a:rPr lang="en-MY" altLang="en-US" sz="1600" b="1">
                <a:solidFill>
                  <a:srgbClr val="262626"/>
                </a:solidFill>
              </a:rPr>
              <a:t>CGPA For the Current Semester</a:t>
            </a:r>
          </a:p>
        </p:txBody>
      </p:sp>
      <p:cxnSp>
        <p:nvCxnSpPr>
          <p:cNvPr id="12" name="直接连接符 120"/>
          <p:cNvCxnSpPr>
            <a:cxnSpLocks noChangeShapeType="1"/>
          </p:cNvCxnSpPr>
          <p:nvPr/>
        </p:nvCxnSpPr>
        <p:spPr bwMode="auto">
          <a:xfrm flipH="1">
            <a:off x="901700" y="2609850"/>
            <a:ext cx="635" cy="461645"/>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sp>
        <p:nvSpPr>
          <p:cNvPr id="13" name="Text Box 12"/>
          <p:cNvSpPr txBox="1"/>
          <p:nvPr/>
        </p:nvSpPr>
        <p:spPr>
          <a:xfrm>
            <a:off x="1018540" y="4306570"/>
            <a:ext cx="3039110" cy="829945"/>
          </a:xfrm>
          <a:prstGeom prst="rect">
            <a:avLst/>
          </a:prstGeom>
          <a:noFill/>
        </p:spPr>
        <p:txBody>
          <a:bodyPr wrap="square" rtlCol="0">
            <a:spAutoFit/>
          </a:bodyPr>
          <a:lstStyle/>
          <a:p>
            <a:r>
              <a:rPr lang="en-US" sz="1600" b="1"/>
              <a:t>Lack of sleep on concentration, understanding, body performance</a:t>
            </a:r>
          </a:p>
        </p:txBody>
      </p:sp>
      <p:cxnSp>
        <p:nvCxnSpPr>
          <p:cNvPr id="14" name="直接连接符 120"/>
          <p:cNvCxnSpPr>
            <a:cxnSpLocks noChangeShapeType="1"/>
          </p:cNvCxnSpPr>
          <p:nvPr/>
        </p:nvCxnSpPr>
        <p:spPr bwMode="auto">
          <a:xfrm flipH="1">
            <a:off x="887730" y="4210685"/>
            <a:ext cx="13970" cy="889635"/>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sp>
        <p:nvSpPr>
          <p:cNvPr id="16" name="Rounded Rectangle 15"/>
          <p:cNvSpPr/>
          <p:nvPr/>
        </p:nvSpPr>
        <p:spPr>
          <a:xfrm>
            <a:off x="4626610" y="2261235"/>
            <a:ext cx="7440295" cy="2045335"/>
          </a:xfrm>
          <a:prstGeom prst="roundRect">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a:off x="4625975" y="4455160"/>
            <a:ext cx="7440295" cy="2291715"/>
          </a:xfrm>
          <a:prstGeom prst="roundRect">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2" presetClass="entr" presetSubtype="2" fill="hold" grpId="0" nodeType="with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500" fill="hold"/>
                                        <p:tgtEl>
                                          <p:spTgt spid="51"/>
                                        </p:tgtEl>
                                        <p:attrNameLst>
                                          <p:attrName>ppt_x</p:attrName>
                                        </p:attrNameLst>
                                      </p:cBhvr>
                                      <p:tavLst>
                                        <p:tav tm="0">
                                          <p:val>
                                            <p:strVal val="1+#ppt_w/2"/>
                                          </p:val>
                                        </p:tav>
                                        <p:tav tm="100000">
                                          <p:val>
                                            <p:strVal val="#ppt_x"/>
                                          </p:val>
                                        </p:tav>
                                      </p:tavLst>
                                    </p:anim>
                                    <p:anim calcmode="lin" valueType="num">
                                      <p:cBhvr additive="base">
                                        <p:cTn id="13" dur="500" fill="hold"/>
                                        <p:tgtEl>
                                          <p:spTgt spid="51"/>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2" presetClass="entr" presetSubtype="2"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1+#ppt_w/2"/>
                                          </p:val>
                                        </p:tav>
                                        <p:tav tm="100000">
                                          <p:val>
                                            <p:strVal val="#ppt_x"/>
                                          </p:val>
                                        </p:tav>
                                      </p:tavLst>
                                    </p:anim>
                                    <p:anim calcmode="lin" valueType="num">
                                      <p:cBhvr additive="base">
                                        <p:cTn id="23" dur="500" fill="hold"/>
                                        <p:tgtEl>
                                          <p:spTgt spid="52"/>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53" presetClass="entr" presetSubtype="16"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2" presetClass="entr" presetSubtype="2"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fill="hold"/>
                                        <p:tgtEl>
                                          <p:spTgt spid="53"/>
                                        </p:tgtEl>
                                        <p:attrNameLst>
                                          <p:attrName>ppt_x</p:attrName>
                                        </p:attrNameLst>
                                      </p:cBhvr>
                                      <p:tavLst>
                                        <p:tav tm="0">
                                          <p:val>
                                            <p:strVal val="1+#ppt_w/2"/>
                                          </p:val>
                                        </p:tav>
                                        <p:tav tm="100000">
                                          <p:val>
                                            <p:strVal val="#ppt_x"/>
                                          </p:val>
                                        </p:tav>
                                      </p:tavLst>
                                    </p:anim>
                                    <p:anim calcmode="lin" valueType="num">
                                      <p:cBhvr additive="base">
                                        <p:cTn id="33"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55" descr="C:\Users\rosha\AppData\Local\Microsoft\Windows\INetCache\Content.Word\Screenshot (49).png"/>
          <p:cNvPicPr/>
          <p:nvPr/>
        </p:nvPicPr>
        <p:blipFill>
          <a:blip r:embed="rId3">
            <a:extLst>
              <a:ext uri="{28A0092B-C50C-407E-A947-70E740481C1C}">
                <a14:useLocalDpi xmlns:a14="http://schemas.microsoft.com/office/drawing/2010/main" val="0"/>
              </a:ext>
            </a:extLst>
          </a:blip>
          <a:srcRect/>
          <a:stretch>
            <a:fillRect/>
          </a:stretch>
        </p:blipFill>
        <p:spPr bwMode="auto">
          <a:xfrm>
            <a:off x="384810" y="281868"/>
            <a:ext cx="4894556" cy="3341225"/>
          </a:xfrm>
          <a:prstGeom prst="rect">
            <a:avLst/>
          </a:prstGeom>
          <a:noFill/>
          <a:ln>
            <a:noFill/>
          </a:ln>
        </p:spPr>
      </p:pic>
      <p:sp>
        <p:nvSpPr>
          <p:cNvPr id="2" name="TextBox 1"/>
          <p:cNvSpPr txBox="1"/>
          <p:nvPr/>
        </p:nvSpPr>
        <p:spPr>
          <a:xfrm>
            <a:off x="2156604" y="3814479"/>
            <a:ext cx="2277374" cy="369332"/>
          </a:xfrm>
          <a:prstGeom prst="rect">
            <a:avLst/>
          </a:prstGeom>
          <a:noFill/>
        </p:spPr>
        <p:txBody>
          <a:bodyPr wrap="square" rtlCol="0">
            <a:spAutoFit/>
          </a:bodyPr>
          <a:lstStyle/>
          <a:p>
            <a:r>
              <a:rPr lang="en-MY" dirty="0"/>
              <a:t>HISTOGRAM</a:t>
            </a:r>
          </a:p>
        </p:txBody>
      </p:sp>
      <p:pic>
        <p:nvPicPr>
          <p:cNvPr id="57" name="Picture 56" descr="https://media.discordapp.net/attachments/703261742763081741/704029407622201344/Screenshot_57.png?width=899&amp;height=486"/>
          <p:cNvPicPr/>
          <p:nvPr/>
        </p:nvPicPr>
        <p:blipFill>
          <a:blip r:embed="rId4">
            <a:extLst>
              <a:ext uri="{28A0092B-C50C-407E-A947-70E740481C1C}">
                <a14:useLocalDpi xmlns:a14="http://schemas.microsoft.com/office/drawing/2010/main" val="0"/>
              </a:ext>
            </a:extLst>
          </a:blip>
          <a:srcRect/>
          <a:stretch>
            <a:fillRect/>
          </a:stretch>
        </p:blipFill>
        <p:spPr bwMode="auto">
          <a:xfrm>
            <a:off x="6176513" y="3191774"/>
            <a:ext cx="5313872" cy="3260785"/>
          </a:xfrm>
          <a:prstGeom prst="rect">
            <a:avLst/>
          </a:prstGeom>
          <a:noFill/>
          <a:ln>
            <a:noFill/>
          </a:ln>
        </p:spPr>
      </p:pic>
      <p:sp>
        <p:nvSpPr>
          <p:cNvPr id="58" name="TextBox 57"/>
          <p:cNvSpPr txBox="1"/>
          <p:nvPr/>
        </p:nvSpPr>
        <p:spPr>
          <a:xfrm>
            <a:off x="8209470" y="2691442"/>
            <a:ext cx="2277374" cy="369332"/>
          </a:xfrm>
          <a:prstGeom prst="rect">
            <a:avLst/>
          </a:prstGeom>
          <a:noFill/>
        </p:spPr>
        <p:txBody>
          <a:bodyPr wrap="square" rtlCol="0">
            <a:spAutoFit/>
          </a:bodyPr>
          <a:lstStyle/>
          <a:p>
            <a:r>
              <a:rPr lang="en-MY" dirty="0"/>
              <a:t>BAR CHART</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C:\Users\rosha\AppData\Local\Microsoft\Windows\INetCache\Content.Word\Screenshot (50).png"/>
          <p:cNvPicPr/>
          <p:nvPr/>
        </p:nvPicPr>
        <p:blipFill>
          <a:blip r:embed="rId3">
            <a:extLst>
              <a:ext uri="{28A0092B-C50C-407E-A947-70E740481C1C}">
                <a14:useLocalDpi xmlns:a14="http://schemas.microsoft.com/office/drawing/2010/main" val="0"/>
              </a:ext>
            </a:extLst>
          </a:blip>
          <a:srcRect/>
          <a:stretch>
            <a:fillRect/>
          </a:stretch>
        </p:blipFill>
        <p:spPr bwMode="auto">
          <a:xfrm>
            <a:off x="354311" y="458607"/>
            <a:ext cx="5686425" cy="2835275"/>
          </a:xfrm>
          <a:prstGeom prst="rect">
            <a:avLst/>
          </a:prstGeom>
          <a:noFill/>
          <a:ln>
            <a:noFill/>
          </a:ln>
        </p:spPr>
      </p:pic>
      <p:sp>
        <p:nvSpPr>
          <p:cNvPr id="93" name="TextBox 92"/>
          <p:cNvSpPr txBox="1"/>
          <p:nvPr/>
        </p:nvSpPr>
        <p:spPr>
          <a:xfrm>
            <a:off x="2378013" y="3571336"/>
            <a:ext cx="2277374" cy="369332"/>
          </a:xfrm>
          <a:prstGeom prst="rect">
            <a:avLst/>
          </a:prstGeom>
          <a:noFill/>
        </p:spPr>
        <p:txBody>
          <a:bodyPr wrap="square" rtlCol="0">
            <a:spAutoFit/>
          </a:bodyPr>
          <a:lstStyle/>
          <a:p>
            <a:r>
              <a:rPr lang="en-MY" dirty="0"/>
              <a:t>BAR CHART</a:t>
            </a:r>
          </a:p>
        </p:txBody>
      </p:sp>
      <p:sp>
        <p:nvSpPr>
          <p:cNvPr id="94" name="TextBox 93"/>
          <p:cNvSpPr txBox="1"/>
          <p:nvPr/>
        </p:nvSpPr>
        <p:spPr>
          <a:xfrm>
            <a:off x="8243975" y="3109216"/>
            <a:ext cx="2277374" cy="369332"/>
          </a:xfrm>
          <a:prstGeom prst="rect">
            <a:avLst/>
          </a:prstGeom>
          <a:noFill/>
        </p:spPr>
        <p:txBody>
          <a:bodyPr wrap="square" rtlCol="0">
            <a:spAutoFit/>
          </a:bodyPr>
          <a:lstStyle/>
          <a:p>
            <a:r>
              <a:rPr lang="en-MY" dirty="0"/>
              <a:t>STEM AND LEAF</a:t>
            </a:r>
          </a:p>
        </p:txBody>
      </p:sp>
      <p:pic>
        <p:nvPicPr>
          <p:cNvPr id="95" name="Picture 94" descr="C:\Users\rosha\AppData\Local\Microsoft\Windows\INetCache\Content.Word\Screenshot (51).png"/>
          <p:cNvPicPr/>
          <p:nvPr/>
        </p:nvPicPr>
        <p:blipFill>
          <a:blip r:embed="rId4">
            <a:extLst>
              <a:ext uri="{28A0092B-C50C-407E-A947-70E740481C1C}">
                <a14:useLocalDpi xmlns:a14="http://schemas.microsoft.com/office/drawing/2010/main" val="0"/>
              </a:ext>
            </a:extLst>
          </a:blip>
          <a:srcRect/>
          <a:stretch>
            <a:fillRect/>
          </a:stretch>
        </p:blipFill>
        <p:spPr bwMode="auto">
          <a:xfrm>
            <a:off x="6608361" y="3750887"/>
            <a:ext cx="4841240" cy="269684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TextBox 64"/>
          <p:cNvSpPr txBox="1"/>
          <p:nvPr/>
        </p:nvSpPr>
        <p:spPr>
          <a:xfrm>
            <a:off x="3706480" y="611718"/>
            <a:ext cx="2277374" cy="646331"/>
          </a:xfrm>
          <a:prstGeom prst="rect">
            <a:avLst/>
          </a:prstGeom>
          <a:noFill/>
        </p:spPr>
        <p:txBody>
          <a:bodyPr wrap="square" rtlCol="0">
            <a:spAutoFit/>
          </a:bodyPr>
          <a:lstStyle/>
          <a:p>
            <a:r>
              <a:rPr lang="en-MY" dirty="0"/>
              <a:t>FREQUENCY DISTRIBUTION</a:t>
            </a:r>
          </a:p>
        </p:txBody>
      </p:sp>
      <p:sp>
        <p:nvSpPr>
          <p:cNvPr id="66" name="TextBox 65"/>
          <p:cNvSpPr txBox="1"/>
          <p:nvPr/>
        </p:nvSpPr>
        <p:spPr>
          <a:xfrm>
            <a:off x="4845167" y="5953058"/>
            <a:ext cx="2277374" cy="369332"/>
          </a:xfrm>
          <a:prstGeom prst="rect">
            <a:avLst/>
          </a:prstGeom>
          <a:noFill/>
        </p:spPr>
        <p:txBody>
          <a:bodyPr wrap="square" rtlCol="0">
            <a:spAutoFit/>
          </a:bodyPr>
          <a:lstStyle/>
          <a:p>
            <a:r>
              <a:rPr lang="en-MY" dirty="0"/>
              <a:t>BOX PLOT</a:t>
            </a:r>
          </a:p>
        </p:txBody>
      </p:sp>
      <p:pic>
        <p:nvPicPr>
          <p:cNvPr id="68" name="Picture 67" descr="C:\Users\rosha\AppData\Local\Microsoft\Windows\INetCache\Content.Word\Screenshot_55.png"/>
          <p:cNvPicPr/>
          <p:nvPr/>
        </p:nvPicPr>
        <p:blipFill>
          <a:blip r:embed="rId3">
            <a:extLst>
              <a:ext uri="{28A0092B-C50C-407E-A947-70E740481C1C}">
                <a14:useLocalDpi xmlns:a14="http://schemas.microsoft.com/office/drawing/2010/main" val="0"/>
              </a:ext>
            </a:extLst>
          </a:blip>
          <a:srcRect/>
          <a:stretch>
            <a:fillRect/>
          </a:stretch>
        </p:blipFill>
        <p:spPr bwMode="auto">
          <a:xfrm>
            <a:off x="365461" y="251574"/>
            <a:ext cx="2627630" cy="1006475"/>
          </a:xfrm>
          <a:prstGeom prst="rect">
            <a:avLst/>
          </a:prstGeom>
          <a:noFill/>
          <a:ln>
            <a:noFill/>
          </a:ln>
        </p:spPr>
      </p:pic>
      <p:pic>
        <p:nvPicPr>
          <p:cNvPr id="69" name="Picture 68"/>
          <p:cNvPicPr/>
          <p:nvPr/>
        </p:nvPicPr>
        <p:blipFill>
          <a:blip r:embed="rId4">
            <a:extLst>
              <a:ext uri="{28A0092B-C50C-407E-A947-70E740481C1C}">
                <a14:useLocalDpi xmlns:a14="http://schemas.microsoft.com/office/drawing/2010/main" val="0"/>
              </a:ext>
            </a:extLst>
          </a:blip>
          <a:srcRect/>
          <a:stretch>
            <a:fillRect/>
          </a:stretch>
        </p:blipFill>
        <p:spPr bwMode="auto">
          <a:xfrm>
            <a:off x="219410" y="1401383"/>
            <a:ext cx="5117465" cy="3415665"/>
          </a:xfrm>
          <a:prstGeom prst="rect">
            <a:avLst/>
          </a:prstGeom>
          <a:noFill/>
          <a:ln>
            <a:noFill/>
          </a:ln>
        </p:spPr>
      </p:pic>
      <p:pic>
        <p:nvPicPr>
          <p:cNvPr id="70" name="Picture 69" descr="C:\Users\rosha\AppData\Local\Microsoft\Windows\INetCache\Content.Word\Screenshot (52).png"/>
          <p:cNvPicPr/>
          <p:nvPr/>
        </p:nvPicPr>
        <p:blipFill>
          <a:blip r:embed="rId5">
            <a:extLst>
              <a:ext uri="{28A0092B-C50C-407E-A947-70E740481C1C}">
                <a14:useLocalDpi xmlns:a14="http://schemas.microsoft.com/office/drawing/2010/main" val="0"/>
              </a:ext>
            </a:extLst>
          </a:blip>
          <a:srcRect/>
          <a:stretch>
            <a:fillRect/>
          </a:stretch>
        </p:blipFill>
        <p:spPr bwMode="auto">
          <a:xfrm>
            <a:off x="6757357" y="4037162"/>
            <a:ext cx="5451896" cy="2741481"/>
          </a:xfrm>
          <a:prstGeom prst="rect">
            <a:avLst/>
          </a:prstGeom>
          <a:noFill/>
          <a:ln>
            <a:noFill/>
          </a:ln>
        </p:spPr>
      </p:pic>
      <p:pic>
        <p:nvPicPr>
          <p:cNvPr id="71" name="Picture 70" descr="C:\Users\rosha\AppData\Local\Microsoft\Windows\INetCache\Content.Word\Screenshot (54).png"/>
          <p:cNvPicPr/>
          <p:nvPr/>
        </p:nvPicPr>
        <p:blipFill>
          <a:blip r:embed="rId6">
            <a:extLst>
              <a:ext uri="{28A0092B-C50C-407E-A947-70E740481C1C}">
                <a14:useLocalDpi xmlns:a14="http://schemas.microsoft.com/office/drawing/2010/main" val="0"/>
              </a:ext>
            </a:extLst>
          </a:blip>
          <a:srcRect/>
          <a:stretch>
            <a:fillRect/>
          </a:stretch>
        </p:blipFill>
        <p:spPr bwMode="auto">
          <a:xfrm>
            <a:off x="6248400" y="251574"/>
            <a:ext cx="5756694" cy="3110026"/>
          </a:xfrm>
          <a:prstGeom prst="rect">
            <a:avLst/>
          </a:prstGeom>
          <a:noFill/>
          <a:ln>
            <a:noFill/>
          </a:ln>
        </p:spPr>
      </p:pic>
      <p:sp>
        <p:nvSpPr>
          <p:cNvPr id="72" name="TextBox 71"/>
          <p:cNvSpPr txBox="1"/>
          <p:nvPr/>
        </p:nvSpPr>
        <p:spPr>
          <a:xfrm>
            <a:off x="7988060" y="3579443"/>
            <a:ext cx="2277374" cy="369332"/>
          </a:xfrm>
          <a:prstGeom prst="rect">
            <a:avLst/>
          </a:prstGeom>
          <a:noFill/>
        </p:spPr>
        <p:txBody>
          <a:bodyPr wrap="square" rtlCol="0">
            <a:spAutoFit/>
          </a:bodyPr>
          <a:lstStyle/>
          <a:p>
            <a:r>
              <a:rPr lang="en-MY"/>
              <a:t>SCATTER PLOT</a:t>
            </a:r>
            <a:endParaRPr lang="en-MY"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Content Placeholder 2"/>
          <p:cNvSpPr txBox="1"/>
          <p:nvPr/>
        </p:nvSpPr>
        <p:spPr>
          <a:xfrm>
            <a:off x="2977107" y="3794312"/>
            <a:ext cx="6237784" cy="6394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MY" altLang="en-US" sz="1400" dirty="0">
                <a:solidFill>
                  <a:schemeClr val="tx1">
                    <a:lumMod val="85000"/>
                    <a:lumOff val="15000"/>
                  </a:schemeClr>
                </a:solidFill>
                <a:ea typeface="Roboto" panose="02000000000000000000" pitchFamily="2" charset="0"/>
                <a:cs typeface="Calibri" panose="020F0502020204030204" pitchFamily="34" charset="0"/>
              </a:rPr>
              <a:t>Text here</a:t>
            </a:r>
          </a:p>
          <a:p>
            <a:pPr marL="0" indent="0" algn="ctr">
              <a:buNone/>
            </a:pPr>
            <a:endParaRPr lang="en-MY" altLang="en-US" sz="1400" dirty="0">
              <a:solidFill>
                <a:schemeClr val="tx1">
                  <a:lumMod val="85000"/>
                  <a:lumOff val="15000"/>
                </a:schemeClr>
              </a:solidFill>
              <a:ea typeface="Roboto" panose="02000000000000000000" pitchFamily="2" charset="0"/>
              <a:cs typeface="Calibri" panose="020F0502020204030204" pitchFamily="34" charset="0"/>
            </a:endParaRPr>
          </a:p>
        </p:txBody>
      </p:sp>
      <p:sp>
        <p:nvSpPr>
          <p:cNvPr id="9" name="TextBox 7"/>
          <p:cNvSpPr txBox="1"/>
          <p:nvPr/>
        </p:nvSpPr>
        <p:spPr>
          <a:xfrm>
            <a:off x="3281916" y="2904817"/>
            <a:ext cx="5628168" cy="635000"/>
          </a:xfrm>
          <a:prstGeom prst="rect">
            <a:avLst/>
          </a:prstGeom>
          <a:noFill/>
        </p:spPr>
        <p:txBody>
          <a:bodyPr wrap="square" rIns="144000" bIns="36000" numCol="1" spcCol="360000" rtlCol="0">
            <a:spAutoFit/>
          </a:bodyPr>
          <a:lstStyle/>
          <a:p>
            <a:pPr marL="0" algn="ctr">
              <a:buClrTx/>
              <a:buSzTx/>
              <a:buNone/>
            </a:pPr>
            <a:r>
              <a:rPr lang="en-MY" altLang="en-US" sz="3600" b="1"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sym typeface="+mn-ea"/>
              </a:rPr>
              <a:t>Conclusion</a:t>
            </a:r>
          </a:p>
        </p:txBody>
      </p:sp>
      <p:sp>
        <p:nvSpPr>
          <p:cNvPr id="10" name="矩形 9"/>
          <p:cNvSpPr/>
          <p:nvPr/>
        </p:nvSpPr>
        <p:spPr>
          <a:xfrm>
            <a:off x="1923126" y="775505"/>
            <a:ext cx="8366768" cy="5137818"/>
          </a:xfrm>
          <a:prstGeom prst="rect">
            <a:avLst/>
          </a:prstGeom>
          <a:noFill/>
          <a:ln w="38100">
            <a:solidFill>
              <a:srgbClr val="A387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Calibri" panose="020F0502020204030204" pitchFamily="34" charset="0"/>
              <a:cs typeface="Calibri" panose="020F0502020204030204" pitchFamily="34" charset="0"/>
            </a:endParaRPr>
          </a:p>
        </p:txBody>
      </p:sp>
      <p:sp>
        <p:nvSpPr>
          <p:cNvPr id="6" name="矩形 5"/>
          <p:cNvSpPr/>
          <p:nvPr/>
        </p:nvSpPr>
        <p:spPr>
          <a:xfrm>
            <a:off x="9380840" y="5321293"/>
            <a:ext cx="1776067" cy="1090637"/>
          </a:xfrm>
          <a:prstGeom prst="rect">
            <a:avLst/>
          </a:prstGeom>
          <a:noFill/>
          <a:ln w="12700">
            <a:solidFill>
              <a:srgbClr val="A3875D">
                <a:alpha val="21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Calibri" panose="020F0502020204030204" pitchFamily="34" charset="0"/>
              <a:cs typeface="Calibri" panose="020F0502020204030204" pitchFamily="34" charset="0"/>
            </a:endParaRPr>
          </a:p>
        </p:txBody>
      </p:sp>
      <p:sp>
        <p:nvSpPr>
          <p:cNvPr id="7" name="矩形 6"/>
          <p:cNvSpPr/>
          <p:nvPr/>
        </p:nvSpPr>
        <p:spPr>
          <a:xfrm>
            <a:off x="1358034" y="4822210"/>
            <a:ext cx="1130184" cy="694017"/>
          </a:xfrm>
          <a:prstGeom prst="rect">
            <a:avLst/>
          </a:prstGeom>
          <a:noFill/>
          <a:ln w="12700">
            <a:solidFill>
              <a:srgbClr val="A3875D">
                <a:alpha val="21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Calibri" panose="020F0502020204030204" pitchFamily="34" charset="0"/>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949"/>
                            </p:stCondLst>
                            <p:childTnLst>
                              <p:par>
                                <p:cTn id="10" presetID="42"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949"/>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par>
                          <p:cTn id="19" fill="hold">
                            <p:stCondLst>
                              <p:cond delay="2449"/>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animBg="1"/>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0226" y="1190445"/>
            <a:ext cx="9437299" cy="3970318"/>
          </a:xfrm>
          <a:prstGeom prst="rect">
            <a:avLst/>
          </a:prstGeom>
          <a:noFill/>
        </p:spPr>
        <p:txBody>
          <a:bodyPr wrap="square" rtlCol="0">
            <a:spAutoFit/>
          </a:bodyPr>
          <a:lstStyle/>
          <a:p>
            <a:r>
              <a:rPr lang="en-US" dirty="0"/>
              <a:t>In conclusion, we were able to relate that the average hours of sleep does have an effect on the health. As we can take away from the responses, a large number of those who are </a:t>
            </a:r>
            <a:r>
              <a:rPr lang="en-US" dirty="0" err="1"/>
              <a:t>avaragely</a:t>
            </a:r>
            <a:r>
              <a:rPr lang="en-US" dirty="0"/>
              <a:t> </a:t>
            </a:r>
            <a:r>
              <a:rPr lang="en-US" dirty="0" err="1"/>
              <a:t>slepping</a:t>
            </a:r>
            <a:r>
              <a:rPr lang="en-US" dirty="0"/>
              <a:t> for 5 to 2 hours every night were struggling as they were unable to concentrate, understand and even </a:t>
            </a:r>
            <a:r>
              <a:rPr lang="en-US" dirty="0" err="1"/>
              <a:t>physicall</a:t>
            </a:r>
            <a:r>
              <a:rPr lang="en-US" dirty="0"/>
              <a:t> have the </a:t>
            </a:r>
            <a:r>
              <a:rPr lang="en-US" dirty="0" err="1"/>
              <a:t>capabilty</a:t>
            </a:r>
            <a:r>
              <a:rPr lang="en-US" dirty="0"/>
              <a:t> for their bodies to perform. This is because ass the brain is unable to rest and achieve a state of R.E.M sleep, the body was not able to </a:t>
            </a:r>
            <a:r>
              <a:rPr lang="en-US" dirty="0" err="1"/>
              <a:t>functionto</a:t>
            </a:r>
            <a:r>
              <a:rPr lang="en-US" dirty="0"/>
              <a:t> its full capacity. The capability to understand and concentrate are reduced as well. It is also clearly seen that a large number of them face the issue of to much work and therefore they are unable to get enough sleep. This may be due to time management or even overbearing amount of work. These factors are easily </a:t>
            </a:r>
            <a:r>
              <a:rPr lang="en-US" dirty="0" err="1"/>
              <a:t>overcomed</a:t>
            </a:r>
            <a:r>
              <a:rPr lang="en-US" dirty="0"/>
              <a:t> and should not be taken lightly by anyone. It should be taken into account and improved upon in the future to come. It is also important to educate society on the consequences of lack of sleep on the health as majority of the respondents were unaware. Health awareness should be focused upon and sleep </a:t>
            </a:r>
            <a:r>
              <a:rPr lang="en-US" dirty="0" err="1"/>
              <a:t>althoough</a:t>
            </a:r>
            <a:r>
              <a:rPr lang="en-US" dirty="0"/>
              <a:t> it may seem like a small issue, should not be taken so lightly. </a:t>
            </a:r>
            <a:endParaRPr lang="en-MY" dirty="0"/>
          </a:p>
          <a:p>
            <a:endParaRPr lang="en-MY"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微软雅黑">
      <a:majorFont>
        <a:latin typeface="Arial"/>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6777</Words>
  <Application>Microsoft Office PowerPoint</Application>
  <PresentationFormat>Widescreen</PresentationFormat>
  <Paragraphs>149</Paragraphs>
  <Slides>15</Slides>
  <Notes>15</Notes>
  <HiddenSlides>0</HiddenSlides>
  <MMClips>1</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画册两用效果PPT</dc:title>
  <dc:creator>春秋视觉</dc:creator>
  <cp:lastModifiedBy>Qudri Ameer Mohd Safiee</cp:lastModifiedBy>
  <cp:revision>153</cp:revision>
  <dcterms:created xsi:type="dcterms:W3CDTF">2018-10-16T11:42:00Z</dcterms:created>
  <dcterms:modified xsi:type="dcterms:W3CDTF">2020-04-28T17:28:53Z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1033-11.2.0.9281</vt:lpwstr>
  </property>
</Properties>
</file>