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Nunito"/>
      <p:regular r:id="rId22"/>
      <p:bold r:id="rId23"/>
      <p:italic r:id="rId24"/>
      <p:boldItalic r:id="rId25"/>
    </p:embeddedFont>
    <p:embeddedFont>
      <p:font typeface="Comfortaa"/>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Nunito-regular.fntdata"/><Relationship Id="rId21" Type="http://schemas.openxmlformats.org/officeDocument/2006/relationships/slide" Target="slides/slide16.xml"/><Relationship Id="rId24" Type="http://schemas.openxmlformats.org/officeDocument/2006/relationships/font" Target="fonts/Nunito-italic.fntdata"/><Relationship Id="rId23" Type="http://schemas.openxmlformats.org/officeDocument/2006/relationships/font" Target="fonts/Nuni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omfortaa-regular.fntdata"/><Relationship Id="rId25" Type="http://schemas.openxmlformats.org/officeDocument/2006/relationships/font" Target="fonts/Nunito-boldItalic.fntdata"/><Relationship Id="rId27" Type="http://schemas.openxmlformats.org/officeDocument/2006/relationships/font" Target="fonts/Comforta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298522c0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298522c0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42819fb6f5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42819fb6f5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4224bc793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4224bc793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Google Shape;151;g4298522c0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4298522c0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g4298522c00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298522c00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g42819fb6f5_0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42819fb6f5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298522c00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4298522c00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42819fba4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42819fba4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g4224bc793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4224bc793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298522c00_2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4298522c00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5" name="Shape 195"/>
        <p:cNvGrpSpPr/>
        <p:nvPr/>
      </p:nvGrpSpPr>
      <p:grpSpPr>
        <a:xfrm>
          <a:off x="0" y="0"/>
          <a:ext cx="0" cy="0"/>
          <a:chOff x="0" y="0"/>
          <a:chExt cx="0" cy="0"/>
        </a:xfrm>
      </p:grpSpPr>
      <p:sp>
        <p:nvSpPr>
          <p:cNvPr id="196" name="Google Shape;196;g4224bc793c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4224bc793c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4298522c00_2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4298522c00_2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422e803b8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422e803b8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298522c00_2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298522c00_2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422e803b8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422e803b8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7" name="Shape 127"/>
        <p:cNvGrpSpPr/>
        <p:nvPr/>
      </p:nvGrpSpPr>
      <p:grpSpPr>
        <a:xfrm>
          <a:off x="0" y="0"/>
          <a:ext cx="0" cy="0"/>
          <a:chOff x="0" y="0"/>
          <a:chExt cx="0" cy="0"/>
        </a:xfrm>
      </p:grpSpPr>
      <p:pic>
        <p:nvPicPr>
          <p:cNvPr id="128" name="Google Shape;128;p13"/>
          <p:cNvPicPr preferRelativeResize="0"/>
          <p:nvPr/>
        </p:nvPicPr>
        <p:blipFill>
          <a:blip r:embed="rId3">
            <a:alphaModFix/>
          </a:blip>
          <a:stretch>
            <a:fillRect/>
          </a:stretch>
        </p:blipFill>
        <p:spPr>
          <a:xfrm>
            <a:off x="219025" y="1908325"/>
            <a:ext cx="5719601" cy="3046525"/>
          </a:xfrm>
          <a:prstGeom prst="rect">
            <a:avLst/>
          </a:prstGeom>
          <a:noFill/>
          <a:ln>
            <a:noFill/>
          </a:ln>
        </p:spPr>
      </p:pic>
      <p:sp>
        <p:nvSpPr>
          <p:cNvPr id="129" name="Google Shape;129;p13"/>
          <p:cNvSpPr txBox="1"/>
          <p:nvPr>
            <p:ph type="ctrTitle"/>
          </p:nvPr>
        </p:nvSpPr>
        <p:spPr>
          <a:xfrm>
            <a:off x="-370650" y="228600"/>
            <a:ext cx="9885300" cy="2670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OPEN-ENDED QUESTIONS</a:t>
            </a:r>
            <a:endParaRPr sz="4800"/>
          </a:p>
        </p:txBody>
      </p:sp>
      <p:sp>
        <p:nvSpPr>
          <p:cNvPr id="130" name="Google Shape;130;p13"/>
          <p:cNvSpPr txBox="1"/>
          <p:nvPr>
            <p:ph idx="1" type="subTitle"/>
          </p:nvPr>
        </p:nvSpPr>
        <p:spPr>
          <a:xfrm>
            <a:off x="2888586" y="2670000"/>
            <a:ext cx="8038200" cy="783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600">
                <a:latin typeface="Comfortaa"/>
                <a:ea typeface="Comfortaa"/>
                <a:cs typeface="Comfortaa"/>
                <a:sym typeface="Comfortaa"/>
              </a:rPr>
              <a:t>By Group 8</a:t>
            </a:r>
            <a:endParaRPr sz="3600">
              <a:latin typeface="Comfortaa"/>
              <a:ea typeface="Comfortaa"/>
              <a:cs typeface="Comfortaa"/>
              <a:sym typeface="Comfortaa"/>
            </a:endParaRPr>
          </a:p>
          <a:p>
            <a:pPr indent="0" lvl="0" marL="0" rtl="0" algn="ctr">
              <a:spcBef>
                <a:spcPts val="0"/>
              </a:spcBef>
              <a:spcAft>
                <a:spcPts val="0"/>
              </a:spcAft>
              <a:buNone/>
            </a:pPr>
            <a:r>
              <a:rPr lang="en" sz="3600">
                <a:latin typeface="Comfortaa"/>
                <a:ea typeface="Comfortaa"/>
                <a:cs typeface="Comfortaa"/>
                <a:sym typeface="Comfortaa"/>
              </a:rPr>
              <a:t>(OCTAGON</a:t>
            </a:r>
            <a:r>
              <a:rPr lang="en" sz="3600"/>
              <a:t>)</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pic>
        <p:nvPicPr>
          <p:cNvPr id="135" name="Google Shape;135;p14"/>
          <p:cNvPicPr preferRelativeResize="0"/>
          <p:nvPr/>
        </p:nvPicPr>
        <p:blipFill>
          <a:blip r:embed="rId3">
            <a:alphaModFix/>
          </a:blip>
          <a:stretch>
            <a:fillRect/>
          </a:stretch>
        </p:blipFill>
        <p:spPr>
          <a:xfrm>
            <a:off x="5541075" y="198775"/>
            <a:ext cx="2417925" cy="2527050"/>
          </a:xfrm>
          <a:prstGeom prst="rect">
            <a:avLst/>
          </a:prstGeom>
          <a:noFill/>
          <a:ln>
            <a:noFill/>
          </a:ln>
        </p:spPr>
      </p:pic>
      <p:sp>
        <p:nvSpPr>
          <p:cNvPr id="136" name="Google Shape;136;p14"/>
          <p:cNvSpPr txBox="1"/>
          <p:nvPr>
            <p:ph type="ctrTitle"/>
          </p:nvPr>
        </p:nvSpPr>
        <p:spPr>
          <a:xfrm>
            <a:off x="265538" y="775700"/>
            <a:ext cx="9144000" cy="413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000">
                <a:solidFill>
                  <a:srgbClr val="000000"/>
                </a:solidFill>
                <a:latin typeface="Arial"/>
                <a:ea typeface="Arial"/>
                <a:cs typeface="Arial"/>
                <a:sym typeface="Arial"/>
              </a:rPr>
              <a:t>1.What is cloud computing? Describe three basic components.</a:t>
            </a:r>
            <a:endParaRPr sz="6000">
              <a:solidFill>
                <a:srgbClr val="000000"/>
              </a:solidFill>
              <a:latin typeface="Arial"/>
              <a:ea typeface="Arial"/>
              <a:cs typeface="Arial"/>
              <a:sym typeface="Arial"/>
            </a:endParaRPr>
          </a:p>
          <a:p>
            <a:pPr indent="0" lvl="0" marL="0" rtl="0" algn="ctr">
              <a:spcBef>
                <a:spcPts val="0"/>
              </a:spcBef>
              <a:spcAft>
                <a:spcPts val="0"/>
              </a:spcAft>
              <a:buNone/>
            </a:pPr>
            <a:r>
              <a:t/>
            </a:r>
            <a:endParaRPr/>
          </a:p>
        </p:txBody>
      </p:sp>
      <p:sp>
        <p:nvSpPr>
          <p:cNvPr id="137" name="Google Shape;137;p14"/>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pic>
        <p:nvPicPr>
          <p:cNvPr id="142" name="Google Shape;142;p15"/>
          <p:cNvPicPr preferRelativeResize="0"/>
          <p:nvPr/>
        </p:nvPicPr>
        <p:blipFill>
          <a:blip r:embed="rId3">
            <a:alphaModFix/>
          </a:blip>
          <a:stretch>
            <a:fillRect/>
          </a:stretch>
        </p:blipFill>
        <p:spPr>
          <a:xfrm>
            <a:off x="5590775" y="1951950"/>
            <a:ext cx="3329600" cy="2172525"/>
          </a:xfrm>
          <a:prstGeom prst="rect">
            <a:avLst/>
          </a:prstGeom>
          <a:noFill/>
          <a:ln>
            <a:noFill/>
          </a:ln>
        </p:spPr>
      </p:pic>
      <p:sp>
        <p:nvSpPr>
          <p:cNvPr id="143" name="Google Shape;143;p15"/>
          <p:cNvSpPr txBox="1"/>
          <p:nvPr>
            <p:ph idx="1" type="body"/>
          </p:nvPr>
        </p:nvSpPr>
        <p:spPr>
          <a:xfrm>
            <a:off x="223650" y="223613"/>
            <a:ext cx="11153700" cy="542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6000">
                <a:solidFill>
                  <a:srgbClr val="3C78D8"/>
                </a:solidFill>
              </a:rPr>
              <a:t>Cloud computing</a:t>
            </a:r>
            <a:r>
              <a:rPr b="1" lang="en" sz="6000"/>
              <a:t> </a:t>
            </a:r>
            <a:r>
              <a:rPr lang="en" sz="4800"/>
              <a:t>is the use </a:t>
            </a:r>
            <a:endParaRPr sz="4800"/>
          </a:p>
          <a:p>
            <a:pPr indent="0" lvl="0" marL="0" rtl="0" algn="l">
              <a:spcBef>
                <a:spcPts val="1600"/>
              </a:spcBef>
              <a:spcAft>
                <a:spcPts val="0"/>
              </a:spcAft>
              <a:buNone/>
            </a:pPr>
            <a:r>
              <a:rPr lang="en" sz="4800"/>
              <a:t>of computer services such as </a:t>
            </a:r>
            <a:endParaRPr sz="4800"/>
          </a:p>
          <a:p>
            <a:pPr indent="0" lvl="0" marL="0" rtl="0" algn="l">
              <a:spcBef>
                <a:spcPts val="1600"/>
              </a:spcBef>
              <a:spcAft>
                <a:spcPts val="0"/>
              </a:spcAft>
              <a:buNone/>
            </a:pPr>
            <a:r>
              <a:rPr b="1" lang="en" sz="4800">
                <a:solidFill>
                  <a:srgbClr val="1155CC"/>
                </a:solidFill>
              </a:rPr>
              <a:t>browsing, networking, </a:t>
            </a:r>
            <a:endParaRPr b="1" sz="4800">
              <a:solidFill>
                <a:srgbClr val="1155CC"/>
              </a:solidFill>
            </a:endParaRPr>
          </a:p>
          <a:p>
            <a:pPr indent="0" lvl="0" marL="0" rtl="0" algn="l">
              <a:spcBef>
                <a:spcPts val="1600"/>
              </a:spcBef>
              <a:spcAft>
                <a:spcPts val="1600"/>
              </a:spcAft>
              <a:buNone/>
            </a:pPr>
            <a:r>
              <a:rPr b="1" lang="en" sz="4800">
                <a:solidFill>
                  <a:srgbClr val="1155CC"/>
                </a:solidFill>
              </a:rPr>
              <a:t>storing </a:t>
            </a:r>
            <a:r>
              <a:rPr b="1" lang="en" sz="4300">
                <a:solidFill>
                  <a:srgbClr val="1155CC"/>
                </a:solidFill>
              </a:rPr>
              <a:t>data</a:t>
            </a:r>
            <a:r>
              <a:rPr lang="en" sz="4300"/>
              <a:t> </a:t>
            </a:r>
            <a:r>
              <a:rPr lang="en" sz="4800"/>
              <a:t>through the </a:t>
            </a:r>
            <a:r>
              <a:rPr b="1" lang="en" sz="4800"/>
              <a:t>Internet.</a:t>
            </a:r>
            <a:r>
              <a:rPr lang="en" sz="4800"/>
              <a:t> </a:t>
            </a:r>
            <a:endParaRPr sz="4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1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Google Shape;154;p17"/>
          <p:cNvSpPr txBox="1"/>
          <p:nvPr>
            <p:ph type="title"/>
          </p:nvPr>
        </p:nvSpPr>
        <p:spPr>
          <a:xfrm>
            <a:off x="149075" y="516825"/>
            <a:ext cx="9144000" cy="128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3600">
                <a:solidFill>
                  <a:schemeClr val="accent1"/>
                </a:solidFill>
              </a:rPr>
              <a:t>COMPONENTS OF CLOUD COMPUTING</a:t>
            </a:r>
            <a:endParaRPr b="1" sz="3600">
              <a:solidFill>
                <a:schemeClr val="accent1"/>
              </a:solidFill>
            </a:endParaRPr>
          </a:p>
        </p:txBody>
      </p:sp>
      <p:sp>
        <p:nvSpPr>
          <p:cNvPr id="155" name="Google Shape;155;p17"/>
          <p:cNvSpPr txBox="1"/>
          <p:nvPr>
            <p:ph idx="1" type="body"/>
          </p:nvPr>
        </p:nvSpPr>
        <p:spPr>
          <a:xfrm>
            <a:off x="347875" y="1411350"/>
            <a:ext cx="8349000" cy="325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1)</a:t>
            </a:r>
            <a:r>
              <a:rPr b="1" lang="en"/>
              <a:t>STORAGE AS A SERVICE</a:t>
            </a:r>
            <a:endParaRPr b="1"/>
          </a:p>
          <a:p>
            <a:pPr indent="0" lvl="0" marL="0" rtl="0" algn="l">
              <a:spcBef>
                <a:spcPts val="1600"/>
              </a:spcBef>
              <a:spcAft>
                <a:spcPts val="0"/>
              </a:spcAft>
              <a:buNone/>
            </a:pPr>
            <a:r>
              <a:rPr lang="en"/>
              <a:t>Ability to leverage storage that physically exist at a remote site but is logically a local storage resource to any application that requires storage. This is the most primitive component or pattern that is leveraged by  the most of the other cloud computing components.</a:t>
            </a:r>
            <a:endParaRPr/>
          </a:p>
          <a:p>
            <a:pPr indent="0" lvl="0" marL="0" rtl="0" algn="l">
              <a:spcBef>
                <a:spcPts val="1600"/>
              </a:spcBef>
              <a:spcAft>
                <a:spcPts val="0"/>
              </a:spcAft>
              <a:buNone/>
            </a:pPr>
            <a:r>
              <a:rPr b="1" lang="en"/>
              <a:t>2)DATABASE AS A SERVICE</a:t>
            </a:r>
            <a:endParaRPr b="1"/>
          </a:p>
          <a:p>
            <a:pPr indent="0" lvl="0" marL="0" rtl="0" algn="l">
              <a:spcBef>
                <a:spcPts val="1600"/>
              </a:spcBef>
              <a:spcAft>
                <a:spcPts val="0"/>
              </a:spcAft>
              <a:buNone/>
            </a:pPr>
            <a:r>
              <a:rPr lang="en"/>
              <a:t>The ability to leverage the services of a remotely hosted database, sharing it with other user and having it logically function as if the database were local.</a:t>
            </a:r>
            <a:endParaRPr/>
          </a:p>
          <a:p>
            <a:pPr indent="0" lvl="0" marL="0" rtl="0" algn="l">
              <a:spcBef>
                <a:spcPts val="160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9" name="Shape 159"/>
        <p:cNvGrpSpPr/>
        <p:nvPr/>
      </p:nvGrpSpPr>
      <p:grpSpPr>
        <a:xfrm>
          <a:off x="0" y="0"/>
          <a:ext cx="0" cy="0"/>
          <a:chOff x="0" y="0"/>
          <a:chExt cx="0" cy="0"/>
        </a:xfrm>
      </p:grpSpPr>
      <p:sp>
        <p:nvSpPr>
          <p:cNvPr id="160" name="Google Shape;160;p18"/>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8"/>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162" name="Google Shape;162;p18"/>
          <p:cNvSpPr txBox="1"/>
          <p:nvPr/>
        </p:nvSpPr>
        <p:spPr>
          <a:xfrm>
            <a:off x="459750" y="637125"/>
            <a:ext cx="8224500" cy="3801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600"/>
              </a:spcAft>
              <a:buNone/>
            </a:pPr>
            <a:r>
              <a:rPr lang="en" sz="2400">
                <a:solidFill>
                  <a:schemeClr val="dk2"/>
                </a:solidFill>
                <a:latin typeface="Calibri"/>
                <a:ea typeface="Calibri"/>
                <a:cs typeface="Calibri"/>
                <a:sym typeface="Calibri"/>
              </a:rPr>
              <a:t>The three basic components of cloud computing are </a:t>
            </a:r>
            <a:r>
              <a:rPr b="1" lang="en" sz="2400">
                <a:solidFill>
                  <a:srgbClr val="1155CC"/>
                </a:solidFill>
                <a:latin typeface="Calibri"/>
                <a:ea typeface="Calibri"/>
                <a:cs typeface="Calibri"/>
                <a:sym typeface="Calibri"/>
              </a:rPr>
              <a:t>clients (end-users)</a:t>
            </a:r>
            <a:r>
              <a:rPr lang="en" sz="2400">
                <a:solidFill>
                  <a:schemeClr val="dk2"/>
                </a:solidFill>
                <a:latin typeface="Calibri"/>
                <a:ea typeface="Calibri"/>
                <a:cs typeface="Calibri"/>
                <a:sym typeface="Calibri"/>
              </a:rPr>
              <a:t>, </a:t>
            </a:r>
            <a:r>
              <a:rPr b="1" lang="en" sz="2400">
                <a:solidFill>
                  <a:srgbClr val="1155CC"/>
                </a:solidFill>
                <a:latin typeface="Calibri"/>
                <a:ea typeface="Calibri"/>
                <a:cs typeface="Calibri"/>
                <a:sym typeface="Calibri"/>
              </a:rPr>
              <a:t>service providers</a:t>
            </a:r>
            <a:r>
              <a:rPr lang="en" sz="2400">
                <a:solidFill>
                  <a:schemeClr val="dk2"/>
                </a:solidFill>
                <a:latin typeface="Calibri"/>
                <a:ea typeface="Calibri"/>
                <a:cs typeface="Calibri"/>
                <a:sym typeface="Calibri"/>
              </a:rPr>
              <a:t> and </a:t>
            </a:r>
            <a:r>
              <a:rPr b="1" lang="en" sz="2400">
                <a:solidFill>
                  <a:srgbClr val="1155CC"/>
                </a:solidFill>
                <a:latin typeface="Calibri"/>
                <a:ea typeface="Calibri"/>
                <a:cs typeface="Calibri"/>
                <a:sym typeface="Calibri"/>
              </a:rPr>
              <a:t>the Internet</a:t>
            </a:r>
            <a:r>
              <a:rPr lang="en" sz="2400">
                <a:solidFill>
                  <a:schemeClr val="dk2"/>
                </a:solidFill>
                <a:latin typeface="Calibri"/>
                <a:ea typeface="Calibri"/>
                <a:cs typeface="Calibri"/>
                <a:sym typeface="Calibri"/>
              </a:rPr>
              <a:t>. Clients or end-users are the one who want to access to storage, data and programs. Service providers are companies that provide access to storage, data and programs through the Internet. While the Internet is the medium for storing or accessing storage, data and programs.</a:t>
            </a:r>
            <a:endParaRPr sz="24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6" name="Shape 166"/>
        <p:cNvGrpSpPr/>
        <p:nvPr/>
      </p:nvGrpSpPr>
      <p:grpSpPr>
        <a:xfrm>
          <a:off x="0" y="0"/>
          <a:ext cx="0" cy="0"/>
          <a:chOff x="0" y="0"/>
          <a:chExt cx="0" cy="0"/>
        </a:xfrm>
      </p:grpSpPr>
      <p:sp>
        <p:nvSpPr>
          <p:cNvPr id="167" name="Google Shape;167;p19"/>
          <p:cNvSpPr txBox="1"/>
          <p:nvPr>
            <p:ph idx="4294967295" type="title"/>
          </p:nvPr>
        </p:nvSpPr>
        <p:spPr>
          <a:xfrm>
            <a:off x="198775" y="608700"/>
            <a:ext cx="8845800" cy="4206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chemeClr val="accent1"/>
                </a:solidFill>
              </a:rPr>
              <a:t>2. What are Web utilities? Discuss plug-ins, filters, file transfer utilities, and Internet security issues.</a:t>
            </a:r>
            <a:endParaRPr sz="5500">
              <a:solidFill>
                <a:schemeClr val="accent1"/>
              </a:solidFill>
            </a:endParaRPr>
          </a:p>
        </p:txBody>
      </p:sp>
      <p:sp>
        <p:nvSpPr>
          <p:cNvPr id="168" name="Google Shape;168;p19"/>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0"/>
          <p:cNvSpPr txBox="1"/>
          <p:nvPr>
            <p:ph idx="1" type="body"/>
          </p:nvPr>
        </p:nvSpPr>
        <p:spPr>
          <a:xfrm>
            <a:off x="649750" y="2427150"/>
            <a:ext cx="8381700" cy="3074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Web utilities are small softwares or programs that provide extra capabilities to the Internet in order to enhance the performance of surfing the Internet.</a:t>
            </a:r>
            <a:r>
              <a:rPr lang="en" sz="4000"/>
              <a:t> </a:t>
            </a:r>
            <a:endParaRPr sz="40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p:txBody>
      </p:sp>
      <p:sp>
        <p:nvSpPr>
          <p:cNvPr id="174" name="Google Shape;174;p20"/>
          <p:cNvSpPr txBox="1"/>
          <p:nvPr/>
        </p:nvSpPr>
        <p:spPr>
          <a:xfrm>
            <a:off x="319250" y="1017050"/>
            <a:ext cx="8175000" cy="106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chemeClr val="dk2"/>
                </a:solidFill>
                <a:latin typeface="Nunito"/>
                <a:ea typeface="Nunito"/>
                <a:cs typeface="Nunito"/>
                <a:sym typeface="Nunito"/>
              </a:rPr>
              <a:t>Web utilities</a:t>
            </a:r>
            <a:endParaRPr>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1"/>
          <p:cNvSpPr txBox="1"/>
          <p:nvPr>
            <p:ph idx="4294967295" type="title"/>
          </p:nvPr>
        </p:nvSpPr>
        <p:spPr>
          <a:xfrm>
            <a:off x="328050" y="990200"/>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chemeClr val="dk2"/>
                </a:solidFill>
              </a:rPr>
              <a:t>P</a:t>
            </a:r>
            <a:r>
              <a:rPr lang="en" sz="5500">
                <a:solidFill>
                  <a:schemeClr val="dk2"/>
                </a:solidFill>
              </a:rPr>
              <a:t>lug-ins</a:t>
            </a:r>
            <a:endParaRPr>
              <a:solidFill>
                <a:schemeClr val="dk2"/>
              </a:solidFill>
            </a:endParaRPr>
          </a:p>
        </p:txBody>
      </p:sp>
      <p:sp>
        <p:nvSpPr>
          <p:cNvPr id="180" name="Google Shape;180;p21"/>
          <p:cNvSpPr txBox="1"/>
          <p:nvPr>
            <p:ph idx="1" type="body"/>
          </p:nvPr>
        </p:nvSpPr>
        <p:spPr>
          <a:xfrm>
            <a:off x="573600" y="2229550"/>
            <a:ext cx="7996800" cy="1803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Plug-ins are small software components that can be added into a program in order to enable customization. </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Google Shape;185;p22"/>
          <p:cNvSpPr txBox="1"/>
          <p:nvPr>
            <p:ph idx="1" type="body"/>
          </p:nvPr>
        </p:nvSpPr>
        <p:spPr>
          <a:xfrm>
            <a:off x="864450" y="444725"/>
            <a:ext cx="74151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Examples of Plug-ins</a:t>
            </a:r>
            <a:endParaRPr sz="3600"/>
          </a:p>
        </p:txBody>
      </p:sp>
      <p:sp>
        <p:nvSpPr>
          <p:cNvPr id="186" name="Google Shape;186;p22"/>
          <p:cNvSpPr txBox="1"/>
          <p:nvPr/>
        </p:nvSpPr>
        <p:spPr>
          <a:xfrm>
            <a:off x="748675" y="1049825"/>
            <a:ext cx="7115400" cy="3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Shockwave : </a:t>
            </a:r>
            <a:r>
              <a:rPr lang="en">
                <a:solidFill>
                  <a:srgbClr val="222222"/>
                </a:solidFill>
                <a:highlight>
                  <a:srgbClr val="FFFFFF"/>
                </a:highlight>
              </a:rPr>
              <a:t>Allows you to view interactive web content like games, business presentations, entertainment, and advertisements from your web browser.</a:t>
            </a:r>
            <a:endParaRPr>
              <a:solidFill>
                <a:srgbClr val="222222"/>
              </a:solidFill>
              <a:highlight>
                <a:srgbClr val="FFFFFF"/>
              </a:highlight>
            </a:endParaRPr>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457200" lvl="0" marL="5029200" rtl="0" algn="l">
              <a:spcBef>
                <a:spcPts val="0"/>
              </a:spcBef>
              <a:spcAft>
                <a:spcPts val="0"/>
              </a:spcAft>
              <a:buNone/>
            </a:pPr>
            <a:r>
              <a:rPr lang="en" sz="2400"/>
              <a:t>Q</a:t>
            </a:r>
            <a:r>
              <a:rPr lang="en" sz="2400"/>
              <a:t>uicktime</a:t>
            </a:r>
            <a:endParaRPr sz="2400"/>
          </a:p>
          <a:p>
            <a:pPr indent="0" lvl="0" marL="0" rtl="0" algn="l">
              <a:spcBef>
                <a:spcPts val="0"/>
              </a:spcBef>
              <a:spcAft>
                <a:spcPts val="0"/>
              </a:spcAft>
              <a:buNone/>
            </a:pPr>
            <a:r>
              <a:rPr lang="en" sz="2400"/>
              <a:t> </a:t>
            </a:r>
            <a:r>
              <a:rPr lang="en" sz="2400"/>
              <a:t> </a:t>
            </a:r>
            <a:endParaRPr sz="2400"/>
          </a:p>
        </p:txBody>
      </p:sp>
      <p:pic>
        <p:nvPicPr>
          <p:cNvPr id="187" name="Google Shape;187;p22"/>
          <p:cNvPicPr preferRelativeResize="0"/>
          <p:nvPr/>
        </p:nvPicPr>
        <p:blipFill>
          <a:blip r:embed="rId3">
            <a:alphaModFix/>
          </a:blip>
          <a:stretch>
            <a:fillRect/>
          </a:stretch>
        </p:blipFill>
        <p:spPr>
          <a:xfrm>
            <a:off x="3621733" y="2650550"/>
            <a:ext cx="2246200" cy="2181425"/>
          </a:xfrm>
          <a:prstGeom prst="rect">
            <a:avLst/>
          </a:prstGeom>
          <a:noFill/>
          <a:ln>
            <a:noFill/>
          </a:ln>
        </p:spPr>
      </p:pic>
      <p:pic>
        <p:nvPicPr>
          <p:cNvPr id="188" name="Google Shape;188;p22"/>
          <p:cNvPicPr preferRelativeResize="0"/>
          <p:nvPr/>
        </p:nvPicPr>
        <p:blipFill>
          <a:blip r:embed="rId4">
            <a:alphaModFix/>
          </a:blip>
          <a:stretch>
            <a:fillRect/>
          </a:stretch>
        </p:blipFill>
        <p:spPr>
          <a:xfrm>
            <a:off x="748675" y="1695450"/>
            <a:ext cx="2609850" cy="1752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6"/>
                                        </p:tgtEl>
                                        <p:attrNameLst>
                                          <p:attrName>style.visibility</p:attrName>
                                        </p:attrNameLst>
                                      </p:cBhvr>
                                      <p:to>
                                        <p:strVal val="visible"/>
                                      </p:to>
                                    </p:set>
                                    <p:animEffect filter="fade" transition="in">
                                      <p:cBhvr>
                                        <p:cTn dur="1000"/>
                                        <p:tgtEl>
                                          <p:spTgt spid="1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2" name="Shape 192"/>
        <p:cNvGrpSpPr/>
        <p:nvPr/>
      </p:nvGrpSpPr>
      <p:grpSpPr>
        <a:xfrm>
          <a:off x="0" y="0"/>
          <a:ext cx="0" cy="0"/>
          <a:chOff x="0" y="0"/>
          <a:chExt cx="0" cy="0"/>
        </a:xfrm>
      </p:grpSpPr>
      <p:sp>
        <p:nvSpPr>
          <p:cNvPr id="193" name="Google Shape;193;p23"/>
          <p:cNvSpPr txBox="1"/>
          <p:nvPr>
            <p:ph idx="4294967295" type="title"/>
          </p:nvPr>
        </p:nvSpPr>
        <p:spPr>
          <a:xfrm>
            <a:off x="443000" y="98872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chemeClr val="dk2"/>
                </a:solidFill>
              </a:rPr>
              <a:t>F</a:t>
            </a:r>
            <a:r>
              <a:rPr lang="en" sz="5500">
                <a:solidFill>
                  <a:schemeClr val="dk2"/>
                </a:solidFill>
              </a:rPr>
              <a:t>ilters</a:t>
            </a:r>
            <a:endParaRPr>
              <a:solidFill>
                <a:schemeClr val="dk2"/>
              </a:solidFill>
            </a:endParaRPr>
          </a:p>
        </p:txBody>
      </p:sp>
      <p:sp>
        <p:nvSpPr>
          <p:cNvPr id="194" name="Google Shape;194;p23"/>
          <p:cNvSpPr txBox="1"/>
          <p:nvPr>
            <p:ph idx="1" type="body"/>
          </p:nvPr>
        </p:nvSpPr>
        <p:spPr>
          <a:xfrm>
            <a:off x="586300" y="2250025"/>
            <a:ext cx="8225400" cy="2069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Filters are programs that can be used on the Internet so that it can determine whether a certain content can be displayed or not.</a:t>
            </a:r>
            <a:endParaRPr sz="3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4"/>
          <p:cNvSpPr txBox="1"/>
          <p:nvPr>
            <p:ph idx="1" type="body"/>
          </p:nvPr>
        </p:nvSpPr>
        <p:spPr>
          <a:xfrm>
            <a:off x="864450" y="492675"/>
            <a:ext cx="74151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Ex</a:t>
            </a:r>
            <a:r>
              <a:rPr lang="en" sz="3600"/>
              <a:t>amples of Filters</a:t>
            </a:r>
            <a:endParaRPr sz="3600"/>
          </a:p>
        </p:txBody>
      </p:sp>
      <p:sp>
        <p:nvSpPr>
          <p:cNvPr id="200" name="Google Shape;200;p24"/>
          <p:cNvSpPr txBox="1"/>
          <p:nvPr/>
        </p:nvSpPr>
        <p:spPr>
          <a:xfrm>
            <a:off x="552225" y="1173575"/>
            <a:ext cx="7893900" cy="3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Cyberpatrol : </a:t>
            </a:r>
            <a:r>
              <a:rPr lang="en"/>
              <a:t>Allows parents to protect their children from pornography, cyber-bullying, and cyber predators.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457200" lvl="0" marL="5029200" rtl="0" algn="l">
              <a:spcBef>
                <a:spcPts val="0"/>
              </a:spcBef>
              <a:spcAft>
                <a:spcPts val="0"/>
              </a:spcAft>
              <a:buNone/>
            </a:pPr>
            <a:r>
              <a:rPr lang="en" sz="2400"/>
              <a:t>Cybersitter </a:t>
            </a:r>
            <a:r>
              <a:rPr lang="en"/>
              <a:t> </a:t>
            </a:r>
            <a:endParaRPr/>
          </a:p>
        </p:txBody>
      </p:sp>
      <p:pic>
        <p:nvPicPr>
          <p:cNvPr id="201" name="Google Shape;201;p24"/>
          <p:cNvPicPr preferRelativeResize="0"/>
          <p:nvPr/>
        </p:nvPicPr>
        <p:blipFill>
          <a:blip r:embed="rId3">
            <a:alphaModFix/>
          </a:blip>
          <a:stretch>
            <a:fillRect/>
          </a:stretch>
        </p:blipFill>
        <p:spPr>
          <a:xfrm>
            <a:off x="907775" y="1902200"/>
            <a:ext cx="1431175" cy="1431175"/>
          </a:xfrm>
          <a:prstGeom prst="rect">
            <a:avLst/>
          </a:prstGeom>
          <a:noFill/>
          <a:ln>
            <a:noFill/>
          </a:ln>
        </p:spPr>
      </p:pic>
      <p:pic>
        <p:nvPicPr>
          <p:cNvPr id="202" name="Google Shape;202;p24"/>
          <p:cNvPicPr preferRelativeResize="0"/>
          <p:nvPr/>
        </p:nvPicPr>
        <p:blipFill>
          <a:blip r:embed="rId4">
            <a:alphaModFix/>
          </a:blip>
          <a:stretch>
            <a:fillRect/>
          </a:stretch>
        </p:blipFill>
        <p:spPr>
          <a:xfrm>
            <a:off x="3283225" y="3170952"/>
            <a:ext cx="2431900" cy="1537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25"/>
          <p:cNvSpPr txBox="1"/>
          <p:nvPr>
            <p:ph idx="4294967295" type="title"/>
          </p:nvPr>
        </p:nvSpPr>
        <p:spPr>
          <a:xfrm>
            <a:off x="328000" y="102902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chemeClr val="dk2"/>
                </a:solidFill>
              </a:rPr>
              <a:t>F</a:t>
            </a:r>
            <a:r>
              <a:rPr lang="en" sz="5500">
                <a:solidFill>
                  <a:schemeClr val="dk2"/>
                </a:solidFill>
              </a:rPr>
              <a:t>ile transfer utilities</a:t>
            </a:r>
            <a:endParaRPr>
              <a:solidFill>
                <a:schemeClr val="dk2"/>
              </a:solidFill>
            </a:endParaRPr>
          </a:p>
        </p:txBody>
      </p:sp>
      <p:sp>
        <p:nvSpPr>
          <p:cNvPr id="208" name="Google Shape;208;p25"/>
          <p:cNvSpPr txBox="1"/>
          <p:nvPr>
            <p:ph idx="1" type="body"/>
          </p:nvPr>
        </p:nvSpPr>
        <p:spPr>
          <a:xfrm>
            <a:off x="657925" y="2571750"/>
            <a:ext cx="8076000" cy="178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600"/>
              <a:t>File transfer utilities are programs that transfer files or documents from one computer to another through the Internet. </a:t>
            </a:r>
            <a:endParaRPr sz="3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26"/>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6"/>
          <p:cNvSpPr txBox="1"/>
          <p:nvPr/>
        </p:nvSpPr>
        <p:spPr>
          <a:xfrm>
            <a:off x="408375" y="408400"/>
            <a:ext cx="8333400" cy="3755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t>Examples of File Transfer Utilities</a:t>
            </a:r>
            <a:endParaRPr sz="3600"/>
          </a:p>
          <a:p>
            <a:pPr indent="0" lvl="0" marL="0" rtl="0" algn="l">
              <a:spcBef>
                <a:spcPts val="0"/>
              </a:spcBef>
              <a:spcAft>
                <a:spcPts val="0"/>
              </a:spcAft>
              <a:buNone/>
            </a:pPr>
            <a:r>
              <a:t/>
            </a:r>
            <a:endParaRPr sz="3600"/>
          </a:p>
          <a:p>
            <a:pPr indent="-317500" lvl="0" marL="457200" rtl="0" algn="l">
              <a:spcBef>
                <a:spcPts val="0"/>
              </a:spcBef>
              <a:spcAft>
                <a:spcPts val="0"/>
              </a:spcAft>
              <a:buSzPts val="1400"/>
              <a:buAutoNum type="arabicPeriod"/>
            </a:pPr>
            <a:r>
              <a:rPr lang="en"/>
              <a:t>Filezilla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Utorrent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15" name="Google Shape;215;p26"/>
          <p:cNvPicPr preferRelativeResize="0"/>
          <p:nvPr/>
        </p:nvPicPr>
        <p:blipFill>
          <a:blip r:embed="rId3">
            <a:alphaModFix/>
          </a:blip>
          <a:stretch>
            <a:fillRect/>
          </a:stretch>
        </p:blipFill>
        <p:spPr>
          <a:xfrm>
            <a:off x="728475" y="1991225"/>
            <a:ext cx="3302848" cy="1761525"/>
          </a:xfrm>
          <a:prstGeom prst="rect">
            <a:avLst/>
          </a:prstGeom>
          <a:noFill/>
          <a:ln>
            <a:noFill/>
          </a:ln>
        </p:spPr>
      </p:pic>
      <p:pic>
        <p:nvPicPr>
          <p:cNvPr id="216" name="Google Shape;216;p26"/>
          <p:cNvPicPr preferRelativeResize="0"/>
          <p:nvPr/>
        </p:nvPicPr>
        <p:blipFill>
          <a:blip r:embed="rId4">
            <a:alphaModFix/>
          </a:blip>
          <a:stretch>
            <a:fillRect/>
          </a:stretch>
        </p:blipFill>
        <p:spPr>
          <a:xfrm>
            <a:off x="4894725" y="1218600"/>
            <a:ext cx="2848401" cy="2848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27"/>
          <p:cNvSpPr txBox="1"/>
          <p:nvPr>
            <p:ph idx="4294967295" type="title"/>
          </p:nvPr>
        </p:nvSpPr>
        <p:spPr>
          <a:xfrm>
            <a:off x="266400" y="1002375"/>
            <a:ext cx="7505700" cy="95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5500">
                <a:solidFill>
                  <a:schemeClr val="dk2"/>
                </a:solidFill>
              </a:rPr>
              <a:t>Internet security issues</a:t>
            </a:r>
            <a:endParaRPr>
              <a:solidFill>
                <a:schemeClr val="dk2"/>
              </a:solidFill>
            </a:endParaRPr>
          </a:p>
        </p:txBody>
      </p:sp>
      <p:sp>
        <p:nvSpPr>
          <p:cNvPr id="222" name="Google Shape;222;p27"/>
          <p:cNvSpPr txBox="1"/>
          <p:nvPr>
            <p:ph idx="1" type="body"/>
          </p:nvPr>
        </p:nvSpPr>
        <p:spPr>
          <a:xfrm>
            <a:off x="717200" y="1956975"/>
            <a:ext cx="8176500" cy="1993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sz="3600"/>
          </a:p>
          <a:p>
            <a:pPr indent="0" lvl="0" marL="0" rtl="0" algn="l">
              <a:spcBef>
                <a:spcPts val="0"/>
              </a:spcBef>
              <a:spcAft>
                <a:spcPts val="0"/>
              </a:spcAft>
              <a:buNone/>
            </a:pPr>
            <a:r>
              <a:rPr lang="en" sz="3600"/>
              <a:t>Internet security issues are programs that help to secure end-users’ privacy or security when surfing the Internet.</a:t>
            </a:r>
            <a:endParaRPr sz="3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sp>
        <p:nvSpPr>
          <p:cNvPr id="227" name="Google Shape;227;p28"/>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8"/>
          <p:cNvSpPr txBox="1"/>
          <p:nvPr/>
        </p:nvSpPr>
        <p:spPr>
          <a:xfrm>
            <a:off x="463575" y="353200"/>
            <a:ext cx="8145600" cy="405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t>Examples of Internet Security Issues</a:t>
            </a:r>
            <a:endParaRPr sz="3600"/>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Betternet VPN</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Express VPN </a:t>
            </a:r>
            <a:endParaRPr/>
          </a:p>
        </p:txBody>
      </p:sp>
      <p:pic>
        <p:nvPicPr>
          <p:cNvPr id="229" name="Google Shape;229;p28"/>
          <p:cNvPicPr preferRelativeResize="0"/>
          <p:nvPr/>
        </p:nvPicPr>
        <p:blipFill>
          <a:blip r:embed="rId3">
            <a:alphaModFix/>
          </a:blip>
          <a:stretch>
            <a:fillRect/>
          </a:stretch>
        </p:blipFill>
        <p:spPr>
          <a:xfrm>
            <a:off x="907150" y="1534713"/>
            <a:ext cx="3905249" cy="2482625"/>
          </a:xfrm>
          <a:prstGeom prst="rect">
            <a:avLst/>
          </a:prstGeom>
          <a:noFill/>
          <a:ln>
            <a:noFill/>
          </a:ln>
        </p:spPr>
      </p:pic>
      <p:pic>
        <p:nvPicPr>
          <p:cNvPr id="230" name="Google Shape;230;p28"/>
          <p:cNvPicPr preferRelativeResize="0"/>
          <p:nvPr/>
        </p:nvPicPr>
        <p:blipFill>
          <a:blip r:embed="rId4">
            <a:alphaModFix/>
          </a:blip>
          <a:stretch>
            <a:fillRect/>
          </a:stretch>
        </p:blipFill>
        <p:spPr>
          <a:xfrm>
            <a:off x="5392775" y="2029125"/>
            <a:ext cx="2642550" cy="26425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