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  <p:sldId id="265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0099FF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29" autoAdjust="0"/>
    <p:restoredTop sz="94660"/>
  </p:normalViewPr>
  <p:slideViewPr>
    <p:cSldViewPr snapToGrid="0">
      <p:cViewPr varScale="1">
        <p:scale>
          <a:sx n="74" d="100"/>
          <a:sy n="74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88706-35C6-43C7-904D-5211F7C5FCAB}" type="datetimeFigureOut">
              <a:rPr lang="en-SG" smtClean="0"/>
              <a:t>2/12/2019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BF9C-3689-45E0-B3FD-4A4C2DBD4E4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604211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88706-35C6-43C7-904D-5211F7C5FCAB}" type="datetimeFigureOut">
              <a:rPr lang="en-SG" smtClean="0"/>
              <a:t>2/12/2019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BF9C-3689-45E0-B3FD-4A4C2DBD4E4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666680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88706-35C6-43C7-904D-5211F7C5FCAB}" type="datetimeFigureOut">
              <a:rPr lang="en-SG" smtClean="0"/>
              <a:t>2/12/2019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BF9C-3689-45E0-B3FD-4A4C2DBD4E4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634290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88706-35C6-43C7-904D-5211F7C5FCAB}" type="datetimeFigureOut">
              <a:rPr lang="en-SG" smtClean="0"/>
              <a:t>2/12/2019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BF9C-3689-45E0-B3FD-4A4C2DBD4E4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458868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88706-35C6-43C7-904D-5211F7C5FCAB}" type="datetimeFigureOut">
              <a:rPr lang="en-SG" smtClean="0"/>
              <a:t>2/12/2019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BF9C-3689-45E0-B3FD-4A4C2DBD4E4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632659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88706-35C6-43C7-904D-5211F7C5FCAB}" type="datetimeFigureOut">
              <a:rPr lang="en-SG" smtClean="0"/>
              <a:t>2/12/2019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BF9C-3689-45E0-B3FD-4A4C2DBD4E4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421251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88706-35C6-43C7-904D-5211F7C5FCAB}" type="datetimeFigureOut">
              <a:rPr lang="en-SG" smtClean="0"/>
              <a:t>2/12/2019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BF9C-3689-45E0-B3FD-4A4C2DBD4E4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381197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88706-35C6-43C7-904D-5211F7C5FCAB}" type="datetimeFigureOut">
              <a:rPr lang="en-SG" smtClean="0"/>
              <a:t>2/12/2019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BF9C-3689-45E0-B3FD-4A4C2DBD4E4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33447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88706-35C6-43C7-904D-5211F7C5FCAB}" type="datetimeFigureOut">
              <a:rPr lang="en-SG" smtClean="0"/>
              <a:t>2/12/2019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BF9C-3689-45E0-B3FD-4A4C2DBD4E4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012884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88706-35C6-43C7-904D-5211F7C5FCAB}" type="datetimeFigureOut">
              <a:rPr lang="en-SG" smtClean="0"/>
              <a:t>2/12/2019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BF9C-3689-45E0-B3FD-4A4C2DBD4E4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583155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88706-35C6-43C7-904D-5211F7C5FCAB}" type="datetimeFigureOut">
              <a:rPr lang="en-SG" smtClean="0"/>
              <a:t>2/12/2019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BF9C-3689-45E0-B3FD-4A4C2DBD4E4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279602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288706-35C6-43C7-904D-5211F7C5FCAB}" type="datetimeFigureOut">
              <a:rPr lang="en-SG" smtClean="0"/>
              <a:t>2/12/2019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49BF9C-3689-45E0-B3FD-4A4C2DBD4E4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8109509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frijoleluna.deviantart.com/art/Mark-I-Arc-Reactor-closeup-168176202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viantart.com/markfinn/art/Arc-Reactor-Blueprint-164971059?moodonly=24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hroomery.org/forums/usergallery.php/pid/1141995" TargetMode="Externa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ministry-to-children.com/negative-volunteer-behaviors-whats-happening-and-what-should-you-do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ms.wikipedia.org/wiki/Kampung_Boy_(siri_TV)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hitekidz.deviantart.com/art/Iron-Man-Arc-Reactor-Pieces-342550140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hitekidz.deviantart.com/art/Iron-Man-Arc-Reactor-Back-342461045" TargetMode="Externa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-52252" y="1142231"/>
            <a:ext cx="12244252" cy="2062103"/>
          </a:xfrm>
          <a:prstGeom prst="rect">
            <a:avLst/>
          </a:prstGeom>
          <a:solidFill>
            <a:schemeClr val="accent1">
              <a:lumMod val="60000"/>
              <a:lumOff val="40000"/>
              <a:alpha val="49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u="sng" dirty="0">
                <a:solidFill>
                  <a:srgbClr val="FFFF00"/>
                </a:solidFill>
                <a:latin typeface="Copperplate Gothic Bold" panose="020E0705020206020404" pitchFamily="34" charset="0"/>
              </a:rPr>
              <a:t>ARC REACTOR PROJEK</a:t>
            </a:r>
          </a:p>
          <a:p>
            <a:pPr algn="ctr"/>
            <a:endParaRPr lang="en-US" sz="2800" b="1" i="1" u="sng" dirty="0">
              <a:solidFill>
                <a:srgbClr val="FFFF00"/>
              </a:solidFill>
              <a:latin typeface="Copperplate Gothic Bold" panose="020E0705020206020404" pitchFamily="34" charset="0"/>
            </a:endParaRPr>
          </a:p>
          <a:p>
            <a:pPr algn="ctr"/>
            <a:r>
              <a:rPr lang="en-US" dirty="0">
                <a:latin typeface="Copperplate Gothic Bold" panose="020E0705020206020404" pitchFamily="34" charset="0"/>
              </a:rPr>
              <a:t>STORYBOARD PROTOTYPE UHIT2302/ UICL 2302</a:t>
            </a:r>
          </a:p>
          <a:p>
            <a:pPr algn="ctr"/>
            <a:r>
              <a:rPr lang="en-US" dirty="0">
                <a:latin typeface="Copperplate Gothic Bold" panose="020E0705020206020404" pitchFamily="34" charset="0"/>
              </a:rPr>
              <a:t>PEMIKIRAN SAINS DAN TEKNOLOG</a:t>
            </a:r>
          </a:p>
          <a:p>
            <a:pPr algn="ctr"/>
            <a:endParaRPr lang="en-US" dirty="0">
              <a:latin typeface="Copperplate Gothic Bold" panose="020E0705020206020404" pitchFamily="34" charset="0"/>
            </a:endParaRPr>
          </a:p>
          <a:p>
            <a:pPr algn="ctr"/>
            <a:endParaRPr lang="en-US" dirty="0">
              <a:latin typeface="Copperplate Gothic Bold" panose="020E07050202060204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48193" y="4650378"/>
            <a:ext cx="1235462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THANNEERMALAI A/L UDAYAPPAN </a:t>
            </a:r>
            <a:r>
              <a:rPr lang="en-US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(A19EC0171)</a:t>
            </a:r>
          </a:p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NURUL NAJWA BT HUSSEIN</a:t>
            </a:r>
            <a:r>
              <a:rPr lang="en-US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(A19EC0303)</a:t>
            </a:r>
          </a:p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CHEE WAI LUM </a:t>
            </a:r>
            <a:r>
              <a:rPr lang="en-US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(A19EC0032)</a:t>
            </a:r>
          </a:p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JEGGEAN A/L RAJENDRAN </a:t>
            </a:r>
            <a:r>
              <a:rPr lang="en-US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(A19EC0059)</a:t>
            </a:r>
          </a:p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LEE BAO YI </a:t>
            </a:r>
            <a:r>
              <a:rPr lang="en-US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(A19EC0066)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NURUL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LIYANA BT MOHD YUSOF </a:t>
            </a:r>
            <a:r>
              <a:rPr lang="en-US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(A19EC0144</a:t>
            </a:r>
            <a:r>
              <a:rPr lang="en-US" dirty="0" smtClean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algn="ctr"/>
            <a:r>
              <a:rPr lang="en-SG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CHIA WEI HONG </a:t>
            </a:r>
            <a:r>
              <a:rPr lang="en-SG" dirty="0" smtClean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(A19EC0033)</a:t>
            </a:r>
            <a:endParaRPr lang="en-SG" dirty="0">
              <a:solidFill>
                <a:srgbClr val="FF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733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248195"/>
            <a:ext cx="1193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Copperplate Gothic Bold" panose="020E0705020206020404" pitchFamily="34" charset="0"/>
                <a:cs typeface="Courier New" panose="02070309020205020404" pitchFamily="49" charset="0"/>
              </a:rPr>
              <a:t>pendahuluan</a:t>
            </a:r>
            <a:endParaRPr lang="en-SG" sz="3200" dirty="0">
              <a:latin typeface="Copperplate Gothic Bold" panose="020E0705020206020404" pitchFamily="34" charset="0"/>
              <a:cs typeface="Courier New" panose="02070309020205020404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56063" y="1606731"/>
            <a:ext cx="1031312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O</a:t>
            </a:r>
            <a:r>
              <a:rPr lang="en-US" dirty="0">
                <a:latin typeface="Consolas" panose="020B0609020204030204" pitchFamily="49" charset="0"/>
              </a:rPr>
              <a:t>  </a:t>
            </a:r>
            <a:r>
              <a:rPr lang="en-US" dirty="0" err="1">
                <a:latin typeface="Consolas" panose="020B0609020204030204" pitchFamily="49" charset="0"/>
              </a:rPr>
              <a:t>Reaktor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arka</a:t>
            </a:r>
            <a:r>
              <a:rPr lang="en-US" dirty="0">
                <a:latin typeface="Consolas" panose="020B0609020204030204" pitchFamily="49" charset="0"/>
              </a:rPr>
              <a:t> (</a:t>
            </a:r>
            <a:r>
              <a:rPr lang="en-US" dirty="0" err="1">
                <a:latin typeface="Consolas" panose="020B0609020204030204" pitchFamily="49" charset="0"/>
              </a:rPr>
              <a:t>dikenali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sebagai</a:t>
            </a:r>
            <a:r>
              <a:rPr lang="en-US" dirty="0">
                <a:latin typeface="Consolas" panose="020B0609020204030204" pitchFamily="49" charset="0"/>
              </a:rPr>
              <a:t> Arc Reactor </a:t>
            </a:r>
            <a:r>
              <a:rPr lang="en-US" dirty="0" err="1">
                <a:latin typeface="Consolas" panose="020B0609020204030204" pitchFamily="49" charset="0"/>
              </a:rPr>
              <a:t>dalam</a:t>
            </a:r>
            <a:r>
              <a:rPr lang="en-US" dirty="0">
                <a:latin typeface="Consolas" panose="020B0609020204030204" pitchFamily="49" charset="0"/>
              </a:rPr>
              <a:t> Bahasa </a:t>
            </a:r>
            <a:r>
              <a:rPr lang="en-US" dirty="0" err="1">
                <a:latin typeface="Consolas" panose="020B0609020204030204" pitchFamily="49" charset="0"/>
              </a:rPr>
              <a:t>inggeris</a:t>
            </a:r>
            <a:r>
              <a:rPr lang="en-US" dirty="0">
                <a:latin typeface="Consolas" panose="020B0609020204030204" pitchFamily="49" charset="0"/>
              </a:rPr>
              <a:t>) </a:t>
            </a:r>
            <a:r>
              <a:rPr lang="en-US" dirty="0" err="1">
                <a:latin typeface="Consolas" panose="020B0609020204030204" pitchFamily="49" charset="0"/>
              </a:rPr>
              <a:t>merupakan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inspirasi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daripada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filem</a:t>
            </a:r>
            <a:r>
              <a:rPr lang="en-US" dirty="0">
                <a:latin typeface="Consolas" panose="020B0609020204030204" pitchFamily="49" charset="0"/>
              </a:rPr>
              <a:t> Marvel , Iron Man III.</a:t>
            </a:r>
          </a:p>
          <a:p>
            <a:endParaRPr lang="en-US" dirty="0"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O</a:t>
            </a:r>
            <a:r>
              <a:rPr lang="en-US" dirty="0">
                <a:latin typeface="Consolas" panose="020B0609020204030204" pitchFamily="49" charset="0"/>
              </a:rPr>
              <a:t>  </a:t>
            </a:r>
            <a:r>
              <a:rPr lang="en-US" dirty="0" err="1">
                <a:latin typeface="Consolas" panose="020B0609020204030204" pitchFamily="49" charset="0"/>
              </a:rPr>
              <a:t>Diperkenalkan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sebagai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peralatan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canggih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untuk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meningkatkan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taraf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kehidupan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manusia</a:t>
            </a:r>
            <a:r>
              <a:rPr lang="en-US" dirty="0">
                <a:latin typeface="Consolas" panose="020B0609020204030204" pitchFamily="49" charset="0"/>
              </a:rPr>
              <a:t>.</a:t>
            </a:r>
          </a:p>
          <a:p>
            <a:endParaRPr lang="en-US" dirty="0">
              <a:latin typeface="Consolas" panose="020B0609020204030204" pitchFamily="49" charset="0"/>
            </a:endParaRPr>
          </a:p>
          <a:p>
            <a:endParaRPr lang="en-SG" dirty="0">
              <a:latin typeface="Consolas" panose="020B0609020204030204" pitchFamily="49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8085" y="2847704"/>
            <a:ext cx="3759926" cy="375992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5C06315-949C-4DF3-8477-D5FB96225FFB}"/>
              </a:ext>
            </a:extLst>
          </p:cNvPr>
          <p:cNvSpPr txBox="1"/>
          <p:nvPr/>
        </p:nvSpPr>
        <p:spPr>
          <a:xfrm>
            <a:off x="1156064" y="3429001"/>
            <a:ext cx="76417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6"/>
              </a:buClr>
              <a:buFont typeface="Courier New" panose="02070309020205020404" pitchFamily="49" charset="0"/>
              <a:buChar char="o"/>
            </a:pPr>
            <a:r>
              <a:rPr lang="en-US" dirty="0" err="1">
                <a:latin typeface="Consolas" panose="020B0609020204030204" pitchFamily="49" charset="0"/>
                <a:cs typeface="Arial" panose="020B0604020202020204" pitchFamily="34" charset="0"/>
              </a:rPr>
              <a:t>Ia</a:t>
            </a: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Arial" panose="020B0604020202020204" pitchFamily="34" charset="0"/>
              </a:rPr>
              <a:t>merupakan</a:t>
            </a: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Arial" panose="020B0604020202020204" pitchFamily="34" charset="0"/>
              </a:rPr>
              <a:t>satu</a:t>
            </a: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Arial" panose="020B0604020202020204" pitchFamily="34" charset="0"/>
              </a:rPr>
              <a:t>sumber</a:t>
            </a: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Arial" panose="020B0604020202020204" pitchFamily="34" charset="0"/>
              </a:rPr>
              <a:t>tenaga</a:t>
            </a: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 yang </a:t>
            </a:r>
            <a:r>
              <a:rPr lang="en-US" dirty="0" err="1">
                <a:latin typeface="Consolas" panose="020B0609020204030204" pitchFamily="49" charset="0"/>
                <a:cs typeface="Arial" panose="020B0604020202020204" pitchFamily="34" charset="0"/>
              </a:rPr>
              <a:t>baharu</a:t>
            </a: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dirty="0">
              <a:latin typeface="Consolas" panose="020B0609020204030204" pitchFamily="49" charset="0"/>
              <a:cs typeface="Arial" panose="020B0604020202020204" pitchFamily="34" charset="0"/>
            </a:endParaRPr>
          </a:p>
          <a:p>
            <a:pPr marL="342900" indent="-342900">
              <a:buClr>
                <a:schemeClr val="accent6"/>
              </a:buClr>
              <a:buFont typeface="Courier New" panose="02070309020205020404" pitchFamily="49" charset="0"/>
              <a:buChar char="o"/>
            </a:pPr>
            <a:r>
              <a:rPr lang="en-US" dirty="0" err="1">
                <a:latin typeface="Consolas" panose="020B0609020204030204" pitchFamily="49" charset="0"/>
                <a:cs typeface="Arial" panose="020B0604020202020204" pitchFamily="34" charset="0"/>
              </a:rPr>
              <a:t>Ia</a:t>
            </a: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 juga </a:t>
            </a:r>
            <a:r>
              <a:rPr lang="en-US" dirty="0" err="1">
                <a:latin typeface="Consolas" panose="020B0609020204030204" pitchFamily="49" charset="0"/>
                <a:cs typeface="Arial" panose="020B0604020202020204" pitchFamily="34" charset="0"/>
              </a:rPr>
              <a:t>merupakan</a:t>
            </a: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Arial" panose="020B0604020202020204" pitchFamily="34" charset="0"/>
              </a:rPr>
              <a:t>sumber</a:t>
            </a: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Arial" panose="020B0604020202020204" pitchFamily="34" charset="0"/>
              </a:rPr>
              <a:t>tenaga</a:t>
            </a: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 yang </a:t>
            </a:r>
            <a:r>
              <a:rPr lang="en-US" dirty="0" err="1">
                <a:latin typeface="Consolas" panose="020B0609020204030204" pitchFamily="49" charset="0"/>
                <a:cs typeface="Arial" panose="020B0604020202020204" pitchFamily="34" charset="0"/>
              </a:rPr>
              <a:t>tidak</a:t>
            </a: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Arial" panose="020B0604020202020204" pitchFamily="34" charset="0"/>
              </a:rPr>
              <a:t>akan</a:t>
            </a: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Arial" panose="020B0604020202020204" pitchFamily="34" charset="0"/>
              </a:rPr>
              <a:t>habis</a:t>
            </a: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 dan </a:t>
            </a:r>
            <a:r>
              <a:rPr lang="en-US" dirty="0" err="1">
                <a:latin typeface="Consolas" panose="020B0609020204030204" pitchFamily="49" charset="0"/>
                <a:cs typeface="Arial" panose="020B0604020202020204" pitchFamily="34" charset="0"/>
              </a:rPr>
              <a:t>mesra</a:t>
            </a: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Arial" panose="020B0604020202020204" pitchFamily="34" charset="0"/>
              </a:rPr>
              <a:t>alam</a:t>
            </a: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.</a:t>
            </a:r>
            <a:endParaRPr lang="en-MY" dirty="0">
              <a:latin typeface="Consolas" panose="020B0609020204030204" pitchFamily="49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3760FEB-91DD-44D0-892A-267CD6884509}"/>
              </a:ext>
            </a:extLst>
          </p:cNvPr>
          <p:cNvSpPr txBox="1"/>
          <p:nvPr/>
        </p:nvSpPr>
        <p:spPr>
          <a:xfrm>
            <a:off x="408373" y="6116715"/>
            <a:ext cx="2965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Tempoh:50 </a:t>
            </a:r>
            <a:r>
              <a:rPr lang="en-US" dirty="0" err="1"/>
              <a:t>saat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969302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8012" y="313508"/>
            <a:ext cx="101237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Copperplate Gothic Bold" panose="020E0705020206020404" pitchFamily="34" charset="0"/>
              </a:rPr>
              <a:t>Sejarah</a:t>
            </a:r>
            <a:r>
              <a:rPr lang="en-US" sz="3600" dirty="0">
                <a:latin typeface="Copperplate Gothic Bold" panose="020E0705020206020404" pitchFamily="34" charset="0"/>
              </a:rPr>
              <a:t> prototype</a:t>
            </a:r>
            <a:endParaRPr lang="en-SG" sz="3600" dirty="0">
              <a:latin typeface="Copperplate Gothic Bold" panose="020E07050202060204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75656" y="1136468"/>
            <a:ext cx="9209315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o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Pada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permulaan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revolusi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industri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di Europe,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teknologi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tenaga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yang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telah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dicipta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mempunyai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kapasiti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penggunaan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arang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batu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tanpa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had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bagi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penggunaan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tenaga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seperti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enjin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wap</a:t>
            </a:r>
            <a:endParaRPr lang="en-US" dirty="0"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O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Penggunaan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bahan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api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fosil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telah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digunakan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oleh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masyarakat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secara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meluas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dan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mewujudkan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dunia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moden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pada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hari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ini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.</a:t>
            </a:r>
          </a:p>
          <a:p>
            <a:endParaRPr lang="en-US" dirty="0"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O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Pada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abad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ke-12,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ramai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percaya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bahawa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udara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, air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dan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paru-paru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manusia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mampu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membersihkan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diri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mereka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daripada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pencemaran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bahan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api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.</a:t>
            </a:r>
          </a:p>
          <a:p>
            <a:endParaRPr lang="en-US" dirty="0"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O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Pada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abad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ke-20,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tanggapan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itu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dibuktikan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salah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kerana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telah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berlakunya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pelbagai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pencemaran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seperti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hujan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asid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.</a:t>
            </a:r>
          </a:p>
          <a:p>
            <a:endParaRPr lang="en-US" dirty="0"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O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Jumlah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kematian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disebabkan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oleh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penggunaan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bahan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fosil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telah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menyebabkan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670 000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kematian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di China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pada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tahun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2014.</a:t>
            </a:r>
          </a:p>
          <a:p>
            <a:endParaRPr lang="en-US" dirty="0"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O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Dunia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telah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menganggarkan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jumlah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kematian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yang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disebabkan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oleh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penggunaan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bahan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api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fosil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sebanyak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3.1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juta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setiap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tahun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.</a:t>
            </a:r>
          </a:p>
          <a:p>
            <a:endParaRPr lang="en-SG" dirty="0">
              <a:latin typeface="Consolas" panose="020B0609020204030204" pitchFamily="49" charset="0"/>
              <a:cs typeface="Courier New" panose="02070309020205020404" pitchFamily="49" charset="0"/>
            </a:endParaRPr>
          </a:p>
        </p:txBody>
      </p:sp>
      <p:pic>
        <p:nvPicPr>
          <p:cNvPr id="5" name="Picture 4" descr="A picture containing object, roulette, ground, building&#10;&#10;Description automatically generated">
            <a:extLst>
              <a:ext uri="{FF2B5EF4-FFF2-40B4-BE49-F238E27FC236}">
                <a16:creationId xmlns:a16="http://schemas.microsoft.com/office/drawing/2014/main" xmlns="" id="{0BFCF2CC-DCC1-43A7-8DD0-22B21D9E0E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9744178" y="4253465"/>
            <a:ext cx="2382717" cy="248631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394105EE-90F5-40B0-8513-E22F44FF21D3}"/>
              </a:ext>
            </a:extLst>
          </p:cNvPr>
          <p:cNvSpPr txBox="1"/>
          <p:nvPr/>
        </p:nvSpPr>
        <p:spPr>
          <a:xfrm>
            <a:off x="408373" y="6116715"/>
            <a:ext cx="2965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Tempoh:1.0 min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105838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40525" y="1123405"/>
            <a:ext cx="1005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Copperplate Gothic Bold" panose="020E0705020206020404" pitchFamily="34" charset="0"/>
              </a:rPr>
              <a:t>Cara </a:t>
            </a:r>
            <a:r>
              <a:rPr lang="en-US" sz="3200" dirty="0" err="1">
                <a:latin typeface="Copperplate Gothic Bold" panose="020E0705020206020404" pitchFamily="34" charset="0"/>
              </a:rPr>
              <a:t>dan</a:t>
            </a:r>
            <a:r>
              <a:rPr lang="en-US" sz="3200" dirty="0">
                <a:latin typeface="Copperplate Gothic Bold" panose="020E0705020206020404" pitchFamily="34" charset="0"/>
              </a:rPr>
              <a:t> </a:t>
            </a:r>
            <a:r>
              <a:rPr lang="en-US" sz="3200" dirty="0" err="1">
                <a:latin typeface="Copperplate Gothic Bold" panose="020E0705020206020404" pitchFamily="34" charset="0"/>
              </a:rPr>
              <a:t>fungsi</a:t>
            </a:r>
            <a:r>
              <a:rPr lang="en-US" sz="3200" dirty="0">
                <a:latin typeface="Copperplate Gothic Bold" panose="020E0705020206020404" pitchFamily="34" charset="0"/>
              </a:rPr>
              <a:t> prototype</a:t>
            </a:r>
            <a:endParaRPr lang="en-SG" sz="3200" dirty="0">
              <a:latin typeface="Copperplate Gothic Bold" panose="020E07050202060204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49085" y="2377441"/>
            <a:ext cx="758371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</a:rPr>
              <a:t>O</a:t>
            </a:r>
            <a:r>
              <a:rPr lang="en-US" sz="2000" dirty="0">
                <a:latin typeface="Consolas" panose="020B0609020204030204" pitchFamily="49" charset="0"/>
              </a:rPr>
              <a:t>  </a:t>
            </a:r>
            <a:r>
              <a:rPr lang="en-US" sz="2000" dirty="0" err="1">
                <a:latin typeface="Consolas" panose="020B0609020204030204" pitchFamily="49" charset="0"/>
              </a:rPr>
              <a:t>Sebagai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sumber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tenaga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alternatif</a:t>
            </a:r>
            <a:endParaRPr lang="en-US" sz="2000" dirty="0">
              <a:latin typeface="Consolas" panose="020B0609020204030204" pitchFamily="49" charset="0"/>
            </a:endParaRPr>
          </a:p>
          <a:p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</a:rPr>
              <a:t>O</a:t>
            </a:r>
            <a:r>
              <a:rPr lang="en-US" sz="2000" dirty="0">
                <a:latin typeface="Consolas" panose="020B0609020204030204" pitchFamily="49" charset="0"/>
              </a:rPr>
              <a:t>  </a:t>
            </a:r>
            <a:r>
              <a:rPr lang="en-US" sz="2000" dirty="0" err="1">
                <a:latin typeface="Consolas" panose="020B0609020204030204" pitchFamily="49" charset="0"/>
              </a:rPr>
              <a:t>Sumber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tenaga</a:t>
            </a:r>
            <a:r>
              <a:rPr lang="en-US" sz="2000" dirty="0">
                <a:latin typeface="Consolas" panose="020B0609020204030204" pitchFamily="49" charset="0"/>
              </a:rPr>
              <a:t> yang </a:t>
            </a:r>
            <a:r>
              <a:rPr lang="en-US" sz="2000" dirty="0" err="1">
                <a:latin typeface="Consolas" panose="020B0609020204030204" pitchFamily="49" charset="0"/>
              </a:rPr>
              <a:t>boleh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dipernaharui</a:t>
            </a:r>
            <a:endParaRPr lang="en-US" sz="2000" dirty="0">
              <a:latin typeface="Consolas" panose="020B0609020204030204" pitchFamily="49" charset="0"/>
            </a:endParaRPr>
          </a:p>
          <a:p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</a:rPr>
              <a:t>O</a:t>
            </a:r>
            <a:r>
              <a:rPr lang="en-US" sz="2000" dirty="0">
                <a:latin typeface="Consolas" panose="020B0609020204030204" pitchFamily="49" charset="0"/>
              </a:rPr>
              <a:t>  </a:t>
            </a:r>
            <a:r>
              <a:rPr lang="en-US" sz="2000" dirty="0" err="1">
                <a:latin typeface="Consolas" panose="020B0609020204030204" pitchFamily="49" charset="0"/>
              </a:rPr>
              <a:t>Boleh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digunakan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dalam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pelbagai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bidang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uuntuk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menjana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tenaga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seperti</a:t>
            </a:r>
            <a:endParaRPr lang="en-US" sz="2000" dirty="0">
              <a:latin typeface="Consolas" panose="020B0609020204030204" pitchFamily="49" charset="0"/>
            </a:endParaRPr>
          </a:p>
          <a:p>
            <a:r>
              <a:rPr lang="en-US" sz="2000" dirty="0">
                <a:latin typeface="Consolas" panose="020B0609020204030204" pitchFamily="49" charset="0"/>
              </a:rPr>
              <a:t>   </a:t>
            </a:r>
            <a:r>
              <a:rPr lang="en-US" sz="2000" dirty="0" err="1">
                <a:latin typeface="Consolas" panose="020B0609020204030204" pitchFamily="49" charset="0"/>
              </a:rPr>
              <a:t>bidang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perubatan</a:t>
            </a:r>
            <a:endParaRPr lang="en-US" sz="2000" dirty="0">
              <a:latin typeface="Consolas" panose="020B0609020204030204" pitchFamily="49" charset="0"/>
            </a:endParaRPr>
          </a:p>
          <a:p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</a:rPr>
              <a:t>O</a:t>
            </a:r>
            <a:r>
              <a:rPr lang="en-US" sz="2000" dirty="0">
                <a:latin typeface="Consolas" panose="020B0609020204030204" pitchFamily="49" charset="0"/>
              </a:rPr>
              <a:t>  </a:t>
            </a:r>
            <a:r>
              <a:rPr lang="en-US" sz="2000" dirty="0" err="1">
                <a:latin typeface="Consolas" panose="020B0609020204030204" pitchFamily="49" charset="0"/>
              </a:rPr>
              <a:t>Memberi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kesihatan</a:t>
            </a:r>
            <a:r>
              <a:rPr lang="en-US" sz="2000" dirty="0">
                <a:latin typeface="Consolas" panose="020B0609020204030204" pitchFamily="49" charset="0"/>
              </a:rPr>
              <a:t> yang </a:t>
            </a:r>
            <a:r>
              <a:rPr lang="en-US" sz="2000" dirty="0" err="1">
                <a:latin typeface="Consolas" panose="020B0609020204030204" pitchFamily="49" charset="0"/>
              </a:rPr>
              <a:t>baik</a:t>
            </a:r>
            <a:endParaRPr lang="en-US" sz="2000" dirty="0">
              <a:latin typeface="Consolas" panose="020B0609020204030204" pitchFamily="49" charset="0"/>
            </a:endParaRPr>
          </a:p>
          <a:p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</a:rPr>
              <a:t>O</a:t>
            </a:r>
            <a:r>
              <a:rPr lang="en-US" sz="2000" dirty="0">
                <a:latin typeface="Consolas" panose="020B0609020204030204" pitchFamily="49" charset="0"/>
              </a:rPr>
              <a:t>  </a:t>
            </a:r>
            <a:r>
              <a:rPr lang="en-US" sz="2000" dirty="0" err="1">
                <a:latin typeface="Consolas" panose="020B0609020204030204" pitchFamily="49" charset="0"/>
              </a:rPr>
              <a:t>Alat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perubatan</a:t>
            </a:r>
            <a:r>
              <a:rPr lang="en-US" sz="2000" dirty="0">
                <a:latin typeface="Consolas" panose="020B0609020204030204" pitchFamily="49" charset="0"/>
              </a:rPr>
              <a:t> yang </a:t>
            </a:r>
            <a:r>
              <a:rPr lang="en-US" sz="2000" dirty="0" err="1">
                <a:latin typeface="Consolas" panose="020B0609020204030204" pitchFamily="49" charset="0"/>
              </a:rPr>
              <a:t>sangat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efektif</a:t>
            </a:r>
            <a:endParaRPr lang="en-US" sz="2000" dirty="0">
              <a:latin typeface="Consolas" panose="020B0609020204030204" pitchFamily="49" charset="0"/>
            </a:endParaRPr>
          </a:p>
          <a:p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</a:rPr>
              <a:t>O</a:t>
            </a:r>
            <a:r>
              <a:rPr lang="en-US" sz="2000" dirty="0">
                <a:latin typeface="Consolas" panose="020B0609020204030204" pitchFamily="49" charset="0"/>
              </a:rPr>
              <a:t>  </a:t>
            </a:r>
            <a:r>
              <a:rPr lang="en-US" sz="2000" dirty="0" err="1">
                <a:latin typeface="Consolas" panose="020B0609020204030204" pitchFamily="49" charset="0"/>
              </a:rPr>
              <a:t>Dapat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digunakan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untuk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menggantikan</a:t>
            </a:r>
            <a:r>
              <a:rPr lang="en-US" sz="2000" dirty="0">
                <a:latin typeface="Consolas" panose="020B0609020204030204" pitchFamily="49" charset="0"/>
              </a:rPr>
              <a:t> organ </a:t>
            </a:r>
            <a:r>
              <a:rPr lang="en-US" sz="2000" dirty="0" err="1">
                <a:latin typeface="Consolas" panose="020B0609020204030204" pitchFamily="49" charset="0"/>
              </a:rPr>
              <a:t>manusia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seperti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jantung</a:t>
            </a:r>
            <a:endParaRPr lang="en-SG" sz="2000" dirty="0">
              <a:latin typeface="Consolas" panose="020B0609020204030204" pitchFamily="49" charset="0"/>
            </a:endParaRPr>
          </a:p>
        </p:txBody>
      </p:sp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xmlns="" id="{627592F9-A07E-4C43-BB6E-0975C895BBDF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50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8700655" y="2262191"/>
            <a:ext cx="3491345" cy="46135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662EF43-3ECA-4163-A8A4-D637763BA4BB}"/>
              </a:ext>
            </a:extLst>
          </p:cNvPr>
          <p:cNvSpPr txBox="1"/>
          <p:nvPr/>
        </p:nvSpPr>
        <p:spPr>
          <a:xfrm>
            <a:off x="408373" y="6116715"/>
            <a:ext cx="2965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Tempoh:80 </a:t>
            </a:r>
            <a:r>
              <a:rPr lang="en-US" dirty="0" err="1"/>
              <a:t>saat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74378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3656" b="4731"/>
          <a:stretch/>
        </p:blipFill>
        <p:spPr>
          <a:xfrm>
            <a:off x="369026" y="613956"/>
            <a:ext cx="4451168" cy="282663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22469" y="613956"/>
            <a:ext cx="4898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Copperplate Gothic Bold" panose="020E0705020206020404" pitchFamily="34" charset="0"/>
              </a:rPr>
              <a:t>Hubungan</a:t>
            </a:r>
            <a:r>
              <a:rPr lang="en-US" dirty="0">
                <a:latin typeface="Copperplate Gothic Bold" panose="020E0705020206020404" pitchFamily="34" charset="0"/>
              </a:rPr>
              <a:t> </a:t>
            </a:r>
            <a:r>
              <a:rPr lang="en-US" dirty="0" err="1">
                <a:latin typeface="Copperplate Gothic Bold" panose="020E0705020206020404" pitchFamily="34" charset="0"/>
              </a:rPr>
              <a:t>dengan</a:t>
            </a:r>
            <a:r>
              <a:rPr lang="en-US" dirty="0">
                <a:latin typeface="Copperplate Gothic Bold" panose="020E0705020206020404" pitchFamily="34" charset="0"/>
              </a:rPr>
              <a:t> </a:t>
            </a:r>
            <a:r>
              <a:rPr lang="en-US" dirty="0" err="1">
                <a:latin typeface="Copperplate Gothic Bold" panose="020E0705020206020404" pitchFamily="34" charset="0"/>
              </a:rPr>
              <a:t>manusia</a:t>
            </a:r>
            <a:endParaRPr lang="en-SG" dirty="0">
              <a:latin typeface="Copperplate Gothic Bold" panose="020E07050202060204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53097" y="1436914"/>
            <a:ext cx="792915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O </a:t>
            </a:r>
            <a:r>
              <a:rPr lang="en-US" dirty="0" err="1">
                <a:latin typeface="Consolas" panose="020B0609020204030204" pitchFamily="49" charset="0"/>
              </a:rPr>
              <a:t>Memberi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tenaga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kepada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manusia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untuk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menjalani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kehidupan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dengan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sempurna</a:t>
            </a:r>
            <a:endParaRPr lang="en-US" dirty="0">
              <a:latin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</a:endParaRPr>
          </a:p>
          <a:p>
            <a:r>
              <a:rPr lang="en-US" dirty="0">
                <a:latin typeface="Consolas" panose="020B0609020204030204" pitchFamily="49" charset="0"/>
              </a:rPr>
              <a:t>O  </a:t>
            </a:r>
            <a:r>
              <a:rPr lang="en-US" dirty="0" err="1">
                <a:latin typeface="Consolas" panose="020B0609020204030204" pitchFamily="49" charset="0"/>
              </a:rPr>
              <a:t>Memberi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peluang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kepada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manusia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untuk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merasai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hidup</a:t>
            </a:r>
            <a:r>
              <a:rPr lang="en-US" dirty="0">
                <a:latin typeface="Consolas" panose="020B0609020204030204" pitchFamily="49" charset="0"/>
              </a:rPr>
              <a:t> yang </a:t>
            </a:r>
            <a:r>
              <a:rPr lang="en-US" dirty="0" err="1">
                <a:latin typeface="Consolas" panose="020B0609020204030204" pitchFamily="49" charset="0"/>
              </a:rPr>
              <a:t>lebih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panjang</a:t>
            </a:r>
            <a:r>
              <a:rPr lang="en-US" dirty="0">
                <a:latin typeface="Consolas" panose="020B0609020204030204" pitchFamily="49" charset="0"/>
              </a:rPr>
              <a:t>.</a:t>
            </a:r>
          </a:p>
          <a:p>
            <a:r>
              <a:rPr lang="en-US" dirty="0">
                <a:latin typeface="Consolas" panose="020B0609020204030204" pitchFamily="49" charset="0"/>
              </a:rPr>
              <a:t>  </a:t>
            </a:r>
          </a:p>
          <a:p>
            <a:r>
              <a:rPr lang="en-US" dirty="0">
                <a:latin typeface="Consolas" panose="020B0609020204030204" pitchFamily="49" charset="0"/>
              </a:rPr>
              <a:t>O </a:t>
            </a:r>
            <a:r>
              <a:rPr lang="en-US" dirty="0" err="1">
                <a:latin typeface="Consolas" panose="020B0609020204030204" pitchFamily="49" charset="0"/>
              </a:rPr>
              <a:t>Membantu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jantung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untuk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berfungsi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dengan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betul</a:t>
            </a:r>
            <a:r>
              <a:rPr lang="en-US" dirty="0">
                <a:latin typeface="Consolas" panose="020B0609020204030204" pitchFamily="49" charset="0"/>
              </a:rPr>
              <a:t>.</a:t>
            </a:r>
          </a:p>
        </p:txBody>
      </p:sp>
      <p:sp>
        <p:nvSpPr>
          <p:cNvPr id="9" name="Flowchart: Connector 8"/>
          <p:cNvSpPr/>
          <p:nvPr/>
        </p:nvSpPr>
        <p:spPr>
          <a:xfrm>
            <a:off x="9013371" y="3921865"/>
            <a:ext cx="2795451" cy="2246811"/>
          </a:xfrm>
          <a:prstGeom prst="flowChartConnector">
            <a:avLst/>
          </a:prstGeom>
          <a:ln w="76200"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lgerian" panose="04020705040A02060702" pitchFamily="82" charset="0"/>
              </a:rPr>
              <a:t>RELIGION</a:t>
            </a:r>
          </a:p>
          <a:p>
            <a:pPr algn="ctr"/>
            <a:r>
              <a:rPr lang="en-US" sz="1100" dirty="0">
                <a:latin typeface="Bahnschrift SemiLight" panose="020B0502040204020203" pitchFamily="34" charset="0"/>
              </a:rPr>
              <a:t>ISLAM.BUDDHA.HINDU</a:t>
            </a:r>
            <a:endParaRPr lang="en-SG" sz="1100" dirty="0">
              <a:latin typeface="Bahnschrift SemiLight" panose="020B0502040204020203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0612" y="4269940"/>
            <a:ext cx="8412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pperplate Gothic Bold" panose="020E0705020206020404" pitchFamily="34" charset="0"/>
              </a:rPr>
              <a:t>HUBUNGAN DENGAN AGAMA</a:t>
            </a:r>
          </a:p>
          <a:p>
            <a:r>
              <a:rPr lang="en-US" dirty="0">
                <a:latin typeface="Copperplate Gothic Bold" panose="020E0705020206020404" pitchFamily="34" charset="0"/>
              </a:rPr>
              <a:t>(</a:t>
            </a:r>
            <a:r>
              <a:rPr lang="en-US" sz="1600" i="1" dirty="0"/>
              <a:t>Malaysia </a:t>
            </a:r>
            <a:r>
              <a:rPr lang="en-US" sz="1600" i="1" dirty="0" err="1"/>
              <a:t>mempunyai</a:t>
            </a:r>
            <a:r>
              <a:rPr lang="en-US" sz="1600" i="1" dirty="0"/>
              <a:t> 3 </a:t>
            </a:r>
            <a:r>
              <a:rPr lang="en-US" sz="1600" i="1" dirty="0" err="1"/>
              <a:t>kaum</a:t>
            </a:r>
            <a:r>
              <a:rPr lang="en-US" sz="1600" i="1" dirty="0"/>
              <a:t> yang </a:t>
            </a:r>
            <a:r>
              <a:rPr lang="en-US" sz="1600" i="1" dirty="0" err="1"/>
              <a:t>berbeza</a:t>
            </a:r>
            <a:r>
              <a:rPr lang="en-US" sz="1600" i="1" dirty="0"/>
              <a:t> agama </a:t>
            </a:r>
            <a:r>
              <a:rPr lang="en-US" sz="1600" i="1" dirty="0" err="1"/>
              <a:t>iaitu</a:t>
            </a:r>
            <a:r>
              <a:rPr lang="en-US" sz="1600" i="1" dirty="0"/>
              <a:t> agama </a:t>
            </a:r>
            <a:r>
              <a:rPr lang="en-US" sz="1600" i="1" dirty="0" err="1"/>
              <a:t>islam</a:t>
            </a:r>
            <a:r>
              <a:rPr lang="en-US" sz="1600" i="1" dirty="0"/>
              <a:t>, Buddha </a:t>
            </a:r>
            <a:r>
              <a:rPr lang="en-US" sz="1600" i="1" dirty="0" err="1"/>
              <a:t>dan</a:t>
            </a:r>
            <a:r>
              <a:rPr lang="en-US" sz="1600" i="1" dirty="0"/>
              <a:t> </a:t>
            </a:r>
            <a:r>
              <a:rPr lang="en-US" sz="1600" i="1" dirty="0" err="1"/>
              <a:t>hindu</a:t>
            </a:r>
            <a:r>
              <a:rPr lang="en-US" sz="1600" i="1" dirty="0"/>
              <a:t>)</a:t>
            </a:r>
            <a:endParaRPr lang="en-SG" sz="1600" i="1" dirty="0">
              <a:latin typeface="Copperplate Gothic Bold" panose="020E07050202060204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9521" y="5421086"/>
            <a:ext cx="83732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 </a:t>
            </a:r>
            <a:r>
              <a:rPr lang="en-US" dirty="0" err="1"/>
              <a:t>Kesihatan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aspek</a:t>
            </a:r>
            <a:r>
              <a:rPr lang="en-US" dirty="0"/>
              <a:t> </a:t>
            </a:r>
            <a:r>
              <a:rPr lang="en-US" dirty="0" err="1"/>
              <a:t>penting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seseorang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ibadah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O Agama </a:t>
            </a:r>
            <a:r>
              <a:rPr lang="en-US" dirty="0" err="1"/>
              <a:t>mengajar</a:t>
            </a:r>
            <a:r>
              <a:rPr lang="en-US" dirty="0"/>
              <a:t> </a:t>
            </a:r>
            <a:r>
              <a:rPr lang="en-US" dirty="0" err="1"/>
              <a:t>kita</a:t>
            </a:r>
            <a:r>
              <a:rPr lang="en-US" dirty="0"/>
              <a:t> </a:t>
            </a:r>
            <a:r>
              <a:rPr lang="en-US" dirty="0" err="1"/>
              <a:t>supaya</a:t>
            </a:r>
            <a:r>
              <a:rPr lang="en-US" dirty="0"/>
              <a:t> </a:t>
            </a:r>
            <a:r>
              <a:rPr lang="en-US" dirty="0" err="1"/>
              <a:t>memelihara</a:t>
            </a:r>
            <a:r>
              <a:rPr lang="en-US" dirty="0"/>
              <a:t> </a:t>
            </a:r>
            <a:r>
              <a:rPr lang="en-US" dirty="0" err="1"/>
              <a:t>alam</a:t>
            </a:r>
            <a:r>
              <a:rPr lang="en-US" dirty="0"/>
              <a:t> </a:t>
            </a:r>
            <a:r>
              <a:rPr lang="en-US" dirty="0" err="1"/>
              <a:t>sekitar</a:t>
            </a:r>
            <a:r>
              <a:rPr lang="en-US" dirty="0"/>
              <a:t> demi </a:t>
            </a:r>
            <a:r>
              <a:rPr lang="en-US" dirty="0" err="1"/>
              <a:t>kebaikan</a:t>
            </a:r>
            <a:r>
              <a:rPr lang="en-US" dirty="0"/>
              <a:t> </a:t>
            </a:r>
            <a:r>
              <a:rPr lang="en-US" dirty="0" err="1"/>
              <a:t>umat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SG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51D4F59-BF30-4437-A236-C48091B7C154}"/>
              </a:ext>
            </a:extLst>
          </p:cNvPr>
          <p:cNvSpPr txBox="1"/>
          <p:nvPr/>
        </p:nvSpPr>
        <p:spPr>
          <a:xfrm>
            <a:off x="124288" y="6488668"/>
            <a:ext cx="2965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Tempoh:1.2 </a:t>
            </a:r>
            <a:r>
              <a:rPr lang="en-US" dirty="0" err="1"/>
              <a:t>minit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354455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xmlns="" id="{180BDF3A-4630-4646-81E1-55FA5D9A7292}"/>
              </a:ext>
            </a:extLst>
          </p:cNvPr>
          <p:cNvSpPr txBox="1">
            <a:spLocks/>
          </p:cNvSpPr>
          <p:nvPr/>
        </p:nvSpPr>
        <p:spPr>
          <a:xfrm>
            <a:off x="426128" y="1995767"/>
            <a:ext cx="8419002" cy="413732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Kos prototype RM4</a:t>
            </a:r>
          </a:p>
          <a:p>
            <a:r>
              <a:rPr lang="en-US" dirty="0"/>
              <a:t>Kos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projek</a:t>
            </a:r>
            <a:r>
              <a:rPr lang="en-US" dirty="0"/>
              <a:t> </a:t>
            </a:r>
            <a:r>
              <a:rPr lang="en-US" dirty="0" err="1"/>
              <a:t>dijangkakan</a:t>
            </a:r>
            <a:r>
              <a:rPr lang="en-US" dirty="0"/>
              <a:t> </a:t>
            </a:r>
            <a:r>
              <a:rPr lang="en-US" dirty="0" err="1"/>
              <a:t>rendah</a:t>
            </a:r>
            <a:r>
              <a:rPr lang="en-US" dirty="0"/>
              <a:t>.</a:t>
            </a:r>
          </a:p>
          <a:p>
            <a:r>
              <a:rPr lang="en-US" dirty="0" err="1"/>
              <a:t>Dicipta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kitar</a:t>
            </a:r>
            <a:r>
              <a:rPr lang="en-US" dirty="0"/>
              <a:t> </a:t>
            </a:r>
            <a:r>
              <a:rPr lang="en-US" dirty="0" err="1"/>
              <a:t>semula</a:t>
            </a:r>
            <a:endParaRPr lang="en-US" dirty="0"/>
          </a:p>
          <a:p>
            <a:r>
              <a:rPr lang="en-US" dirty="0" err="1"/>
              <a:t>Contohnya</a:t>
            </a:r>
            <a:r>
              <a:rPr lang="en-US" dirty="0"/>
              <a:t> </a:t>
            </a:r>
            <a:r>
              <a:rPr lang="en-US" dirty="0" err="1"/>
              <a:t>bekas</a:t>
            </a:r>
            <a:r>
              <a:rPr lang="en-US" dirty="0"/>
              <a:t> </a:t>
            </a:r>
            <a:r>
              <a:rPr lang="en-US" dirty="0" err="1"/>
              <a:t>plastik</a:t>
            </a:r>
            <a:r>
              <a:rPr lang="en-US" dirty="0"/>
              <a:t>, </a:t>
            </a:r>
            <a:r>
              <a:rPr lang="en-US" dirty="0" err="1"/>
              <a:t>kadbod</a:t>
            </a:r>
            <a:endParaRPr lang="en-US" dirty="0"/>
          </a:p>
          <a:p>
            <a:r>
              <a:rPr lang="en-US" dirty="0"/>
              <a:t>Dan juga </a:t>
            </a:r>
            <a:r>
              <a:rPr lang="en-US" dirty="0" err="1"/>
              <a:t>belanjawan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elektrik</a:t>
            </a:r>
            <a:endParaRPr lang="en-US" dirty="0"/>
          </a:p>
          <a:p>
            <a:r>
              <a:rPr lang="en-US" dirty="0" err="1"/>
              <a:t>Contohnya</a:t>
            </a:r>
            <a:r>
              <a:rPr lang="en-US" dirty="0"/>
              <a:t> </a:t>
            </a:r>
            <a:r>
              <a:rPr lang="en-US" dirty="0" err="1"/>
              <a:t>lampu</a:t>
            </a:r>
            <a:r>
              <a:rPr lang="en-US" dirty="0"/>
              <a:t> </a:t>
            </a:r>
            <a:r>
              <a:rPr lang="en-US" dirty="0" err="1"/>
              <a:t>mentol</a:t>
            </a:r>
            <a:r>
              <a:rPr lang="en-US" dirty="0"/>
              <a:t> dan </a:t>
            </a:r>
            <a:r>
              <a:rPr lang="en-US" dirty="0" err="1"/>
              <a:t>wayar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r>
              <a:rPr lang="en-US" dirty="0" err="1"/>
              <a:t>Anggaran</a:t>
            </a:r>
            <a:r>
              <a:rPr lang="en-US" dirty="0"/>
              <a:t> Kos </a:t>
            </a:r>
            <a:r>
              <a:rPr lang="en-US" dirty="0" err="1"/>
              <a:t>sebenar</a:t>
            </a:r>
            <a:r>
              <a:rPr lang="en-US" dirty="0"/>
              <a:t>: RM10,000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MY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xmlns="" id="{A65C6F45-8B19-44F7-9AF5-9DD80F495654}"/>
              </a:ext>
            </a:extLst>
          </p:cNvPr>
          <p:cNvSpPr txBox="1">
            <a:spLocks/>
          </p:cNvSpPr>
          <p:nvPr/>
        </p:nvSpPr>
        <p:spPr>
          <a:xfrm>
            <a:off x="674704" y="724910"/>
            <a:ext cx="10715346" cy="95048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pperplate Gothic Light" panose="020B0604020202020204" pitchFamily="34" charset="0"/>
              </a:rPr>
              <a:t>BELANJAWAN/ ANGGARAN KOS</a:t>
            </a:r>
            <a:endParaRPr lang="en-MY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pperplate Gothic Light" panose="020B0604020202020204" pitchFamily="34" charset="0"/>
            </a:endParaRPr>
          </a:p>
        </p:txBody>
      </p:sp>
      <p:pic>
        <p:nvPicPr>
          <p:cNvPr id="5" name="Picture 4" descr="A close up of an animal&#10;&#10;Description automatically generated">
            <a:extLst>
              <a:ext uri="{FF2B5EF4-FFF2-40B4-BE49-F238E27FC236}">
                <a16:creationId xmlns:a16="http://schemas.microsoft.com/office/drawing/2014/main" xmlns="" id="{3679B3CD-309D-4943-8EA8-93349B5346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 flipH="1">
            <a:off x="7734671" y="4838330"/>
            <a:ext cx="3505200" cy="191272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CC22DDDC-7306-44BC-9DE3-03700F74854C}"/>
              </a:ext>
            </a:extLst>
          </p:cNvPr>
          <p:cNvSpPr txBox="1"/>
          <p:nvPr/>
        </p:nvSpPr>
        <p:spPr>
          <a:xfrm>
            <a:off x="106532" y="6381720"/>
            <a:ext cx="2965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Tempoh:80 </a:t>
            </a:r>
            <a:r>
              <a:rPr lang="en-US" dirty="0" err="1"/>
              <a:t>saat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10767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58983" y="365760"/>
            <a:ext cx="8752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opperplate Gothic Bold" panose="020E0705020206020404" pitchFamily="34" charset="0"/>
              </a:rPr>
              <a:t>KESAN POSITIF </a:t>
            </a:r>
            <a:endParaRPr lang="en-SG" sz="2800" dirty="0">
              <a:latin typeface="Copperplate Gothic Bold" panose="020E07050202060204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07" y="1706719"/>
            <a:ext cx="4627265" cy="326773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Line Callout 2 5"/>
          <p:cNvSpPr/>
          <p:nvPr/>
        </p:nvSpPr>
        <p:spPr>
          <a:xfrm>
            <a:off x="8255907" y="1020417"/>
            <a:ext cx="3352800" cy="1073426"/>
          </a:xfrm>
          <a:prstGeom prst="borderCallout2">
            <a:avLst>
              <a:gd name="adj1" fmla="val 18750"/>
              <a:gd name="adj2" fmla="val -1515"/>
              <a:gd name="adj3" fmla="val 18750"/>
              <a:gd name="adj4" fmla="val -16667"/>
              <a:gd name="adj5" fmla="val 112500"/>
              <a:gd name="adj6" fmla="val -46667"/>
            </a:avLst>
          </a:prstGeom>
          <a:solidFill>
            <a:schemeClr val="tx2">
              <a:lumMod val="50000"/>
            </a:schemeClr>
          </a:solidFill>
          <a:ln>
            <a:solidFill>
              <a:schemeClr val="tx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FFFF00"/>
                </a:solidFill>
                <a:latin typeface="Consolas" panose="020B0609020204030204" pitchFamily="49" charset="0"/>
              </a:rPr>
              <a:t>Dapat</a:t>
            </a:r>
            <a:r>
              <a:rPr lang="en-US" dirty="0">
                <a:solidFill>
                  <a:srgbClr val="FFFF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onsolas" panose="020B0609020204030204" pitchFamily="49" charset="0"/>
              </a:rPr>
              <a:t>meningkatkan</a:t>
            </a:r>
            <a:r>
              <a:rPr lang="en-US" dirty="0">
                <a:solidFill>
                  <a:srgbClr val="FFFF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onsolas" panose="020B0609020204030204" pitchFamily="49" charset="0"/>
              </a:rPr>
              <a:t>ekonomi</a:t>
            </a:r>
            <a:r>
              <a:rPr lang="en-US" dirty="0">
                <a:solidFill>
                  <a:srgbClr val="FFFF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onsolas" panose="020B0609020204030204" pitchFamily="49" charset="0"/>
              </a:rPr>
              <a:t>negara</a:t>
            </a:r>
            <a:endParaRPr lang="en-SG" dirty="0">
              <a:solidFill>
                <a:srgbClr val="FFFF00"/>
              </a:solidFill>
              <a:latin typeface="Consolas" panose="020B0609020204030204" pitchFamily="49" charset="0"/>
            </a:endParaRPr>
          </a:p>
        </p:txBody>
      </p:sp>
      <p:sp>
        <p:nvSpPr>
          <p:cNvPr id="7" name="Line Callout 2 6"/>
          <p:cNvSpPr/>
          <p:nvPr/>
        </p:nvSpPr>
        <p:spPr>
          <a:xfrm>
            <a:off x="8255907" y="5278131"/>
            <a:ext cx="3028319" cy="765257"/>
          </a:xfrm>
          <a:prstGeom prst="borderCallout2">
            <a:avLst>
              <a:gd name="adj1" fmla="val 55117"/>
              <a:gd name="adj2" fmla="val -296"/>
              <a:gd name="adj3" fmla="val 18750"/>
              <a:gd name="adj4" fmla="val -16667"/>
              <a:gd name="adj5" fmla="val -77853"/>
              <a:gd name="adj6" fmla="val -51015"/>
            </a:avLst>
          </a:prstGeom>
          <a:solidFill>
            <a:schemeClr val="tx2">
              <a:lumMod val="50000"/>
            </a:schemeClr>
          </a:solidFill>
          <a:ln>
            <a:solidFill>
              <a:schemeClr val="tx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FFFF00"/>
                </a:solidFill>
                <a:latin typeface="Consolas" panose="020B0609020204030204" pitchFamily="49" charset="0"/>
              </a:rPr>
              <a:t>Dapat</a:t>
            </a:r>
            <a:r>
              <a:rPr lang="en-US" dirty="0">
                <a:solidFill>
                  <a:srgbClr val="FFFF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onsolas" panose="020B0609020204030204" pitchFamily="49" charset="0"/>
              </a:rPr>
              <a:t>mengurangkan</a:t>
            </a:r>
            <a:r>
              <a:rPr lang="en-US" dirty="0">
                <a:solidFill>
                  <a:srgbClr val="FFFF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onsolas" panose="020B0609020204030204" pitchFamily="49" charset="0"/>
              </a:rPr>
              <a:t>kadar</a:t>
            </a:r>
            <a:r>
              <a:rPr lang="en-US" dirty="0">
                <a:solidFill>
                  <a:srgbClr val="FFFF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onsolas" panose="020B0609020204030204" pitchFamily="49" charset="0"/>
              </a:rPr>
              <a:t>pencemaran</a:t>
            </a:r>
            <a:r>
              <a:rPr lang="en-US" dirty="0">
                <a:solidFill>
                  <a:srgbClr val="FFFF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onsolas" panose="020B0609020204030204" pitchFamily="49" charset="0"/>
              </a:rPr>
              <a:t>alam</a:t>
            </a:r>
            <a:r>
              <a:rPr lang="en-US" dirty="0">
                <a:solidFill>
                  <a:srgbClr val="FFFF00"/>
                </a:solidFill>
                <a:latin typeface="Consolas" panose="020B0609020204030204" pitchFamily="49" charset="0"/>
              </a:rPr>
              <a:t>.</a:t>
            </a:r>
            <a:endParaRPr lang="en-SG" dirty="0">
              <a:solidFill>
                <a:srgbClr val="FFFF00"/>
              </a:solidFill>
              <a:latin typeface="Consolas" panose="020B0609020204030204" pitchFamily="49" charset="0"/>
            </a:endParaRPr>
          </a:p>
        </p:txBody>
      </p:sp>
      <p:sp>
        <p:nvSpPr>
          <p:cNvPr id="9" name="Line Callout 2 8"/>
          <p:cNvSpPr/>
          <p:nvPr/>
        </p:nvSpPr>
        <p:spPr>
          <a:xfrm>
            <a:off x="299796" y="4638178"/>
            <a:ext cx="3814793" cy="1793311"/>
          </a:xfrm>
          <a:prstGeom prst="borderCallout2">
            <a:avLst>
              <a:gd name="adj1" fmla="val 65266"/>
              <a:gd name="adj2" fmla="val 101401"/>
              <a:gd name="adj3" fmla="val 60747"/>
              <a:gd name="adj4" fmla="val 135316"/>
              <a:gd name="adj5" fmla="val 10553"/>
              <a:gd name="adj6" fmla="val 124821"/>
            </a:avLst>
          </a:prstGeom>
          <a:solidFill>
            <a:schemeClr val="tx2">
              <a:lumMod val="50000"/>
            </a:schemeClr>
          </a:solidFill>
          <a:ln>
            <a:solidFill>
              <a:schemeClr val="tx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*</a:t>
            </a:r>
            <a:r>
              <a:rPr lang="en-US" sz="1600" dirty="0" err="1">
                <a:solidFill>
                  <a:srgbClr val="FFFF00"/>
                </a:solidFill>
                <a:latin typeface="Consolas" panose="020B0609020204030204" pitchFamily="49" charset="0"/>
              </a:rPr>
              <a:t>Menjadi</a:t>
            </a:r>
            <a:r>
              <a:rPr lang="en-US" sz="1600" dirty="0">
                <a:solidFill>
                  <a:srgbClr val="FFFF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Consolas" panose="020B0609020204030204" pitchFamily="49" charset="0"/>
              </a:rPr>
              <a:t>salah</a:t>
            </a:r>
            <a:r>
              <a:rPr lang="en-US" sz="1600" dirty="0">
                <a:solidFill>
                  <a:srgbClr val="FFFF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Consolas" panose="020B0609020204030204" pitchFamily="49" charset="0"/>
              </a:rPr>
              <a:t>satu</a:t>
            </a:r>
            <a:r>
              <a:rPr lang="en-US" sz="1600" dirty="0">
                <a:solidFill>
                  <a:srgbClr val="FFFF00"/>
                </a:solidFill>
                <a:latin typeface="Consolas" panose="020B0609020204030204" pitchFamily="49" charset="0"/>
              </a:rPr>
              <a:t> alternative </a:t>
            </a:r>
            <a:r>
              <a:rPr lang="en-US" sz="1600" dirty="0" err="1">
                <a:solidFill>
                  <a:srgbClr val="FFFF00"/>
                </a:solidFill>
                <a:latin typeface="Consolas" panose="020B0609020204030204" pitchFamily="49" charset="0"/>
              </a:rPr>
              <a:t>bagi</a:t>
            </a:r>
            <a:r>
              <a:rPr lang="en-US" sz="1600" dirty="0">
                <a:solidFill>
                  <a:srgbClr val="FFFF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Consolas" panose="020B0609020204030204" pitchFamily="49" charset="0"/>
              </a:rPr>
              <a:t>pembekalan</a:t>
            </a:r>
            <a:r>
              <a:rPr lang="en-US" sz="1600" dirty="0">
                <a:solidFill>
                  <a:srgbClr val="FFFF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Consolas" panose="020B0609020204030204" pitchFamily="49" charset="0"/>
              </a:rPr>
              <a:t>tenaga</a:t>
            </a:r>
            <a:r>
              <a:rPr lang="en-US" sz="1600" dirty="0">
                <a:solidFill>
                  <a:srgbClr val="FFFF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Consolas" panose="020B0609020204030204" pitchFamily="49" charset="0"/>
              </a:rPr>
              <a:t>elektrik</a:t>
            </a:r>
            <a:r>
              <a:rPr lang="en-US" sz="1600" dirty="0">
                <a:solidFill>
                  <a:srgbClr val="FFFF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Consolas" panose="020B0609020204030204" pitchFamily="49" charset="0"/>
              </a:rPr>
              <a:t>terutama</a:t>
            </a:r>
            <a:r>
              <a:rPr lang="en-US" sz="1600" dirty="0">
                <a:solidFill>
                  <a:srgbClr val="FFFF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Consolas" panose="020B0609020204030204" pitchFamily="49" charset="0"/>
              </a:rPr>
              <a:t>bagi</a:t>
            </a:r>
            <a:r>
              <a:rPr lang="en-US" sz="1600" dirty="0">
                <a:solidFill>
                  <a:srgbClr val="FFFF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Consolas" panose="020B0609020204030204" pitchFamily="49" charset="0"/>
              </a:rPr>
              <a:t>kawasan</a:t>
            </a:r>
            <a:r>
              <a:rPr lang="en-US" sz="1600" dirty="0">
                <a:solidFill>
                  <a:srgbClr val="FFFF00"/>
                </a:solidFill>
                <a:latin typeface="Consolas" panose="020B0609020204030204" pitchFamily="49" charset="0"/>
              </a:rPr>
              <a:t> yang </a:t>
            </a:r>
            <a:r>
              <a:rPr lang="en-US" sz="1600" dirty="0" err="1">
                <a:solidFill>
                  <a:srgbClr val="FFFF00"/>
                </a:solidFill>
                <a:latin typeface="Consolas" panose="020B0609020204030204" pitchFamily="49" charset="0"/>
              </a:rPr>
              <a:t>terpencil</a:t>
            </a:r>
            <a:r>
              <a:rPr lang="en-US" sz="1600" dirty="0">
                <a:solidFill>
                  <a:srgbClr val="FFFF00"/>
                </a:solidFill>
                <a:latin typeface="Consolas" panose="020B0609020204030204" pitchFamily="49" charset="0"/>
              </a:rPr>
              <a:t>.</a:t>
            </a:r>
          </a:p>
          <a:p>
            <a:endParaRPr lang="en-US" sz="1600" dirty="0">
              <a:solidFill>
                <a:srgbClr val="FFFF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FFFF00"/>
                </a:solidFill>
                <a:latin typeface="Consolas" panose="020B0609020204030204" pitchFamily="49" charset="0"/>
              </a:rPr>
              <a:t>*</a:t>
            </a:r>
            <a:r>
              <a:rPr lang="en-US" sz="1600" dirty="0" err="1">
                <a:solidFill>
                  <a:srgbClr val="FFFF00"/>
                </a:solidFill>
                <a:latin typeface="Consolas" panose="020B0609020204030204" pitchFamily="49" charset="0"/>
              </a:rPr>
              <a:t>Digunakan</a:t>
            </a:r>
            <a:r>
              <a:rPr lang="en-US" sz="1600" dirty="0">
                <a:solidFill>
                  <a:srgbClr val="FFFF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Consolas" panose="020B0609020204030204" pitchFamily="49" charset="0"/>
              </a:rPr>
              <a:t>dalam</a:t>
            </a:r>
            <a:r>
              <a:rPr lang="en-US" sz="1600" dirty="0">
                <a:solidFill>
                  <a:srgbClr val="FFFF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Consolas" panose="020B0609020204030204" pitchFamily="49" charset="0"/>
              </a:rPr>
              <a:t>bidang</a:t>
            </a:r>
            <a:r>
              <a:rPr lang="en-US" sz="1600" dirty="0">
                <a:solidFill>
                  <a:srgbClr val="FFFF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Consolas" panose="020B0609020204030204" pitchFamily="49" charset="0"/>
              </a:rPr>
              <a:t>perubatan</a:t>
            </a:r>
            <a:r>
              <a:rPr lang="en-US" sz="1600" dirty="0">
                <a:solidFill>
                  <a:srgbClr val="FFFF00"/>
                </a:solidFill>
                <a:latin typeface="Consolas" panose="020B0609020204030204" pitchFamily="49" charset="0"/>
              </a:rPr>
              <a:t>. </a:t>
            </a:r>
            <a:endParaRPr lang="en-SG" sz="1600" dirty="0">
              <a:solidFill>
                <a:srgbClr val="FFFF00"/>
              </a:solidFill>
              <a:latin typeface="Consolas" panose="020B06090202040302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7C5F5E6-163E-407B-BEE1-45A2F15EB8CE}"/>
              </a:ext>
            </a:extLst>
          </p:cNvPr>
          <p:cNvSpPr txBox="1"/>
          <p:nvPr/>
        </p:nvSpPr>
        <p:spPr>
          <a:xfrm>
            <a:off x="176412" y="6431489"/>
            <a:ext cx="2965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Tempoh:60 </a:t>
            </a:r>
            <a:r>
              <a:rPr lang="en-US" dirty="0" err="1"/>
              <a:t>saat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66039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01153" y="753034"/>
            <a:ext cx="78665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opperplate Gothic Bold" panose="020E0705020206020404" pitchFamily="34" charset="0"/>
              </a:rPr>
              <a:t>KESAN NEGATIF</a:t>
            </a:r>
            <a:endParaRPr lang="en-SG" sz="2800" dirty="0">
              <a:latin typeface="Copperplate Gothic Bold" panose="020E07050202060204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38835" y="1680882"/>
            <a:ext cx="1008529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O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Melibatkan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kos</a:t>
            </a:r>
            <a:r>
              <a:rPr lang="en-US" dirty="0">
                <a:latin typeface="Consolas" panose="020B0609020204030204" pitchFamily="49" charset="0"/>
              </a:rPr>
              <a:t> yang </a:t>
            </a:r>
            <a:r>
              <a:rPr lang="en-US" dirty="0" err="1">
                <a:latin typeface="Consolas" panose="020B0609020204030204" pitchFamily="49" charset="0"/>
              </a:rPr>
              <a:t>tinggi</a:t>
            </a:r>
            <a:r>
              <a:rPr lang="en-US" dirty="0">
                <a:latin typeface="Consolas" panose="020B0609020204030204" pitchFamily="49" charset="0"/>
              </a:rPr>
              <a:t>, </a:t>
            </a:r>
            <a:r>
              <a:rPr lang="en-US" dirty="0" err="1">
                <a:latin typeface="Consolas" panose="020B0609020204030204" pitchFamily="49" charset="0"/>
              </a:rPr>
              <a:t>akan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tetapi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ia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boleh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digunakan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dalam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jangka</a:t>
            </a:r>
            <a:r>
              <a:rPr lang="en-US" dirty="0">
                <a:latin typeface="Consolas" panose="020B0609020204030204" pitchFamily="49" charset="0"/>
              </a:rPr>
              <a:t> masa yang </a:t>
            </a:r>
            <a:r>
              <a:rPr lang="en-US" dirty="0" err="1">
                <a:latin typeface="Consolas" panose="020B0609020204030204" pitchFamily="49" charset="0"/>
              </a:rPr>
              <a:t>panjang</a:t>
            </a:r>
            <a:r>
              <a:rPr lang="en-US" dirty="0">
                <a:latin typeface="Consolas" panose="020B0609020204030204" pitchFamily="49" charset="0"/>
              </a:rPr>
              <a:t>.</a:t>
            </a:r>
          </a:p>
          <a:p>
            <a:endParaRPr lang="en-US" dirty="0"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O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Terdedah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kepada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radiasi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tetapi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pada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kadar</a:t>
            </a:r>
            <a:r>
              <a:rPr lang="en-US" dirty="0">
                <a:latin typeface="Consolas" panose="020B0609020204030204" pitchFamily="49" charset="0"/>
              </a:rPr>
              <a:t> yang </a:t>
            </a:r>
            <a:r>
              <a:rPr lang="en-US" dirty="0" err="1">
                <a:latin typeface="Consolas" panose="020B0609020204030204" pitchFamily="49" charset="0"/>
              </a:rPr>
              <a:t>rendah</a:t>
            </a:r>
            <a:r>
              <a:rPr lang="en-US" dirty="0">
                <a:latin typeface="Consolas" panose="020B0609020204030204" pitchFamily="49" charset="0"/>
              </a:rPr>
              <a:t>.</a:t>
            </a:r>
          </a:p>
          <a:p>
            <a:endParaRPr lang="en-US" dirty="0"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O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Digunakan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untuk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unsur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negatif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oleh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pengganas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atau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militan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sebagai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alat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ketenteraan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seperti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bom</a:t>
            </a:r>
            <a:r>
              <a:rPr lang="en-US" dirty="0">
                <a:latin typeface="Consolas" panose="020B0609020204030204" pitchFamily="49" charset="0"/>
              </a:rPr>
              <a:t>.</a:t>
            </a:r>
            <a:endParaRPr lang="en-SG" dirty="0">
              <a:latin typeface="Consolas" panose="020B0609020204030204" pitchFamily="49" charset="0"/>
            </a:endParaRPr>
          </a:p>
        </p:txBody>
      </p:sp>
      <p:pic>
        <p:nvPicPr>
          <p:cNvPr id="5" name="Picture 4" descr="A person wearing a costume&#10;&#10;Description automatically generated">
            <a:extLst>
              <a:ext uri="{FF2B5EF4-FFF2-40B4-BE49-F238E27FC236}">
                <a16:creationId xmlns:a16="http://schemas.microsoft.com/office/drawing/2014/main" xmlns="" id="{2E8E93F0-101E-4814-BEB0-A69A445341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07" b="98692" l="9756" r="89859">
                        <a14:foregroundMark x1="52632" y1="12336" x2="53915" y2="40748"/>
                        <a14:foregroundMark x1="53915" y1="40748" x2="50321" y2="49159"/>
                        <a14:foregroundMark x1="50321" y1="49159" x2="43261" y2="52150"/>
                        <a14:foregroundMark x1="43261" y1="52150" x2="42875" y2="62243"/>
                        <a14:foregroundMark x1="42875" y1="62243" x2="45828" y2="71215"/>
                        <a14:foregroundMark x1="45828" y1="71215" x2="57638" y2="82991"/>
                        <a14:foregroundMark x1="57638" y1="82991" x2="55456" y2="92150"/>
                        <a14:foregroundMark x1="55456" y1="92150" x2="55841" y2="97009"/>
                        <a14:foregroundMark x1="53273" y1="10654" x2="60334" y2="9533"/>
                        <a14:foregroundMark x1="60334" y1="9533" x2="67009" y2="11215"/>
                        <a14:foregroundMark x1="67009" y1="11215" x2="80745" y2="9159"/>
                        <a14:foregroundMark x1="80745" y1="9159" x2="81130" y2="39252"/>
                        <a14:foregroundMark x1="81130" y1="39252" x2="83825" y2="47850"/>
                        <a14:foregroundMark x1="83825" y1="47850" x2="94737" y2="59626"/>
                        <a14:foregroundMark x1="94737" y1="59626" x2="85623" y2="75514"/>
                        <a14:foregroundMark x1="85623" y1="75514" x2="79461" y2="80561"/>
                        <a14:foregroundMark x1="79461" y1="80561" x2="77920" y2="98692"/>
                        <a14:foregroundMark x1="79204" y1="54579" x2="84467" y2="60935"/>
                        <a14:foregroundMark x1="84467" y1="60935" x2="80103" y2="68972"/>
                        <a14:foregroundMark x1="80103" y1="68972" x2="78049" y2="59252"/>
                        <a14:foregroundMark x1="78049" y1="59252" x2="78819" y2="55701"/>
                        <a14:foregroundMark x1="56611" y1="54579" x2="51091" y2="60000"/>
                        <a14:foregroundMark x1="51091" y1="60000" x2="54557" y2="69346"/>
                        <a14:foregroundMark x1="54557" y1="69346" x2="59435" y2="62804"/>
                        <a14:foregroundMark x1="59435" y1="62804" x2="58023" y2="547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>
            <a:off x="8067722" y="3676544"/>
            <a:ext cx="4369894" cy="300114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E0B5F3B-F1D8-4906-AA5D-6370BEF94E3B}"/>
              </a:ext>
            </a:extLst>
          </p:cNvPr>
          <p:cNvSpPr txBox="1"/>
          <p:nvPr/>
        </p:nvSpPr>
        <p:spPr>
          <a:xfrm>
            <a:off x="168676" y="6308359"/>
            <a:ext cx="2965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Tempoh:60 </a:t>
            </a:r>
            <a:r>
              <a:rPr lang="en-US" dirty="0" err="1"/>
              <a:t>saat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44274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3778573-5250-4C27-BED5-DFB1B215101E}"/>
              </a:ext>
            </a:extLst>
          </p:cNvPr>
          <p:cNvSpPr txBox="1"/>
          <p:nvPr/>
        </p:nvSpPr>
        <p:spPr>
          <a:xfrm>
            <a:off x="2030637" y="433438"/>
            <a:ext cx="78665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opperplate Gothic Bold" panose="020E0705020206020404" pitchFamily="34" charset="0"/>
              </a:rPr>
              <a:t>Nilai &amp; </a:t>
            </a:r>
            <a:r>
              <a:rPr lang="en-US" sz="2800" dirty="0" err="1">
                <a:latin typeface="Copperplate Gothic Bold" panose="020E0705020206020404" pitchFamily="34" charset="0"/>
              </a:rPr>
              <a:t>Etika</a:t>
            </a:r>
            <a:endParaRPr lang="en-SG" sz="2800" dirty="0">
              <a:latin typeface="Copperplate Gothic Bold" panose="020E07050202060204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AD55CD7-32AF-4539-A9BA-F2DBF2CB8963}"/>
              </a:ext>
            </a:extLst>
          </p:cNvPr>
          <p:cNvSpPr txBox="1"/>
          <p:nvPr/>
        </p:nvSpPr>
        <p:spPr>
          <a:xfrm>
            <a:off x="1350058" y="956658"/>
            <a:ext cx="1037734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err="1">
                <a:latin typeface="Consolas" panose="020B0609020204030204" pitchFamily="49" charset="0"/>
              </a:rPr>
              <a:t>Bertanggungjawab</a:t>
            </a:r>
            <a:r>
              <a:rPr lang="en-US" dirty="0">
                <a:latin typeface="Consolas" panose="020B0609020204030204" pitchFamily="49" charset="0"/>
              </a:rPr>
              <a:t> </a:t>
            </a:r>
          </a:p>
          <a:p>
            <a:r>
              <a:rPr lang="en-US" dirty="0">
                <a:latin typeface="Consolas" panose="020B0609020204030204" pitchFamily="49" charset="0"/>
              </a:rPr>
              <a:t>-</a:t>
            </a:r>
            <a:r>
              <a:rPr lang="en-US" dirty="0" err="1">
                <a:latin typeface="Consolas" panose="020B0609020204030204" pitchFamily="49" charset="0"/>
              </a:rPr>
              <a:t>mengelakkan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penyalahgunaan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inovasi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ini</a:t>
            </a:r>
            <a:r>
              <a:rPr lang="en-US" dirty="0">
                <a:latin typeface="Consolas" panose="020B0609020204030204" pitchFamily="49" charset="0"/>
              </a:rPr>
              <a:t> </a:t>
            </a:r>
          </a:p>
          <a:p>
            <a:r>
              <a:rPr lang="en-US" dirty="0">
                <a:latin typeface="Consolas" panose="020B0609020204030204" pitchFamily="49" charset="0"/>
              </a:rPr>
              <a:t>- </a:t>
            </a:r>
            <a:r>
              <a:rPr lang="en-US" dirty="0" err="1">
                <a:latin typeface="Consolas" panose="020B0609020204030204" pitchFamily="49" charset="0"/>
              </a:rPr>
              <a:t>hanya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digunakan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untuk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memenuhi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keperluan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tertentu</a:t>
            </a:r>
            <a:endParaRPr lang="en-US" dirty="0">
              <a:latin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</a:endParaRPr>
          </a:p>
          <a:p>
            <a:r>
              <a:rPr lang="en-US" dirty="0">
                <a:latin typeface="Consolas" panose="020B0609020204030204" pitchFamily="49" charset="0"/>
              </a:rPr>
              <a:t>2.Menyayangi dan </a:t>
            </a:r>
            <a:r>
              <a:rPr lang="en-US" dirty="0" err="1">
                <a:latin typeface="Consolas" panose="020B0609020204030204" pitchFamily="49" charset="0"/>
              </a:rPr>
              <a:t>menghargai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alam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sekitar</a:t>
            </a:r>
            <a:r>
              <a:rPr lang="en-US" dirty="0">
                <a:latin typeface="Consolas" panose="020B0609020204030204" pitchFamily="49" charset="0"/>
              </a:rPr>
              <a:t> </a:t>
            </a:r>
          </a:p>
          <a:p>
            <a:pPr marL="285750" indent="-285750">
              <a:buFontTx/>
              <a:buChar char="-"/>
            </a:pPr>
            <a:r>
              <a:rPr lang="en-US" dirty="0" err="1">
                <a:latin typeface="Consolas" panose="020B0609020204030204" pitchFamily="49" charset="0"/>
              </a:rPr>
              <a:t>alam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sekitar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merupakan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hadiah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Tuhan</a:t>
            </a:r>
            <a:r>
              <a:rPr lang="en-US" dirty="0">
                <a:latin typeface="Consolas" panose="020B0609020204030204" pitchFamily="49" charset="0"/>
              </a:rPr>
              <a:t> </a:t>
            </a:r>
          </a:p>
          <a:p>
            <a:r>
              <a:rPr lang="en-US" dirty="0">
                <a:latin typeface="Consolas" panose="020B0609020204030204" pitchFamily="49" charset="0"/>
              </a:rPr>
              <a:t>- </a:t>
            </a:r>
            <a:r>
              <a:rPr lang="en-US" dirty="0" err="1">
                <a:latin typeface="Consolas" panose="020B0609020204030204" pitchFamily="49" charset="0"/>
              </a:rPr>
              <a:t>melakukan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usaha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untuk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mengekalkan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kelestarian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alam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sekitar</a:t>
            </a:r>
            <a:endParaRPr lang="en-US" dirty="0">
              <a:latin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</a:endParaRPr>
          </a:p>
          <a:p>
            <a:r>
              <a:rPr lang="en-US" dirty="0">
                <a:latin typeface="Consolas" panose="020B0609020204030204" pitchFamily="49" charset="0"/>
              </a:rPr>
              <a:t>3.Rasional - </a:t>
            </a:r>
            <a:r>
              <a:rPr lang="en-US" dirty="0" err="1">
                <a:latin typeface="Consolas" panose="020B0609020204030204" pitchFamily="49" charset="0"/>
              </a:rPr>
              <a:t>memastikan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penggunaan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inovasi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dengan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betul</a:t>
            </a:r>
            <a:r>
              <a:rPr lang="en-US" dirty="0">
                <a:latin typeface="Consolas" panose="020B0609020204030204" pitchFamily="49" charset="0"/>
              </a:rPr>
              <a:t> </a:t>
            </a:r>
          </a:p>
          <a:p>
            <a:endParaRPr lang="en-US" dirty="0">
              <a:latin typeface="Consolas" panose="020B0609020204030204" pitchFamily="49" charset="0"/>
            </a:endParaRPr>
          </a:p>
          <a:p>
            <a:r>
              <a:rPr lang="en-US" dirty="0">
                <a:latin typeface="Consolas" panose="020B0609020204030204" pitchFamily="49" charset="0"/>
              </a:rPr>
              <a:t>4.Keharmonian </a:t>
            </a:r>
            <a:r>
              <a:rPr lang="en-US" dirty="0" err="1">
                <a:latin typeface="Consolas" panose="020B0609020204030204" pitchFamily="49" charset="0"/>
              </a:rPr>
              <a:t>antara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manusia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dengan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alam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sekitar</a:t>
            </a:r>
            <a:r>
              <a:rPr lang="en-US" dirty="0">
                <a:latin typeface="Consolas" panose="020B0609020204030204" pitchFamily="49" charset="0"/>
              </a:rPr>
              <a:t> </a:t>
            </a:r>
          </a:p>
          <a:p>
            <a:pPr marL="285750" indent="-285750">
              <a:buFontTx/>
              <a:buChar char="-"/>
            </a:pPr>
            <a:r>
              <a:rPr lang="en-US" dirty="0" err="1">
                <a:latin typeface="Consolas" panose="020B0609020204030204" pitchFamily="49" charset="0"/>
              </a:rPr>
              <a:t>tidak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mengancam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alam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sekitar</a:t>
            </a:r>
            <a:r>
              <a:rPr lang="en-US" dirty="0">
                <a:latin typeface="Consolas" panose="020B0609020204030204" pitchFamily="49" charset="0"/>
              </a:rPr>
              <a:t> </a:t>
            </a:r>
          </a:p>
          <a:p>
            <a:pPr marL="285750" indent="-285750">
              <a:buFontTx/>
              <a:buChar char="-"/>
            </a:pPr>
            <a:r>
              <a:rPr lang="en-US" dirty="0">
                <a:latin typeface="Consolas" panose="020B0609020204030204" pitchFamily="49" charset="0"/>
              </a:rPr>
              <a:t>- </a:t>
            </a:r>
            <a:r>
              <a:rPr lang="en-US" dirty="0" err="1">
                <a:latin typeface="Consolas" panose="020B0609020204030204" pitchFamily="49" charset="0"/>
              </a:rPr>
              <a:t>sebaliknya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memelihara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alam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sekitar</a:t>
            </a:r>
            <a:endParaRPr lang="en-US" dirty="0">
              <a:latin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</a:endParaRPr>
          </a:p>
          <a:p>
            <a:r>
              <a:rPr lang="en-US" dirty="0">
                <a:latin typeface="Consolas" panose="020B0609020204030204" pitchFamily="49" charset="0"/>
              </a:rPr>
              <a:t>5.Peka </a:t>
            </a:r>
            <a:r>
              <a:rPr lang="en-US" dirty="0" err="1">
                <a:latin typeface="Consolas" panose="020B0609020204030204" pitchFamily="49" charset="0"/>
              </a:rPr>
              <a:t>terhadap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isu-isu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alam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sekitar</a:t>
            </a:r>
            <a:r>
              <a:rPr lang="en-US" dirty="0">
                <a:latin typeface="Consolas" panose="020B0609020204030204" pitchFamily="49" charset="0"/>
              </a:rPr>
              <a:t> </a:t>
            </a:r>
          </a:p>
          <a:p>
            <a:pPr marL="285750" indent="-285750">
              <a:buFontTx/>
              <a:buChar char="-"/>
            </a:pPr>
            <a:r>
              <a:rPr lang="en-US" dirty="0" err="1">
                <a:latin typeface="Consolas" panose="020B0609020204030204" pitchFamily="49" charset="0"/>
              </a:rPr>
              <a:t>alam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sekitar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kian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dicemari</a:t>
            </a:r>
            <a:r>
              <a:rPr lang="en-US" dirty="0">
                <a:latin typeface="Consolas" panose="020B0609020204030204" pitchFamily="49" charset="0"/>
              </a:rPr>
              <a:t> </a:t>
            </a:r>
          </a:p>
          <a:p>
            <a:r>
              <a:rPr lang="en-US" dirty="0">
                <a:latin typeface="Consolas" panose="020B0609020204030204" pitchFamily="49" charset="0"/>
              </a:rPr>
              <a:t>- </a:t>
            </a:r>
            <a:r>
              <a:rPr lang="en-US" dirty="0" err="1">
                <a:latin typeface="Consolas" panose="020B0609020204030204" pitchFamily="49" charset="0"/>
              </a:rPr>
              <a:t>sebagai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sumber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alternatif</a:t>
            </a:r>
            <a:r>
              <a:rPr lang="en-US" dirty="0">
                <a:latin typeface="Consolas" panose="020B0609020204030204" pitchFamily="49" charset="0"/>
              </a:rPr>
              <a:t> yang </a:t>
            </a:r>
            <a:r>
              <a:rPr lang="en-US" dirty="0" err="1">
                <a:latin typeface="Consolas" panose="020B0609020204030204" pitchFamily="49" charset="0"/>
              </a:rPr>
              <a:t>diperbaharui</a:t>
            </a:r>
            <a:r>
              <a:rPr lang="en-US" dirty="0">
                <a:latin typeface="Consolas" panose="020B0609020204030204" pitchFamily="49" charset="0"/>
              </a:rPr>
              <a:t> </a:t>
            </a:r>
          </a:p>
          <a:p>
            <a:endParaRPr lang="en-US" dirty="0">
              <a:latin typeface="Consolas" panose="020B0609020204030204" pitchFamily="49" charset="0"/>
            </a:endParaRPr>
          </a:p>
          <a:p>
            <a:r>
              <a:rPr lang="en-US" dirty="0">
                <a:latin typeface="Consolas" panose="020B0609020204030204" pitchFamily="49" charset="0"/>
              </a:rPr>
              <a:t>6. </a:t>
            </a:r>
            <a:r>
              <a:rPr lang="en-US" dirty="0" err="1">
                <a:latin typeface="Consolas" panose="020B0609020204030204" pitchFamily="49" charset="0"/>
              </a:rPr>
              <a:t>Mematuhi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peraturan</a:t>
            </a:r>
            <a:r>
              <a:rPr lang="en-US" dirty="0">
                <a:latin typeface="Consolas" panose="020B0609020204030204" pitchFamily="49" charset="0"/>
              </a:rPr>
              <a:t> dan </a:t>
            </a:r>
            <a:r>
              <a:rPr lang="en-US" dirty="0" err="1">
                <a:latin typeface="Consolas" panose="020B0609020204030204" pitchFamily="49" charset="0"/>
              </a:rPr>
              <a:t>undang-undang</a:t>
            </a:r>
            <a:r>
              <a:rPr lang="en-US" dirty="0">
                <a:latin typeface="Consolas" panose="020B0609020204030204" pitchFamily="49" charset="0"/>
              </a:rPr>
              <a:t> </a:t>
            </a:r>
          </a:p>
          <a:p>
            <a:r>
              <a:rPr lang="en-US" dirty="0">
                <a:latin typeface="Consolas" panose="020B0609020204030204" pitchFamily="49" charset="0"/>
              </a:rPr>
              <a:t>- </a:t>
            </a:r>
            <a:r>
              <a:rPr lang="en-US" dirty="0" err="1">
                <a:latin typeface="Consolas" panose="020B0609020204030204" pitchFamily="49" charset="0"/>
              </a:rPr>
              <a:t>tidak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bertentangan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dengan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peraturan</a:t>
            </a:r>
            <a:r>
              <a:rPr lang="en-US" dirty="0">
                <a:latin typeface="Consolas" panose="020B0609020204030204" pitchFamily="49" charset="0"/>
              </a:rPr>
              <a:t> dan </a:t>
            </a:r>
            <a:r>
              <a:rPr lang="en-US" dirty="0" err="1">
                <a:latin typeface="Consolas" panose="020B0609020204030204" pitchFamily="49" charset="0"/>
              </a:rPr>
              <a:t>undang-undang</a:t>
            </a:r>
            <a:r>
              <a:rPr lang="en-US" dirty="0">
                <a:latin typeface="Consolas" panose="020B0609020204030204" pitchFamily="49" charset="0"/>
              </a:rPr>
              <a:t> yang </a:t>
            </a:r>
            <a:r>
              <a:rPr lang="en-US" dirty="0" err="1">
                <a:latin typeface="Consolas" panose="020B0609020204030204" pitchFamily="49" charset="0"/>
              </a:rPr>
              <a:t>wujud</a:t>
            </a:r>
            <a:endParaRPr lang="en-SG" dirty="0">
              <a:latin typeface="Consolas" panose="020B0609020204030204" pitchFamily="49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CE96DDBD-3367-4651-BC74-351286546A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9219506" y="3861602"/>
            <a:ext cx="2656874" cy="1827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230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0CD0C01-9E8B-4C83-B19E-A03CE2CFA1E9}"/>
              </a:ext>
            </a:extLst>
          </p:cNvPr>
          <p:cNvSpPr txBox="1"/>
          <p:nvPr/>
        </p:nvSpPr>
        <p:spPr>
          <a:xfrm>
            <a:off x="2279211" y="655380"/>
            <a:ext cx="78665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opperplate Gothic Bold" panose="020E0705020206020404" pitchFamily="34" charset="0"/>
              </a:rPr>
              <a:t>Kesimpulan</a:t>
            </a:r>
            <a:endParaRPr lang="en-SG" sz="2800" dirty="0">
              <a:latin typeface="Copperplate Gothic Bold" panose="020E07050202060204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4614C6B-13AA-4D15-BE78-A1BA41F1D664}"/>
              </a:ext>
            </a:extLst>
          </p:cNvPr>
          <p:cNvSpPr txBox="1">
            <a:spLocks/>
          </p:cNvSpPr>
          <p:nvPr/>
        </p:nvSpPr>
        <p:spPr>
          <a:xfrm>
            <a:off x="426127" y="1995767"/>
            <a:ext cx="11336785" cy="413732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err="1"/>
              <a:t>Kesimpulanya,melalui</a:t>
            </a:r>
            <a:r>
              <a:rPr lang="en-US" dirty="0"/>
              <a:t> ‘arc reactor’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menyelasikan</a:t>
            </a:r>
            <a:r>
              <a:rPr lang="en-US" dirty="0"/>
              <a:t> </a:t>
            </a:r>
            <a:r>
              <a:rPr lang="en-US" dirty="0" err="1"/>
              <a:t>pelbagai</a:t>
            </a:r>
            <a:r>
              <a:rPr lang="en-US" dirty="0"/>
              <a:t> </a:t>
            </a:r>
            <a:r>
              <a:rPr lang="en-US" dirty="0" err="1"/>
              <a:t>permasalahan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meningkatan</a:t>
            </a:r>
            <a:r>
              <a:rPr lang="en-US" dirty="0"/>
              <a:t> </a:t>
            </a:r>
            <a:r>
              <a:rPr lang="en-US" dirty="0" err="1"/>
              <a:t>kelansungan</a:t>
            </a:r>
            <a:r>
              <a:rPr lang="en-US" dirty="0"/>
              <a:t> </a:t>
            </a:r>
            <a:r>
              <a:rPr lang="en-US" dirty="0" err="1"/>
              <a:t>hidup</a:t>
            </a:r>
            <a:r>
              <a:rPr lang="en-US" dirty="0"/>
              <a:t> </a:t>
            </a:r>
            <a:r>
              <a:rPr lang="en-US" dirty="0" err="1"/>
              <a:t>selain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menjadikan</a:t>
            </a:r>
            <a:r>
              <a:rPr lang="en-US" dirty="0"/>
              <a:t> salah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punca</a:t>
            </a:r>
            <a:r>
              <a:rPr lang="en-US" dirty="0"/>
              <a:t> </a:t>
            </a:r>
            <a:r>
              <a:rPr lang="en-US" dirty="0" err="1"/>
              <a:t>tenaga</a:t>
            </a:r>
            <a:r>
              <a:rPr lang="en-US" dirty="0"/>
              <a:t> yang </a:t>
            </a:r>
            <a:r>
              <a:rPr lang="en-US" dirty="0" err="1"/>
              <a:t>mesra</a:t>
            </a:r>
            <a:r>
              <a:rPr lang="en-US" dirty="0"/>
              <a:t> </a:t>
            </a:r>
            <a:r>
              <a:rPr lang="en-US" dirty="0" err="1"/>
              <a:t>alam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MY" dirty="0"/>
          </a:p>
        </p:txBody>
      </p:sp>
      <p:pic>
        <p:nvPicPr>
          <p:cNvPr id="5" name="Picture 4" descr="A picture containing lamp, object&#10;&#10;Description automatically generated">
            <a:extLst>
              <a:ext uri="{FF2B5EF4-FFF2-40B4-BE49-F238E27FC236}">
                <a16:creationId xmlns:a16="http://schemas.microsoft.com/office/drawing/2014/main" xmlns="" id="{C4B0A9A1-8C2C-4D23-8283-8EEC33D4D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7906895" y="4479636"/>
            <a:ext cx="4285105" cy="2378364"/>
          </a:xfrm>
          <a:prstGeom prst="rect">
            <a:avLst/>
          </a:prstGeom>
        </p:spPr>
      </p:pic>
      <p:pic>
        <p:nvPicPr>
          <p:cNvPr id="8" name="Picture 7" descr="A picture containing object, person, metalware&#10;&#10;Description automatically generated">
            <a:extLst>
              <a:ext uri="{FF2B5EF4-FFF2-40B4-BE49-F238E27FC236}">
                <a16:creationId xmlns:a16="http://schemas.microsoft.com/office/drawing/2014/main" xmlns="" id="{0E9D4961-8C67-4E14-887C-05B448A10DB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5"/>
              </a:ext>
            </a:extLst>
          </a:blip>
          <a:stretch>
            <a:fillRect/>
          </a:stretch>
        </p:blipFill>
        <p:spPr>
          <a:xfrm>
            <a:off x="0" y="4679541"/>
            <a:ext cx="3666836" cy="215669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D3F5353C-E7F9-4BAC-90A0-16D1B307BF83}"/>
              </a:ext>
            </a:extLst>
          </p:cNvPr>
          <p:cNvSpPr txBox="1"/>
          <p:nvPr/>
        </p:nvSpPr>
        <p:spPr>
          <a:xfrm>
            <a:off x="9090735" y="199835"/>
            <a:ext cx="2965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Tempoh:50 </a:t>
            </a:r>
            <a:r>
              <a:rPr lang="en-US" dirty="0" err="1"/>
              <a:t>saat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038721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234</TotalTime>
  <Words>605</Words>
  <Application>Microsoft Office PowerPoint</Application>
  <PresentationFormat>Widescreen</PresentationFormat>
  <Paragraphs>108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Algerian</vt:lpstr>
      <vt:lpstr>Arial</vt:lpstr>
      <vt:lpstr>Bahnschrift SemiLight</vt:lpstr>
      <vt:lpstr>Calibri</vt:lpstr>
      <vt:lpstr>Calibri Light</vt:lpstr>
      <vt:lpstr>Consolas</vt:lpstr>
      <vt:lpstr>Copperplate Gothic Bold</vt:lpstr>
      <vt:lpstr>Copperplate Gothic Light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Noor Arinie</dc:creator>
  <cp:lastModifiedBy>asus.notebook.i5@outlook.com</cp:lastModifiedBy>
  <cp:revision>27</cp:revision>
  <dcterms:created xsi:type="dcterms:W3CDTF">2019-09-24T14:05:43Z</dcterms:created>
  <dcterms:modified xsi:type="dcterms:W3CDTF">2019-12-02T03:14:06Z</dcterms:modified>
</cp:coreProperties>
</file>