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0"/>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86"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66785" autoAdjust="0"/>
  </p:normalViewPr>
  <p:slideViewPr>
    <p:cSldViewPr snapToGrid="0">
      <p:cViewPr>
        <p:scale>
          <a:sx n="66" d="100"/>
          <a:sy n="66" d="100"/>
        </p:scale>
        <p:origin x="-1572" y="15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DE02E33-660E-4896-A46A-76AD25D3222B}" type="datetimeFigureOut">
              <a:rPr lang="en-US"/>
              <a:pPr>
                <a:defRPr/>
              </a:pPr>
              <a:t>7/23/2012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F50E22A-8BBA-4A0E-9044-2C124D573350}" type="slidenum">
              <a:rPr lang="en-US"/>
              <a:pPr>
                <a:defRPr/>
              </a:pPr>
              <a:t>‹#›</a:t>
            </a:fld>
            <a:endParaRPr lang="en-US"/>
          </a:p>
        </p:txBody>
      </p:sp>
    </p:spTree>
    <p:extLst>
      <p:ext uri="{BB962C8B-B14F-4D97-AF65-F5344CB8AC3E}">
        <p14:creationId xmlns:p14="http://schemas.microsoft.com/office/powerpoint/2010/main" val="19764804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3596B00-66EA-4066-8E0B-63BA32F2446D}" type="slidenum">
              <a:rPr lang="en-US" altLang="en-US">
                <a:latin typeface="Calibri" pitchFamily="34" charset="0"/>
              </a:rPr>
              <a:pPr fontAlgn="base">
                <a:spcBef>
                  <a:spcPct val="0"/>
                </a:spcBef>
                <a:spcAft>
                  <a:spcPct val="0"/>
                </a:spcAft>
              </a:pPr>
              <a:t>1</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Probably the two most functional are pseudocode and flowcharts. </a:t>
            </a:r>
          </a:p>
          <a:p>
            <a:pPr>
              <a:spcBef>
                <a:spcPct val="0"/>
              </a:spcBef>
              <a:buFontTx/>
              <a:buChar char="•"/>
            </a:pPr>
            <a:r>
              <a:rPr lang="en-US" altLang="en-US" smtClean="0"/>
              <a:t>Pseudocode is an outline (in English) of the logic (route) the program will take. Be specific on this part. The rest will be easier!</a:t>
            </a:r>
          </a:p>
          <a:p>
            <a:pPr>
              <a:spcBef>
                <a:spcPct val="0"/>
              </a:spcBef>
              <a:buFontTx/>
              <a:buChar char="•"/>
            </a:pPr>
            <a:r>
              <a:rPr lang="en-US" altLang="en-US" smtClean="0"/>
              <a:t>It is like doing a summary of the program before you write it </a:t>
            </a:r>
          </a:p>
          <a:p>
            <a:pPr>
              <a:spcBef>
                <a:spcPct val="0"/>
              </a:spcBef>
            </a:pPr>
            <a:endParaRPr lang="en-US" alt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6AA0B80F-043B-4942-8038-D2F8318337B5}" type="slidenum">
              <a:rPr lang="en-US" altLang="en-US">
                <a:latin typeface="Calibri" pitchFamily="34" charset="0"/>
              </a:rPr>
              <a:pPr fontAlgn="base">
                <a:spcBef>
                  <a:spcPct val="0"/>
                </a:spcBef>
                <a:spcAft>
                  <a:spcPct val="0"/>
                </a:spcAft>
              </a:pPr>
              <a:t>12</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Program flowcharts (Key Term) have been used for years and give a picture of what your pseudocode will look like (what your logic will be). Flowcharts help you “see” where you are going and determine if this, then that; if not, then this.</a:t>
            </a:r>
          </a:p>
          <a:p>
            <a:pPr>
              <a:spcBef>
                <a:spcPct val="0"/>
              </a:spcBef>
              <a:buFontTx/>
              <a:buChar char="•"/>
            </a:pPr>
            <a:r>
              <a:rPr lang="en-US" altLang="en-US" smtClean="0"/>
              <a:t>These symbols are used to present the sequence of steps needed to solve a programming problem </a:t>
            </a:r>
          </a:p>
          <a:p>
            <a:pPr>
              <a:spcBef>
                <a:spcPct val="0"/>
              </a:spcBef>
              <a:buFontTx/>
              <a:buChar char="•"/>
            </a:pPr>
            <a:r>
              <a:rPr lang="en-US" altLang="en-US" smtClean="0"/>
              <a:t>Keep in mind that a computer performs instructions in steps</a:t>
            </a:r>
          </a:p>
          <a:p>
            <a:pPr>
              <a:spcBef>
                <a:spcPct val="0"/>
              </a:spcBef>
              <a:buFontTx/>
              <a:buChar char="•"/>
            </a:pPr>
            <a:r>
              <a:rPr lang="en-US" altLang="en-US" smtClean="0"/>
              <a:t>It does more than arithmetic; it makes comparisons </a:t>
            </a:r>
          </a:p>
          <a:p>
            <a:pPr>
              <a:spcBef>
                <a:spcPct val="0"/>
              </a:spcBef>
              <a:buFontTx/>
              <a:buChar char="•"/>
            </a:pPr>
            <a:r>
              <a:rPr lang="en-US" altLang="en-US" smtClean="0"/>
              <a:t>The above symbols can be used to answer the question  - “Compute time on Client A jobs” in a top-down program design (Key Term)</a:t>
            </a:r>
          </a:p>
          <a:p>
            <a:pPr>
              <a:spcBef>
                <a:spcPct val="0"/>
              </a:spcBef>
            </a:pPr>
            <a:endParaRPr lang="en-US" altLang="en-US"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95BBB87D-1B40-41FF-B180-3ED7E328F238}" type="slidenum">
              <a:rPr lang="en-US" altLang="en-US">
                <a:latin typeface="Calibri" pitchFamily="34" charset="0"/>
              </a:rPr>
              <a:pPr fontAlgn="base">
                <a:spcBef>
                  <a:spcPct val="0"/>
                </a:spcBef>
                <a:spcAft>
                  <a:spcPct val="0"/>
                </a:spcAft>
              </a:pPr>
              <a:t>13</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dirty="0" smtClean="0"/>
              <a:t>Talk about logic structures here – sequence, if-then-else (Key Term); repetition structures (do until (Key Term) and do while (Key Term)). If a person looks at a problem, then automatically solves the problem by subconsciously saying “if I do this, then this will happen; if I do that, then (else) that will happen.” Computers do the same type of logic – except they have to be instructed to do this kind of thinking – i.e. the logic structure and the repetition.</a:t>
            </a:r>
          </a:p>
          <a:p>
            <a:pPr>
              <a:spcBef>
                <a:spcPct val="0"/>
              </a:spcBef>
              <a:buFontTx/>
              <a:buChar char="•"/>
            </a:pPr>
            <a:r>
              <a:rPr lang="en-US" altLang="en-US" dirty="0" smtClean="0"/>
              <a:t>You can link various parts of the flowchart with logic structures</a:t>
            </a:r>
          </a:p>
          <a:p>
            <a:pPr>
              <a:spcBef>
                <a:spcPct val="0"/>
              </a:spcBef>
              <a:buFontTx/>
              <a:buChar char="•"/>
            </a:pPr>
            <a:r>
              <a:rPr lang="en-US" altLang="en-US" dirty="0" smtClean="0"/>
              <a:t>There are three – sequence, selection, and repetition</a:t>
            </a:r>
          </a:p>
          <a:p>
            <a:pPr lvl="1">
              <a:spcBef>
                <a:spcPct val="0"/>
              </a:spcBef>
              <a:buFontTx/>
              <a:buChar char="•"/>
            </a:pPr>
            <a:r>
              <a:rPr lang="en-US" altLang="en-US" dirty="0" smtClean="0"/>
              <a:t>Concatenation structure – one program statement follows another </a:t>
            </a:r>
          </a:p>
          <a:p>
            <a:pPr lvl="1">
              <a:spcBef>
                <a:spcPct val="0"/>
              </a:spcBef>
              <a:buFontTx/>
              <a:buChar char="•"/>
            </a:pPr>
            <a:r>
              <a:rPr lang="en-US" altLang="en-US" dirty="0" smtClean="0"/>
              <a:t>Selection – occurs when a decision needs to be made; IF-THEN-ELSE</a:t>
            </a:r>
          </a:p>
          <a:p>
            <a:pPr lvl="1">
              <a:spcBef>
                <a:spcPct val="0"/>
              </a:spcBef>
              <a:buFontTx/>
              <a:buChar char="•"/>
            </a:pPr>
            <a:r>
              <a:rPr lang="en-US" altLang="en-US" dirty="0" smtClean="0"/>
              <a:t>Repetition or loop structure – describes a repeated process</a:t>
            </a:r>
          </a:p>
          <a:p>
            <a:pPr lvl="2">
              <a:spcBef>
                <a:spcPct val="0"/>
              </a:spcBef>
              <a:buFontTx/>
              <a:buChar char="•"/>
            </a:pPr>
            <a:r>
              <a:rPr lang="en-US" altLang="en-US" dirty="0" smtClean="0"/>
              <a:t>Variations include</a:t>
            </a:r>
          </a:p>
          <a:p>
            <a:pPr lvl="3">
              <a:spcBef>
                <a:spcPct val="0"/>
              </a:spcBef>
              <a:buFontTx/>
              <a:buChar char="•"/>
            </a:pPr>
            <a:r>
              <a:rPr lang="en-US" altLang="en-US" dirty="0" smtClean="0"/>
              <a:t>DO UNTIL </a:t>
            </a:r>
          </a:p>
          <a:p>
            <a:pPr lvl="3">
              <a:spcBef>
                <a:spcPct val="0"/>
              </a:spcBef>
              <a:buFontTx/>
              <a:buChar char="•"/>
            </a:pPr>
            <a:r>
              <a:rPr lang="en-US" altLang="en-US" dirty="0" smtClean="0"/>
              <a:t>DO WHILE </a:t>
            </a:r>
          </a:p>
          <a:p>
            <a:pPr>
              <a:spcBef>
                <a:spcPct val="0"/>
              </a:spcBef>
            </a:pPr>
            <a:endParaRPr lang="en-US" altLang="en-US" dirty="0"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D556C561-B015-486F-8F96-0285E79FDB1F}" type="slidenum">
              <a:rPr lang="en-US" altLang="en-US">
                <a:latin typeface="Calibri" pitchFamily="34" charset="0"/>
              </a:rPr>
              <a:pPr fontAlgn="base">
                <a:spcBef>
                  <a:spcPct val="0"/>
                </a:spcBef>
                <a:spcAft>
                  <a:spcPct val="0"/>
                </a:spcAft>
              </a:pPr>
              <a:t>14</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This is the easiest part where you actually write or key into the computer the instructions the program is to follow</a:t>
            </a:r>
          </a:p>
          <a:p>
            <a:pPr>
              <a:spcBef>
                <a:spcPct val="0"/>
              </a:spcBef>
            </a:pPr>
            <a:endParaRPr lang="en-US" altLang="en-US"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1F669D0-415A-4AD8-BBD6-9440EF5774A3}" type="slidenum">
              <a:rPr lang="en-US" altLang="en-US">
                <a:latin typeface="Calibri" pitchFamily="34" charset="0"/>
              </a:rPr>
              <a:pPr fontAlgn="base">
                <a:spcBef>
                  <a:spcPct val="0"/>
                </a:spcBef>
                <a:spcAft>
                  <a:spcPct val="0"/>
                </a:spcAft>
              </a:pPr>
              <a:t>15</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z="1000" smtClean="0"/>
              <a:t> A content markup language uses symbols, words, and phrases that instruct a computer how to display information</a:t>
            </a:r>
          </a:p>
          <a:p>
            <a:pPr>
              <a:spcBef>
                <a:spcPct val="0"/>
              </a:spcBef>
              <a:buFontTx/>
              <a:buChar char="•"/>
            </a:pPr>
            <a:r>
              <a:rPr lang="en-US" altLang="en-US" sz="1000" smtClean="0"/>
              <a:t>Programming language uses a collection of symbols, words, and phrases that instruct a computer to perform specific operations.</a:t>
            </a:r>
          </a:p>
          <a:p>
            <a:pPr>
              <a:spcBef>
                <a:spcPct val="0"/>
              </a:spcBef>
              <a:buFontTx/>
              <a:buChar char="•"/>
            </a:pPr>
            <a:r>
              <a:rPr lang="en-US" altLang="en-US" smtClean="0"/>
              <a:t>Use the most appropriate language (C++, Java, etc.) for the situation for which the code will be used. If you’re writing a program for Internet use, probably Visual Basic or Java or one of the other “newer” languages (or scripts) </a:t>
            </a:r>
          </a:p>
          <a:p>
            <a:pPr>
              <a:spcBef>
                <a:spcPct val="0"/>
              </a:spcBef>
              <a:buFontTx/>
              <a:buChar char="•"/>
            </a:pPr>
            <a:r>
              <a:rPr lang="en-US" altLang="en-US" smtClean="0"/>
              <a:t>Again – document what you are doing and why so that when you review later or someone else needs access to your code, you will know why you did what you did the way you did it!</a:t>
            </a:r>
          </a:p>
          <a:p>
            <a:pPr>
              <a:spcBef>
                <a:spcPct val="0"/>
              </a:spcBef>
              <a:buFontTx/>
              <a:buChar char="•"/>
            </a:pPr>
            <a:endParaRPr lang="en-US" altLang="en-US" sz="1000" smtClean="0"/>
          </a:p>
          <a:p>
            <a:pPr>
              <a:spcBef>
                <a:spcPct val="0"/>
              </a:spcBef>
              <a:buFontTx/>
              <a:buChar char="•"/>
            </a:pPr>
            <a:endParaRPr lang="en-US" altLang="en-US" sz="1000" smtClean="0"/>
          </a:p>
          <a:p>
            <a:pPr>
              <a:spcBef>
                <a:spcPct val="0"/>
              </a:spcBef>
            </a:pPr>
            <a:endParaRPr lang="en-US" alt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616F6E64-834F-4514-BDC6-E67FA9069D3B}" type="slidenum">
              <a:rPr lang="en-US" altLang="en-US">
                <a:latin typeface="Calibri" pitchFamily="34" charset="0"/>
              </a:rPr>
              <a:pPr fontAlgn="base">
                <a:spcBef>
                  <a:spcPct val="0"/>
                </a:spcBef>
                <a:spcAft>
                  <a:spcPct val="0"/>
                </a:spcAft>
              </a:pPr>
              <a:t>16</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5241C315-6609-4DBB-A92A-686210E617CA}" type="slidenum">
              <a:rPr lang="en-US" altLang="en-US">
                <a:latin typeface="Calibri" pitchFamily="34" charset="0"/>
              </a:rPr>
              <a:pPr fontAlgn="base">
                <a:spcBef>
                  <a:spcPct val="0"/>
                </a:spcBef>
                <a:spcAft>
                  <a:spcPct val="0"/>
                </a:spcAft>
              </a:pPr>
              <a:t>17</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10000"/>
              </a:spcBef>
              <a:buFontTx/>
              <a:buChar char="•"/>
            </a:pPr>
            <a:r>
              <a:rPr lang="en-US" altLang="en-US" dirty="0" smtClean="0"/>
              <a:t>Now it’s written, so let’s test your program to be sure it does what you intended. This procedure sometimes is called “Debugging”—testing a program and correcting syntax and logic errors</a:t>
            </a:r>
            <a:r>
              <a:rPr lang="en-US" altLang="en-US" dirty="0" smtClean="0">
                <a:solidFill>
                  <a:srgbClr val="33CCCC"/>
                </a:solidFill>
              </a:rPr>
              <a:t>.</a:t>
            </a:r>
          </a:p>
          <a:p>
            <a:pPr marL="692150" lvl="1" indent="-234950">
              <a:spcBef>
                <a:spcPct val="0"/>
              </a:spcBef>
              <a:buFontTx/>
              <a:buChar char="•"/>
            </a:pPr>
            <a:r>
              <a:rPr lang="en-US" altLang="en-US" dirty="0" smtClean="0"/>
              <a:t>Syntax errors – violation of the programming language rules</a:t>
            </a:r>
          </a:p>
          <a:p>
            <a:pPr marL="692150" lvl="1" indent="-234950">
              <a:spcBef>
                <a:spcPct val="0"/>
              </a:spcBef>
              <a:buFontTx/>
              <a:buChar char="•"/>
            </a:pPr>
            <a:r>
              <a:rPr lang="en-US" altLang="en-US" dirty="0" smtClean="0"/>
              <a:t>Logic errors – result of omitted programming procedure or incorrect calculation</a:t>
            </a:r>
          </a:p>
          <a:p>
            <a:pPr>
              <a:spcBef>
                <a:spcPct val="10000"/>
              </a:spcBef>
              <a:buFontTx/>
              <a:buChar char="•"/>
            </a:pPr>
            <a:r>
              <a:rPr lang="en-US" altLang="en-US" dirty="0" smtClean="0"/>
              <a:t>Testing process involves one or more of several methods: </a:t>
            </a:r>
          </a:p>
          <a:p>
            <a:pPr marL="692150" lvl="1" indent="-234950">
              <a:spcBef>
                <a:spcPct val="0"/>
              </a:spcBef>
              <a:buFontTx/>
              <a:buChar char="•"/>
            </a:pPr>
            <a:r>
              <a:rPr lang="en-US" altLang="en-US" dirty="0" smtClean="0"/>
              <a:t>Desk checking (Key Term) – printout of program reviewed line by line</a:t>
            </a:r>
          </a:p>
          <a:p>
            <a:pPr marL="692150" lvl="1" indent="-234950">
              <a:spcBef>
                <a:spcPct val="0"/>
              </a:spcBef>
              <a:buFontTx/>
              <a:buChar char="•"/>
            </a:pPr>
            <a:r>
              <a:rPr lang="en-US" altLang="en-US" dirty="0" smtClean="0"/>
              <a:t>Manual testing with sample data - correct and incorrect data manually entered, results evaluated</a:t>
            </a:r>
          </a:p>
          <a:p>
            <a:pPr marL="692150" lvl="1" indent="-234950">
              <a:spcBef>
                <a:spcPct val="0"/>
              </a:spcBef>
              <a:buFontTx/>
              <a:buChar char="•"/>
            </a:pPr>
            <a:r>
              <a:rPr lang="en-US" altLang="en-US" dirty="0" smtClean="0"/>
              <a:t>Attempt at translation – written program goes through translator program on the computer, must be syntax error free</a:t>
            </a:r>
          </a:p>
          <a:p>
            <a:pPr marL="692150" lvl="1" indent="-234950">
              <a:spcBef>
                <a:spcPct val="0"/>
              </a:spcBef>
              <a:buFontTx/>
              <a:buChar char="•"/>
            </a:pPr>
            <a:r>
              <a:rPr lang="en-US" altLang="en-US" dirty="0" smtClean="0"/>
              <a:t>Testing sample data on the computer – tests for logic errors</a:t>
            </a:r>
          </a:p>
          <a:p>
            <a:pPr marL="692150" lvl="1" indent="-234950">
              <a:spcBef>
                <a:spcPct val="0"/>
              </a:spcBef>
              <a:buFontTx/>
              <a:buChar char="•"/>
            </a:pPr>
            <a:r>
              <a:rPr lang="en-US" altLang="en-US" dirty="0" smtClean="0"/>
              <a:t>Beta testing (Key Term): testing by a select group of potential users (Key Term); users provide feedback</a:t>
            </a:r>
          </a:p>
          <a:p>
            <a:pPr>
              <a:spcBef>
                <a:spcPct val="0"/>
              </a:spcBef>
            </a:pPr>
            <a:endParaRPr lang="en-US" altLang="en-US" dirty="0" smtClean="0"/>
          </a:p>
          <a:p>
            <a:pPr>
              <a:spcBef>
                <a:spcPct val="0"/>
              </a:spcBef>
            </a:pPr>
            <a:endParaRPr lang="en-US" altLang="en-US" dirty="0"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164B0310-8E54-45FB-BA69-1BB29C608898}" type="slidenum">
              <a:rPr lang="en-US" altLang="en-US">
                <a:latin typeface="Calibri" pitchFamily="34" charset="0"/>
              </a:rPr>
              <a:pPr fontAlgn="base">
                <a:spcBef>
                  <a:spcPct val="0"/>
                </a:spcBef>
                <a:spcAft>
                  <a:spcPct val="0"/>
                </a:spcAft>
              </a:pPr>
              <a:t>18</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“Documenting” means writing a description of the purpose and process of the program.</a:t>
            </a:r>
          </a:p>
          <a:p>
            <a:pPr>
              <a:spcBef>
                <a:spcPct val="0"/>
              </a:spcBef>
              <a:buFontTx/>
              <a:buChar char="•"/>
            </a:pPr>
            <a:r>
              <a:rPr lang="en-US" altLang="en-US" smtClean="0"/>
              <a:t>Not an afterthought at the end of the programming process, but prepared throughout the programming steps</a:t>
            </a:r>
          </a:p>
          <a:p>
            <a:pPr>
              <a:spcBef>
                <a:spcPct val="0"/>
              </a:spcBef>
              <a:buFontTx/>
              <a:buChar char="•"/>
            </a:pPr>
            <a:r>
              <a:rPr lang="en-US" altLang="en-US" smtClean="0"/>
              <a:t>Documentation very important to</a:t>
            </a:r>
          </a:p>
          <a:p>
            <a:pPr lvl="1">
              <a:spcBef>
                <a:spcPct val="0"/>
              </a:spcBef>
              <a:buFontTx/>
              <a:buChar char="•"/>
            </a:pPr>
            <a:r>
              <a:rPr lang="en-US" altLang="en-US" smtClean="0"/>
              <a:t>Users - needing to know how to use the software; hardest part is to get documentation in “language” most lay people can understand. If you build something, you know what to expect; if someone else builds it, you may not understand why they did what they did.</a:t>
            </a:r>
          </a:p>
          <a:p>
            <a:pPr lvl="1">
              <a:spcBef>
                <a:spcPct val="0"/>
              </a:spcBef>
              <a:buFontTx/>
              <a:buChar char="•"/>
            </a:pPr>
            <a:r>
              <a:rPr lang="en-US" altLang="en-US" smtClean="0"/>
              <a:t>Operators - for dealing effectively with error codes and other problems</a:t>
            </a:r>
          </a:p>
          <a:p>
            <a:pPr lvl="1">
              <a:spcBef>
                <a:spcPct val="0"/>
              </a:spcBef>
              <a:buFontTx/>
              <a:buChar char="•"/>
            </a:pPr>
            <a:r>
              <a:rPr lang="en-US" altLang="en-US" smtClean="0"/>
              <a:t>Programmers - for updates and modifications; even programmers tend to forget how they came up with the “logic” of the program; documentation helps reconstruct the thought process and reasoning behind the code sequence.</a:t>
            </a:r>
          </a:p>
          <a:p>
            <a:pPr>
              <a:spcBef>
                <a:spcPct val="0"/>
              </a:spcBef>
            </a:pPr>
            <a:endParaRPr lang="en-US" altLang="en-US" smtClean="0">
              <a:solidFill>
                <a:srgbClr val="33CCCC"/>
              </a:solidFill>
            </a:endParaRPr>
          </a:p>
          <a:p>
            <a:pPr>
              <a:spcBef>
                <a:spcPct val="0"/>
              </a:spcBef>
            </a:pPr>
            <a:endParaRPr lang="en-US" alt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092CF9EB-FE39-4DA5-9B1B-79F2E30F9786}" type="slidenum">
              <a:rPr lang="en-US" altLang="en-US">
                <a:latin typeface="Calibri" pitchFamily="34" charset="0"/>
              </a:rPr>
              <a:pPr fontAlgn="base">
                <a:spcBef>
                  <a:spcPct val="0"/>
                </a:spcBef>
                <a:spcAft>
                  <a:spcPct val="0"/>
                </a:spcAft>
              </a:pPr>
              <a:t>19</a:t>
            </a:fld>
            <a:endParaRPr lang="en-US"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As with systems analysis, the program maintenance takes up the majority of the programmer’s time</a:t>
            </a:r>
          </a:p>
          <a:p>
            <a:pPr lvl="1">
              <a:spcBef>
                <a:spcPct val="0"/>
              </a:spcBef>
              <a:buFontTx/>
              <a:buChar char="•"/>
            </a:pPr>
            <a:r>
              <a:rPr lang="en-US" altLang="en-US" smtClean="0"/>
              <a:t>This step is critical – to maintain the program and to be sure it is accomplishing what it was intended to accomplish</a:t>
            </a:r>
          </a:p>
          <a:p>
            <a:pPr>
              <a:spcBef>
                <a:spcPct val="0"/>
              </a:spcBef>
              <a:buFontTx/>
              <a:buChar char="•"/>
            </a:pPr>
            <a:r>
              <a:rPr lang="en-US" altLang="en-US" smtClean="0"/>
              <a:t>Operations – Use this part of the process to locate and correct any errors missed previously or that have developed over the life of the program</a:t>
            </a:r>
          </a:p>
          <a:p>
            <a:pPr>
              <a:spcBef>
                <a:spcPct val="0"/>
              </a:spcBef>
              <a:buFontTx/>
              <a:buChar char="•"/>
            </a:pPr>
            <a:r>
              <a:rPr lang="en-US" altLang="en-US" smtClean="0"/>
              <a:t>Changing needs – Make changes when and where necessary! Don’t wait until the system or program crashes—be diligent and stay on top of any potential errors.</a:t>
            </a:r>
          </a:p>
          <a:p>
            <a:pPr>
              <a:spcBef>
                <a:spcPct val="0"/>
              </a:spcBef>
              <a:buFontTx/>
              <a:buChar char="•"/>
            </a:pPr>
            <a:r>
              <a:rPr lang="en-US" altLang="en-US" smtClean="0"/>
              <a:t>This activity is so commonplace that a special job title, maintenance programmer (Key Term) exists.</a:t>
            </a:r>
          </a:p>
          <a:p>
            <a:pPr>
              <a:spcBef>
                <a:spcPct val="0"/>
              </a:spcBef>
              <a:buFontTx/>
              <a:buChar char="•"/>
            </a:pPr>
            <a:r>
              <a:rPr lang="en-US" altLang="en-US" smtClean="0"/>
              <a:t>Agile development (Key Term) is a new development that gets the core functionality of a program working and then expands on it until the client is satisfied</a:t>
            </a:r>
          </a:p>
          <a:p>
            <a:pPr>
              <a:spcBef>
                <a:spcPct val="0"/>
              </a:spcBef>
            </a:pPr>
            <a:endParaRPr lang="en-US" altLang="en-US"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4F22B982-3DB9-48CB-9092-98848710C4E3}" type="slidenum">
              <a:rPr lang="en-US" altLang="en-US">
                <a:latin typeface="Calibri" pitchFamily="34" charset="0"/>
              </a:rPr>
              <a:pPr fontAlgn="base">
                <a:spcBef>
                  <a:spcPct val="0"/>
                </a:spcBef>
                <a:spcAft>
                  <a:spcPct val="0"/>
                </a:spcAft>
              </a:pPr>
              <a:t>20</a:t>
            </a:fld>
            <a:endParaRPr lang="en-US"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Two resources that help software development include CASE tools and object-oriented software development</a:t>
            </a:r>
          </a:p>
          <a:p>
            <a:pPr>
              <a:spcBef>
                <a:spcPct val="0"/>
              </a:spcBef>
              <a:buFontTx/>
              <a:buChar char="•"/>
            </a:pPr>
            <a:r>
              <a:rPr lang="en-US" altLang="en-US" smtClean="0"/>
              <a:t>CASE tools help automate the process of designing, coding and testing activities; helps make programmers’ work easier, faster, and more reliable</a:t>
            </a:r>
          </a:p>
          <a:p>
            <a:pPr>
              <a:spcBef>
                <a:spcPct val="0"/>
              </a:spcBef>
            </a:pPr>
            <a:endParaRPr lang="en-US" altLang="en-US" smtClean="0"/>
          </a:p>
          <a:p>
            <a:pPr>
              <a:spcBef>
                <a:spcPct val="0"/>
              </a:spcBef>
            </a:pPr>
            <a:endParaRPr lang="en-US" altLang="en-US"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4266BBB-CB91-440D-B3D0-9F05AD511133}" type="slidenum">
              <a:rPr lang="en-US" altLang="en-US">
                <a:latin typeface="Calibri" pitchFamily="34" charset="0"/>
              </a:rPr>
              <a:pPr fontAlgn="base">
                <a:spcBef>
                  <a:spcPct val="0"/>
                </a:spcBef>
                <a:spcAft>
                  <a:spcPct val="0"/>
                </a:spcAft>
              </a:pPr>
              <a:t>21</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Today’s software is generally broken into smaller pieces called objects and reused.</a:t>
            </a:r>
          </a:p>
          <a:p>
            <a:pPr>
              <a:spcBef>
                <a:spcPct val="0"/>
              </a:spcBef>
              <a:buFontTx/>
              <a:buChar char="•"/>
            </a:pPr>
            <a:r>
              <a:rPr lang="en-US" altLang="en-US" smtClean="0"/>
              <a:t>This helps streamline the development time and cost of the new software</a:t>
            </a:r>
          </a:p>
          <a:p>
            <a:pPr>
              <a:spcBef>
                <a:spcPct val="0"/>
              </a:spcBef>
            </a:pPr>
            <a:endParaRPr lang="en-US" altLang="en-US"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1D557AC5-B199-4CFF-B00A-2C77AE4B7595}" type="slidenum">
              <a:rPr lang="en-US" altLang="en-US">
                <a:latin typeface="Calibri" pitchFamily="34" charset="0"/>
              </a:rPr>
              <a:pPr fontAlgn="base">
                <a:spcBef>
                  <a:spcPct val="0"/>
                </a:spcBef>
                <a:spcAft>
                  <a:spcPct val="0"/>
                </a:spcAft>
              </a:pPr>
              <a:t>4</a:t>
            </a:fld>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Traditional systems development is careful, step-by-step approach focusing on procedures to complete certain objective</a:t>
            </a:r>
          </a:p>
          <a:p>
            <a:pPr>
              <a:spcBef>
                <a:spcPct val="0"/>
              </a:spcBef>
              <a:buFontTx/>
              <a:buChar char="•"/>
            </a:pPr>
            <a:r>
              <a:rPr lang="en-US" altLang="en-US" smtClean="0"/>
              <a:t>Object-oriented software development – process by which program is organized into objects</a:t>
            </a:r>
          </a:p>
          <a:p>
            <a:pPr>
              <a:spcBef>
                <a:spcPct val="0"/>
              </a:spcBef>
              <a:buFontTx/>
              <a:buChar char="•"/>
            </a:pPr>
            <a:r>
              <a:rPr lang="en-US" altLang="en-US" smtClean="0"/>
              <a:t>OOP uses modules called objects that are reusable, self-contained components. Presume that certain functions are the same, so instructions are used in variety of software. C++ one of most widely used OOP languages</a:t>
            </a:r>
          </a:p>
          <a:p>
            <a:pPr>
              <a:spcBef>
                <a:spcPct val="0"/>
              </a:spcBef>
            </a:pPr>
            <a:endParaRPr lang="en-US" altLang="en-US"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72D66DB9-4A0A-491E-BA80-02C118EC7AAB}" type="slidenum">
              <a:rPr lang="en-US" altLang="en-US">
                <a:latin typeface="Calibri" pitchFamily="34" charset="0"/>
              </a:rPr>
              <a:pPr fontAlgn="base">
                <a:spcBef>
                  <a:spcPct val="0"/>
                </a:spcBef>
                <a:spcAft>
                  <a:spcPct val="0"/>
                </a:spcAft>
              </a:pPr>
              <a:t>22</a:t>
            </a:fld>
            <a:endParaRPr lang="en-US"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Writing code means programmer has to learn a language</a:t>
            </a:r>
          </a:p>
          <a:p>
            <a:pPr>
              <a:spcBef>
                <a:spcPct val="0"/>
              </a:spcBef>
              <a:buFontTx/>
              <a:buChar char="•"/>
            </a:pPr>
            <a:r>
              <a:rPr lang="en-US" altLang="en-US" smtClean="0"/>
              <a:t>As we learned earlier, the computer only understands 0s and 1s. Therefore, the most basic of languages is called machine languages where all the instructions are written in a series of 0s and 1s</a:t>
            </a:r>
          </a:p>
          <a:p>
            <a:pPr>
              <a:spcBef>
                <a:spcPct val="0"/>
              </a:spcBef>
              <a:buFontTx/>
              <a:buChar char="•"/>
            </a:pPr>
            <a:r>
              <a:rPr lang="en-US" altLang="en-US" smtClean="0"/>
              <a:t>Needless to say, this makes understanding the instructions very hard for the average person</a:t>
            </a:r>
          </a:p>
          <a:p>
            <a:pPr>
              <a:spcBef>
                <a:spcPct val="0"/>
              </a:spcBef>
              <a:buFontTx/>
              <a:buChar char="•"/>
            </a:pPr>
            <a:r>
              <a:rPr lang="en-US" altLang="en-US" smtClean="0"/>
              <a:t>There is also “natural” languages that more closely simulate the way people actually talk and sort through problems</a:t>
            </a:r>
          </a:p>
          <a:p>
            <a:pPr>
              <a:spcBef>
                <a:spcPct val="0"/>
              </a:spcBef>
              <a:buFontTx/>
              <a:buChar char="•"/>
            </a:pPr>
            <a:r>
              <a:rPr lang="en-US" altLang="en-US" smtClean="0"/>
              <a:t>As computers have gone through generations, so have languages</a:t>
            </a:r>
          </a:p>
          <a:p>
            <a:pPr>
              <a:spcBef>
                <a:spcPct val="0"/>
              </a:spcBef>
              <a:buFontTx/>
              <a:buChar char="•"/>
            </a:pPr>
            <a:r>
              <a:rPr lang="en-US" altLang="en-US" smtClean="0"/>
              <a:t>Next slide displays all the levels of programming languages</a:t>
            </a:r>
          </a:p>
          <a:p>
            <a:pPr>
              <a:spcBef>
                <a:spcPct val="0"/>
              </a:spcBef>
            </a:pPr>
            <a:endParaRPr lang="en-US" altLang="en-US"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E363931-8E8A-4205-B68A-6F3F421CE60C}" type="slidenum">
              <a:rPr lang="en-US" altLang="en-US">
                <a:latin typeface="Calibri" pitchFamily="34" charset="0"/>
              </a:rPr>
              <a:pPr fontAlgn="base">
                <a:spcBef>
                  <a:spcPct val="0"/>
                </a:spcBef>
                <a:spcAft>
                  <a:spcPct val="0"/>
                </a:spcAft>
              </a:pPr>
              <a:t>23</a:t>
            </a:fld>
            <a:endParaRPr lang="en-US"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z="1100" smtClean="0"/>
              <a:t>Machine languages </a:t>
            </a:r>
            <a:r>
              <a:rPr lang="en-US" altLang="en-US" smtClean="0"/>
              <a:t>–</a:t>
            </a:r>
            <a:r>
              <a:rPr lang="en-US" altLang="en-US" sz="1100" smtClean="0"/>
              <a:t> data represented in 1’s and 0’s; hard to understand; vary according to make of computer!</a:t>
            </a:r>
          </a:p>
          <a:p>
            <a:pPr>
              <a:spcBef>
                <a:spcPct val="0"/>
              </a:spcBef>
              <a:buFontTx/>
              <a:buChar char="•"/>
            </a:pPr>
            <a:r>
              <a:rPr lang="en-US" altLang="en-US" sz="1100" smtClean="0"/>
              <a:t>Assembly languages </a:t>
            </a:r>
            <a:r>
              <a:rPr lang="en-US" altLang="en-US" smtClean="0"/>
              <a:t>–</a:t>
            </a:r>
            <a:r>
              <a:rPr lang="en-US" altLang="en-US" sz="1100" smtClean="0"/>
              <a:t> abbreviations and mnemonics replace the 0’s and 1’s; easier than machine, but still hard to understand for the common person. Advantage over machine language is that Assembly language is a portable language (Key Term) from one machine to another.</a:t>
            </a:r>
          </a:p>
          <a:p>
            <a:pPr>
              <a:spcBef>
                <a:spcPct val="0"/>
              </a:spcBef>
              <a:buFontTx/>
              <a:buChar char="•"/>
            </a:pPr>
            <a:r>
              <a:rPr lang="en-US" altLang="en-US" sz="1100" smtClean="0"/>
              <a:t>High level procedural languages </a:t>
            </a:r>
            <a:r>
              <a:rPr lang="en-US" altLang="en-US" smtClean="0"/>
              <a:t>–</a:t>
            </a:r>
            <a:r>
              <a:rPr lang="en-US" altLang="en-US" sz="1100" smtClean="0"/>
              <a:t> third-generation language (3GL) (Key Term). More closely resembles the way we talk, but still requires considerable training to be able to use and understand. When program written in procedural language, it must be  translated into machine language using:</a:t>
            </a:r>
          </a:p>
          <a:p>
            <a:pPr marL="352425" lvl="1">
              <a:spcBef>
                <a:spcPct val="0"/>
              </a:spcBef>
              <a:buFontTx/>
              <a:buChar char="•"/>
            </a:pPr>
            <a:r>
              <a:rPr lang="en-US" altLang="en-US" sz="1100" smtClean="0"/>
              <a:t>Compiler (Key Term) </a:t>
            </a:r>
            <a:r>
              <a:rPr lang="en-US" altLang="en-US" smtClean="0"/>
              <a:t>–</a:t>
            </a:r>
            <a:r>
              <a:rPr lang="en-US" altLang="en-US" sz="1100" smtClean="0"/>
              <a:t> converts high-level language (called source code (Key Term)) into machine language (called object code (Key Term)); once done execution faster -- or</a:t>
            </a:r>
          </a:p>
          <a:p>
            <a:pPr marL="352425" lvl="1">
              <a:spcBef>
                <a:spcPct val="0"/>
              </a:spcBef>
              <a:buFontTx/>
              <a:buChar char="•"/>
            </a:pPr>
            <a:r>
              <a:rPr lang="en-US" altLang="en-US" sz="1100" smtClean="0"/>
              <a:t>Interpreter (Key Term) </a:t>
            </a:r>
            <a:r>
              <a:rPr lang="en-US" altLang="en-US" smtClean="0"/>
              <a:t>–</a:t>
            </a:r>
            <a:r>
              <a:rPr lang="en-US" altLang="en-US" sz="1100" smtClean="0"/>
              <a:t> converts to machine language just before processing, one statement at a time; easier to develop with</a:t>
            </a:r>
          </a:p>
          <a:p>
            <a:pPr>
              <a:spcBef>
                <a:spcPct val="0"/>
              </a:spcBef>
              <a:buFontTx/>
              <a:buChar char="•"/>
            </a:pPr>
            <a:r>
              <a:rPr lang="en-US" altLang="en-US" sz="1100" smtClean="0"/>
              <a:t>Problem-oriented languages are used for solving specific problems – fourth-generation language (4GL) (Key Term). They generally require little special training on the part of the user.  Also known as very high-level languages (Key Term).</a:t>
            </a:r>
          </a:p>
          <a:p>
            <a:pPr marL="352425" lvl="1">
              <a:spcBef>
                <a:spcPct val="0"/>
              </a:spcBef>
              <a:buFontTx/>
              <a:buChar char="•"/>
            </a:pPr>
            <a:r>
              <a:rPr lang="en-US" altLang="en-US" sz="1100" smtClean="0"/>
              <a:t>Query languages (Key Term) - easy commands to retrieve information from databases</a:t>
            </a:r>
          </a:p>
          <a:p>
            <a:pPr marL="352425" lvl="1">
              <a:spcBef>
                <a:spcPct val="0"/>
              </a:spcBef>
              <a:buFontTx/>
              <a:buChar char="•"/>
            </a:pPr>
            <a:r>
              <a:rPr lang="en-US" altLang="en-US" sz="1100" smtClean="0"/>
              <a:t>Application generators (Key Term) or program coder (Key Term) </a:t>
            </a:r>
            <a:r>
              <a:rPr lang="en-US" altLang="en-US" smtClean="0"/>
              <a:t>–</a:t>
            </a:r>
            <a:r>
              <a:rPr lang="en-US" altLang="en-US" sz="1100" smtClean="0"/>
              <a:t>  preprogrammed modules written to perform a specific task</a:t>
            </a:r>
          </a:p>
          <a:p>
            <a:pPr>
              <a:spcBef>
                <a:spcPct val="0"/>
              </a:spcBef>
              <a:buFontTx/>
              <a:buChar char="•"/>
            </a:pPr>
            <a:r>
              <a:rPr lang="en-US" altLang="en-US" sz="1100" smtClean="0"/>
              <a:t>Reference the interactive financial planning system (IFPS) (Key Term)</a:t>
            </a:r>
          </a:p>
          <a:p>
            <a:pPr>
              <a:spcBef>
                <a:spcPct val="0"/>
              </a:spcBef>
              <a:buFontTx/>
              <a:buChar char="•"/>
            </a:pPr>
            <a:r>
              <a:rPr lang="en-US" altLang="en-US" sz="1100" smtClean="0"/>
              <a:t>Problem and constraint programming languages are still being developed; these are designed to replicate human languages. Hope is that in near future these languages can be developed to the point where they will enable a computer to learn – to remember and improve upon that memory</a:t>
            </a:r>
          </a:p>
          <a:p>
            <a:pPr>
              <a:spcBef>
                <a:spcPct val="0"/>
              </a:spcBef>
              <a:buFontTx/>
              <a:buChar char="•"/>
            </a:pPr>
            <a:r>
              <a:rPr lang="en-US" altLang="en-US" sz="1100" smtClean="0"/>
              <a:t>Fifth-generation language (5GL) (Key Term)</a:t>
            </a:r>
          </a:p>
          <a:p>
            <a:pPr>
              <a:spcBef>
                <a:spcPct val="0"/>
              </a:spcBef>
            </a:pPr>
            <a:endParaRPr lang="en-US" alt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22500CEC-5F1B-4358-86CA-BCE72ADB68D5}" type="slidenum">
              <a:rPr lang="en-US" altLang="en-US">
                <a:latin typeface="Calibri" pitchFamily="34" charset="0"/>
              </a:rPr>
              <a:pPr fontAlgn="base">
                <a:spcBef>
                  <a:spcPct val="0"/>
                </a:spcBef>
                <a:spcAft>
                  <a:spcPct val="0"/>
                </a:spcAft>
              </a:pPr>
              <a:t>24</a:t>
            </a:fld>
            <a:endParaRPr lang="en-US"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Many computer programmers work on a project basis as consultants</a:t>
            </a:r>
          </a:p>
          <a:p>
            <a:pPr>
              <a:spcBef>
                <a:spcPct val="0"/>
              </a:spcBef>
              <a:buFontTx/>
              <a:buChar char="•"/>
            </a:pPr>
            <a:r>
              <a:rPr lang="en-US" altLang="en-US" smtClean="0"/>
              <a:t>As technology has developed, the need for programmers to work on the most basic computer functions has decreased.  However, demand for computer programmers with specializations in advanced programs continues.</a:t>
            </a:r>
          </a:p>
          <a:p>
            <a:pPr>
              <a:spcBef>
                <a:spcPct val="0"/>
              </a:spcBef>
            </a:pPr>
            <a:endParaRPr lang="en-US" altLang="en-US"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A1969EF-12E4-441D-AF6D-8DA25B40A201}" type="slidenum">
              <a:rPr lang="en-US" altLang="en-US">
                <a:latin typeface="Calibri" pitchFamily="34" charset="0"/>
              </a:rPr>
              <a:pPr fontAlgn="base">
                <a:spcBef>
                  <a:spcPct val="0"/>
                </a:spcBef>
                <a:spcAft>
                  <a:spcPct val="0"/>
                </a:spcAft>
              </a:pPr>
              <a:t>25</a:t>
            </a:fld>
            <a:endParaRPr lang="en-US" alt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What if you could instruct a computer to code a program with a simple wish list written in English?</a:t>
            </a:r>
          </a:p>
          <a:p>
            <a:pPr lvl="1">
              <a:spcBef>
                <a:spcPct val="0"/>
              </a:spcBef>
              <a:buFontTx/>
              <a:buChar char="•"/>
            </a:pPr>
            <a:r>
              <a:rPr lang="en-US" altLang="en-US" smtClean="0"/>
              <a:t>Synapse Solutions has created a system called MI-Tech</a:t>
            </a:r>
          </a:p>
          <a:p>
            <a:pPr lvl="1">
              <a:spcBef>
                <a:spcPct val="0"/>
              </a:spcBef>
              <a:buFontTx/>
              <a:buChar char="•"/>
            </a:pPr>
            <a:r>
              <a:rPr lang="en-US" altLang="en-US" smtClean="0"/>
              <a:t>Has an understanding of word order and meaning in English</a:t>
            </a:r>
          </a:p>
          <a:p>
            <a:pPr>
              <a:spcBef>
                <a:spcPct val="0"/>
              </a:spcBef>
            </a:pPr>
            <a:endParaRPr lang="en-US"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D2843554-6786-4054-82F6-EC99107D2A3A}" type="slidenum">
              <a:rPr lang="en-US" altLang="en-US">
                <a:latin typeface="Calibri" pitchFamily="34" charset="0"/>
              </a:rPr>
              <a:pPr fontAlgn="base">
                <a:spcBef>
                  <a:spcPct val="0"/>
                </a:spcBef>
                <a:spcAft>
                  <a:spcPct val="0"/>
                </a:spcAft>
              </a:pPr>
              <a:t>26</a:t>
            </a:fld>
            <a:endParaRPr lang="en-US" alt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Have students turn to the end of Chapter 14 in their textbooks to view the same “Open-Ended” questions/statements</a:t>
            </a:r>
          </a:p>
          <a:p>
            <a:pPr>
              <a:spcBef>
                <a:spcPct val="0"/>
              </a:spcBef>
            </a:pPr>
            <a:endParaRPr lang="en-US" altLang="en-US" smtClean="0"/>
          </a:p>
          <a:p>
            <a:pPr>
              <a:spcBef>
                <a:spcPct val="0"/>
              </a:spcBef>
            </a:pPr>
            <a:endParaRPr lang="en-US" altLang="en-US"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1EDE6ED5-93F0-4260-BDB7-CB48E2A1FB5B}" type="slidenum">
              <a:rPr lang="en-US" altLang="en-US">
                <a:latin typeface="Calibri" pitchFamily="34" charset="0"/>
              </a:rPr>
              <a:pPr fontAlgn="base">
                <a:spcBef>
                  <a:spcPct val="0"/>
                </a:spcBef>
                <a:spcAft>
                  <a:spcPct val="0"/>
                </a:spcAft>
              </a:pPr>
              <a:t>27</a:t>
            </a:fld>
            <a:endParaRPr lang="en-US" alt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Have students turn to the end of Chapter 14 in their textbooks to view the same “Open-Ended” questions/statements</a:t>
            </a:r>
          </a:p>
          <a:p>
            <a:pPr>
              <a:spcBef>
                <a:spcPct val="0"/>
              </a:spcBef>
            </a:pPr>
            <a:endParaRPr lang="en-US" altLang="en-US" smtClean="0"/>
          </a:p>
          <a:p>
            <a:pPr>
              <a:spcBef>
                <a:spcPct val="0"/>
              </a:spcBef>
            </a:pPr>
            <a:endParaRPr lang="en-US" altLang="en-US"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4DD9D11-43A6-4723-8920-9159D182571B}" type="slidenum">
              <a:rPr lang="en-US" altLang="en-US">
                <a:latin typeface="Calibri" pitchFamily="34" charset="0"/>
              </a:rPr>
              <a:pPr fontAlgn="base">
                <a:spcBef>
                  <a:spcPct val="0"/>
                </a:spcBef>
                <a:spcAft>
                  <a:spcPct val="0"/>
                </a:spcAft>
              </a:pPr>
              <a:t>28</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A program is a list of instructions – for computers and computer systems, these instructions can be prewritten (off-the-shelf) programs that are easy to install but are sometimes rigid in what can be accomplished</a:t>
            </a:r>
          </a:p>
          <a:p>
            <a:pPr>
              <a:spcBef>
                <a:spcPct val="0"/>
              </a:spcBef>
              <a:buFontTx/>
              <a:buChar char="•"/>
            </a:pPr>
            <a:r>
              <a:rPr lang="en-US" altLang="en-US" smtClean="0"/>
              <a:t>When one of these prewritten programs doesn’t quite fit your needs (based on your systems analysis), you can have the list of instructions written by a programmer (Key Term)</a:t>
            </a:r>
          </a:p>
          <a:p>
            <a:pPr lvl="1">
              <a:spcBef>
                <a:spcPct val="0"/>
              </a:spcBef>
              <a:buFontTx/>
              <a:buChar char="•"/>
            </a:pPr>
            <a:r>
              <a:rPr lang="en-US" altLang="en-US" smtClean="0"/>
              <a:t>Consider that this can be expensive</a:t>
            </a:r>
          </a:p>
          <a:p>
            <a:pPr>
              <a:spcBef>
                <a:spcPct val="0"/>
              </a:spcBef>
            </a:pPr>
            <a:endParaRPr lang="en-US" alt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4D926833-C7F2-469A-828B-940F8954C5E8}" type="slidenum">
              <a:rPr lang="en-US" altLang="en-US">
                <a:latin typeface="Calibri" pitchFamily="34" charset="0"/>
              </a:rPr>
              <a:pPr fontAlgn="base">
                <a:spcBef>
                  <a:spcPct val="0"/>
                </a:spcBef>
                <a:spcAft>
                  <a:spcPct val="0"/>
                </a:spcAft>
              </a:pPr>
              <a:t>5</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When writing a program from scratch, the programmer generally follows these six steps to obtain an end product that will solve your computing needs. </a:t>
            </a:r>
          </a:p>
          <a:p>
            <a:pPr>
              <a:spcBef>
                <a:spcPct val="0"/>
              </a:spcBef>
              <a:buFontTx/>
              <a:buChar char="•"/>
            </a:pPr>
            <a:r>
              <a:rPr lang="en-US" altLang="en-US" smtClean="0"/>
              <a:t>The specifications are the objectives (Key Term), the output, the input, and the processing requirements that are determined by you and the programmer.</a:t>
            </a:r>
          </a:p>
          <a:p>
            <a:pPr>
              <a:spcBef>
                <a:spcPct val="0"/>
              </a:spcBef>
              <a:buFontTx/>
              <a:buChar char="•"/>
            </a:pPr>
            <a:r>
              <a:rPr lang="en-US" altLang="en-US" smtClean="0"/>
              <a:t>The design is the creation of the solution using a variety of techniques (generally including pseudocode, flowcharts, and logic structures). </a:t>
            </a:r>
          </a:p>
          <a:p>
            <a:pPr>
              <a:spcBef>
                <a:spcPct val="0"/>
              </a:spcBef>
              <a:buFontTx/>
              <a:buChar char="•"/>
            </a:pPr>
            <a:r>
              <a:rPr lang="en-US" altLang="en-US" smtClean="0"/>
              <a:t>The program code is written</a:t>
            </a:r>
          </a:p>
          <a:p>
            <a:pPr>
              <a:spcBef>
                <a:spcPct val="0"/>
              </a:spcBef>
              <a:buFontTx/>
              <a:buChar char="•"/>
            </a:pPr>
            <a:r>
              <a:rPr lang="en-US" altLang="en-US" smtClean="0"/>
              <a:t>Testing code or debugging (Key Term) to get rid of syntax and/or logic errors (Key Term).</a:t>
            </a:r>
          </a:p>
          <a:p>
            <a:pPr>
              <a:spcBef>
                <a:spcPct val="0"/>
              </a:spcBef>
              <a:buFontTx/>
              <a:buChar char="•"/>
            </a:pPr>
            <a:r>
              <a:rPr lang="en-US" altLang="en-US" smtClean="0"/>
              <a:t>The program is documented as it is written. Sometimes this is done within the code (Key Term) itself (as with some Web languages where you can insert explanations without this information showing on the page); other times the documentation (Key Term) is done in a “manual” that will help others see where you have been/gone/or how you got where you did with your coding (Key Term).</a:t>
            </a:r>
          </a:p>
          <a:p>
            <a:pPr>
              <a:spcBef>
                <a:spcPct val="0"/>
              </a:spcBef>
              <a:buFontTx/>
              <a:buChar char="•"/>
            </a:pPr>
            <a:r>
              <a:rPr lang="en-US" altLang="en-US" smtClean="0"/>
              <a:t>Program maintenance – As with system analysis and design, an on-going part of every software development is the maintenance – checking to be sure the program is doing what it is supposed to do and that the objectives have not changed.</a:t>
            </a:r>
          </a:p>
          <a:p>
            <a:pPr>
              <a:spcBef>
                <a:spcPct val="0"/>
              </a:spcBef>
              <a:buFontTx/>
              <a:buChar char="•"/>
            </a:pPr>
            <a:r>
              <a:rPr lang="en-US" altLang="en-US" smtClean="0"/>
              <a:t>In organizations, computer professionals known as software engineers (Key Term) or programmers use this six-step procedure</a:t>
            </a:r>
          </a:p>
          <a:p>
            <a:pPr>
              <a:spcBef>
                <a:spcPct val="0"/>
              </a:spcBef>
            </a:pPr>
            <a:endParaRPr lang="en-US" altLang="en-US"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5F50B948-662B-4889-B17B-1BE5EA12D51E}" type="slidenum">
              <a:rPr lang="en-US" altLang="en-US">
                <a:latin typeface="Calibri" pitchFamily="34" charset="0"/>
              </a:rPr>
              <a:pPr fontAlgn="base">
                <a:spcBef>
                  <a:spcPct val="0"/>
                </a:spcBef>
                <a:spcAft>
                  <a:spcPct val="0"/>
                </a:spcAft>
              </a:pPr>
              <a:t>6</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Also called program definition (Key Term) or program analysis – requires that five items are specified--1. the program’s objectives, 2. the desired output, 3. the input data required, 4. the processing requirements, 5. the documentation</a:t>
            </a:r>
          </a:p>
          <a:p>
            <a:pPr>
              <a:spcBef>
                <a:spcPct val="0"/>
              </a:spcBef>
              <a:buFontTx/>
              <a:buChar char="•"/>
            </a:pPr>
            <a:r>
              <a:rPr lang="en-US" altLang="en-US" smtClean="0"/>
              <a:t>Be sure to document what you are doing, why, how, and what you did to get to where you are at this point! </a:t>
            </a:r>
          </a:p>
          <a:p>
            <a:pPr>
              <a:spcBef>
                <a:spcPct val="0"/>
              </a:spcBef>
            </a:pPr>
            <a:endParaRPr lang="en-US" alt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D6401B0C-EE96-40D7-AB0D-17348A06A12E}" type="slidenum">
              <a:rPr lang="en-US" altLang="en-US">
                <a:latin typeface="Calibri" pitchFamily="34" charset="0"/>
              </a:rPr>
              <a:pPr fontAlgn="base">
                <a:spcBef>
                  <a:spcPct val="0"/>
                </a:spcBef>
                <a:spcAft>
                  <a:spcPct val="0"/>
                </a:spcAft>
              </a:pPr>
              <a:t>7</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solidFill>
                  <a:srgbClr val="FF0000"/>
                </a:solidFill>
              </a:rPr>
              <a:t>Programming example  - a time and billing system to record the time spent on different jobs for different clients of Advantage Advertising </a:t>
            </a:r>
          </a:p>
          <a:p>
            <a:pPr>
              <a:spcBef>
                <a:spcPct val="0"/>
              </a:spcBef>
            </a:pPr>
            <a:endParaRPr lang="en-US" alt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D7CFF8B7-9459-4307-A9B4-24F2A7A295E1}" type="slidenum">
              <a:rPr lang="en-US" altLang="en-US">
                <a:latin typeface="Calibri" pitchFamily="34" charset="0"/>
              </a:rPr>
              <a:pPr fontAlgn="base">
                <a:spcBef>
                  <a:spcPct val="0"/>
                </a:spcBef>
                <a:spcAft>
                  <a:spcPct val="0"/>
                </a:spcAft>
              </a:pPr>
              <a:t>8</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dirty="0" smtClean="0"/>
              <a:t>Have program objectives </a:t>
            </a:r>
          </a:p>
          <a:p>
            <a:pPr lvl="1">
              <a:spcBef>
                <a:spcPct val="0"/>
              </a:spcBef>
              <a:buFontTx/>
              <a:buChar char="•"/>
            </a:pPr>
            <a:r>
              <a:rPr lang="en-US" altLang="en-US" dirty="0" smtClean="0"/>
              <a:t>What problems are you trying to solve?</a:t>
            </a:r>
          </a:p>
          <a:p>
            <a:pPr>
              <a:spcBef>
                <a:spcPct val="0"/>
              </a:spcBef>
              <a:buFontTx/>
              <a:buChar char="•"/>
            </a:pPr>
            <a:r>
              <a:rPr lang="en-US" altLang="en-US" dirty="0" smtClean="0"/>
              <a:t>Specify your inputs before your outputs</a:t>
            </a:r>
          </a:p>
          <a:p>
            <a:pPr lvl="1">
              <a:spcBef>
                <a:spcPct val="0"/>
              </a:spcBef>
              <a:buFontTx/>
              <a:buChar char="•"/>
            </a:pPr>
            <a:r>
              <a:rPr lang="en-US" altLang="en-US" dirty="0" smtClean="0"/>
              <a:t>Have a list of what you want to get out of the system</a:t>
            </a:r>
          </a:p>
          <a:p>
            <a:pPr lvl="1">
              <a:spcBef>
                <a:spcPct val="0"/>
              </a:spcBef>
              <a:buFontTx/>
              <a:buChar char="•"/>
            </a:pPr>
            <a:r>
              <a:rPr lang="en-US" altLang="en-US" dirty="0" smtClean="0"/>
              <a:t>The end-user (not the programmer) should sketch what is needed </a:t>
            </a:r>
          </a:p>
          <a:p>
            <a:pPr>
              <a:spcBef>
                <a:spcPct val="0"/>
              </a:spcBef>
              <a:buFontTx/>
              <a:buChar char="•"/>
            </a:pPr>
            <a:r>
              <a:rPr lang="en-US" altLang="en-US" dirty="0" smtClean="0"/>
              <a:t>Input data 	</a:t>
            </a:r>
          </a:p>
          <a:p>
            <a:pPr lvl="1">
              <a:spcBef>
                <a:spcPct val="0"/>
              </a:spcBef>
              <a:buFontTx/>
              <a:buChar char="•"/>
            </a:pPr>
            <a:r>
              <a:rPr lang="en-US" altLang="en-US" dirty="0" smtClean="0"/>
              <a:t>Determine the source of the data </a:t>
            </a:r>
          </a:p>
          <a:p>
            <a:pPr>
              <a:spcBef>
                <a:spcPct val="0"/>
              </a:spcBef>
              <a:buFontTx/>
              <a:buChar char="•"/>
            </a:pPr>
            <a:r>
              <a:rPr lang="en-US" altLang="en-US" dirty="0" smtClean="0"/>
              <a:t>What are the processing requirements?</a:t>
            </a:r>
          </a:p>
          <a:p>
            <a:pPr lvl="1">
              <a:spcBef>
                <a:spcPct val="0"/>
              </a:spcBef>
              <a:buFontTx/>
              <a:buChar char="•"/>
            </a:pPr>
            <a:r>
              <a:rPr lang="en-US" altLang="en-US" dirty="0" smtClean="0"/>
              <a:t>Tasks to move input to output </a:t>
            </a:r>
          </a:p>
          <a:p>
            <a:pPr>
              <a:spcBef>
                <a:spcPct val="0"/>
              </a:spcBef>
              <a:buFontTx/>
              <a:buChar char="•"/>
            </a:pPr>
            <a:r>
              <a:rPr lang="en-US" altLang="en-US" dirty="0" smtClean="0"/>
              <a:t>Document program specifications</a:t>
            </a:r>
          </a:p>
          <a:p>
            <a:pPr lvl="1">
              <a:spcBef>
                <a:spcPct val="0"/>
              </a:spcBef>
              <a:buFontTx/>
              <a:buChar char="•"/>
            </a:pPr>
            <a:r>
              <a:rPr lang="en-US" altLang="en-US" dirty="0" smtClean="0"/>
              <a:t>This is an essential step and is often left out </a:t>
            </a:r>
          </a:p>
          <a:p>
            <a:pPr lvl="1">
              <a:spcBef>
                <a:spcPct val="0"/>
              </a:spcBef>
              <a:buFontTx/>
              <a:buChar char="•"/>
            </a:pPr>
            <a:endParaRPr lang="en-US" altLang="en-US" dirty="0" smtClean="0"/>
          </a:p>
          <a:p>
            <a:pPr>
              <a:spcBef>
                <a:spcPct val="0"/>
              </a:spcBef>
            </a:pPr>
            <a:endParaRPr lang="en-US" altLang="en-US" dirty="0"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FFAC711F-5840-4E98-A98A-87312EF41EF8}" type="slidenum">
              <a:rPr lang="en-US" altLang="en-US">
                <a:latin typeface="Calibri" pitchFamily="34" charset="0"/>
              </a:rPr>
              <a:pPr fontAlgn="base">
                <a:spcBef>
                  <a:spcPct val="0"/>
                </a:spcBef>
                <a:spcAft>
                  <a:spcPct val="0"/>
                </a:spcAft>
              </a:pPr>
              <a:t>9</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dirty="0" smtClean="0"/>
              <a:t>In this step, the solution is created using structured program techniques (Key Term) . </a:t>
            </a:r>
          </a:p>
          <a:p>
            <a:pPr>
              <a:spcBef>
                <a:spcPct val="0"/>
              </a:spcBef>
              <a:buFontTx/>
              <a:buChar char="•"/>
            </a:pPr>
            <a:r>
              <a:rPr lang="en-US" altLang="en-US" dirty="0" smtClean="0"/>
              <a:t>Click on each link to display an example of each of the programming techniques</a:t>
            </a:r>
          </a:p>
          <a:p>
            <a:pPr>
              <a:spcBef>
                <a:spcPct val="0"/>
              </a:spcBef>
              <a:buFontTx/>
              <a:buChar char="•"/>
            </a:pPr>
            <a:endParaRPr lang="en-US" altLang="en-US" dirty="0" smtClean="0"/>
          </a:p>
          <a:p>
            <a:pPr>
              <a:spcBef>
                <a:spcPct val="0"/>
              </a:spcBef>
            </a:pPr>
            <a:endParaRPr lang="en-US" altLang="en-US" dirty="0"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7C751AA0-AC46-4BC1-B1E0-185F073DE6F7}" type="slidenum">
              <a:rPr lang="en-US" altLang="en-US">
                <a:latin typeface="Calibri" pitchFamily="34" charset="0"/>
              </a:rPr>
              <a:pPr fontAlgn="base">
                <a:spcBef>
                  <a:spcPct val="0"/>
                </a:spcBef>
                <a:spcAft>
                  <a:spcPct val="0"/>
                </a:spcAft>
              </a:pPr>
              <a:t>10</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First determine the outputs and the inputs of the program</a:t>
            </a:r>
          </a:p>
          <a:p>
            <a:pPr>
              <a:spcBef>
                <a:spcPct val="0"/>
              </a:spcBef>
              <a:buFontTx/>
              <a:buChar char="•"/>
            </a:pPr>
            <a:r>
              <a:rPr lang="en-US" altLang="en-US" smtClean="0"/>
              <a:t>Use top-down-program design to identify the program’s processing steps</a:t>
            </a:r>
          </a:p>
          <a:p>
            <a:pPr lvl="1">
              <a:spcBef>
                <a:spcPct val="0"/>
              </a:spcBef>
              <a:buFontTx/>
              <a:buChar char="•"/>
            </a:pPr>
            <a:r>
              <a:rPr lang="en-US" altLang="en-US" smtClean="0"/>
              <a:t>Such steps are called program modules (Key Term) or just modules (Key Term)</a:t>
            </a:r>
          </a:p>
          <a:p>
            <a:pPr lvl="1">
              <a:spcBef>
                <a:spcPct val="0"/>
              </a:spcBef>
              <a:buFontTx/>
              <a:buChar char="•"/>
            </a:pPr>
            <a:r>
              <a:rPr lang="en-US" altLang="en-US" smtClean="0"/>
              <a:t>Each module is made up of logically related program statements</a:t>
            </a:r>
          </a:p>
          <a:p>
            <a:pPr lvl="1">
              <a:spcBef>
                <a:spcPct val="0"/>
              </a:spcBef>
              <a:buFontTx/>
              <a:buChar char="•"/>
            </a:pPr>
            <a:r>
              <a:rPr lang="en-US" altLang="en-US" smtClean="0"/>
              <a:t>Each module should have a single function</a:t>
            </a:r>
          </a:p>
          <a:p>
            <a:pPr lvl="1">
              <a:spcBef>
                <a:spcPct val="0"/>
              </a:spcBef>
              <a:buFontTx/>
              <a:buChar char="•"/>
            </a:pPr>
            <a:r>
              <a:rPr lang="en-US" altLang="en-US" smtClean="0"/>
              <a:t>The program must pass in sequence from one module to the next until all modules have been processed by the computer </a:t>
            </a:r>
          </a:p>
          <a:p>
            <a:pPr>
              <a:spcBef>
                <a:spcPct val="0"/>
              </a:spcBef>
              <a:buFontTx/>
              <a:buChar char="•"/>
            </a:pPr>
            <a:r>
              <a:rPr lang="en-US" altLang="en-US" smtClean="0"/>
              <a:t> Review the above example with the students</a:t>
            </a:r>
          </a:p>
          <a:p>
            <a:pPr>
              <a:spcBef>
                <a:spcPct val="0"/>
              </a:spcBef>
              <a:buFontTx/>
              <a:buChar char="•"/>
            </a:pPr>
            <a:r>
              <a:rPr lang="en-US" altLang="en-US" smtClean="0"/>
              <a:t>It is for a time-and-billing report program </a:t>
            </a:r>
          </a:p>
          <a:p>
            <a:pPr>
              <a:spcBef>
                <a:spcPct val="0"/>
              </a:spcBef>
            </a:pPr>
            <a:endParaRPr lang="en-US" alt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C7F486A-BFD0-4C94-BF01-7F93E60E6C28}" type="slidenum">
              <a:rPr lang="en-US" altLang="en-US">
                <a:latin typeface="Calibri" pitchFamily="34" charset="0"/>
              </a:rPr>
              <a:pPr fontAlgn="base">
                <a:spcBef>
                  <a:spcPct val="0"/>
                </a:spcBef>
                <a:spcAft>
                  <a:spcPct val="0"/>
                </a:spcAft>
              </a:pPr>
              <a:t>11</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0"/>
          <p:cNvGrpSpPr>
            <a:grpSpLocks/>
          </p:cNvGrpSpPr>
          <p:nvPr/>
        </p:nvGrpSpPr>
        <p:grpSpPr bwMode="auto">
          <a:xfrm>
            <a:off x="0" y="3175"/>
            <a:ext cx="663575" cy="6858000"/>
            <a:chOff x="0" y="2597"/>
            <a:chExt cx="664114" cy="6858000"/>
          </a:xfrm>
        </p:grpSpPr>
        <p:pic>
          <p:nvPicPr>
            <p:cNvPr id="6" name="Picture 14"/>
            <p:cNvPicPr>
              <a:picLocks noChangeAspect="1"/>
            </p:cNvPicPr>
            <p:nvPr userDrawn="1"/>
          </p:nvPicPr>
          <p:blipFill>
            <a:blip r:embed="rId2">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Programming Languages</a:t>
            </a:r>
            <a:endParaRPr lang="en-US" dirty="0"/>
          </a:p>
        </p:txBody>
      </p:sp>
      <p:sp>
        <p:nvSpPr>
          <p:cNvPr id="9" name="Rectangle 8"/>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a:t>
            </a:r>
            <a:r>
              <a:rPr lang="en-US" sz="1200" dirty="0">
                <a:cs typeface="Arial" pitchFamily="34" charset="0"/>
              </a:rPr>
              <a:t>2013 </a:t>
            </a:r>
            <a:r>
              <a:rPr lang="en-US" sz="1200" dirty="0">
                <a:cs typeface="Arial" pitchFamily="34" charset="0"/>
              </a:rPr>
              <a:t>The McGraw-Hill Companies, Inc. All rights reserved.</a:t>
            </a:r>
          </a:p>
        </p:txBody>
      </p:sp>
      <p:sp>
        <p:nvSpPr>
          <p:cNvPr id="10" name="Rectangle 9"/>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endParaRPr lang="en-US" sz="1200" dirty="0">
              <a:cs typeface="Arial" pitchFamily="34" charset="0"/>
            </a:endParaRPr>
          </a:p>
        </p:txBody>
      </p:sp>
      <p:pic>
        <p:nvPicPr>
          <p:cNvPr id="11" name="Picture 10" descr="Screen Clippi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Rectangle 8"/>
          <p:cNvGrpSpPr>
            <a:grpSpLocks/>
          </p:cNvGrpSpPr>
          <p:nvPr userDrawn="1"/>
        </p:nvGrpSpPr>
        <p:grpSpPr bwMode="auto">
          <a:xfrm>
            <a:off x="1328738" y="2097088"/>
            <a:ext cx="7870825" cy="3133725"/>
            <a:chOff x="837" y="1321"/>
            <a:chExt cx="4958" cy="1974"/>
          </a:xfrm>
        </p:grpSpPr>
        <p:pic>
          <p:nvPicPr>
            <p:cNvPr id="13"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 y="1321"/>
              <a:ext cx="4958" cy="19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9"/>
            <p:cNvSpPr txBox="1">
              <a:spLocks noChangeArrowheads="1"/>
            </p:cNvSpPr>
            <p:nvPr/>
          </p:nvSpPr>
          <p:spPr bwMode="auto">
            <a:xfrm>
              <a:off x="876" y="1344"/>
              <a:ext cx="4884"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endParaRPr lang="en-US" altLang="en-US">
                <a:solidFill>
                  <a:srgbClr val="FFFFFF"/>
                </a:solidFill>
              </a:endParaRPr>
            </a:p>
          </p:txBody>
        </p:sp>
      </p:grpSp>
      <p:sp>
        <p:nvSpPr>
          <p:cNvPr id="2" name="Title 1"/>
          <p:cNvSpPr>
            <a:spLocks noGrp="1"/>
          </p:cNvSpPr>
          <p:nvPr>
            <p:ph type="ctrTitle"/>
          </p:nvPr>
        </p:nvSpPr>
        <p:spPr>
          <a:xfrm>
            <a:off x="1658112" y="2133600"/>
            <a:ext cx="7363967" cy="1898754"/>
          </a:xfrm>
        </p:spPr>
        <p:txBody>
          <a:bodyPr>
            <a:noAutofit/>
          </a:bodyPr>
          <a:lstStyle>
            <a:lvl1pPr algn="l">
              <a:defRPr sz="5400" b="1" cap="none" spc="-150">
                <a:ln w="11430"/>
                <a:solidFill>
                  <a:schemeClr val="bg1"/>
                </a:solidFill>
                <a:effectLst>
                  <a:outerShdw blurRad="50800" dist="38100" dir="2700000" algn="tl" rotWithShape="0">
                    <a:prstClr val="black">
                      <a:alpha val="85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672021" y="4381925"/>
            <a:ext cx="5869718" cy="734518"/>
          </a:xfrm>
          <a:prstGeom prst="rect">
            <a:avLst/>
          </a:prstGeom>
        </p:spPr>
        <p:txBody>
          <a:bodyPr rtlCol="0">
            <a:noAutofit/>
            <a:scene3d>
              <a:camera prst="orthographicFront"/>
              <a:lightRig rig="soft" dir="t">
                <a:rot lat="0" lon="0" rev="10800000"/>
              </a:lightRig>
            </a:scene3d>
            <a:sp3d>
              <a:bevelT w="27940" h="12700"/>
              <a:contourClr>
                <a:srgbClr val="DDDDDD"/>
              </a:contourClr>
            </a:sp3d>
          </a:bodyPr>
          <a:lstStyle>
            <a:lvl1pPr>
              <a:defRPr lang="en-US" sz="3600" cap="none" spc="-150" dirty="0">
                <a:ln w="11430"/>
                <a:solidFill>
                  <a:schemeClr val="accent1">
                    <a:lumMod val="40000"/>
                    <a:lumOff val="60000"/>
                  </a:schemeClr>
                </a:solidFill>
                <a:effectLst>
                  <a:outerShdw blurRad="38100" dist="38100" dir="2700000" algn="tl">
                    <a:srgbClr val="000000">
                      <a:alpha val="84000"/>
                    </a:srgbClr>
                  </a:outerShdw>
                </a:effectLst>
                <a:latin typeface="+mj-lt"/>
                <a:ea typeface="+mj-ea"/>
                <a:cs typeface="+mj-cs"/>
              </a:defRPr>
            </a:lvl1pPr>
          </a:lstStyle>
          <a:p>
            <a:pPr lvl="0"/>
            <a:r>
              <a:rPr lang="en-US" smtClean="0"/>
              <a:t>Click to edit Master subtitle style</a:t>
            </a:r>
            <a:endParaRPr lang="en-US" dirty="0"/>
          </a:p>
        </p:txBody>
      </p:sp>
      <p:sp>
        <p:nvSpPr>
          <p:cNvPr id="15" name="Date Placeholder 3"/>
          <p:cNvSpPr>
            <a:spLocks noGrp="1"/>
          </p:cNvSpPr>
          <p:nvPr>
            <p:ph type="dt" sz="half" idx="10"/>
          </p:nvPr>
        </p:nvSpPr>
        <p:spPr>
          <a:xfrm>
            <a:off x="3856038" y="6291263"/>
            <a:ext cx="1431925" cy="277812"/>
          </a:xfrm>
        </p:spPr>
        <p:txBody>
          <a:bodyPr/>
          <a:lstStyle>
            <a:lvl1pPr>
              <a:defRPr>
                <a:solidFill>
                  <a:sysClr val="windowText" lastClr="000000"/>
                </a:solidFill>
              </a:defRPr>
            </a:lvl1pPr>
          </a:lstStyle>
          <a:p>
            <a:pPr>
              <a:defRPr/>
            </a:pPr>
            <a:fld id="{8D87E7A4-B981-40B0-98AE-ECABEF586E4C}" type="datetime1">
              <a:rPr lang="en-US"/>
              <a:pPr>
                <a:defRPr/>
              </a:pPr>
              <a:t>7/23/2012</a:t>
            </a:fld>
            <a:endParaRPr lang="en-US"/>
          </a:p>
        </p:txBody>
      </p:sp>
      <p:sp>
        <p:nvSpPr>
          <p:cNvPr id="16" name="Footer Placeholder 4"/>
          <p:cNvSpPr>
            <a:spLocks noGrp="1"/>
          </p:cNvSpPr>
          <p:nvPr>
            <p:ph type="ftr" sz="quarter" idx="11"/>
          </p:nvPr>
        </p:nvSpPr>
        <p:spPr>
          <a:xfrm>
            <a:off x="5292725" y="6278563"/>
            <a:ext cx="2895600" cy="290512"/>
          </a:xfrm>
        </p:spPr>
        <p:txBody>
          <a:bodyPr/>
          <a:lstStyle>
            <a:lvl1pPr>
              <a:defRPr/>
            </a:lvl1pPr>
          </a:lstStyle>
          <a:p>
            <a:pPr>
              <a:defRPr/>
            </a:pPr>
            <a:endParaRPr lang="en-US"/>
          </a:p>
        </p:txBody>
      </p:sp>
    </p:spTree>
    <p:extLst>
      <p:ext uri="{BB962C8B-B14F-4D97-AF65-F5344CB8AC3E}">
        <p14:creationId xmlns:p14="http://schemas.microsoft.com/office/powerpoint/2010/main" val="24924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0"/>
          <p:cNvGrpSpPr>
            <a:grpSpLocks/>
          </p:cNvGrpSpPr>
          <p:nvPr/>
        </p:nvGrpSpPr>
        <p:grpSpPr bwMode="auto">
          <a:xfrm>
            <a:off x="0" y="3175"/>
            <a:ext cx="663575" cy="6858000"/>
            <a:chOff x="0" y="2597"/>
            <a:chExt cx="664114" cy="6858000"/>
          </a:xfrm>
        </p:grpSpPr>
        <p:pic>
          <p:nvPicPr>
            <p:cNvPr id="6" name="Picture 14"/>
            <p:cNvPicPr>
              <a:picLocks noChangeAspect="1"/>
            </p:cNvPicPr>
            <p:nvPr userDrawn="1"/>
          </p:nvPicPr>
          <p:blipFill>
            <a:blip r:embed="rId2">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Programming Languages</a:t>
            </a:r>
            <a:endParaRPr lang="en-US" dirty="0"/>
          </a:p>
        </p:txBody>
      </p:sp>
      <p:sp>
        <p:nvSpPr>
          <p:cNvPr id="9" name="Rectangle 8"/>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a:t>
            </a:r>
            <a:r>
              <a:rPr lang="en-US" sz="1200" dirty="0">
                <a:cs typeface="Arial" pitchFamily="34" charset="0"/>
              </a:rPr>
              <a:t>2013 </a:t>
            </a:r>
            <a:r>
              <a:rPr lang="en-US" sz="1200" dirty="0">
                <a:cs typeface="Arial" pitchFamily="34" charset="0"/>
              </a:rPr>
              <a:t>The McGraw-Hill Companies, Inc. All rights reserved.</a:t>
            </a:r>
          </a:p>
        </p:txBody>
      </p:sp>
      <p:sp>
        <p:nvSpPr>
          <p:cNvPr id="10" name="Rectangle 9"/>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endParaRPr lang="en-US" sz="1200" dirty="0">
              <a:cs typeface="Arial" pitchFamily="34" charset="0"/>
            </a:endParaRPr>
          </a:p>
        </p:txBody>
      </p:sp>
      <p:sp>
        <p:nvSpPr>
          <p:cNvPr id="11" name="TextBox 14"/>
          <p:cNvSpPr txBox="1">
            <a:spLocks noChangeArrowheads="1"/>
          </p:cNvSpPr>
          <p:nvPr userDrawn="1"/>
        </p:nvSpPr>
        <p:spPr bwMode="auto">
          <a:xfrm>
            <a:off x="8302625" y="6288088"/>
            <a:ext cx="746125" cy="307975"/>
          </a:xfrm>
          <a:prstGeom prst="rect">
            <a:avLst/>
          </a:prstGeom>
          <a:noFill/>
          <a:ln>
            <a:noFill/>
          </a:ln>
          <a:extLst/>
        </p:spPr>
        <p:txBody>
          <a:bodyPr anchor="ct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r"/>
            <a:r>
              <a:rPr lang="en-US" altLang="en-US" sz="1400">
                <a:latin typeface="Corbel" pitchFamily="34" charset="0"/>
              </a:rPr>
              <a:t>14-</a:t>
            </a:r>
            <a:fld id="{633F0C61-5B97-4E3F-8FD0-5B3CF7A8AD5A}" type="slidenum">
              <a:rPr lang="en-US" altLang="en-US" sz="1400">
                <a:latin typeface="Corbel" pitchFamily="34" charset="0"/>
              </a:rPr>
              <a:pPr algn="r"/>
              <a:t>‹#›</a:t>
            </a:fld>
            <a:endParaRPr lang="en-US" altLang="en-US" sz="1400">
              <a:latin typeface="Corbel" pitchFamily="34" charset="0"/>
            </a:endParaRPr>
          </a:p>
        </p:txBody>
      </p:sp>
      <p:sp>
        <p:nvSpPr>
          <p:cNvPr id="2" name="Title 1"/>
          <p:cNvSpPr>
            <a:spLocks noGrp="1"/>
          </p:cNvSpPr>
          <p:nvPr>
            <p:ph type="title"/>
          </p:nvPr>
        </p:nvSpPr>
        <p:spPr>
          <a:xfrm>
            <a:off x="781984" y="274638"/>
            <a:ext cx="8274334" cy="1143000"/>
          </a:xfrm>
        </p:spPr>
        <p:txBody>
          <a:bodyPr/>
          <a:lstStyle>
            <a:lvl1pPr>
              <a:defRPr sz="4000" b="1" cap="none" spc="-150">
                <a:ln w="11430"/>
                <a:solidFill>
                  <a:schemeClr val="accent1">
                    <a:lumMod val="75000"/>
                  </a:schemeClr>
                </a:solidFill>
                <a:effectLst>
                  <a:outerShdw blurRad="38100" dist="38100" dir="2700000" algn="tl">
                    <a:srgbClr val="000000">
                      <a:alpha val="84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55668" y="1600200"/>
            <a:ext cx="7131131" cy="4525963"/>
          </a:xfrm>
          <a:prstGeom prst="rect">
            <a:avLst/>
          </a:prstGeom>
        </p:spPr>
        <p:txBody>
          <a:bodyPr/>
          <a:lstStyle>
            <a:lvl1pPr marL="342900" indent="-342900">
              <a:buClr>
                <a:schemeClr val="accent1">
                  <a:lumMod val="75000"/>
                </a:schemeClr>
              </a:buClr>
              <a:buSzPct val="110000"/>
              <a:buFont typeface="Wingdings" pitchFamily="2" charset="2"/>
              <a:buChar cha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10"/>
          </p:nvPr>
        </p:nvSpPr>
        <p:spPr/>
        <p:txBody>
          <a:bodyPr/>
          <a:lstStyle>
            <a:lvl1pPr>
              <a:defRPr smtClean="0">
                <a:solidFill>
                  <a:schemeClr val="bg1"/>
                </a:solidFill>
              </a:defRPr>
            </a:lvl1pPr>
          </a:lstStyle>
          <a:p>
            <a:pPr>
              <a:defRPr/>
            </a:pPr>
            <a:fld id="{8BB63F02-BF08-4A5D-8140-5D495D0B1E58}" type="datetime1">
              <a:rPr lang="en-US"/>
              <a:pPr>
                <a:defRPr/>
              </a:pPr>
              <a:t>7/23/2012</a:t>
            </a:fld>
            <a:endParaRPr lang="en-US" dirty="0"/>
          </a:p>
        </p:txBody>
      </p:sp>
      <p:sp>
        <p:nvSpPr>
          <p:cNvPr id="1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92984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4225" y="274638"/>
            <a:ext cx="8247063" cy="1143000"/>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p>
            <a:pPr lvl="0"/>
            <a:r>
              <a:rPr lang="en-US" smtClean="0"/>
              <a:t>Click to edit Master title style</a:t>
            </a:r>
            <a:endParaRPr lang="en-US" dirty="0"/>
          </a:p>
        </p:txBody>
      </p:sp>
      <p:sp>
        <p:nvSpPr>
          <p:cNvPr id="66568" name="Text Placeholder 9"/>
          <p:cNvSpPr>
            <a:spLocks noGrp="1"/>
          </p:cNvSpPr>
          <p:nvPr>
            <p:ph type="body" idx="1"/>
          </p:nvPr>
        </p:nvSpPr>
        <p:spPr bwMode="auto">
          <a:xfrm>
            <a:off x="1227138" y="1600200"/>
            <a:ext cx="74596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3"/>
          <p:cNvSpPr>
            <a:spLocks noGrp="1"/>
          </p:cNvSpPr>
          <p:nvPr>
            <p:ph type="dt" sz="half" idx="2"/>
          </p:nvPr>
        </p:nvSpPr>
        <p:spPr>
          <a:xfrm>
            <a:off x="908050" y="6565900"/>
            <a:ext cx="1092200" cy="309563"/>
          </a:xfrm>
          <a:prstGeom prst="rect">
            <a:avLst/>
          </a:prstGeom>
        </p:spPr>
        <p:txBody>
          <a:bodyPr vert="horz" lIns="91440" tIns="45720" rIns="91440" bIns="45720" rtlCol="0" anchor="ctr"/>
          <a:lstStyle>
            <a:lvl1pPr fontAlgn="auto">
              <a:spcBef>
                <a:spcPts val="0"/>
              </a:spcBef>
              <a:spcAft>
                <a:spcPts val="0"/>
              </a:spcAft>
              <a:defRPr sz="1200" smtClean="0">
                <a:solidFill>
                  <a:schemeClr val="bg1"/>
                </a:solidFill>
                <a:latin typeface="+mn-lt"/>
              </a:defRPr>
            </a:lvl1pPr>
          </a:lstStyle>
          <a:p>
            <a:pPr>
              <a:defRPr/>
            </a:pPr>
            <a:fld id="{D5D0AB53-A7CE-4173-9AF4-EC3393F52B7E}" type="datetime1">
              <a:rPr lang="en-US"/>
              <a:pPr>
                <a:defRPr/>
              </a:pPr>
              <a:t>7/23/2012</a:t>
            </a:fld>
            <a:endParaRPr lang="en-US" dirty="0"/>
          </a:p>
        </p:txBody>
      </p:sp>
      <p:sp>
        <p:nvSpPr>
          <p:cNvPr id="16" name="Footer Placeholder 4"/>
          <p:cNvSpPr>
            <a:spLocks noGrp="1"/>
          </p:cNvSpPr>
          <p:nvPr>
            <p:ph type="ftr" sz="quarter" idx="3"/>
          </p:nvPr>
        </p:nvSpPr>
        <p:spPr>
          <a:xfrm>
            <a:off x="2027238" y="6559550"/>
            <a:ext cx="2895600" cy="298450"/>
          </a:xfrm>
          <a:prstGeom prst="rect">
            <a:avLst/>
          </a:prstGeom>
        </p:spPr>
        <p:txBody>
          <a:bodyPr vert="horz" lIns="91440" tIns="45720" rIns="91440" bIns="45720" rtlCol="0" anchor="ctr"/>
          <a:lstStyle>
            <a:lvl1pPr algn="ctr" fontAlgn="auto">
              <a:spcBef>
                <a:spcPts val="0"/>
              </a:spcBef>
              <a:spcAft>
                <a:spcPts val="0"/>
              </a:spcAft>
              <a:defRPr sz="1200" dirty="0">
                <a:solidFill>
                  <a:sysClr val="windowText" lastClr="000000"/>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fontAlgn="base">
        <a:spcBef>
          <a:spcPct val="0"/>
        </a:spcBef>
        <a:spcAft>
          <a:spcPct val="0"/>
        </a:spcAft>
        <a:defRPr lang="en-US" sz="4000" b="1" kern="1200" spc="-150" dirty="0">
          <a:ln w="11430"/>
          <a:solidFill>
            <a:srgbClr val="376092"/>
          </a:solidFill>
          <a:effectLst>
            <a:outerShdw blurRad="38100" dist="38100" dir="2700000" algn="tl">
              <a:srgbClr val="000000">
                <a:alpha val="84000"/>
              </a:srgbClr>
            </a:outerShdw>
          </a:effectLst>
          <a:latin typeface="+mj-lt"/>
          <a:ea typeface="+mj-ea"/>
          <a:cs typeface="+mj-cs"/>
        </a:defRPr>
      </a:lvl1pPr>
      <a:lvl2pPr algn="l" rtl="0" fontAlgn="base">
        <a:spcBef>
          <a:spcPct val="0"/>
        </a:spcBef>
        <a:spcAft>
          <a:spcPct val="0"/>
        </a:spcAft>
        <a:defRPr sz="4000" b="1">
          <a:solidFill>
            <a:srgbClr val="376092"/>
          </a:solidFill>
          <a:latin typeface="Tw Cen MT" pitchFamily="34" charset="0"/>
        </a:defRPr>
      </a:lvl2pPr>
      <a:lvl3pPr algn="l" rtl="0" fontAlgn="base">
        <a:spcBef>
          <a:spcPct val="0"/>
        </a:spcBef>
        <a:spcAft>
          <a:spcPct val="0"/>
        </a:spcAft>
        <a:defRPr sz="4000" b="1">
          <a:solidFill>
            <a:srgbClr val="376092"/>
          </a:solidFill>
          <a:latin typeface="Tw Cen MT" pitchFamily="34" charset="0"/>
        </a:defRPr>
      </a:lvl3pPr>
      <a:lvl4pPr algn="l" rtl="0" fontAlgn="base">
        <a:spcBef>
          <a:spcPct val="0"/>
        </a:spcBef>
        <a:spcAft>
          <a:spcPct val="0"/>
        </a:spcAft>
        <a:defRPr sz="4000" b="1">
          <a:solidFill>
            <a:srgbClr val="376092"/>
          </a:solidFill>
          <a:latin typeface="Tw Cen MT" pitchFamily="34" charset="0"/>
        </a:defRPr>
      </a:lvl4pPr>
      <a:lvl5pPr algn="l" rtl="0" fontAlgn="base">
        <a:spcBef>
          <a:spcPct val="0"/>
        </a:spcBef>
        <a:spcAft>
          <a:spcPct val="0"/>
        </a:spcAft>
        <a:defRPr sz="4000" b="1">
          <a:solidFill>
            <a:srgbClr val="376092"/>
          </a:solidFill>
          <a:latin typeface="Tw Cen MT" pitchFamily="34" charset="0"/>
        </a:defRPr>
      </a:lvl5pPr>
      <a:lvl6pPr marL="457200" algn="l" rtl="0" fontAlgn="base">
        <a:spcBef>
          <a:spcPct val="0"/>
        </a:spcBef>
        <a:spcAft>
          <a:spcPct val="0"/>
        </a:spcAft>
        <a:defRPr sz="4000" b="1">
          <a:solidFill>
            <a:srgbClr val="376092"/>
          </a:solidFill>
          <a:latin typeface="Tw Cen MT" pitchFamily="34" charset="0"/>
        </a:defRPr>
      </a:lvl6pPr>
      <a:lvl7pPr marL="914400" algn="l" rtl="0" fontAlgn="base">
        <a:spcBef>
          <a:spcPct val="0"/>
        </a:spcBef>
        <a:spcAft>
          <a:spcPct val="0"/>
        </a:spcAft>
        <a:defRPr sz="4000" b="1">
          <a:solidFill>
            <a:srgbClr val="376092"/>
          </a:solidFill>
          <a:latin typeface="Tw Cen MT" pitchFamily="34" charset="0"/>
        </a:defRPr>
      </a:lvl7pPr>
      <a:lvl8pPr marL="1371600" algn="l" rtl="0" fontAlgn="base">
        <a:spcBef>
          <a:spcPct val="0"/>
        </a:spcBef>
        <a:spcAft>
          <a:spcPct val="0"/>
        </a:spcAft>
        <a:defRPr sz="4000" b="1">
          <a:solidFill>
            <a:srgbClr val="376092"/>
          </a:solidFill>
          <a:latin typeface="Tw Cen MT" pitchFamily="34" charset="0"/>
        </a:defRPr>
      </a:lvl8pPr>
      <a:lvl9pPr marL="1828800" algn="l" rtl="0" fontAlgn="base">
        <a:spcBef>
          <a:spcPct val="0"/>
        </a:spcBef>
        <a:spcAft>
          <a:spcPct val="0"/>
        </a:spcAft>
        <a:defRPr sz="4000" b="1">
          <a:solidFill>
            <a:srgbClr val="376092"/>
          </a:solidFill>
          <a:latin typeface="Tw Cen MT" pitchFamily="34" charset="0"/>
        </a:defRPr>
      </a:lvl9pPr>
    </p:titleStyle>
    <p:bodyStyle>
      <a:lvl1pPr marL="273050" indent="-273050" algn="l" rtl="0" fontAlgn="base">
        <a:spcBef>
          <a:spcPct val="20000"/>
        </a:spcBef>
        <a:spcAft>
          <a:spcPct val="0"/>
        </a:spcAft>
        <a:buClr>
          <a:srgbClr val="376092"/>
        </a:buClr>
        <a:buFont typeface="Wingdings" pitchFamily="2" charset="2"/>
        <a:buChar char="§"/>
        <a:tabLst>
          <a:tab pos="273050" algn="l"/>
        </a:tabLst>
        <a:defRPr lang="en-US" sz="2800" kern="1200" dirty="0">
          <a:solidFill>
            <a:schemeClr val="tx1"/>
          </a:solidFill>
          <a:latin typeface="+mn-lt"/>
          <a:ea typeface="+mn-ea"/>
          <a:cs typeface="+mn-cs"/>
        </a:defRPr>
      </a:lvl1pPr>
      <a:lvl2pPr marL="742950" indent="-285750" algn="l" rtl="0" fontAlgn="base">
        <a:spcBef>
          <a:spcPct val="20000"/>
        </a:spcBef>
        <a:spcAft>
          <a:spcPct val="0"/>
        </a:spcAft>
        <a:buClr>
          <a:srgbClr val="376092"/>
        </a:buClr>
        <a:buFont typeface="Wingdings" pitchFamily="2" charset="2"/>
        <a:buChar char="§"/>
        <a:tabLst>
          <a:tab pos="273050" algn="l"/>
        </a:tabLst>
        <a:defRPr lang="en-US" sz="2400" kern="1200" dirty="0">
          <a:solidFill>
            <a:schemeClr val="tx1"/>
          </a:solidFill>
          <a:latin typeface="+mn-lt"/>
          <a:ea typeface="+mn-ea"/>
          <a:cs typeface="+mn-cs"/>
        </a:defRPr>
      </a:lvl2pPr>
      <a:lvl3pPr marL="1143000" indent="-228600" algn="l" rtl="0" fontAlgn="base">
        <a:spcBef>
          <a:spcPct val="20000"/>
        </a:spcBef>
        <a:spcAft>
          <a:spcPct val="0"/>
        </a:spcAft>
        <a:buClr>
          <a:srgbClr val="376092"/>
        </a:buClr>
        <a:buFont typeface="Wingdings" pitchFamily="2" charset="2"/>
        <a:buChar char="§"/>
        <a:tabLst>
          <a:tab pos="273050" algn="l"/>
        </a:tabLst>
        <a:defRPr lang="en-US" sz="2000" kern="1200" dirty="0">
          <a:solidFill>
            <a:schemeClr val="tx1"/>
          </a:solidFill>
          <a:latin typeface="+mn-lt"/>
          <a:ea typeface="+mn-ea"/>
          <a:cs typeface="+mn-cs"/>
        </a:defRPr>
      </a:lvl3pPr>
      <a:lvl4pPr marL="1600200" indent="-228600" algn="l" rtl="0" fontAlgn="base">
        <a:spcBef>
          <a:spcPct val="20000"/>
        </a:spcBef>
        <a:spcAft>
          <a:spcPct val="0"/>
        </a:spcAft>
        <a:buClr>
          <a:srgbClr val="376092"/>
        </a:buClr>
        <a:buFont typeface="Wingdings" pitchFamily="2" charset="2"/>
        <a:buChar char="§"/>
        <a:tabLst>
          <a:tab pos="273050" algn="l"/>
        </a:tabLst>
        <a:defRPr lang="en-US" kern="1200" dirty="0">
          <a:solidFill>
            <a:schemeClr val="tx1"/>
          </a:solidFill>
          <a:latin typeface="+mn-lt"/>
          <a:ea typeface="+mn-ea"/>
          <a:cs typeface="+mn-cs"/>
        </a:defRPr>
      </a:lvl4pPr>
      <a:lvl5pPr marL="2057400" indent="-228600" algn="l" rtl="0" fontAlgn="base">
        <a:spcBef>
          <a:spcPct val="20000"/>
        </a:spcBef>
        <a:spcAft>
          <a:spcPct val="0"/>
        </a:spcAft>
        <a:buClr>
          <a:srgbClr val="376092"/>
        </a:buClr>
        <a:buFont typeface="Wingdings" pitchFamily="2" charset="2"/>
        <a:buChar char="§"/>
        <a:tabLst>
          <a:tab pos="273050" algn="l"/>
        </a:tabLst>
        <a:defRPr lang="en-US"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1.png"/><Relationship Id="rId7" Type="http://schemas.openxmlformats.org/officeDocument/2006/relationships/slide" Target="slide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bwMode="auto">
          <a:xfrm>
            <a:off x="1284288" y="2127250"/>
            <a:ext cx="7729537" cy="1908175"/>
          </a:xfrm>
        </p:spPr>
      </p:pic>
      <p:pic>
        <p:nvPicPr>
          <p:cNvPr id="5" name="Subtitle 4"/>
          <p:cNvPicPr>
            <a:picLocks noGrp="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1463675" y="4267200"/>
            <a:ext cx="6083300" cy="854075"/>
          </a:xfr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6626"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Plan a solution using </a:t>
            </a:r>
            <a:r>
              <a:rPr altLang="en-US" smtClean="0">
                <a:solidFill>
                  <a:schemeClr val="accent1"/>
                </a:solidFill>
                <a:latin typeface="Tw Cen MT" pitchFamily="34" charset="0"/>
              </a:rPr>
              <a:t>structured programming techniques</a:t>
            </a:r>
          </a:p>
          <a:p>
            <a:pPr lvl="1"/>
            <a:r>
              <a:rPr altLang="en-US">
                <a:latin typeface="Tw Cen MT" pitchFamily="34" charset="0"/>
                <a:hlinkClick r:id="rId4" action="ppaction://hlinksldjump"/>
              </a:rPr>
              <a:t>Top-down design</a:t>
            </a:r>
            <a:endParaRPr altLang="en-US">
              <a:latin typeface="Tw Cen MT" pitchFamily="34" charset="0"/>
            </a:endParaRPr>
          </a:p>
          <a:p>
            <a:pPr lvl="1"/>
            <a:r>
              <a:rPr altLang="en-US">
                <a:latin typeface="Tw Cen MT" pitchFamily="34" charset="0"/>
                <a:hlinkClick r:id="rId5" action="ppaction://hlinksldjump"/>
              </a:rPr>
              <a:t>Pseudocode</a:t>
            </a:r>
            <a:endParaRPr altLang="en-US">
              <a:latin typeface="Tw Cen MT" pitchFamily="34" charset="0"/>
            </a:endParaRPr>
          </a:p>
          <a:p>
            <a:pPr lvl="1"/>
            <a:r>
              <a:rPr altLang="en-US">
                <a:latin typeface="Tw Cen MT" pitchFamily="34" charset="0"/>
                <a:hlinkClick r:id="rId6" action="ppaction://hlinksldjump"/>
              </a:rPr>
              <a:t>Flowcharts</a:t>
            </a:r>
            <a:endParaRPr altLang="en-US">
              <a:latin typeface="Tw Cen MT" pitchFamily="34" charset="0"/>
            </a:endParaRPr>
          </a:p>
          <a:p>
            <a:pPr lvl="1"/>
            <a:r>
              <a:rPr altLang="en-US">
                <a:latin typeface="Tw Cen MT" pitchFamily="34" charset="0"/>
                <a:hlinkClick r:id="rId7" action="ppaction://hlinksldjump"/>
              </a:rPr>
              <a:t>Logic structures</a:t>
            </a:r>
            <a:endParaRPr altLang="en-US">
              <a:latin typeface="Tw Cen MT" pitchFamily="34" charset="0"/>
            </a:endParaRPr>
          </a:p>
          <a:p>
            <a:pPr>
              <a:buClr>
                <a:srgbClr val="376092"/>
              </a:buClr>
            </a:pPr>
            <a:endParaRPr altLang="en-US" smtClean="0">
              <a:latin typeface="Tw Cen MT" pitchFamily="34" charset="0"/>
            </a:endParaRPr>
          </a:p>
        </p:txBody>
      </p:sp>
      <p:pic>
        <p:nvPicPr>
          <p:cNvPr id="26628" name="Picture 5" descr="C:\Users\Glen\Documents\McGraw-Hill\OLeary-CE2012\ART\ole16805_ch14\ole16805_1406.jpg"/>
          <p:cNvPicPr>
            <a:picLocks noChangeAspect="1" noChangeArrowheads="1"/>
          </p:cNvPicPr>
          <p:nvPr/>
        </p:nvPicPr>
        <p:blipFill>
          <a:blip r:embed="rId8">
            <a:clrChange>
              <a:clrFrom>
                <a:srgbClr val="F7F8F2"/>
              </a:clrFrom>
              <a:clrTo>
                <a:srgbClr val="F7F8F2">
                  <a:alpha val="0"/>
                </a:srgbClr>
              </a:clrTo>
            </a:clrChange>
            <a:extLst>
              <a:ext uri="{28A0092B-C50C-407E-A947-70E740481C1C}">
                <a14:useLocalDpi xmlns:a14="http://schemas.microsoft.com/office/drawing/2010/main" val="0"/>
              </a:ext>
            </a:extLst>
          </a:blip>
          <a:srcRect/>
          <a:stretch>
            <a:fillRect/>
          </a:stretch>
        </p:blipFill>
        <p:spPr bwMode="auto">
          <a:xfrm>
            <a:off x="4629150" y="2305050"/>
            <a:ext cx="4206875"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8674"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Identify the program modules required</a:t>
            </a:r>
          </a:p>
        </p:txBody>
      </p:sp>
      <p:pic>
        <p:nvPicPr>
          <p:cNvPr id="28676" name="Picture 6" descr="C:\Users\Glen\Documents\McGraw-Hill\OLeary-CE2012\ART\ole16805_ch14\ole16805_1407.jpg"/>
          <p:cNvPicPr>
            <a:picLocks noChangeAspect="1" noChangeArrowheads="1"/>
          </p:cNvPicPr>
          <p:nvPr/>
        </p:nvPicPr>
        <p:blipFill>
          <a:blip r:embed="rId4">
            <a:clrChange>
              <a:clrFrom>
                <a:srgbClr val="FEFFF9"/>
              </a:clrFrom>
              <a:clrTo>
                <a:srgbClr val="FEFFF9">
                  <a:alpha val="0"/>
                </a:srgbClr>
              </a:clrTo>
            </a:clrChange>
            <a:extLst>
              <a:ext uri="{28A0092B-C50C-407E-A947-70E740481C1C}">
                <a14:useLocalDpi xmlns:a14="http://schemas.microsoft.com/office/drawing/2010/main" val="0"/>
              </a:ext>
            </a:extLst>
          </a:blip>
          <a:srcRect/>
          <a:stretch>
            <a:fillRect/>
          </a:stretch>
        </p:blipFill>
        <p:spPr bwMode="auto">
          <a:xfrm>
            <a:off x="2136775" y="2341563"/>
            <a:ext cx="5394325"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
        <p:nvSpPr>
          <p:cNvPr id="28677" name="Text Box 4">
            <a:hlinkClick r:id="rId5"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5" action="ppaction://hlinksldjump"/>
              </a:rPr>
              <a:t>Return</a:t>
            </a:r>
            <a:endParaRPr lang="en-US" altLang="en-US" sz="2000" b="1">
              <a:solidFill>
                <a:schemeClr val="tx2"/>
              </a:solidFill>
              <a:latin typeface="Arial" charset="0"/>
            </a:endParaRPr>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0722"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Provide an outline of the logic and summarize the program you will write</a:t>
            </a:r>
          </a:p>
          <a:p>
            <a:pPr>
              <a:buClr>
                <a:srgbClr val="376092"/>
              </a:buClr>
            </a:pPr>
            <a:endParaRPr altLang="en-US" smtClean="0">
              <a:latin typeface="Tw Cen MT" pitchFamily="34" charset="0"/>
            </a:endParaRPr>
          </a:p>
        </p:txBody>
      </p:sp>
      <p:pic>
        <p:nvPicPr>
          <p:cNvPr id="30724" name="Picture 6" descr="C:\Users\Glen\Documents\McGraw-Hill\OLeary-CE2012\ART\ole16805_ch14\ole16805_14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2840038"/>
            <a:ext cx="4859338"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4">
            <a:hlinkClick r:id="rId5"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5" action="ppaction://hlinksldjump"/>
              </a:rPr>
              <a:t>Return</a:t>
            </a:r>
            <a:endParaRPr lang="en-US" altLang="en-US" sz="2000" b="1">
              <a:solidFill>
                <a:schemeClr val="tx2"/>
              </a:solidFill>
              <a:latin typeface="Arial" charset="0"/>
            </a:endParaRPr>
          </a:p>
        </p:txBody>
      </p:sp>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2770"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Graphically depict the sequence of steps required to solve a programming problem</a:t>
            </a:r>
          </a:p>
        </p:txBody>
      </p:sp>
      <p:pic>
        <p:nvPicPr>
          <p:cNvPr id="32772" name="Picture 9" descr="C:\Users\Glen\Documents\McGraw-Hill\OLeary-CE2012\ART\ole16805_ch14\ole16805_1410.jpg"/>
          <p:cNvPicPr>
            <a:picLocks noChangeAspect="1" noChangeArrowheads="1"/>
          </p:cNvPicPr>
          <p:nvPr/>
        </p:nvPicPr>
        <p:blipFill>
          <a:blip r:embed="rId4">
            <a:clrChange>
              <a:clrFrom>
                <a:srgbClr val="F8F9F1"/>
              </a:clrFrom>
              <a:clrTo>
                <a:srgbClr val="F8F9F1">
                  <a:alpha val="0"/>
                </a:srgbClr>
              </a:clrTo>
            </a:clrChange>
            <a:extLst>
              <a:ext uri="{28A0092B-C50C-407E-A947-70E740481C1C}">
                <a14:useLocalDpi xmlns:a14="http://schemas.microsoft.com/office/drawing/2010/main" val="0"/>
              </a:ext>
            </a:extLst>
          </a:blip>
          <a:srcRect b="46803"/>
          <a:stretch>
            <a:fillRect/>
          </a:stretch>
        </p:blipFill>
        <p:spPr bwMode="auto">
          <a:xfrm>
            <a:off x="1225550" y="2517775"/>
            <a:ext cx="4206875"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pic>
        <p:nvPicPr>
          <p:cNvPr id="32773" name="Picture 10" descr="C:\Users\Glen\Documents\McGraw-Hill\OLeary-CE2012\ART\ole16805_ch14\ole16805_14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3" y="3194050"/>
            <a:ext cx="344963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7"/>
          <p:cNvSpPr txBox="1">
            <a:spLocks noChangeArrowheads="1"/>
          </p:cNvSpPr>
          <p:nvPr/>
        </p:nvSpPr>
        <p:spPr bwMode="ltGray">
          <a:xfrm>
            <a:off x="5484813" y="2774950"/>
            <a:ext cx="3449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i="1">
                <a:solidFill>
                  <a:schemeClr val="accent1"/>
                </a:solidFill>
                <a:latin typeface="Times New Roman" pitchFamily="18" charset="0"/>
              </a:rPr>
              <a:t>Flowchart Symbols</a:t>
            </a:r>
          </a:p>
        </p:txBody>
      </p:sp>
      <p:sp>
        <p:nvSpPr>
          <p:cNvPr id="32775" name="Text Box 4">
            <a:hlinkClick r:id="rId6"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6" action="ppaction://hlinksldjump"/>
              </a:rPr>
              <a:t>Return</a:t>
            </a:r>
            <a:endParaRPr lang="en-US" altLang="en-US" sz="2000" b="1">
              <a:solidFill>
                <a:schemeClr val="tx2"/>
              </a:solidFill>
              <a:latin typeface="Arial" charset="0"/>
            </a:endParaRPr>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4818"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latin typeface="Tw Cen MT" pitchFamily="34" charset="0"/>
              </a:rPr>
              <a:t>Concatenation structure</a:t>
            </a:r>
          </a:p>
          <a:p>
            <a:pPr>
              <a:buClr>
                <a:srgbClr val="376092"/>
              </a:buClr>
            </a:pPr>
            <a:r>
              <a:rPr altLang="en-US" smtClean="0">
                <a:solidFill>
                  <a:schemeClr val="accent1"/>
                </a:solidFill>
                <a:latin typeface="Tw Cen MT" pitchFamily="34" charset="0"/>
              </a:rPr>
              <a:t>Selection structure</a:t>
            </a:r>
          </a:p>
          <a:p>
            <a:pPr>
              <a:buClr>
                <a:srgbClr val="376092"/>
              </a:buClr>
            </a:pPr>
            <a:r>
              <a:rPr altLang="en-US" smtClean="0">
                <a:solidFill>
                  <a:schemeClr val="accent1"/>
                </a:solidFill>
                <a:latin typeface="Tw Cen MT" pitchFamily="34" charset="0"/>
              </a:rPr>
              <a:t>Repetition structure </a:t>
            </a:r>
          </a:p>
          <a:p>
            <a:pPr>
              <a:buClr>
                <a:srgbClr val="376092"/>
              </a:buClr>
            </a:pPr>
            <a:endParaRPr altLang="en-US" smtClean="0">
              <a:latin typeface="Tw Cen MT" pitchFamily="34" charset="0"/>
            </a:endParaRPr>
          </a:p>
        </p:txBody>
      </p:sp>
      <p:pic>
        <p:nvPicPr>
          <p:cNvPr id="34820" name="Picture 6" descr="C:\Users\Glen\Documents\McGraw-Hill\OLeary-CE2012\ART\ole16805_ch14\ole16805_14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3844925"/>
            <a:ext cx="108743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C:\Users\Glen\Documents\McGraw-Hill\OLeary-CE2012\ART\ole16805_ch14\ole16805_14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3844925"/>
            <a:ext cx="2909887"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C:\Users\Glen\Documents\McGraw-Hill\OLeary-CE2012\ART\ole16805_ch14\ole16805_14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3088" y="2168525"/>
            <a:ext cx="3373437"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7"/>
          <p:cNvSpPr txBox="1">
            <a:spLocks noChangeArrowheads="1"/>
          </p:cNvSpPr>
          <p:nvPr/>
        </p:nvSpPr>
        <p:spPr bwMode="ltGray">
          <a:xfrm>
            <a:off x="857250" y="3292475"/>
            <a:ext cx="1830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i="1">
                <a:solidFill>
                  <a:schemeClr val="accent1"/>
                </a:solidFill>
                <a:latin typeface="Times New Roman" pitchFamily="18" charset="0"/>
              </a:rPr>
              <a:t>Concatenation</a:t>
            </a:r>
          </a:p>
        </p:txBody>
      </p:sp>
      <p:sp>
        <p:nvSpPr>
          <p:cNvPr id="34824" name="Text Box 7"/>
          <p:cNvSpPr txBox="1">
            <a:spLocks noChangeArrowheads="1"/>
          </p:cNvSpPr>
          <p:nvPr/>
        </p:nvSpPr>
        <p:spPr bwMode="ltGray">
          <a:xfrm>
            <a:off x="3170238" y="3292475"/>
            <a:ext cx="1830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i="1">
                <a:solidFill>
                  <a:schemeClr val="accent1"/>
                </a:solidFill>
                <a:latin typeface="Times New Roman" pitchFamily="18" charset="0"/>
              </a:rPr>
              <a:t>Selection</a:t>
            </a:r>
          </a:p>
        </p:txBody>
      </p:sp>
      <p:sp>
        <p:nvSpPr>
          <p:cNvPr id="34825" name="Text Box 7"/>
          <p:cNvSpPr txBox="1">
            <a:spLocks noChangeArrowheads="1"/>
          </p:cNvSpPr>
          <p:nvPr/>
        </p:nvSpPr>
        <p:spPr bwMode="ltGray">
          <a:xfrm>
            <a:off x="6424613" y="1616075"/>
            <a:ext cx="1830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i="1">
                <a:solidFill>
                  <a:schemeClr val="accent1"/>
                </a:solidFill>
                <a:latin typeface="Times New Roman" pitchFamily="18" charset="0"/>
              </a:rPr>
              <a:t>Repetition</a:t>
            </a:r>
          </a:p>
        </p:txBody>
      </p:sp>
      <p:sp>
        <p:nvSpPr>
          <p:cNvPr id="34826" name="Text Box 4">
            <a:hlinkClick r:id="rId7"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7" action="ppaction://hlinksldjump"/>
              </a:rPr>
              <a:t>Return</a:t>
            </a:r>
            <a:endParaRPr lang="en-US" altLang="en-US" sz="2000" b="1">
              <a:solidFill>
                <a:schemeClr val="tx2"/>
              </a:solidFill>
              <a:latin typeface="Arial" charset="0"/>
            </a:endParaRPr>
          </a:p>
        </p:txBody>
      </p:sp>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555750" y="1600200"/>
            <a:ext cx="7131050" cy="4525963"/>
          </a:xfrm>
        </p:spPr>
        <p:txBody>
          <a:bodyPr rtlCol="0">
            <a:normAutofit lnSpcReduction="10000"/>
          </a:bodyPr>
          <a:lstStyle/>
          <a:p>
            <a:pPr fontAlgn="auto">
              <a:spcAft>
                <a:spcPts val="0"/>
              </a:spcAft>
              <a:tabLst>
                <a:tab pos="274320" algn="l"/>
              </a:tabLst>
              <a:defRPr/>
            </a:pPr>
            <a:r>
              <a:rPr dirty="0"/>
              <a:t>Writing the program or coding </a:t>
            </a:r>
          </a:p>
          <a:p>
            <a:pPr fontAlgn="auto">
              <a:spcAft>
                <a:spcPts val="0"/>
              </a:spcAft>
              <a:tabLst>
                <a:tab pos="274320" algn="l"/>
              </a:tabLst>
              <a:defRPr/>
            </a:pPr>
            <a:r>
              <a:rPr dirty="0"/>
              <a:t>Characteristics of a good program </a:t>
            </a:r>
          </a:p>
          <a:p>
            <a:pPr lvl="1" fontAlgn="auto">
              <a:spcAft>
                <a:spcPts val="0"/>
              </a:spcAft>
              <a:buClr>
                <a:schemeClr val="accent1">
                  <a:lumMod val="75000"/>
                </a:schemeClr>
              </a:buClr>
              <a:tabLst>
                <a:tab pos="274320" algn="l"/>
              </a:tabLst>
              <a:defRPr/>
            </a:pPr>
            <a:r>
              <a:rPr/>
              <a:t>Works reliably</a:t>
            </a:r>
          </a:p>
          <a:p>
            <a:pPr lvl="1" fontAlgn="auto">
              <a:spcAft>
                <a:spcPts val="0"/>
              </a:spcAft>
              <a:buClr>
                <a:schemeClr val="accent1">
                  <a:lumMod val="75000"/>
                </a:schemeClr>
              </a:buClr>
              <a:tabLst>
                <a:tab pos="274320" algn="l"/>
              </a:tabLst>
              <a:defRPr/>
            </a:pPr>
            <a:r>
              <a:rPr/>
              <a:t>Produces the</a:t>
            </a:r>
            <a:br>
              <a:rPr/>
            </a:br>
            <a:r>
              <a:rPr/>
              <a:t>correct output</a:t>
            </a:r>
          </a:p>
          <a:p>
            <a:pPr lvl="1" fontAlgn="auto">
              <a:spcAft>
                <a:spcPts val="0"/>
              </a:spcAft>
              <a:buClr>
                <a:schemeClr val="accent1">
                  <a:lumMod val="75000"/>
                </a:schemeClr>
              </a:buClr>
              <a:tabLst>
                <a:tab pos="274320" algn="l"/>
              </a:tabLst>
              <a:defRPr/>
            </a:pPr>
            <a:r>
              <a:rPr/>
              <a:t>Catches common</a:t>
            </a:r>
            <a:br>
              <a:rPr/>
            </a:br>
            <a:r>
              <a:rPr/>
              <a:t>input errors </a:t>
            </a:r>
          </a:p>
          <a:p>
            <a:pPr lvl="1" fontAlgn="auto">
              <a:spcAft>
                <a:spcPts val="0"/>
              </a:spcAft>
              <a:buClr>
                <a:schemeClr val="accent1">
                  <a:lumMod val="75000"/>
                </a:schemeClr>
              </a:buClr>
              <a:tabLst>
                <a:tab pos="274320" algn="l"/>
              </a:tabLst>
              <a:defRPr/>
            </a:pPr>
            <a:r>
              <a:rPr/>
              <a:t>Code is well-documented</a:t>
            </a:r>
            <a:br>
              <a:rPr/>
            </a:br>
            <a:r>
              <a:rPr/>
              <a:t>and understandable</a:t>
            </a:r>
          </a:p>
          <a:p>
            <a:pPr lvl="1" fontAlgn="auto">
              <a:spcAft>
                <a:spcPts val="0"/>
              </a:spcAft>
              <a:buClr>
                <a:schemeClr val="accent1">
                  <a:lumMod val="75000"/>
                </a:schemeClr>
              </a:buClr>
              <a:tabLst>
                <a:tab pos="274320" algn="l"/>
              </a:tabLst>
              <a:defRPr/>
            </a:pPr>
            <a:r>
              <a:rPr/>
              <a:t>Uses an appropriate</a:t>
            </a:r>
            <a:br>
              <a:rPr/>
            </a:br>
            <a:r>
              <a:rPr/>
              <a:t>computer language</a:t>
            </a:r>
          </a:p>
          <a:p>
            <a:pPr fontAlgn="auto">
              <a:spcAft>
                <a:spcPts val="0"/>
              </a:spcAft>
              <a:tabLst>
                <a:tab pos="274320" algn="l"/>
              </a:tabLst>
              <a:defRPr/>
            </a:pPr>
            <a:endParaRPr dirty="0"/>
          </a:p>
        </p:txBody>
      </p:sp>
      <p:pic>
        <p:nvPicPr>
          <p:cNvPr id="36868" name="Picture 6" descr="C:\Users\Glen\Documents\McGraw-Hill\OLeary-CE2012\ART\ole16805_ch14\ole16805_1415.jpg"/>
          <p:cNvPicPr>
            <a:picLocks noChangeAspect="1" noChangeArrowheads="1"/>
          </p:cNvPicPr>
          <p:nvPr/>
        </p:nvPicPr>
        <p:blipFill>
          <a:blip r:embed="rId4">
            <a:clrChange>
              <a:clrFrom>
                <a:srgbClr val="F8F7F2"/>
              </a:clrFrom>
              <a:clrTo>
                <a:srgbClr val="F8F7F2">
                  <a:alpha val="0"/>
                </a:srgbClr>
              </a:clrTo>
            </a:clrChange>
            <a:extLst>
              <a:ext uri="{28A0092B-C50C-407E-A947-70E740481C1C}">
                <a14:useLocalDpi xmlns:a14="http://schemas.microsoft.com/office/drawing/2010/main" val="0"/>
              </a:ext>
            </a:extLst>
          </a:blip>
          <a:srcRect/>
          <a:stretch>
            <a:fillRect/>
          </a:stretch>
        </p:blipFill>
        <p:spPr bwMode="auto">
          <a:xfrm>
            <a:off x="5467350" y="2544763"/>
            <a:ext cx="3565525"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8914" name="Content Placeholder 2"/>
          <p:cNvSpPr>
            <a:spLocks noGrp="1"/>
          </p:cNvSpPr>
          <p:nvPr>
            <p:ph idx="1"/>
          </p:nvPr>
        </p:nvSpPr>
        <p:spPr>
          <a:xfrm>
            <a:off x="1027113" y="1600200"/>
            <a:ext cx="7131050" cy="4525963"/>
          </a:xfrm>
        </p:spPr>
        <p:txBody>
          <a:bodyPr/>
          <a:lstStyle/>
          <a:p>
            <a:pPr>
              <a:buClr>
                <a:srgbClr val="376092"/>
              </a:buClr>
            </a:pPr>
            <a:r>
              <a:rPr altLang="en-US" smtClean="0">
                <a:solidFill>
                  <a:schemeClr val="accent1"/>
                </a:solidFill>
                <a:latin typeface="Tw Cen MT" pitchFamily="34" charset="0"/>
              </a:rPr>
              <a:t>Content-markup</a:t>
            </a:r>
            <a:br>
              <a:rPr altLang="en-US" smtClean="0">
                <a:solidFill>
                  <a:schemeClr val="accent1"/>
                </a:solidFill>
                <a:latin typeface="Tw Cen MT" pitchFamily="34" charset="0"/>
              </a:rPr>
            </a:br>
            <a:r>
              <a:rPr altLang="en-US" smtClean="0">
                <a:solidFill>
                  <a:schemeClr val="accent1"/>
                </a:solidFill>
                <a:latin typeface="Tw Cen MT" pitchFamily="34" charset="0"/>
              </a:rPr>
              <a:t>languages</a:t>
            </a:r>
          </a:p>
          <a:p>
            <a:pPr>
              <a:buClr>
                <a:srgbClr val="376092"/>
              </a:buClr>
            </a:pPr>
            <a:endParaRPr altLang="en-US" smtClean="0">
              <a:solidFill>
                <a:srgbClr val="FFDA8F"/>
              </a:solidFill>
              <a:latin typeface="Tw Cen MT" pitchFamily="34" charset="0"/>
            </a:endParaRPr>
          </a:p>
          <a:p>
            <a:pPr>
              <a:buClr>
                <a:srgbClr val="376092"/>
              </a:buClr>
            </a:pPr>
            <a:endParaRPr altLang="en-US" smtClean="0">
              <a:solidFill>
                <a:srgbClr val="FFDA8F"/>
              </a:solidFill>
              <a:latin typeface="Tw Cen MT" pitchFamily="34" charset="0"/>
            </a:endParaRPr>
          </a:p>
          <a:p>
            <a:pPr>
              <a:buClr>
                <a:srgbClr val="376092"/>
              </a:buClr>
            </a:pPr>
            <a:r>
              <a:rPr altLang="en-US" smtClean="0">
                <a:solidFill>
                  <a:schemeClr val="accent1"/>
                </a:solidFill>
                <a:latin typeface="Tw Cen MT" pitchFamily="34" charset="0"/>
              </a:rPr>
              <a:t>Programming</a:t>
            </a:r>
            <a:br>
              <a:rPr altLang="en-US" smtClean="0">
                <a:solidFill>
                  <a:schemeClr val="accent1"/>
                </a:solidFill>
                <a:latin typeface="Tw Cen MT" pitchFamily="34" charset="0"/>
              </a:rPr>
            </a:br>
            <a:r>
              <a:rPr altLang="en-US" smtClean="0">
                <a:solidFill>
                  <a:schemeClr val="accent1"/>
                </a:solidFill>
                <a:latin typeface="Tw Cen MT" pitchFamily="34" charset="0"/>
              </a:rPr>
              <a:t>languages</a:t>
            </a:r>
          </a:p>
          <a:p>
            <a:pPr>
              <a:buClr>
                <a:srgbClr val="376092"/>
              </a:buClr>
            </a:pPr>
            <a:endParaRPr altLang="en-US" smtClean="0">
              <a:latin typeface="Tw Cen MT" pitchFamily="34" charset="0"/>
            </a:endParaRPr>
          </a:p>
        </p:txBody>
      </p:sp>
      <p:pic>
        <p:nvPicPr>
          <p:cNvPr id="5" name="Picture 7" descr="C:\Users\Glen\Documents\McGraw-Hill\OLeary-CE2012\ART\ole16805_ch14\ole16805_14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850" y="1430338"/>
            <a:ext cx="4664075" cy="1874837"/>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Users\Glen\Documents\McGraw-Hill\OLeary-CE2012\ART\ole16805_ch14\ole16805_14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850" y="3409950"/>
            <a:ext cx="4664075" cy="2492375"/>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pic>
        <p:nvPicPr>
          <p:cNvPr id="40962"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882650" y="1695450"/>
            <a:ext cx="4297363" cy="3894138"/>
          </a:xfrm>
        </p:spPr>
      </p:pic>
      <p:pic>
        <p:nvPicPr>
          <p:cNvPr id="4096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8913" y="1695450"/>
            <a:ext cx="384175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43010" name="Content Placeholder 2"/>
          <p:cNvSpPr>
            <a:spLocks noGrp="1"/>
          </p:cNvSpPr>
          <p:nvPr>
            <p:ph idx="1"/>
          </p:nvPr>
        </p:nvSpPr>
        <p:spPr>
          <a:xfrm>
            <a:off x="1112838" y="1600200"/>
            <a:ext cx="7131050" cy="4525963"/>
          </a:xfrm>
        </p:spPr>
        <p:txBody>
          <a:bodyPr/>
          <a:lstStyle/>
          <a:p>
            <a:pPr>
              <a:buClr>
                <a:srgbClr val="376092"/>
              </a:buClr>
            </a:pPr>
            <a:r>
              <a:rPr altLang="en-US" smtClean="0">
                <a:solidFill>
                  <a:schemeClr val="accent1"/>
                </a:solidFill>
                <a:latin typeface="Tw Cen MT" pitchFamily="34" charset="0"/>
              </a:rPr>
              <a:t>Debugging</a:t>
            </a:r>
            <a:r>
              <a:rPr altLang="en-US" smtClean="0">
                <a:latin typeface="Tw Cen MT" pitchFamily="34" charset="0"/>
              </a:rPr>
              <a:t> to test code and eliminate errors</a:t>
            </a:r>
          </a:p>
          <a:p>
            <a:pPr lvl="1"/>
            <a:r>
              <a:rPr altLang="en-US">
                <a:solidFill>
                  <a:schemeClr val="accent1"/>
                </a:solidFill>
                <a:latin typeface="Tw Cen MT" pitchFamily="34" charset="0"/>
              </a:rPr>
              <a:t>Syntax errors</a:t>
            </a:r>
          </a:p>
          <a:p>
            <a:pPr lvl="1"/>
            <a:r>
              <a:rPr altLang="en-US">
                <a:solidFill>
                  <a:schemeClr val="accent1"/>
                </a:solidFill>
                <a:latin typeface="Tw Cen MT" pitchFamily="34" charset="0"/>
              </a:rPr>
              <a:t>Logic errors</a:t>
            </a:r>
          </a:p>
          <a:p>
            <a:pPr lvl="1"/>
            <a:r>
              <a:rPr altLang="en-US">
                <a:latin typeface="Tw Cen MT" pitchFamily="34" charset="0"/>
              </a:rPr>
              <a:t>Testing process</a:t>
            </a:r>
          </a:p>
          <a:p>
            <a:pPr>
              <a:buClr>
                <a:srgbClr val="376092"/>
              </a:buClr>
            </a:pPr>
            <a:endParaRPr altLang="en-US" smtClean="0">
              <a:latin typeface="Tw Cen MT" pitchFamily="34" charset="0"/>
            </a:endParaRPr>
          </a:p>
        </p:txBody>
      </p:sp>
      <p:pic>
        <p:nvPicPr>
          <p:cNvPr id="43012" name="Picture 6" descr="C:\Users\Glen\Documents\McGraw-Hill\OLeary-CE2012\ART\ole16805_ch14\ole16805_1420.jpg"/>
          <p:cNvPicPr>
            <a:picLocks noChangeAspect="1" noChangeArrowheads="1"/>
          </p:cNvPicPr>
          <p:nvPr/>
        </p:nvPicPr>
        <p:blipFill>
          <a:blip r:embed="rId4">
            <a:clrChange>
              <a:clrFrom>
                <a:srgbClr val="F8F9F3"/>
              </a:clrFrom>
              <a:clrTo>
                <a:srgbClr val="F8F9F3">
                  <a:alpha val="0"/>
                </a:srgbClr>
              </a:clrTo>
            </a:clrChange>
            <a:extLst>
              <a:ext uri="{28A0092B-C50C-407E-A947-70E740481C1C}">
                <a14:useLocalDpi xmlns:a14="http://schemas.microsoft.com/office/drawing/2010/main" val="0"/>
              </a:ext>
            </a:extLst>
          </a:blip>
          <a:srcRect/>
          <a:stretch>
            <a:fillRect/>
          </a:stretch>
        </p:blipFill>
        <p:spPr bwMode="auto">
          <a:xfrm>
            <a:off x="3508375" y="3001963"/>
            <a:ext cx="55784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45058"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Written descriptions about a program </a:t>
            </a:r>
          </a:p>
          <a:p>
            <a:pPr>
              <a:buClr>
                <a:srgbClr val="376092"/>
              </a:buClr>
            </a:pPr>
            <a:r>
              <a:rPr altLang="en-US" smtClean="0">
                <a:latin typeface="Tw Cen MT" pitchFamily="34" charset="0"/>
              </a:rPr>
              <a:t>Important for people who will use and/or support the program</a:t>
            </a:r>
          </a:p>
          <a:p>
            <a:pPr lvl="1"/>
            <a:r>
              <a:rPr altLang="en-US">
                <a:solidFill>
                  <a:schemeClr val="accent1"/>
                </a:solidFill>
                <a:latin typeface="Tw Cen MT" pitchFamily="34" charset="0"/>
              </a:rPr>
              <a:t>Users</a:t>
            </a:r>
          </a:p>
          <a:p>
            <a:pPr lvl="1"/>
            <a:r>
              <a:rPr altLang="en-US">
                <a:solidFill>
                  <a:schemeClr val="accent1"/>
                </a:solidFill>
                <a:latin typeface="Tw Cen MT" pitchFamily="34" charset="0"/>
              </a:rPr>
              <a:t>Operators </a:t>
            </a:r>
          </a:p>
          <a:p>
            <a:pPr lvl="1"/>
            <a:r>
              <a:rPr altLang="en-US">
                <a:solidFill>
                  <a:schemeClr val="accent1"/>
                </a:solidFill>
                <a:latin typeface="Tw Cen MT" pitchFamily="34" charset="0"/>
              </a:rPr>
              <a:t>Programmers</a:t>
            </a:r>
          </a:p>
        </p:txBody>
      </p:sp>
      <p:pic>
        <p:nvPicPr>
          <p:cNvPr id="45060" name="Picture 6" descr="C:\Users\Glen\Documents\McGraw-Hill\OLeary-CE2012\ART\ole16805_ch14\ole16805_1423.jpg"/>
          <p:cNvPicPr>
            <a:picLocks noChangeAspect="1" noChangeArrowheads="1"/>
          </p:cNvPicPr>
          <p:nvPr/>
        </p:nvPicPr>
        <p:blipFill>
          <a:blip r:embed="rId4">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4505325" y="3065463"/>
            <a:ext cx="4206875"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2290"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Define </a:t>
            </a:r>
            <a:r>
              <a:rPr altLang="en-US" smtClean="0">
                <a:solidFill>
                  <a:schemeClr val="accent1"/>
                </a:solidFill>
                <a:latin typeface="Tw Cen MT" pitchFamily="34" charset="0"/>
              </a:rPr>
              <a:t>programming </a:t>
            </a:r>
            <a:r>
              <a:rPr altLang="en-US" smtClean="0">
                <a:latin typeface="Tw Cen MT" pitchFamily="34" charset="0"/>
              </a:rPr>
              <a:t>of and describe the six steps of programming.</a:t>
            </a:r>
            <a:endParaRPr altLang="en-US" smtClean="0">
              <a:solidFill>
                <a:srgbClr val="FFDA8F"/>
              </a:solidFill>
              <a:latin typeface="Tw Cen MT" pitchFamily="34" charset="0"/>
            </a:endParaRPr>
          </a:p>
          <a:p>
            <a:pPr>
              <a:buClr>
                <a:srgbClr val="376092"/>
              </a:buClr>
            </a:pPr>
            <a:r>
              <a:rPr altLang="en-US" smtClean="0">
                <a:latin typeface="Tw Cen MT" pitchFamily="34" charset="0"/>
              </a:rPr>
              <a:t>Discuss design tools including </a:t>
            </a:r>
            <a:r>
              <a:rPr altLang="en-US" smtClean="0">
                <a:solidFill>
                  <a:schemeClr val="accent1"/>
                </a:solidFill>
                <a:latin typeface="Tw Cen MT" pitchFamily="34" charset="0"/>
              </a:rPr>
              <a:t>top-down design</a:t>
            </a:r>
            <a:r>
              <a:rPr altLang="en-US" smtClean="0">
                <a:latin typeface="Tw Cen MT" pitchFamily="34" charset="0"/>
              </a:rPr>
              <a:t>, </a:t>
            </a:r>
            <a:r>
              <a:rPr altLang="en-US" smtClean="0">
                <a:solidFill>
                  <a:schemeClr val="accent1"/>
                </a:solidFill>
                <a:latin typeface="Tw Cen MT" pitchFamily="34" charset="0"/>
              </a:rPr>
              <a:t>pseudocode</a:t>
            </a:r>
            <a:r>
              <a:rPr altLang="en-US" smtClean="0">
                <a:latin typeface="Tw Cen MT" pitchFamily="34" charset="0"/>
              </a:rPr>
              <a:t>, flowcharts, and </a:t>
            </a:r>
            <a:r>
              <a:rPr altLang="en-US" smtClean="0">
                <a:solidFill>
                  <a:schemeClr val="accent1"/>
                </a:solidFill>
                <a:latin typeface="Tw Cen MT" pitchFamily="34" charset="0"/>
              </a:rPr>
              <a:t>logic</a:t>
            </a:r>
            <a:r>
              <a:rPr altLang="en-US" smtClean="0">
                <a:solidFill>
                  <a:srgbClr val="FFDA8F"/>
                </a:solidFill>
                <a:latin typeface="Tw Cen MT" pitchFamily="34" charset="0"/>
              </a:rPr>
              <a:t> </a:t>
            </a:r>
            <a:br>
              <a:rPr altLang="en-US" smtClean="0">
                <a:solidFill>
                  <a:srgbClr val="FFDA8F"/>
                </a:solidFill>
                <a:latin typeface="Tw Cen MT" pitchFamily="34" charset="0"/>
              </a:rPr>
            </a:br>
            <a:r>
              <a:rPr altLang="en-US" smtClean="0">
                <a:solidFill>
                  <a:schemeClr val="accent1"/>
                </a:solidFill>
                <a:latin typeface="Tw Cen MT" pitchFamily="34" charset="0"/>
              </a:rPr>
              <a:t>structures</a:t>
            </a:r>
            <a:r>
              <a:rPr altLang="en-US" smtClean="0">
                <a:latin typeface="Tw Cen MT" pitchFamily="34" charset="0"/>
              </a:rPr>
              <a:t>.</a:t>
            </a:r>
          </a:p>
          <a:p>
            <a:pPr>
              <a:buClr>
                <a:srgbClr val="376092"/>
              </a:buClr>
            </a:pPr>
            <a:r>
              <a:rPr altLang="en-US" smtClean="0">
                <a:latin typeface="Tw Cen MT" pitchFamily="34" charset="0"/>
              </a:rPr>
              <a:t>Describe program testing and the tools for finding and removing errors. </a:t>
            </a:r>
          </a:p>
          <a:p>
            <a:pPr>
              <a:buClr>
                <a:srgbClr val="376092"/>
              </a:buClr>
            </a:pPr>
            <a:endParaRPr altLang="en-US" smtClean="0">
              <a:latin typeface="Tw Cen MT" pitchFamily="34" charset="0"/>
            </a:endParaRPr>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47106"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75% of total lifetime cost</a:t>
            </a:r>
          </a:p>
          <a:p>
            <a:pPr>
              <a:buClr>
                <a:srgbClr val="376092"/>
              </a:buClr>
            </a:pPr>
            <a:r>
              <a:rPr altLang="en-US" smtClean="0">
                <a:latin typeface="Tw Cen MT" pitchFamily="34" charset="0"/>
              </a:rPr>
              <a:t>Ensures program is</a:t>
            </a:r>
          </a:p>
          <a:p>
            <a:pPr lvl="1"/>
            <a:r>
              <a:rPr altLang="en-US">
                <a:latin typeface="Tw Cen MT" pitchFamily="34" charset="0"/>
              </a:rPr>
              <a:t>Error-free</a:t>
            </a:r>
          </a:p>
          <a:p>
            <a:pPr lvl="1"/>
            <a:r>
              <a:rPr altLang="en-US">
                <a:latin typeface="Tw Cen MT" pitchFamily="34" charset="0"/>
              </a:rPr>
              <a:t>Effective</a:t>
            </a:r>
          </a:p>
          <a:p>
            <a:pPr lvl="1"/>
            <a:r>
              <a:rPr altLang="en-US">
                <a:latin typeface="Tw Cen MT" pitchFamily="34" charset="0"/>
              </a:rPr>
              <a:t>Efficient</a:t>
            </a:r>
          </a:p>
          <a:p>
            <a:pPr>
              <a:buClr>
                <a:srgbClr val="376092"/>
              </a:buClr>
            </a:pPr>
            <a:r>
              <a:rPr altLang="en-US" smtClean="0">
                <a:latin typeface="Tw Cen MT" pitchFamily="34" charset="0"/>
              </a:rPr>
              <a:t>Two activity categories</a:t>
            </a:r>
          </a:p>
          <a:p>
            <a:pPr lvl="1"/>
            <a:r>
              <a:rPr altLang="en-US">
                <a:latin typeface="Tw Cen MT" pitchFamily="34" charset="0"/>
              </a:rPr>
              <a:t>Operations</a:t>
            </a:r>
          </a:p>
          <a:p>
            <a:pPr lvl="1"/>
            <a:r>
              <a:rPr altLang="en-US">
                <a:latin typeface="Tw Cen MT" pitchFamily="34" charset="0"/>
              </a:rPr>
              <a:t>Changing needs </a:t>
            </a:r>
          </a:p>
          <a:p>
            <a:pPr>
              <a:buClr>
                <a:srgbClr val="376092"/>
              </a:buClr>
            </a:pPr>
            <a:endParaRPr altLang="en-US" smtClean="0">
              <a:latin typeface="Tw Cen MT" pitchFamily="34" charset="0"/>
            </a:endParaRPr>
          </a:p>
        </p:txBody>
      </p:sp>
      <p:pic>
        <p:nvPicPr>
          <p:cNvPr id="47108" name="Picture 7" descr="C:\Users\Glen\Documents\McGraw-Hill\OLeary-CE2012\ART\ole16805_ch14\ole16805_1425.jpg"/>
          <p:cNvPicPr>
            <a:picLocks noChangeAspect="1" noChangeArrowheads="1"/>
          </p:cNvPicPr>
          <p:nvPr/>
        </p:nvPicPr>
        <p:blipFill>
          <a:blip r:embed="rId4">
            <a:clrChange>
              <a:clrFrom>
                <a:srgbClr val="F6F7F1"/>
              </a:clrFrom>
              <a:clrTo>
                <a:srgbClr val="F6F7F1">
                  <a:alpha val="0"/>
                </a:srgbClr>
              </a:clrTo>
            </a:clrChange>
            <a:extLst>
              <a:ext uri="{28A0092B-C50C-407E-A947-70E740481C1C}">
                <a14:useLocalDpi xmlns:a14="http://schemas.microsoft.com/office/drawing/2010/main" val="0"/>
              </a:ext>
            </a:extLst>
          </a:blip>
          <a:srcRect/>
          <a:stretch>
            <a:fillRect/>
          </a:stretch>
        </p:blipFill>
        <p:spPr bwMode="auto">
          <a:xfrm>
            <a:off x="5405438" y="1760538"/>
            <a:ext cx="36576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49154" name="Content Placeholder 2"/>
          <p:cNvSpPr>
            <a:spLocks noGrp="1"/>
          </p:cNvSpPr>
          <p:nvPr>
            <p:ph idx="1"/>
          </p:nvPr>
        </p:nvSpPr>
        <p:spPr>
          <a:xfrm>
            <a:off x="1155700" y="1271588"/>
            <a:ext cx="7131050" cy="4525962"/>
          </a:xfrm>
        </p:spPr>
        <p:txBody>
          <a:bodyPr/>
          <a:lstStyle/>
          <a:p>
            <a:pPr>
              <a:buClr>
                <a:srgbClr val="376092"/>
              </a:buClr>
            </a:pPr>
            <a:r>
              <a:rPr altLang="en-US" smtClean="0">
                <a:solidFill>
                  <a:schemeClr val="accent1"/>
                </a:solidFill>
                <a:latin typeface="Tw Cen MT" pitchFamily="34" charset="0"/>
              </a:rPr>
              <a:t>Computer-aided software engineering (CASE)</a:t>
            </a:r>
          </a:p>
          <a:p>
            <a:pPr lvl="1"/>
            <a:r>
              <a:rPr altLang="en-US">
                <a:latin typeface="Tw Cen MT" pitchFamily="34" charset="0"/>
              </a:rPr>
              <a:t>Automates portions of the development process</a:t>
            </a:r>
          </a:p>
          <a:p>
            <a:pPr lvl="2"/>
            <a:r>
              <a:rPr altLang="en-US">
                <a:solidFill>
                  <a:schemeClr val="accent1"/>
                </a:solidFill>
                <a:latin typeface="Tw Cen MT" pitchFamily="34" charset="0"/>
              </a:rPr>
              <a:t>Program design</a:t>
            </a:r>
          </a:p>
          <a:p>
            <a:pPr lvl="2"/>
            <a:r>
              <a:rPr altLang="en-US">
                <a:solidFill>
                  <a:schemeClr val="accent1"/>
                </a:solidFill>
                <a:latin typeface="Tw Cen MT" pitchFamily="34" charset="0"/>
              </a:rPr>
              <a:t>Coding</a:t>
            </a:r>
          </a:p>
          <a:p>
            <a:pPr lvl="2"/>
            <a:r>
              <a:rPr altLang="en-US">
                <a:latin typeface="Tw Cen MT" pitchFamily="34" charset="0"/>
              </a:rPr>
              <a:t>Testing</a:t>
            </a:r>
          </a:p>
        </p:txBody>
      </p:sp>
      <p:pic>
        <p:nvPicPr>
          <p:cNvPr id="49156" name="Picture 5" descr="C:\Users\Glen\Documents\McGraw-Hill\OLeary-CE2012\ART\ole16805_ch14\ole16805_14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665413"/>
            <a:ext cx="4114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1202" name="Content Placeholder 2"/>
          <p:cNvSpPr>
            <a:spLocks noGrp="1"/>
          </p:cNvSpPr>
          <p:nvPr>
            <p:ph idx="1"/>
          </p:nvPr>
        </p:nvSpPr>
        <p:spPr>
          <a:xfrm>
            <a:off x="912813" y="1600200"/>
            <a:ext cx="7131050" cy="4525963"/>
          </a:xfrm>
        </p:spPr>
        <p:txBody>
          <a:bodyPr/>
          <a:lstStyle/>
          <a:p>
            <a:pPr>
              <a:buClr>
                <a:srgbClr val="376092"/>
              </a:buClr>
            </a:pPr>
            <a:r>
              <a:rPr altLang="en-US" smtClean="0">
                <a:solidFill>
                  <a:schemeClr val="accent1"/>
                </a:solidFill>
                <a:latin typeface="Tw Cen MT" pitchFamily="34" charset="0"/>
              </a:rPr>
              <a:t>Object-oriented programming (OOP)</a:t>
            </a:r>
          </a:p>
          <a:p>
            <a:pPr>
              <a:buClr>
                <a:srgbClr val="376092"/>
              </a:buClr>
            </a:pPr>
            <a:r>
              <a:rPr altLang="en-US" smtClean="0">
                <a:latin typeface="Tw Cen MT" pitchFamily="34" charset="0"/>
              </a:rPr>
              <a:t>Focuses less on procedures, more on relationships between </a:t>
            </a:r>
            <a:r>
              <a:rPr altLang="en-US" smtClean="0">
                <a:solidFill>
                  <a:schemeClr val="accent1"/>
                </a:solidFill>
                <a:latin typeface="Tw Cen MT" pitchFamily="34" charset="0"/>
              </a:rPr>
              <a:t>objects</a:t>
            </a:r>
          </a:p>
          <a:p>
            <a:pPr>
              <a:buClr>
                <a:srgbClr val="376092"/>
              </a:buClr>
            </a:pPr>
            <a:r>
              <a:rPr altLang="en-US" smtClean="0">
                <a:latin typeface="Tw Cen MT" pitchFamily="34" charset="0"/>
              </a:rPr>
              <a:t>Objects contain both the data</a:t>
            </a:r>
            <a:br>
              <a:rPr altLang="en-US" smtClean="0">
                <a:latin typeface="Tw Cen MT" pitchFamily="34" charset="0"/>
              </a:rPr>
            </a:br>
            <a:r>
              <a:rPr altLang="en-US" smtClean="0">
                <a:latin typeface="Tw Cen MT" pitchFamily="34" charset="0"/>
              </a:rPr>
              <a:t>and the processing operations</a:t>
            </a:r>
            <a:br>
              <a:rPr altLang="en-US" smtClean="0">
                <a:latin typeface="Tw Cen MT" pitchFamily="34" charset="0"/>
              </a:rPr>
            </a:br>
            <a:r>
              <a:rPr altLang="en-US" smtClean="0">
                <a:latin typeface="Tw Cen MT" pitchFamily="34" charset="0"/>
              </a:rPr>
              <a:t>needed to perform a task</a:t>
            </a:r>
          </a:p>
          <a:p>
            <a:pPr>
              <a:buClr>
                <a:srgbClr val="376092"/>
              </a:buClr>
            </a:pPr>
            <a:endParaRPr altLang="en-US" smtClean="0">
              <a:latin typeface="Tw Cen MT" pitchFamily="34" charset="0"/>
            </a:endParaRPr>
          </a:p>
        </p:txBody>
      </p:sp>
      <p:pic>
        <p:nvPicPr>
          <p:cNvPr id="51204" name="Picture 5" descr="C:\Users\Glen\Documents\McGraw-Hill\OLeary-CE2012\ART\ole16805_ch14\ole16805_14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313" y="2705100"/>
            <a:ext cx="2103437"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73088" y="139700"/>
            <a:ext cx="8491537" cy="1311275"/>
          </a:xfrm>
        </p:spPr>
      </p:pic>
      <p:sp>
        <p:nvSpPr>
          <p:cNvPr id="53250"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Occurring in “generations” or “</a:t>
            </a:r>
            <a:r>
              <a:rPr altLang="en-US" smtClean="0">
                <a:solidFill>
                  <a:schemeClr val="accent1"/>
                </a:solidFill>
                <a:latin typeface="Tw Cen MT" pitchFamily="34" charset="0"/>
              </a:rPr>
              <a:t>levels</a:t>
            </a:r>
            <a:r>
              <a:rPr altLang="en-US" smtClean="0">
                <a:latin typeface="Tw Cen MT" pitchFamily="34" charset="0"/>
              </a:rPr>
              <a:t>”</a:t>
            </a:r>
          </a:p>
          <a:p>
            <a:pPr lvl="1"/>
            <a:r>
              <a:rPr altLang="en-US">
                <a:latin typeface="Tw Cen MT" pitchFamily="34" charset="0"/>
              </a:rPr>
              <a:t>Coding from </a:t>
            </a:r>
            <a:r>
              <a:rPr altLang="en-US">
                <a:solidFill>
                  <a:schemeClr val="accent1"/>
                </a:solidFill>
                <a:latin typeface="Tw Cen MT" pitchFamily="34" charset="0"/>
              </a:rPr>
              <a:t>machine</a:t>
            </a:r>
            <a:r>
              <a:rPr altLang="en-US">
                <a:solidFill>
                  <a:srgbClr val="FFDA8F"/>
                </a:solidFill>
                <a:latin typeface="Tw Cen MT" pitchFamily="34" charset="0"/>
              </a:rPr>
              <a:t> </a:t>
            </a:r>
            <a:r>
              <a:rPr altLang="en-US">
                <a:solidFill>
                  <a:schemeClr val="accent1"/>
                </a:solidFill>
                <a:latin typeface="Tw Cen MT" pitchFamily="34" charset="0"/>
              </a:rPr>
              <a:t>languages</a:t>
            </a:r>
            <a:r>
              <a:rPr altLang="en-US">
                <a:solidFill>
                  <a:srgbClr val="FFDA8F"/>
                </a:solidFill>
                <a:latin typeface="Tw Cen MT" pitchFamily="34" charset="0"/>
              </a:rPr>
              <a:t> </a:t>
            </a:r>
            <a:r>
              <a:rPr altLang="en-US">
                <a:latin typeface="Tw Cen MT" pitchFamily="34" charset="0"/>
              </a:rPr>
              <a:t>to human or </a:t>
            </a:r>
            <a:r>
              <a:rPr altLang="en-US">
                <a:solidFill>
                  <a:schemeClr val="accent1"/>
                </a:solidFill>
                <a:latin typeface="Tw Cen MT" pitchFamily="34" charset="0"/>
              </a:rPr>
              <a:t>natural</a:t>
            </a:r>
            <a:r>
              <a:rPr altLang="en-US">
                <a:solidFill>
                  <a:srgbClr val="FFDA8F"/>
                </a:solidFill>
                <a:latin typeface="Tw Cen MT" pitchFamily="34" charset="0"/>
              </a:rPr>
              <a:t> </a:t>
            </a:r>
            <a:r>
              <a:rPr altLang="en-US">
                <a:solidFill>
                  <a:schemeClr val="accent1"/>
                </a:solidFill>
                <a:latin typeface="Tw Cen MT" pitchFamily="34" charset="0"/>
              </a:rPr>
              <a:t>languages</a:t>
            </a:r>
          </a:p>
          <a:p>
            <a:pPr>
              <a:buClr>
                <a:srgbClr val="376092"/>
              </a:buClr>
            </a:pPr>
            <a:r>
              <a:rPr altLang="en-US" smtClean="0">
                <a:latin typeface="Tw Cen MT" pitchFamily="34" charset="0"/>
              </a:rPr>
              <a:t>There are five distinct generations</a:t>
            </a:r>
          </a:p>
          <a:p>
            <a:pPr lvl="1"/>
            <a:r>
              <a:rPr altLang="en-US">
                <a:latin typeface="Tw Cen MT" pitchFamily="34" charset="0"/>
              </a:rPr>
              <a:t>Lower level is closer to machine language</a:t>
            </a:r>
          </a:p>
          <a:p>
            <a:pPr lvl="1"/>
            <a:r>
              <a:rPr altLang="en-US">
                <a:latin typeface="Tw Cen MT" pitchFamily="34" charset="0"/>
              </a:rPr>
              <a:t>Higher level is closer to human-like language</a:t>
            </a:r>
          </a:p>
          <a:p>
            <a:pPr>
              <a:buClr>
                <a:srgbClr val="376092"/>
              </a:buClr>
            </a:pPr>
            <a:endParaRPr altLang="en-US" smtClean="0">
              <a:latin typeface="Tw Cen MT" pitchFamily="34" charset="0"/>
            </a:endParaRPr>
          </a:p>
        </p:txBody>
      </p:sp>
    </p:spTree>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73088" y="139700"/>
            <a:ext cx="8491537" cy="1311275"/>
          </a:xfrm>
        </p:spPr>
      </p:pic>
      <p:sp>
        <p:nvSpPr>
          <p:cNvPr id="55298" name="Content Placeholder 2"/>
          <p:cNvSpPr>
            <a:spLocks noGrp="1"/>
          </p:cNvSpPr>
          <p:nvPr>
            <p:ph idx="1"/>
          </p:nvPr>
        </p:nvSpPr>
        <p:spPr>
          <a:xfrm>
            <a:off x="1555750" y="1600200"/>
            <a:ext cx="7131050" cy="4525963"/>
          </a:xfrm>
        </p:spPr>
        <p:txBody>
          <a:bodyPr/>
          <a:lstStyle/>
          <a:p>
            <a:pPr>
              <a:buClr>
                <a:srgbClr val="376092"/>
              </a:buClr>
            </a:pPr>
            <a:r>
              <a:rPr altLang="en-US" sz="2600" smtClean="0">
                <a:latin typeface="Tw Cen MT" pitchFamily="34" charset="0"/>
              </a:rPr>
              <a:t>1st Gen: Machine languages </a:t>
            </a:r>
          </a:p>
          <a:p>
            <a:pPr>
              <a:buClr>
                <a:srgbClr val="376092"/>
              </a:buClr>
            </a:pPr>
            <a:r>
              <a:rPr altLang="en-US" sz="2600" smtClean="0">
                <a:latin typeface="Tw Cen MT" pitchFamily="34" charset="0"/>
              </a:rPr>
              <a:t>2nd Gen: </a:t>
            </a:r>
            <a:r>
              <a:rPr altLang="en-US" sz="2600" smtClean="0">
                <a:solidFill>
                  <a:schemeClr val="accent1"/>
                </a:solidFill>
                <a:latin typeface="Tw Cen MT" pitchFamily="34" charset="0"/>
              </a:rPr>
              <a:t>Assembly languages</a:t>
            </a:r>
          </a:p>
          <a:p>
            <a:pPr>
              <a:buClr>
                <a:srgbClr val="376092"/>
              </a:buClr>
            </a:pPr>
            <a:r>
              <a:rPr altLang="en-US" sz="2600" smtClean="0">
                <a:latin typeface="Tw Cen MT" pitchFamily="34" charset="0"/>
              </a:rPr>
              <a:t>3rd Gen: High level </a:t>
            </a:r>
            <a:r>
              <a:rPr altLang="en-US" sz="2600" smtClean="0">
                <a:solidFill>
                  <a:schemeClr val="accent1"/>
                </a:solidFill>
                <a:latin typeface="Tw Cen MT" pitchFamily="34" charset="0"/>
              </a:rPr>
              <a:t>procedural languages</a:t>
            </a:r>
            <a:r>
              <a:rPr altLang="en-US" sz="2600" smtClean="0">
                <a:solidFill>
                  <a:srgbClr val="FFDA8F"/>
                </a:solidFill>
                <a:latin typeface="Tw Cen MT" pitchFamily="34" charset="0"/>
              </a:rPr>
              <a:t> </a:t>
            </a:r>
            <a:r>
              <a:rPr altLang="en-US" sz="2600" smtClean="0">
                <a:latin typeface="Tw Cen MT" pitchFamily="34" charset="0"/>
              </a:rPr>
              <a:t>(</a:t>
            </a:r>
            <a:r>
              <a:rPr altLang="en-US" sz="2600" smtClean="0">
                <a:solidFill>
                  <a:schemeClr val="accent1"/>
                </a:solidFill>
                <a:latin typeface="Tw Cen MT" pitchFamily="34" charset="0"/>
              </a:rPr>
              <a:t>3GLs</a:t>
            </a:r>
            <a:r>
              <a:rPr altLang="en-US" sz="2600" smtClean="0">
                <a:latin typeface="Tw Cen MT" pitchFamily="34" charset="0"/>
              </a:rPr>
              <a:t>)</a:t>
            </a:r>
          </a:p>
          <a:p>
            <a:pPr>
              <a:buClr>
                <a:srgbClr val="376092"/>
              </a:buClr>
            </a:pPr>
            <a:r>
              <a:rPr altLang="en-US" sz="2600" smtClean="0">
                <a:latin typeface="Tw Cen MT" pitchFamily="34" charset="0"/>
              </a:rPr>
              <a:t>4th Gen: </a:t>
            </a:r>
            <a:r>
              <a:rPr altLang="en-US" sz="2600" smtClean="0">
                <a:solidFill>
                  <a:schemeClr val="accent1"/>
                </a:solidFill>
                <a:latin typeface="Tw Cen MT" pitchFamily="34" charset="0"/>
              </a:rPr>
              <a:t>Task-oriented languages</a:t>
            </a:r>
            <a:r>
              <a:rPr altLang="en-US" sz="2600" smtClean="0">
                <a:solidFill>
                  <a:srgbClr val="FFDA8F"/>
                </a:solidFill>
                <a:latin typeface="Tw Cen MT" pitchFamily="34" charset="0"/>
              </a:rPr>
              <a:t>  </a:t>
            </a:r>
            <a:r>
              <a:rPr altLang="en-US" sz="2600" smtClean="0">
                <a:latin typeface="Tw Cen MT" pitchFamily="34" charset="0"/>
              </a:rPr>
              <a:t>(</a:t>
            </a:r>
            <a:r>
              <a:rPr altLang="en-US" sz="2600" smtClean="0">
                <a:solidFill>
                  <a:schemeClr val="accent1"/>
                </a:solidFill>
                <a:latin typeface="Tw Cen MT" pitchFamily="34" charset="0"/>
              </a:rPr>
              <a:t>4GLs</a:t>
            </a:r>
            <a:r>
              <a:rPr altLang="en-US" sz="2600" smtClean="0">
                <a:latin typeface="Tw Cen MT" pitchFamily="34" charset="0"/>
              </a:rPr>
              <a:t>)</a:t>
            </a:r>
          </a:p>
          <a:p>
            <a:pPr>
              <a:buClr>
                <a:srgbClr val="376092"/>
              </a:buClr>
            </a:pPr>
            <a:r>
              <a:rPr altLang="en-US" sz="2600" smtClean="0">
                <a:latin typeface="Tw Cen MT" pitchFamily="34" charset="0"/>
              </a:rPr>
              <a:t>5th Gen: Problem and Constraint languages (</a:t>
            </a:r>
            <a:r>
              <a:rPr altLang="en-US" sz="2600" smtClean="0">
                <a:solidFill>
                  <a:schemeClr val="accent1"/>
                </a:solidFill>
                <a:latin typeface="Tw Cen MT" pitchFamily="34" charset="0"/>
              </a:rPr>
              <a:t>5GL</a:t>
            </a:r>
            <a:r>
              <a:rPr altLang="en-US" sz="2600" smtClean="0">
                <a:latin typeface="Tw Cen MT" pitchFamily="34" charset="0"/>
              </a:rPr>
              <a:t>)</a:t>
            </a:r>
          </a:p>
          <a:p>
            <a:pPr>
              <a:buClr>
                <a:srgbClr val="376092"/>
              </a:buClr>
            </a:pPr>
            <a:endParaRPr altLang="en-US" sz="2600" smtClean="0">
              <a:latin typeface="Tw Cen MT" pitchFamily="34" charset="0"/>
            </a:endParaRPr>
          </a:p>
        </p:txBody>
      </p:sp>
      <p:pic>
        <p:nvPicPr>
          <p:cNvPr id="5" name="Picture 5" descr="C:\Users\Glen\Documents\McGraw-Hill\OLeary-CE2012\ART\ole16805_ch14\ole16805_14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950" y="4543425"/>
            <a:ext cx="5211763" cy="1933575"/>
          </a:xfrm>
          <a:prstGeom prst="rect">
            <a:avLst/>
          </a:prstGeom>
          <a:noFill/>
          <a:ln>
            <a:noFill/>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7346" name="Content Placeholder 2"/>
          <p:cNvSpPr>
            <a:spLocks noGrp="1"/>
          </p:cNvSpPr>
          <p:nvPr>
            <p:ph idx="1"/>
          </p:nvPr>
        </p:nvSpPr>
        <p:spPr>
          <a:xfrm>
            <a:off x="841375" y="1600200"/>
            <a:ext cx="7131050" cy="4525963"/>
          </a:xfrm>
        </p:spPr>
        <p:txBody>
          <a:bodyPr/>
          <a:lstStyle/>
          <a:p>
            <a:pPr>
              <a:buClr>
                <a:srgbClr val="376092"/>
              </a:buClr>
            </a:pPr>
            <a:r>
              <a:rPr altLang="en-US" smtClean="0">
                <a:latin typeface="Tw Cen MT" pitchFamily="34" charset="0"/>
              </a:rPr>
              <a:t>Computer programmers create, test, troubleshoot, update and repair programs</a:t>
            </a:r>
          </a:p>
          <a:p>
            <a:pPr>
              <a:buClr>
                <a:srgbClr val="376092"/>
              </a:buClr>
            </a:pPr>
            <a:r>
              <a:rPr altLang="en-US" smtClean="0">
                <a:latin typeface="Tw Cen MT" pitchFamily="34" charset="0"/>
              </a:rPr>
              <a:t>Employers seek individuals with</a:t>
            </a:r>
          </a:p>
          <a:p>
            <a:pPr lvl="1"/>
            <a:r>
              <a:rPr altLang="en-US">
                <a:latin typeface="Tw Cen MT" pitchFamily="34" charset="0"/>
              </a:rPr>
              <a:t>Degree in Computer Science or </a:t>
            </a:r>
            <a:br>
              <a:rPr altLang="en-US">
                <a:latin typeface="Tw Cen MT" pitchFamily="34" charset="0"/>
              </a:rPr>
            </a:br>
            <a:r>
              <a:rPr altLang="en-US">
                <a:latin typeface="Tw Cen MT" pitchFamily="34" charset="0"/>
              </a:rPr>
              <a:t>Information Systems</a:t>
            </a:r>
          </a:p>
          <a:p>
            <a:pPr lvl="1"/>
            <a:r>
              <a:rPr altLang="en-US">
                <a:latin typeface="Tw Cen MT" pitchFamily="34" charset="0"/>
              </a:rPr>
              <a:t>Desired traits include patience, </a:t>
            </a:r>
            <a:br>
              <a:rPr altLang="en-US">
                <a:latin typeface="Tw Cen MT" pitchFamily="34" charset="0"/>
              </a:rPr>
            </a:br>
            <a:r>
              <a:rPr altLang="en-US">
                <a:latin typeface="Tw Cen MT" pitchFamily="34" charset="0"/>
              </a:rPr>
              <a:t>logical thinking, and attention </a:t>
            </a:r>
            <a:br>
              <a:rPr altLang="en-US">
                <a:latin typeface="Tw Cen MT" pitchFamily="34" charset="0"/>
              </a:rPr>
            </a:br>
            <a:r>
              <a:rPr altLang="en-US">
                <a:latin typeface="Tw Cen MT" pitchFamily="34" charset="0"/>
              </a:rPr>
              <a:t>to detail</a:t>
            </a:r>
          </a:p>
          <a:p>
            <a:pPr>
              <a:buClr>
                <a:srgbClr val="376092"/>
              </a:buClr>
            </a:pPr>
            <a:r>
              <a:rPr altLang="en-US" smtClean="0">
                <a:latin typeface="Tw Cen MT" pitchFamily="34" charset="0"/>
              </a:rPr>
              <a:t>Computer Programmers can expect to earn $51,500 to $88,000 annually</a:t>
            </a:r>
          </a:p>
        </p:txBody>
      </p:sp>
      <p:pic>
        <p:nvPicPr>
          <p:cNvPr id="5734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3975" y="3130550"/>
            <a:ext cx="25590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9394"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Using a Wish List to Create a Program</a:t>
            </a:r>
          </a:p>
          <a:p>
            <a:pPr lvl="1"/>
            <a:r>
              <a:rPr altLang="en-US">
                <a:latin typeface="Tw Cen MT" pitchFamily="34" charset="0"/>
              </a:rPr>
              <a:t>Synapse Solutions has created a system called MI-tech that understands word order and meaning in English</a:t>
            </a:r>
          </a:p>
          <a:p>
            <a:pPr lvl="1"/>
            <a:r>
              <a:rPr altLang="en-US">
                <a:latin typeface="Tw Cen MT" pitchFamily="34" charset="0"/>
              </a:rPr>
              <a:t>Computer translates</a:t>
            </a:r>
            <a:br>
              <a:rPr altLang="en-US">
                <a:latin typeface="Tw Cen MT" pitchFamily="34" charset="0"/>
              </a:rPr>
            </a:br>
            <a:r>
              <a:rPr altLang="en-US">
                <a:latin typeface="Tw Cen MT" pitchFamily="34" charset="0"/>
              </a:rPr>
              <a:t>"wish list" into machine</a:t>
            </a:r>
            <a:br>
              <a:rPr altLang="en-US">
                <a:latin typeface="Tw Cen MT" pitchFamily="34" charset="0"/>
              </a:rPr>
            </a:br>
            <a:r>
              <a:rPr altLang="en-US">
                <a:latin typeface="Tw Cen MT" pitchFamily="34" charset="0"/>
              </a:rPr>
              <a:t>language </a:t>
            </a:r>
          </a:p>
          <a:p>
            <a:pPr>
              <a:buClr>
                <a:srgbClr val="376092"/>
              </a:buClr>
            </a:pPr>
            <a:endParaRPr altLang="en-US" smtClean="0">
              <a:latin typeface="Tw Cen MT" pitchFamily="34" charset="0"/>
            </a:endParaRPr>
          </a:p>
        </p:txBody>
      </p:sp>
      <p:pic>
        <p:nvPicPr>
          <p:cNvPr id="59396" name="Picture 5" descr="C:\Users\Glen\Documents\McGraw-Hill\OLeary-CE2012\ART\ole16805_ch14\ole16805_cut14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2962275"/>
            <a:ext cx="256381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555750" y="1600200"/>
            <a:ext cx="7131050" cy="4525963"/>
          </a:xfrm>
        </p:spPr>
        <p:txBody>
          <a:bodyPr rtlCol="0">
            <a:normAutofit lnSpcReduction="10000"/>
          </a:bodyPr>
          <a:lstStyle/>
          <a:p>
            <a:pPr fontAlgn="auto">
              <a:spcAft>
                <a:spcPts val="0"/>
              </a:spcAft>
              <a:tabLst>
                <a:tab pos="274320" algn="l"/>
              </a:tabLst>
              <a:defRPr/>
            </a:pPr>
            <a:r>
              <a:rPr dirty="0" smtClean="0"/>
              <a:t>Identify and discuss each of the six steps of programming.</a:t>
            </a:r>
          </a:p>
          <a:p>
            <a:pPr fontAlgn="auto">
              <a:spcAft>
                <a:spcPts val="0"/>
              </a:spcAft>
              <a:tabLst>
                <a:tab pos="274320" algn="l"/>
              </a:tabLst>
              <a:defRPr/>
            </a:pPr>
            <a:endParaRPr dirty="0" smtClean="0"/>
          </a:p>
          <a:p>
            <a:pPr fontAlgn="auto">
              <a:spcAft>
                <a:spcPts val="0"/>
              </a:spcAft>
              <a:tabLst>
                <a:tab pos="274320" algn="l"/>
              </a:tabLst>
              <a:defRPr/>
            </a:pPr>
            <a:r>
              <a:rPr dirty="0" smtClean="0"/>
              <a:t>Describe CASE tools and OOP. How does CASE assist programmers?</a:t>
            </a:r>
          </a:p>
          <a:p>
            <a:pPr fontAlgn="auto">
              <a:spcAft>
                <a:spcPts val="0"/>
              </a:spcAft>
              <a:tabLst>
                <a:tab pos="274320" algn="l"/>
              </a:tabLst>
              <a:defRPr/>
            </a:pPr>
            <a:endParaRPr dirty="0" smtClean="0"/>
          </a:p>
          <a:p>
            <a:pPr fontAlgn="auto">
              <a:spcAft>
                <a:spcPts val="0"/>
              </a:spcAft>
              <a:tabLst>
                <a:tab pos="274320" algn="l"/>
              </a:tabLst>
              <a:defRPr/>
            </a:pPr>
            <a:r>
              <a:rPr dirty="0" smtClean="0"/>
              <a:t>What is meant by “generation” in reference to programming languages? What is the difference between low-level and high-level languages?</a:t>
            </a:r>
          </a:p>
          <a:p>
            <a:pPr fontAlgn="auto">
              <a:spcAft>
                <a:spcPts val="0"/>
              </a:spcAft>
              <a:tabLst>
                <a:tab pos="274320" algn="l"/>
              </a:tabLst>
              <a:defRPr/>
            </a:pPr>
            <a:endParaRPr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What is the difference between a compiler and an interpreter?</a:t>
            </a:r>
          </a:p>
          <a:p>
            <a:pPr>
              <a:buClr>
                <a:srgbClr val="376092"/>
              </a:buClr>
            </a:pPr>
            <a:endParaRPr altLang="en-US" smtClean="0">
              <a:latin typeface="Tw Cen MT" pitchFamily="34" charset="0"/>
            </a:endParaRPr>
          </a:p>
          <a:p>
            <a:pPr>
              <a:buClr>
                <a:srgbClr val="376092"/>
              </a:buClr>
            </a:pPr>
            <a:r>
              <a:rPr altLang="en-US" smtClean="0">
                <a:latin typeface="Tw Cen MT" pitchFamily="34" charset="0"/>
              </a:rPr>
              <a:t>What are logic structures? Describe the differences between the three logic types.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3314"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Describe </a:t>
            </a:r>
            <a:r>
              <a:rPr altLang="en-US" smtClean="0">
                <a:solidFill>
                  <a:schemeClr val="accent1"/>
                </a:solidFill>
                <a:latin typeface="Tw Cen MT" pitchFamily="34" charset="0"/>
              </a:rPr>
              <a:t>CASE</a:t>
            </a:r>
            <a:r>
              <a:rPr altLang="en-US" smtClean="0">
                <a:latin typeface="Tw Cen MT" pitchFamily="34" charset="0"/>
              </a:rPr>
              <a:t> tools and </a:t>
            </a:r>
            <a:r>
              <a:rPr altLang="en-US" smtClean="0">
                <a:solidFill>
                  <a:schemeClr val="accent1"/>
                </a:solidFill>
                <a:latin typeface="Tw Cen MT" pitchFamily="34" charset="0"/>
              </a:rPr>
              <a:t>object-oriented</a:t>
            </a:r>
            <a:r>
              <a:rPr altLang="en-US" smtClean="0">
                <a:solidFill>
                  <a:srgbClr val="FFDA8F"/>
                </a:solidFill>
                <a:latin typeface="Tw Cen MT" pitchFamily="34" charset="0"/>
              </a:rPr>
              <a:t> </a:t>
            </a:r>
            <a:r>
              <a:rPr altLang="en-US" smtClean="0">
                <a:solidFill>
                  <a:schemeClr val="accent1"/>
                </a:solidFill>
                <a:latin typeface="Tw Cen MT" pitchFamily="34" charset="0"/>
              </a:rPr>
              <a:t>software</a:t>
            </a:r>
            <a:r>
              <a:rPr altLang="en-US" smtClean="0">
                <a:solidFill>
                  <a:srgbClr val="FFDA8F"/>
                </a:solidFill>
                <a:latin typeface="Tw Cen MT" pitchFamily="34" charset="0"/>
              </a:rPr>
              <a:t> </a:t>
            </a:r>
            <a:r>
              <a:rPr altLang="en-US" smtClean="0">
                <a:solidFill>
                  <a:schemeClr val="accent1"/>
                </a:solidFill>
                <a:latin typeface="Tw Cen MT" pitchFamily="34" charset="0"/>
              </a:rPr>
              <a:t>development</a:t>
            </a:r>
            <a:r>
              <a:rPr altLang="en-US" smtClean="0">
                <a:latin typeface="Tw Cen MT" pitchFamily="34" charset="0"/>
              </a:rPr>
              <a:t>.</a:t>
            </a:r>
          </a:p>
          <a:p>
            <a:pPr>
              <a:buClr>
                <a:srgbClr val="376092"/>
              </a:buClr>
            </a:pPr>
            <a:r>
              <a:rPr altLang="en-US" smtClean="0">
                <a:latin typeface="Tw Cen MT" pitchFamily="34" charset="0"/>
              </a:rPr>
              <a:t>Explain the five </a:t>
            </a:r>
            <a:r>
              <a:rPr altLang="en-US" smtClean="0">
                <a:solidFill>
                  <a:schemeClr val="accent1"/>
                </a:solidFill>
                <a:latin typeface="Tw Cen MT" pitchFamily="34" charset="0"/>
              </a:rPr>
              <a:t>generations </a:t>
            </a:r>
            <a:r>
              <a:rPr altLang="en-US" smtClean="0">
                <a:latin typeface="Tw Cen MT" pitchFamily="34" charset="0"/>
              </a:rPr>
              <a:t>of </a:t>
            </a:r>
            <a:r>
              <a:rPr altLang="en-US" smtClean="0">
                <a:solidFill>
                  <a:schemeClr val="accent1"/>
                </a:solidFill>
                <a:latin typeface="Tw Cen MT" pitchFamily="34" charset="0"/>
              </a:rPr>
              <a:t>programming</a:t>
            </a:r>
            <a:r>
              <a:rPr altLang="en-US" smtClean="0">
                <a:solidFill>
                  <a:srgbClr val="FFDA8F"/>
                </a:solidFill>
                <a:latin typeface="Tw Cen MT" pitchFamily="34" charset="0"/>
              </a:rPr>
              <a:t> </a:t>
            </a:r>
            <a:r>
              <a:rPr altLang="en-US" smtClean="0">
                <a:solidFill>
                  <a:schemeClr val="accent1"/>
                </a:solidFill>
                <a:latin typeface="Tw Cen MT" pitchFamily="34" charset="0"/>
              </a:rPr>
              <a:t>languages</a:t>
            </a:r>
            <a:r>
              <a:rPr altLang="en-US" smtClean="0">
                <a:latin typeface="Tw Cen MT" pitchFamily="34" charset="0"/>
              </a:rPr>
              <a:t>.</a:t>
            </a:r>
            <a:endParaRPr altLang="en-US" smtClean="0">
              <a:solidFill>
                <a:srgbClr val="FFDA8F"/>
              </a:solidFill>
              <a:latin typeface="Tw Cen MT" pitchFamily="34" charset="0"/>
            </a:endParaRPr>
          </a:p>
          <a:p>
            <a:pPr>
              <a:buClr>
                <a:srgbClr val="376092"/>
              </a:buClr>
            </a:pPr>
            <a:endParaRPr altLang="en-US" smtClean="0">
              <a:latin typeface="Tw Cen MT" pitchFamily="34" charset="0"/>
            </a:endParaRPr>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4338" name="Content Placeholder 2"/>
          <p:cNvSpPr>
            <a:spLocks noGrp="1"/>
          </p:cNvSpPr>
          <p:nvPr>
            <p:ph idx="1"/>
          </p:nvPr>
        </p:nvSpPr>
        <p:spPr>
          <a:xfrm>
            <a:off x="727075" y="1443038"/>
            <a:ext cx="7131050" cy="4525962"/>
          </a:xfrm>
        </p:spPr>
        <p:txBody>
          <a:bodyPr/>
          <a:lstStyle/>
          <a:p>
            <a:pPr>
              <a:buClr>
                <a:srgbClr val="376092"/>
              </a:buClr>
            </a:pPr>
            <a:r>
              <a:rPr altLang="en-US" smtClean="0">
                <a:latin typeface="Tw Cen MT" pitchFamily="34" charset="0"/>
              </a:rPr>
              <a:t>In this chapter, you focus on Phase 4, Systems Development, of the systems life cycle and learn about the programming process and some of the programming languages that are available</a:t>
            </a:r>
          </a:p>
          <a:p>
            <a:pPr>
              <a:buClr>
                <a:srgbClr val="376092"/>
              </a:buClr>
            </a:pPr>
            <a:r>
              <a:rPr altLang="en-US" smtClean="0">
                <a:latin typeface="Tw Cen MT" pitchFamily="34" charset="0"/>
              </a:rPr>
              <a:t>Competent end users need to</a:t>
            </a:r>
            <a:br>
              <a:rPr altLang="en-US" smtClean="0">
                <a:latin typeface="Tw Cen MT" pitchFamily="34" charset="0"/>
              </a:rPr>
            </a:br>
            <a:r>
              <a:rPr altLang="en-US" smtClean="0">
                <a:latin typeface="Tw Cen MT" pitchFamily="34" charset="0"/>
              </a:rPr>
              <a:t>understand the relationship</a:t>
            </a:r>
            <a:br>
              <a:rPr altLang="en-US" smtClean="0">
                <a:latin typeface="Tw Cen MT" pitchFamily="34" charset="0"/>
              </a:rPr>
            </a:br>
            <a:r>
              <a:rPr altLang="en-US" smtClean="0">
                <a:latin typeface="Tw Cen MT" pitchFamily="34" charset="0"/>
              </a:rPr>
              <a:t>between systems development</a:t>
            </a:r>
            <a:br>
              <a:rPr altLang="en-US" smtClean="0">
                <a:latin typeface="Tw Cen MT" pitchFamily="34" charset="0"/>
              </a:rPr>
            </a:br>
            <a:r>
              <a:rPr altLang="en-US" smtClean="0">
                <a:latin typeface="Tw Cen MT" pitchFamily="34" charset="0"/>
              </a:rPr>
              <a:t>and programming</a:t>
            </a:r>
          </a:p>
        </p:txBody>
      </p:sp>
      <p:pic>
        <p:nvPicPr>
          <p:cNvPr id="14340" name="Picture 5" descr="C:\Users\Glen\Documents\McGraw-Hill\OLeary-CE2012\ART\ole16805_ch14\ole16805_cut14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025" y="3506788"/>
            <a:ext cx="246856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6386"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What is a </a:t>
            </a:r>
            <a:r>
              <a:rPr altLang="en-US" smtClean="0">
                <a:solidFill>
                  <a:schemeClr val="accent1"/>
                </a:solidFill>
                <a:latin typeface="Tw Cen MT" pitchFamily="34" charset="0"/>
              </a:rPr>
              <a:t>program</a:t>
            </a:r>
            <a:r>
              <a:rPr altLang="en-US" smtClean="0">
                <a:latin typeface="Tw Cen MT" pitchFamily="34" charset="0"/>
              </a:rPr>
              <a:t>? </a:t>
            </a:r>
          </a:p>
          <a:p>
            <a:pPr>
              <a:buClr>
                <a:srgbClr val="376092"/>
              </a:buClr>
            </a:pPr>
            <a:r>
              <a:rPr altLang="en-US" smtClean="0">
                <a:latin typeface="Tw Cen MT" pitchFamily="34" charset="0"/>
              </a:rPr>
              <a:t>A problem-solving procedure </a:t>
            </a:r>
          </a:p>
          <a:p>
            <a:pPr lvl="1"/>
            <a:r>
              <a:rPr altLang="en-US">
                <a:latin typeface="Tw Cen MT" pitchFamily="34" charset="0"/>
              </a:rPr>
              <a:t>A list of instructions</a:t>
            </a:r>
          </a:p>
          <a:p>
            <a:pPr lvl="2"/>
            <a:r>
              <a:rPr altLang="en-US">
                <a:latin typeface="Tw Cen MT" pitchFamily="34" charset="0"/>
              </a:rPr>
              <a:t>Prewritten</a:t>
            </a:r>
          </a:p>
          <a:p>
            <a:pPr lvl="2"/>
            <a:r>
              <a:rPr altLang="en-US">
                <a:latin typeface="Tw Cen MT" pitchFamily="34" charset="0"/>
              </a:rPr>
              <a:t>Custom-written </a:t>
            </a:r>
          </a:p>
          <a:p>
            <a:pPr lvl="2"/>
            <a:r>
              <a:rPr altLang="en-US">
                <a:latin typeface="Tw Cen MT" pitchFamily="34" charset="0"/>
              </a:rPr>
              <a:t>Application software</a:t>
            </a:r>
          </a:p>
          <a:p>
            <a:pPr lvl="2"/>
            <a:r>
              <a:rPr altLang="en-US">
                <a:latin typeface="Tw Cen MT" pitchFamily="34" charset="0"/>
              </a:rPr>
              <a:t>System software</a:t>
            </a:r>
          </a:p>
          <a:p>
            <a:pPr>
              <a:buClr>
                <a:srgbClr val="376092"/>
              </a:buClr>
            </a:pPr>
            <a:endParaRPr altLang="en-US" smtClean="0">
              <a:latin typeface="Tw Cen MT" pitchFamily="34" charset="0"/>
            </a:endParaRPr>
          </a:p>
        </p:txBody>
      </p:sp>
      <p:pic>
        <p:nvPicPr>
          <p:cNvPr id="5" name="Picture 6" descr="C:\Documents and Settings\Administrator\Local Settings\Temporary Internet Files\Content.IE5\AB7JZ0UG\MPj0442409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413" y="1463675"/>
            <a:ext cx="1566862" cy="469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255713" y="1600200"/>
            <a:ext cx="7131050" cy="4525963"/>
          </a:xfrm>
        </p:spPr>
        <p:txBody>
          <a:bodyPr rtlCol="0">
            <a:normAutofit lnSpcReduction="10000"/>
          </a:bodyPr>
          <a:lstStyle/>
          <a:p>
            <a:pPr fontAlgn="auto">
              <a:spcAft>
                <a:spcPts val="0"/>
              </a:spcAft>
              <a:tabLst>
                <a:tab pos="274320" algn="l"/>
              </a:tabLst>
              <a:defRPr/>
            </a:pPr>
            <a:r>
              <a:rPr dirty="0" smtClean="0"/>
              <a:t>A list of instructions for the computer to follow to process data</a:t>
            </a:r>
          </a:p>
          <a:p>
            <a:pPr fontAlgn="auto">
              <a:spcAft>
                <a:spcPts val="0"/>
              </a:spcAft>
              <a:tabLst>
                <a:tab pos="274320" algn="l"/>
              </a:tabLst>
              <a:defRPr/>
            </a:pPr>
            <a:r>
              <a:rPr dirty="0" smtClean="0">
                <a:solidFill>
                  <a:schemeClr val="accent1"/>
                </a:solidFill>
              </a:rPr>
              <a:t>Software </a:t>
            </a:r>
            <a:r>
              <a:rPr dirty="0">
                <a:solidFill>
                  <a:schemeClr val="accent1"/>
                </a:solidFill>
              </a:rPr>
              <a:t>development</a:t>
            </a:r>
          </a:p>
          <a:p>
            <a:pPr fontAlgn="auto">
              <a:spcAft>
                <a:spcPts val="0"/>
              </a:spcAft>
              <a:tabLst>
                <a:tab pos="274320" algn="l"/>
              </a:tabLst>
              <a:defRPr/>
            </a:pPr>
            <a:r>
              <a:rPr dirty="0"/>
              <a:t>Six step procedure</a:t>
            </a:r>
          </a:p>
          <a:p>
            <a:pPr marL="971550" lvl="1" indent="-514350" fontAlgn="auto">
              <a:spcAft>
                <a:spcPts val="0"/>
              </a:spcAft>
              <a:buClr>
                <a:schemeClr val="accent1">
                  <a:lumMod val="75000"/>
                </a:schemeClr>
              </a:buClr>
              <a:buFont typeface="+mj-lt"/>
              <a:buAutoNum type="arabicPeriod"/>
              <a:tabLst>
                <a:tab pos="274320" algn="l"/>
              </a:tabLst>
              <a:defRPr/>
            </a:pPr>
            <a:r>
              <a:rPr>
                <a:solidFill>
                  <a:schemeClr val="accent1"/>
                </a:solidFill>
              </a:rPr>
              <a:t>Program specification</a:t>
            </a:r>
          </a:p>
          <a:p>
            <a:pPr marL="971550" lvl="1" indent="-514350" fontAlgn="auto">
              <a:spcAft>
                <a:spcPts val="0"/>
              </a:spcAft>
              <a:buClr>
                <a:schemeClr val="accent1">
                  <a:lumMod val="75000"/>
                </a:schemeClr>
              </a:buClr>
              <a:buFont typeface="+mj-lt"/>
              <a:buAutoNum type="arabicPeriod"/>
              <a:tabLst>
                <a:tab pos="274320" algn="l"/>
              </a:tabLst>
              <a:defRPr/>
            </a:pPr>
            <a:r>
              <a:rPr>
                <a:solidFill>
                  <a:schemeClr val="accent1"/>
                </a:solidFill>
              </a:rPr>
              <a:t>Program design</a:t>
            </a:r>
          </a:p>
          <a:p>
            <a:pPr marL="971550" lvl="1" indent="-514350" fontAlgn="auto">
              <a:spcAft>
                <a:spcPts val="0"/>
              </a:spcAft>
              <a:buClr>
                <a:schemeClr val="accent1">
                  <a:lumMod val="75000"/>
                </a:schemeClr>
              </a:buClr>
              <a:buFont typeface="+mj-lt"/>
              <a:buAutoNum type="arabicPeriod"/>
              <a:tabLst>
                <a:tab pos="274320" algn="l"/>
              </a:tabLst>
              <a:defRPr/>
            </a:pPr>
            <a:r>
              <a:rPr>
                <a:solidFill>
                  <a:schemeClr val="accent1"/>
                </a:solidFill>
              </a:rPr>
              <a:t>Program code</a:t>
            </a:r>
          </a:p>
          <a:p>
            <a:pPr marL="971550" lvl="1" indent="-514350" fontAlgn="auto">
              <a:spcAft>
                <a:spcPts val="0"/>
              </a:spcAft>
              <a:buClr>
                <a:schemeClr val="accent1">
                  <a:lumMod val="75000"/>
                </a:schemeClr>
              </a:buClr>
              <a:buFont typeface="+mj-lt"/>
              <a:buAutoNum type="arabicPeriod"/>
              <a:tabLst>
                <a:tab pos="274320" algn="l"/>
              </a:tabLst>
              <a:defRPr/>
            </a:pPr>
            <a:r>
              <a:rPr>
                <a:solidFill>
                  <a:schemeClr val="accent1"/>
                </a:solidFill>
              </a:rPr>
              <a:t>Program test</a:t>
            </a:r>
          </a:p>
          <a:p>
            <a:pPr marL="971550" lvl="1" indent="-514350" fontAlgn="auto">
              <a:spcAft>
                <a:spcPts val="0"/>
              </a:spcAft>
              <a:buClr>
                <a:schemeClr val="accent1">
                  <a:lumMod val="75000"/>
                </a:schemeClr>
              </a:buClr>
              <a:buFont typeface="+mj-lt"/>
              <a:buAutoNum type="arabicPeriod"/>
              <a:tabLst>
                <a:tab pos="274320" algn="l"/>
              </a:tabLst>
              <a:defRPr/>
            </a:pPr>
            <a:r>
              <a:rPr>
                <a:solidFill>
                  <a:schemeClr val="accent1"/>
                </a:solidFill>
              </a:rPr>
              <a:t>Program documentation</a:t>
            </a:r>
          </a:p>
          <a:p>
            <a:pPr marL="971550" lvl="1" indent="-514350" fontAlgn="auto">
              <a:spcAft>
                <a:spcPts val="0"/>
              </a:spcAft>
              <a:buClr>
                <a:schemeClr val="accent1">
                  <a:lumMod val="75000"/>
                </a:schemeClr>
              </a:buClr>
              <a:buFont typeface="+mj-lt"/>
              <a:buAutoNum type="arabicPeriod"/>
              <a:tabLst>
                <a:tab pos="274320" algn="l"/>
              </a:tabLst>
              <a:defRPr/>
            </a:pPr>
            <a:r>
              <a:rPr>
                <a:solidFill>
                  <a:schemeClr val="accent1"/>
                </a:solidFill>
              </a:rPr>
              <a:t>Program maintenance</a:t>
            </a:r>
          </a:p>
          <a:p>
            <a:pPr fontAlgn="auto">
              <a:spcAft>
                <a:spcPts val="0"/>
              </a:spcAft>
              <a:tabLst>
                <a:tab pos="274320" algn="l"/>
              </a:tabLst>
              <a:defRPr/>
            </a:pPr>
            <a:endParaRPr dirty="0"/>
          </a:p>
        </p:txBody>
      </p:sp>
      <p:pic>
        <p:nvPicPr>
          <p:cNvPr id="18436" name="Picture 5" descr="C:\Users\Glen\Documents\McGraw-Hill\OLeary-CE2012\ART\ole16805_ch14\ole16805_1401.jpg"/>
          <p:cNvPicPr>
            <a:picLocks noChangeAspect="1" noChangeArrowheads="1"/>
          </p:cNvPicPr>
          <p:nvPr/>
        </p:nvPicPr>
        <p:blipFill>
          <a:blip r:embed="rId4">
            <a:clrChange>
              <a:clrFrom>
                <a:srgbClr val="FCFDF5"/>
              </a:clrFrom>
              <a:clrTo>
                <a:srgbClr val="FCFDF5">
                  <a:alpha val="0"/>
                </a:srgbClr>
              </a:clrTo>
            </a:clrChange>
            <a:extLst>
              <a:ext uri="{28A0092B-C50C-407E-A947-70E740481C1C}">
                <a14:useLocalDpi xmlns:a14="http://schemas.microsoft.com/office/drawing/2010/main" val="0"/>
              </a:ext>
            </a:extLst>
          </a:blip>
          <a:srcRect/>
          <a:stretch>
            <a:fillRect/>
          </a:stretch>
        </p:blipFill>
        <p:spPr bwMode="auto">
          <a:xfrm>
            <a:off x="5491163" y="2116138"/>
            <a:ext cx="3630612"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0482" name="Content Placeholder 2"/>
          <p:cNvSpPr>
            <a:spLocks noGrp="1"/>
          </p:cNvSpPr>
          <p:nvPr>
            <p:ph idx="1"/>
          </p:nvPr>
        </p:nvSpPr>
        <p:spPr>
          <a:xfrm>
            <a:off x="1555750" y="1514475"/>
            <a:ext cx="7131050" cy="4525963"/>
          </a:xfrm>
        </p:spPr>
        <p:txBody>
          <a:bodyPr/>
          <a:lstStyle/>
          <a:p>
            <a:pPr>
              <a:buClr>
                <a:srgbClr val="376092"/>
              </a:buClr>
            </a:pPr>
            <a:r>
              <a:rPr altLang="en-US" smtClean="0">
                <a:latin typeface="Tw Cen MT" pitchFamily="34" charset="0"/>
              </a:rPr>
              <a:t>Also called </a:t>
            </a:r>
            <a:r>
              <a:rPr altLang="en-US" smtClean="0">
                <a:solidFill>
                  <a:schemeClr val="accent1"/>
                </a:solidFill>
                <a:latin typeface="Tw Cen MT" pitchFamily="34" charset="0"/>
              </a:rPr>
              <a:t>program definition</a:t>
            </a:r>
            <a:r>
              <a:rPr altLang="en-US" smtClean="0">
                <a:solidFill>
                  <a:srgbClr val="FFDA8F"/>
                </a:solidFill>
                <a:latin typeface="Tw Cen MT" pitchFamily="34" charset="0"/>
              </a:rPr>
              <a:t> </a:t>
            </a:r>
            <a:r>
              <a:rPr altLang="en-US" smtClean="0">
                <a:latin typeface="Tw Cen MT" pitchFamily="34" charset="0"/>
              </a:rPr>
              <a:t>or </a:t>
            </a:r>
            <a:r>
              <a:rPr altLang="en-US" smtClean="0">
                <a:solidFill>
                  <a:schemeClr val="accent1"/>
                </a:solidFill>
                <a:latin typeface="Tw Cen MT" pitchFamily="34" charset="0"/>
              </a:rPr>
              <a:t>program</a:t>
            </a:r>
            <a:r>
              <a:rPr altLang="en-US" smtClean="0">
                <a:solidFill>
                  <a:srgbClr val="FFDA8F"/>
                </a:solidFill>
                <a:latin typeface="Tw Cen MT" pitchFamily="34" charset="0"/>
              </a:rPr>
              <a:t> </a:t>
            </a:r>
            <a:r>
              <a:rPr altLang="en-US" smtClean="0">
                <a:solidFill>
                  <a:schemeClr val="accent1"/>
                </a:solidFill>
                <a:latin typeface="Tw Cen MT" pitchFamily="34" charset="0"/>
              </a:rPr>
              <a:t>analysis</a:t>
            </a:r>
          </a:p>
          <a:p>
            <a:pPr>
              <a:buClr>
                <a:srgbClr val="376092"/>
              </a:buClr>
            </a:pPr>
            <a:r>
              <a:rPr altLang="en-US" smtClean="0">
                <a:latin typeface="Tw Cen MT" pitchFamily="34" charset="0"/>
              </a:rPr>
              <a:t>Five steps to complete in the process</a:t>
            </a:r>
          </a:p>
          <a:p>
            <a:pPr>
              <a:buClr>
                <a:srgbClr val="376092"/>
              </a:buClr>
            </a:pPr>
            <a:endParaRPr altLang="en-US" smtClean="0">
              <a:latin typeface="Tw Cen MT" pitchFamily="34" charset="0"/>
            </a:endParaRPr>
          </a:p>
        </p:txBody>
      </p:sp>
      <p:pic>
        <p:nvPicPr>
          <p:cNvPr id="20484" name="Picture 5" descr="C:\Users\Glen\Documents\McGraw-Hill\OLeary-CE2012\ART\ole16805_ch14\ole16805_1402.jpg"/>
          <p:cNvPicPr>
            <a:picLocks noChangeAspect="1" noChangeArrowheads="1"/>
          </p:cNvPicPr>
          <p:nvPr/>
        </p:nvPicPr>
        <p:blipFill>
          <a:blip r:embed="rId4">
            <a:clrChange>
              <a:clrFrom>
                <a:srgbClr val="F8F9F3"/>
              </a:clrFrom>
              <a:clrTo>
                <a:srgbClr val="F8F9F3">
                  <a:alpha val="0"/>
                </a:srgbClr>
              </a:clrTo>
            </a:clrChange>
            <a:extLst>
              <a:ext uri="{28A0092B-C50C-407E-A947-70E740481C1C}">
                <a14:useLocalDpi xmlns:a14="http://schemas.microsoft.com/office/drawing/2010/main" val="0"/>
              </a:ext>
            </a:extLst>
          </a:blip>
          <a:srcRect/>
          <a:stretch>
            <a:fillRect/>
          </a:stretch>
        </p:blipFill>
        <p:spPr bwMode="auto">
          <a:xfrm>
            <a:off x="1901825" y="3140075"/>
            <a:ext cx="6034088"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2530"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Objectives are the problems that you are trying to solve</a:t>
            </a:r>
          </a:p>
          <a:p>
            <a:pPr>
              <a:buClr>
                <a:srgbClr val="376092"/>
              </a:buClr>
            </a:pPr>
            <a:r>
              <a:rPr altLang="en-US" smtClean="0">
                <a:latin typeface="Tw Cen MT" pitchFamily="34" charset="0"/>
              </a:rPr>
              <a:t>Programming requires a clear statement of the problem that you are looking to address</a:t>
            </a:r>
          </a:p>
          <a:p>
            <a:pPr>
              <a:buClr>
                <a:srgbClr val="376092"/>
              </a:buClr>
            </a:pPr>
            <a:endParaRPr altLang="en-US" smtClean="0">
              <a:latin typeface="Tw Cen MT" pitchFamily="34" charset="0"/>
            </a:endParaRPr>
          </a:p>
        </p:txBody>
      </p:sp>
      <p:pic>
        <p:nvPicPr>
          <p:cNvPr id="22532" name="Picture 6" descr="C:\Users\Glen\Documents\McGraw-Hill\OLeary-CE2012\ART\ole16805_ch14\ole16805_14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550" y="3873500"/>
            <a:ext cx="2560638"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4578" name="Content Placeholder 2"/>
          <p:cNvSpPr>
            <a:spLocks noGrp="1"/>
          </p:cNvSpPr>
          <p:nvPr>
            <p:ph idx="1"/>
          </p:nvPr>
        </p:nvSpPr>
        <p:spPr>
          <a:xfrm>
            <a:off x="1555750" y="1600200"/>
            <a:ext cx="7131050" cy="4525963"/>
          </a:xfrm>
        </p:spPr>
        <p:txBody>
          <a:bodyPr/>
          <a:lstStyle/>
          <a:p>
            <a:pPr>
              <a:buClr>
                <a:srgbClr val="376092"/>
              </a:buClr>
            </a:pPr>
            <a:r>
              <a:rPr altLang="en-US" smtClean="0">
                <a:latin typeface="Tw Cen MT" pitchFamily="34" charset="0"/>
              </a:rPr>
              <a:t>Desired output</a:t>
            </a:r>
          </a:p>
          <a:p>
            <a:pPr>
              <a:buClr>
                <a:srgbClr val="376092"/>
              </a:buClr>
            </a:pPr>
            <a:r>
              <a:rPr altLang="en-US" smtClean="0">
                <a:latin typeface="Tw Cen MT" pitchFamily="34" charset="0"/>
              </a:rPr>
              <a:t>Needed input data</a:t>
            </a:r>
          </a:p>
          <a:p>
            <a:pPr>
              <a:buClr>
                <a:srgbClr val="376092"/>
              </a:buClr>
            </a:pPr>
            <a:r>
              <a:rPr altLang="en-US" smtClean="0">
                <a:latin typeface="Tw Cen MT" pitchFamily="34" charset="0"/>
              </a:rPr>
              <a:t>Required processing</a:t>
            </a:r>
          </a:p>
          <a:p>
            <a:pPr>
              <a:buClr>
                <a:srgbClr val="376092"/>
              </a:buClr>
            </a:pPr>
            <a:r>
              <a:rPr altLang="en-US" smtClean="0">
                <a:latin typeface="Tw Cen MT" pitchFamily="34" charset="0"/>
              </a:rPr>
              <a:t>Documentation of program specifications</a:t>
            </a:r>
          </a:p>
        </p:txBody>
      </p:sp>
      <p:pic>
        <p:nvPicPr>
          <p:cNvPr id="24580" name="Picture 8" descr="C:\Users\Glen\Documents\McGraw-Hill\OLeary-CE2012\ART\ole16805_ch14\ole16805_14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4191000"/>
            <a:ext cx="41116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9" descr="C:\Users\Glen\Documents\McGraw-Hill\OLeary-CE2012\ART\ole16805_ch14\ole16805_14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850" y="4191000"/>
            <a:ext cx="3836988"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p:cNvSpPr txBox="1">
            <a:spLocks noChangeArrowheads="1"/>
          </p:cNvSpPr>
          <p:nvPr/>
        </p:nvSpPr>
        <p:spPr bwMode="ltGray">
          <a:xfrm>
            <a:off x="5149850" y="3857625"/>
            <a:ext cx="383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i="1">
                <a:solidFill>
                  <a:schemeClr val="accent1"/>
                </a:solidFill>
                <a:latin typeface="Times New Roman" pitchFamily="18" charset="0"/>
              </a:rPr>
              <a:t>Example of input data</a:t>
            </a:r>
          </a:p>
        </p:txBody>
      </p:sp>
      <p:sp>
        <p:nvSpPr>
          <p:cNvPr id="24583" name="Text Box 7"/>
          <p:cNvSpPr txBox="1">
            <a:spLocks noChangeArrowheads="1"/>
          </p:cNvSpPr>
          <p:nvPr/>
        </p:nvSpPr>
        <p:spPr bwMode="ltGray">
          <a:xfrm>
            <a:off x="935038" y="3867150"/>
            <a:ext cx="411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i="1">
                <a:solidFill>
                  <a:schemeClr val="accent1"/>
                </a:solidFill>
                <a:latin typeface="Times New Roman" pitchFamily="18" charset="0"/>
              </a:rPr>
              <a:t>End user’s sketch of desired output</a:t>
            </a:r>
          </a:p>
        </p:txBody>
      </p:sp>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1_Computing Essentials 2013 Templat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17365D"/>
      </a:folHlink>
    </a:clrScheme>
    <a:fontScheme name="1_Computing Essentials 2013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Computing Essentials 2013 Template</Template>
  <TotalTime>201</TotalTime>
  <Words>2718</Words>
  <Application>Microsoft Office PowerPoint</Application>
  <PresentationFormat>On-screen Show (4:3)</PresentationFormat>
  <Paragraphs>250</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Tw Cen MT</vt:lpstr>
      <vt:lpstr>Arial</vt:lpstr>
      <vt:lpstr>Wingdings</vt:lpstr>
      <vt:lpstr>Calibri</vt:lpstr>
      <vt:lpstr>Times New Roman</vt:lpstr>
      <vt:lpstr>Corbel</vt:lpstr>
      <vt:lpstr>1_Computing Essentials 2013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dc:title>
  <dc:creator>Zouharis</dc:creator>
  <cp:lastModifiedBy>Nazeem Sabir</cp:lastModifiedBy>
  <cp:revision>56</cp:revision>
  <dcterms:created xsi:type="dcterms:W3CDTF">2011-11-09T16:22:38Z</dcterms:created>
  <dcterms:modified xsi:type="dcterms:W3CDTF">2012-07-22T16:22:11Z</dcterms:modified>
</cp:coreProperties>
</file>