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08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A93B9B-D177-4512-ADD8-259F536A7760}" type="doc">
      <dgm:prSet loTypeId="urn:microsoft.com/office/officeart/2005/8/layout/hierarchy4" loCatId="relationship" qsTypeId="urn:microsoft.com/office/officeart/2005/8/quickstyle/simple1" qsCatId="simple" csTypeId="urn:microsoft.com/office/officeart/2005/8/colors/accent4_3" csCatId="accent4" phldr="1"/>
      <dgm:spPr/>
      <dgm:t>
        <a:bodyPr/>
        <a:lstStyle/>
        <a:p>
          <a:endParaRPr lang="en-MY"/>
        </a:p>
      </dgm:t>
    </dgm:pt>
    <dgm:pt modelId="{E5925156-8D82-4D57-BE32-44D8D6C48BBD}">
      <dgm:prSet phldrT="[Text]" custT="1"/>
      <dgm:spPr/>
      <dgm:t>
        <a:bodyPr/>
        <a:lstStyle/>
        <a:p>
          <a:r>
            <a:rPr lang="en-US" sz="2800" dirty="0" err="1" smtClean="0">
              <a:solidFill>
                <a:schemeClr val="tx1"/>
              </a:solidFill>
              <a:latin typeface="Candara" pitchFamily="34" charset="0"/>
            </a:rPr>
            <a:t>Kurangkan</a:t>
          </a:r>
          <a:r>
            <a:rPr lang="en-US" sz="2800" dirty="0" smtClean="0">
              <a:solidFill>
                <a:schemeClr val="tx1"/>
              </a:solidFill>
              <a:latin typeface="Candara" pitchFamily="34" charset="0"/>
            </a:rPr>
            <a:t> </a:t>
          </a:r>
          <a:r>
            <a:rPr lang="en-US" sz="2800" dirty="0" err="1" smtClean="0">
              <a:solidFill>
                <a:schemeClr val="tx1"/>
              </a:solidFill>
              <a:latin typeface="Candara" pitchFamily="34" charset="0"/>
            </a:rPr>
            <a:t>perbezaan</a:t>
          </a:r>
          <a:r>
            <a:rPr lang="en-US" sz="2800" dirty="0" smtClean="0">
              <a:solidFill>
                <a:schemeClr val="tx1"/>
              </a:solidFill>
              <a:latin typeface="Candara" pitchFamily="34" charset="0"/>
            </a:rPr>
            <a:t> </a:t>
          </a:r>
          <a:r>
            <a:rPr lang="en-US" sz="2800" dirty="0" err="1" smtClean="0">
              <a:solidFill>
                <a:schemeClr val="tx1"/>
              </a:solidFill>
              <a:latin typeface="Candara" pitchFamily="34" charset="0"/>
            </a:rPr>
            <a:t>eko</a:t>
          </a:r>
          <a:r>
            <a:rPr lang="en-US" sz="2800" dirty="0" smtClean="0">
              <a:solidFill>
                <a:schemeClr val="tx1"/>
              </a:solidFill>
              <a:latin typeface="Candara" pitchFamily="34" charset="0"/>
            </a:rPr>
            <a:t> </a:t>
          </a:r>
          <a:r>
            <a:rPr lang="en-US" sz="2800" dirty="0" err="1" smtClean="0">
              <a:solidFill>
                <a:schemeClr val="tx1"/>
              </a:solidFill>
              <a:latin typeface="Candara" pitchFamily="34" charset="0"/>
            </a:rPr>
            <a:t>antara</a:t>
          </a:r>
          <a:r>
            <a:rPr lang="en-US" sz="2800" dirty="0" smtClean="0">
              <a:solidFill>
                <a:schemeClr val="tx1"/>
              </a:solidFill>
              <a:latin typeface="Candara" pitchFamily="34" charset="0"/>
            </a:rPr>
            <a:t> org </a:t>
          </a:r>
          <a:r>
            <a:rPr lang="en-US" sz="2800" dirty="0" err="1" smtClean="0">
              <a:solidFill>
                <a:schemeClr val="tx1"/>
              </a:solidFill>
              <a:latin typeface="Candara" pitchFamily="34" charset="0"/>
            </a:rPr>
            <a:t>Melayu</a:t>
          </a:r>
          <a:r>
            <a:rPr lang="en-US" sz="2800" dirty="0" smtClean="0">
              <a:solidFill>
                <a:schemeClr val="tx1"/>
              </a:solidFill>
              <a:latin typeface="Candara" pitchFamily="34" charset="0"/>
            </a:rPr>
            <a:t> &amp; </a:t>
          </a:r>
          <a:r>
            <a:rPr lang="en-US" sz="2800" dirty="0" err="1" smtClean="0">
              <a:solidFill>
                <a:schemeClr val="tx1"/>
              </a:solidFill>
              <a:latin typeface="Candara" pitchFamily="34" charset="0"/>
            </a:rPr>
            <a:t>bukan</a:t>
          </a:r>
          <a:r>
            <a:rPr lang="en-US" sz="2800" dirty="0" smtClean="0">
              <a:solidFill>
                <a:schemeClr val="tx1"/>
              </a:solidFill>
              <a:latin typeface="Candara" pitchFamily="34" charset="0"/>
            </a:rPr>
            <a:t> </a:t>
          </a:r>
          <a:r>
            <a:rPr lang="en-US" sz="2800" dirty="0" err="1" smtClean="0">
              <a:solidFill>
                <a:schemeClr val="tx1"/>
              </a:solidFill>
              <a:latin typeface="Candara" pitchFamily="34" charset="0"/>
            </a:rPr>
            <a:t>Melayu</a:t>
          </a:r>
          <a:endParaRPr lang="en-MY" sz="2800" dirty="0">
            <a:solidFill>
              <a:schemeClr val="tx1"/>
            </a:solidFill>
            <a:latin typeface="Candara" pitchFamily="34" charset="0"/>
          </a:endParaRPr>
        </a:p>
      </dgm:t>
    </dgm:pt>
    <dgm:pt modelId="{4CE31ABA-BE9D-49D6-9D32-DBBFCFC1723A}" type="parTrans" cxnId="{9D4AA463-2EAE-4D33-86D9-F8C18A10B221}">
      <dgm:prSet/>
      <dgm:spPr/>
      <dgm:t>
        <a:bodyPr/>
        <a:lstStyle/>
        <a:p>
          <a:endParaRPr lang="en-MY"/>
        </a:p>
      </dgm:t>
    </dgm:pt>
    <dgm:pt modelId="{5FC3AD22-8D12-4874-9CFB-7A3898FF236D}" type="sibTrans" cxnId="{9D4AA463-2EAE-4D33-86D9-F8C18A10B221}">
      <dgm:prSet/>
      <dgm:spPr/>
      <dgm:t>
        <a:bodyPr/>
        <a:lstStyle/>
        <a:p>
          <a:endParaRPr lang="en-MY"/>
        </a:p>
      </dgm:t>
    </dgm:pt>
    <dgm:pt modelId="{3641C881-E742-4545-8933-F00DF58498C1}">
      <dgm:prSet phldrT="[Text]" custT="1"/>
      <dgm:spPr/>
      <dgm:t>
        <a:bodyPr/>
        <a:lstStyle/>
        <a:p>
          <a:r>
            <a:rPr lang="en-US" sz="2800" dirty="0" err="1" smtClean="0">
              <a:solidFill>
                <a:schemeClr val="tx1"/>
              </a:solidFill>
              <a:latin typeface="Candara" pitchFamily="34" charset="0"/>
            </a:rPr>
            <a:t>Penyusunan</a:t>
          </a:r>
          <a:r>
            <a:rPr lang="en-US" sz="2800" dirty="0" smtClean="0">
              <a:solidFill>
                <a:schemeClr val="tx1"/>
              </a:solidFill>
              <a:latin typeface="Candara" pitchFamily="34" charset="0"/>
            </a:rPr>
            <a:t> </a:t>
          </a:r>
          <a:r>
            <a:rPr lang="en-US" sz="2800" dirty="0" err="1" smtClean="0">
              <a:solidFill>
                <a:schemeClr val="tx1"/>
              </a:solidFill>
              <a:latin typeface="Candara" pitchFamily="34" charset="0"/>
            </a:rPr>
            <a:t>semula</a:t>
          </a:r>
          <a:r>
            <a:rPr lang="en-US" sz="2800" dirty="0" smtClean="0">
              <a:solidFill>
                <a:schemeClr val="tx1"/>
              </a:solidFill>
              <a:latin typeface="Candara" pitchFamily="34" charset="0"/>
            </a:rPr>
            <a:t> </a:t>
          </a:r>
          <a:r>
            <a:rPr lang="en-US" sz="2800" dirty="0" err="1" smtClean="0">
              <a:solidFill>
                <a:schemeClr val="tx1"/>
              </a:solidFill>
              <a:latin typeface="Candara" pitchFamily="34" charset="0"/>
            </a:rPr>
            <a:t>masyarakat</a:t>
          </a:r>
          <a:r>
            <a:rPr lang="en-US" sz="2800" dirty="0" smtClean="0">
              <a:solidFill>
                <a:schemeClr val="tx1"/>
              </a:solidFill>
              <a:latin typeface="Candara" pitchFamily="34" charset="0"/>
            </a:rPr>
            <a:t> Malaysia</a:t>
          </a:r>
          <a:endParaRPr lang="en-MY" sz="2800" dirty="0">
            <a:solidFill>
              <a:schemeClr val="tx1"/>
            </a:solidFill>
            <a:latin typeface="Candara" pitchFamily="34" charset="0"/>
          </a:endParaRPr>
        </a:p>
      </dgm:t>
    </dgm:pt>
    <dgm:pt modelId="{BC834C96-3FED-4D36-B4F9-7EB8AFCBD1B3}" type="parTrans" cxnId="{0DA1A3B6-303C-429A-863B-DAA98E96D474}">
      <dgm:prSet/>
      <dgm:spPr/>
      <dgm:t>
        <a:bodyPr/>
        <a:lstStyle/>
        <a:p>
          <a:endParaRPr lang="en-MY"/>
        </a:p>
      </dgm:t>
    </dgm:pt>
    <dgm:pt modelId="{D5120BA7-81EF-4B1C-9975-08851E07481D}" type="sibTrans" cxnId="{0DA1A3B6-303C-429A-863B-DAA98E96D474}">
      <dgm:prSet/>
      <dgm:spPr/>
      <dgm:t>
        <a:bodyPr/>
        <a:lstStyle/>
        <a:p>
          <a:endParaRPr lang="en-MY"/>
        </a:p>
      </dgm:t>
    </dgm:pt>
    <dgm:pt modelId="{4ECD29BC-FABE-4E6A-AA61-302EE7767318}">
      <dgm:prSet phldrT="[Text]" custT="1"/>
      <dgm:spPr/>
      <dgm:t>
        <a:bodyPr/>
        <a:lstStyle/>
        <a:p>
          <a:r>
            <a:rPr lang="en-US" sz="2800" dirty="0" smtClean="0">
              <a:solidFill>
                <a:schemeClr val="tx1"/>
              </a:solidFill>
              <a:latin typeface="Candara" pitchFamily="34" charset="0"/>
            </a:rPr>
            <a:t>Kaum2 </a:t>
          </a:r>
          <a:r>
            <a:rPr lang="en-US" sz="2800" dirty="0" err="1" smtClean="0">
              <a:solidFill>
                <a:schemeClr val="tx1"/>
              </a:solidFill>
              <a:latin typeface="Candara" pitchFamily="34" charset="0"/>
            </a:rPr>
            <a:t>tidak</a:t>
          </a:r>
          <a:r>
            <a:rPr lang="en-US" sz="2800" dirty="0" smtClean="0">
              <a:solidFill>
                <a:schemeClr val="tx1"/>
              </a:solidFill>
              <a:latin typeface="Candara" pitchFamily="34" charset="0"/>
            </a:rPr>
            <a:t> </a:t>
          </a:r>
          <a:r>
            <a:rPr lang="en-US" sz="2800" dirty="0" err="1" smtClean="0">
              <a:solidFill>
                <a:schemeClr val="tx1"/>
              </a:solidFill>
              <a:latin typeface="Candara" pitchFamily="34" charset="0"/>
            </a:rPr>
            <a:t>dikenali</a:t>
          </a:r>
          <a:r>
            <a:rPr lang="en-US" sz="2800" dirty="0" smtClean="0">
              <a:solidFill>
                <a:schemeClr val="tx1"/>
              </a:solidFill>
              <a:latin typeface="Candara" pitchFamily="34" charset="0"/>
            </a:rPr>
            <a:t> </a:t>
          </a:r>
          <a:r>
            <a:rPr lang="en-US" sz="2800" dirty="0" err="1" smtClean="0">
              <a:solidFill>
                <a:schemeClr val="tx1"/>
              </a:solidFill>
              <a:latin typeface="Candara" pitchFamily="34" charset="0"/>
            </a:rPr>
            <a:t>mengikut</a:t>
          </a:r>
          <a:r>
            <a:rPr lang="en-US" sz="2800" dirty="0" smtClean="0">
              <a:solidFill>
                <a:schemeClr val="tx1"/>
              </a:solidFill>
              <a:latin typeface="Candara" pitchFamily="34" charset="0"/>
            </a:rPr>
            <a:t> </a:t>
          </a:r>
          <a:r>
            <a:rPr lang="en-US" sz="2800" dirty="0" err="1" smtClean="0">
              <a:solidFill>
                <a:schemeClr val="tx1"/>
              </a:solidFill>
              <a:latin typeface="Candara" pitchFamily="34" charset="0"/>
            </a:rPr>
            <a:t>sektor</a:t>
          </a:r>
          <a:r>
            <a:rPr lang="en-US" sz="2800" dirty="0" smtClean="0">
              <a:solidFill>
                <a:schemeClr val="tx1"/>
              </a:solidFill>
              <a:latin typeface="Candara" pitchFamily="34" charset="0"/>
            </a:rPr>
            <a:t> </a:t>
          </a:r>
          <a:r>
            <a:rPr lang="en-US" sz="2800" dirty="0" err="1" smtClean="0">
              <a:solidFill>
                <a:schemeClr val="tx1"/>
              </a:solidFill>
              <a:latin typeface="Candara" pitchFamily="34" charset="0"/>
            </a:rPr>
            <a:t>kerja</a:t>
          </a:r>
          <a:endParaRPr lang="en-MY" sz="2800" dirty="0">
            <a:solidFill>
              <a:schemeClr val="tx1"/>
            </a:solidFill>
            <a:latin typeface="Candara" pitchFamily="34" charset="0"/>
          </a:endParaRPr>
        </a:p>
      </dgm:t>
    </dgm:pt>
    <dgm:pt modelId="{CAE23D9D-A9F6-49BF-978B-56FBA17F56F9}" type="parTrans" cxnId="{188EB54F-0C0E-4058-9D01-EE0F5855678E}">
      <dgm:prSet/>
      <dgm:spPr/>
      <dgm:t>
        <a:bodyPr/>
        <a:lstStyle/>
        <a:p>
          <a:endParaRPr lang="en-MY"/>
        </a:p>
      </dgm:t>
    </dgm:pt>
    <dgm:pt modelId="{C8AC5297-27D2-4A6E-A08F-34EAB5190EA5}" type="sibTrans" cxnId="{188EB54F-0C0E-4058-9D01-EE0F5855678E}">
      <dgm:prSet/>
      <dgm:spPr/>
      <dgm:t>
        <a:bodyPr/>
        <a:lstStyle/>
        <a:p>
          <a:endParaRPr lang="en-MY"/>
        </a:p>
      </dgm:t>
    </dgm:pt>
    <dgm:pt modelId="{AFA41208-709E-4C10-BF80-C12EFF8263A6}">
      <dgm:prSet phldrT="[Text]" custT="1"/>
      <dgm:spPr/>
      <dgm:t>
        <a:bodyPr/>
        <a:lstStyle/>
        <a:p>
          <a:r>
            <a:rPr lang="en-US" sz="2800" dirty="0" err="1" smtClean="0">
              <a:solidFill>
                <a:schemeClr val="tx1"/>
              </a:solidFill>
              <a:latin typeface="Candara" pitchFamily="34" charset="0"/>
            </a:rPr>
            <a:t>Kurangkan</a:t>
          </a:r>
          <a:r>
            <a:rPr lang="en-US" sz="2800" dirty="0" smtClean="0">
              <a:solidFill>
                <a:schemeClr val="tx1"/>
              </a:solidFill>
              <a:latin typeface="Candara" pitchFamily="34" charset="0"/>
            </a:rPr>
            <a:t> </a:t>
          </a:r>
          <a:r>
            <a:rPr lang="en-US" sz="2800" dirty="0" err="1" smtClean="0">
              <a:solidFill>
                <a:schemeClr val="tx1"/>
              </a:solidFill>
              <a:latin typeface="Candara" pitchFamily="34" charset="0"/>
            </a:rPr>
            <a:t>kemiskinan</a:t>
          </a:r>
          <a:r>
            <a:rPr lang="en-US" sz="2800" dirty="0" smtClean="0">
              <a:solidFill>
                <a:schemeClr val="tx1"/>
              </a:solidFill>
              <a:latin typeface="Candara" pitchFamily="34" charset="0"/>
            </a:rPr>
            <a:t> </a:t>
          </a:r>
          <a:r>
            <a:rPr lang="en-US" sz="2800" dirty="0" err="1" smtClean="0">
              <a:solidFill>
                <a:schemeClr val="tx1"/>
              </a:solidFill>
              <a:latin typeface="Candara" pitchFamily="34" charset="0"/>
            </a:rPr>
            <a:t>tnpa</a:t>
          </a:r>
          <a:r>
            <a:rPr lang="en-US" sz="2800" dirty="0" smtClean="0">
              <a:solidFill>
                <a:schemeClr val="tx1"/>
              </a:solidFill>
              <a:latin typeface="Candara" pitchFamily="34" charset="0"/>
            </a:rPr>
            <a:t> </a:t>
          </a:r>
          <a:r>
            <a:rPr lang="en-US" sz="2800" dirty="0" err="1" smtClean="0">
              <a:solidFill>
                <a:schemeClr val="tx1"/>
              </a:solidFill>
              <a:latin typeface="Candara" pitchFamily="34" charset="0"/>
            </a:rPr>
            <a:t>mengira</a:t>
          </a:r>
          <a:r>
            <a:rPr lang="en-US" sz="2800" dirty="0" smtClean="0">
              <a:solidFill>
                <a:schemeClr val="tx1"/>
              </a:solidFill>
              <a:latin typeface="Candara" pitchFamily="34" charset="0"/>
            </a:rPr>
            <a:t> </a:t>
          </a:r>
          <a:r>
            <a:rPr lang="en-US" sz="2800" dirty="0" err="1" smtClean="0">
              <a:solidFill>
                <a:schemeClr val="tx1"/>
              </a:solidFill>
              <a:latin typeface="Candara" pitchFamily="34" charset="0"/>
            </a:rPr>
            <a:t>kaum</a:t>
          </a:r>
          <a:endParaRPr lang="en-MY" sz="2800" dirty="0">
            <a:solidFill>
              <a:schemeClr val="tx1"/>
            </a:solidFill>
            <a:latin typeface="Candara" pitchFamily="34" charset="0"/>
          </a:endParaRPr>
        </a:p>
      </dgm:t>
    </dgm:pt>
    <dgm:pt modelId="{8AC933DB-483E-4DCE-971E-FAFF38FAF071}" type="parTrans" cxnId="{019381C2-3331-4DF0-A0FD-964A6BB28D15}">
      <dgm:prSet/>
      <dgm:spPr/>
      <dgm:t>
        <a:bodyPr/>
        <a:lstStyle/>
        <a:p>
          <a:endParaRPr lang="en-MY"/>
        </a:p>
      </dgm:t>
    </dgm:pt>
    <dgm:pt modelId="{1103CEBD-F465-497B-AFCD-9A33B7EF1D93}" type="sibTrans" cxnId="{019381C2-3331-4DF0-A0FD-964A6BB28D15}">
      <dgm:prSet/>
      <dgm:spPr/>
      <dgm:t>
        <a:bodyPr/>
        <a:lstStyle/>
        <a:p>
          <a:endParaRPr lang="en-MY"/>
        </a:p>
      </dgm:t>
    </dgm:pt>
    <dgm:pt modelId="{9E6E39FA-9FAB-4CB0-B426-2E6E108DA71F}">
      <dgm:prSet phldrT="[Text]" custT="1"/>
      <dgm:spPr/>
      <dgm:t>
        <a:bodyPr/>
        <a:lstStyle/>
        <a:p>
          <a:r>
            <a:rPr lang="en-US" sz="2800" dirty="0" err="1" smtClean="0">
              <a:solidFill>
                <a:schemeClr val="tx1"/>
              </a:solidFill>
              <a:latin typeface="Candara" pitchFamily="34" charset="0"/>
            </a:rPr>
            <a:t>Dasar</a:t>
          </a:r>
          <a:r>
            <a:rPr lang="en-US" sz="2800" dirty="0" smtClean="0">
              <a:solidFill>
                <a:schemeClr val="tx1"/>
              </a:solidFill>
              <a:latin typeface="Candara" pitchFamily="34" charset="0"/>
            </a:rPr>
            <a:t> </a:t>
          </a:r>
          <a:r>
            <a:rPr lang="en-US" sz="2800" dirty="0" err="1" smtClean="0">
              <a:solidFill>
                <a:schemeClr val="tx1"/>
              </a:solidFill>
              <a:latin typeface="Candara" pitchFamily="34" charset="0"/>
            </a:rPr>
            <a:t>eko</a:t>
          </a:r>
          <a:r>
            <a:rPr lang="en-US" sz="2800" dirty="0" smtClean="0">
              <a:solidFill>
                <a:schemeClr val="tx1"/>
              </a:solidFill>
              <a:latin typeface="Candara" pitchFamily="34" charset="0"/>
            </a:rPr>
            <a:t> </a:t>
          </a:r>
          <a:r>
            <a:rPr lang="en-US" sz="2800" dirty="0" err="1" smtClean="0">
              <a:solidFill>
                <a:schemeClr val="tx1"/>
              </a:solidFill>
              <a:latin typeface="Candara" pitchFamily="34" charset="0"/>
            </a:rPr>
            <a:t>drangka</a:t>
          </a:r>
          <a:r>
            <a:rPr lang="en-US" sz="2800" dirty="0" smtClean="0">
              <a:solidFill>
                <a:schemeClr val="tx1"/>
              </a:solidFill>
              <a:latin typeface="Candara" pitchFamily="34" charset="0"/>
            </a:rPr>
            <a:t> </a:t>
          </a:r>
          <a:r>
            <a:rPr lang="en-US" sz="2800" dirty="0" err="1" smtClean="0">
              <a:solidFill>
                <a:schemeClr val="tx1"/>
              </a:solidFill>
              <a:latin typeface="Candara" pitchFamily="34" charset="0"/>
            </a:rPr>
            <a:t>dgn</a:t>
          </a:r>
          <a:r>
            <a:rPr lang="en-US" sz="2800" dirty="0" smtClean="0">
              <a:solidFill>
                <a:schemeClr val="tx1"/>
              </a:solidFill>
              <a:latin typeface="Candara" pitchFamily="34" charset="0"/>
            </a:rPr>
            <a:t> </a:t>
          </a:r>
          <a:r>
            <a:rPr lang="en-US" sz="2800" dirty="0" err="1" smtClean="0">
              <a:solidFill>
                <a:schemeClr val="tx1"/>
              </a:solidFill>
              <a:latin typeface="Candara" pitchFamily="34" charset="0"/>
            </a:rPr>
            <a:t>objek</a:t>
          </a:r>
          <a:r>
            <a:rPr lang="en-US" sz="2800" dirty="0" smtClean="0">
              <a:solidFill>
                <a:schemeClr val="tx1"/>
              </a:solidFill>
              <a:latin typeface="Candara" pitchFamily="34" charset="0"/>
            </a:rPr>
            <a:t> </a:t>
          </a:r>
          <a:r>
            <a:rPr lang="en-US" sz="2800" dirty="0" err="1" smtClean="0">
              <a:solidFill>
                <a:schemeClr val="tx1"/>
              </a:solidFill>
              <a:latin typeface="Candara" pitchFamily="34" charset="0"/>
            </a:rPr>
            <a:t>yg</a:t>
          </a:r>
          <a:r>
            <a:rPr lang="en-US" sz="2800" dirty="0" smtClean="0">
              <a:solidFill>
                <a:schemeClr val="tx1"/>
              </a:solidFill>
              <a:latin typeface="Candara" pitchFamily="34" charset="0"/>
            </a:rPr>
            <a:t> </a:t>
          </a:r>
          <a:r>
            <a:rPr lang="en-US" sz="2800" dirty="0" err="1" smtClean="0">
              <a:solidFill>
                <a:schemeClr val="tx1"/>
              </a:solidFill>
              <a:latin typeface="Candara" pitchFamily="34" charset="0"/>
            </a:rPr>
            <a:t>jelas</a:t>
          </a:r>
          <a:endParaRPr lang="en-MY" sz="2800" dirty="0">
            <a:solidFill>
              <a:schemeClr val="tx1"/>
            </a:solidFill>
            <a:latin typeface="Candara" pitchFamily="34" charset="0"/>
          </a:endParaRPr>
        </a:p>
      </dgm:t>
    </dgm:pt>
    <dgm:pt modelId="{A629682D-EE48-4E9F-A23A-9142F3D9A620}" type="parTrans" cxnId="{3885109B-3933-484A-A3D7-B5CEDA1F8EEC}">
      <dgm:prSet/>
      <dgm:spPr/>
      <dgm:t>
        <a:bodyPr/>
        <a:lstStyle/>
        <a:p>
          <a:endParaRPr lang="en-MY"/>
        </a:p>
      </dgm:t>
    </dgm:pt>
    <dgm:pt modelId="{E6151371-D1A8-4733-A01C-9B1D8A2A5C2D}" type="sibTrans" cxnId="{3885109B-3933-484A-A3D7-B5CEDA1F8EEC}">
      <dgm:prSet/>
      <dgm:spPr/>
      <dgm:t>
        <a:bodyPr/>
        <a:lstStyle/>
        <a:p>
          <a:endParaRPr lang="en-MY"/>
        </a:p>
      </dgm:t>
    </dgm:pt>
    <dgm:pt modelId="{4E3D5E9C-046A-4659-BBD9-6CC6F20C06FE}">
      <dgm:prSet phldrT="[Text]" custT="1"/>
      <dgm:spPr/>
      <dgm:t>
        <a:bodyPr/>
        <a:lstStyle/>
        <a:p>
          <a:r>
            <a:rPr lang="en-US" sz="2800" dirty="0" err="1" smtClean="0">
              <a:solidFill>
                <a:schemeClr val="tx1"/>
              </a:solidFill>
              <a:latin typeface="Candara" pitchFamily="34" charset="0"/>
            </a:rPr>
            <a:t>Merangka</a:t>
          </a:r>
          <a:r>
            <a:rPr lang="en-US" sz="2800" dirty="0" smtClean="0">
              <a:solidFill>
                <a:schemeClr val="tx1"/>
              </a:solidFill>
              <a:latin typeface="Candara" pitchFamily="34" charset="0"/>
            </a:rPr>
            <a:t> </a:t>
          </a:r>
          <a:r>
            <a:rPr lang="en-US" sz="2800" dirty="0" err="1" smtClean="0">
              <a:solidFill>
                <a:schemeClr val="tx1"/>
              </a:solidFill>
              <a:latin typeface="Candara" pitchFamily="34" charset="0"/>
            </a:rPr>
            <a:t>pbangunan</a:t>
          </a:r>
          <a:r>
            <a:rPr lang="en-US" sz="2800" dirty="0" smtClean="0">
              <a:solidFill>
                <a:schemeClr val="tx1"/>
              </a:solidFill>
              <a:latin typeface="Candara" pitchFamily="34" charset="0"/>
            </a:rPr>
            <a:t> &amp; </a:t>
          </a:r>
          <a:r>
            <a:rPr lang="en-US" sz="2800" dirty="0" err="1" smtClean="0">
              <a:solidFill>
                <a:schemeClr val="tx1"/>
              </a:solidFill>
              <a:latin typeface="Candara" pitchFamily="34" charset="0"/>
            </a:rPr>
            <a:t>prncangan</a:t>
          </a:r>
          <a:r>
            <a:rPr lang="en-US" sz="2800" dirty="0" smtClean="0">
              <a:solidFill>
                <a:schemeClr val="tx1"/>
              </a:solidFill>
              <a:latin typeface="Candara" pitchFamily="34" charset="0"/>
            </a:rPr>
            <a:t> </a:t>
          </a:r>
          <a:r>
            <a:rPr lang="en-US" sz="2800" dirty="0" err="1" smtClean="0">
              <a:solidFill>
                <a:schemeClr val="tx1"/>
              </a:solidFill>
              <a:latin typeface="Candara" pitchFamily="34" charset="0"/>
            </a:rPr>
            <a:t>eko</a:t>
          </a:r>
          <a:endParaRPr lang="en-MY" sz="2800" dirty="0">
            <a:solidFill>
              <a:schemeClr val="tx1"/>
            </a:solidFill>
            <a:latin typeface="Candara" pitchFamily="34" charset="0"/>
          </a:endParaRPr>
        </a:p>
      </dgm:t>
    </dgm:pt>
    <dgm:pt modelId="{C24C2DB7-F20D-4A0A-B75E-EF5B28CCEF20}" type="sibTrans" cxnId="{87BC776F-6338-4FFB-88F0-D0F2270DBF10}">
      <dgm:prSet/>
      <dgm:spPr/>
      <dgm:t>
        <a:bodyPr/>
        <a:lstStyle/>
        <a:p>
          <a:endParaRPr lang="en-MY"/>
        </a:p>
      </dgm:t>
    </dgm:pt>
    <dgm:pt modelId="{32BEBDA2-C7C8-404B-BF21-A68CD89E562B}" type="parTrans" cxnId="{87BC776F-6338-4FFB-88F0-D0F2270DBF10}">
      <dgm:prSet/>
      <dgm:spPr/>
      <dgm:t>
        <a:bodyPr/>
        <a:lstStyle/>
        <a:p>
          <a:endParaRPr lang="en-MY"/>
        </a:p>
      </dgm:t>
    </dgm:pt>
    <dgm:pt modelId="{650C1F2A-494D-4BA1-BDC4-7B900D9CF23E}" type="pres">
      <dgm:prSet presAssocID="{74A93B9B-D177-4512-ADD8-259F536A7760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MY"/>
        </a:p>
      </dgm:t>
    </dgm:pt>
    <dgm:pt modelId="{2857DC5C-312E-4255-8E37-F87CAB570309}" type="pres">
      <dgm:prSet presAssocID="{4E3D5E9C-046A-4659-BBD9-6CC6F20C06FE}" presName="vertOne" presStyleCnt="0"/>
      <dgm:spPr/>
    </dgm:pt>
    <dgm:pt modelId="{8155CAB5-A788-4AE2-834A-ACF5A451FB71}" type="pres">
      <dgm:prSet presAssocID="{4E3D5E9C-046A-4659-BBD9-6CC6F20C06FE}" presName="txOne" presStyleLbl="node0" presStyleIdx="0" presStyleCnt="1" custLinFactNeighborX="830" custLinFactNeighborY="-649">
        <dgm:presLayoutVars>
          <dgm:chPref val="3"/>
        </dgm:presLayoutVars>
      </dgm:prSet>
      <dgm:spPr/>
      <dgm:t>
        <a:bodyPr/>
        <a:lstStyle/>
        <a:p>
          <a:endParaRPr lang="en-MY"/>
        </a:p>
      </dgm:t>
    </dgm:pt>
    <dgm:pt modelId="{4DB61602-EB83-4CA1-9303-65973D56FF56}" type="pres">
      <dgm:prSet presAssocID="{4E3D5E9C-046A-4659-BBD9-6CC6F20C06FE}" presName="parTransOne" presStyleCnt="0"/>
      <dgm:spPr/>
    </dgm:pt>
    <dgm:pt modelId="{F95E0DC4-09FE-4F64-963C-9CEB59B2BA79}" type="pres">
      <dgm:prSet presAssocID="{4E3D5E9C-046A-4659-BBD9-6CC6F20C06FE}" presName="horzOne" presStyleCnt="0"/>
      <dgm:spPr/>
    </dgm:pt>
    <dgm:pt modelId="{C3DC6E02-1F46-4B9A-B38B-1D37E5A5359E}" type="pres">
      <dgm:prSet presAssocID="{E5925156-8D82-4D57-BE32-44D8D6C48BBD}" presName="vertTwo" presStyleCnt="0"/>
      <dgm:spPr/>
    </dgm:pt>
    <dgm:pt modelId="{16425554-9445-4D89-8A95-C480C3999A88}" type="pres">
      <dgm:prSet presAssocID="{E5925156-8D82-4D57-BE32-44D8D6C48BBD}" presName="txTwo" presStyleLbl="node2" presStyleIdx="0" presStyleCnt="2" custScaleX="105944" custScaleY="100978">
        <dgm:presLayoutVars>
          <dgm:chPref val="3"/>
        </dgm:presLayoutVars>
      </dgm:prSet>
      <dgm:spPr/>
      <dgm:t>
        <a:bodyPr/>
        <a:lstStyle/>
        <a:p>
          <a:endParaRPr lang="en-MY"/>
        </a:p>
      </dgm:t>
    </dgm:pt>
    <dgm:pt modelId="{29477255-5684-456B-B55F-D16AB6440A73}" type="pres">
      <dgm:prSet presAssocID="{E5925156-8D82-4D57-BE32-44D8D6C48BBD}" presName="parTransTwo" presStyleCnt="0"/>
      <dgm:spPr/>
    </dgm:pt>
    <dgm:pt modelId="{E704FB2F-E36B-49C4-93E1-4E7CC7A6D2D0}" type="pres">
      <dgm:prSet presAssocID="{E5925156-8D82-4D57-BE32-44D8D6C48BBD}" presName="horzTwo" presStyleCnt="0"/>
      <dgm:spPr/>
    </dgm:pt>
    <dgm:pt modelId="{9C965342-7F58-4B2E-B53C-66AA0B6C9287}" type="pres">
      <dgm:prSet presAssocID="{3641C881-E742-4545-8933-F00DF58498C1}" presName="vertThree" presStyleCnt="0"/>
      <dgm:spPr/>
    </dgm:pt>
    <dgm:pt modelId="{2F983C50-D274-4EE0-92C5-4D5E3CB0637F}" type="pres">
      <dgm:prSet presAssocID="{3641C881-E742-4545-8933-F00DF58498C1}" presName="txThree" presStyleLbl="node3" presStyleIdx="0" presStyleCnt="3" custScaleX="113115" custScaleY="104170" custLinFactNeighborX="-4663" custLinFactNeighborY="-850">
        <dgm:presLayoutVars>
          <dgm:chPref val="3"/>
        </dgm:presLayoutVars>
      </dgm:prSet>
      <dgm:spPr/>
      <dgm:t>
        <a:bodyPr/>
        <a:lstStyle/>
        <a:p>
          <a:endParaRPr lang="en-MY"/>
        </a:p>
      </dgm:t>
    </dgm:pt>
    <dgm:pt modelId="{964ABD6E-2D98-4A6E-BCA0-47AB41291FD3}" type="pres">
      <dgm:prSet presAssocID="{3641C881-E742-4545-8933-F00DF58498C1}" presName="horzThree" presStyleCnt="0"/>
      <dgm:spPr/>
    </dgm:pt>
    <dgm:pt modelId="{F78BAAB7-0743-4889-A8A7-1D8CE39ABDCB}" type="pres">
      <dgm:prSet presAssocID="{D5120BA7-81EF-4B1C-9975-08851E07481D}" presName="sibSpaceThree" presStyleCnt="0"/>
      <dgm:spPr/>
    </dgm:pt>
    <dgm:pt modelId="{0B6975C7-37A7-481D-B921-2AD462B29E9F}" type="pres">
      <dgm:prSet presAssocID="{4ECD29BC-FABE-4E6A-AA61-302EE7767318}" presName="vertThree" presStyleCnt="0"/>
      <dgm:spPr/>
    </dgm:pt>
    <dgm:pt modelId="{46FFD170-FB61-49C1-881E-88DC9003F058}" type="pres">
      <dgm:prSet presAssocID="{4ECD29BC-FABE-4E6A-AA61-302EE7767318}" presName="txThree" presStyleLbl="node3" presStyleIdx="1" presStyleCnt="3" custScaleX="114744" custScaleY="108440">
        <dgm:presLayoutVars>
          <dgm:chPref val="3"/>
        </dgm:presLayoutVars>
      </dgm:prSet>
      <dgm:spPr/>
      <dgm:t>
        <a:bodyPr/>
        <a:lstStyle/>
        <a:p>
          <a:endParaRPr lang="en-MY"/>
        </a:p>
      </dgm:t>
    </dgm:pt>
    <dgm:pt modelId="{C5841EA8-AE9C-4B10-B0B5-DFD673BD2202}" type="pres">
      <dgm:prSet presAssocID="{4ECD29BC-FABE-4E6A-AA61-302EE7767318}" presName="horzThree" presStyleCnt="0"/>
      <dgm:spPr/>
    </dgm:pt>
    <dgm:pt modelId="{679486CF-DA72-4F79-9C72-AF0F4613C616}" type="pres">
      <dgm:prSet presAssocID="{5FC3AD22-8D12-4874-9CFB-7A3898FF236D}" presName="sibSpaceTwo" presStyleCnt="0"/>
      <dgm:spPr/>
    </dgm:pt>
    <dgm:pt modelId="{8ED7A23F-64E6-46CB-AE56-18DB13903D2B}" type="pres">
      <dgm:prSet presAssocID="{AFA41208-709E-4C10-BF80-C12EFF8263A6}" presName="vertTwo" presStyleCnt="0"/>
      <dgm:spPr/>
    </dgm:pt>
    <dgm:pt modelId="{7D7C79D4-2038-4208-AFE2-E15927E67FF3}" type="pres">
      <dgm:prSet presAssocID="{AFA41208-709E-4C10-BF80-C12EFF8263A6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MY"/>
        </a:p>
      </dgm:t>
    </dgm:pt>
    <dgm:pt modelId="{AE4EA128-5431-48E0-8E44-55EC372309C3}" type="pres">
      <dgm:prSet presAssocID="{AFA41208-709E-4C10-BF80-C12EFF8263A6}" presName="parTransTwo" presStyleCnt="0"/>
      <dgm:spPr/>
    </dgm:pt>
    <dgm:pt modelId="{D8C7B539-B491-4566-A0CE-1742A3C975DC}" type="pres">
      <dgm:prSet presAssocID="{AFA41208-709E-4C10-BF80-C12EFF8263A6}" presName="horzTwo" presStyleCnt="0"/>
      <dgm:spPr/>
    </dgm:pt>
    <dgm:pt modelId="{9E437360-ACAA-4364-872C-7EEEFD58B2DB}" type="pres">
      <dgm:prSet presAssocID="{9E6E39FA-9FAB-4CB0-B426-2E6E108DA71F}" presName="vertThree" presStyleCnt="0"/>
      <dgm:spPr/>
    </dgm:pt>
    <dgm:pt modelId="{389A54DA-A2E9-408E-9CFB-AF9A79C65B48}" type="pres">
      <dgm:prSet presAssocID="{9E6E39FA-9FAB-4CB0-B426-2E6E108DA71F}" presName="txThree" presStyleLbl="node3" presStyleIdx="2" presStyleCnt="3" custScaleX="114027" custScaleY="109819">
        <dgm:presLayoutVars>
          <dgm:chPref val="3"/>
        </dgm:presLayoutVars>
      </dgm:prSet>
      <dgm:spPr/>
      <dgm:t>
        <a:bodyPr/>
        <a:lstStyle/>
        <a:p>
          <a:endParaRPr lang="en-MY"/>
        </a:p>
      </dgm:t>
    </dgm:pt>
    <dgm:pt modelId="{EE85D13C-8734-490C-BABD-4C5940079806}" type="pres">
      <dgm:prSet presAssocID="{9E6E39FA-9FAB-4CB0-B426-2E6E108DA71F}" presName="horzThree" presStyleCnt="0"/>
      <dgm:spPr/>
    </dgm:pt>
  </dgm:ptLst>
  <dgm:cxnLst>
    <dgm:cxn modelId="{019381C2-3331-4DF0-A0FD-964A6BB28D15}" srcId="{4E3D5E9C-046A-4659-BBD9-6CC6F20C06FE}" destId="{AFA41208-709E-4C10-BF80-C12EFF8263A6}" srcOrd="1" destOrd="0" parTransId="{8AC933DB-483E-4DCE-971E-FAFF38FAF071}" sibTransId="{1103CEBD-F465-497B-AFCD-9A33B7EF1D93}"/>
    <dgm:cxn modelId="{9D4AA463-2EAE-4D33-86D9-F8C18A10B221}" srcId="{4E3D5E9C-046A-4659-BBD9-6CC6F20C06FE}" destId="{E5925156-8D82-4D57-BE32-44D8D6C48BBD}" srcOrd="0" destOrd="0" parTransId="{4CE31ABA-BE9D-49D6-9D32-DBBFCFC1723A}" sibTransId="{5FC3AD22-8D12-4874-9CFB-7A3898FF236D}"/>
    <dgm:cxn modelId="{AE980F51-D384-4EBC-870D-310D82BEB582}" type="presOf" srcId="{AFA41208-709E-4C10-BF80-C12EFF8263A6}" destId="{7D7C79D4-2038-4208-AFE2-E15927E67FF3}" srcOrd="0" destOrd="0" presId="urn:microsoft.com/office/officeart/2005/8/layout/hierarchy4"/>
    <dgm:cxn modelId="{FAF2752E-8A48-4658-92EF-360FA5BECEB6}" type="presOf" srcId="{E5925156-8D82-4D57-BE32-44D8D6C48BBD}" destId="{16425554-9445-4D89-8A95-C480C3999A88}" srcOrd="0" destOrd="0" presId="urn:microsoft.com/office/officeart/2005/8/layout/hierarchy4"/>
    <dgm:cxn modelId="{5B87BFD4-F743-420D-894A-1688E428D314}" type="presOf" srcId="{4ECD29BC-FABE-4E6A-AA61-302EE7767318}" destId="{46FFD170-FB61-49C1-881E-88DC9003F058}" srcOrd="0" destOrd="0" presId="urn:microsoft.com/office/officeart/2005/8/layout/hierarchy4"/>
    <dgm:cxn modelId="{448CC65C-C64B-4162-9FD5-E6E664E02C57}" type="presOf" srcId="{74A93B9B-D177-4512-ADD8-259F536A7760}" destId="{650C1F2A-494D-4BA1-BDC4-7B900D9CF23E}" srcOrd="0" destOrd="0" presId="urn:microsoft.com/office/officeart/2005/8/layout/hierarchy4"/>
    <dgm:cxn modelId="{A4613B42-B744-4461-AE1A-8145DEF39CD2}" type="presOf" srcId="{9E6E39FA-9FAB-4CB0-B426-2E6E108DA71F}" destId="{389A54DA-A2E9-408E-9CFB-AF9A79C65B48}" srcOrd="0" destOrd="0" presId="urn:microsoft.com/office/officeart/2005/8/layout/hierarchy4"/>
    <dgm:cxn modelId="{EF812D72-4368-4400-B640-4E08243260F9}" type="presOf" srcId="{4E3D5E9C-046A-4659-BBD9-6CC6F20C06FE}" destId="{8155CAB5-A788-4AE2-834A-ACF5A451FB71}" srcOrd="0" destOrd="0" presId="urn:microsoft.com/office/officeart/2005/8/layout/hierarchy4"/>
    <dgm:cxn modelId="{188EB54F-0C0E-4058-9D01-EE0F5855678E}" srcId="{E5925156-8D82-4D57-BE32-44D8D6C48BBD}" destId="{4ECD29BC-FABE-4E6A-AA61-302EE7767318}" srcOrd="1" destOrd="0" parTransId="{CAE23D9D-A9F6-49BF-978B-56FBA17F56F9}" sibTransId="{C8AC5297-27D2-4A6E-A08F-34EAB5190EA5}"/>
    <dgm:cxn modelId="{86BC047D-6CD2-4650-AE8E-72BB380DAF07}" type="presOf" srcId="{3641C881-E742-4545-8933-F00DF58498C1}" destId="{2F983C50-D274-4EE0-92C5-4D5E3CB0637F}" srcOrd="0" destOrd="0" presId="urn:microsoft.com/office/officeart/2005/8/layout/hierarchy4"/>
    <dgm:cxn modelId="{3885109B-3933-484A-A3D7-B5CEDA1F8EEC}" srcId="{AFA41208-709E-4C10-BF80-C12EFF8263A6}" destId="{9E6E39FA-9FAB-4CB0-B426-2E6E108DA71F}" srcOrd="0" destOrd="0" parTransId="{A629682D-EE48-4E9F-A23A-9142F3D9A620}" sibTransId="{E6151371-D1A8-4733-A01C-9B1D8A2A5C2D}"/>
    <dgm:cxn modelId="{87BC776F-6338-4FFB-88F0-D0F2270DBF10}" srcId="{74A93B9B-D177-4512-ADD8-259F536A7760}" destId="{4E3D5E9C-046A-4659-BBD9-6CC6F20C06FE}" srcOrd="0" destOrd="0" parTransId="{32BEBDA2-C7C8-404B-BF21-A68CD89E562B}" sibTransId="{C24C2DB7-F20D-4A0A-B75E-EF5B28CCEF20}"/>
    <dgm:cxn modelId="{0DA1A3B6-303C-429A-863B-DAA98E96D474}" srcId="{E5925156-8D82-4D57-BE32-44D8D6C48BBD}" destId="{3641C881-E742-4545-8933-F00DF58498C1}" srcOrd="0" destOrd="0" parTransId="{BC834C96-3FED-4D36-B4F9-7EB8AFCBD1B3}" sibTransId="{D5120BA7-81EF-4B1C-9975-08851E07481D}"/>
    <dgm:cxn modelId="{06D16787-0BC9-4A67-B4FE-C5A6B901913A}" type="presParOf" srcId="{650C1F2A-494D-4BA1-BDC4-7B900D9CF23E}" destId="{2857DC5C-312E-4255-8E37-F87CAB570309}" srcOrd="0" destOrd="0" presId="urn:microsoft.com/office/officeart/2005/8/layout/hierarchy4"/>
    <dgm:cxn modelId="{102B5053-1760-4159-8FD6-3C6EA53C7E9E}" type="presParOf" srcId="{2857DC5C-312E-4255-8E37-F87CAB570309}" destId="{8155CAB5-A788-4AE2-834A-ACF5A451FB71}" srcOrd="0" destOrd="0" presId="urn:microsoft.com/office/officeart/2005/8/layout/hierarchy4"/>
    <dgm:cxn modelId="{B3EAA579-FFB5-42DD-ACBC-57CE150DF43F}" type="presParOf" srcId="{2857DC5C-312E-4255-8E37-F87CAB570309}" destId="{4DB61602-EB83-4CA1-9303-65973D56FF56}" srcOrd="1" destOrd="0" presId="urn:microsoft.com/office/officeart/2005/8/layout/hierarchy4"/>
    <dgm:cxn modelId="{C1595DCB-F8BB-414E-86FF-9A2314E25EB3}" type="presParOf" srcId="{2857DC5C-312E-4255-8E37-F87CAB570309}" destId="{F95E0DC4-09FE-4F64-963C-9CEB59B2BA79}" srcOrd="2" destOrd="0" presId="urn:microsoft.com/office/officeart/2005/8/layout/hierarchy4"/>
    <dgm:cxn modelId="{693A012D-7124-4896-96C2-23DAC7430E04}" type="presParOf" srcId="{F95E0DC4-09FE-4F64-963C-9CEB59B2BA79}" destId="{C3DC6E02-1F46-4B9A-B38B-1D37E5A5359E}" srcOrd="0" destOrd="0" presId="urn:microsoft.com/office/officeart/2005/8/layout/hierarchy4"/>
    <dgm:cxn modelId="{5370AC12-8E7A-48A5-8347-04EA7959540D}" type="presParOf" srcId="{C3DC6E02-1F46-4B9A-B38B-1D37E5A5359E}" destId="{16425554-9445-4D89-8A95-C480C3999A88}" srcOrd="0" destOrd="0" presId="urn:microsoft.com/office/officeart/2005/8/layout/hierarchy4"/>
    <dgm:cxn modelId="{7B9A364D-1415-4862-95BB-1BB01CEFF92D}" type="presParOf" srcId="{C3DC6E02-1F46-4B9A-B38B-1D37E5A5359E}" destId="{29477255-5684-456B-B55F-D16AB6440A73}" srcOrd="1" destOrd="0" presId="urn:microsoft.com/office/officeart/2005/8/layout/hierarchy4"/>
    <dgm:cxn modelId="{01B2E0E4-B1FF-46C7-B76E-C27CFA453CB3}" type="presParOf" srcId="{C3DC6E02-1F46-4B9A-B38B-1D37E5A5359E}" destId="{E704FB2F-E36B-49C4-93E1-4E7CC7A6D2D0}" srcOrd="2" destOrd="0" presId="urn:microsoft.com/office/officeart/2005/8/layout/hierarchy4"/>
    <dgm:cxn modelId="{28F2CC15-46D1-4EA1-A8A9-E5619A299B99}" type="presParOf" srcId="{E704FB2F-E36B-49C4-93E1-4E7CC7A6D2D0}" destId="{9C965342-7F58-4B2E-B53C-66AA0B6C9287}" srcOrd="0" destOrd="0" presId="urn:microsoft.com/office/officeart/2005/8/layout/hierarchy4"/>
    <dgm:cxn modelId="{4FC523CE-C15F-4655-8285-D1B6E9FECA22}" type="presParOf" srcId="{9C965342-7F58-4B2E-B53C-66AA0B6C9287}" destId="{2F983C50-D274-4EE0-92C5-4D5E3CB0637F}" srcOrd="0" destOrd="0" presId="urn:microsoft.com/office/officeart/2005/8/layout/hierarchy4"/>
    <dgm:cxn modelId="{91DDA8D6-89F2-45AF-B85F-FE229C8EB4EE}" type="presParOf" srcId="{9C965342-7F58-4B2E-B53C-66AA0B6C9287}" destId="{964ABD6E-2D98-4A6E-BCA0-47AB41291FD3}" srcOrd="1" destOrd="0" presId="urn:microsoft.com/office/officeart/2005/8/layout/hierarchy4"/>
    <dgm:cxn modelId="{90A811F6-72B7-4570-B81D-B26DC3FF34D9}" type="presParOf" srcId="{E704FB2F-E36B-49C4-93E1-4E7CC7A6D2D0}" destId="{F78BAAB7-0743-4889-A8A7-1D8CE39ABDCB}" srcOrd="1" destOrd="0" presId="urn:microsoft.com/office/officeart/2005/8/layout/hierarchy4"/>
    <dgm:cxn modelId="{7AE45B3D-EBE6-4A35-B986-2925096CD5C7}" type="presParOf" srcId="{E704FB2F-E36B-49C4-93E1-4E7CC7A6D2D0}" destId="{0B6975C7-37A7-481D-B921-2AD462B29E9F}" srcOrd="2" destOrd="0" presId="urn:microsoft.com/office/officeart/2005/8/layout/hierarchy4"/>
    <dgm:cxn modelId="{B90BCB46-1DCF-4608-9B1D-CA9D73876746}" type="presParOf" srcId="{0B6975C7-37A7-481D-B921-2AD462B29E9F}" destId="{46FFD170-FB61-49C1-881E-88DC9003F058}" srcOrd="0" destOrd="0" presId="urn:microsoft.com/office/officeart/2005/8/layout/hierarchy4"/>
    <dgm:cxn modelId="{20B4E1B5-BDFD-4CCE-A6C7-000662283F0E}" type="presParOf" srcId="{0B6975C7-37A7-481D-B921-2AD462B29E9F}" destId="{C5841EA8-AE9C-4B10-B0B5-DFD673BD2202}" srcOrd="1" destOrd="0" presId="urn:microsoft.com/office/officeart/2005/8/layout/hierarchy4"/>
    <dgm:cxn modelId="{F06EC907-A3A5-45C8-B13D-8906509E12E5}" type="presParOf" srcId="{F95E0DC4-09FE-4F64-963C-9CEB59B2BA79}" destId="{679486CF-DA72-4F79-9C72-AF0F4613C616}" srcOrd="1" destOrd="0" presId="urn:microsoft.com/office/officeart/2005/8/layout/hierarchy4"/>
    <dgm:cxn modelId="{ACDEECA6-6432-4E50-A705-9ABB8DA91C2C}" type="presParOf" srcId="{F95E0DC4-09FE-4F64-963C-9CEB59B2BA79}" destId="{8ED7A23F-64E6-46CB-AE56-18DB13903D2B}" srcOrd="2" destOrd="0" presId="urn:microsoft.com/office/officeart/2005/8/layout/hierarchy4"/>
    <dgm:cxn modelId="{E885A3AE-A3BD-455C-B22B-86FFB22DBB74}" type="presParOf" srcId="{8ED7A23F-64E6-46CB-AE56-18DB13903D2B}" destId="{7D7C79D4-2038-4208-AFE2-E15927E67FF3}" srcOrd="0" destOrd="0" presId="urn:microsoft.com/office/officeart/2005/8/layout/hierarchy4"/>
    <dgm:cxn modelId="{A131BE38-82C3-4A02-B348-16062AB439F9}" type="presParOf" srcId="{8ED7A23F-64E6-46CB-AE56-18DB13903D2B}" destId="{AE4EA128-5431-48E0-8E44-55EC372309C3}" srcOrd="1" destOrd="0" presId="urn:microsoft.com/office/officeart/2005/8/layout/hierarchy4"/>
    <dgm:cxn modelId="{33E5606C-9B87-414F-9F0C-D95738DE2A2A}" type="presParOf" srcId="{8ED7A23F-64E6-46CB-AE56-18DB13903D2B}" destId="{D8C7B539-B491-4566-A0CE-1742A3C975DC}" srcOrd="2" destOrd="0" presId="urn:microsoft.com/office/officeart/2005/8/layout/hierarchy4"/>
    <dgm:cxn modelId="{E39777AA-FA1F-4675-A80D-BCA7125D11E9}" type="presParOf" srcId="{D8C7B539-B491-4566-A0CE-1742A3C975DC}" destId="{9E437360-ACAA-4364-872C-7EEEFD58B2DB}" srcOrd="0" destOrd="0" presId="urn:microsoft.com/office/officeart/2005/8/layout/hierarchy4"/>
    <dgm:cxn modelId="{6A9D9E9F-7582-43BC-9120-F7C1268D955B}" type="presParOf" srcId="{9E437360-ACAA-4364-872C-7EEEFD58B2DB}" destId="{389A54DA-A2E9-408E-9CFB-AF9A79C65B48}" srcOrd="0" destOrd="0" presId="urn:microsoft.com/office/officeart/2005/8/layout/hierarchy4"/>
    <dgm:cxn modelId="{6E149E93-C3D7-48EB-B4E2-793C7DB380BF}" type="presParOf" srcId="{9E437360-ACAA-4364-872C-7EEEFD58B2DB}" destId="{EE85D13C-8734-490C-BABD-4C5940079806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155CAB5-A788-4AE2-834A-ACF5A451FB71}">
      <dsp:nvSpPr>
        <dsp:cNvPr id="0" name=""/>
        <dsp:cNvSpPr/>
      </dsp:nvSpPr>
      <dsp:spPr>
        <a:xfrm>
          <a:off x="1720" y="1"/>
          <a:ext cx="8567231" cy="1509003"/>
        </a:xfrm>
        <a:prstGeom prst="roundRect">
          <a:avLst>
            <a:gd name="adj" fmla="val 10000"/>
          </a:avLst>
        </a:prstGeom>
        <a:solidFill>
          <a:schemeClr val="accent4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>
              <a:solidFill>
                <a:schemeClr val="tx1"/>
              </a:solidFill>
              <a:latin typeface="Candara" pitchFamily="34" charset="0"/>
            </a:rPr>
            <a:t>Merangka</a:t>
          </a:r>
          <a:r>
            <a:rPr lang="en-US" sz="2800" kern="1200" dirty="0" smtClean="0">
              <a:solidFill>
                <a:schemeClr val="tx1"/>
              </a:solidFill>
              <a:latin typeface="Candara" pitchFamily="34" charset="0"/>
            </a:rPr>
            <a:t> </a:t>
          </a:r>
          <a:r>
            <a:rPr lang="en-US" sz="2800" kern="1200" dirty="0" err="1" smtClean="0">
              <a:solidFill>
                <a:schemeClr val="tx1"/>
              </a:solidFill>
              <a:latin typeface="Candara" pitchFamily="34" charset="0"/>
            </a:rPr>
            <a:t>pbangunan</a:t>
          </a:r>
          <a:r>
            <a:rPr lang="en-US" sz="2800" kern="1200" dirty="0" smtClean="0">
              <a:solidFill>
                <a:schemeClr val="tx1"/>
              </a:solidFill>
              <a:latin typeface="Candara" pitchFamily="34" charset="0"/>
            </a:rPr>
            <a:t> &amp; </a:t>
          </a:r>
          <a:r>
            <a:rPr lang="en-US" sz="2800" kern="1200" dirty="0" err="1" smtClean="0">
              <a:solidFill>
                <a:schemeClr val="tx1"/>
              </a:solidFill>
              <a:latin typeface="Candara" pitchFamily="34" charset="0"/>
            </a:rPr>
            <a:t>prncangan</a:t>
          </a:r>
          <a:r>
            <a:rPr lang="en-US" sz="2800" kern="1200" dirty="0" smtClean="0">
              <a:solidFill>
                <a:schemeClr val="tx1"/>
              </a:solidFill>
              <a:latin typeface="Candara" pitchFamily="34" charset="0"/>
            </a:rPr>
            <a:t> </a:t>
          </a:r>
          <a:r>
            <a:rPr lang="en-US" sz="2800" kern="1200" dirty="0" err="1" smtClean="0">
              <a:solidFill>
                <a:schemeClr val="tx1"/>
              </a:solidFill>
              <a:latin typeface="Candara" pitchFamily="34" charset="0"/>
            </a:rPr>
            <a:t>eko</a:t>
          </a:r>
          <a:endParaRPr lang="en-MY" sz="2800" kern="1200" dirty="0">
            <a:solidFill>
              <a:schemeClr val="tx1"/>
            </a:solidFill>
            <a:latin typeface="Candara" pitchFamily="34" charset="0"/>
          </a:endParaRPr>
        </a:p>
      </dsp:txBody>
      <dsp:txXfrm>
        <a:off x="1720" y="1"/>
        <a:ext cx="8567231" cy="1509003"/>
      </dsp:txXfrm>
    </dsp:sp>
    <dsp:sp modelId="{16425554-9445-4D89-8A95-C480C3999A88}">
      <dsp:nvSpPr>
        <dsp:cNvPr id="0" name=""/>
        <dsp:cNvSpPr/>
      </dsp:nvSpPr>
      <dsp:spPr>
        <a:xfrm>
          <a:off x="9222" y="1655689"/>
          <a:ext cx="5708193" cy="1523761"/>
        </a:xfrm>
        <a:prstGeom prst="roundRect">
          <a:avLst>
            <a:gd name="adj" fmla="val 10000"/>
          </a:avLst>
        </a:prstGeom>
        <a:solidFill>
          <a:schemeClr val="accent4">
            <a:tint val="99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>
              <a:solidFill>
                <a:schemeClr val="tx1"/>
              </a:solidFill>
              <a:latin typeface="Candara" pitchFamily="34" charset="0"/>
            </a:rPr>
            <a:t>Kurangkan</a:t>
          </a:r>
          <a:r>
            <a:rPr lang="en-US" sz="2800" kern="1200" dirty="0" smtClean="0">
              <a:solidFill>
                <a:schemeClr val="tx1"/>
              </a:solidFill>
              <a:latin typeface="Candara" pitchFamily="34" charset="0"/>
            </a:rPr>
            <a:t> </a:t>
          </a:r>
          <a:r>
            <a:rPr lang="en-US" sz="2800" kern="1200" dirty="0" err="1" smtClean="0">
              <a:solidFill>
                <a:schemeClr val="tx1"/>
              </a:solidFill>
              <a:latin typeface="Candara" pitchFamily="34" charset="0"/>
            </a:rPr>
            <a:t>perbezaan</a:t>
          </a:r>
          <a:r>
            <a:rPr lang="en-US" sz="2800" kern="1200" dirty="0" smtClean="0">
              <a:solidFill>
                <a:schemeClr val="tx1"/>
              </a:solidFill>
              <a:latin typeface="Candara" pitchFamily="34" charset="0"/>
            </a:rPr>
            <a:t> </a:t>
          </a:r>
          <a:r>
            <a:rPr lang="en-US" sz="2800" kern="1200" dirty="0" err="1" smtClean="0">
              <a:solidFill>
                <a:schemeClr val="tx1"/>
              </a:solidFill>
              <a:latin typeface="Candara" pitchFamily="34" charset="0"/>
            </a:rPr>
            <a:t>eko</a:t>
          </a:r>
          <a:r>
            <a:rPr lang="en-US" sz="2800" kern="1200" dirty="0" smtClean="0">
              <a:solidFill>
                <a:schemeClr val="tx1"/>
              </a:solidFill>
              <a:latin typeface="Candara" pitchFamily="34" charset="0"/>
            </a:rPr>
            <a:t> </a:t>
          </a:r>
          <a:r>
            <a:rPr lang="en-US" sz="2800" kern="1200" dirty="0" err="1" smtClean="0">
              <a:solidFill>
                <a:schemeClr val="tx1"/>
              </a:solidFill>
              <a:latin typeface="Candara" pitchFamily="34" charset="0"/>
            </a:rPr>
            <a:t>antara</a:t>
          </a:r>
          <a:r>
            <a:rPr lang="en-US" sz="2800" kern="1200" dirty="0" smtClean="0">
              <a:solidFill>
                <a:schemeClr val="tx1"/>
              </a:solidFill>
              <a:latin typeface="Candara" pitchFamily="34" charset="0"/>
            </a:rPr>
            <a:t> org </a:t>
          </a:r>
          <a:r>
            <a:rPr lang="en-US" sz="2800" kern="1200" dirty="0" err="1" smtClean="0">
              <a:solidFill>
                <a:schemeClr val="tx1"/>
              </a:solidFill>
              <a:latin typeface="Candara" pitchFamily="34" charset="0"/>
            </a:rPr>
            <a:t>Melayu</a:t>
          </a:r>
          <a:r>
            <a:rPr lang="en-US" sz="2800" kern="1200" dirty="0" smtClean="0">
              <a:solidFill>
                <a:schemeClr val="tx1"/>
              </a:solidFill>
              <a:latin typeface="Candara" pitchFamily="34" charset="0"/>
            </a:rPr>
            <a:t> &amp; </a:t>
          </a:r>
          <a:r>
            <a:rPr lang="en-US" sz="2800" kern="1200" dirty="0" err="1" smtClean="0">
              <a:solidFill>
                <a:schemeClr val="tx1"/>
              </a:solidFill>
              <a:latin typeface="Candara" pitchFamily="34" charset="0"/>
            </a:rPr>
            <a:t>bukan</a:t>
          </a:r>
          <a:r>
            <a:rPr lang="en-US" sz="2800" kern="1200" dirty="0" smtClean="0">
              <a:solidFill>
                <a:schemeClr val="tx1"/>
              </a:solidFill>
              <a:latin typeface="Candara" pitchFamily="34" charset="0"/>
            </a:rPr>
            <a:t> </a:t>
          </a:r>
          <a:r>
            <a:rPr lang="en-US" sz="2800" kern="1200" dirty="0" err="1" smtClean="0">
              <a:solidFill>
                <a:schemeClr val="tx1"/>
              </a:solidFill>
              <a:latin typeface="Candara" pitchFamily="34" charset="0"/>
            </a:rPr>
            <a:t>Melayu</a:t>
          </a:r>
          <a:endParaRPr lang="en-MY" sz="2800" kern="1200" dirty="0">
            <a:solidFill>
              <a:schemeClr val="tx1"/>
            </a:solidFill>
            <a:latin typeface="Candara" pitchFamily="34" charset="0"/>
          </a:endParaRPr>
        </a:p>
      </dsp:txBody>
      <dsp:txXfrm>
        <a:off x="9222" y="1655689"/>
        <a:ext cx="5708193" cy="1523761"/>
      </dsp:txXfrm>
    </dsp:sp>
    <dsp:sp modelId="{2F983C50-D274-4EE0-92C5-4D5E3CB0637F}">
      <dsp:nvSpPr>
        <dsp:cNvPr id="0" name=""/>
        <dsp:cNvSpPr/>
      </dsp:nvSpPr>
      <dsp:spPr>
        <a:xfrm>
          <a:off x="72016" y="3312363"/>
          <a:ext cx="2616054" cy="1571929"/>
        </a:xfrm>
        <a:prstGeom prst="roundRect">
          <a:avLst>
            <a:gd name="adj" fmla="val 10000"/>
          </a:avLst>
        </a:prstGeom>
        <a:solidFill>
          <a:schemeClr val="accent4">
            <a:tint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>
              <a:solidFill>
                <a:schemeClr val="tx1"/>
              </a:solidFill>
              <a:latin typeface="Candara" pitchFamily="34" charset="0"/>
            </a:rPr>
            <a:t>Penyusunan</a:t>
          </a:r>
          <a:r>
            <a:rPr lang="en-US" sz="2800" kern="1200" dirty="0" smtClean="0">
              <a:solidFill>
                <a:schemeClr val="tx1"/>
              </a:solidFill>
              <a:latin typeface="Candara" pitchFamily="34" charset="0"/>
            </a:rPr>
            <a:t> </a:t>
          </a:r>
          <a:r>
            <a:rPr lang="en-US" sz="2800" kern="1200" dirty="0" err="1" smtClean="0">
              <a:solidFill>
                <a:schemeClr val="tx1"/>
              </a:solidFill>
              <a:latin typeface="Candara" pitchFamily="34" charset="0"/>
            </a:rPr>
            <a:t>semula</a:t>
          </a:r>
          <a:r>
            <a:rPr lang="en-US" sz="2800" kern="1200" dirty="0" smtClean="0">
              <a:solidFill>
                <a:schemeClr val="tx1"/>
              </a:solidFill>
              <a:latin typeface="Candara" pitchFamily="34" charset="0"/>
            </a:rPr>
            <a:t> </a:t>
          </a:r>
          <a:r>
            <a:rPr lang="en-US" sz="2800" kern="1200" dirty="0" err="1" smtClean="0">
              <a:solidFill>
                <a:schemeClr val="tx1"/>
              </a:solidFill>
              <a:latin typeface="Candara" pitchFamily="34" charset="0"/>
            </a:rPr>
            <a:t>masyarakat</a:t>
          </a:r>
          <a:r>
            <a:rPr lang="en-US" sz="2800" kern="1200" dirty="0" smtClean="0">
              <a:solidFill>
                <a:schemeClr val="tx1"/>
              </a:solidFill>
              <a:latin typeface="Candara" pitchFamily="34" charset="0"/>
            </a:rPr>
            <a:t> Malaysia</a:t>
          </a:r>
          <a:endParaRPr lang="en-MY" sz="2800" kern="1200" dirty="0">
            <a:solidFill>
              <a:schemeClr val="tx1"/>
            </a:solidFill>
            <a:latin typeface="Candara" pitchFamily="34" charset="0"/>
          </a:endParaRPr>
        </a:p>
      </dsp:txBody>
      <dsp:txXfrm>
        <a:off x="72016" y="3312363"/>
        <a:ext cx="2616054" cy="1571929"/>
      </dsp:txXfrm>
    </dsp:sp>
    <dsp:sp modelId="{46FFD170-FB61-49C1-881E-88DC9003F058}">
      <dsp:nvSpPr>
        <dsp:cNvPr id="0" name=""/>
        <dsp:cNvSpPr/>
      </dsp:nvSpPr>
      <dsp:spPr>
        <a:xfrm>
          <a:off x="2893049" y="3325190"/>
          <a:ext cx="2653729" cy="1636363"/>
        </a:xfrm>
        <a:prstGeom prst="roundRect">
          <a:avLst>
            <a:gd name="adj" fmla="val 10000"/>
          </a:avLst>
        </a:prstGeom>
        <a:solidFill>
          <a:schemeClr val="accent4">
            <a:tint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chemeClr val="tx1"/>
              </a:solidFill>
              <a:latin typeface="Candara" pitchFamily="34" charset="0"/>
            </a:rPr>
            <a:t>Kaum2 </a:t>
          </a:r>
          <a:r>
            <a:rPr lang="en-US" sz="2800" kern="1200" dirty="0" err="1" smtClean="0">
              <a:solidFill>
                <a:schemeClr val="tx1"/>
              </a:solidFill>
              <a:latin typeface="Candara" pitchFamily="34" charset="0"/>
            </a:rPr>
            <a:t>tidak</a:t>
          </a:r>
          <a:r>
            <a:rPr lang="en-US" sz="2800" kern="1200" dirty="0" smtClean="0">
              <a:solidFill>
                <a:schemeClr val="tx1"/>
              </a:solidFill>
              <a:latin typeface="Candara" pitchFamily="34" charset="0"/>
            </a:rPr>
            <a:t> </a:t>
          </a:r>
          <a:r>
            <a:rPr lang="en-US" sz="2800" kern="1200" dirty="0" err="1" smtClean="0">
              <a:solidFill>
                <a:schemeClr val="tx1"/>
              </a:solidFill>
              <a:latin typeface="Candara" pitchFamily="34" charset="0"/>
            </a:rPr>
            <a:t>dikenali</a:t>
          </a:r>
          <a:r>
            <a:rPr lang="en-US" sz="2800" kern="1200" dirty="0" smtClean="0">
              <a:solidFill>
                <a:schemeClr val="tx1"/>
              </a:solidFill>
              <a:latin typeface="Candara" pitchFamily="34" charset="0"/>
            </a:rPr>
            <a:t> </a:t>
          </a:r>
          <a:r>
            <a:rPr lang="en-US" sz="2800" kern="1200" dirty="0" err="1" smtClean="0">
              <a:solidFill>
                <a:schemeClr val="tx1"/>
              </a:solidFill>
              <a:latin typeface="Candara" pitchFamily="34" charset="0"/>
            </a:rPr>
            <a:t>mengikut</a:t>
          </a:r>
          <a:r>
            <a:rPr lang="en-US" sz="2800" kern="1200" dirty="0" smtClean="0">
              <a:solidFill>
                <a:schemeClr val="tx1"/>
              </a:solidFill>
              <a:latin typeface="Candara" pitchFamily="34" charset="0"/>
            </a:rPr>
            <a:t> </a:t>
          </a:r>
          <a:r>
            <a:rPr lang="en-US" sz="2800" kern="1200" dirty="0" err="1" smtClean="0">
              <a:solidFill>
                <a:schemeClr val="tx1"/>
              </a:solidFill>
              <a:latin typeface="Candara" pitchFamily="34" charset="0"/>
            </a:rPr>
            <a:t>sektor</a:t>
          </a:r>
          <a:r>
            <a:rPr lang="en-US" sz="2800" kern="1200" dirty="0" smtClean="0">
              <a:solidFill>
                <a:schemeClr val="tx1"/>
              </a:solidFill>
              <a:latin typeface="Candara" pitchFamily="34" charset="0"/>
            </a:rPr>
            <a:t> </a:t>
          </a:r>
          <a:r>
            <a:rPr lang="en-US" sz="2800" kern="1200" dirty="0" err="1" smtClean="0">
              <a:solidFill>
                <a:schemeClr val="tx1"/>
              </a:solidFill>
              <a:latin typeface="Candara" pitchFamily="34" charset="0"/>
            </a:rPr>
            <a:t>kerja</a:t>
          </a:r>
          <a:endParaRPr lang="en-MY" sz="2800" kern="1200" dirty="0">
            <a:solidFill>
              <a:schemeClr val="tx1"/>
            </a:solidFill>
            <a:latin typeface="Candara" pitchFamily="34" charset="0"/>
          </a:endParaRPr>
        </a:p>
      </dsp:txBody>
      <dsp:txXfrm>
        <a:off x="2893049" y="3325190"/>
        <a:ext cx="2653729" cy="1636363"/>
      </dsp:txXfrm>
    </dsp:sp>
    <dsp:sp modelId="{7D7C79D4-2038-4208-AFE2-E15927E67FF3}">
      <dsp:nvSpPr>
        <dsp:cNvPr id="0" name=""/>
        <dsp:cNvSpPr/>
      </dsp:nvSpPr>
      <dsp:spPr>
        <a:xfrm>
          <a:off x="5912256" y="1655689"/>
          <a:ext cx="2647473" cy="1509003"/>
        </a:xfrm>
        <a:prstGeom prst="roundRect">
          <a:avLst>
            <a:gd name="adj" fmla="val 10000"/>
          </a:avLst>
        </a:prstGeom>
        <a:solidFill>
          <a:schemeClr val="accent4">
            <a:tint val="99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>
              <a:solidFill>
                <a:schemeClr val="tx1"/>
              </a:solidFill>
              <a:latin typeface="Candara" pitchFamily="34" charset="0"/>
            </a:rPr>
            <a:t>Kurangkan</a:t>
          </a:r>
          <a:r>
            <a:rPr lang="en-US" sz="2800" kern="1200" dirty="0" smtClean="0">
              <a:solidFill>
                <a:schemeClr val="tx1"/>
              </a:solidFill>
              <a:latin typeface="Candara" pitchFamily="34" charset="0"/>
            </a:rPr>
            <a:t> </a:t>
          </a:r>
          <a:r>
            <a:rPr lang="en-US" sz="2800" kern="1200" dirty="0" err="1" smtClean="0">
              <a:solidFill>
                <a:schemeClr val="tx1"/>
              </a:solidFill>
              <a:latin typeface="Candara" pitchFamily="34" charset="0"/>
            </a:rPr>
            <a:t>kemiskinan</a:t>
          </a:r>
          <a:r>
            <a:rPr lang="en-US" sz="2800" kern="1200" dirty="0" smtClean="0">
              <a:solidFill>
                <a:schemeClr val="tx1"/>
              </a:solidFill>
              <a:latin typeface="Candara" pitchFamily="34" charset="0"/>
            </a:rPr>
            <a:t> </a:t>
          </a:r>
          <a:r>
            <a:rPr lang="en-US" sz="2800" kern="1200" dirty="0" err="1" smtClean="0">
              <a:solidFill>
                <a:schemeClr val="tx1"/>
              </a:solidFill>
              <a:latin typeface="Candara" pitchFamily="34" charset="0"/>
            </a:rPr>
            <a:t>tnpa</a:t>
          </a:r>
          <a:r>
            <a:rPr lang="en-US" sz="2800" kern="1200" dirty="0" smtClean="0">
              <a:solidFill>
                <a:schemeClr val="tx1"/>
              </a:solidFill>
              <a:latin typeface="Candara" pitchFamily="34" charset="0"/>
            </a:rPr>
            <a:t> </a:t>
          </a:r>
          <a:r>
            <a:rPr lang="en-US" sz="2800" kern="1200" dirty="0" err="1" smtClean="0">
              <a:solidFill>
                <a:schemeClr val="tx1"/>
              </a:solidFill>
              <a:latin typeface="Candara" pitchFamily="34" charset="0"/>
            </a:rPr>
            <a:t>mengira</a:t>
          </a:r>
          <a:r>
            <a:rPr lang="en-US" sz="2800" kern="1200" dirty="0" smtClean="0">
              <a:solidFill>
                <a:schemeClr val="tx1"/>
              </a:solidFill>
              <a:latin typeface="Candara" pitchFamily="34" charset="0"/>
            </a:rPr>
            <a:t> </a:t>
          </a:r>
          <a:r>
            <a:rPr lang="en-US" sz="2800" kern="1200" dirty="0" err="1" smtClean="0">
              <a:solidFill>
                <a:schemeClr val="tx1"/>
              </a:solidFill>
              <a:latin typeface="Candara" pitchFamily="34" charset="0"/>
            </a:rPr>
            <a:t>kaum</a:t>
          </a:r>
          <a:endParaRPr lang="en-MY" sz="2800" kern="1200" dirty="0">
            <a:solidFill>
              <a:schemeClr val="tx1"/>
            </a:solidFill>
            <a:latin typeface="Candara" pitchFamily="34" charset="0"/>
          </a:endParaRPr>
        </a:p>
      </dsp:txBody>
      <dsp:txXfrm>
        <a:off x="5912256" y="1655689"/>
        <a:ext cx="2647473" cy="1509003"/>
      </dsp:txXfrm>
    </dsp:sp>
    <dsp:sp modelId="{389A54DA-A2E9-408E-9CFB-AF9A79C65B48}">
      <dsp:nvSpPr>
        <dsp:cNvPr id="0" name=""/>
        <dsp:cNvSpPr/>
      </dsp:nvSpPr>
      <dsp:spPr>
        <a:xfrm>
          <a:off x="5917419" y="3310432"/>
          <a:ext cx="2637146" cy="1657172"/>
        </a:xfrm>
        <a:prstGeom prst="roundRect">
          <a:avLst>
            <a:gd name="adj" fmla="val 10000"/>
          </a:avLst>
        </a:prstGeom>
        <a:solidFill>
          <a:schemeClr val="accent4">
            <a:tint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>
              <a:solidFill>
                <a:schemeClr val="tx1"/>
              </a:solidFill>
              <a:latin typeface="Candara" pitchFamily="34" charset="0"/>
            </a:rPr>
            <a:t>Dasar</a:t>
          </a:r>
          <a:r>
            <a:rPr lang="en-US" sz="2800" kern="1200" dirty="0" smtClean="0">
              <a:solidFill>
                <a:schemeClr val="tx1"/>
              </a:solidFill>
              <a:latin typeface="Candara" pitchFamily="34" charset="0"/>
            </a:rPr>
            <a:t> </a:t>
          </a:r>
          <a:r>
            <a:rPr lang="en-US" sz="2800" kern="1200" dirty="0" err="1" smtClean="0">
              <a:solidFill>
                <a:schemeClr val="tx1"/>
              </a:solidFill>
              <a:latin typeface="Candara" pitchFamily="34" charset="0"/>
            </a:rPr>
            <a:t>eko</a:t>
          </a:r>
          <a:r>
            <a:rPr lang="en-US" sz="2800" kern="1200" dirty="0" smtClean="0">
              <a:solidFill>
                <a:schemeClr val="tx1"/>
              </a:solidFill>
              <a:latin typeface="Candara" pitchFamily="34" charset="0"/>
            </a:rPr>
            <a:t> </a:t>
          </a:r>
          <a:r>
            <a:rPr lang="en-US" sz="2800" kern="1200" dirty="0" err="1" smtClean="0">
              <a:solidFill>
                <a:schemeClr val="tx1"/>
              </a:solidFill>
              <a:latin typeface="Candara" pitchFamily="34" charset="0"/>
            </a:rPr>
            <a:t>drangka</a:t>
          </a:r>
          <a:r>
            <a:rPr lang="en-US" sz="2800" kern="1200" dirty="0" smtClean="0">
              <a:solidFill>
                <a:schemeClr val="tx1"/>
              </a:solidFill>
              <a:latin typeface="Candara" pitchFamily="34" charset="0"/>
            </a:rPr>
            <a:t> </a:t>
          </a:r>
          <a:r>
            <a:rPr lang="en-US" sz="2800" kern="1200" dirty="0" err="1" smtClean="0">
              <a:solidFill>
                <a:schemeClr val="tx1"/>
              </a:solidFill>
              <a:latin typeface="Candara" pitchFamily="34" charset="0"/>
            </a:rPr>
            <a:t>dgn</a:t>
          </a:r>
          <a:r>
            <a:rPr lang="en-US" sz="2800" kern="1200" dirty="0" smtClean="0">
              <a:solidFill>
                <a:schemeClr val="tx1"/>
              </a:solidFill>
              <a:latin typeface="Candara" pitchFamily="34" charset="0"/>
            </a:rPr>
            <a:t> </a:t>
          </a:r>
          <a:r>
            <a:rPr lang="en-US" sz="2800" kern="1200" dirty="0" err="1" smtClean="0">
              <a:solidFill>
                <a:schemeClr val="tx1"/>
              </a:solidFill>
              <a:latin typeface="Candara" pitchFamily="34" charset="0"/>
            </a:rPr>
            <a:t>objek</a:t>
          </a:r>
          <a:r>
            <a:rPr lang="en-US" sz="2800" kern="1200" dirty="0" smtClean="0">
              <a:solidFill>
                <a:schemeClr val="tx1"/>
              </a:solidFill>
              <a:latin typeface="Candara" pitchFamily="34" charset="0"/>
            </a:rPr>
            <a:t> </a:t>
          </a:r>
          <a:r>
            <a:rPr lang="en-US" sz="2800" kern="1200" dirty="0" err="1" smtClean="0">
              <a:solidFill>
                <a:schemeClr val="tx1"/>
              </a:solidFill>
              <a:latin typeface="Candara" pitchFamily="34" charset="0"/>
            </a:rPr>
            <a:t>yg</a:t>
          </a:r>
          <a:r>
            <a:rPr lang="en-US" sz="2800" kern="1200" dirty="0" smtClean="0">
              <a:solidFill>
                <a:schemeClr val="tx1"/>
              </a:solidFill>
              <a:latin typeface="Candara" pitchFamily="34" charset="0"/>
            </a:rPr>
            <a:t> </a:t>
          </a:r>
          <a:r>
            <a:rPr lang="en-US" sz="2800" kern="1200" dirty="0" err="1" smtClean="0">
              <a:solidFill>
                <a:schemeClr val="tx1"/>
              </a:solidFill>
              <a:latin typeface="Candara" pitchFamily="34" charset="0"/>
            </a:rPr>
            <a:t>jelas</a:t>
          </a:r>
          <a:endParaRPr lang="en-MY" sz="2800" kern="1200" dirty="0">
            <a:solidFill>
              <a:schemeClr val="tx1"/>
            </a:solidFill>
            <a:latin typeface="Candara" pitchFamily="34" charset="0"/>
          </a:endParaRPr>
        </a:p>
      </dsp:txBody>
      <dsp:txXfrm>
        <a:off x="5917419" y="3310432"/>
        <a:ext cx="2637146" cy="16571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EB127-8C0C-4A0A-A67A-344B4A42E63D}" type="datetimeFigureOut">
              <a:rPr lang="en-MY" smtClean="0"/>
              <a:t>30/10/2011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0E7BE-DBA0-4485-8546-1C8E013FDE4A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EB127-8C0C-4A0A-A67A-344B4A42E63D}" type="datetimeFigureOut">
              <a:rPr lang="en-MY" smtClean="0"/>
              <a:t>30/10/2011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0E7BE-DBA0-4485-8546-1C8E013FDE4A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EB127-8C0C-4A0A-A67A-344B4A42E63D}" type="datetimeFigureOut">
              <a:rPr lang="en-MY" smtClean="0"/>
              <a:t>30/10/2011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0E7BE-DBA0-4485-8546-1C8E013FDE4A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EB127-8C0C-4A0A-A67A-344B4A42E63D}" type="datetimeFigureOut">
              <a:rPr lang="en-MY" smtClean="0"/>
              <a:t>30/10/2011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0E7BE-DBA0-4485-8546-1C8E013FDE4A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EB127-8C0C-4A0A-A67A-344B4A42E63D}" type="datetimeFigureOut">
              <a:rPr lang="en-MY" smtClean="0"/>
              <a:t>30/10/2011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0E7BE-DBA0-4485-8546-1C8E013FDE4A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EB127-8C0C-4A0A-A67A-344B4A42E63D}" type="datetimeFigureOut">
              <a:rPr lang="en-MY" smtClean="0"/>
              <a:t>30/10/2011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0E7BE-DBA0-4485-8546-1C8E013FDE4A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EB127-8C0C-4A0A-A67A-344B4A42E63D}" type="datetimeFigureOut">
              <a:rPr lang="en-MY" smtClean="0"/>
              <a:t>30/10/2011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0E7BE-DBA0-4485-8546-1C8E013FDE4A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EB127-8C0C-4A0A-A67A-344B4A42E63D}" type="datetimeFigureOut">
              <a:rPr lang="en-MY" smtClean="0"/>
              <a:t>30/10/2011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0E7BE-DBA0-4485-8546-1C8E013FDE4A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EB127-8C0C-4A0A-A67A-344B4A42E63D}" type="datetimeFigureOut">
              <a:rPr lang="en-MY" smtClean="0"/>
              <a:t>30/10/2011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0E7BE-DBA0-4485-8546-1C8E013FDE4A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EB127-8C0C-4A0A-A67A-344B4A42E63D}" type="datetimeFigureOut">
              <a:rPr lang="en-MY" smtClean="0"/>
              <a:t>30/10/2011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0E7BE-DBA0-4485-8546-1C8E013FDE4A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EB127-8C0C-4A0A-A67A-344B4A42E63D}" type="datetimeFigureOut">
              <a:rPr lang="en-MY" smtClean="0"/>
              <a:t>30/10/2011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0E7BE-DBA0-4485-8546-1C8E013FDE4A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EB127-8C0C-4A0A-A67A-344B4A42E63D}" type="datetimeFigureOut">
              <a:rPr lang="en-MY" smtClean="0"/>
              <a:t>30/10/2011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0E7BE-DBA0-4485-8546-1C8E013FDE4A}" type="slidenum">
              <a:rPr lang="en-MY" smtClean="0"/>
              <a:t>‹#›</a:t>
            </a:fld>
            <a:endParaRPr lang="en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impledDarkRedApple-1920x120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 descr="clearUTM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1524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3400" y="4114800"/>
            <a:ext cx="83058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1" dirty="0" smtClean="0">
                <a:solidFill>
                  <a:srgbClr val="FF0000"/>
                </a:solidFill>
                <a:latin typeface="Algerian" pitchFamily="82" charset="0"/>
              </a:rPr>
              <a:t>BAB 8 : PEMBANGUNAN EKONOMI  DALAM HUBUNGAN  ETNIK</a:t>
            </a:r>
            <a:endParaRPr lang="en-US" sz="4400" b="1" i="1" dirty="0">
              <a:solidFill>
                <a:srgbClr val="FF0000"/>
              </a:solidFill>
              <a:latin typeface="Algerian" pitchFamily="82" charset="0"/>
            </a:endParaRPr>
          </a:p>
        </p:txBody>
      </p:sp>
      <p:pic>
        <p:nvPicPr>
          <p:cNvPr id="8" name="Picture 7" descr="assalamualaikum-warahmatullahi-wabarakatuh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8200" y="1600200"/>
            <a:ext cx="3657600" cy="1524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ear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7-Point Star 7"/>
          <p:cNvSpPr/>
          <p:nvPr/>
        </p:nvSpPr>
        <p:spPr>
          <a:xfrm>
            <a:off x="0" y="228600"/>
            <a:ext cx="3581400" cy="3048000"/>
          </a:xfrm>
          <a:prstGeom prst="star7">
            <a:avLst/>
          </a:prstGeom>
          <a:solidFill>
            <a:schemeClr val="bg1">
              <a:lumMod val="50000"/>
              <a:alpha val="85000"/>
            </a:schemeClr>
          </a:solidFill>
          <a:ln>
            <a:solidFill>
              <a:schemeClr val="tx1">
                <a:lumMod val="85000"/>
                <a:lumOff val="15000"/>
                <a:alpha val="65000"/>
              </a:schemeClr>
            </a:solidFill>
          </a:ln>
          <a:effectLst>
            <a:outerShdw blurRad="50800" dist="50800" dir="5400000" algn="ctr" rotWithShape="0">
              <a:schemeClr val="tx1">
                <a:lumMod val="75000"/>
                <a:lumOff val="25000"/>
                <a:alpha val="56000"/>
              </a:schemeClr>
            </a:outerShdw>
          </a:effectLst>
          <a:scene3d>
            <a:camera prst="isometricOffAxis1Righ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FF0000"/>
                </a:solidFill>
              </a:rPr>
              <a:t>KONSEP PEMBANGUNAN EKONOMI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9" name="6-Point Star 8"/>
          <p:cNvSpPr/>
          <p:nvPr/>
        </p:nvSpPr>
        <p:spPr>
          <a:xfrm>
            <a:off x="4648200" y="1905000"/>
            <a:ext cx="3048000" cy="3124200"/>
          </a:xfrm>
          <a:prstGeom prst="star6">
            <a:avLst/>
          </a:prstGeom>
          <a:solidFill>
            <a:schemeClr val="bg1">
              <a:lumMod val="50000"/>
            </a:schemeClr>
          </a:solidFill>
          <a:ln>
            <a:solidFill>
              <a:schemeClr val="tx1">
                <a:lumMod val="85000"/>
                <a:lumOff val="15000"/>
                <a:alpha val="54000"/>
              </a:schemeClr>
            </a:solidFill>
          </a:ln>
          <a:effectLst>
            <a:outerShdw blurRad="50800" dist="50800" dir="5400000" algn="ctr" rotWithShape="0">
              <a:schemeClr val="tx1">
                <a:lumMod val="85000"/>
                <a:lumOff val="15000"/>
                <a:alpha val="50000"/>
              </a:schemeClr>
            </a:outerShdw>
          </a:effectLst>
          <a:scene3d>
            <a:camera prst="isometricOffAxis2Lef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FF0000"/>
                </a:solidFill>
              </a:rPr>
              <a:t>SEJARAH RINGKAS PERKEMBANGAN EKONOMI MALAYSIA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1" name="Cloud Callout 10"/>
          <p:cNvSpPr/>
          <p:nvPr/>
        </p:nvSpPr>
        <p:spPr>
          <a:xfrm>
            <a:off x="6096000" y="762000"/>
            <a:ext cx="2819400" cy="1752600"/>
          </a:xfrm>
          <a:prstGeom prst="cloudCallout">
            <a:avLst/>
          </a:prstGeom>
          <a:solidFill>
            <a:schemeClr val="bg1">
              <a:lumMod val="50000"/>
              <a:alpha val="82000"/>
            </a:schemeClr>
          </a:solidFill>
          <a:ln>
            <a:solidFill>
              <a:schemeClr val="tx1">
                <a:lumMod val="85000"/>
                <a:lumOff val="15000"/>
                <a:alpha val="63000"/>
              </a:schemeClr>
            </a:solidFill>
          </a:ln>
          <a:effectLst>
            <a:outerShdw blurRad="50800" dist="50800" dir="5400000" algn="ctr" rotWithShape="0">
              <a:schemeClr val="tx1">
                <a:lumMod val="85000"/>
                <a:lumOff val="15000"/>
                <a:alpha val="56000"/>
              </a:schemeClr>
            </a:outerShdw>
          </a:effectLst>
          <a:scene3d>
            <a:camera prst="perspectiveContrastingLeftFacing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ERA PENJAJAH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2" name="Cloud Callout 11"/>
          <p:cNvSpPr/>
          <p:nvPr/>
        </p:nvSpPr>
        <p:spPr>
          <a:xfrm rot="18614759">
            <a:off x="3951730" y="629777"/>
            <a:ext cx="2966686" cy="1547349"/>
          </a:xfrm>
          <a:prstGeom prst="cloudCallout">
            <a:avLst/>
          </a:prstGeom>
          <a:solidFill>
            <a:schemeClr val="bg1">
              <a:lumMod val="50000"/>
              <a:alpha val="85000"/>
            </a:schemeClr>
          </a:solidFill>
          <a:ln>
            <a:solidFill>
              <a:schemeClr val="tx1">
                <a:lumMod val="85000"/>
                <a:lumOff val="15000"/>
                <a:alpha val="64000"/>
              </a:schemeClr>
            </a:solidFill>
          </a:ln>
          <a:effectLst>
            <a:outerShdw blurRad="50800" dist="50800" dir="5400000" algn="ctr" rotWithShape="0">
              <a:schemeClr val="tx1">
                <a:lumMod val="85000"/>
                <a:lumOff val="15000"/>
                <a:alpha val="77000"/>
              </a:schemeClr>
            </a:outerShdw>
          </a:effectLst>
          <a:scene3d>
            <a:camera prst="isometricOffAxis2Lef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ERA PRAPENJAJAH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09600" y="762000"/>
            <a:ext cx="769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KONSEP PEMBANGUNAN EKONOMI</a:t>
            </a:r>
          </a:p>
        </p:txBody>
      </p:sp>
      <p:sp>
        <p:nvSpPr>
          <p:cNvPr id="7" name="Oval 6"/>
          <p:cNvSpPr/>
          <p:nvPr/>
        </p:nvSpPr>
        <p:spPr>
          <a:xfrm>
            <a:off x="228600" y="1447800"/>
            <a:ext cx="4267200" cy="2209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Pertumbuhan</a:t>
            </a:r>
            <a:r>
              <a:rPr lang="en-US" sz="1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ekonomi</a:t>
            </a:r>
            <a:r>
              <a:rPr lang="en-US" sz="1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= usaha2 </a:t>
            </a:r>
            <a:r>
              <a:rPr lang="en-US" sz="16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dan</a:t>
            </a:r>
            <a:r>
              <a:rPr lang="en-US" sz="1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pencapaian</a:t>
            </a:r>
            <a:r>
              <a:rPr lang="en-US" sz="1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yang </a:t>
            </a:r>
            <a:r>
              <a:rPr lang="en-US" sz="16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telah</a:t>
            </a:r>
            <a:r>
              <a:rPr lang="en-US" sz="1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diperolehi</a:t>
            </a:r>
            <a:r>
              <a:rPr lang="en-US" sz="1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oleh</a:t>
            </a:r>
            <a:r>
              <a:rPr lang="en-US" sz="1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sesebuah</a:t>
            </a:r>
            <a:r>
              <a:rPr lang="en-US" sz="1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negara</a:t>
            </a:r>
            <a:r>
              <a:rPr lang="en-US" sz="1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dan</a:t>
            </a:r>
            <a:r>
              <a:rPr lang="en-US" sz="1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menjadi</a:t>
            </a:r>
            <a:r>
              <a:rPr lang="en-US" sz="1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prasyarat</a:t>
            </a:r>
            <a:r>
              <a:rPr lang="en-US" sz="1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kepada</a:t>
            </a:r>
            <a:r>
              <a:rPr lang="en-US" sz="1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pembangunan</a:t>
            </a:r>
            <a:r>
              <a:rPr lang="en-US" sz="1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negara</a:t>
            </a:r>
            <a:r>
              <a:rPr lang="en-US" sz="1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.</a:t>
            </a:r>
            <a:endParaRPr lang="en-US" sz="16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724400" y="1447800"/>
            <a:ext cx="4191000" cy="2362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Pembangunan </a:t>
            </a:r>
            <a:r>
              <a:rPr lang="en-US" sz="16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ekonomi</a:t>
            </a:r>
            <a:r>
              <a:rPr lang="en-US" sz="1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= </a:t>
            </a:r>
            <a:r>
              <a:rPr lang="en-US" sz="16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suatu</a:t>
            </a:r>
            <a:r>
              <a:rPr lang="en-US" sz="1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proses</a:t>
            </a:r>
            <a:r>
              <a:rPr lang="en-US" sz="1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pembangunan</a:t>
            </a:r>
            <a:r>
              <a:rPr lang="en-US" sz="1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untuk</a:t>
            </a:r>
            <a:r>
              <a:rPr lang="en-US" sz="1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menjadikan</a:t>
            </a:r>
            <a:r>
              <a:rPr lang="en-US" sz="1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negara</a:t>
            </a:r>
            <a:r>
              <a:rPr lang="en-US" sz="1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itu</a:t>
            </a:r>
            <a:r>
              <a:rPr lang="en-US" sz="1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menjadi</a:t>
            </a:r>
            <a:r>
              <a:rPr lang="en-US" sz="1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lebih</a:t>
            </a:r>
            <a:r>
              <a:rPr lang="en-US" sz="1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baik</a:t>
            </a:r>
            <a:r>
              <a:rPr lang="en-US" sz="1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dan</a:t>
            </a:r>
            <a:r>
              <a:rPr lang="en-US" sz="1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maju</a:t>
            </a:r>
            <a:r>
              <a:rPr lang="en-US" sz="1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.</a:t>
            </a:r>
          </a:p>
          <a:p>
            <a:pPr algn="r"/>
            <a:r>
              <a:rPr lang="en-US" sz="1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( </a:t>
            </a:r>
            <a:r>
              <a:rPr lang="en-US" sz="16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kesimbangan</a:t>
            </a:r>
            <a:r>
              <a:rPr lang="en-US" sz="1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ekonomi</a:t>
            </a:r>
            <a:r>
              <a:rPr lang="en-US" sz="1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dalam</a:t>
            </a:r>
            <a:r>
              <a:rPr lang="en-US" sz="1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masyarakat</a:t>
            </a:r>
            <a:r>
              <a:rPr lang="en-US" sz="1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/ </a:t>
            </a:r>
            <a:r>
              <a:rPr lang="en-US" sz="16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kebajikan</a:t>
            </a:r>
            <a:r>
              <a:rPr lang="en-US" sz="1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rakyat</a:t>
            </a:r>
            <a:r>
              <a:rPr lang="en-US" sz="1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diutamakan</a:t>
            </a:r>
            <a:r>
              <a:rPr lang="en-US" sz="1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)</a:t>
            </a:r>
            <a:endParaRPr lang="en-US" sz="16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28600" y="4953000"/>
            <a:ext cx="8610600" cy="1371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MATLAMAT  “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pembaikan</a:t>
            </a:r>
            <a:r>
              <a:rPr lang="en-US" sz="2400" dirty="0" smtClean="0"/>
              <a:t> </a:t>
            </a:r>
            <a:r>
              <a:rPr lang="en-US" sz="2400" dirty="0" err="1" smtClean="0"/>
              <a:t>taraf</a:t>
            </a:r>
            <a:r>
              <a:rPr lang="en-US" sz="2400" dirty="0" smtClean="0"/>
              <a:t> </a:t>
            </a:r>
            <a:r>
              <a:rPr lang="en-US" sz="2400" dirty="0" err="1" smtClean="0"/>
              <a:t>hidup</a:t>
            </a:r>
            <a:r>
              <a:rPr lang="en-US" sz="2400" dirty="0" smtClean="0"/>
              <a:t> </a:t>
            </a:r>
            <a:r>
              <a:rPr lang="en-US" sz="2400" dirty="0" err="1" smtClean="0"/>
              <a:t>danmelibatkan</a:t>
            </a:r>
            <a:r>
              <a:rPr lang="en-US" sz="2400" dirty="0" smtClean="0"/>
              <a:t> syarat2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memperbaiki</a:t>
            </a:r>
            <a:r>
              <a:rPr lang="en-US" sz="2400" dirty="0" smtClean="0"/>
              <a:t> </a:t>
            </a:r>
            <a:r>
              <a:rPr lang="en-US" sz="2400" dirty="0" err="1" smtClean="0"/>
              <a:t>perkembangan</a:t>
            </a:r>
            <a:r>
              <a:rPr lang="en-US" sz="2400" dirty="0" smtClean="0"/>
              <a:t> </a:t>
            </a:r>
            <a:r>
              <a:rPr lang="en-US" sz="2400" dirty="0" err="1" smtClean="0"/>
              <a:t>masyarakat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perspektif</a:t>
            </a:r>
            <a:r>
              <a:rPr lang="en-US" sz="2400" dirty="0" smtClean="0"/>
              <a:t> </a:t>
            </a:r>
            <a:r>
              <a:rPr lang="en-US" sz="2400" dirty="0" err="1" smtClean="0"/>
              <a:t>ekonomi</a:t>
            </a:r>
            <a:r>
              <a:rPr lang="en-US" sz="2400" dirty="0" smtClean="0"/>
              <a:t>”</a:t>
            </a:r>
            <a:endParaRPr lang="en-US" sz="2400" dirty="0"/>
          </a:p>
        </p:txBody>
      </p:sp>
      <p:sp>
        <p:nvSpPr>
          <p:cNvPr id="10" name="Left-Right-Up Arrow 9"/>
          <p:cNvSpPr/>
          <p:nvPr/>
        </p:nvSpPr>
        <p:spPr>
          <a:xfrm rot="10800000">
            <a:off x="3962400" y="3124200"/>
            <a:ext cx="1143000" cy="1752600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comb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381000"/>
            <a:ext cx="807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 smtClean="0">
                <a:solidFill>
                  <a:srgbClr val="FF0000"/>
                </a:solidFill>
              </a:rPr>
              <a:t>SEJARAH RINGKAS PERKEMBANGAN EKONOMI MALAYSIA</a:t>
            </a:r>
          </a:p>
        </p:txBody>
      </p:sp>
      <p:sp>
        <p:nvSpPr>
          <p:cNvPr id="5" name="Flowchart: Document 4"/>
          <p:cNvSpPr/>
          <p:nvPr/>
        </p:nvSpPr>
        <p:spPr>
          <a:xfrm>
            <a:off x="685800" y="1981200"/>
            <a:ext cx="7620000" cy="4495800"/>
          </a:xfrm>
          <a:prstGeom prst="flowChartDocument">
            <a:avLst/>
          </a:prstGeom>
          <a:solidFill>
            <a:schemeClr val="accent1">
              <a:alpha val="87000"/>
            </a:schemeClr>
          </a:solidFill>
          <a:ln>
            <a:solidFill>
              <a:schemeClr val="accent1">
                <a:shade val="50000"/>
                <a:alpha val="68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perspectiveRight"/>
            <a:lightRig rig="threePt" dir="t"/>
          </a:scene3d>
          <a:sp3d>
            <a:bevelT prst="slope"/>
            <a:bevelB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lphaUcPeriod"/>
            </a:pPr>
            <a:r>
              <a:rPr lang="en-US" sz="2800" dirty="0" smtClean="0">
                <a:solidFill>
                  <a:schemeClr val="bg1"/>
                </a:solidFill>
              </a:rPr>
              <a:t>ERA PRAPENJAJAH</a:t>
            </a:r>
          </a:p>
          <a:p>
            <a:pPr marL="342900" indent="-342900" algn="ctr"/>
            <a:endParaRPr lang="en-US" dirty="0" smtClean="0"/>
          </a:p>
          <a:p>
            <a:pPr marL="342900" indent="-342900" algn="ctr"/>
            <a:r>
              <a:rPr lang="en-US" sz="2800" dirty="0" err="1" smtClean="0">
                <a:solidFill>
                  <a:schemeClr val="bg1"/>
                </a:solidFill>
              </a:rPr>
              <a:t>Bermula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di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melaka</a:t>
            </a:r>
            <a:r>
              <a:rPr lang="en-US" sz="2800" dirty="0" smtClean="0">
                <a:solidFill>
                  <a:schemeClr val="bg1"/>
                </a:solidFill>
              </a:rPr>
              <a:t> yang </a:t>
            </a:r>
            <a:r>
              <a:rPr lang="en-US" sz="2800" dirty="0" err="1" smtClean="0">
                <a:solidFill>
                  <a:schemeClr val="bg1"/>
                </a:solidFill>
              </a:rPr>
              <a:t>menjadi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tempat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strategik</a:t>
            </a:r>
            <a:r>
              <a:rPr lang="en-US" sz="2800" dirty="0" smtClean="0">
                <a:solidFill>
                  <a:schemeClr val="bg1"/>
                </a:solidFill>
              </a:rPr>
              <a:t>  </a:t>
            </a:r>
            <a:r>
              <a:rPr lang="en-US" sz="2800" dirty="0" err="1" smtClean="0">
                <a:solidFill>
                  <a:schemeClr val="bg1"/>
                </a:solidFill>
              </a:rPr>
              <a:t>untuk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menjadi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pusat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pelabuhan</a:t>
            </a:r>
            <a:r>
              <a:rPr lang="en-US" sz="2800" dirty="0" smtClean="0">
                <a:solidFill>
                  <a:schemeClr val="bg1"/>
                </a:solidFill>
              </a:rPr>
              <a:t> . </a:t>
            </a:r>
            <a:r>
              <a:rPr lang="en-US" sz="2800" dirty="0" err="1" smtClean="0">
                <a:solidFill>
                  <a:schemeClr val="bg1"/>
                </a:solidFill>
              </a:rPr>
              <a:t>Ini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terbukti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apabila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melaka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menjadi</a:t>
            </a:r>
            <a:r>
              <a:rPr lang="en-US" sz="2800" dirty="0" smtClean="0">
                <a:solidFill>
                  <a:schemeClr val="bg1"/>
                </a:solidFill>
              </a:rPr>
              <a:t> “</a:t>
            </a:r>
            <a:r>
              <a:rPr lang="en-US" sz="2800" dirty="0" err="1" smtClean="0">
                <a:solidFill>
                  <a:schemeClr val="bg1"/>
                </a:solidFill>
              </a:rPr>
              <a:t>pelabuhan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entrepot</a:t>
            </a:r>
            <a:r>
              <a:rPr lang="en-US" sz="2800" dirty="0" smtClean="0">
                <a:solidFill>
                  <a:schemeClr val="bg1"/>
                </a:solidFill>
              </a:rPr>
              <a:t>” </a:t>
            </a:r>
            <a:r>
              <a:rPr lang="en-US" sz="2800" dirty="0" err="1" smtClean="0">
                <a:solidFill>
                  <a:schemeClr val="bg1"/>
                </a:solidFill>
              </a:rPr>
              <a:t>dimana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melaka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mengambil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barang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dan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mengedar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barang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ke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pedagang</a:t>
            </a:r>
            <a:r>
              <a:rPr lang="en-US" sz="2800" dirty="0" smtClean="0">
                <a:solidFill>
                  <a:schemeClr val="bg1"/>
                </a:solidFill>
              </a:rPr>
              <a:t> lain.</a:t>
            </a:r>
          </a:p>
          <a:p>
            <a:pPr algn="ctr"/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38200" y="685800"/>
            <a:ext cx="7848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u="sng" dirty="0" smtClean="0">
                <a:solidFill>
                  <a:srgbClr val="FF0000"/>
                </a:solidFill>
              </a:rPr>
              <a:t>B. ERA PENJAJAH</a:t>
            </a:r>
            <a:endParaRPr lang="en-US" sz="4400" u="sng" dirty="0">
              <a:solidFill>
                <a:srgbClr val="FF0000"/>
              </a:solidFill>
            </a:endParaRPr>
          </a:p>
        </p:txBody>
      </p:sp>
      <p:sp>
        <p:nvSpPr>
          <p:cNvPr id="4" name="Round Diagonal Corner Rectangle 3"/>
          <p:cNvSpPr/>
          <p:nvPr/>
        </p:nvSpPr>
        <p:spPr>
          <a:xfrm>
            <a:off x="609600" y="1600200"/>
            <a:ext cx="8001000" cy="480060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v"/>
            </a:pP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Bermula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ketika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kejatuhan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melaka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di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tangan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portugis</a:t>
            </a:r>
            <a:r>
              <a:rPr lang="en-US" sz="2000" dirty="0" smtClean="0">
                <a:solidFill>
                  <a:schemeClr val="bg1"/>
                </a:solidFill>
              </a:rPr>
              <a:t>.</a:t>
            </a:r>
          </a:p>
          <a:p>
            <a:pPr algn="ctr">
              <a:buFont typeface="Wingdings" pitchFamily="2" charset="2"/>
              <a:buChar char="v"/>
            </a:pP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Perjanjian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Engish</a:t>
            </a:r>
            <a:r>
              <a:rPr lang="en-US" sz="2000" dirty="0" smtClean="0">
                <a:solidFill>
                  <a:schemeClr val="bg1"/>
                </a:solidFill>
              </a:rPr>
              <a:t> – </a:t>
            </a:r>
            <a:r>
              <a:rPr lang="en-US" sz="2000" dirty="0" err="1" smtClean="0">
                <a:solidFill>
                  <a:schemeClr val="bg1"/>
                </a:solidFill>
              </a:rPr>
              <a:t>Belanda</a:t>
            </a:r>
            <a:r>
              <a:rPr lang="en-US" sz="2000" dirty="0" smtClean="0">
                <a:solidFill>
                  <a:schemeClr val="bg1"/>
                </a:solidFill>
              </a:rPr>
              <a:t> 1824, </a:t>
            </a:r>
            <a:r>
              <a:rPr lang="en-US" sz="2000" dirty="0" err="1" smtClean="0">
                <a:solidFill>
                  <a:schemeClr val="bg1"/>
                </a:solidFill>
              </a:rPr>
              <a:t>british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meluaskan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jajahan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di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tanah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melayu</a:t>
            </a:r>
            <a:r>
              <a:rPr lang="en-US" sz="2000" dirty="0" smtClean="0">
                <a:solidFill>
                  <a:schemeClr val="bg1"/>
                </a:solidFill>
              </a:rPr>
              <a:t>, </a:t>
            </a:r>
            <a:r>
              <a:rPr lang="en-US" sz="2000" dirty="0" err="1" smtClean="0">
                <a:solidFill>
                  <a:schemeClr val="bg1"/>
                </a:solidFill>
              </a:rPr>
              <a:t>membawa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lebih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banyak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buruh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asing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dan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membuka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pelabuhan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baru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seperti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pulau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pinang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dan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singapura</a:t>
            </a:r>
            <a:r>
              <a:rPr lang="en-US" sz="2000" dirty="0" smtClean="0">
                <a:solidFill>
                  <a:schemeClr val="bg1"/>
                </a:solidFill>
              </a:rPr>
              <a:t>.</a:t>
            </a:r>
          </a:p>
          <a:p>
            <a:pPr algn="ctr">
              <a:buFont typeface="Wingdings" pitchFamily="2" charset="2"/>
              <a:buChar char="v"/>
            </a:pP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Ekonomi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ketika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itu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adalah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perlombongan</a:t>
            </a:r>
            <a:r>
              <a:rPr lang="en-US" sz="2000" dirty="0" smtClean="0">
                <a:solidFill>
                  <a:schemeClr val="bg1"/>
                </a:solidFill>
              </a:rPr>
              <a:t>, </a:t>
            </a:r>
            <a:r>
              <a:rPr lang="en-US" sz="2000" dirty="0" err="1" smtClean="0">
                <a:solidFill>
                  <a:schemeClr val="bg1"/>
                </a:solidFill>
              </a:rPr>
              <a:t>pertanian</a:t>
            </a:r>
            <a:r>
              <a:rPr lang="en-US" sz="2000" dirty="0" smtClean="0">
                <a:solidFill>
                  <a:schemeClr val="bg1"/>
                </a:solidFill>
              </a:rPr>
              <a:t>,  </a:t>
            </a:r>
            <a:r>
              <a:rPr lang="en-US" sz="2000" dirty="0" err="1" smtClean="0">
                <a:solidFill>
                  <a:schemeClr val="bg1"/>
                </a:solidFill>
              </a:rPr>
              <a:t>dan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perdagangan</a:t>
            </a:r>
            <a:r>
              <a:rPr lang="en-US" sz="2000" dirty="0" smtClean="0">
                <a:solidFill>
                  <a:schemeClr val="bg1"/>
                </a:solidFill>
              </a:rPr>
              <a:t>.</a:t>
            </a:r>
          </a:p>
          <a:p>
            <a:pPr algn="ctr">
              <a:buFont typeface="Wingdings" pitchFamily="2" charset="2"/>
              <a:buChar char="v"/>
            </a:pP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Perjanjian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pangkor</a:t>
            </a:r>
            <a:r>
              <a:rPr lang="en-US" sz="2000" dirty="0" smtClean="0">
                <a:solidFill>
                  <a:schemeClr val="bg1"/>
                </a:solidFill>
              </a:rPr>
              <a:t> 1874, </a:t>
            </a:r>
            <a:r>
              <a:rPr lang="en-US" sz="2000" dirty="0" err="1" smtClean="0">
                <a:solidFill>
                  <a:schemeClr val="bg1"/>
                </a:solidFill>
              </a:rPr>
              <a:t>british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diberi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kuasa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dalam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mengutip</a:t>
            </a:r>
            <a:r>
              <a:rPr lang="en-US" sz="2000" dirty="0" smtClean="0">
                <a:solidFill>
                  <a:schemeClr val="bg1"/>
                </a:solidFill>
              </a:rPr>
              <a:t> hasil,undang2 </a:t>
            </a:r>
            <a:r>
              <a:rPr lang="en-US" sz="2000" dirty="0" err="1" smtClean="0">
                <a:solidFill>
                  <a:schemeClr val="bg1"/>
                </a:solidFill>
              </a:rPr>
              <a:t>tanah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dan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guna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tenaga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buruh.wujudnya</a:t>
            </a:r>
            <a:r>
              <a:rPr lang="en-US" sz="2000" dirty="0" smtClean="0">
                <a:solidFill>
                  <a:schemeClr val="bg1"/>
                </a:solidFill>
              </a:rPr>
              <a:t> :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Sistem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jalan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raya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dan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keretapi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pantai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barat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semenanjung</a:t>
            </a:r>
            <a:r>
              <a:rPr lang="en-US" sz="2000" dirty="0" smtClean="0">
                <a:solidFill>
                  <a:schemeClr val="bg1"/>
                </a:solidFill>
              </a:rPr>
              <a:t>.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sz="2000" dirty="0" err="1" smtClean="0">
                <a:solidFill>
                  <a:schemeClr val="bg1"/>
                </a:solidFill>
              </a:rPr>
              <a:t>Pembukaan</a:t>
            </a:r>
            <a:r>
              <a:rPr lang="en-US" sz="2000" dirty="0" smtClean="0">
                <a:solidFill>
                  <a:schemeClr val="bg1"/>
                </a:solidFill>
              </a:rPr>
              <a:t> ladang2 </a:t>
            </a:r>
            <a:r>
              <a:rPr lang="en-US" sz="2000" dirty="0" err="1" smtClean="0">
                <a:solidFill>
                  <a:schemeClr val="bg1"/>
                </a:solidFill>
              </a:rPr>
              <a:t>dan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estet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pertanian</a:t>
            </a:r>
            <a:r>
              <a:rPr lang="en-US" sz="2000" dirty="0" smtClean="0">
                <a:solidFill>
                  <a:schemeClr val="bg1"/>
                </a:solidFill>
              </a:rPr>
              <a:t>.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sz="2000" dirty="0" err="1" smtClean="0">
                <a:solidFill>
                  <a:schemeClr val="bg1"/>
                </a:solidFill>
              </a:rPr>
              <a:t>Pengukuhan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dasar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pecah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dan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perintah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di</a:t>
            </a:r>
            <a:r>
              <a:rPr lang="en-US" sz="2000" dirty="0" smtClean="0">
                <a:solidFill>
                  <a:schemeClr val="bg1"/>
                </a:solidFill>
              </a:rPr>
              <a:t> negeri2 </a:t>
            </a:r>
            <a:r>
              <a:rPr lang="en-US" sz="2000" dirty="0" err="1" smtClean="0">
                <a:solidFill>
                  <a:schemeClr val="bg1"/>
                </a:solidFill>
              </a:rPr>
              <a:t>jajahan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british</a:t>
            </a:r>
            <a:r>
              <a:rPr lang="en-US" sz="2000" dirty="0" smtClean="0">
                <a:solidFill>
                  <a:schemeClr val="bg1"/>
                </a:solidFill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838200"/>
            <a:ext cx="32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CONT…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5" name="Round Diagonal Corner Rectangle 4"/>
          <p:cNvSpPr/>
          <p:nvPr/>
        </p:nvSpPr>
        <p:spPr>
          <a:xfrm>
            <a:off x="304800" y="1600200"/>
            <a:ext cx="8534400" cy="5105400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v"/>
            </a:pPr>
            <a:r>
              <a:rPr lang="en-US" sz="2400" dirty="0" smtClean="0">
                <a:solidFill>
                  <a:schemeClr val="tx1"/>
                </a:solidFill>
              </a:rPr>
              <a:t>Undang2 </a:t>
            </a:r>
            <a:r>
              <a:rPr lang="en-US" sz="2400" dirty="0" err="1" smtClean="0">
                <a:solidFill>
                  <a:schemeClr val="tx1"/>
                </a:solidFill>
              </a:rPr>
              <a:t>pemilikan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tanah</a:t>
            </a:r>
            <a:r>
              <a:rPr lang="en-US" sz="2400" dirty="0" smtClean="0">
                <a:solidFill>
                  <a:schemeClr val="tx1"/>
                </a:solidFill>
              </a:rPr>
              <a:t> , </a:t>
            </a:r>
            <a:r>
              <a:rPr lang="en-US" sz="2400" dirty="0" err="1" smtClean="0">
                <a:solidFill>
                  <a:schemeClr val="tx1"/>
                </a:solidFill>
              </a:rPr>
              <a:t>mengawal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penggunaan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tanah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di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kalangan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rakyat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melayu</a:t>
            </a:r>
            <a:r>
              <a:rPr lang="en-US" sz="2400" dirty="0" smtClean="0">
                <a:solidFill>
                  <a:schemeClr val="tx1"/>
                </a:solidFill>
              </a:rPr>
              <a:t>. </a:t>
            </a:r>
            <a:r>
              <a:rPr lang="en-US" sz="2400" dirty="0" err="1" smtClean="0">
                <a:solidFill>
                  <a:schemeClr val="tx1"/>
                </a:solidFill>
              </a:rPr>
              <a:t>Sebab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dilaksanakan</a:t>
            </a:r>
            <a:r>
              <a:rPr lang="en-US" sz="2400" dirty="0" smtClean="0">
                <a:solidFill>
                  <a:schemeClr val="tx1"/>
                </a:solidFill>
              </a:rPr>
              <a:t> :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sz="2400" dirty="0" err="1" smtClean="0">
                <a:solidFill>
                  <a:schemeClr val="tx1"/>
                </a:solidFill>
              </a:rPr>
              <a:t>Keadaan</a:t>
            </a:r>
            <a:r>
              <a:rPr lang="en-US" sz="2400" dirty="0" smtClean="0">
                <a:solidFill>
                  <a:schemeClr val="tx1"/>
                </a:solidFill>
              </a:rPr>
              <a:t> yang </a:t>
            </a:r>
            <a:r>
              <a:rPr lang="en-US" sz="2400" dirty="0" err="1" smtClean="0">
                <a:solidFill>
                  <a:schemeClr val="tx1"/>
                </a:solidFill>
              </a:rPr>
              <a:t>tidak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menyekat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perkembangan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perusahaan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barat</a:t>
            </a:r>
            <a:r>
              <a:rPr lang="en-US" sz="2400" dirty="0" smtClean="0">
                <a:solidFill>
                  <a:schemeClr val="tx1"/>
                </a:solidFill>
              </a:rPr>
              <a:t>.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US" sz="2400" dirty="0" smtClean="0">
                <a:solidFill>
                  <a:schemeClr val="tx1"/>
                </a:solidFill>
              </a:rPr>
              <a:t>Undang2 </a:t>
            </a:r>
            <a:r>
              <a:rPr lang="en-US" sz="2400" dirty="0" err="1" smtClean="0">
                <a:solidFill>
                  <a:schemeClr val="tx1"/>
                </a:solidFill>
              </a:rPr>
              <a:t>dan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peraturan</a:t>
            </a:r>
            <a:r>
              <a:rPr lang="en-US" sz="2400" dirty="0" smtClean="0">
                <a:solidFill>
                  <a:schemeClr val="tx1"/>
                </a:solidFill>
              </a:rPr>
              <a:t> yang </a:t>
            </a:r>
            <a:r>
              <a:rPr lang="en-US" sz="2400" dirty="0" err="1" smtClean="0">
                <a:solidFill>
                  <a:schemeClr val="tx1"/>
                </a:solidFill>
              </a:rPr>
              <a:t>boleh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melindungi</a:t>
            </a:r>
            <a:r>
              <a:rPr lang="en-US" sz="2400" dirty="0" smtClean="0">
                <a:solidFill>
                  <a:schemeClr val="tx1"/>
                </a:solidFill>
              </a:rPr>
              <a:t> hak2 </a:t>
            </a:r>
            <a:r>
              <a:rPr lang="en-US" sz="2400" dirty="0" err="1" smtClean="0">
                <a:solidFill>
                  <a:schemeClr val="tx1"/>
                </a:solidFill>
              </a:rPr>
              <a:t>orang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melayu</a:t>
            </a:r>
            <a:r>
              <a:rPr lang="en-US" sz="2400" dirty="0" smtClean="0">
                <a:solidFill>
                  <a:schemeClr val="tx1"/>
                </a:solidFill>
              </a:rPr>
              <a:t>.</a:t>
            </a:r>
          </a:p>
          <a:p>
            <a:pPr marL="342900" indent="-342900" algn="ctr">
              <a:buFont typeface="+mj-lt"/>
              <a:buAutoNum type="arabicPeriod"/>
            </a:pPr>
            <a:endParaRPr lang="en-US" sz="2400" dirty="0" smtClean="0">
              <a:solidFill>
                <a:schemeClr val="tx1"/>
              </a:solidFill>
            </a:endParaRPr>
          </a:p>
          <a:p>
            <a:pPr marL="342900" indent="-342900" algn="ctr">
              <a:buFont typeface="Wingdings" pitchFamily="2" charset="2"/>
              <a:buChar char="v"/>
            </a:pPr>
            <a:r>
              <a:rPr lang="en-US" sz="2400" dirty="0" err="1" smtClean="0">
                <a:solidFill>
                  <a:schemeClr val="tx1"/>
                </a:solidFill>
              </a:rPr>
              <a:t>Sistem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pendaftaran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tanah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torrens</a:t>
            </a:r>
            <a:r>
              <a:rPr lang="en-US" sz="2400" dirty="0" smtClean="0">
                <a:solidFill>
                  <a:schemeClr val="tx1"/>
                </a:solidFill>
              </a:rPr>
              <a:t>.</a:t>
            </a:r>
          </a:p>
          <a:p>
            <a:pPr marL="342900" indent="-342900" algn="ctr">
              <a:buFont typeface="Wingdings" pitchFamily="2" charset="2"/>
              <a:buChar char="v"/>
            </a:pPr>
            <a:r>
              <a:rPr lang="en-US" sz="2400" dirty="0" err="1" smtClean="0">
                <a:solidFill>
                  <a:schemeClr val="tx1"/>
                </a:solidFill>
              </a:rPr>
              <a:t>Enakmen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tanah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simpanan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melayu</a:t>
            </a:r>
            <a:r>
              <a:rPr lang="en-US" sz="2400" dirty="0" smtClean="0">
                <a:solidFill>
                  <a:schemeClr val="tx1"/>
                </a:solidFill>
              </a:rPr>
              <a:t>, </a:t>
            </a:r>
            <a:r>
              <a:rPr lang="en-US" sz="2400" dirty="0" err="1" smtClean="0">
                <a:solidFill>
                  <a:schemeClr val="tx1"/>
                </a:solidFill>
              </a:rPr>
              <a:t>rakyat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melayu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kebanyakkannye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menjadi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petani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dengan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bercucuk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tanam</a:t>
            </a:r>
            <a:r>
              <a:rPr lang="en-US" sz="2400" dirty="0" smtClean="0">
                <a:solidFill>
                  <a:schemeClr val="tx1"/>
                </a:solidFill>
              </a:rPr>
              <a:t>. </a:t>
            </a:r>
            <a:r>
              <a:rPr lang="en-US" sz="2400" dirty="0" err="1" smtClean="0">
                <a:solidFill>
                  <a:schemeClr val="tx1"/>
                </a:solidFill>
              </a:rPr>
              <a:t>Tidak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boleh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menanam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pokok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getah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dan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akan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dikenakan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cukai</a:t>
            </a:r>
            <a:r>
              <a:rPr lang="en-US" sz="2400" dirty="0" smtClean="0">
                <a:solidFill>
                  <a:schemeClr val="tx1"/>
                </a:solidFill>
              </a:rPr>
              <a:t> yang </a:t>
            </a:r>
            <a:r>
              <a:rPr lang="en-US" sz="2400" dirty="0" err="1" smtClean="0">
                <a:solidFill>
                  <a:schemeClr val="tx1"/>
                </a:solidFill>
              </a:rPr>
              <a:t>tinggi</a:t>
            </a:r>
            <a:r>
              <a:rPr lang="en-US" sz="2400" dirty="0" smtClean="0">
                <a:solidFill>
                  <a:schemeClr val="tx1"/>
                </a:solidFill>
              </a:rPr>
              <a:t>.</a:t>
            </a:r>
          </a:p>
          <a:p>
            <a:pPr marL="342900" indent="-342900" algn="ctr">
              <a:buFont typeface="Wingdings" pitchFamily="2" charset="2"/>
              <a:buChar char="v"/>
            </a:pPr>
            <a:r>
              <a:rPr lang="en-US" sz="2400" dirty="0" err="1" smtClean="0">
                <a:solidFill>
                  <a:schemeClr val="tx1"/>
                </a:solidFill>
              </a:rPr>
              <a:t>Menyumbang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kepada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ketidakseimbangan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pendapatan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dan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penempatan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di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kalangan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penduduk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di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tanah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melayu</a:t>
            </a:r>
            <a:r>
              <a:rPr lang="en-US" sz="2400" dirty="0" smtClean="0">
                <a:solidFill>
                  <a:schemeClr val="tx1"/>
                </a:solidFill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lowchart: Alternate Process 16"/>
          <p:cNvSpPr/>
          <p:nvPr/>
        </p:nvSpPr>
        <p:spPr>
          <a:xfrm>
            <a:off x="1066800" y="838200"/>
            <a:ext cx="2286000" cy="2057400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lowchart: Alternate Process 15"/>
          <p:cNvSpPr/>
          <p:nvPr/>
        </p:nvSpPr>
        <p:spPr>
          <a:xfrm>
            <a:off x="5029200" y="4724400"/>
            <a:ext cx="2057400" cy="1447800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lowchart: Alternate Process 14"/>
          <p:cNvSpPr/>
          <p:nvPr/>
        </p:nvSpPr>
        <p:spPr>
          <a:xfrm>
            <a:off x="6172200" y="2514600"/>
            <a:ext cx="2286000" cy="1600200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lowchart: Alternate Process 13"/>
          <p:cNvSpPr/>
          <p:nvPr/>
        </p:nvSpPr>
        <p:spPr>
          <a:xfrm>
            <a:off x="4114800" y="304800"/>
            <a:ext cx="2286000" cy="2057400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657600" y="2971800"/>
            <a:ext cx="1828800" cy="99060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owchart: Alternate Process 5"/>
          <p:cNvSpPr/>
          <p:nvPr/>
        </p:nvSpPr>
        <p:spPr>
          <a:xfrm>
            <a:off x="990600" y="3810000"/>
            <a:ext cx="2286000" cy="2362200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657600" y="3124200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ERA SELEPAS MERDEKA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219200" y="914401"/>
            <a:ext cx="2133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Wujud</a:t>
            </a:r>
            <a:r>
              <a:rPr lang="en-US" b="1" dirty="0" smtClean="0"/>
              <a:t> </a:t>
            </a:r>
            <a:r>
              <a:rPr lang="en-US" b="1" dirty="0" err="1" smtClean="0"/>
              <a:t>ketidakseimbangan</a:t>
            </a:r>
            <a:r>
              <a:rPr lang="en-US" b="1" dirty="0" smtClean="0"/>
              <a:t> </a:t>
            </a:r>
            <a:r>
              <a:rPr lang="en-US" b="1" dirty="0" err="1" smtClean="0"/>
              <a:t>ekonomi</a:t>
            </a:r>
            <a:r>
              <a:rPr lang="en-US" b="1" dirty="0" smtClean="0"/>
              <a:t> </a:t>
            </a:r>
            <a:r>
              <a:rPr lang="en-US" b="1" dirty="0" err="1" smtClean="0"/>
              <a:t>antara</a:t>
            </a:r>
            <a:r>
              <a:rPr lang="en-US" b="1" dirty="0" smtClean="0"/>
              <a:t>:</a:t>
            </a:r>
          </a:p>
          <a:p>
            <a:r>
              <a:rPr lang="en-US" dirty="0" smtClean="0"/>
              <a:t>-</a:t>
            </a:r>
            <a:r>
              <a:rPr lang="en-US" dirty="0" err="1" smtClean="0"/>
              <a:t>kaum</a:t>
            </a:r>
            <a:endParaRPr lang="en-US" dirty="0" smtClean="0"/>
          </a:p>
          <a:p>
            <a:r>
              <a:rPr lang="en-US" dirty="0" smtClean="0"/>
              <a:t>-</a:t>
            </a:r>
            <a:r>
              <a:rPr lang="en-US" dirty="0" err="1" smtClean="0"/>
              <a:t>kawasan</a:t>
            </a:r>
            <a:endParaRPr lang="en-US" dirty="0" smtClean="0"/>
          </a:p>
          <a:p>
            <a:r>
              <a:rPr lang="en-US" dirty="0" smtClean="0"/>
              <a:t>-</a:t>
            </a:r>
            <a:r>
              <a:rPr lang="en-US" dirty="0" err="1" smtClean="0"/>
              <a:t>penempatan</a:t>
            </a:r>
            <a:endParaRPr lang="en-US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4419600" y="381000"/>
            <a:ext cx="1981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Matlamat</a:t>
            </a:r>
            <a:r>
              <a:rPr lang="en-US" b="1" dirty="0" smtClean="0"/>
              <a:t> </a:t>
            </a:r>
            <a:r>
              <a:rPr lang="en-US" b="1" dirty="0" err="1" smtClean="0"/>
              <a:t>utama</a:t>
            </a:r>
            <a:r>
              <a:rPr lang="en-US" b="1" dirty="0" smtClean="0"/>
              <a:t> </a:t>
            </a:r>
            <a:r>
              <a:rPr lang="en-US" b="1" dirty="0" err="1" smtClean="0"/>
              <a:t>pentadbiran</a:t>
            </a:r>
            <a:r>
              <a:rPr lang="en-US" b="1" dirty="0"/>
              <a:t> </a:t>
            </a:r>
            <a:r>
              <a:rPr lang="en-US" b="1" dirty="0" err="1" smtClean="0"/>
              <a:t>kerajaan</a:t>
            </a:r>
            <a:r>
              <a:rPr lang="en-US" dirty="0" smtClean="0"/>
              <a:t> </a:t>
            </a:r>
            <a:r>
              <a:rPr lang="en-US" dirty="0" err="1" smtClean="0"/>
              <a:t>utk</a:t>
            </a:r>
            <a:r>
              <a:rPr lang="en-US" dirty="0" smtClean="0"/>
              <a:t> </a:t>
            </a:r>
            <a:r>
              <a:rPr lang="en-US" dirty="0" err="1" smtClean="0"/>
              <a:t>mengurangkan</a:t>
            </a:r>
            <a:r>
              <a:rPr lang="en-US" dirty="0" smtClean="0"/>
              <a:t> </a:t>
            </a:r>
            <a:r>
              <a:rPr lang="en-US" dirty="0" err="1" smtClean="0"/>
              <a:t>pergantungan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atas</a:t>
            </a:r>
            <a:r>
              <a:rPr lang="en-US" dirty="0" smtClean="0"/>
              <a:t> </a:t>
            </a:r>
            <a:r>
              <a:rPr lang="en-US" dirty="0" err="1" smtClean="0"/>
              <a:t>komoditi</a:t>
            </a:r>
            <a:r>
              <a:rPr lang="en-US" dirty="0" smtClean="0"/>
              <a:t> </a:t>
            </a:r>
            <a:r>
              <a:rPr lang="en-US" dirty="0" err="1" smtClean="0"/>
              <a:t>utama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248400" y="2667000"/>
            <a:ext cx="2362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Bumiputera</a:t>
            </a:r>
            <a:r>
              <a:rPr lang="en-US" dirty="0" smtClean="0"/>
              <a:t> </a:t>
            </a:r>
            <a:r>
              <a:rPr lang="en-US" dirty="0" err="1" smtClean="0"/>
              <a:t>jauh</a:t>
            </a:r>
            <a:r>
              <a:rPr lang="en-US" dirty="0" smtClean="0"/>
              <a:t> </a:t>
            </a:r>
            <a:r>
              <a:rPr lang="en-US" dirty="0" err="1" smtClean="0"/>
              <a:t>ketinggalan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segi</a:t>
            </a:r>
            <a:r>
              <a:rPr lang="en-US" dirty="0" smtClean="0"/>
              <a:t> </a:t>
            </a:r>
            <a:r>
              <a:rPr lang="en-US" dirty="0" err="1" smtClean="0"/>
              <a:t>ekonomi</a:t>
            </a:r>
            <a:r>
              <a:rPr lang="en-US" dirty="0" smtClean="0"/>
              <a:t> </a:t>
            </a:r>
            <a:r>
              <a:rPr lang="en-US" dirty="0" err="1" smtClean="0"/>
              <a:t>berbanding</a:t>
            </a:r>
            <a:r>
              <a:rPr lang="en-US" dirty="0" smtClean="0"/>
              <a:t> </a:t>
            </a:r>
            <a:r>
              <a:rPr lang="en-US" b="1" dirty="0" err="1" smtClean="0"/>
              <a:t>bukan</a:t>
            </a:r>
            <a:r>
              <a:rPr lang="en-US" b="1" dirty="0" smtClean="0"/>
              <a:t> </a:t>
            </a:r>
            <a:r>
              <a:rPr lang="en-US" b="1" dirty="0" err="1" smtClean="0"/>
              <a:t>Bumiputera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066800" y="3962400"/>
            <a:ext cx="2133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Bumiputera</a:t>
            </a:r>
            <a:r>
              <a:rPr lang="en-US" b="1" dirty="0" smtClean="0"/>
              <a:t>:</a:t>
            </a:r>
          </a:p>
          <a:p>
            <a:r>
              <a:rPr lang="en-US" dirty="0" smtClean="0"/>
              <a:t>-</a:t>
            </a:r>
            <a:r>
              <a:rPr lang="en-US" dirty="0" err="1" smtClean="0"/>
              <a:t>pertanian</a:t>
            </a:r>
            <a:r>
              <a:rPr lang="en-US" dirty="0" smtClean="0"/>
              <a:t> </a:t>
            </a:r>
            <a:r>
              <a:rPr lang="en-US" dirty="0" err="1" smtClean="0"/>
              <a:t>tradisional</a:t>
            </a:r>
            <a:endParaRPr lang="en-US" dirty="0" smtClean="0"/>
          </a:p>
          <a:p>
            <a:r>
              <a:rPr lang="en-US" b="1" dirty="0" err="1" smtClean="0"/>
              <a:t>Bukan</a:t>
            </a:r>
            <a:r>
              <a:rPr lang="en-US" b="1" dirty="0" smtClean="0"/>
              <a:t> </a:t>
            </a:r>
            <a:r>
              <a:rPr lang="en-US" b="1" dirty="0" err="1" smtClean="0"/>
              <a:t>Bumiputera</a:t>
            </a:r>
            <a:r>
              <a:rPr lang="en-US" b="1" dirty="0" smtClean="0"/>
              <a:t>:</a:t>
            </a:r>
          </a:p>
          <a:p>
            <a:r>
              <a:rPr lang="en-US" dirty="0" smtClean="0"/>
              <a:t>-</a:t>
            </a:r>
            <a:r>
              <a:rPr lang="en-US" dirty="0" err="1" smtClean="0"/>
              <a:t>moden</a:t>
            </a:r>
            <a:r>
              <a:rPr lang="en-US" dirty="0" smtClean="0"/>
              <a:t> (</a:t>
            </a:r>
            <a:r>
              <a:rPr lang="en-US" dirty="0" err="1" smtClean="0"/>
              <a:t>perniagaan</a:t>
            </a:r>
            <a:r>
              <a:rPr lang="en-US" dirty="0" smtClean="0"/>
              <a:t>, </a:t>
            </a:r>
            <a:r>
              <a:rPr lang="en-US" dirty="0" err="1" smtClean="0"/>
              <a:t>pembuatan</a:t>
            </a:r>
            <a:r>
              <a:rPr lang="en-US" dirty="0" smtClean="0"/>
              <a:t>, </a:t>
            </a:r>
            <a:r>
              <a:rPr lang="en-US" dirty="0" err="1" smtClean="0"/>
              <a:t>getah</a:t>
            </a:r>
            <a:r>
              <a:rPr lang="en-US" dirty="0" smtClean="0"/>
              <a:t>, </a:t>
            </a:r>
            <a:r>
              <a:rPr lang="en-US" dirty="0" err="1" smtClean="0"/>
              <a:t>biji</a:t>
            </a:r>
            <a:r>
              <a:rPr lang="en-US" dirty="0" smtClean="0"/>
              <a:t> </a:t>
            </a:r>
            <a:r>
              <a:rPr lang="en-US" dirty="0" err="1" smtClean="0"/>
              <a:t>timah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181600" y="4876800"/>
            <a:ext cx="1676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Perbelanjaan</a:t>
            </a:r>
            <a:r>
              <a:rPr lang="en-US" b="1" dirty="0" smtClean="0"/>
              <a:t> </a:t>
            </a:r>
            <a:r>
              <a:rPr lang="en-US" b="1" dirty="0" err="1" smtClean="0"/>
              <a:t>isi</a:t>
            </a:r>
            <a:r>
              <a:rPr lang="en-US" b="1" dirty="0" smtClean="0"/>
              <a:t> </a:t>
            </a:r>
            <a:r>
              <a:rPr lang="en-US" b="1" dirty="0" err="1" smtClean="0"/>
              <a:t>rumah</a:t>
            </a:r>
            <a:r>
              <a:rPr lang="en-US" b="1" dirty="0" smtClean="0"/>
              <a:t>:</a:t>
            </a:r>
          </a:p>
          <a:p>
            <a:r>
              <a:rPr lang="en-US" dirty="0" err="1" smtClean="0"/>
              <a:t>Melayu</a:t>
            </a:r>
            <a:r>
              <a:rPr lang="en-US" dirty="0" smtClean="0"/>
              <a:t> &lt; </a:t>
            </a:r>
            <a:r>
              <a:rPr lang="en-US" dirty="0" err="1" smtClean="0"/>
              <a:t>Cina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India</a:t>
            </a:r>
            <a:endParaRPr lang="en-US" dirty="0"/>
          </a:p>
        </p:txBody>
      </p:sp>
      <p:sp>
        <p:nvSpPr>
          <p:cNvPr id="18" name="Arc 17"/>
          <p:cNvSpPr/>
          <p:nvPr/>
        </p:nvSpPr>
        <p:spPr>
          <a:xfrm>
            <a:off x="2819400" y="2286000"/>
            <a:ext cx="1143000" cy="1600200"/>
          </a:xfrm>
          <a:prstGeom prst="arc">
            <a:avLst>
              <a:gd name="adj1" fmla="val 16200000"/>
              <a:gd name="adj2" fmla="val 2147498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c 18"/>
          <p:cNvSpPr/>
          <p:nvPr/>
        </p:nvSpPr>
        <p:spPr>
          <a:xfrm rot="5202492">
            <a:off x="2577242" y="2922472"/>
            <a:ext cx="1272498" cy="1937510"/>
          </a:xfrm>
          <a:prstGeom prst="arc">
            <a:avLst>
              <a:gd name="adj1" fmla="val 16378803"/>
              <a:gd name="adj2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rc 19"/>
          <p:cNvSpPr/>
          <p:nvPr/>
        </p:nvSpPr>
        <p:spPr>
          <a:xfrm rot="3831842">
            <a:off x="4509519" y="1973107"/>
            <a:ext cx="762000" cy="1524000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c 20"/>
          <p:cNvSpPr/>
          <p:nvPr/>
        </p:nvSpPr>
        <p:spPr>
          <a:xfrm rot="9217838">
            <a:off x="4606388" y="3677988"/>
            <a:ext cx="769422" cy="1364470"/>
          </a:xfrm>
          <a:prstGeom prst="arc">
            <a:avLst>
              <a:gd name="adj1" fmla="val 17480932"/>
              <a:gd name="adj2" fmla="val 424596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c 21"/>
          <p:cNvSpPr/>
          <p:nvPr/>
        </p:nvSpPr>
        <p:spPr>
          <a:xfrm rot="6432229">
            <a:off x="5103003" y="2687268"/>
            <a:ext cx="762000" cy="1524000"/>
          </a:xfrm>
          <a:prstGeom prst="arc">
            <a:avLst>
              <a:gd name="adj1" fmla="val 16531807"/>
              <a:gd name="adj2" fmla="val 108514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2910" y="2000240"/>
            <a:ext cx="7772400" cy="1470025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ms-MY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45032" y="0"/>
            <a:ext cx="9289032" cy="6453336"/>
          </a:xfrm>
        </p:spPr>
        <p:txBody>
          <a:bodyPr>
            <a:normAutofit fontScale="70000" lnSpcReduction="20000"/>
          </a:bodyPr>
          <a:lstStyle/>
          <a:p>
            <a:endParaRPr lang="en-US" sz="2400" dirty="0" smtClean="0"/>
          </a:p>
          <a:p>
            <a:r>
              <a:rPr lang="en-US" sz="3500" b="1" dirty="0" smtClean="0">
                <a:latin typeface="Arial Black" pitchFamily="34" charset="0"/>
              </a:rPr>
              <a:t>RRJP1</a:t>
            </a:r>
          </a:p>
          <a:p>
            <a:endParaRPr lang="en-US" sz="3500" b="1" dirty="0" smtClean="0">
              <a:latin typeface="Arial Black" pitchFamily="34" charset="0"/>
            </a:endParaRPr>
          </a:p>
          <a:p>
            <a:r>
              <a:rPr lang="en-US" sz="3600" dirty="0" smtClean="0">
                <a:solidFill>
                  <a:srgbClr val="00B0F0"/>
                </a:solidFill>
              </a:rPr>
              <a:t>=&gt;</a:t>
            </a:r>
            <a:r>
              <a:rPr lang="en-US" sz="3600" dirty="0" smtClean="0">
                <a:solidFill>
                  <a:schemeClr val="tx1"/>
                </a:solidFill>
              </a:rPr>
              <a:t>20 </a:t>
            </a:r>
            <a:r>
              <a:rPr lang="en-US" sz="3600" dirty="0" err="1" smtClean="0">
                <a:solidFill>
                  <a:schemeClr val="tx1"/>
                </a:solidFill>
              </a:rPr>
              <a:t>tahun</a:t>
            </a:r>
            <a:endParaRPr lang="en-US" sz="3600" dirty="0" smtClean="0">
              <a:solidFill>
                <a:schemeClr val="tx1"/>
              </a:solidFill>
            </a:endParaRPr>
          </a:p>
          <a:p>
            <a:r>
              <a:rPr lang="en-US" sz="3600" dirty="0" smtClean="0">
                <a:solidFill>
                  <a:srgbClr val="00B0F0"/>
                </a:solidFill>
              </a:rPr>
              <a:t>=&gt;</a:t>
            </a:r>
            <a:r>
              <a:rPr lang="en-US" sz="3600" dirty="0" smtClean="0">
                <a:solidFill>
                  <a:schemeClr val="tx1"/>
                </a:solidFill>
              </a:rPr>
              <a:t>4 </a:t>
            </a:r>
            <a:r>
              <a:rPr lang="en-US" sz="3600" dirty="0" err="1" smtClean="0">
                <a:solidFill>
                  <a:schemeClr val="tx1"/>
                </a:solidFill>
              </a:rPr>
              <a:t>rancangan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pembangunan</a:t>
            </a:r>
            <a:r>
              <a:rPr lang="en-US" sz="3600" dirty="0" smtClean="0">
                <a:solidFill>
                  <a:schemeClr val="tx1"/>
                </a:solidFill>
              </a:rPr>
              <a:t> 5 </a:t>
            </a:r>
            <a:r>
              <a:rPr lang="en-US" sz="3600" dirty="0" err="1" smtClean="0">
                <a:solidFill>
                  <a:schemeClr val="tx1"/>
                </a:solidFill>
              </a:rPr>
              <a:t>tahun</a:t>
            </a:r>
            <a:r>
              <a:rPr lang="en-US" sz="3600" dirty="0" smtClean="0">
                <a:solidFill>
                  <a:schemeClr val="tx1"/>
                </a:solidFill>
              </a:rPr>
              <a:t> (RM2-RM5)</a:t>
            </a:r>
            <a:br>
              <a:rPr lang="en-US" sz="3600" dirty="0" smtClean="0">
                <a:solidFill>
                  <a:schemeClr val="tx1"/>
                </a:solidFill>
              </a:rPr>
            </a:br>
            <a:endParaRPr lang="en-US" sz="3600" dirty="0" smtClean="0">
              <a:solidFill>
                <a:schemeClr val="tx1"/>
              </a:solidFill>
            </a:endParaRPr>
          </a:p>
          <a:p>
            <a:r>
              <a:rPr lang="en-US" sz="3600" dirty="0" smtClean="0">
                <a:solidFill>
                  <a:schemeClr val="tx1"/>
                </a:solidFill>
              </a:rPr>
              <a:t>DEB(1970)</a:t>
            </a:r>
          </a:p>
          <a:p>
            <a:r>
              <a:rPr lang="en-US" sz="3600" dirty="0" smtClean="0">
                <a:solidFill>
                  <a:srgbClr val="00B0F0"/>
                </a:solidFill>
              </a:rPr>
              <a:t>=&gt;</a:t>
            </a:r>
            <a:r>
              <a:rPr lang="en-US" sz="3600" dirty="0" err="1" smtClean="0">
                <a:solidFill>
                  <a:schemeClr val="tx1"/>
                </a:solidFill>
              </a:rPr>
              <a:t>Matlamat</a:t>
            </a:r>
            <a:r>
              <a:rPr lang="en-US" sz="3600" dirty="0" smtClean="0">
                <a:solidFill>
                  <a:schemeClr val="tx1"/>
                </a:solidFill>
              </a:rPr>
              <a:t> – </a:t>
            </a:r>
            <a:r>
              <a:rPr lang="en-US" sz="3600" dirty="0" err="1" smtClean="0">
                <a:solidFill>
                  <a:schemeClr val="tx1"/>
                </a:solidFill>
              </a:rPr>
              <a:t>perpaduan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negara</a:t>
            </a:r>
            <a:endParaRPr lang="en-US" sz="3600" dirty="0" smtClean="0">
              <a:solidFill>
                <a:schemeClr val="tx1"/>
              </a:solidFill>
            </a:endParaRPr>
          </a:p>
          <a:p>
            <a:r>
              <a:rPr lang="en-US" sz="3600" dirty="0" smtClean="0">
                <a:solidFill>
                  <a:srgbClr val="00B0F0"/>
                </a:solidFill>
              </a:rPr>
              <a:t>=&gt;</a:t>
            </a:r>
            <a:r>
              <a:rPr lang="en-US" sz="3600" dirty="0" smtClean="0">
                <a:solidFill>
                  <a:schemeClr val="tx1"/>
                </a:solidFill>
              </a:rPr>
              <a:t>“</a:t>
            </a:r>
            <a:r>
              <a:rPr lang="en-US" sz="3600" dirty="0" err="1" smtClean="0">
                <a:solidFill>
                  <a:schemeClr val="tx1"/>
                </a:solidFill>
              </a:rPr>
              <a:t>Serampang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Dua</a:t>
            </a:r>
            <a:r>
              <a:rPr lang="en-US" sz="3600" dirty="0" smtClean="0">
                <a:solidFill>
                  <a:schemeClr val="tx1"/>
                </a:solidFill>
              </a:rPr>
              <a:t> Mata”</a:t>
            </a:r>
          </a:p>
          <a:p>
            <a:r>
              <a:rPr lang="en-US" sz="3600" dirty="0" smtClean="0">
                <a:solidFill>
                  <a:schemeClr val="tx1"/>
                </a:solidFill>
              </a:rPr>
              <a:t>	* </a:t>
            </a:r>
            <a:r>
              <a:rPr lang="en-US" sz="3600" dirty="0" err="1" smtClean="0">
                <a:solidFill>
                  <a:schemeClr val="tx1"/>
                </a:solidFill>
              </a:rPr>
              <a:t>kurangkan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kemiskinan</a:t>
            </a:r>
            <a:endParaRPr lang="en-US" sz="3600" dirty="0" smtClean="0">
              <a:solidFill>
                <a:schemeClr val="tx1"/>
              </a:solidFill>
            </a:endParaRPr>
          </a:p>
          <a:p>
            <a:r>
              <a:rPr lang="en-US" sz="3600" dirty="0" smtClean="0">
                <a:solidFill>
                  <a:schemeClr val="tx1"/>
                </a:solidFill>
              </a:rPr>
              <a:t>	* </a:t>
            </a:r>
            <a:r>
              <a:rPr lang="en-US" sz="3600" dirty="0" err="1" smtClean="0">
                <a:solidFill>
                  <a:schemeClr val="tx1"/>
                </a:solidFill>
              </a:rPr>
              <a:t>tingkatkan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pendapatan</a:t>
            </a:r>
            <a:endParaRPr lang="en-US" sz="3600" dirty="0" smtClean="0">
              <a:solidFill>
                <a:schemeClr val="tx1"/>
              </a:solidFill>
            </a:endParaRPr>
          </a:p>
          <a:p>
            <a:r>
              <a:rPr lang="en-US" sz="3600" dirty="0" smtClean="0">
                <a:solidFill>
                  <a:schemeClr val="tx1"/>
                </a:solidFill>
              </a:rPr>
              <a:t>	* </a:t>
            </a:r>
            <a:r>
              <a:rPr lang="en-US" sz="3600" dirty="0" err="1" smtClean="0">
                <a:solidFill>
                  <a:schemeClr val="tx1"/>
                </a:solidFill>
              </a:rPr>
              <a:t>tingkatkan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peluang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pekerjaan</a:t>
            </a:r>
            <a:endParaRPr lang="en-US" sz="3600" dirty="0" smtClean="0">
              <a:solidFill>
                <a:schemeClr val="tx1"/>
              </a:solidFill>
            </a:endParaRPr>
          </a:p>
          <a:p>
            <a:r>
              <a:rPr lang="en-US" sz="3600" dirty="0" smtClean="0">
                <a:solidFill>
                  <a:srgbClr val="00B0F0"/>
                </a:solidFill>
              </a:rPr>
              <a:t>=&gt;</a:t>
            </a:r>
            <a:r>
              <a:rPr lang="en-US" sz="3600" dirty="0" err="1" smtClean="0">
                <a:solidFill>
                  <a:schemeClr val="tx1"/>
                </a:solidFill>
              </a:rPr>
              <a:t>Cepatkan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proses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penyusunan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rakyat</a:t>
            </a:r>
            <a:endParaRPr lang="en-US" sz="3600" dirty="0" smtClean="0">
              <a:solidFill>
                <a:schemeClr val="tx1"/>
              </a:solidFill>
            </a:endParaRPr>
          </a:p>
          <a:p>
            <a:r>
              <a:rPr lang="en-US" sz="3600" dirty="0" smtClean="0">
                <a:solidFill>
                  <a:srgbClr val="00B0F0"/>
                </a:solidFill>
              </a:rPr>
              <a:t>=&gt;</a:t>
            </a:r>
            <a:r>
              <a:rPr lang="en-US" sz="3600" dirty="0" err="1" smtClean="0">
                <a:solidFill>
                  <a:schemeClr val="tx1"/>
                </a:solidFill>
              </a:rPr>
              <a:t>Susun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semula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struktur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rakyat</a:t>
            </a:r>
            <a:endParaRPr lang="en-US" sz="3600" dirty="0" smtClean="0">
              <a:solidFill>
                <a:schemeClr val="tx1"/>
              </a:solidFill>
            </a:endParaRPr>
          </a:p>
          <a:p>
            <a:r>
              <a:rPr lang="en-US" sz="3600" dirty="0" smtClean="0">
                <a:solidFill>
                  <a:schemeClr val="tx1"/>
                </a:solidFill>
              </a:rPr>
              <a:t> </a:t>
            </a:r>
          </a:p>
          <a:p>
            <a:r>
              <a:rPr lang="en-US" sz="2600" dirty="0" smtClean="0"/>
              <a:t>                                                </a:t>
            </a:r>
          </a:p>
          <a:p>
            <a:pPr>
              <a:buFont typeface="Symbol"/>
              <a:buChar char="Þ"/>
            </a:pPr>
            <a:endParaRPr lang="ms-MY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82594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Menyusun</a:t>
            </a:r>
            <a:r>
              <a:rPr lang="en-US" dirty="0" smtClean="0"/>
              <a:t> </a:t>
            </a:r>
            <a:r>
              <a:rPr lang="en-US" dirty="0" err="1" smtClean="0"/>
              <a:t>semula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00108"/>
            <a:ext cx="7467600" cy="5500726"/>
          </a:xfrm>
        </p:spPr>
        <p:txBody>
          <a:bodyPr>
            <a:normAutofit fontScale="62500" lnSpcReduction="20000"/>
          </a:bodyPr>
          <a:lstStyle/>
          <a:p>
            <a:r>
              <a:rPr lang="en-US" dirty="0" err="1" smtClean="0"/>
              <a:t>Tujuan</a:t>
            </a:r>
            <a:endParaRPr lang="en-US" dirty="0" smtClean="0"/>
          </a:p>
          <a:p>
            <a:pPr marL="457200" indent="-457200">
              <a:buNone/>
            </a:pPr>
            <a:r>
              <a:rPr lang="en-US" dirty="0" smtClean="0"/>
              <a:t>		* </a:t>
            </a:r>
            <a:r>
              <a:rPr lang="en-US" dirty="0" err="1" smtClean="0"/>
              <a:t>pelbagai</a:t>
            </a:r>
            <a:r>
              <a:rPr lang="en-US" dirty="0" smtClean="0"/>
              <a:t> </a:t>
            </a:r>
            <a:r>
              <a:rPr lang="en-US" dirty="0" err="1" smtClean="0"/>
              <a:t>kaum</a:t>
            </a:r>
            <a:endParaRPr lang="en-US" dirty="0" smtClean="0"/>
          </a:p>
          <a:p>
            <a:pPr marL="457200" indent="-457200">
              <a:buNone/>
            </a:pPr>
            <a:r>
              <a:rPr lang="en-US" dirty="0" smtClean="0"/>
              <a:t>		* </a:t>
            </a:r>
            <a:r>
              <a:rPr lang="en-US" dirty="0" err="1" smtClean="0"/>
              <a:t>peluang</a:t>
            </a:r>
            <a:r>
              <a:rPr lang="en-US" dirty="0" smtClean="0"/>
              <a:t> </a:t>
            </a:r>
            <a:r>
              <a:rPr lang="en-US" dirty="0" err="1" smtClean="0"/>
              <a:t>nikmati</a:t>
            </a:r>
            <a:r>
              <a:rPr lang="en-US" dirty="0" smtClean="0"/>
              <a:t> </a:t>
            </a:r>
            <a:r>
              <a:rPr lang="en-US" dirty="0" err="1" smtClean="0"/>
              <a:t>kekayaan</a:t>
            </a:r>
            <a:r>
              <a:rPr lang="en-US" dirty="0" smtClean="0"/>
              <a:t> </a:t>
            </a:r>
            <a:r>
              <a:rPr lang="en-US" dirty="0" err="1" smtClean="0"/>
              <a:t>negara</a:t>
            </a:r>
            <a:endParaRPr lang="en-US" dirty="0" smtClean="0"/>
          </a:p>
          <a:p>
            <a:pPr marL="457200" indent="-457200">
              <a:buNone/>
            </a:pPr>
            <a:r>
              <a:rPr lang="en-US" dirty="0" smtClean="0"/>
              <a:t>		* </a:t>
            </a:r>
            <a:r>
              <a:rPr lang="en-US" dirty="0" err="1" smtClean="0"/>
              <a:t>wujudkan</a:t>
            </a:r>
            <a:r>
              <a:rPr lang="en-US" dirty="0" smtClean="0"/>
              <a:t> </a:t>
            </a:r>
            <a:r>
              <a:rPr lang="en-US" dirty="0" err="1" smtClean="0"/>
              <a:t>keharmonian</a:t>
            </a:r>
            <a:endParaRPr lang="en-US" dirty="0" smtClean="0"/>
          </a:p>
          <a:p>
            <a:pPr marL="457200" indent="-457200">
              <a:buNone/>
            </a:pPr>
            <a:r>
              <a:rPr lang="en-US" dirty="0" smtClean="0"/>
              <a:t> 		* </a:t>
            </a:r>
            <a:r>
              <a:rPr lang="en-US" dirty="0" err="1" smtClean="0"/>
              <a:t>kekayaan</a:t>
            </a:r>
            <a:r>
              <a:rPr lang="en-US" dirty="0" smtClean="0"/>
              <a:t> </a:t>
            </a:r>
            <a:r>
              <a:rPr lang="en-US" dirty="0" err="1" smtClean="0"/>
              <a:t>negara</a:t>
            </a:r>
            <a:r>
              <a:rPr lang="en-US" dirty="0" smtClean="0"/>
              <a:t> </a:t>
            </a:r>
            <a:r>
              <a:rPr lang="en-US" dirty="0" err="1" smtClean="0"/>
              <a:t>menerusi</a:t>
            </a:r>
            <a:r>
              <a:rPr lang="en-US" dirty="0" smtClean="0"/>
              <a:t> </a:t>
            </a:r>
            <a:r>
              <a:rPr lang="en-US" dirty="0" err="1" smtClean="0"/>
              <a:t>pemilikan</a:t>
            </a:r>
            <a:r>
              <a:rPr lang="en-US" dirty="0" smtClean="0"/>
              <a:t>   </a:t>
            </a:r>
          </a:p>
          <a:p>
            <a:pPr marL="457200" indent="-457200">
              <a:buNone/>
            </a:pPr>
            <a:r>
              <a:rPr lang="en-US" dirty="0" smtClean="0"/>
              <a:t>              </a:t>
            </a:r>
            <a:r>
              <a:rPr lang="en-US" dirty="0" err="1" smtClean="0"/>
              <a:t>saham</a:t>
            </a:r>
            <a:r>
              <a:rPr lang="en-US" dirty="0" smtClean="0"/>
              <a:t> </a:t>
            </a:r>
            <a:r>
              <a:rPr lang="en-US" dirty="0" err="1" smtClean="0"/>
              <a:t>melambangkan</a:t>
            </a:r>
            <a:r>
              <a:rPr lang="en-US" dirty="0" smtClean="0"/>
              <a:t> </a:t>
            </a:r>
            <a:r>
              <a:rPr lang="en-US" dirty="0" err="1" smtClean="0"/>
              <a:t>komposisi</a:t>
            </a:r>
            <a:r>
              <a:rPr lang="en-US" dirty="0" smtClean="0"/>
              <a:t>  </a:t>
            </a:r>
          </a:p>
          <a:p>
            <a:pPr marL="457200" indent="-457200">
              <a:buNone/>
            </a:pPr>
            <a:r>
              <a:rPr lang="en-US" dirty="0" smtClean="0"/>
              <a:t>              </a:t>
            </a:r>
            <a:r>
              <a:rPr lang="en-US" dirty="0" err="1" smtClean="0"/>
              <a:t>kaum</a:t>
            </a:r>
            <a:r>
              <a:rPr lang="en-US" dirty="0" smtClean="0"/>
              <a:t>(30:40:30)</a:t>
            </a:r>
          </a:p>
          <a:p>
            <a:pPr marL="457200" indent="-457200"/>
            <a:r>
              <a:rPr lang="en-US" dirty="0" err="1" smtClean="0"/>
              <a:t>Lankah-langkah</a:t>
            </a:r>
            <a:endParaRPr lang="en-US" dirty="0" smtClean="0"/>
          </a:p>
          <a:p>
            <a:pPr marL="457200" indent="-457200">
              <a:buNone/>
            </a:pPr>
            <a:r>
              <a:rPr lang="en-US" dirty="0" smtClean="0"/>
              <a:t>		* </a:t>
            </a:r>
            <a:r>
              <a:rPr lang="en-US" dirty="0" err="1" smtClean="0"/>
              <a:t>susun</a:t>
            </a:r>
            <a:r>
              <a:rPr lang="en-US" dirty="0" smtClean="0"/>
              <a:t> </a:t>
            </a:r>
            <a:r>
              <a:rPr lang="en-US" dirty="0" err="1" smtClean="0"/>
              <a:t>semula</a:t>
            </a:r>
            <a:r>
              <a:rPr lang="en-US" dirty="0" smtClean="0"/>
              <a:t> </a:t>
            </a:r>
            <a:r>
              <a:rPr lang="en-US" dirty="0" err="1" smtClean="0"/>
              <a:t>tenaga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cerminkan</a:t>
            </a:r>
            <a:r>
              <a:rPr lang="en-US" dirty="0" smtClean="0"/>
              <a:t>    </a:t>
            </a:r>
          </a:p>
          <a:p>
            <a:pPr marL="457200" indent="-457200">
              <a:buNone/>
            </a:pPr>
            <a:r>
              <a:rPr lang="en-US" dirty="0" smtClean="0"/>
              <a:t>             </a:t>
            </a:r>
            <a:r>
              <a:rPr lang="en-US" dirty="0" err="1" smtClean="0"/>
              <a:t>komposisi</a:t>
            </a:r>
            <a:r>
              <a:rPr lang="en-US" dirty="0" smtClean="0"/>
              <a:t> </a:t>
            </a:r>
            <a:r>
              <a:rPr lang="en-US" dirty="0" err="1" smtClean="0"/>
              <a:t>kaum</a:t>
            </a:r>
            <a:r>
              <a:rPr lang="en-US" dirty="0" smtClean="0"/>
              <a:t> yang </a:t>
            </a:r>
            <a:r>
              <a:rPr lang="en-US" dirty="0" err="1" smtClean="0"/>
              <a:t>seimbang</a:t>
            </a:r>
            <a:endParaRPr lang="en-US" dirty="0" smtClean="0"/>
          </a:p>
          <a:p>
            <a:pPr marL="457200" indent="-457200">
              <a:buNone/>
            </a:pPr>
            <a:r>
              <a:rPr lang="en-US" dirty="0" smtClean="0"/>
              <a:t>		* </a:t>
            </a:r>
            <a:r>
              <a:rPr lang="en-US" dirty="0" err="1" smtClean="0"/>
              <a:t>bentuk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 </a:t>
            </a:r>
            <a:r>
              <a:rPr lang="en-US" dirty="0" err="1" smtClean="0"/>
              <a:t>perdagangan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endParaRPr lang="en-US" dirty="0" smtClean="0"/>
          </a:p>
          <a:p>
            <a:pPr marL="457200" indent="-457200">
              <a:buNone/>
            </a:pPr>
            <a:r>
              <a:rPr lang="en-US" dirty="0" smtClean="0"/>
              <a:t>              </a:t>
            </a:r>
            <a:r>
              <a:rPr lang="en-US" dirty="0" err="1" smtClean="0"/>
              <a:t>perindustrian</a:t>
            </a:r>
            <a:endParaRPr lang="en-US" dirty="0" smtClean="0"/>
          </a:p>
          <a:p>
            <a:pPr marL="457200" indent="-457200">
              <a:buNone/>
            </a:pPr>
            <a:r>
              <a:rPr lang="en-US" dirty="0" smtClean="0"/>
              <a:t> 		* </a:t>
            </a:r>
            <a:r>
              <a:rPr lang="en-US" dirty="0" err="1" smtClean="0"/>
              <a:t>tubuh</a:t>
            </a:r>
            <a:r>
              <a:rPr lang="en-US" dirty="0" smtClean="0"/>
              <a:t> </a:t>
            </a:r>
            <a:r>
              <a:rPr lang="en-US" dirty="0" err="1" smtClean="0"/>
              <a:t>agensi</a:t>
            </a:r>
            <a:r>
              <a:rPr lang="en-US" dirty="0" smtClean="0"/>
              <a:t> </a:t>
            </a:r>
            <a:r>
              <a:rPr lang="en-US" dirty="0" err="1" smtClean="0"/>
              <a:t>kerajaan</a:t>
            </a:r>
            <a:endParaRPr lang="en-US" dirty="0" smtClean="0"/>
          </a:p>
          <a:p>
            <a:pPr marL="457200" indent="-457200">
              <a:buNone/>
            </a:pPr>
            <a:r>
              <a:rPr lang="en-US" dirty="0" smtClean="0"/>
              <a:t>		* </a:t>
            </a:r>
            <a:r>
              <a:rPr lang="en-US" dirty="0" err="1" smtClean="0"/>
              <a:t>tubuhkan</a:t>
            </a:r>
            <a:r>
              <a:rPr lang="en-US" dirty="0" smtClean="0"/>
              <a:t> </a:t>
            </a:r>
            <a:r>
              <a:rPr lang="en-US" dirty="0" err="1" smtClean="0"/>
              <a:t>agensi</a:t>
            </a:r>
            <a:r>
              <a:rPr lang="en-US" dirty="0" smtClean="0"/>
              <a:t> </a:t>
            </a:r>
            <a:r>
              <a:rPr lang="en-US" dirty="0" err="1" smtClean="0"/>
              <a:t>pembangunan</a:t>
            </a:r>
            <a:endParaRPr lang="en-US" dirty="0" smtClean="0"/>
          </a:p>
          <a:p>
            <a:pPr marL="457200" indent="-457200">
              <a:buNone/>
            </a:pPr>
            <a:r>
              <a:rPr lang="en-US" dirty="0" smtClean="0"/>
              <a:t>		* </a:t>
            </a:r>
            <a:r>
              <a:rPr lang="en-US" dirty="0" err="1" smtClean="0"/>
              <a:t>bangunkan</a:t>
            </a:r>
            <a:r>
              <a:rPr lang="en-US" dirty="0" smtClean="0"/>
              <a:t> </a:t>
            </a:r>
            <a:r>
              <a:rPr lang="en-US" dirty="0" err="1" smtClean="0"/>
              <a:t>kawasan</a:t>
            </a:r>
            <a:r>
              <a:rPr lang="en-US" dirty="0" smtClean="0"/>
              <a:t> </a:t>
            </a:r>
            <a:r>
              <a:rPr lang="en-US" dirty="0" err="1" smtClean="0"/>
              <a:t>industri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bandar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galakkan</a:t>
            </a:r>
            <a:endParaRPr lang="en-US" dirty="0" smtClean="0"/>
          </a:p>
          <a:p>
            <a:pPr marL="457200" indent="-457200">
              <a:buNone/>
            </a:pPr>
            <a:r>
              <a:rPr lang="en-US" dirty="0" smtClean="0"/>
              <a:t>                  </a:t>
            </a:r>
            <a:r>
              <a:rPr lang="en-US" dirty="0" err="1" smtClean="0"/>
              <a:t>migrasi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luar</a:t>
            </a:r>
            <a:r>
              <a:rPr lang="en-US" dirty="0" smtClean="0"/>
              <a:t> </a:t>
            </a:r>
            <a:r>
              <a:rPr lang="en-US" dirty="0" err="1" smtClean="0"/>
              <a:t>bandar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bandar</a:t>
            </a:r>
            <a:endParaRPr lang="en-US" dirty="0" smtClean="0"/>
          </a:p>
          <a:p>
            <a:pPr marL="457200" indent="-457200">
              <a:buNone/>
            </a:pPr>
            <a:r>
              <a:rPr lang="en-US" dirty="0" smtClean="0"/>
              <a:t>		*</a:t>
            </a:r>
            <a:r>
              <a:rPr lang="en-US" dirty="0" err="1" smtClean="0"/>
              <a:t>pembukaan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pembangunan</a:t>
            </a:r>
            <a:r>
              <a:rPr lang="en-US" dirty="0" smtClean="0"/>
              <a:t> </a:t>
            </a:r>
            <a:r>
              <a:rPr lang="en-US" dirty="0" err="1" smtClean="0"/>
              <a:t>bandar</a:t>
            </a:r>
            <a:r>
              <a:rPr lang="en-US" dirty="0" smtClean="0"/>
              <a:t> </a:t>
            </a:r>
            <a:r>
              <a:rPr lang="en-US" dirty="0" err="1" smtClean="0"/>
              <a:t>baru</a:t>
            </a:r>
            <a:endParaRPr lang="en-US" dirty="0" smtClean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96908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MEMBASMI KEMISKINAN</a:t>
            </a:r>
            <a:endParaRPr lang="ms-MY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7467600" cy="6643734"/>
          </a:xfrm>
        </p:spPr>
        <p:txBody>
          <a:bodyPr>
            <a:normAutofit fontScale="92500" lnSpcReduction="10000"/>
          </a:bodyPr>
          <a:lstStyle/>
          <a:p>
            <a:r>
              <a:rPr lang="en-US" sz="2600" dirty="0" err="1" smtClean="0"/>
              <a:t>Luar</a:t>
            </a:r>
            <a:r>
              <a:rPr lang="en-US" sz="2600" dirty="0" smtClean="0"/>
              <a:t> </a:t>
            </a:r>
            <a:r>
              <a:rPr lang="en-US" sz="2600" dirty="0" err="1" smtClean="0"/>
              <a:t>bandar</a:t>
            </a:r>
            <a:r>
              <a:rPr lang="en-US" sz="2600" dirty="0" smtClean="0"/>
              <a:t> - </a:t>
            </a:r>
            <a:r>
              <a:rPr lang="en-US" sz="2600" dirty="0" err="1" smtClean="0"/>
              <a:t>orang</a:t>
            </a:r>
            <a:r>
              <a:rPr lang="en-US" sz="2600" dirty="0" smtClean="0"/>
              <a:t> </a:t>
            </a:r>
            <a:r>
              <a:rPr lang="en-US" sz="2600" dirty="0" err="1" smtClean="0"/>
              <a:t>melayu</a:t>
            </a:r>
            <a:endParaRPr lang="en-US" sz="2600" dirty="0" smtClean="0"/>
          </a:p>
          <a:p>
            <a:pPr>
              <a:buNone/>
            </a:pPr>
            <a:r>
              <a:rPr lang="en-US" sz="2600" dirty="0" smtClean="0"/>
              <a:t>		               - </a:t>
            </a:r>
            <a:r>
              <a:rPr lang="en-US" sz="2600" dirty="0" err="1" smtClean="0"/>
              <a:t>sara</a:t>
            </a:r>
            <a:r>
              <a:rPr lang="en-US" sz="2600" dirty="0" smtClean="0"/>
              <a:t> </a:t>
            </a:r>
            <a:r>
              <a:rPr lang="en-US" sz="2600" dirty="0" err="1" smtClean="0"/>
              <a:t>diri</a:t>
            </a:r>
            <a:r>
              <a:rPr lang="en-US" sz="2600" dirty="0" smtClean="0"/>
              <a:t> </a:t>
            </a:r>
          </a:p>
          <a:p>
            <a:r>
              <a:rPr lang="en-US" sz="2600" dirty="0" smtClean="0"/>
              <a:t>Bandar - </a:t>
            </a:r>
            <a:r>
              <a:rPr lang="en-US" sz="2600" dirty="0" err="1" smtClean="0"/>
              <a:t>orang</a:t>
            </a:r>
            <a:r>
              <a:rPr lang="en-US" sz="2600" dirty="0" smtClean="0"/>
              <a:t> </a:t>
            </a:r>
            <a:r>
              <a:rPr lang="en-US" sz="2600" dirty="0" err="1" smtClean="0"/>
              <a:t>cina</a:t>
            </a:r>
            <a:endParaRPr lang="en-US" sz="2600" dirty="0" smtClean="0"/>
          </a:p>
          <a:p>
            <a:pPr>
              <a:buNone/>
            </a:pPr>
            <a:r>
              <a:rPr lang="en-US" sz="2600" dirty="0" smtClean="0"/>
              <a:t>		      - </a:t>
            </a:r>
            <a:r>
              <a:rPr lang="en-US" sz="2600" dirty="0" err="1" smtClean="0"/>
              <a:t>ekonomi</a:t>
            </a:r>
            <a:r>
              <a:rPr lang="en-US" sz="2600" dirty="0" smtClean="0"/>
              <a:t> </a:t>
            </a:r>
            <a:r>
              <a:rPr lang="en-US" sz="2600" dirty="0" err="1" smtClean="0"/>
              <a:t>komersial</a:t>
            </a:r>
            <a:endParaRPr lang="en-US" sz="2600" dirty="0" smtClean="0"/>
          </a:p>
          <a:p>
            <a:r>
              <a:rPr lang="en-US" sz="2600" dirty="0" smtClean="0"/>
              <a:t>Usaha </a:t>
            </a:r>
            <a:r>
              <a:rPr lang="en-US" sz="2600" dirty="0" err="1" smtClean="0"/>
              <a:t>membasmi</a:t>
            </a:r>
            <a:r>
              <a:rPr lang="en-US" sz="2600" dirty="0" smtClean="0"/>
              <a:t> </a:t>
            </a:r>
            <a:r>
              <a:rPr lang="en-US" sz="2600" dirty="0" err="1" smtClean="0"/>
              <a:t>kemiskinan</a:t>
            </a:r>
            <a:endParaRPr lang="en-US" sz="2600" dirty="0" smtClean="0"/>
          </a:p>
          <a:p>
            <a:pPr lvl="1"/>
            <a:r>
              <a:rPr lang="en-US" sz="2600" dirty="0" err="1" smtClean="0"/>
              <a:t>buka</a:t>
            </a:r>
            <a:r>
              <a:rPr lang="en-US" sz="2600" dirty="0" smtClean="0"/>
              <a:t> </a:t>
            </a:r>
            <a:r>
              <a:rPr lang="en-US" sz="2600" dirty="0" err="1" smtClean="0"/>
              <a:t>dan</a:t>
            </a:r>
            <a:r>
              <a:rPr lang="en-US" sz="2600" dirty="0" smtClean="0"/>
              <a:t> </a:t>
            </a:r>
            <a:r>
              <a:rPr lang="en-US" sz="2600" dirty="0" err="1" smtClean="0"/>
              <a:t>bangunkan</a:t>
            </a:r>
            <a:r>
              <a:rPr lang="en-US" sz="2600" dirty="0" smtClean="0"/>
              <a:t> </a:t>
            </a:r>
            <a:r>
              <a:rPr lang="en-US" sz="2600" dirty="0" err="1" smtClean="0"/>
              <a:t>kuasa</a:t>
            </a:r>
            <a:r>
              <a:rPr lang="en-US" sz="2600" dirty="0" smtClean="0"/>
              <a:t> </a:t>
            </a:r>
            <a:r>
              <a:rPr lang="en-US" sz="2600" dirty="0" err="1" smtClean="0"/>
              <a:t>tanah</a:t>
            </a:r>
            <a:r>
              <a:rPr lang="en-US" sz="2600" dirty="0" smtClean="0"/>
              <a:t> </a:t>
            </a:r>
            <a:r>
              <a:rPr lang="en-US" sz="2600" dirty="0" err="1" smtClean="0"/>
              <a:t>untuk</a:t>
            </a:r>
            <a:r>
              <a:rPr lang="en-US" sz="2600" dirty="0" smtClean="0"/>
              <a:t> </a:t>
            </a:r>
            <a:r>
              <a:rPr lang="en-US" sz="2600" dirty="0" err="1" smtClean="0"/>
              <a:t>golongan</a:t>
            </a:r>
            <a:r>
              <a:rPr lang="en-US" sz="2600" dirty="0" smtClean="0"/>
              <a:t> yang </a:t>
            </a:r>
            <a:r>
              <a:rPr lang="en-US" sz="2600" dirty="0" err="1" smtClean="0"/>
              <a:t>tidak</a:t>
            </a:r>
            <a:r>
              <a:rPr lang="en-US" sz="2600" dirty="0" smtClean="0"/>
              <a:t> </a:t>
            </a:r>
            <a:r>
              <a:rPr lang="en-US" sz="2600" dirty="0" err="1" smtClean="0"/>
              <a:t>memiliki</a:t>
            </a:r>
            <a:r>
              <a:rPr lang="en-US" sz="2600" dirty="0" smtClean="0"/>
              <a:t> </a:t>
            </a:r>
            <a:r>
              <a:rPr lang="en-US" sz="2600" dirty="0" err="1" smtClean="0"/>
              <a:t>tanah</a:t>
            </a:r>
            <a:r>
              <a:rPr lang="en-US" sz="2600" dirty="0" smtClean="0"/>
              <a:t> </a:t>
            </a:r>
            <a:r>
              <a:rPr lang="en-US" sz="2600" dirty="0" err="1" smtClean="0"/>
              <a:t>oleh</a:t>
            </a:r>
            <a:r>
              <a:rPr lang="en-US" sz="2600" dirty="0" smtClean="0"/>
              <a:t> FELDA/FELCRA</a:t>
            </a:r>
          </a:p>
          <a:p>
            <a:pPr lvl="1"/>
            <a:r>
              <a:rPr lang="en-US" sz="2600" dirty="0" err="1" smtClean="0"/>
              <a:t>bina</a:t>
            </a:r>
            <a:r>
              <a:rPr lang="en-US" sz="2600" dirty="0" smtClean="0"/>
              <a:t> </a:t>
            </a:r>
            <a:r>
              <a:rPr lang="en-US" sz="2600" dirty="0" err="1" smtClean="0"/>
              <a:t>dan</a:t>
            </a:r>
            <a:r>
              <a:rPr lang="en-US" sz="2600" dirty="0" smtClean="0"/>
              <a:t> </a:t>
            </a:r>
            <a:r>
              <a:rPr lang="en-US" sz="2600" dirty="0" err="1" smtClean="0"/>
              <a:t>tingkatkan</a:t>
            </a:r>
            <a:r>
              <a:rPr lang="en-US" sz="2600" dirty="0" smtClean="0"/>
              <a:t> </a:t>
            </a:r>
            <a:r>
              <a:rPr lang="en-US" sz="2600" dirty="0" err="1" smtClean="0"/>
              <a:t>infrastruktur</a:t>
            </a:r>
            <a:r>
              <a:rPr lang="en-US" sz="2600" dirty="0" smtClean="0"/>
              <a:t> </a:t>
            </a:r>
            <a:r>
              <a:rPr lang="en-US" sz="2600" dirty="0" err="1" smtClean="0"/>
              <a:t>di</a:t>
            </a:r>
            <a:r>
              <a:rPr lang="en-US" sz="2600" dirty="0" smtClean="0"/>
              <a:t> </a:t>
            </a:r>
            <a:r>
              <a:rPr lang="en-US" sz="2600" dirty="0" err="1" smtClean="0"/>
              <a:t>luar</a:t>
            </a:r>
            <a:r>
              <a:rPr lang="en-US" sz="2600" dirty="0" smtClean="0"/>
              <a:t> </a:t>
            </a:r>
            <a:r>
              <a:rPr lang="en-US" sz="2600" dirty="0" err="1" smtClean="0"/>
              <a:t>bandar</a:t>
            </a:r>
            <a:endParaRPr lang="en-US" sz="2600" dirty="0" smtClean="0"/>
          </a:p>
          <a:p>
            <a:pPr lvl="1"/>
            <a:r>
              <a:rPr lang="en-US" sz="2600" dirty="0" err="1" smtClean="0"/>
              <a:t>baiki</a:t>
            </a:r>
            <a:r>
              <a:rPr lang="en-US" sz="2600" dirty="0" smtClean="0"/>
              <a:t> </a:t>
            </a:r>
            <a:r>
              <a:rPr lang="en-US" sz="2600" dirty="0" err="1" smtClean="0"/>
              <a:t>dan</a:t>
            </a:r>
            <a:r>
              <a:rPr lang="en-US" sz="2600" dirty="0" smtClean="0"/>
              <a:t> </a:t>
            </a:r>
            <a:r>
              <a:rPr lang="en-US" sz="2600" dirty="0" err="1" smtClean="0"/>
              <a:t>tingkatkan</a:t>
            </a:r>
            <a:r>
              <a:rPr lang="en-US" sz="2600" dirty="0" smtClean="0"/>
              <a:t> </a:t>
            </a:r>
            <a:r>
              <a:rPr lang="en-US" sz="2600" dirty="0" err="1" smtClean="0"/>
              <a:t>kualiti</a:t>
            </a:r>
            <a:r>
              <a:rPr lang="en-US" sz="2600" dirty="0" smtClean="0"/>
              <a:t> </a:t>
            </a:r>
            <a:r>
              <a:rPr lang="en-US" sz="2600" dirty="0" err="1" smtClean="0"/>
              <a:t>hidup</a:t>
            </a:r>
            <a:r>
              <a:rPr lang="en-US" sz="2600" dirty="0" smtClean="0"/>
              <a:t> </a:t>
            </a:r>
            <a:r>
              <a:rPr lang="en-US" sz="2600" dirty="0" err="1" smtClean="0"/>
              <a:t>rakyat</a:t>
            </a:r>
            <a:r>
              <a:rPr lang="en-US" sz="2600" dirty="0" smtClean="0"/>
              <a:t> </a:t>
            </a:r>
          </a:p>
          <a:p>
            <a:pPr lvl="1"/>
            <a:r>
              <a:rPr lang="en-US" sz="2600" dirty="0" err="1" smtClean="0"/>
              <a:t>Tingkatkan</a:t>
            </a:r>
            <a:r>
              <a:rPr lang="en-US" sz="2600" dirty="0" smtClean="0"/>
              <a:t> </a:t>
            </a:r>
            <a:r>
              <a:rPr lang="en-US" sz="2600" dirty="0" err="1" smtClean="0"/>
              <a:t>daya</a:t>
            </a:r>
            <a:r>
              <a:rPr lang="en-US" sz="2600" dirty="0" smtClean="0"/>
              <a:t> </a:t>
            </a:r>
            <a:r>
              <a:rPr lang="en-US" sz="2600" dirty="0" err="1" smtClean="0"/>
              <a:t>keluaran</a:t>
            </a:r>
            <a:r>
              <a:rPr lang="en-US" sz="2600" dirty="0" smtClean="0"/>
              <a:t> </a:t>
            </a:r>
            <a:r>
              <a:rPr lang="en-US" sz="2600" dirty="0" err="1" smtClean="0"/>
              <a:t>dan</a:t>
            </a:r>
            <a:r>
              <a:rPr lang="en-US" sz="2600" dirty="0" smtClean="0"/>
              <a:t> </a:t>
            </a:r>
            <a:r>
              <a:rPr lang="en-US" sz="2600" dirty="0" err="1" smtClean="0"/>
              <a:t>pendapatan</a:t>
            </a:r>
            <a:endParaRPr lang="en-US" sz="2600" dirty="0" smtClean="0"/>
          </a:p>
          <a:p>
            <a:pPr lvl="1">
              <a:buNone/>
            </a:pPr>
            <a:endParaRPr lang="en-US" sz="2600" dirty="0" smtClean="0"/>
          </a:p>
          <a:p>
            <a:pPr lvl="2">
              <a:buNone/>
            </a:pPr>
            <a:endParaRPr lang="en-US" sz="2600" dirty="0" smtClean="0"/>
          </a:p>
          <a:p>
            <a:pPr lvl="2">
              <a:buNone/>
            </a:pPr>
            <a:endParaRPr lang="en-US" sz="2600" dirty="0" smtClean="0"/>
          </a:p>
          <a:p>
            <a:pPr lvl="2">
              <a:buNone/>
            </a:pPr>
            <a:endParaRPr lang="en-US" sz="2600" dirty="0" smtClean="0"/>
          </a:p>
          <a:p>
            <a:pPr lvl="2">
              <a:buNone/>
            </a:pPr>
            <a:endParaRPr lang="en-US" dirty="0" smtClean="0"/>
          </a:p>
          <a:p>
            <a:pPr lvl="2">
              <a:buNone/>
            </a:pPr>
            <a:r>
              <a:rPr lang="en-US" dirty="0" smtClean="0"/>
              <a:t> </a:t>
            </a:r>
          </a:p>
          <a:p>
            <a:pPr>
              <a:buNone/>
            </a:pPr>
            <a:endParaRPr lang="ms-MY" dirty="0" smtClean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82594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Pencapaian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ekonomi</a:t>
            </a:r>
            <a:r>
              <a:rPr lang="en-US" dirty="0" smtClean="0"/>
              <a:t> </a:t>
            </a:r>
            <a:r>
              <a:rPr lang="en-US" dirty="0" err="1" smtClean="0"/>
              <a:t>baru</a:t>
            </a: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28670"/>
            <a:ext cx="7467600" cy="5429288"/>
          </a:xfrm>
        </p:spPr>
        <p:txBody>
          <a:bodyPr>
            <a:normAutofit fontScale="70000" lnSpcReduction="20000"/>
          </a:bodyPr>
          <a:lstStyle/>
          <a:p>
            <a:r>
              <a:rPr lang="en-US" dirty="0" err="1" smtClean="0"/>
              <a:t>Sasaran</a:t>
            </a:r>
            <a:r>
              <a:rPr lang="en-US" dirty="0" smtClean="0"/>
              <a:t> </a:t>
            </a:r>
            <a:r>
              <a:rPr lang="en-US" dirty="0" err="1" smtClean="0"/>
              <a:t>kurangkan</a:t>
            </a:r>
            <a:r>
              <a:rPr lang="en-US" dirty="0" smtClean="0"/>
              <a:t> </a:t>
            </a:r>
            <a:r>
              <a:rPr lang="en-US" dirty="0" err="1" smtClean="0"/>
              <a:t>kemiskinan</a:t>
            </a:r>
            <a:r>
              <a:rPr lang="en-US" dirty="0" smtClean="0"/>
              <a:t> </a:t>
            </a:r>
            <a:r>
              <a:rPr lang="en-US" dirty="0" err="1" smtClean="0"/>
              <a:t>berjaya</a:t>
            </a:r>
            <a:r>
              <a:rPr lang="en-US" dirty="0" smtClean="0"/>
              <a:t> </a:t>
            </a:r>
            <a:r>
              <a:rPr lang="en-US" dirty="0" err="1" smtClean="0"/>
              <a:t>dicapai</a:t>
            </a:r>
            <a:endParaRPr lang="en-US" dirty="0" smtClean="0"/>
          </a:p>
          <a:p>
            <a:r>
              <a:rPr lang="en-US" dirty="0" err="1" smtClean="0"/>
              <a:t>Kaum</a:t>
            </a:r>
            <a:r>
              <a:rPr lang="en-US" dirty="0" smtClean="0"/>
              <a:t> </a:t>
            </a:r>
            <a:r>
              <a:rPr lang="en-US" dirty="0" err="1" smtClean="0"/>
              <a:t>bumiputera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	* Kadar </a:t>
            </a:r>
            <a:r>
              <a:rPr lang="en-US" dirty="0" err="1" smtClean="0"/>
              <a:t>miskin</a:t>
            </a:r>
            <a:r>
              <a:rPr lang="en-US" dirty="0" smtClean="0"/>
              <a:t> </a:t>
            </a:r>
            <a:r>
              <a:rPr lang="en-US" dirty="0" err="1" smtClean="0"/>
              <a:t>berkurang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42.4% (1970)  </a:t>
            </a:r>
          </a:p>
          <a:p>
            <a:pPr>
              <a:buNone/>
            </a:pPr>
            <a:r>
              <a:rPr lang="en-US" dirty="0" smtClean="0"/>
              <a:t>		   </a:t>
            </a:r>
            <a:r>
              <a:rPr lang="en-US" dirty="0" err="1" smtClean="0"/>
              <a:t>ke</a:t>
            </a:r>
            <a:r>
              <a:rPr lang="en-US" dirty="0" smtClean="0"/>
              <a:t> 17.1% (1990)</a:t>
            </a:r>
          </a:p>
          <a:p>
            <a:pPr>
              <a:buNone/>
            </a:pPr>
            <a:r>
              <a:rPr lang="en-US" dirty="0" smtClean="0"/>
              <a:t>		* </a:t>
            </a:r>
            <a:r>
              <a:rPr lang="en-US" dirty="0" err="1" smtClean="0"/>
              <a:t>Pendapatan</a:t>
            </a:r>
            <a:r>
              <a:rPr lang="en-US" dirty="0" smtClean="0"/>
              <a:t> </a:t>
            </a:r>
            <a:r>
              <a:rPr lang="en-US" dirty="0" err="1" smtClean="0"/>
              <a:t>meningkat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RM 172  </a:t>
            </a:r>
          </a:p>
          <a:p>
            <a:pPr>
              <a:buNone/>
            </a:pPr>
            <a:r>
              <a:rPr lang="en-US" dirty="0" smtClean="0"/>
              <a:t>		   </a:t>
            </a:r>
            <a:r>
              <a:rPr lang="en-US" dirty="0" err="1" smtClean="0"/>
              <a:t>sebulan</a:t>
            </a:r>
            <a:r>
              <a:rPr lang="en-US" dirty="0" smtClean="0"/>
              <a:t> (1970) </a:t>
            </a:r>
            <a:r>
              <a:rPr lang="en-US" dirty="0" err="1" smtClean="0"/>
              <a:t>kepada</a:t>
            </a:r>
            <a:r>
              <a:rPr lang="en-US" dirty="0" smtClean="0"/>
              <a:t> RM 940 </a:t>
            </a:r>
            <a:r>
              <a:rPr lang="en-US" dirty="0" err="1" smtClean="0"/>
              <a:t>sebulan</a:t>
            </a:r>
            <a:r>
              <a:rPr lang="en-US" dirty="0" smtClean="0"/>
              <a:t>   	   (1990)</a:t>
            </a:r>
          </a:p>
          <a:p>
            <a:pPr>
              <a:buNone/>
            </a:pPr>
            <a:r>
              <a:rPr lang="en-US" dirty="0" smtClean="0"/>
              <a:t> 		* </a:t>
            </a:r>
            <a:r>
              <a:rPr lang="en-US" dirty="0" err="1" smtClean="0"/>
              <a:t>Pemilikan</a:t>
            </a:r>
            <a:r>
              <a:rPr lang="en-US" dirty="0" smtClean="0"/>
              <a:t> </a:t>
            </a:r>
            <a:r>
              <a:rPr lang="en-US" dirty="0" err="1" smtClean="0"/>
              <a:t>hak</a:t>
            </a:r>
            <a:r>
              <a:rPr lang="en-US" dirty="0" smtClean="0"/>
              <a:t> </a:t>
            </a:r>
            <a:r>
              <a:rPr lang="en-US" dirty="0" err="1" smtClean="0"/>
              <a:t>milik</a:t>
            </a:r>
            <a:r>
              <a:rPr lang="en-US" dirty="0" smtClean="0"/>
              <a:t> modal </a:t>
            </a:r>
            <a:r>
              <a:rPr lang="en-US" dirty="0" err="1" smtClean="0"/>
              <a:t>meningkat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               2.4% (1970) </a:t>
            </a:r>
            <a:r>
              <a:rPr lang="en-US" dirty="0" err="1" smtClean="0"/>
              <a:t>kepada</a:t>
            </a:r>
            <a:r>
              <a:rPr lang="en-US" dirty="0" smtClean="0"/>
              <a:t> 12.5% (1980) </a:t>
            </a:r>
            <a:r>
              <a:rPr lang="en-US" dirty="0" err="1" smtClean="0"/>
              <a:t>dan</a:t>
            </a:r>
            <a:r>
              <a:rPr lang="en-US" dirty="0" smtClean="0"/>
              <a:t> 19.3%  </a:t>
            </a:r>
          </a:p>
          <a:p>
            <a:pPr>
              <a:buNone/>
            </a:pPr>
            <a:r>
              <a:rPr lang="en-US" dirty="0" smtClean="0"/>
              <a:t>               (1990)</a:t>
            </a:r>
          </a:p>
          <a:p>
            <a:r>
              <a:rPr lang="en-US" dirty="0" err="1" smtClean="0"/>
              <a:t>Kaum</a:t>
            </a:r>
            <a:r>
              <a:rPr lang="en-US" dirty="0" smtClean="0"/>
              <a:t> </a:t>
            </a:r>
            <a:r>
              <a:rPr lang="en-US" dirty="0" err="1" smtClean="0"/>
              <a:t>cina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	* </a:t>
            </a:r>
            <a:r>
              <a:rPr lang="en-US" dirty="0" err="1" smtClean="0"/>
              <a:t>Pemilikan</a:t>
            </a:r>
            <a:r>
              <a:rPr lang="en-US" dirty="0" smtClean="0"/>
              <a:t> </a:t>
            </a:r>
            <a:r>
              <a:rPr lang="en-US" dirty="0" err="1" smtClean="0"/>
              <a:t>hak</a:t>
            </a:r>
            <a:r>
              <a:rPr lang="en-US" dirty="0" smtClean="0"/>
              <a:t> </a:t>
            </a:r>
            <a:r>
              <a:rPr lang="en-US" dirty="0" err="1" smtClean="0"/>
              <a:t>milik</a:t>
            </a:r>
            <a:r>
              <a:rPr lang="en-US" dirty="0" smtClean="0"/>
              <a:t> modal </a:t>
            </a:r>
            <a:r>
              <a:rPr lang="en-US" dirty="0" err="1" smtClean="0"/>
              <a:t>meningkat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  		   34.3% (1970) </a:t>
            </a:r>
            <a:r>
              <a:rPr lang="en-US" dirty="0" err="1" smtClean="0"/>
              <a:t>kepada</a:t>
            </a:r>
            <a:r>
              <a:rPr lang="en-US" dirty="0" smtClean="0"/>
              <a:t> 46.8% (1990)</a:t>
            </a:r>
          </a:p>
          <a:p>
            <a:r>
              <a:rPr lang="en-US" dirty="0" smtClean="0"/>
              <a:t>28 </a:t>
            </a:r>
            <a:r>
              <a:rPr lang="en-US" dirty="0" err="1" smtClean="0"/>
              <a:t>bandar</a:t>
            </a:r>
            <a:r>
              <a:rPr lang="en-US" dirty="0" smtClean="0"/>
              <a:t> </a:t>
            </a:r>
            <a:r>
              <a:rPr lang="en-US" dirty="0" err="1" smtClean="0"/>
              <a:t>baru</a:t>
            </a:r>
            <a:r>
              <a:rPr lang="en-US" dirty="0" smtClean="0"/>
              <a:t>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dibangunkan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Johor Tenggara, Kelantan Selatan, Pahang Tenggara, Terengganu Tengah.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ms-MY" dirty="0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Perubahan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perkembangan</a:t>
            </a:r>
            <a:r>
              <a:rPr lang="en-US" dirty="0" smtClean="0"/>
              <a:t> </a:t>
            </a:r>
            <a:r>
              <a:rPr lang="en-US" dirty="0" err="1" smtClean="0"/>
              <a:t>ekonomi</a:t>
            </a:r>
            <a:r>
              <a:rPr lang="en-US" dirty="0" smtClean="0"/>
              <a:t> </a:t>
            </a:r>
            <a:r>
              <a:rPr lang="en-US" dirty="0" err="1" smtClean="0"/>
              <a:t>sehingga</a:t>
            </a:r>
            <a:r>
              <a:rPr lang="en-US" dirty="0" smtClean="0"/>
              <a:t> </a:t>
            </a:r>
            <a:r>
              <a:rPr lang="en-US" dirty="0" err="1" smtClean="0"/>
              <a:t>kini</a:t>
            </a:r>
            <a:endParaRPr lang="ms-MY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 smtClean="0"/>
              <a:t>Rangka</a:t>
            </a:r>
            <a:r>
              <a:rPr lang="en-US" dirty="0" smtClean="0"/>
              <a:t> </a:t>
            </a:r>
            <a:r>
              <a:rPr lang="en-US" dirty="0" err="1" smtClean="0"/>
              <a:t>Rancangan</a:t>
            </a:r>
            <a:r>
              <a:rPr lang="en-US" dirty="0" smtClean="0"/>
              <a:t> </a:t>
            </a:r>
            <a:r>
              <a:rPr lang="en-US" dirty="0" err="1" smtClean="0"/>
              <a:t>Jangka</a:t>
            </a:r>
            <a:r>
              <a:rPr lang="en-US" dirty="0" smtClean="0"/>
              <a:t> </a:t>
            </a:r>
            <a:r>
              <a:rPr lang="en-US" dirty="0" err="1" smtClean="0"/>
              <a:t>Panjang</a:t>
            </a:r>
            <a:r>
              <a:rPr lang="en-US" dirty="0" smtClean="0"/>
              <a:t> Ke-2 </a:t>
            </a:r>
          </a:p>
          <a:p>
            <a:r>
              <a:rPr lang="en-US" dirty="0" smtClean="0"/>
              <a:t>(1991-2000)</a:t>
            </a:r>
            <a:br>
              <a:rPr lang="en-US" dirty="0" smtClean="0"/>
            </a:br>
            <a:r>
              <a:rPr lang="en-US" dirty="0" smtClean="0"/>
              <a:t>(RRJP2)</a:t>
            </a:r>
            <a:endParaRPr lang="ms-MY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2910" y="1142984"/>
            <a:ext cx="7772400" cy="1470025"/>
          </a:xfrm>
        </p:spPr>
        <p:txBody>
          <a:bodyPr/>
          <a:lstStyle/>
          <a:p>
            <a:r>
              <a:rPr lang="en-US" dirty="0" err="1" smtClean="0"/>
              <a:t>Strategi</a:t>
            </a:r>
            <a:r>
              <a:rPr lang="en-US" dirty="0" smtClean="0"/>
              <a:t> RRJP2</a:t>
            </a: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1357290" y="2643182"/>
            <a:ext cx="6400800" cy="178595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Dasar</a:t>
            </a:r>
            <a:r>
              <a:rPr lang="en-US" dirty="0" smtClean="0"/>
              <a:t> Pembangunan </a:t>
            </a:r>
            <a:r>
              <a:rPr lang="en-US" dirty="0" err="1" smtClean="0"/>
              <a:t>Nasional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Wawasan</a:t>
            </a:r>
            <a:r>
              <a:rPr lang="en-US" dirty="0" smtClean="0"/>
              <a:t> 2020</a:t>
            </a:r>
            <a:endParaRPr lang="ms-MY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Dasar</a:t>
            </a:r>
            <a:r>
              <a:rPr lang="en-US" dirty="0" smtClean="0"/>
              <a:t> Pembangunan </a:t>
            </a:r>
            <a:r>
              <a:rPr lang="en-US" dirty="0" err="1" smtClean="0"/>
              <a:t>Nasional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(DPN)</a:t>
            </a:r>
            <a:endParaRPr lang="ms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err="1" smtClean="0"/>
              <a:t>Strategi</a:t>
            </a:r>
            <a:r>
              <a:rPr lang="en-US" dirty="0" smtClean="0"/>
              <a:t> DPN :-</a:t>
            </a:r>
          </a:p>
          <a:p>
            <a:pPr marL="571500" indent="-571500">
              <a:buFont typeface="Wingdings" pitchFamily="2" charset="2"/>
              <a:buChar char="q"/>
            </a:pPr>
            <a:r>
              <a:rPr lang="en-US" sz="2800" dirty="0" err="1" smtClean="0"/>
              <a:t>Membasmi</a:t>
            </a:r>
            <a:r>
              <a:rPr lang="en-US" sz="2800" dirty="0" smtClean="0"/>
              <a:t> </a:t>
            </a:r>
            <a:r>
              <a:rPr lang="en-US" sz="2800" dirty="0" err="1" smtClean="0"/>
              <a:t>kemiskinan</a:t>
            </a:r>
            <a:r>
              <a:rPr lang="en-US" sz="2800" dirty="0" smtClean="0"/>
              <a:t>-Program </a:t>
            </a:r>
            <a:r>
              <a:rPr lang="en-US" sz="2800" dirty="0" err="1" smtClean="0"/>
              <a:t>Pembasmian</a:t>
            </a:r>
            <a:r>
              <a:rPr lang="en-US" sz="2800" dirty="0" smtClean="0"/>
              <a:t> Rakyat </a:t>
            </a:r>
            <a:r>
              <a:rPr lang="en-US" sz="2800" dirty="0" err="1" smtClean="0"/>
              <a:t>Termiskin</a:t>
            </a:r>
            <a:r>
              <a:rPr lang="en-US" sz="2800" dirty="0"/>
              <a:t> </a:t>
            </a:r>
            <a:r>
              <a:rPr lang="en-US" sz="2800" dirty="0" smtClean="0"/>
              <a:t>(PPRT).</a:t>
            </a:r>
          </a:p>
          <a:p>
            <a:pPr marL="571500" indent="-571500">
              <a:buFont typeface="+mj-lt"/>
              <a:buAutoNum type="romanLcPeriod"/>
            </a:pPr>
            <a:r>
              <a:rPr lang="en-US" sz="2800" dirty="0" err="1" smtClean="0"/>
              <a:t>Wujud</a:t>
            </a:r>
            <a:r>
              <a:rPr lang="en-US" sz="2800" dirty="0" smtClean="0"/>
              <a:t> </a:t>
            </a:r>
            <a:r>
              <a:rPr lang="en-US" sz="2800" dirty="0" err="1" smtClean="0"/>
              <a:t>guna</a:t>
            </a:r>
            <a:r>
              <a:rPr lang="en-US" sz="2800" dirty="0" smtClean="0"/>
              <a:t> </a:t>
            </a:r>
            <a:r>
              <a:rPr lang="en-US" sz="2800" dirty="0" err="1" smtClean="0"/>
              <a:t>tenaga</a:t>
            </a:r>
            <a:endParaRPr lang="en-US" sz="2800" dirty="0" smtClean="0"/>
          </a:p>
          <a:p>
            <a:pPr marL="571500" indent="-571500">
              <a:buFont typeface="+mj-lt"/>
              <a:buAutoNum type="romanLcPeriod"/>
            </a:pPr>
            <a:r>
              <a:rPr lang="en-US" sz="2800" dirty="0" err="1" smtClean="0"/>
              <a:t>Wujud</a:t>
            </a:r>
            <a:r>
              <a:rPr lang="en-US" sz="2800" dirty="0" smtClean="0"/>
              <a:t> </a:t>
            </a:r>
            <a:r>
              <a:rPr lang="en-US" sz="2800" dirty="0" err="1" smtClean="0"/>
              <a:t>Masyarakat</a:t>
            </a:r>
            <a:r>
              <a:rPr lang="en-US" sz="2800" dirty="0" smtClean="0"/>
              <a:t> </a:t>
            </a:r>
            <a:r>
              <a:rPr lang="en-US" sz="2800" dirty="0" err="1" smtClean="0"/>
              <a:t>Perdagangan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Perindustrian</a:t>
            </a:r>
            <a:r>
              <a:rPr lang="en-US" sz="2800" dirty="0" smtClean="0"/>
              <a:t> </a:t>
            </a:r>
            <a:r>
              <a:rPr lang="en-US" sz="2800" dirty="0" err="1" smtClean="0"/>
              <a:t>Bumiputera</a:t>
            </a:r>
            <a:r>
              <a:rPr lang="en-US" sz="2800" dirty="0" smtClean="0"/>
              <a:t> (MPPB).</a:t>
            </a:r>
          </a:p>
          <a:p>
            <a:pPr marL="571500" indent="-571500">
              <a:buFont typeface="+mj-lt"/>
              <a:buAutoNum type="romanLcPeriod"/>
            </a:pPr>
            <a:r>
              <a:rPr lang="en-US" sz="2800" dirty="0" err="1" smtClean="0"/>
              <a:t>Swasta</a:t>
            </a:r>
            <a:r>
              <a:rPr lang="en-US" sz="2800" dirty="0" smtClean="0"/>
              <a:t> – bantu </a:t>
            </a:r>
            <a:r>
              <a:rPr lang="en-US" sz="2800" dirty="0" err="1" smtClean="0"/>
              <a:t>proses</a:t>
            </a:r>
            <a:r>
              <a:rPr lang="en-US" sz="2800" dirty="0" smtClean="0"/>
              <a:t> </a:t>
            </a:r>
            <a:r>
              <a:rPr lang="en-US" sz="2800" dirty="0" err="1" smtClean="0"/>
              <a:t>penyusunan</a:t>
            </a:r>
            <a:r>
              <a:rPr lang="en-US" sz="2800" dirty="0" smtClean="0"/>
              <a:t> </a:t>
            </a:r>
            <a:r>
              <a:rPr lang="en-US" sz="2800" dirty="0" err="1" smtClean="0"/>
              <a:t>masyarakat</a:t>
            </a:r>
            <a:r>
              <a:rPr lang="en-US" sz="2800" dirty="0" smtClean="0"/>
              <a:t>.</a:t>
            </a:r>
          </a:p>
          <a:p>
            <a:pPr marL="571500" indent="-571500">
              <a:buFont typeface="+mj-lt"/>
              <a:buAutoNum type="romanLcPeriod"/>
            </a:pPr>
            <a:r>
              <a:rPr lang="en-US" sz="2800" dirty="0" smtClean="0"/>
              <a:t>Pembangunan </a:t>
            </a:r>
            <a:r>
              <a:rPr lang="en-US" sz="2800" dirty="0" err="1" smtClean="0"/>
              <a:t>sumber</a:t>
            </a:r>
            <a:r>
              <a:rPr lang="en-US" sz="2800" dirty="0" smtClean="0"/>
              <a:t> </a:t>
            </a:r>
            <a:r>
              <a:rPr lang="en-US" sz="2800" dirty="0" err="1" smtClean="0"/>
              <a:t>manusia</a:t>
            </a:r>
            <a:r>
              <a:rPr lang="en-US" sz="2800" dirty="0" smtClean="0"/>
              <a:t>.</a:t>
            </a:r>
          </a:p>
          <a:p>
            <a:pPr marL="571500" indent="-571500">
              <a:buFont typeface="+mj-lt"/>
              <a:buAutoNum type="romanLcPeriod"/>
            </a:pPr>
            <a:r>
              <a:rPr lang="en-US" sz="2800" dirty="0" err="1" smtClean="0"/>
              <a:t>Kemudahan</a:t>
            </a:r>
            <a:r>
              <a:rPr lang="en-US" sz="2800" dirty="0" smtClean="0"/>
              <a:t> </a:t>
            </a:r>
            <a:r>
              <a:rPr lang="en-US" sz="2800" dirty="0" err="1" smtClean="0"/>
              <a:t>asas</a:t>
            </a:r>
            <a:r>
              <a:rPr lang="en-US" sz="2800" dirty="0" smtClean="0"/>
              <a:t> </a:t>
            </a:r>
            <a:r>
              <a:rPr lang="en-US" sz="2800" dirty="0" err="1" smtClean="0"/>
              <a:t>disediakan</a:t>
            </a:r>
            <a:r>
              <a:rPr lang="en-US" sz="2800" dirty="0" smtClean="0"/>
              <a:t>.</a:t>
            </a:r>
          </a:p>
          <a:p>
            <a:pPr marL="571500" indent="-571500">
              <a:buFont typeface="+mj-lt"/>
              <a:buAutoNum type="romanLcPeriod"/>
            </a:pPr>
            <a:r>
              <a:rPr lang="en-US" sz="2800" dirty="0" err="1" smtClean="0"/>
              <a:t>Peluang</a:t>
            </a:r>
            <a:r>
              <a:rPr lang="en-US" sz="2800" dirty="0" smtClean="0"/>
              <a:t> </a:t>
            </a:r>
            <a:r>
              <a:rPr lang="en-US" sz="2800" dirty="0" err="1" smtClean="0"/>
              <a:t>ekonomi</a:t>
            </a:r>
            <a:r>
              <a:rPr lang="en-US" sz="2800" dirty="0" smtClean="0"/>
              <a:t> </a:t>
            </a:r>
            <a:r>
              <a:rPr lang="en-US" sz="2800" dirty="0" err="1" smtClean="0"/>
              <a:t>diberikan</a:t>
            </a:r>
            <a:r>
              <a:rPr lang="en-US" sz="2800" dirty="0" smtClean="0"/>
              <a:t>.</a:t>
            </a:r>
          </a:p>
          <a:p>
            <a:pPr marL="571500" indent="-571500">
              <a:buNone/>
            </a:pPr>
            <a:endParaRPr lang="ms-MY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Dasar</a:t>
            </a:r>
            <a:r>
              <a:rPr lang="en-US" dirty="0" smtClean="0"/>
              <a:t> Pembangunan </a:t>
            </a:r>
            <a:r>
              <a:rPr lang="en-US" dirty="0" err="1" smtClean="0"/>
              <a:t>Nasional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(DPN)</a:t>
            </a:r>
            <a:endParaRPr lang="ms-MY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83568" y="1556792"/>
            <a:ext cx="7139136" cy="79208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400" dirty="0" err="1" smtClean="0"/>
              <a:t>Pengagihan</a:t>
            </a:r>
            <a:r>
              <a:rPr lang="en-US" sz="2400" dirty="0" smtClean="0"/>
              <a:t> </a:t>
            </a:r>
            <a:r>
              <a:rPr lang="en-US" sz="2400" dirty="0" err="1" smtClean="0"/>
              <a:t>melalui</a:t>
            </a:r>
            <a:r>
              <a:rPr lang="en-US" sz="2400" dirty="0" smtClean="0"/>
              <a:t> </a:t>
            </a:r>
            <a:r>
              <a:rPr lang="en-US" sz="2400" dirty="0" err="1" smtClean="0"/>
              <a:t>pertumbuhan</a:t>
            </a:r>
            <a:endParaRPr lang="ms-MY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395536" y="2492896"/>
            <a:ext cx="3520440" cy="4114800"/>
          </a:xfrm>
        </p:spPr>
        <p:txBody>
          <a:bodyPr>
            <a:normAutofit/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en-US" dirty="0" err="1" smtClean="0"/>
              <a:t>Aspek</a:t>
            </a:r>
            <a:r>
              <a:rPr lang="en-US" dirty="0" smtClean="0"/>
              <a:t> MPPB.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en-US" dirty="0" err="1" smtClean="0"/>
              <a:t>Guna</a:t>
            </a:r>
            <a:r>
              <a:rPr lang="en-US" dirty="0" smtClean="0"/>
              <a:t> </a:t>
            </a:r>
            <a:r>
              <a:rPr lang="en-US" dirty="0" err="1" smtClean="0"/>
              <a:t>Kualiti</a:t>
            </a:r>
            <a:endParaRPr lang="en-US" dirty="0" smtClean="0"/>
          </a:p>
          <a:p>
            <a:pPr marL="571500" indent="-571500">
              <a:buFont typeface="+mj-lt"/>
              <a:buAutoNum type="romanLcPeriod"/>
            </a:pPr>
            <a:r>
              <a:rPr lang="en-US" dirty="0" err="1" smtClean="0"/>
              <a:t>Pembagunan</a:t>
            </a:r>
            <a:r>
              <a:rPr lang="en-US" dirty="0" smtClean="0"/>
              <a:t> </a:t>
            </a:r>
            <a:r>
              <a:rPr lang="en-US" dirty="0" err="1" smtClean="0"/>
              <a:t>enaga</a:t>
            </a:r>
            <a:r>
              <a:rPr lang="en-US" dirty="0" smtClean="0"/>
              <a:t> </a:t>
            </a:r>
            <a:r>
              <a:rPr lang="en-US" dirty="0" err="1" smtClean="0"/>
              <a:t>disusun</a:t>
            </a:r>
            <a:r>
              <a:rPr lang="en-US" dirty="0" smtClean="0"/>
              <a:t> </a:t>
            </a:r>
            <a:r>
              <a:rPr lang="en-US" dirty="0" err="1" smtClean="0"/>
              <a:t>semula</a:t>
            </a:r>
            <a:r>
              <a:rPr lang="en-US" dirty="0" smtClean="0"/>
              <a:t>.</a:t>
            </a:r>
          </a:p>
          <a:p>
            <a:pPr marL="571500" indent="-571500">
              <a:buFont typeface="+mj-lt"/>
              <a:buAutoNum type="romanLcPeriod"/>
            </a:pPr>
            <a:r>
              <a:rPr lang="en-US" dirty="0" err="1" smtClean="0"/>
              <a:t>Meramaikan</a:t>
            </a:r>
            <a:r>
              <a:rPr lang="en-US" dirty="0" smtClean="0"/>
              <a:t> </a:t>
            </a:r>
            <a:r>
              <a:rPr lang="en-US" dirty="0" err="1" smtClean="0"/>
              <a:t>bumiputera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bidang</a:t>
            </a:r>
            <a:r>
              <a:rPr lang="en-US" dirty="0" smtClean="0"/>
              <a:t> </a:t>
            </a:r>
            <a:r>
              <a:rPr lang="en-US" dirty="0" err="1" smtClean="0"/>
              <a:t>profesional</a:t>
            </a:r>
            <a:r>
              <a:rPr lang="en-US" dirty="0" smtClean="0"/>
              <a:t>, </a:t>
            </a:r>
            <a:r>
              <a:rPr lang="en-US" dirty="0" err="1" smtClean="0"/>
              <a:t>pengurusan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teknikal</a:t>
            </a:r>
            <a:r>
              <a:rPr lang="en-US" dirty="0" smtClean="0"/>
              <a:t>.</a:t>
            </a:r>
            <a:endParaRPr lang="ms-MY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11960" y="2492896"/>
            <a:ext cx="3520440" cy="41148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err="1" smtClean="0"/>
              <a:t>Aspek</a:t>
            </a:r>
            <a:r>
              <a:rPr lang="en-US" dirty="0" smtClean="0"/>
              <a:t> </a:t>
            </a:r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endParaRPr lang="en-US" dirty="0" smtClean="0"/>
          </a:p>
          <a:p>
            <a:pPr marL="514350" indent="-514350">
              <a:buFont typeface="+mj-lt"/>
              <a:buAutoNum type="romanLcPeriod"/>
            </a:pPr>
            <a:r>
              <a:rPr lang="en-US" dirty="0" smtClean="0"/>
              <a:t>Program </a:t>
            </a:r>
            <a:r>
              <a:rPr lang="en-US" dirty="0" err="1" smtClean="0"/>
              <a:t>latihan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.</a:t>
            </a:r>
          </a:p>
          <a:p>
            <a:pPr marL="514350" indent="-514350">
              <a:buFont typeface="+mj-lt"/>
              <a:buAutoNum type="romanLcPeriod"/>
            </a:pPr>
            <a:r>
              <a:rPr lang="en-US" dirty="0" err="1" smtClean="0"/>
              <a:t>Swasta</a:t>
            </a:r>
            <a:r>
              <a:rPr lang="en-US" dirty="0" smtClean="0"/>
              <a:t>- </a:t>
            </a:r>
            <a:r>
              <a:rPr lang="en-US" dirty="0" err="1" smtClean="0"/>
              <a:t>memberi</a:t>
            </a:r>
            <a:r>
              <a:rPr lang="en-US" dirty="0" smtClean="0"/>
              <a:t> </a:t>
            </a:r>
            <a:r>
              <a:rPr lang="en-US" dirty="0" err="1" smtClean="0"/>
              <a:t>pluang</a:t>
            </a:r>
            <a:r>
              <a:rPr lang="en-US" dirty="0" smtClean="0"/>
              <a:t> </a:t>
            </a:r>
            <a:r>
              <a:rPr lang="en-US" dirty="0" err="1" smtClean="0"/>
              <a:t>pekerjaan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meningkatkan</a:t>
            </a:r>
            <a:r>
              <a:rPr lang="en-US" dirty="0" smtClean="0"/>
              <a:t> </a:t>
            </a:r>
            <a:r>
              <a:rPr lang="en-US" dirty="0" err="1" smtClean="0"/>
              <a:t>keupayaan</a:t>
            </a:r>
            <a:r>
              <a:rPr lang="en-US" dirty="0" smtClean="0"/>
              <a:t> MPPB.</a:t>
            </a:r>
          </a:p>
          <a:p>
            <a:pPr marL="514350" indent="-514350">
              <a:buFont typeface="+mj-lt"/>
              <a:buAutoNum type="romanLcPeriod"/>
            </a:pPr>
            <a:r>
              <a:rPr lang="en-US" dirty="0" err="1" smtClean="0"/>
              <a:t>Mempelbagaikan</a:t>
            </a:r>
            <a:r>
              <a:rPr lang="en-US" dirty="0" smtClean="0"/>
              <a:t> </a:t>
            </a:r>
            <a:r>
              <a:rPr lang="en-US" dirty="0" err="1" smtClean="0"/>
              <a:t>asas</a:t>
            </a:r>
            <a:r>
              <a:rPr lang="en-US" dirty="0" smtClean="0"/>
              <a:t> </a:t>
            </a:r>
            <a:r>
              <a:rPr lang="en-US" dirty="0" err="1" smtClean="0"/>
              <a:t>ekonomi</a:t>
            </a:r>
            <a:r>
              <a:rPr lang="en-US" dirty="0" smtClean="0"/>
              <a:t> </a:t>
            </a:r>
            <a:r>
              <a:rPr lang="en-US" dirty="0" err="1" smtClean="0"/>
              <a:t>nergeri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memperluaskan</a:t>
            </a:r>
            <a:r>
              <a:rPr lang="en-US" dirty="0" smtClean="0"/>
              <a:t> </a:t>
            </a:r>
            <a:r>
              <a:rPr lang="en-US" dirty="0" err="1" smtClean="0"/>
              <a:t>infrastruktur</a:t>
            </a:r>
            <a:r>
              <a:rPr lang="en-US" dirty="0" smtClean="0"/>
              <a:t>.</a:t>
            </a:r>
            <a:endParaRPr lang="ms-MY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accent4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Wawasan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2020</a:t>
            </a:r>
            <a:endParaRPr lang="ms-MY" dirty="0">
              <a:solidFill>
                <a:schemeClr val="accent4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dirty="0" err="1" smtClean="0"/>
              <a:t>Faktor-faktor</a:t>
            </a:r>
            <a:r>
              <a:rPr lang="en-US" dirty="0" smtClean="0"/>
              <a:t> :-</a:t>
            </a:r>
          </a:p>
          <a:p>
            <a:pPr marL="571500" indent="-571500">
              <a:buFont typeface="+mj-lt"/>
              <a:buAutoNum type="romanLcPeriod"/>
            </a:pPr>
            <a:r>
              <a:rPr lang="en-US" dirty="0" err="1" smtClean="0"/>
              <a:t>Fokus</a:t>
            </a:r>
            <a:r>
              <a:rPr lang="en-US" dirty="0" smtClean="0"/>
              <a:t> </a:t>
            </a:r>
            <a:r>
              <a:rPr lang="en-US" dirty="0" err="1" smtClean="0"/>
              <a:t>Nasional</a:t>
            </a:r>
            <a:r>
              <a:rPr lang="en-US" dirty="0" smtClean="0"/>
              <a:t>: </a:t>
            </a:r>
            <a:r>
              <a:rPr lang="en-US" dirty="0" err="1" smtClean="0"/>
              <a:t>Komitmen</a:t>
            </a:r>
            <a:r>
              <a:rPr lang="en-US" dirty="0" smtClean="0"/>
              <a:t> </a:t>
            </a:r>
            <a:r>
              <a:rPr lang="en-US" dirty="0" err="1" smtClean="0"/>
              <a:t>pemerintah</a:t>
            </a:r>
            <a:endParaRPr lang="en-US" dirty="0" smtClean="0"/>
          </a:p>
          <a:p>
            <a:pPr marL="571500" indent="-571500">
              <a:buFont typeface="+mj-lt"/>
              <a:buAutoNum type="romanLcPeriod"/>
            </a:pPr>
            <a:r>
              <a:rPr lang="en-US" dirty="0" err="1" smtClean="0"/>
              <a:t>Konsensus</a:t>
            </a:r>
            <a:r>
              <a:rPr lang="en-US" dirty="0" smtClean="0"/>
              <a:t> </a:t>
            </a:r>
            <a:r>
              <a:rPr lang="en-US" dirty="0" err="1" smtClean="0"/>
              <a:t>Nasional</a:t>
            </a:r>
            <a:r>
              <a:rPr lang="en-US" dirty="0" smtClean="0"/>
              <a:t>: </a:t>
            </a:r>
            <a:r>
              <a:rPr lang="en-US" dirty="0" err="1" smtClean="0"/>
              <a:t>Perpaduan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endParaRPr lang="en-US" dirty="0" smtClean="0"/>
          </a:p>
          <a:p>
            <a:pPr marL="571500" indent="-571500">
              <a:buFont typeface="+mj-lt"/>
              <a:buAutoNum type="romanLcPeriod"/>
            </a:pPr>
            <a:r>
              <a:rPr lang="en-US" dirty="0" err="1" smtClean="0"/>
              <a:t>Perjanjian</a:t>
            </a:r>
            <a:r>
              <a:rPr lang="en-US" dirty="0" smtClean="0"/>
              <a:t> </a:t>
            </a:r>
            <a:r>
              <a:rPr lang="en-US" dirty="0" err="1" smtClean="0"/>
              <a:t>Sosiopolitik</a:t>
            </a:r>
            <a:r>
              <a:rPr lang="en-US" dirty="0" smtClean="0"/>
              <a:t>: </a:t>
            </a:r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panduan</a:t>
            </a:r>
            <a:r>
              <a:rPr lang="en-US" dirty="0" smtClean="0"/>
              <a:t> </a:t>
            </a:r>
            <a:r>
              <a:rPr lang="en-US" dirty="0" err="1" smtClean="0"/>
              <a:t>rakyat</a:t>
            </a:r>
            <a:endParaRPr lang="en-US" dirty="0" smtClean="0"/>
          </a:p>
          <a:p>
            <a:pPr marL="571500" indent="-571500">
              <a:buFont typeface="+mj-lt"/>
              <a:buAutoNum type="romanLcPeriod"/>
            </a:pPr>
            <a:r>
              <a:rPr lang="en-US" dirty="0" smtClean="0"/>
              <a:t>Agenda Pembangunan </a:t>
            </a:r>
            <a:r>
              <a:rPr lang="en-US" dirty="0" err="1" smtClean="0"/>
              <a:t>Nasional</a:t>
            </a:r>
            <a:r>
              <a:rPr lang="en-US" dirty="0" smtClean="0"/>
              <a:t>: </a:t>
            </a:r>
            <a:r>
              <a:rPr lang="en-US" dirty="0" err="1" smtClean="0"/>
              <a:t>Membentuk</a:t>
            </a:r>
            <a:r>
              <a:rPr lang="en-US" dirty="0" smtClean="0"/>
              <a:t> </a:t>
            </a:r>
            <a:r>
              <a:rPr lang="en-US" dirty="0" err="1" smtClean="0"/>
              <a:t>negara</a:t>
            </a:r>
            <a:r>
              <a:rPr lang="en-US" dirty="0" smtClean="0"/>
              <a:t> yang </a:t>
            </a:r>
            <a:r>
              <a:rPr lang="en-US" dirty="0" err="1" smtClean="0"/>
              <a:t>maju</a:t>
            </a:r>
            <a:endParaRPr lang="ms-MY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solidFill>
                  <a:schemeClr val="accent4">
                    <a:lumMod val="75000"/>
                  </a:schemeClr>
                </a:solidFill>
              </a:rPr>
              <a:t>Matlamat</a:t>
            </a: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accent4">
                    <a:lumMod val="75000"/>
                  </a:schemeClr>
                </a:solidFill>
              </a:rPr>
              <a:t>dan</a:t>
            </a: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accent4">
                    <a:lumMod val="75000"/>
                  </a:schemeClr>
                </a:solidFill>
              </a:rPr>
              <a:t>cabaran</a:t>
            </a: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b="1" dirty="0" err="1" smtClean="0">
                <a:solidFill>
                  <a:schemeClr val="accent4">
                    <a:lumMod val="75000"/>
                  </a:schemeClr>
                </a:solidFill>
              </a:rPr>
              <a:t>Wawasan</a:t>
            </a: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 2020</a:t>
            </a:r>
            <a:endParaRPr lang="ms-MY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Dicetuskan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YAB </a:t>
            </a:r>
            <a:r>
              <a:rPr lang="en-US" dirty="0" err="1" smtClean="0"/>
              <a:t>Perdana</a:t>
            </a:r>
            <a:r>
              <a:rPr lang="en-US" dirty="0" smtClean="0"/>
              <a:t> </a:t>
            </a:r>
            <a:r>
              <a:rPr lang="en-US" dirty="0" err="1" smtClean="0"/>
              <a:t>Menteri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r>
              <a:rPr lang="en-US" dirty="0" smtClean="0"/>
              <a:t> </a:t>
            </a:r>
            <a:r>
              <a:rPr lang="en-US" dirty="0" err="1" smtClean="0"/>
              <a:t>itu:Tunku</a:t>
            </a:r>
            <a:r>
              <a:rPr lang="en-US" dirty="0" smtClean="0"/>
              <a:t> </a:t>
            </a:r>
            <a:r>
              <a:rPr lang="en-US" dirty="0" err="1" smtClean="0"/>
              <a:t>Dato</a:t>
            </a:r>
            <a:r>
              <a:rPr lang="en-US" dirty="0" smtClean="0"/>
              <a:t>’ Seri Dr. Mahathir </a:t>
            </a:r>
            <a:r>
              <a:rPr lang="en-US" dirty="0" err="1" smtClean="0"/>
              <a:t>Mohamad</a:t>
            </a:r>
            <a:endParaRPr lang="en-US" dirty="0" smtClean="0"/>
          </a:p>
          <a:p>
            <a:r>
              <a:rPr lang="en-US" dirty="0" err="1" smtClean="0"/>
              <a:t>Matlamat</a:t>
            </a:r>
            <a:r>
              <a:rPr lang="en-US" dirty="0" smtClean="0"/>
              <a:t> </a:t>
            </a:r>
            <a:r>
              <a:rPr lang="en-US" dirty="0" err="1" smtClean="0"/>
              <a:t>terakhir</a:t>
            </a:r>
            <a:r>
              <a:rPr lang="en-US" dirty="0" smtClean="0"/>
              <a:t> </a:t>
            </a:r>
            <a:r>
              <a:rPr lang="en-US" dirty="0" err="1" smtClean="0"/>
              <a:t>Wawasan</a:t>
            </a:r>
            <a:r>
              <a:rPr lang="en-US" dirty="0" smtClean="0"/>
              <a:t> 2020 </a:t>
            </a:r>
            <a:r>
              <a:rPr lang="en-US" dirty="0" err="1" smtClean="0"/>
              <a:t>adalah</a:t>
            </a:r>
            <a:r>
              <a:rPr lang="en-US" dirty="0" smtClean="0"/>
              <a:t> Malaysia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negara</a:t>
            </a:r>
            <a:r>
              <a:rPr lang="en-US" dirty="0" smtClean="0"/>
              <a:t> </a:t>
            </a:r>
            <a:r>
              <a:rPr lang="en-US" dirty="0" err="1" smtClean="0"/>
              <a:t>maju</a:t>
            </a:r>
            <a:r>
              <a:rPr lang="en-US" dirty="0" smtClean="0"/>
              <a:t> </a:t>
            </a:r>
            <a:r>
              <a:rPr lang="en-US" dirty="0" err="1" smtClean="0"/>
              <a:t>menjelang</a:t>
            </a:r>
            <a:r>
              <a:rPr lang="en-US" dirty="0" smtClean="0"/>
              <a:t> </a:t>
            </a:r>
            <a:r>
              <a:rPr lang="en-US" dirty="0" err="1" smtClean="0"/>
              <a:t>tahun</a:t>
            </a:r>
            <a:r>
              <a:rPr lang="en-US" dirty="0" smtClean="0"/>
              <a:t> 2020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acuannya</a:t>
            </a:r>
            <a:r>
              <a:rPr lang="en-US" dirty="0" smtClean="0"/>
              <a:t> </a:t>
            </a:r>
            <a:r>
              <a:rPr lang="en-US" dirty="0" err="1" smtClean="0"/>
              <a:t>sendiri</a:t>
            </a:r>
            <a:endParaRPr lang="ms-MY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 err="1" smtClean="0">
                <a:solidFill>
                  <a:schemeClr val="accent4">
                    <a:lumMod val="75000"/>
                  </a:schemeClr>
                </a:solidFill>
              </a:rPr>
              <a:t>Terdapat</a:t>
            </a:r>
            <a:r>
              <a:rPr lang="en-US" i="1" dirty="0" smtClean="0">
                <a:solidFill>
                  <a:schemeClr val="accent4">
                    <a:lumMod val="75000"/>
                  </a:schemeClr>
                </a:solidFill>
              </a:rPr>
              <a:t> 9 </a:t>
            </a:r>
            <a:r>
              <a:rPr lang="en-US" i="1" dirty="0" err="1" smtClean="0">
                <a:solidFill>
                  <a:schemeClr val="accent4">
                    <a:lumMod val="75000"/>
                  </a:schemeClr>
                </a:solidFill>
              </a:rPr>
              <a:t>cabaran</a:t>
            </a:r>
            <a:r>
              <a:rPr lang="en-US" i="1" dirty="0" smtClean="0">
                <a:solidFill>
                  <a:schemeClr val="accent4">
                    <a:lumMod val="75000"/>
                  </a:schemeClr>
                </a:solidFill>
              </a:rPr>
              <a:t>(</a:t>
            </a:r>
            <a:r>
              <a:rPr lang="en-US" i="1" dirty="0" err="1" smtClean="0">
                <a:solidFill>
                  <a:schemeClr val="accent4">
                    <a:lumMod val="75000"/>
                  </a:schemeClr>
                </a:solidFill>
              </a:rPr>
              <a:t>budaya</a:t>
            </a:r>
            <a:r>
              <a:rPr lang="en-US" i="1" dirty="0" smtClean="0">
                <a:solidFill>
                  <a:schemeClr val="accent4">
                    <a:lumMod val="75000"/>
                  </a:schemeClr>
                </a:solidFill>
              </a:rPr>
              <a:t>, </a:t>
            </a:r>
            <a:r>
              <a:rPr lang="en-US" i="1" dirty="0" err="1" smtClean="0">
                <a:solidFill>
                  <a:schemeClr val="accent4">
                    <a:lumMod val="75000"/>
                  </a:schemeClr>
                </a:solidFill>
              </a:rPr>
              <a:t>ekonomi</a:t>
            </a:r>
            <a:r>
              <a:rPr lang="en-US" i="1" dirty="0" smtClean="0">
                <a:solidFill>
                  <a:schemeClr val="accent4">
                    <a:lumMod val="75000"/>
                  </a:schemeClr>
                </a:solidFill>
              </a:rPr>
              <a:t>, </a:t>
            </a:r>
            <a:r>
              <a:rPr lang="en-US" i="1" dirty="0" err="1" smtClean="0">
                <a:solidFill>
                  <a:schemeClr val="accent4">
                    <a:lumMod val="75000"/>
                  </a:schemeClr>
                </a:solidFill>
              </a:rPr>
              <a:t>sains</a:t>
            </a:r>
            <a:r>
              <a:rPr lang="en-US" i="1" dirty="0" smtClean="0">
                <a:solidFill>
                  <a:schemeClr val="accent4">
                    <a:lumMod val="75000"/>
                  </a:schemeClr>
                </a:solidFill>
              </a:rPr>
              <a:t> &amp; </a:t>
            </a:r>
            <a:r>
              <a:rPr lang="en-US" i="1" dirty="0" err="1" smtClean="0">
                <a:solidFill>
                  <a:schemeClr val="accent4">
                    <a:lumMod val="75000"/>
                  </a:schemeClr>
                </a:solidFill>
              </a:rPr>
              <a:t>pemupukan</a:t>
            </a:r>
            <a:r>
              <a:rPr lang="en-US" i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i="1" dirty="0" err="1" smtClean="0">
                <a:solidFill>
                  <a:schemeClr val="accent4">
                    <a:lumMod val="75000"/>
                  </a:schemeClr>
                </a:solidFill>
              </a:rPr>
              <a:t>psikologi</a:t>
            </a:r>
            <a:r>
              <a:rPr lang="en-US" i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i="1" dirty="0" err="1" smtClean="0">
                <a:solidFill>
                  <a:schemeClr val="accent4">
                    <a:lumMod val="75000"/>
                  </a:schemeClr>
                </a:solidFill>
              </a:rPr>
              <a:t>bangsa</a:t>
            </a:r>
            <a:r>
              <a:rPr lang="en-US" i="1" dirty="0" smtClean="0">
                <a:solidFill>
                  <a:schemeClr val="accent4">
                    <a:lumMod val="75000"/>
                  </a:schemeClr>
                </a:solidFill>
              </a:rPr>
              <a:t>)</a:t>
            </a:r>
            <a:endParaRPr lang="ms-MY" i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Membentuk</a:t>
            </a:r>
            <a:r>
              <a:rPr lang="en-US" dirty="0" smtClean="0"/>
              <a:t> </a:t>
            </a:r>
            <a:r>
              <a:rPr lang="en-US" dirty="0" err="1" smtClean="0"/>
              <a:t>negara</a:t>
            </a:r>
            <a:r>
              <a:rPr lang="en-US" dirty="0" smtClean="0"/>
              <a:t> </a:t>
            </a:r>
            <a:r>
              <a:rPr lang="en-US" dirty="0" err="1" smtClean="0"/>
              <a:t>bersatu</a:t>
            </a:r>
            <a:r>
              <a:rPr lang="en-US" dirty="0" smtClean="0"/>
              <a:t> </a:t>
            </a:r>
            <a:r>
              <a:rPr lang="en-US" dirty="0" err="1" smtClean="0"/>
              <a:t>padu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-</a:t>
            </a:r>
            <a:r>
              <a:rPr lang="en-US" dirty="0" err="1" smtClean="0"/>
              <a:t>berpusat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perpaduan</a:t>
            </a:r>
            <a:r>
              <a:rPr lang="en-US" dirty="0" smtClean="0"/>
              <a:t> </a:t>
            </a:r>
            <a:r>
              <a:rPr lang="en-US" dirty="0" err="1" smtClean="0"/>
              <a:t>negara</a:t>
            </a:r>
            <a:endParaRPr lang="en-US" dirty="0" smtClean="0"/>
          </a:p>
          <a:p>
            <a:r>
              <a:rPr lang="en-US" dirty="0" err="1" smtClean="0"/>
              <a:t>Melahirkan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 </a:t>
            </a:r>
            <a:r>
              <a:rPr lang="en-US" dirty="0" err="1" smtClean="0"/>
              <a:t>bebas</a:t>
            </a:r>
            <a:r>
              <a:rPr lang="en-US" dirty="0" smtClean="0"/>
              <a:t>, </a:t>
            </a:r>
            <a:r>
              <a:rPr lang="en-US" dirty="0" err="1" smtClean="0"/>
              <a:t>teguh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yakin</a:t>
            </a:r>
            <a:r>
              <a:rPr lang="en-US" dirty="0" smtClean="0"/>
              <a:t> </a:t>
            </a:r>
            <a:r>
              <a:rPr lang="en-US" dirty="0" err="1" smtClean="0"/>
              <a:t>diri</a:t>
            </a:r>
            <a:endParaRPr lang="en-US" dirty="0" smtClean="0"/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-</a:t>
            </a:r>
            <a:r>
              <a:rPr lang="en-US" dirty="0" err="1" smtClean="0"/>
              <a:t>rakyat</a:t>
            </a:r>
            <a:r>
              <a:rPr lang="en-US" dirty="0" smtClean="0"/>
              <a:t> yang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bertindak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tepat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tangkas</a:t>
            </a:r>
            <a:endParaRPr lang="en-US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Membentuk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memperkembang</a:t>
            </a:r>
            <a:r>
              <a:rPr lang="en-US" dirty="0" smtClean="0"/>
              <a:t> </a:t>
            </a:r>
            <a:r>
              <a:rPr lang="en-US" dirty="0" err="1" smtClean="0"/>
              <a:t>negara</a:t>
            </a:r>
            <a:r>
              <a:rPr lang="en-US" dirty="0" smtClean="0"/>
              <a:t> </a:t>
            </a:r>
            <a:r>
              <a:rPr lang="en-US" dirty="0" err="1" smtClean="0"/>
              <a:t>demokrasi</a:t>
            </a:r>
            <a:r>
              <a:rPr lang="en-US" dirty="0" smtClean="0"/>
              <a:t> yang </a:t>
            </a:r>
            <a:r>
              <a:rPr lang="en-US" dirty="0" err="1" smtClean="0"/>
              <a:t>matang</a:t>
            </a:r>
            <a:endParaRPr lang="en-US" dirty="0" smtClean="0"/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-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demokrasi</a:t>
            </a:r>
            <a:r>
              <a:rPr lang="en-US" dirty="0" smtClean="0"/>
              <a:t> Barat </a:t>
            </a:r>
            <a:r>
              <a:rPr lang="en-US" dirty="0" err="1" smtClean="0"/>
              <a:t>tetapi</a:t>
            </a:r>
            <a:r>
              <a:rPr lang="en-US" dirty="0" smtClean="0"/>
              <a:t> </a:t>
            </a:r>
            <a:r>
              <a:rPr lang="en-US" dirty="0" err="1" smtClean="0"/>
              <a:t>diubah</a:t>
            </a:r>
            <a:r>
              <a:rPr lang="en-US" dirty="0" smtClean="0"/>
              <a:t> </a:t>
            </a:r>
            <a:r>
              <a:rPr lang="en-US" dirty="0" err="1" smtClean="0"/>
              <a:t>mengikut</a:t>
            </a:r>
            <a:r>
              <a:rPr lang="en-US" dirty="0" smtClean="0"/>
              <a:t> </a:t>
            </a:r>
            <a:r>
              <a:rPr lang="en-US" dirty="0" err="1" smtClean="0"/>
              <a:t>adat</a:t>
            </a:r>
            <a:r>
              <a:rPr lang="en-US" dirty="0" smtClean="0"/>
              <a:t> </a:t>
            </a:r>
            <a:r>
              <a:rPr lang="en-US" dirty="0" err="1" smtClean="0"/>
              <a:t>resam</a:t>
            </a:r>
            <a:r>
              <a:rPr lang="en-US" dirty="0" smtClean="0"/>
              <a:t> </a:t>
            </a:r>
            <a:r>
              <a:rPr lang="en-US" dirty="0" err="1" smtClean="0"/>
              <a:t>kita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Membentuk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 yang </a:t>
            </a:r>
            <a:r>
              <a:rPr lang="en-US" dirty="0" err="1" smtClean="0"/>
              <a:t>kukuh</a:t>
            </a:r>
            <a:r>
              <a:rPr lang="en-US" dirty="0" smtClean="0"/>
              <a:t> moral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etika</a:t>
            </a:r>
            <a:endParaRPr lang="en-US" dirty="0" smtClean="0"/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-</a:t>
            </a:r>
            <a:r>
              <a:rPr lang="en-US" dirty="0" err="1" smtClean="0"/>
              <a:t>hendaklah</a:t>
            </a:r>
            <a:r>
              <a:rPr lang="en-US" dirty="0" smtClean="0"/>
              <a:t> </a:t>
            </a:r>
            <a:r>
              <a:rPr lang="en-US" dirty="0" err="1" smtClean="0"/>
              <a:t>diamalkan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berterusan</a:t>
            </a:r>
            <a:r>
              <a:rPr lang="en-US" dirty="0" smtClean="0"/>
              <a:t> </a:t>
            </a:r>
            <a:r>
              <a:rPr lang="en-US" dirty="0" err="1" smtClean="0"/>
              <a:t>walaupun</a:t>
            </a:r>
            <a:r>
              <a:rPr lang="en-US" dirty="0" smtClean="0"/>
              <a:t> </a:t>
            </a:r>
            <a:r>
              <a:rPr lang="en-US" dirty="0" err="1" smtClean="0"/>
              <a:t>tanpa</a:t>
            </a:r>
            <a:r>
              <a:rPr lang="en-US" dirty="0" smtClean="0"/>
              <a:t> </a:t>
            </a:r>
            <a:r>
              <a:rPr lang="en-US" dirty="0" err="1" smtClean="0"/>
              <a:t>Wawasan</a:t>
            </a:r>
            <a:r>
              <a:rPr lang="en-US" dirty="0" smtClean="0"/>
              <a:t> 2020</a:t>
            </a:r>
            <a:endParaRPr lang="ms-MY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200" y="428604"/>
            <a:ext cx="4038600" cy="5697559"/>
          </a:xfrm>
        </p:spPr>
        <p:txBody>
          <a:bodyPr>
            <a:normAutofit fontScale="77500" lnSpcReduction="20000"/>
          </a:bodyPr>
          <a:lstStyle/>
          <a:p>
            <a:r>
              <a:rPr lang="en-US" dirty="0" err="1" smtClean="0"/>
              <a:t>Membentuk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 </a:t>
            </a:r>
            <a:r>
              <a:rPr lang="en-US" dirty="0" err="1" smtClean="0"/>
              <a:t>matang</a:t>
            </a:r>
            <a:r>
              <a:rPr lang="en-US" dirty="0" smtClean="0"/>
              <a:t> yang </a:t>
            </a:r>
            <a:r>
              <a:rPr lang="en-US" dirty="0" err="1" smtClean="0"/>
              <a:t>bersifat</a:t>
            </a:r>
            <a:r>
              <a:rPr lang="en-US" dirty="0" smtClean="0"/>
              <a:t> liberal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tolenrasi</a:t>
            </a:r>
            <a:endParaRPr lang="en-US" dirty="0" smtClean="0"/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-</a:t>
            </a:r>
            <a:r>
              <a:rPr lang="en-US" dirty="0" err="1" smtClean="0"/>
              <a:t>rakyat</a:t>
            </a:r>
            <a:r>
              <a:rPr lang="en-US" dirty="0" smtClean="0"/>
              <a:t> </a:t>
            </a:r>
            <a:r>
              <a:rPr lang="en-US" dirty="0" err="1" smtClean="0"/>
              <a:t>diberikan</a:t>
            </a:r>
            <a:r>
              <a:rPr lang="en-US" dirty="0" smtClean="0"/>
              <a:t> </a:t>
            </a:r>
            <a:r>
              <a:rPr lang="en-US" dirty="0" err="1" smtClean="0"/>
              <a:t>kebebasan</a:t>
            </a:r>
            <a:r>
              <a:rPr lang="en-US" dirty="0" smtClean="0"/>
              <a:t> </a:t>
            </a:r>
            <a:r>
              <a:rPr lang="en-US" dirty="0" err="1" smtClean="0"/>
              <a:t>mengamalkan</a:t>
            </a:r>
            <a:r>
              <a:rPr lang="en-US" dirty="0" smtClean="0"/>
              <a:t> </a:t>
            </a:r>
            <a:r>
              <a:rPr lang="en-US" dirty="0" err="1" smtClean="0"/>
              <a:t>budaya</a:t>
            </a:r>
            <a:r>
              <a:rPr lang="en-US" dirty="0" smtClean="0"/>
              <a:t> </a:t>
            </a:r>
            <a:r>
              <a:rPr lang="en-US" dirty="0" err="1" smtClean="0"/>
              <a:t>masing-masing</a:t>
            </a:r>
            <a:r>
              <a:rPr lang="en-US" dirty="0" smtClean="0"/>
              <a:t> </a:t>
            </a:r>
            <a:r>
              <a:rPr lang="en-US" dirty="0" err="1" smtClean="0"/>
              <a:t>tetapi</a:t>
            </a:r>
            <a:r>
              <a:rPr lang="en-US" dirty="0" smtClean="0"/>
              <a:t> </a:t>
            </a:r>
            <a:r>
              <a:rPr lang="en-US" dirty="0" err="1" smtClean="0"/>
              <a:t>tertakluk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Kebudayaan</a:t>
            </a:r>
            <a:r>
              <a:rPr lang="en-US" dirty="0" smtClean="0"/>
              <a:t> </a:t>
            </a:r>
            <a:r>
              <a:rPr lang="en-US" dirty="0" err="1" smtClean="0"/>
              <a:t>Kebangsaan</a:t>
            </a:r>
            <a:endParaRPr lang="en-US" dirty="0" smtClean="0"/>
          </a:p>
          <a:p>
            <a:r>
              <a:rPr lang="en-US" dirty="0" smtClean="0"/>
              <a:t>Mewujudkan </a:t>
            </a:r>
            <a:r>
              <a:rPr lang="en-US" dirty="0" err="1" smtClean="0"/>
              <a:t>masyarakat</a:t>
            </a:r>
            <a:r>
              <a:rPr lang="en-US" dirty="0" smtClean="0"/>
              <a:t> yang </a:t>
            </a:r>
            <a:r>
              <a:rPr lang="en-US" dirty="0" err="1" smtClean="0"/>
              <a:t>pentingkan</a:t>
            </a:r>
            <a:r>
              <a:rPr lang="en-US" dirty="0" smtClean="0"/>
              <a:t> </a:t>
            </a:r>
            <a:r>
              <a:rPr lang="en-US" dirty="0" err="1" smtClean="0"/>
              <a:t>sains</a:t>
            </a:r>
            <a:r>
              <a:rPr lang="en-US" dirty="0" smtClean="0"/>
              <a:t>, </a:t>
            </a:r>
            <a:r>
              <a:rPr lang="en-US" dirty="0" err="1" smtClean="0"/>
              <a:t>berdaya</a:t>
            </a:r>
            <a:r>
              <a:rPr lang="en-US" dirty="0" smtClean="0"/>
              <a:t> </a:t>
            </a:r>
            <a:r>
              <a:rPr lang="en-US" dirty="0" err="1" smtClean="0"/>
              <a:t>cipta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berpandangan</a:t>
            </a:r>
            <a:r>
              <a:rPr lang="en-US" dirty="0" smtClean="0"/>
              <a:t> </a:t>
            </a:r>
            <a:r>
              <a:rPr lang="en-US" dirty="0" err="1" smtClean="0"/>
              <a:t>jauh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-</a:t>
            </a:r>
            <a:r>
              <a:rPr lang="en-US" dirty="0" err="1" smtClean="0"/>
              <a:t>rakyat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hanya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teknologi</a:t>
            </a:r>
            <a:r>
              <a:rPr lang="en-US" dirty="0" smtClean="0"/>
              <a:t> </a:t>
            </a:r>
            <a:r>
              <a:rPr lang="en-US" dirty="0" err="1" smtClean="0"/>
              <a:t>teteapi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pencipta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teknologi</a:t>
            </a:r>
            <a:endParaRPr lang="en-US" dirty="0" smtClean="0"/>
          </a:p>
          <a:p>
            <a:pPr>
              <a:buNone/>
            </a:pPr>
            <a:endParaRPr lang="ms-MY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648200" y="500042"/>
            <a:ext cx="4038600" cy="5626121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Mewujudkan </a:t>
            </a:r>
            <a:r>
              <a:rPr lang="en-US" dirty="0" err="1" smtClean="0"/>
              <a:t>masyarakat</a:t>
            </a:r>
            <a:r>
              <a:rPr lang="en-US" dirty="0" smtClean="0"/>
              <a:t> yang </a:t>
            </a:r>
            <a:r>
              <a:rPr lang="en-US" dirty="0" err="1" smtClean="0"/>
              <a:t>berbudi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berbudaya</a:t>
            </a:r>
            <a:r>
              <a:rPr lang="en-US" dirty="0" smtClean="0"/>
              <a:t> </a:t>
            </a:r>
            <a:r>
              <a:rPr lang="en-US" dirty="0" err="1" smtClean="0"/>
              <a:t>penyanyang</a:t>
            </a:r>
            <a:endParaRPr lang="en-US" dirty="0" smtClean="0"/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-</a:t>
            </a:r>
            <a:r>
              <a:rPr lang="en-US" dirty="0" err="1" smtClean="0"/>
              <a:t>mereka</a:t>
            </a:r>
            <a:r>
              <a:rPr lang="en-US" dirty="0" smtClean="0"/>
              <a:t> yang </a:t>
            </a:r>
            <a:r>
              <a:rPr lang="en-US" dirty="0" err="1" smtClean="0"/>
              <a:t>berpendapatan</a:t>
            </a:r>
            <a:r>
              <a:rPr lang="en-US" dirty="0" smtClean="0"/>
              <a:t> </a:t>
            </a:r>
            <a:r>
              <a:rPr lang="en-US" dirty="0" err="1" smtClean="0"/>
              <a:t>tinggimembantu</a:t>
            </a:r>
            <a:r>
              <a:rPr lang="en-US" dirty="0" smtClean="0"/>
              <a:t> </a:t>
            </a:r>
            <a:r>
              <a:rPr lang="en-US" dirty="0" err="1" smtClean="0"/>
              <a:t>mereka</a:t>
            </a:r>
            <a:r>
              <a:rPr lang="en-US" dirty="0" smtClean="0"/>
              <a:t> yang </a:t>
            </a:r>
            <a:r>
              <a:rPr lang="en-US" dirty="0" err="1" smtClean="0"/>
              <a:t>berpendapatan</a:t>
            </a:r>
            <a:r>
              <a:rPr lang="en-US" dirty="0" smtClean="0"/>
              <a:t> </a:t>
            </a:r>
            <a:r>
              <a:rPr lang="en-US" dirty="0" err="1" smtClean="0"/>
              <a:t>rendah</a:t>
            </a:r>
            <a:endParaRPr lang="en-US" dirty="0" smtClean="0"/>
          </a:p>
          <a:p>
            <a:r>
              <a:rPr lang="en-US" dirty="0" err="1" smtClean="0"/>
              <a:t>Menjamin</a:t>
            </a:r>
            <a:r>
              <a:rPr lang="en-US" dirty="0" smtClean="0"/>
              <a:t> </a:t>
            </a:r>
            <a:r>
              <a:rPr lang="en-US" dirty="0" err="1" smtClean="0"/>
              <a:t>terbentuk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 yang </a:t>
            </a:r>
            <a:r>
              <a:rPr lang="en-US" dirty="0" err="1" smtClean="0"/>
              <a:t>adil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segi</a:t>
            </a:r>
            <a:r>
              <a:rPr lang="en-US" dirty="0" smtClean="0"/>
              <a:t> </a:t>
            </a:r>
            <a:r>
              <a:rPr lang="en-US" dirty="0" err="1" smtClean="0"/>
              <a:t>ekonomi</a:t>
            </a:r>
            <a:endParaRPr lang="en-US" dirty="0" smtClean="0"/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-</a:t>
            </a:r>
            <a:r>
              <a:rPr lang="en-US" dirty="0" err="1" smtClean="0"/>
              <a:t>kerajaan</a:t>
            </a:r>
            <a:r>
              <a:rPr lang="en-US" dirty="0" smtClean="0"/>
              <a:t> </a:t>
            </a:r>
            <a:r>
              <a:rPr lang="en-US" dirty="0" err="1" smtClean="0"/>
              <a:t>menumpu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pembasmian</a:t>
            </a:r>
            <a:r>
              <a:rPr lang="en-US" dirty="0" smtClean="0"/>
              <a:t> </a:t>
            </a:r>
            <a:r>
              <a:rPr lang="en-US" dirty="0" err="1" smtClean="0"/>
              <a:t>kemiskinan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 </a:t>
            </a:r>
            <a:r>
              <a:rPr lang="en-US" dirty="0" err="1" smtClean="0"/>
              <a:t>menyusun</a:t>
            </a:r>
            <a:r>
              <a:rPr lang="en-US" dirty="0" smtClean="0"/>
              <a:t> </a:t>
            </a:r>
            <a:r>
              <a:rPr lang="en-US" dirty="0" err="1" smtClean="0"/>
              <a:t>semula</a:t>
            </a:r>
            <a:r>
              <a:rPr lang="en-US" dirty="0" smtClean="0"/>
              <a:t> </a:t>
            </a:r>
            <a:r>
              <a:rPr lang="en-US" dirty="0" err="1" smtClean="0"/>
              <a:t>rakyat</a:t>
            </a:r>
            <a:endParaRPr lang="en-US" dirty="0" smtClean="0"/>
          </a:p>
          <a:p>
            <a:r>
              <a:rPr lang="en-US" dirty="0" err="1" smtClean="0"/>
              <a:t>Membentuk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 </a:t>
            </a:r>
            <a:r>
              <a:rPr lang="en-US" dirty="0" err="1" smtClean="0"/>
              <a:t>makmur</a:t>
            </a:r>
            <a:r>
              <a:rPr lang="en-US" dirty="0" smtClean="0"/>
              <a:t> </a:t>
            </a:r>
            <a:r>
              <a:rPr lang="en-US" dirty="0" err="1" smtClean="0"/>
              <a:t>ekonomi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berfikiaran</a:t>
            </a:r>
            <a:r>
              <a:rPr lang="en-US" dirty="0" smtClean="0"/>
              <a:t> </a:t>
            </a:r>
            <a:r>
              <a:rPr lang="en-US" dirty="0" err="1" smtClean="0"/>
              <a:t>dinamis</a:t>
            </a:r>
            <a:endParaRPr lang="en-US" dirty="0" smtClean="0"/>
          </a:p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-</a:t>
            </a:r>
            <a:r>
              <a:rPr lang="en-US" dirty="0" err="1" smtClean="0"/>
              <a:t>mengatai</a:t>
            </a:r>
            <a:r>
              <a:rPr lang="en-US" dirty="0" smtClean="0"/>
              <a:t> </a:t>
            </a:r>
            <a:r>
              <a:rPr lang="en-US" dirty="0" err="1" smtClean="0"/>
              <a:t>masalah-masalah</a:t>
            </a:r>
            <a:r>
              <a:rPr lang="en-US" dirty="0" smtClean="0"/>
              <a:t> yang </a:t>
            </a:r>
            <a:r>
              <a:rPr lang="en-US" dirty="0" err="1" smtClean="0"/>
              <a:t>wujud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mencapai</a:t>
            </a:r>
            <a:r>
              <a:rPr lang="en-US" dirty="0" smtClean="0"/>
              <a:t> </a:t>
            </a:r>
            <a:r>
              <a:rPr lang="en-US" dirty="0" err="1" smtClean="0"/>
              <a:t>taraf</a:t>
            </a:r>
            <a:r>
              <a:rPr lang="en-US" dirty="0" smtClean="0"/>
              <a:t> </a:t>
            </a:r>
            <a:r>
              <a:rPr lang="en-US" dirty="0" err="1" smtClean="0"/>
              <a:t>hidup</a:t>
            </a:r>
            <a:r>
              <a:rPr lang="en-US" dirty="0" smtClean="0"/>
              <a:t> yang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smtClean="0"/>
              <a:t>baik</a:t>
            </a:r>
            <a:endParaRPr lang="ms-MY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3657600" y="2743200"/>
            <a:ext cx="1981200" cy="129540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07904" y="3068960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Keutamaan</a:t>
            </a:r>
            <a:r>
              <a:rPr lang="en-US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b="1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Dalam</a:t>
            </a:r>
            <a:r>
              <a:rPr lang="en-US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RRJP3</a:t>
            </a:r>
            <a:endParaRPr lang="en-US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rot="10800000">
            <a:off x="2819400" y="2209800"/>
            <a:ext cx="8382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5400000" flipH="1" flipV="1">
            <a:off x="5562600" y="2209800"/>
            <a:ext cx="6096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Elbow Connector 22"/>
          <p:cNvCxnSpPr/>
          <p:nvPr/>
        </p:nvCxnSpPr>
        <p:spPr>
          <a:xfrm rot="10800000" flipV="1">
            <a:off x="2590800" y="3962400"/>
            <a:ext cx="1143000" cy="9144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6" idx="2"/>
          </p:cNvCxnSpPr>
          <p:nvPr/>
        </p:nvCxnSpPr>
        <p:spPr>
          <a:xfrm rot="5400000">
            <a:off x="4038600" y="4648200"/>
            <a:ext cx="1219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304800" y="228600"/>
            <a:ext cx="2895600" cy="23622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611560" y="620688"/>
            <a:ext cx="243765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/>
              <a:t>Kemakmuran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utk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Semua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Sbg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Teras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Pmbangunan</a:t>
            </a:r>
            <a:r>
              <a:rPr lang="en-US" sz="2400" b="1" dirty="0" smtClean="0"/>
              <a:t> Negara</a:t>
            </a:r>
            <a:endParaRPr lang="en-US" sz="2400" b="1" dirty="0"/>
          </a:p>
        </p:txBody>
      </p:sp>
      <p:sp>
        <p:nvSpPr>
          <p:cNvPr id="28" name="Folded Corner 27"/>
          <p:cNvSpPr/>
          <p:nvPr/>
        </p:nvSpPr>
        <p:spPr>
          <a:xfrm>
            <a:off x="6248400" y="381000"/>
            <a:ext cx="2438400" cy="1981200"/>
          </a:xfrm>
          <a:prstGeom prst="foldedCorner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6477000" y="685800"/>
            <a:ext cx="1828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/>
              <a:t>Tumpuan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kepada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Ekonomi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Makro</a:t>
            </a:r>
            <a:endParaRPr lang="en-US" sz="2400" b="1" dirty="0"/>
          </a:p>
        </p:txBody>
      </p:sp>
      <p:sp>
        <p:nvSpPr>
          <p:cNvPr id="30" name="Cloud 29"/>
          <p:cNvSpPr/>
          <p:nvPr/>
        </p:nvSpPr>
        <p:spPr>
          <a:xfrm>
            <a:off x="304800" y="4419600"/>
            <a:ext cx="2362200" cy="2133600"/>
          </a:xfrm>
          <a:prstGeom prst="cloud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395536" y="4869160"/>
            <a:ext cx="228944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/>
              <a:t>Meneruskan</a:t>
            </a:r>
            <a:r>
              <a:rPr lang="en-US" sz="2000" b="1" dirty="0"/>
              <a:t> </a:t>
            </a:r>
            <a:r>
              <a:rPr lang="en-US" sz="2000" b="1" dirty="0" err="1" smtClean="0"/>
              <a:t>usaha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membasmi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golongan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miskin</a:t>
            </a:r>
            <a:endParaRPr lang="en-US" sz="2000" b="1" dirty="0"/>
          </a:p>
        </p:txBody>
      </p:sp>
      <p:sp>
        <p:nvSpPr>
          <p:cNvPr id="32" name="Flowchart: Preparation 31"/>
          <p:cNvSpPr/>
          <p:nvPr/>
        </p:nvSpPr>
        <p:spPr>
          <a:xfrm>
            <a:off x="3581400" y="5257800"/>
            <a:ext cx="2286000" cy="1447800"/>
          </a:xfrm>
          <a:prstGeom prst="flowChartPreparation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3779912" y="5657671"/>
            <a:ext cx="21895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Peluasan</a:t>
            </a:r>
            <a:r>
              <a:rPr lang="en-US" b="1" dirty="0" smtClean="0"/>
              <a:t> </a:t>
            </a:r>
            <a:r>
              <a:rPr lang="en-US" b="1" dirty="0" err="1" smtClean="0"/>
              <a:t>Prasana</a:t>
            </a:r>
            <a:r>
              <a:rPr lang="en-US" b="1" dirty="0" smtClean="0"/>
              <a:t> </a:t>
            </a:r>
            <a:r>
              <a:rPr lang="en-US" b="1" dirty="0" err="1" smtClean="0"/>
              <a:t>Teknologi</a:t>
            </a:r>
            <a:r>
              <a:rPr lang="en-US" b="1" dirty="0" smtClean="0"/>
              <a:t> </a:t>
            </a:r>
            <a:r>
              <a:rPr lang="en-US" b="1" dirty="0" err="1" smtClean="0"/>
              <a:t>Maklumat</a:t>
            </a:r>
            <a:endParaRPr lang="en-US" b="1" dirty="0"/>
          </a:p>
        </p:txBody>
      </p:sp>
      <p:cxnSp>
        <p:nvCxnSpPr>
          <p:cNvPr id="35" name="Curved Connector 34"/>
          <p:cNvCxnSpPr/>
          <p:nvPr/>
        </p:nvCxnSpPr>
        <p:spPr>
          <a:xfrm>
            <a:off x="5638800" y="3886200"/>
            <a:ext cx="1219200" cy="99060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6934200" y="4114800"/>
            <a:ext cx="2057400" cy="16002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7086600" y="4267200"/>
            <a:ext cx="1752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Program </a:t>
            </a:r>
            <a:r>
              <a:rPr lang="en-US" sz="2000" b="1" dirty="0" err="1" smtClean="0"/>
              <a:t>Khusus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Majukan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Usahawan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692696"/>
            <a:ext cx="8229600" cy="14478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MY" dirty="0" smtClean="0">
                <a:latin typeface="Algerian" pitchFamily="82" charset="0"/>
              </a:rPr>
              <a:t>DASAR WAWASAN NEGARA</a:t>
            </a:r>
            <a:endParaRPr lang="en-MY" dirty="0">
              <a:latin typeface="Algerian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514600"/>
            <a:ext cx="6400800" cy="2569698"/>
          </a:xfrm>
        </p:spPr>
        <p:txBody>
          <a:bodyPr>
            <a:normAutofit fontScale="925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en-MY" sz="4400" b="1" dirty="0" err="1" smtClean="0">
                <a:solidFill>
                  <a:schemeClr val="tx1"/>
                </a:solidFill>
                <a:latin typeface="Chiller" pitchFamily="82" charset="0"/>
              </a:rPr>
              <a:t>Dilancarkan</a:t>
            </a:r>
            <a:r>
              <a:rPr lang="en-MY" sz="4400" b="1" dirty="0" smtClean="0">
                <a:solidFill>
                  <a:schemeClr val="tx1"/>
                </a:solidFill>
                <a:latin typeface="Chiller" pitchFamily="82" charset="0"/>
              </a:rPr>
              <a:t> 3 April 2001.</a:t>
            </a:r>
          </a:p>
          <a:p>
            <a:pPr>
              <a:buFont typeface="Arial" pitchFamily="34" charset="0"/>
              <a:buChar char="•"/>
            </a:pPr>
            <a:r>
              <a:rPr lang="en-MY" sz="4400" b="1" dirty="0" err="1" smtClean="0">
                <a:solidFill>
                  <a:schemeClr val="tx1"/>
                </a:solidFill>
                <a:latin typeface="Chiller" pitchFamily="82" charset="0"/>
              </a:rPr>
              <a:t>Bertempat</a:t>
            </a:r>
            <a:r>
              <a:rPr lang="en-MY" sz="4400" b="1" dirty="0" smtClean="0">
                <a:solidFill>
                  <a:schemeClr val="tx1"/>
                </a:solidFill>
                <a:latin typeface="Chiller" pitchFamily="82" charset="0"/>
              </a:rPr>
              <a:t> </a:t>
            </a:r>
            <a:r>
              <a:rPr lang="en-MY" sz="4400" b="1" dirty="0" err="1" smtClean="0">
                <a:solidFill>
                  <a:schemeClr val="tx1"/>
                </a:solidFill>
                <a:latin typeface="Chiller" pitchFamily="82" charset="0"/>
              </a:rPr>
              <a:t>di</a:t>
            </a:r>
            <a:r>
              <a:rPr lang="en-MY" sz="4400" b="1" dirty="0" smtClean="0">
                <a:solidFill>
                  <a:schemeClr val="tx1"/>
                </a:solidFill>
                <a:latin typeface="Chiller" pitchFamily="82" charset="0"/>
              </a:rPr>
              <a:t> </a:t>
            </a:r>
            <a:r>
              <a:rPr lang="en-MY" sz="4400" b="1" dirty="0" err="1" smtClean="0">
                <a:solidFill>
                  <a:schemeClr val="tx1"/>
                </a:solidFill>
                <a:latin typeface="Chiller" pitchFamily="82" charset="0"/>
              </a:rPr>
              <a:t>Dewan</a:t>
            </a:r>
            <a:r>
              <a:rPr lang="en-MY" sz="4400" b="1" dirty="0" smtClean="0">
                <a:solidFill>
                  <a:schemeClr val="tx1"/>
                </a:solidFill>
                <a:latin typeface="Chiller" pitchFamily="82" charset="0"/>
              </a:rPr>
              <a:t> Rakyat.</a:t>
            </a:r>
          </a:p>
          <a:p>
            <a:pPr>
              <a:buFont typeface="Arial" pitchFamily="34" charset="0"/>
              <a:buChar char="•"/>
            </a:pPr>
            <a:r>
              <a:rPr lang="en-MY" sz="4400" b="1" dirty="0" err="1" smtClean="0">
                <a:solidFill>
                  <a:schemeClr val="tx1"/>
                </a:solidFill>
                <a:latin typeface="Chiller" pitchFamily="82" charset="0"/>
              </a:rPr>
              <a:t>Oleh</a:t>
            </a:r>
            <a:r>
              <a:rPr lang="en-MY" sz="4400" b="1" dirty="0" smtClean="0">
                <a:solidFill>
                  <a:schemeClr val="tx1"/>
                </a:solidFill>
                <a:latin typeface="Chiller" pitchFamily="82" charset="0"/>
              </a:rPr>
              <a:t> YAB </a:t>
            </a:r>
            <a:r>
              <a:rPr lang="en-MY" sz="4400" b="1" dirty="0" err="1" smtClean="0">
                <a:solidFill>
                  <a:schemeClr val="tx1"/>
                </a:solidFill>
                <a:latin typeface="Chiller" pitchFamily="82" charset="0"/>
              </a:rPr>
              <a:t>Perdana</a:t>
            </a:r>
            <a:r>
              <a:rPr lang="en-MY" sz="4400" b="1" dirty="0" smtClean="0">
                <a:solidFill>
                  <a:schemeClr val="tx1"/>
                </a:solidFill>
                <a:latin typeface="Chiller" pitchFamily="82" charset="0"/>
              </a:rPr>
              <a:t> </a:t>
            </a:r>
            <a:r>
              <a:rPr lang="en-MY" sz="4400" b="1" dirty="0" err="1" smtClean="0">
                <a:solidFill>
                  <a:schemeClr val="tx1"/>
                </a:solidFill>
                <a:latin typeface="Chiller" pitchFamily="82" charset="0"/>
              </a:rPr>
              <a:t>Menteri</a:t>
            </a:r>
            <a:r>
              <a:rPr lang="en-MY" sz="4400" b="1" dirty="0" smtClean="0">
                <a:solidFill>
                  <a:schemeClr val="tx1"/>
                </a:solidFill>
                <a:latin typeface="Chiller" pitchFamily="82" charset="0"/>
              </a:rPr>
              <a:t> </a:t>
            </a:r>
            <a:r>
              <a:rPr lang="en-MY" sz="4400" b="1" dirty="0" err="1" smtClean="0">
                <a:solidFill>
                  <a:schemeClr val="tx1"/>
                </a:solidFill>
                <a:latin typeface="Chiller" pitchFamily="82" charset="0"/>
              </a:rPr>
              <a:t>Datuk</a:t>
            </a:r>
            <a:r>
              <a:rPr lang="en-MY" sz="4400" b="1" dirty="0" smtClean="0">
                <a:solidFill>
                  <a:schemeClr val="tx1"/>
                </a:solidFill>
                <a:latin typeface="Chiller" pitchFamily="82" charset="0"/>
              </a:rPr>
              <a:t> Seri Dr. Mahathir </a:t>
            </a:r>
            <a:r>
              <a:rPr lang="en-MY" sz="4400" b="1" dirty="0" err="1" smtClean="0">
                <a:solidFill>
                  <a:schemeClr val="tx1"/>
                </a:solidFill>
                <a:latin typeface="Chiller" pitchFamily="82" charset="0"/>
              </a:rPr>
              <a:t>Mohamad</a:t>
            </a:r>
            <a:r>
              <a:rPr lang="en-MY" sz="4400" b="1" dirty="0" smtClean="0">
                <a:solidFill>
                  <a:schemeClr val="tx1"/>
                </a:solidFill>
                <a:latin typeface="Chiller" pitchFamily="82" charset="0"/>
              </a:rPr>
              <a:t>.</a:t>
            </a:r>
          </a:p>
          <a:p>
            <a:endParaRPr lang="en-MY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MY" dirty="0" smtClean="0">
                <a:latin typeface="Algerian" pitchFamily="82" charset="0"/>
              </a:rPr>
              <a:t/>
            </a:r>
            <a:br>
              <a:rPr lang="en-MY" dirty="0" smtClean="0">
                <a:latin typeface="Algerian" pitchFamily="82" charset="0"/>
              </a:rPr>
            </a:br>
            <a:r>
              <a:rPr lang="en-MY" dirty="0" err="1" smtClean="0">
                <a:latin typeface="Algerian" pitchFamily="82" charset="0"/>
              </a:rPr>
              <a:t>Matlamat</a:t>
            </a:r>
            <a:r>
              <a:rPr lang="en-MY" dirty="0" smtClean="0">
                <a:latin typeface="Algerian" pitchFamily="82" charset="0"/>
              </a:rPr>
              <a:t> </a:t>
            </a:r>
            <a:r>
              <a:rPr lang="en-MY" dirty="0" smtClean="0">
                <a:latin typeface="Algerian" pitchFamily="82" charset="0"/>
              </a:rPr>
              <a:t>DWN</a:t>
            </a:r>
            <a:r>
              <a:rPr lang="en-MY" dirty="0" smtClean="0"/>
              <a:t/>
            </a:r>
            <a:br>
              <a:rPr lang="en-MY" dirty="0" smtClean="0"/>
            </a:b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MY" sz="3600" b="1" dirty="0" err="1" smtClean="0">
                <a:latin typeface="Chiller" pitchFamily="82" charset="0"/>
              </a:rPr>
              <a:t>Membina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negara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berdaya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tahan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dengan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mengekalkan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usaha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basmi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kemiskinan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di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kalangan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kelompok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kecil</a:t>
            </a:r>
            <a:r>
              <a:rPr lang="en-MY" sz="3600" b="1" dirty="0" smtClean="0">
                <a:latin typeface="Chiller" pitchFamily="82" charset="0"/>
              </a:rPr>
              <a:t>.</a:t>
            </a:r>
          </a:p>
          <a:p>
            <a:r>
              <a:rPr lang="en-MY" sz="3600" b="1" dirty="0" err="1" smtClean="0">
                <a:latin typeface="Chiller" pitchFamily="82" charset="0"/>
              </a:rPr>
              <a:t>Membangunkan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masyarakat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berasaskan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pengetahuan</a:t>
            </a:r>
            <a:r>
              <a:rPr lang="en-MY" sz="3600" b="1" dirty="0" smtClean="0">
                <a:latin typeface="Chiller" pitchFamily="82" charset="0"/>
              </a:rPr>
              <a:t> (K-</a:t>
            </a:r>
            <a:r>
              <a:rPr lang="en-MY" sz="3600" b="1" dirty="0" err="1" smtClean="0">
                <a:latin typeface="Chiller" pitchFamily="82" charset="0"/>
              </a:rPr>
              <a:t>ekonomi</a:t>
            </a:r>
            <a:r>
              <a:rPr lang="en-MY" sz="3600" b="1" dirty="0" smtClean="0">
                <a:latin typeface="Chiller" pitchFamily="82" charset="0"/>
              </a:rPr>
              <a:t>).</a:t>
            </a:r>
          </a:p>
          <a:p>
            <a:r>
              <a:rPr lang="en-MY" sz="3600" b="1" dirty="0" err="1" smtClean="0">
                <a:latin typeface="Chiller" pitchFamily="82" charset="0"/>
              </a:rPr>
              <a:t>Menanam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nilai-nilai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sosial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dan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kerohanian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bertujuan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mengimbangi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sikap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mementingkan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kebendaan</a:t>
            </a:r>
            <a:r>
              <a:rPr lang="en-MY" sz="3600" b="1" dirty="0" smtClean="0">
                <a:latin typeface="Chiller" pitchFamily="82" charset="0"/>
              </a:rPr>
              <a:t> yang </a:t>
            </a:r>
            <a:r>
              <a:rPr lang="en-MY" sz="3600" b="1" dirty="0" err="1" smtClean="0">
                <a:latin typeface="Chiller" pitchFamily="82" charset="0"/>
              </a:rPr>
              <a:t>keterlaluan</a:t>
            </a:r>
            <a:r>
              <a:rPr lang="en-MY" sz="3600" b="1" dirty="0" smtClean="0">
                <a:latin typeface="Chiller" pitchFamily="82" charset="0"/>
              </a:rPr>
              <a:t>.</a:t>
            </a:r>
          </a:p>
          <a:p>
            <a:r>
              <a:rPr lang="en-MY" sz="3600" b="1" dirty="0" err="1" smtClean="0">
                <a:latin typeface="Chiller" pitchFamily="82" charset="0"/>
              </a:rPr>
              <a:t>Keamanan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dan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keharmonian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dalam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masyarakat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dititik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beratkan</a:t>
            </a:r>
            <a:r>
              <a:rPr lang="en-MY" sz="3600" b="1" dirty="0" smtClean="0">
                <a:latin typeface="Chiller" pitchFamily="82" charset="0"/>
              </a:rPr>
              <a:t>.</a:t>
            </a:r>
          </a:p>
          <a:p>
            <a:r>
              <a:rPr lang="en-MY" sz="3600" b="1" dirty="0" err="1" smtClean="0">
                <a:latin typeface="Chiller" pitchFamily="82" charset="0"/>
              </a:rPr>
              <a:t>Menjadikan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sektor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pertanian</a:t>
            </a:r>
            <a:r>
              <a:rPr lang="en-MY" sz="3600" b="1" dirty="0" smtClean="0">
                <a:latin typeface="Chiller" pitchFamily="82" charset="0"/>
              </a:rPr>
              <a:t>, </a:t>
            </a:r>
            <a:r>
              <a:rPr lang="en-MY" sz="3600" b="1" dirty="0" err="1" smtClean="0">
                <a:latin typeface="Chiller" pitchFamily="82" charset="0"/>
              </a:rPr>
              <a:t>pembuatan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dan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perkhidmatan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lebih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dinamik</a:t>
            </a:r>
            <a:r>
              <a:rPr lang="en-MY" sz="3600" b="1" dirty="0" smtClean="0">
                <a:latin typeface="Chiller" pitchFamily="82" charset="0"/>
              </a:rPr>
              <a:t>.</a:t>
            </a:r>
          </a:p>
          <a:p>
            <a:endParaRPr lang="en-MY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6004560"/>
          </a:xfrm>
        </p:spPr>
        <p:txBody>
          <a:bodyPr>
            <a:noAutofit/>
          </a:bodyPr>
          <a:lstStyle/>
          <a:p>
            <a:r>
              <a:rPr lang="en-MY" sz="3600" b="1" dirty="0" err="1" smtClean="0">
                <a:latin typeface="Chiller" pitchFamily="82" charset="0"/>
              </a:rPr>
              <a:t>Menjana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pertumbuhan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berdasarkan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sumber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dan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kekuatan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tempatan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dengan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cara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kukuhkan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pelaburan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dalam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negeri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dan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pembangunan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keupayaan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tempatan</a:t>
            </a:r>
            <a:r>
              <a:rPr lang="en-MY" sz="3600" b="1" dirty="0" smtClean="0">
                <a:latin typeface="Chiller" pitchFamily="82" charset="0"/>
              </a:rPr>
              <a:t>.</a:t>
            </a:r>
          </a:p>
          <a:p>
            <a:r>
              <a:rPr lang="en-MY" sz="3600" b="1" dirty="0" err="1" smtClean="0">
                <a:latin typeface="Chiller" pitchFamily="82" charset="0"/>
              </a:rPr>
              <a:t>Terus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menarik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pelaburan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asing</a:t>
            </a:r>
            <a:r>
              <a:rPr lang="en-MY" sz="3600" b="1" dirty="0" smtClean="0">
                <a:latin typeface="Chiller" pitchFamily="82" charset="0"/>
              </a:rPr>
              <a:t>.</a:t>
            </a:r>
          </a:p>
          <a:p>
            <a:r>
              <a:rPr lang="en-MY" sz="3600" b="1" dirty="0" err="1" smtClean="0">
                <a:latin typeface="Chiller" pitchFamily="82" charset="0"/>
              </a:rPr>
              <a:t>Menekankan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penyertaan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golongan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bumiputera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dalam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pemilikan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ekuiti</a:t>
            </a:r>
            <a:r>
              <a:rPr lang="en-MY" sz="3600" b="1" dirty="0" smtClean="0">
                <a:latin typeface="Chiller" pitchFamily="82" charset="0"/>
              </a:rPr>
              <a:t> (30% </a:t>
            </a:r>
            <a:r>
              <a:rPr lang="en-MY" sz="3600" b="1" dirty="0" err="1" smtClean="0">
                <a:latin typeface="Chiller" pitchFamily="82" charset="0"/>
              </a:rPr>
              <a:t>keatas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menjelang</a:t>
            </a:r>
            <a:r>
              <a:rPr lang="en-MY" sz="3600" b="1" dirty="0" smtClean="0">
                <a:latin typeface="Chiller" pitchFamily="82" charset="0"/>
              </a:rPr>
              <a:t> 2020),</a:t>
            </a:r>
            <a:r>
              <a:rPr lang="en-MY" sz="3600" b="1" dirty="0" err="1" smtClean="0">
                <a:latin typeface="Chiller" pitchFamily="82" charset="0"/>
              </a:rPr>
              <a:t>sektor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ekonomi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utama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dan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pembangunan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sumber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manusia</a:t>
            </a:r>
            <a:r>
              <a:rPr lang="en-MY" sz="3600" b="1" dirty="0" smtClean="0">
                <a:latin typeface="Chiller" pitchFamily="82" charset="0"/>
              </a:rPr>
              <a:t>.</a:t>
            </a:r>
          </a:p>
          <a:p>
            <a:r>
              <a:rPr lang="en-MY" sz="3600" b="1" dirty="0" err="1" smtClean="0">
                <a:latin typeface="Chiller" pitchFamily="82" charset="0"/>
              </a:rPr>
              <a:t>Memperkukuh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keupayaan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mereka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cipta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dan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membangunkan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teknologi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tempatan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serta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memaju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dan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memasarkan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produk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baru</a:t>
            </a:r>
            <a:r>
              <a:rPr lang="en-MY" sz="3600" b="1" dirty="0" smtClean="0">
                <a:latin typeface="Chiller" pitchFamily="82" charset="0"/>
              </a:rPr>
              <a:t>.</a:t>
            </a:r>
            <a:endParaRPr lang="en-MY" sz="3600" b="1" dirty="0">
              <a:latin typeface="Chiller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MY" dirty="0" smtClean="0">
                <a:latin typeface="Algerian" pitchFamily="82" charset="0"/>
              </a:rPr>
              <a:t>7 </a:t>
            </a:r>
            <a:r>
              <a:rPr lang="en-MY" dirty="0" err="1" smtClean="0">
                <a:latin typeface="Algerian" pitchFamily="82" charset="0"/>
              </a:rPr>
              <a:t>Teras</a:t>
            </a:r>
            <a:r>
              <a:rPr lang="en-MY" dirty="0" smtClean="0">
                <a:latin typeface="Algerian" pitchFamily="82" charset="0"/>
              </a:rPr>
              <a:t> </a:t>
            </a:r>
            <a:r>
              <a:rPr lang="en-MY" dirty="0" err="1" smtClean="0">
                <a:latin typeface="Algerian" pitchFamily="82" charset="0"/>
              </a:rPr>
              <a:t>Utama</a:t>
            </a:r>
            <a:r>
              <a:rPr lang="en-MY" dirty="0" smtClean="0">
                <a:latin typeface="Algerian" pitchFamily="82" charset="0"/>
              </a:rPr>
              <a:t> DWN</a:t>
            </a:r>
            <a:endParaRPr lang="en-MY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MY" sz="3600" b="1" dirty="0" err="1" smtClean="0">
                <a:latin typeface="Chiller" pitchFamily="82" charset="0"/>
              </a:rPr>
              <a:t>Bina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bangsa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berdaya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tahan</a:t>
            </a:r>
            <a:r>
              <a:rPr lang="en-MY" sz="3600" b="1" dirty="0" smtClean="0">
                <a:latin typeface="Chiller" pitchFamily="82" charset="0"/>
              </a:rPr>
              <a:t> = </a:t>
            </a:r>
            <a:r>
              <a:rPr lang="en-MY" sz="3600" b="1" dirty="0" err="1" smtClean="0">
                <a:latin typeface="Chiller" pitchFamily="82" charset="0"/>
              </a:rPr>
              <a:t>pupuk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perpaduan+semangat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patriotik+kematangan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politik+masyarakat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bertolak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ansur+penyayang+tingkatkan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kualiti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hidup+ekonomi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utuh</a:t>
            </a:r>
            <a:r>
              <a:rPr lang="en-MY" sz="3600" b="1" dirty="0" smtClean="0">
                <a:latin typeface="Chiller" pitchFamily="82" charset="0"/>
              </a:rPr>
              <a:t>.</a:t>
            </a:r>
          </a:p>
          <a:p>
            <a:r>
              <a:rPr lang="en-MY" sz="3600" b="1" dirty="0" err="1" smtClean="0">
                <a:latin typeface="Chiller" pitchFamily="82" charset="0"/>
              </a:rPr>
              <a:t>Masyarakat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saksama</a:t>
            </a:r>
            <a:r>
              <a:rPr lang="en-MY" sz="3600" b="1" dirty="0" smtClean="0">
                <a:latin typeface="Chiller" pitchFamily="82" charset="0"/>
              </a:rPr>
              <a:t> = </a:t>
            </a:r>
            <a:r>
              <a:rPr lang="en-MY" sz="3600" b="1" dirty="0" err="1" smtClean="0">
                <a:latin typeface="Chiller" pitchFamily="82" charset="0"/>
              </a:rPr>
              <a:t>basmi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kemiskinan+kurangkan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ketidakseimbangan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kumpulan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etnik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dan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wilayah</a:t>
            </a:r>
            <a:r>
              <a:rPr lang="en-MY" sz="3600" b="1" dirty="0" smtClean="0">
                <a:latin typeface="Chiller" pitchFamily="82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080760"/>
          </a:xfrm>
        </p:spPr>
        <p:txBody>
          <a:bodyPr>
            <a:normAutofit fontScale="92500"/>
          </a:bodyPr>
          <a:lstStyle/>
          <a:p>
            <a:r>
              <a:rPr lang="en-MY" sz="3600" b="1" dirty="0" err="1" smtClean="0">
                <a:latin typeface="Chiller" pitchFamily="82" charset="0"/>
              </a:rPr>
              <a:t>Kekalkan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pertumbuhan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ekonomi</a:t>
            </a:r>
            <a:r>
              <a:rPr lang="en-MY" sz="3600" b="1" dirty="0" smtClean="0">
                <a:latin typeface="Chiller" pitchFamily="82" charset="0"/>
              </a:rPr>
              <a:t> = </a:t>
            </a:r>
            <a:r>
              <a:rPr lang="en-MY" sz="3600" b="1" dirty="0" err="1" smtClean="0">
                <a:latin typeface="Chiller" pitchFamily="82" charset="0"/>
              </a:rPr>
              <a:t>kukuhkan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sumber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pertumbuhan+institusi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kewangan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dan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korporat+pengurusan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ekonomi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makro</a:t>
            </a:r>
            <a:r>
              <a:rPr lang="en-MY" sz="3600" b="1" dirty="0" smtClean="0">
                <a:latin typeface="Chiller" pitchFamily="82" charset="0"/>
              </a:rPr>
              <a:t>.</a:t>
            </a:r>
          </a:p>
          <a:p>
            <a:r>
              <a:rPr lang="en-MY" sz="3600" b="1" dirty="0" err="1" smtClean="0">
                <a:latin typeface="Chiller" pitchFamily="82" charset="0"/>
              </a:rPr>
              <a:t>Tingkatkan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daya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saing</a:t>
            </a:r>
            <a:r>
              <a:rPr lang="en-MY" sz="3600" b="1" dirty="0" smtClean="0">
                <a:latin typeface="Chiller" pitchFamily="82" charset="0"/>
              </a:rPr>
              <a:t> = </a:t>
            </a:r>
            <a:r>
              <a:rPr lang="en-MY" sz="3600" b="1" dirty="0" err="1" smtClean="0">
                <a:latin typeface="Chiller" pitchFamily="82" charset="0"/>
              </a:rPr>
              <a:t>hadapi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cabaran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globalisasi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dan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liberalisasi</a:t>
            </a:r>
            <a:r>
              <a:rPr lang="en-MY" sz="3600" b="1" dirty="0" smtClean="0">
                <a:latin typeface="Chiller" pitchFamily="82" charset="0"/>
              </a:rPr>
              <a:t>.</a:t>
            </a:r>
          </a:p>
          <a:p>
            <a:r>
              <a:rPr lang="en-MY" sz="3600" b="1" dirty="0" smtClean="0">
                <a:latin typeface="Chiller" pitchFamily="82" charset="0"/>
              </a:rPr>
              <a:t>K-</a:t>
            </a:r>
            <a:r>
              <a:rPr lang="en-MY" sz="3600" b="1" dirty="0" err="1" smtClean="0">
                <a:latin typeface="Chiller" pitchFamily="82" charset="0"/>
              </a:rPr>
              <a:t>ekonomi</a:t>
            </a:r>
            <a:r>
              <a:rPr lang="en-MY" sz="3600" b="1" dirty="0" smtClean="0">
                <a:latin typeface="Chiller" pitchFamily="82" charset="0"/>
              </a:rPr>
              <a:t> = </a:t>
            </a:r>
            <a:r>
              <a:rPr lang="en-MY" sz="3600" b="1" dirty="0" err="1" smtClean="0">
                <a:latin typeface="Chiller" pitchFamily="82" charset="0"/>
              </a:rPr>
              <a:t>meningkatkan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nilai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tambah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semua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sektor+optimum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daya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pemikiran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bangsa</a:t>
            </a:r>
            <a:r>
              <a:rPr lang="en-MY" sz="3600" b="1" dirty="0" smtClean="0">
                <a:latin typeface="Chiller" pitchFamily="82" charset="0"/>
              </a:rPr>
              <a:t>.</a:t>
            </a:r>
          </a:p>
          <a:p>
            <a:r>
              <a:rPr lang="en-MY" sz="3600" b="1" dirty="0" err="1" smtClean="0">
                <a:latin typeface="Chiller" pitchFamily="82" charset="0"/>
              </a:rPr>
              <a:t>Kukuhkan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pembangunan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sumber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manusia</a:t>
            </a:r>
            <a:r>
              <a:rPr lang="en-MY" sz="3600" b="1" dirty="0" smtClean="0">
                <a:latin typeface="Chiller" pitchFamily="82" charset="0"/>
              </a:rPr>
              <a:t> = </a:t>
            </a:r>
            <a:r>
              <a:rPr lang="en-MY" sz="3600" b="1" dirty="0" err="1" smtClean="0">
                <a:latin typeface="Chiller" pitchFamily="82" charset="0"/>
              </a:rPr>
              <a:t>untuk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hasilkan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tenaga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kerja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berkebolehan</a:t>
            </a:r>
            <a:r>
              <a:rPr lang="en-MY" sz="3600" b="1" dirty="0" smtClean="0">
                <a:latin typeface="Chiller" pitchFamily="82" charset="0"/>
              </a:rPr>
              <a:t>, </a:t>
            </a:r>
            <a:r>
              <a:rPr lang="en-MY" sz="3600" b="1" dirty="0" err="1" smtClean="0">
                <a:latin typeface="Chiller" pitchFamily="82" charset="0"/>
              </a:rPr>
              <a:t>produktif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dan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berpengetahuan</a:t>
            </a:r>
            <a:r>
              <a:rPr lang="en-MY" sz="3600" b="1" dirty="0" smtClean="0">
                <a:latin typeface="Chiller" pitchFamily="82" charset="0"/>
              </a:rPr>
              <a:t>.</a:t>
            </a:r>
          </a:p>
          <a:p>
            <a:r>
              <a:rPr lang="en-MY" sz="3600" b="1" dirty="0" smtClean="0">
                <a:latin typeface="Chiller" pitchFamily="82" charset="0"/>
              </a:rPr>
              <a:t>Pembangunan </a:t>
            </a:r>
            <a:r>
              <a:rPr lang="en-MY" sz="3600" b="1" dirty="0" err="1" smtClean="0">
                <a:latin typeface="Chiller" pitchFamily="82" charset="0"/>
              </a:rPr>
              <a:t>alam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sekitar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mapan</a:t>
            </a:r>
            <a:r>
              <a:rPr lang="en-MY" sz="3600" b="1" dirty="0" smtClean="0">
                <a:latin typeface="Chiller" pitchFamily="82" charset="0"/>
              </a:rPr>
              <a:t> = </a:t>
            </a:r>
            <a:r>
              <a:rPr lang="en-MY" sz="3600" b="1" dirty="0" err="1" smtClean="0">
                <a:latin typeface="Chiller" pitchFamily="82" charset="0"/>
              </a:rPr>
              <a:t>untuk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pertumbuhan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ekonomi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jangka</a:t>
            </a:r>
            <a:r>
              <a:rPr lang="en-MY" sz="3600" b="1" dirty="0" smtClean="0">
                <a:latin typeface="Chiller" pitchFamily="82" charset="0"/>
              </a:rPr>
              <a:t> </a:t>
            </a:r>
            <a:r>
              <a:rPr lang="en-MY" sz="3600" b="1" dirty="0" err="1" smtClean="0">
                <a:latin typeface="Chiller" pitchFamily="82" charset="0"/>
              </a:rPr>
              <a:t>panjang</a:t>
            </a:r>
            <a:r>
              <a:rPr lang="en-MY" sz="3600" b="1" dirty="0" smtClean="0">
                <a:latin typeface="Chiller" pitchFamily="82" charset="0"/>
              </a:rPr>
              <a:t>.</a:t>
            </a:r>
          </a:p>
          <a:p>
            <a:endParaRPr lang="en-MY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Algerian" pitchFamily="82" charset="0"/>
              </a:rPr>
              <a:t>RMK-8</a:t>
            </a:r>
            <a:endParaRPr lang="en-US" sz="5400" b="1" dirty="0">
              <a:solidFill>
                <a:srgbClr val="FF0000"/>
              </a:solidFill>
              <a:latin typeface="Algerian" pitchFamily="82" charset="0"/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533400" y="1219200"/>
            <a:ext cx="8153400" cy="4602163"/>
          </a:xfr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>
              <a:buClr>
                <a:schemeClr val="accent2"/>
              </a:buClr>
              <a:buFont typeface="Wingdings" pitchFamily="2" charset="2"/>
              <a:buChar char="q"/>
            </a:pPr>
            <a:r>
              <a:rPr lang="en-US" dirty="0" smtClean="0"/>
              <a:t>2001-2010 (</a:t>
            </a:r>
            <a:r>
              <a:rPr lang="en-US" dirty="0" err="1" smtClean="0"/>
              <a:t>fasa</a:t>
            </a:r>
            <a:r>
              <a:rPr lang="en-US" dirty="0" smtClean="0"/>
              <a:t> </a:t>
            </a:r>
            <a:r>
              <a:rPr lang="en-US" dirty="0" err="1" smtClean="0"/>
              <a:t>pertama</a:t>
            </a:r>
            <a:r>
              <a:rPr lang="en-US" dirty="0" smtClean="0"/>
              <a:t> RRJP3)</a:t>
            </a:r>
          </a:p>
          <a:p>
            <a:pPr>
              <a:buClr>
                <a:schemeClr val="accent2"/>
              </a:buClr>
              <a:buFont typeface="Wingdings" pitchFamily="2" charset="2"/>
              <a:buChar char="q"/>
            </a:pPr>
            <a:r>
              <a:rPr lang="en-US" dirty="0" err="1" smtClean="0"/>
              <a:t>Cabaran</a:t>
            </a:r>
            <a:r>
              <a:rPr lang="en-US" dirty="0" smtClean="0"/>
              <a:t> </a:t>
            </a:r>
            <a:r>
              <a:rPr lang="en-US" dirty="0" err="1" smtClean="0"/>
              <a:t>utama</a:t>
            </a:r>
            <a:r>
              <a:rPr lang="en-US" dirty="0" smtClean="0"/>
              <a:t>  -</a:t>
            </a:r>
          </a:p>
          <a:p>
            <a:pPr>
              <a:buClr>
                <a:schemeClr val="accent2"/>
              </a:buClr>
              <a:buNone/>
            </a:pPr>
            <a:endParaRPr lang="en-US" dirty="0" smtClean="0"/>
          </a:p>
          <a:p>
            <a:pPr>
              <a:buClr>
                <a:schemeClr val="accent2"/>
              </a:buClr>
              <a:buNone/>
            </a:pPr>
            <a:endParaRPr lang="en-US" dirty="0"/>
          </a:p>
          <a:p>
            <a:pPr>
              <a:buClr>
                <a:schemeClr val="accent2"/>
              </a:buClr>
              <a:buNone/>
            </a:pPr>
            <a:endParaRPr lang="en-US" dirty="0" smtClean="0"/>
          </a:p>
          <a:p>
            <a:pPr>
              <a:buClr>
                <a:schemeClr val="accent2"/>
              </a:buClr>
              <a:buNone/>
            </a:pPr>
            <a:endParaRPr lang="en-US" dirty="0"/>
          </a:p>
          <a:p>
            <a:pPr>
              <a:buClr>
                <a:schemeClr val="accent2"/>
              </a:buClr>
              <a:buNone/>
            </a:pPr>
            <a:endParaRPr lang="en-US" dirty="0" smtClean="0"/>
          </a:p>
          <a:p>
            <a:pPr>
              <a:buClr>
                <a:schemeClr val="accent2"/>
              </a:buClr>
              <a:buFont typeface="Wingdings" pitchFamily="2" charset="2"/>
              <a:buChar char="q"/>
            </a:pPr>
            <a:endParaRPr lang="en-US" dirty="0" smtClean="0"/>
          </a:p>
          <a:p>
            <a:pPr>
              <a:buClr>
                <a:schemeClr val="accent2"/>
              </a:buClr>
              <a:buFont typeface="Wingdings" pitchFamily="2" charset="2"/>
              <a:buChar char="q"/>
            </a:pPr>
            <a:endParaRPr lang="en-US" dirty="0"/>
          </a:p>
          <a:p>
            <a:pPr>
              <a:buClr>
                <a:schemeClr val="accent2"/>
              </a:buClr>
              <a:buFont typeface="Wingdings" pitchFamily="2" charset="2"/>
              <a:buChar char="q"/>
            </a:pPr>
            <a:r>
              <a:rPr lang="en-US" dirty="0" err="1" smtClean="0"/>
              <a:t>M’prkukuhkan</a:t>
            </a:r>
            <a:r>
              <a:rPr lang="en-US" dirty="0" smtClean="0"/>
              <a:t> </a:t>
            </a:r>
            <a:r>
              <a:rPr lang="en-US" dirty="0" err="1" smtClean="0"/>
              <a:t>p’pduan</a:t>
            </a:r>
            <a:r>
              <a:rPr lang="en-US" dirty="0" smtClean="0"/>
              <a:t> &amp; </a:t>
            </a:r>
            <a:r>
              <a:rPr lang="en-US" dirty="0" err="1" smtClean="0"/>
              <a:t>integrasi</a:t>
            </a:r>
            <a:r>
              <a:rPr lang="en-US" dirty="0" smtClean="0"/>
              <a:t> </a:t>
            </a:r>
            <a:r>
              <a:rPr lang="en-US" dirty="0" err="1" smtClean="0"/>
              <a:t>nasiona</a:t>
            </a:r>
            <a:r>
              <a:rPr lang="en-US" dirty="0" err="1"/>
              <a:t>l</a:t>
            </a:r>
            <a:endParaRPr lang="en-US" dirty="0" smtClean="0"/>
          </a:p>
        </p:txBody>
      </p:sp>
      <p:sp>
        <p:nvSpPr>
          <p:cNvPr id="27" name="Flowchart: Punched Tape 26"/>
          <p:cNvSpPr/>
          <p:nvPr/>
        </p:nvSpPr>
        <p:spPr>
          <a:xfrm>
            <a:off x="3886200" y="1905000"/>
            <a:ext cx="4495800" cy="1066800"/>
          </a:xfrm>
          <a:prstGeom prst="flowChartPunchedTap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Arial" pitchFamily="34" charset="0"/>
              <a:buChar char="•"/>
            </a:pPr>
            <a:r>
              <a:rPr lang="en-US" sz="2400" dirty="0" err="1" smtClean="0">
                <a:solidFill>
                  <a:srgbClr val="002060"/>
                </a:solidFill>
                <a:latin typeface="Bradley Hand ITC" pitchFamily="66" charset="0"/>
              </a:rPr>
              <a:t>Memperkukuhkan</a:t>
            </a:r>
            <a:r>
              <a:rPr lang="en-US" sz="2400" dirty="0" smtClean="0">
                <a:solidFill>
                  <a:srgbClr val="002060"/>
                </a:solidFill>
                <a:latin typeface="Bradley Hand ITC" pitchFamily="66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Bradley Hand ITC" pitchFamily="66" charset="0"/>
              </a:rPr>
              <a:t>keupayaan</a:t>
            </a:r>
            <a:endParaRPr lang="en-US" sz="2400" dirty="0">
              <a:solidFill>
                <a:srgbClr val="002060"/>
              </a:solidFill>
              <a:latin typeface="Bradley Hand ITC" pitchFamily="66" charset="0"/>
            </a:endParaRPr>
          </a:p>
        </p:txBody>
      </p:sp>
      <p:sp>
        <p:nvSpPr>
          <p:cNvPr id="28" name="Flowchart: Punched Tape 27"/>
          <p:cNvSpPr/>
          <p:nvPr/>
        </p:nvSpPr>
        <p:spPr>
          <a:xfrm>
            <a:off x="3886200" y="2971800"/>
            <a:ext cx="4495800" cy="1066800"/>
          </a:xfrm>
          <a:prstGeom prst="flowChartPunchedTap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Arial" pitchFamily="34" charset="0"/>
              <a:buChar char="•"/>
            </a:pPr>
            <a:r>
              <a:rPr lang="en-US" sz="2400" dirty="0" err="1">
                <a:solidFill>
                  <a:srgbClr val="002060"/>
                </a:solidFill>
                <a:latin typeface="Bradley Hand ITC" pitchFamily="66" charset="0"/>
              </a:rPr>
              <a:t>kebolehan</a:t>
            </a:r>
            <a:endParaRPr lang="en-US" sz="2400" dirty="0">
              <a:solidFill>
                <a:srgbClr val="002060"/>
              </a:solidFill>
              <a:latin typeface="Bradley Hand ITC" pitchFamily="66" charset="0"/>
            </a:endParaRPr>
          </a:p>
        </p:txBody>
      </p:sp>
      <p:sp>
        <p:nvSpPr>
          <p:cNvPr id="29" name="Flowchart: Punched Tape 28"/>
          <p:cNvSpPr/>
          <p:nvPr/>
        </p:nvSpPr>
        <p:spPr>
          <a:xfrm>
            <a:off x="3886200" y="4038600"/>
            <a:ext cx="4495800" cy="1066800"/>
          </a:xfrm>
          <a:prstGeom prst="flowChartPunchedTap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Arial" pitchFamily="34" charset="0"/>
              <a:buChar char="•"/>
            </a:pPr>
            <a:r>
              <a:rPr lang="en-US" sz="2400" dirty="0" err="1" smtClean="0">
                <a:solidFill>
                  <a:srgbClr val="002060"/>
                </a:solidFill>
                <a:latin typeface="Bradley Hand ITC" pitchFamily="66" charset="0"/>
              </a:rPr>
              <a:t>Keazamaan</a:t>
            </a:r>
            <a:r>
              <a:rPr lang="en-US" sz="2400" dirty="0" smtClean="0">
                <a:solidFill>
                  <a:srgbClr val="002060"/>
                </a:solidFill>
                <a:latin typeface="Bradley Hand ITC" pitchFamily="66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Bradley Hand ITC" pitchFamily="66" charset="0"/>
              </a:rPr>
              <a:t>negara</a:t>
            </a:r>
            <a:r>
              <a:rPr lang="en-US" sz="2400" dirty="0" smtClean="0">
                <a:solidFill>
                  <a:srgbClr val="002060"/>
                </a:solidFill>
                <a:latin typeface="Bradley Hand ITC" pitchFamily="66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Bradley Hand ITC" pitchFamily="66" charset="0"/>
              </a:rPr>
              <a:t>bg</a:t>
            </a:r>
            <a:r>
              <a:rPr lang="en-US" sz="2400" dirty="0" smtClean="0">
                <a:solidFill>
                  <a:srgbClr val="002060"/>
                </a:solidFill>
                <a:latin typeface="Bradley Hand ITC" pitchFamily="66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Bradley Hand ITC" pitchFamily="66" charset="0"/>
              </a:rPr>
              <a:t>mghadapi</a:t>
            </a:r>
            <a:r>
              <a:rPr lang="en-US" sz="2400" dirty="0" smtClean="0">
                <a:solidFill>
                  <a:srgbClr val="002060"/>
                </a:solidFill>
                <a:latin typeface="Bradley Hand ITC" pitchFamily="66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Bradley Hand ITC" pitchFamily="66" charset="0"/>
              </a:rPr>
              <a:t>cabaran</a:t>
            </a:r>
            <a:r>
              <a:rPr lang="en-US" sz="2400" dirty="0" smtClean="0">
                <a:solidFill>
                  <a:srgbClr val="002060"/>
                </a:solidFill>
                <a:latin typeface="Bradley Hand ITC" pitchFamily="66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Bradley Hand ITC" pitchFamily="66" charset="0"/>
              </a:rPr>
              <a:t>masa</a:t>
            </a:r>
            <a:r>
              <a:rPr lang="en-US" sz="2400" dirty="0" smtClean="0">
                <a:solidFill>
                  <a:srgbClr val="002060"/>
                </a:solidFill>
                <a:latin typeface="Bradley Hand ITC" pitchFamily="66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Bradley Hand ITC" pitchFamily="66" charset="0"/>
              </a:rPr>
              <a:t>depan</a:t>
            </a:r>
            <a:endParaRPr lang="en-US" sz="2400" dirty="0">
              <a:solidFill>
                <a:srgbClr val="002060"/>
              </a:solidFill>
              <a:latin typeface="Bradley Hand ITC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loud Callout 5"/>
          <p:cNvSpPr/>
          <p:nvPr/>
        </p:nvSpPr>
        <p:spPr>
          <a:xfrm>
            <a:off x="3200400" y="2209800"/>
            <a:ext cx="2971800" cy="1600200"/>
          </a:xfrm>
          <a:prstGeom prst="cloudCallou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Algerian" pitchFamily="82" charset="0"/>
              </a:rPr>
              <a:t>PROGRAM &amp;  PROJEK</a:t>
            </a:r>
          </a:p>
        </p:txBody>
      </p:sp>
      <p:sp>
        <p:nvSpPr>
          <p:cNvPr id="12" name="Oval 11"/>
          <p:cNvSpPr/>
          <p:nvPr/>
        </p:nvSpPr>
        <p:spPr>
          <a:xfrm>
            <a:off x="5715000" y="0"/>
            <a:ext cx="3429000" cy="297180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Font typeface="Arial" pitchFamily="34" charset="0"/>
              <a:buChar char="•"/>
            </a:pPr>
            <a:r>
              <a:rPr lang="en-US" dirty="0" smtClean="0">
                <a:latin typeface="Segoe Print" pitchFamily="2" charset="0"/>
              </a:rPr>
              <a:t>Program </a:t>
            </a:r>
            <a:r>
              <a:rPr lang="en-US" dirty="0" err="1" smtClean="0">
                <a:latin typeface="Segoe Print" pitchFamily="2" charset="0"/>
              </a:rPr>
              <a:t>pendidikan</a:t>
            </a:r>
            <a:endParaRPr lang="en-US" dirty="0" smtClean="0">
              <a:latin typeface="Segoe Print" pitchFamily="2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dirty="0" err="1" smtClean="0"/>
              <a:t>M’ngkatkan</a:t>
            </a:r>
            <a:r>
              <a:rPr lang="en-US" dirty="0" smtClean="0"/>
              <a:t> </a:t>
            </a:r>
            <a:r>
              <a:rPr lang="en-US" dirty="0" err="1" smtClean="0"/>
              <a:t>pluang</a:t>
            </a:r>
            <a:r>
              <a:rPr lang="en-US" dirty="0" smtClean="0"/>
              <a:t> </a:t>
            </a:r>
            <a:r>
              <a:rPr lang="en-US" dirty="0" err="1" smtClean="0"/>
              <a:t>p’krjaan</a:t>
            </a:r>
            <a:endParaRPr lang="en-US" dirty="0" smtClean="0"/>
          </a:p>
          <a:p>
            <a:pPr>
              <a:buFont typeface="Wingdings" pitchFamily="2" charset="2"/>
              <a:buChar char="ü"/>
            </a:pPr>
            <a:r>
              <a:rPr lang="en-US" dirty="0" err="1" smtClean="0"/>
              <a:t>M’prbaiki</a:t>
            </a:r>
            <a:r>
              <a:rPr lang="en-US" dirty="0" smtClean="0"/>
              <a:t> </a:t>
            </a:r>
            <a:r>
              <a:rPr lang="en-US" dirty="0" err="1" smtClean="0"/>
              <a:t>kualiti</a:t>
            </a:r>
            <a:endParaRPr lang="en-US" dirty="0" smtClean="0"/>
          </a:p>
          <a:p>
            <a:pPr>
              <a:buFont typeface="Wingdings" pitchFamily="2" charset="2"/>
              <a:buChar char="ü"/>
            </a:pPr>
            <a:r>
              <a:rPr lang="en-US" dirty="0" err="1" smtClean="0"/>
              <a:t>Kurang</a:t>
            </a:r>
            <a:r>
              <a:rPr lang="en-US" dirty="0" smtClean="0"/>
              <a:t> </a:t>
            </a:r>
            <a:r>
              <a:rPr lang="en-US" dirty="0" err="1" smtClean="0"/>
              <a:t>jurang</a:t>
            </a:r>
            <a:r>
              <a:rPr lang="en-US" dirty="0" smtClean="0"/>
              <a:t> </a:t>
            </a:r>
            <a:r>
              <a:rPr lang="en-US" dirty="0" err="1" smtClean="0"/>
              <a:t>prestasi</a:t>
            </a:r>
            <a:r>
              <a:rPr lang="en-US" dirty="0" smtClean="0"/>
              <a:t> </a:t>
            </a:r>
            <a:r>
              <a:rPr lang="en-US" dirty="0" err="1" smtClean="0"/>
              <a:t>pelajar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bandar</a:t>
            </a:r>
            <a:r>
              <a:rPr lang="en-US" dirty="0" smtClean="0"/>
              <a:t> &amp; </a:t>
            </a:r>
            <a:r>
              <a:rPr lang="en-US" dirty="0" err="1" smtClean="0"/>
              <a:t>luar</a:t>
            </a:r>
            <a:r>
              <a:rPr lang="en-US" dirty="0" smtClean="0"/>
              <a:t> </a:t>
            </a:r>
            <a:r>
              <a:rPr lang="en-US" dirty="0" err="1" smtClean="0"/>
              <a:t>bandar</a:t>
            </a:r>
            <a:endParaRPr lang="en-US" dirty="0"/>
          </a:p>
        </p:txBody>
      </p:sp>
      <p:sp>
        <p:nvSpPr>
          <p:cNvPr id="13" name="Striped Right Arrow 12"/>
          <p:cNvSpPr/>
          <p:nvPr/>
        </p:nvSpPr>
        <p:spPr>
          <a:xfrm rot="18332258">
            <a:off x="5086622" y="1718123"/>
            <a:ext cx="1126187" cy="5334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2438400" y="4114800"/>
            <a:ext cx="4495800" cy="259080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Font typeface="Arial" pitchFamily="34" charset="0"/>
              <a:buChar char="•"/>
            </a:pPr>
            <a:r>
              <a:rPr lang="en-US" dirty="0" smtClean="0">
                <a:latin typeface="Segoe Print" pitchFamily="2" charset="0"/>
              </a:rPr>
              <a:t>Program </a:t>
            </a:r>
            <a:r>
              <a:rPr lang="en-US" dirty="0" err="1" smtClean="0">
                <a:latin typeface="Segoe Print" pitchFamily="2" charset="0"/>
              </a:rPr>
              <a:t>basmi</a:t>
            </a:r>
            <a:r>
              <a:rPr lang="en-US" dirty="0" smtClean="0">
                <a:latin typeface="Segoe Print" pitchFamily="2" charset="0"/>
              </a:rPr>
              <a:t> </a:t>
            </a:r>
            <a:r>
              <a:rPr lang="en-US" dirty="0" err="1" smtClean="0">
                <a:latin typeface="Segoe Print" pitchFamily="2" charset="0"/>
              </a:rPr>
              <a:t>kemiskinan</a:t>
            </a:r>
            <a:r>
              <a:rPr lang="en-US" dirty="0" smtClean="0">
                <a:latin typeface="Segoe Print" pitchFamily="2" charset="0"/>
              </a:rPr>
              <a:t> </a:t>
            </a:r>
          </a:p>
          <a:p>
            <a:pPr>
              <a:buFont typeface="Wingdings" pitchFamily="2" charset="2"/>
              <a:buChar char="ü"/>
            </a:pPr>
            <a:r>
              <a:rPr lang="en-US" dirty="0" err="1" smtClean="0"/>
              <a:t>P’bngunan</a:t>
            </a:r>
            <a:r>
              <a:rPr lang="en-US" dirty="0" smtClean="0"/>
              <a:t> </a:t>
            </a:r>
            <a:r>
              <a:rPr lang="en-US" dirty="0" err="1" smtClean="0"/>
              <a:t>b’sepadu</a:t>
            </a:r>
            <a:endParaRPr lang="en-US" dirty="0" smtClean="0"/>
          </a:p>
          <a:p>
            <a:pPr>
              <a:buFont typeface="Wingdings" pitchFamily="2" charset="2"/>
              <a:buChar char="ü"/>
            </a:pPr>
            <a:r>
              <a:rPr lang="en-US" dirty="0" err="1" smtClean="0"/>
              <a:t>Desa</a:t>
            </a:r>
            <a:r>
              <a:rPr lang="en-US" dirty="0" smtClean="0"/>
              <a:t>  </a:t>
            </a:r>
            <a:r>
              <a:rPr lang="en-US" dirty="0" err="1" smtClean="0"/>
              <a:t>t’pencil</a:t>
            </a:r>
            <a:r>
              <a:rPr lang="en-US" dirty="0" smtClean="0"/>
              <a:t>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Program </a:t>
            </a:r>
            <a:r>
              <a:rPr lang="en-US" dirty="0" err="1" smtClean="0"/>
              <a:t>p’bngunan</a:t>
            </a:r>
            <a:r>
              <a:rPr lang="en-US" dirty="0" smtClean="0"/>
              <a:t> </a:t>
            </a:r>
            <a:r>
              <a:rPr lang="en-US" dirty="0" err="1" smtClean="0"/>
              <a:t>insan</a:t>
            </a:r>
            <a:r>
              <a:rPr lang="en-US" dirty="0" smtClean="0"/>
              <a:t> </a:t>
            </a:r>
          </a:p>
          <a:p>
            <a:pPr>
              <a:buFont typeface="Wingdings" pitchFamily="2" charset="2"/>
              <a:buChar char="ü"/>
            </a:pPr>
            <a:r>
              <a:rPr lang="en-US" dirty="0" err="1" smtClean="0"/>
              <a:t>Pnyediaan</a:t>
            </a:r>
            <a:r>
              <a:rPr lang="en-US" dirty="0" smtClean="0"/>
              <a:t> </a:t>
            </a:r>
            <a:r>
              <a:rPr lang="en-US" dirty="0" err="1" smtClean="0"/>
              <a:t>mknn</a:t>
            </a:r>
            <a:r>
              <a:rPr lang="en-US" dirty="0" smtClean="0"/>
              <a:t> </a:t>
            </a:r>
            <a:r>
              <a:rPr lang="en-US" dirty="0" err="1" smtClean="0"/>
              <a:t>seimbang</a:t>
            </a:r>
            <a:r>
              <a:rPr lang="en-US" dirty="0" smtClean="0"/>
              <a:t> </a:t>
            </a:r>
          </a:p>
          <a:p>
            <a:pPr>
              <a:buFont typeface="Wingdings" pitchFamily="2" charset="2"/>
              <a:buChar char="ü"/>
            </a:pPr>
            <a:r>
              <a:rPr lang="en-US" dirty="0" err="1" smtClean="0"/>
              <a:t>Bantuan</a:t>
            </a:r>
            <a:r>
              <a:rPr lang="en-US" dirty="0" smtClean="0"/>
              <a:t> </a:t>
            </a:r>
            <a:r>
              <a:rPr lang="en-US" dirty="0" err="1" smtClean="0"/>
              <a:t>p’rumahan</a:t>
            </a:r>
            <a:r>
              <a:rPr lang="en-US" dirty="0" smtClean="0"/>
              <a:t> –</a:t>
            </a:r>
            <a:r>
              <a:rPr lang="en-US" dirty="0" err="1" smtClean="0"/>
              <a:t>kadar</a:t>
            </a:r>
            <a:r>
              <a:rPr lang="en-US" dirty="0" smtClean="0"/>
              <a:t> </a:t>
            </a:r>
            <a:r>
              <a:rPr lang="en-US" dirty="0" err="1" smtClean="0"/>
              <a:t>kemiskinan</a:t>
            </a:r>
            <a:r>
              <a:rPr lang="en-US" dirty="0" smtClean="0"/>
              <a:t> </a:t>
            </a:r>
            <a:r>
              <a:rPr lang="en-US" dirty="0" err="1" smtClean="0"/>
              <a:t>tinggi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0" y="228600"/>
            <a:ext cx="3657600" cy="281940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Font typeface="Arial" pitchFamily="34" charset="0"/>
              <a:buChar char="•"/>
            </a:pPr>
            <a:r>
              <a:rPr lang="en-US" dirty="0" err="1" smtClean="0">
                <a:latin typeface="Segoe Print" pitchFamily="2" charset="0"/>
                <a:ea typeface="Meiryo" pitchFamily="34" charset="-128"/>
                <a:cs typeface="Vijaya" pitchFamily="34" charset="0"/>
              </a:rPr>
              <a:t>Penekanan</a:t>
            </a:r>
            <a:r>
              <a:rPr lang="en-US" dirty="0" smtClean="0">
                <a:latin typeface="Segoe Print" pitchFamily="2" charset="0"/>
                <a:ea typeface="Meiryo" pitchFamily="34" charset="-128"/>
                <a:cs typeface="Vijaya" pitchFamily="34" charset="0"/>
              </a:rPr>
              <a:t> </a:t>
            </a:r>
            <a:r>
              <a:rPr lang="en-US" dirty="0" err="1" smtClean="0">
                <a:latin typeface="Segoe Print" pitchFamily="2" charset="0"/>
                <a:ea typeface="Meiryo" pitchFamily="34" charset="-128"/>
                <a:cs typeface="Vijaya" pitchFamily="34" charset="0"/>
              </a:rPr>
              <a:t>t’hadap</a:t>
            </a:r>
            <a:r>
              <a:rPr lang="en-US" dirty="0" smtClean="0">
                <a:latin typeface="Segoe Print" pitchFamily="2" charset="0"/>
                <a:ea typeface="Meiryo" pitchFamily="34" charset="-128"/>
                <a:cs typeface="Vijaya" pitchFamily="34" charset="0"/>
              </a:rPr>
              <a:t> </a:t>
            </a:r>
            <a:r>
              <a:rPr lang="en-US" dirty="0" err="1" smtClean="0">
                <a:latin typeface="Segoe Print" pitchFamily="2" charset="0"/>
                <a:ea typeface="Meiryo" pitchFamily="34" charset="-128"/>
                <a:cs typeface="Vijaya" pitchFamily="34" charset="0"/>
              </a:rPr>
              <a:t>asas</a:t>
            </a:r>
            <a:r>
              <a:rPr lang="en-US" dirty="0" smtClean="0">
                <a:latin typeface="Segoe Print" pitchFamily="2" charset="0"/>
                <a:ea typeface="Meiryo" pitchFamily="34" charset="-128"/>
                <a:cs typeface="Vijaya" pitchFamily="34" charset="0"/>
              </a:rPr>
              <a:t> </a:t>
            </a:r>
            <a:r>
              <a:rPr lang="en-US" dirty="0" err="1" smtClean="0">
                <a:latin typeface="Segoe Print" pitchFamily="2" charset="0"/>
                <a:ea typeface="Meiryo" pitchFamily="34" charset="-128"/>
                <a:cs typeface="Vijaya" pitchFamily="34" charset="0"/>
              </a:rPr>
              <a:t>sumber</a:t>
            </a:r>
            <a:r>
              <a:rPr lang="en-US" dirty="0" smtClean="0">
                <a:latin typeface="Segoe Print" pitchFamily="2" charset="0"/>
                <a:ea typeface="Meiryo" pitchFamily="34" charset="-128"/>
                <a:cs typeface="Vijaya" pitchFamily="34" charset="0"/>
              </a:rPr>
              <a:t> </a:t>
            </a:r>
            <a:r>
              <a:rPr lang="en-US" dirty="0" err="1" smtClean="0">
                <a:latin typeface="Segoe Print" pitchFamily="2" charset="0"/>
                <a:ea typeface="Meiryo" pitchFamily="34" charset="-128"/>
                <a:cs typeface="Vijaya" pitchFamily="34" charset="0"/>
              </a:rPr>
              <a:t>manusia</a:t>
            </a:r>
            <a:endParaRPr lang="en-US" dirty="0" smtClean="0">
              <a:latin typeface="Segoe Print" pitchFamily="2" charset="0"/>
              <a:ea typeface="Meiryo" pitchFamily="34" charset="-128"/>
              <a:cs typeface="Vijaya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dirty="0" err="1" smtClean="0"/>
              <a:t>Masyarakat</a:t>
            </a:r>
            <a:r>
              <a:rPr lang="en-US" dirty="0" smtClean="0"/>
              <a:t> </a:t>
            </a:r>
            <a:r>
              <a:rPr lang="en-US" dirty="0" err="1" smtClean="0"/>
              <a:t>luar</a:t>
            </a:r>
            <a:r>
              <a:rPr lang="en-US" dirty="0" smtClean="0"/>
              <a:t> </a:t>
            </a:r>
            <a:r>
              <a:rPr lang="en-US" dirty="0" err="1" smtClean="0"/>
              <a:t>bandar</a:t>
            </a:r>
            <a:r>
              <a:rPr lang="en-US" dirty="0" smtClean="0"/>
              <a:t> </a:t>
            </a:r>
          </a:p>
          <a:p>
            <a:pPr>
              <a:buFont typeface="Wingdings" pitchFamily="2" charset="2"/>
              <a:buChar char="ü"/>
            </a:pPr>
            <a:r>
              <a:rPr lang="en-US" dirty="0" err="1" smtClean="0"/>
              <a:t>Pertumbuhan</a:t>
            </a:r>
            <a:r>
              <a:rPr lang="en-US" dirty="0" smtClean="0"/>
              <a:t> </a:t>
            </a:r>
            <a:r>
              <a:rPr lang="en-US" dirty="0" err="1" smtClean="0"/>
              <a:t>positif</a:t>
            </a:r>
            <a:endParaRPr lang="en-US" dirty="0" smtClean="0"/>
          </a:p>
          <a:p>
            <a:pPr>
              <a:buFont typeface="Wingdings" pitchFamily="2" charset="2"/>
              <a:buChar char="ü"/>
            </a:pPr>
            <a:r>
              <a:rPr lang="en-US" dirty="0" err="1" smtClean="0"/>
              <a:t>P’ggunaan</a:t>
            </a:r>
            <a:r>
              <a:rPr lang="en-US" dirty="0" smtClean="0"/>
              <a:t> </a:t>
            </a:r>
            <a:r>
              <a:rPr lang="en-US" dirty="0" err="1" smtClean="0"/>
              <a:t>teknologi</a:t>
            </a:r>
            <a:r>
              <a:rPr lang="en-US" dirty="0" smtClean="0"/>
              <a:t> </a:t>
            </a:r>
            <a:r>
              <a:rPr lang="en-US" dirty="0" err="1" smtClean="0"/>
              <a:t>maklumat</a:t>
            </a:r>
            <a:endParaRPr lang="en-US" dirty="0" smtClean="0"/>
          </a:p>
          <a:p>
            <a:pPr>
              <a:buFont typeface="Wingdings" pitchFamily="2" charset="2"/>
              <a:buChar char="ü"/>
            </a:pPr>
            <a:r>
              <a:rPr lang="en-US" dirty="0" err="1" smtClean="0"/>
              <a:t>Komunikasi</a:t>
            </a:r>
            <a:r>
              <a:rPr lang="en-US" dirty="0" smtClean="0"/>
              <a:t>(ICT) </a:t>
            </a:r>
            <a:r>
              <a:rPr lang="en-US" dirty="0" err="1" smtClean="0"/>
              <a:t>dlm</a:t>
            </a:r>
            <a:r>
              <a:rPr lang="en-US" dirty="0" smtClean="0"/>
              <a:t> </a:t>
            </a:r>
            <a:r>
              <a:rPr lang="en-US" dirty="0" err="1" smtClean="0"/>
              <a:t>proses</a:t>
            </a:r>
            <a:r>
              <a:rPr lang="en-US" dirty="0" smtClean="0"/>
              <a:t>  </a:t>
            </a:r>
            <a:r>
              <a:rPr lang="en-US" dirty="0" err="1" smtClean="0"/>
              <a:t>p’geluaran</a:t>
            </a:r>
            <a:r>
              <a:rPr lang="en-US" dirty="0" smtClean="0"/>
              <a:t> &amp; </a:t>
            </a:r>
            <a:r>
              <a:rPr lang="en-US" dirty="0" err="1" smtClean="0"/>
              <a:t>p’khidmtan</a:t>
            </a:r>
            <a:endParaRPr lang="en-US" dirty="0" smtClean="0"/>
          </a:p>
        </p:txBody>
      </p:sp>
      <p:sp>
        <p:nvSpPr>
          <p:cNvPr id="17" name="Striped Right Arrow 16"/>
          <p:cNvSpPr/>
          <p:nvPr/>
        </p:nvSpPr>
        <p:spPr>
          <a:xfrm rot="14029388">
            <a:off x="3037430" y="1707277"/>
            <a:ext cx="1102455" cy="5334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Striped Right Arrow 18"/>
          <p:cNvSpPr/>
          <p:nvPr/>
        </p:nvSpPr>
        <p:spPr>
          <a:xfrm rot="5400000">
            <a:off x="4174341" y="3598059"/>
            <a:ext cx="871518" cy="5334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7030A0"/>
                </a:solidFill>
                <a:latin typeface="Island of Misfit Toys Alt." pitchFamily="2" charset="0"/>
              </a:rPr>
              <a:t>RMK-9</a:t>
            </a:r>
            <a:endParaRPr lang="en-MY" sz="5400" b="1" dirty="0">
              <a:solidFill>
                <a:srgbClr val="7030A0"/>
              </a:solidFill>
              <a:latin typeface="Island of Misfit Toys Alt." pitchFamily="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3568" y="1772816"/>
            <a:ext cx="7715200" cy="1977083"/>
          </a:xfrm>
        </p:spPr>
        <p:txBody>
          <a:bodyPr/>
          <a:lstStyle/>
          <a:p>
            <a:r>
              <a:rPr lang="en-US" sz="2400" dirty="0" err="1" smtClean="0">
                <a:latin typeface="the bubble letters" pitchFamily="2" charset="0"/>
              </a:rPr>
              <a:t>Terdiri</a:t>
            </a:r>
            <a:r>
              <a:rPr lang="en-US" sz="2400" dirty="0" smtClean="0">
                <a:latin typeface="the bubble letters" pitchFamily="2" charset="0"/>
              </a:rPr>
              <a:t> </a:t>
            </a:r>
            <a:r>
              <a:rPr lang="en-US" sz="2400" dirty="0" err="1" smtClean="0">
                <a:latin typeface="the bubble letters" pitchFamily="2" charset="0"/>
              </a:rPr>
              <a:t>drpd</a:t>
            </a:r>
            <a:r>
              <a:rPr lang="en-US" sz="2400" dirty="0" smtClean="0">
                <a:latin typeface="the bubble letters" pitchFamily="2" charset="0"/>
              </a:rPr>
              <a:t> 2 </a:t>
            </a:r>
            <a:r>
              <a:rPr lang="en-US" sz="2400" dirty="0" err="1" smtClean="0">
                <a:latin typeface="the bubble letters" pitchFamily="2" charset="0"/>
              </a:rPr>
              <a:t>fasa</a:t>
            </a:r>
            <a:r>
              <a:rPr lang="en-US" sz="2400" dirty="0" smtClean="0">
                <a:latin typeface="the bubble letters" pitchFamily="2" charset="0"/>
              </a:rPr>
              <a:t> ;</a:t>
            </a:r>
          </a:p>
          <a:p>
            <a:pPr lvl="1"/>
            <a:r>
              <a:rPr lang="en-US" dirty="0" err="1" smtClean="0">
                <a:solidFill>
                  <a:schemeClr val="accent2"/>
                </a:solidFill>
              </a:rPr>
              <a:t>Fasa</a:t>
            </a:r>
            <a:r>
              <a:rPr lang="en-US" dirty="0" smtClean="0">
                <a:solidFill>
                  <a:schemeClr val="accent2"/>
                </a:solidFill>
              </a:rPr>
              <a:t> 1 (1990-2005) : </a:t>
            </a:r>
            <a:r>
              <a:rPr lang="en-US" dirty="0" err="1" smtClean="0">
                <a:solidFill>
                  <a:schemeClr val="accent2"/>
                </a:solidFill>
              </a:rPr>
              <a:t>penbangunan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 err="1" smtClean="0">
                <a:solidFill>
                  <a:schemeClr val="accent2"/>
                </a:solidFill>
              </a:rPr>
              <a:t>fizikal</a:t>
            </a:r>
            <a:endParaRPr lang="en-US" dirty="0" smtClean="0">
              <a:solidFill>
                <a:schemeClr val="accent2"/>
              </a:solidFill>
            </a:endParaRPr>
          </a:p>
          <a:p>
            <a:pPr lvl="1"/>
            <a:r>
              <a:rPr lang="en-US" dirty="0" err="1" smtClean="0">
                <a:solidFill>
                  <a:schemeClr val="accent2"/>
                </a:solidFill>
              </a:rPr>
              <a:t>Fasa</a:t>
            </a:r>
            <a:r>
              <a:rPr lang="en-US" dirty="0" smtClean="0">
                <a:solidFill>
                  <a:schemeClr val="accent2"/>
                </a:solidFill>
              </a:rPr>
              <a:t> 2 (2006-2010) : </a:t>
            </a:r>
            <a:r>
              <a:rPr lang="en-US" dirty="0" err="1" smtClean="0">
                <a:solidFill>
                  <a:schemeClr val="accent2"/>
                </a:solidFill>
              </a:rPr>
              <a:t>pembangunan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 err="1" smtClean="0">
                <a:solidFill>
                  <a:schemeClr val="accent2"/>
                </a:solidFill>
              </a:rPr>
              <a:t>insaniah</a:t>
            </a:r>
            <a:endParaRPr lang="en-US" dirty="0" smtClean="0">
              <a:solidFill>
                <a:schemeClr val="accent2"/>
              </a:solidFill>
            </a:endParaRPr>
          </a:p>
          <a:p>
            <a:pPr lvl="1">
              <a:buNone/>
            </a:pP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755576" y="3573016"/>
            <a:ext cx="7715200" cy="30243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e bubble letters" pitchFamily="2" charset="0"/>
              </a:rPr>
              <a:t>Kukuhkan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e bubble letters" pitchFamily="2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e bubble letters" pitchFamily="2" charset="0"/>
              </a:rPr>
              <a:t>eko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e bubble letters" pitchFamily="2" charset="0"/>
              </a:rPr>
              <a:t> &amp;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e bubble letters" pitchFamily="2" charset="0"/>
              </a:rPr>
              <a:t>dya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e bubble letters" pitchFamily="2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e bubble letters" pitchFamily="2" charset="0"/>
              </a:rPr>
              <a:t>saing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e bubble letters" pitchFamily="2" charset="0"/>
              </a:rPr>
              <a:t> 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noProof="0" dirty="0" smtClean="0">
                <a:solidFill>
                  <a:schemeClr val="accent4">
                    <a:lumMod val="50000"/>
                  </a:schemeClr>
                </a:solidFill>
              </a:rPr>
              <a:t>	 </a:t>
            </a:r>
            <a:r>
              <a:rPr lang="en-US" sz="2800" noProof="0" dirty="0" smtClean="0">
                <a:solidFill>
                  <a:srgbClr val="00B050"/>
                </a:solidFill>
              </a:rPr>
              <a:t>-&gt; </a:t>
            </a:r>
            <a:r>
              <a:rPr lang="en-US" sz="2800" noProof="0" dirty="0" err="1" smtClean="0">
                <a:solidFill>
                  <a:srgbClr val="00B050"/>
                </a:solidFill>
              </a:rPr>
              <a:t>basmi</a:t>
            </a:r>
            <a:r>
              <a:rPr lang="en-US" sz="2800" noProof="0" dirty="0" smtClean="0">
                <a:solidFill>
                  <a:srgbClr val="00B050"/>
                </a:solidFill>
              </a:rPr>
              <a:t> </a:t>
            </a:r>
            <a:r>
              <a:rPr lang="en-US" sz="2800" noProof="0" dirty="0" err="1" smtClean="0">
                <a:solidFill>
                  <a:srgbClr val="00B050"/>
                </a:solidFill>
              </a:rPr>
              <a:t>kemiskinan</a:t>
            </a:r>
            <a:r>
              <a:rPr lang="en-US" sz="2800" noProof="0" dirty="0" smtClean="0">
                <a:solidFill>
                  <a:srgbClr val="00B050"/>
                </a:solidFill>
              </a:rPr>
              <a:t> &amp; </a:t>
            </a:r>
            <a:r>
              <a:rPr lang="en-US" sz="2800" noProof="0" dirty="0" err="1" smtClean="0">
                <a:solidFill>
                  <a:srgbClr val="00B050"/>
                </a:solidFill>
              </a:rPr>
              <a:t>susun</a:t>
            </a:r>
            <a:r>
              <a:rPr lang="en-US" sz="2800" noProof="0" dirty="0" smtClean="0">
                <a:solidFill>
                  <a:srgbClr val="00B050"/>
                </a:solidFill>
              </a:rPr>
              <a:t> </a:t>
            </a:r>
            <a:r>
              <a:rPr lang="en-US" sz="2800" noProof="0" dirty="0" err="1" smtClean="0">
                <a:solidFill>
                  <a:srgbClr val="00B050"/>
                </a:solidFill>
              </a:rPr>
              <a:t>smla</a:t>
            </a:r>
            <a:r>
              <a:rPr lang="en-US" sz="2800" noProof="0" dirty="0" smtClean="0">
                <a:solidFill>
                  <a:srgbClr val="00B050"/>
                </a:solidFill>
              </a:rPr>
              <a:t> </a:t>
            </a:r>
            <a:r>
              <a:rPr lang="en-US" sz="2800" noProof="0" dirty="0" err="1" smtClean="0">
                <a:solidFill>
                  <a:srgbClr val="00B050"/>
                </a:solidFill>
              </a:rPr>
              <a:t>masyarakat</a:t>
            </a:r>
            <a:endParaRPr lang="en-US" sz="2800" noProof="0" dirty="0" smtClean="0">
              <a:solidFill>
                <a:srgbClr val="00B05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lang="en-US" sz="2800" dirty="0">
                <a:solidFill>
                  <a:srgbClr val="00B050"/>
                </a:solidFill>
              </a:rPr>
              <a:t> </a:t>
            </a:r>
            <a:r>
              <a:rPr lang="en-US" sz="2800" dirty="0" smtClean="0">
                <a:solidFill>
                  <a:srgbClr val="00B050"/>
                </a:solidFill>
              </a:rPr>
              <a:t>-&gt; </a:t>
            </a:r>
            <a:r>
              <a:rPr lang="en-US" sz="2800" dirty="0" err="1" smtClean="0">
                <a:solidFill>
                  <a:srgbClr val="00B050"/>
                </a:solidFill>
              </a:rPr>
              <a:t>pmbgnan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</a:rPr>
              <a:t>sumber</a:t>
            </a:r>
            <a:r>
              <a:rPr lang="en-US" sz="2800" dirty="0" smtClean="0">
                <a:solidFill>
                  <a:srgbClr val="00B050"/>
                </a:solidFill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</a:rPr>
              <a:t>mnsia</a:t>
            </a:r>
            <a:r>
              <a:rPr lang="en-US" sz="2800" dirty="0" smtClean="0">
                <a:solidFill>
                  <a:srgbClr val="00B050"/>
                </a:solidFill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-&gt; </a:t>
            </a:r>
            <a:r>
              <a:rPr kumimoji="0" lang="en-US" sz="2800" b="0" i="0" u="none" strike="noStrike" kern="1200" cap="none" spc="0" normalizeH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pmbgnan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sosial</a:t>
            </a:r>
            <a:endParaRPr kumimoji="0" lang="en-US" sz="2800" b="0" i="0" u="none" strike="noStrike" kern="1200" cap="none" spc="0" normalizeH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baseline="0" dirty="0">
                <a:solidFill>
                  <a:srgbClr val="00B050"/>
                </a:solidFill>
              </a:rPr>
              <a:t>	</a:t>
            </a:r>
            <a:r>
              <a:rPr lang="en-US" sz="2800" baseline="0" dirty="0" smtClean="0">
                <a:solidFill>
                  <a:srgbClr val="00B050"/>
                </a:solidFill>
              </a:rPr>
              <a:t> -&gt; program </a:t>
            </a:r>
            <a:r>
              <a:rPr lang="en-US" sz="2800" baseline="0" dirty="0" err="1" smtClean="0">
                <a:solidFill>
                  <a:srgbClr val="00B050"/>
                </a:solidFill>
              </a:rPr>
              <a:t>yg</a:t>
            </a:r>
            <a:r>
              <a:rPr lang="en-US" sz="2800" baseline="0" dirty="0" smtClean="0">
                <a:solidFill>
                  <a:srgbClr val="00B050"/>
                </a:solidFill>
              </a:rPr>
              <a:t> </a:t>
            </a:r>
            <a:r>
              <a:rPr lang="en-US" sz="2800" baseline="0" dirty="0" err="1" smtClean="0">
                <a:solidFill>
                  <a:srgbClr val="00B050"/>
                </a:solidFill>
              </a:rPr>
              <a:t>mberi</a:t>
            </a:r>
            <a:r>
              <a:rPr lang="en-US" sz="2800" baseline="0" dirty="0" smtClean="0">
                <a:solidFill>
                  <a:srgbClr val="00B050"/>
                </a:solidFill>
              </a:rPr>
              <a:t> </a:t>
            </a:r>
            <a:r>
              <a:rPr lang="en-US" sz="2800" baseline="0" dirty="0" err="1" smtClean="0">
                <a:solidFill>
                  <a:srgbClr val="00B050"/>
                </a:solidFill>
              </a:rPr>
              <a:t>kesan</a:t>
            </a:r>
            <a:r>
              <a:rPr lang="en-US" sz="2800" baseline="0" dirty="0" smtClean="0">
                <a:solidFill>
                  <a:srgbClr val="00B050"/>
                </a:solidFill>
              </a:rPr>
              <a:t> </a:t>
            </a:r>
            <a:r>
              <a:rPr lang="en-US" sz="2800" baseline="0" dirty="0" err="1" smtClean="0">
                <a:solidFill>
                  <a:srgbClr val="00B050"/>
                </a:solidFill>
              </a:rPr>
              <a:t>bganda</a:t>
            </a:r>
            <a:r>
              <a:rPr lang="en-US" sz="2800" baseline="0" dirty="0" smtClean="0">
                <a:solidFill>
                  <a:srgbClr val="00B050"/>
                </a:solidFill>
              </a:rPr>
              <a:t> &amp; </a:t>
            </a:r>
            <a:r>
              <a:rPr lang="en-US" sz="2800" baseline="0" dirty="0" err="1" smtClean="0">
                <a:solidFill>
                  <a:srgbClr val="00B050"/>
                </a:solidFill>
              </a:rPr>
              <a:t>limpahan</a:t>
            </a:r>
            <a:r>
              <a:rPr lang="en-US" sz="2800" baseline="0" dirty="0" smtClean="0">
                <a:solidFill>
                  <a:srgbClr val="00B050"/>
                </a:solidFill>
              </a:rPr>
              <a:t> </a:t>
            </a:r>
            <a:r>
              <a:rPr lang="en-US" sz="2800" baseline="0" dirty="0" err="1" smtClean="0">
                <a:solidFill>
                  <a:srgbClr val="00B050"/>
                </a:solidFill>
              </a:rPr>
              <a:t>tggi</a:t>
            </a:r>
            <a:r>
              <a:rPr lang="en-US" sz="2800" baseline="0" dirty="0" smtClean="0">
                <a:solidFill>
                  <a:srgbClr val="00B050"/>
                </a:solidFill>
              </a:rPr>
              <a:t>.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Half Frame 6"/>
          <p:cNvSpPr/>
          <p:nvPr/>
        </p:nvSpPr>
        <p:spPr>
          <a:xfrm>
            <a:off x="539552" y="332656"/>
            <a:ext cx="4176464" cy="360040"/>
          </a:xfrm>
          <a:prstGeom prst="halfFram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>
              <a:solidFill>
                <a:schemeClr val="tx1"/>
              </a:solidFill>
            </a:endParaRPr>
          </a:p>
        </p:txBody>
      </p:sp>
      <p:sp>
        <p:nvSpPr>
          <p:cNvPr id="9" name="Half Frame 8"/>
          <p:cNvSpPr/>
          <p:nvPr/>
        </p:nvSpPr>
        <p:spPr>
          <a:xfrm rot="10800000">
            <a:off x="3923928" y="980728"/>
            <a:ext cx="4176464" cy="360040"/>
          </a:xfrm>
          <a:prstGeom prst="halfFram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Y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loud 11"/>
          <p:cNvSpPr/>
          <p:nvPr/>
        </p:nvSpPr>
        <p:spPr>
          <a:xfrm>
            <a:off x="2411760" y="3429000"/>
            <a:ext cx="4176464" cy="1944216"/>
          </a:xfrm>
          <a:prstGeom prst="cloud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3" name="Rectangle 12"/>
          <p:cNvSpPr/>
          <p:nvPr/>
        </p:nvSpPr>
        <p:spPr>
          <a:xfrm>
            <a:off x="2843808" y="3284984"/>
            <a:ext cx="338437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MISI NASIONAL</a:t>
            </a:r>
            <a:endParaRPr lang="en-US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1520" y="1412776"/>
            <a:ext cx="31683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err="1" smtClean="0">
                <a:solidFill>
                  <a:schemeClr val="accent6">
                    <a:lumMod val="75000"/>
                  </a:schemeClr>
                </a:solidFill>
              </a:rPr>
              <a:t>Teras</a:t>
            </a:r>
            <a:r>
              <a:rPr lang="en-US" sz="2400" b="1" i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400" b="1" i="1" dirty="0" err="1" smtClean="0">
                <a:solidFill>
                  <a:schemeClr val="accent6">
                    <a:lumMod val="75000"/>
                  </a:schemeClr>
                </a:solidFill>
              </a:rPr>
              <a:t>Pertama</a:t>
            </a:r>
            <a:endParaRPr lang="en-US" sz="2400" b="1" i="1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sz="2800" dirty="0" smtClean="0">
                <a:latin typeface="Mallory Maloney's Handwriting" pitchFamily="2" charset="0"/>
              </a:rPr>
              <a:t>= </a:t>
            </a:r>
            <a:r>
              <a:rPr lang="en-US" sz="2800" dirty="0" err="1" smtClean="0">
                <a:latin typeface="Mallory Maloney's Handwriting" pitchFamily="2" charset="0"/>
              </a:rPr>
              <a:t>meningkat</a:t>
            </a:r>
            <a:r>
              <a:rPr lang="en-US" sz="2800" dirty="0" smtClean="0">
                <a:latin typeface="Mallory Maloney's Handwriting" pitchFamily="2" charset="0"/>
              </a:rPr>
              <a:t> </a:t>
            </a:r>
            <a:r>
              <a:rPr lang="en-US" sz="2800" dirty="0" err="1" smtClean="0">
                <a:latin typeface="Mallory Maloney's Handwriting" pitchFamily="2" charset="0"/>
              </a:rPr>
              <a:t>nilai</a:t>
            </a:r>
            <a:r>
              <a:rPr lang="en-US" sz="2800" dirty="0" smtClean="0">
                <a:latin typeface="Mallory Maloney's Handwriting" pitchFamily="2" charset="0"/>
              </a:rPr>
              <a:t> </a:t>
            </a:r>
            <a:r>
              <a:rPr lang="en-US" sz="2800" dirty="0" err="1" smtClean="0">
                <a:latin typeface="Mallory Maloney's Handwriting" pitchFamily="2" charset="0"/>
              </a:rPr>
              <a:t>tambah</a:t>
            </a:r>
            <a:r>
              <a:rPr lang="en-US" sz="2800" dirty="0" smtClean="0">
                <a:latin typeface="Mallory Maloney's Handwriting" pitchFamily="2" charset="0"/>
              </a:rPr>
              <a:t> </a:t>
            </a:r>
            <a:r>
              <a:rPr lang="en-US" sz="2800" dirty="0" err="1" smtClean="0">
                <a:latin typeface="Mallory Maloney's Handwriting" pitchFamily="2" charset="0"/>
              </a:rPr>
              <a:t>dlm</a:t>
            </a:r>
            <a:r>
              <a:rPr lang="en-US" sz="2800" dirty="0" smtClean="0">
                <a:latin typeface="Mallory Maloney's Handwriting" pitchFamily="2" charset="0"/>
              </a:rPr>
              <a:t> </a:t>
            </a:r>
            <a:r>
              <a:rPr lang="en-US" sz="2800" dirty="0" err="1" smtClean="0">
                <a:latin typeface="Mallory Maloney's Handwriting" pitchFamily="2" charset="0"/>
              </a:rPr>
              <a:t>ekonomi</a:t>
            </a:r>
            <a:r>
              <a:rPr lang="en-US" sz="2800" dirty="0" smtClean="0">
                <a:latin typeface="Mallory Maloney's Handwriting" pitchFamily="2" charset="0"/>
              </a:rPr>
              <a:t> </a:t>
            </a:r>
            <a:r>
              <a:rPr lang="en-US" sz="2800" dirty="0" err="1" smtClean="0">
                <a:latin typeface="Mallory Maloney's Handwriting" pitchFamily="2" charset="0"/>
              </a:rPr>
              <a:t>negara</a:t>
            </a:r>
            <a:endParaRPr lang="en-MY" sz="2800" dirty="0">
              <a:latin typeface="Mallory Maloney's Handwriting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347864" y="260648"/>
            <a:ext cx="273630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err="1" smtClean="0">
                <a:solidFill>
                  <a:schemeClr val="accent6">
                    <a:lumMod val="75000"/>
                  </a:schemeClr>
                </a:solidFill>
              </a:rPr>
              <a:t>Teras</a:t>
            </a:r>
            <a:r>
              <a:rPr lang="en-US" sz="2400" b="1" i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400" b="1" i="1" dirty="0" err="1" smtClean="0">
                <a:solidFill>
                  <a:schemeClr val="accent6">
                    <a:lumMod val="75000"/>
                  </a:schemeClr>
                </a:solidFill>
              </a:rPr>
              <a:t>Kedua</a:t>
            </a:r>
            <a:endParaRPr lang="en-US" sz="2400" b="1" i="1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sz="2800" b="1" dirty="0" smtClean="0">
                <a:latin typeface="Mallory Maloney's Handwriting" pitchFamily="2" charset="0"/>
              </a:rPr>
              <a:t>= </a:t>
            </a:r>
            <a:r>
              <a:rPr lang="en-US" sz="2800" dirty="0" err="1" smtClean="0">
                <a:latin typeface="Mallory Maloney's Handwriting" pitchFamily="2" charset="0"/>
              </a:rPr>
              <a:t>meningkatkan</a:t>
            </a:r>
            <a:r>
              <a:rPr lang="en-US" sz="2800" dirty="0" smtClean="0">
                <a:latin typeface="Mallory Maloney's Handwriting" pitchFamily="2" charset="0"/>
              </a:rPr>
              <a:t> </a:t>
            </a:r>
            <a:r>
              <a:rPr lang="en-US" sz="2800" dirty="0" err="1" smtClean="0">
                <a:latin typeface="Mallory Maloney's Handwriting" pitchFamily="2" charset="0"/>
              </a:rPr>
              <a:t>keupayaan</a:t>
            </a:r>
            <a:r>
              <a:rPr lang="en-US" sz="2800" dirty="0" smtClean="0">
                <a:latin typeface="Mallory Maloney's Handwriting" pitchFamily="2" charset="0"/>
              </a:rPr>
              <a:t> </a:t>
            </a:r>
            <a:r>
              <a:rPr lang="en-US" sz="2800" dirty="0" err="1" smtClean="0">
                <a:latin typeface="Mallory Maloney's Handwriting" pitchFamily="2" charset="0"/>
              </a:rPr>
              <a:t>pgtahuan,kreativiti</a:t>
            </a:r>
            <a:r>
              <a:rPr lang="en-US" sz="2800" dirty="0" smtClean="0">
                <a:latin typeface="Mallory Maloney's Handwriting" pitchFamily="2" charset="0"/>
              </a:rPr>
              <a:t> &amp; </a:t>
            </a:r>
            <a:r>
              <a:rPr lang="en-US" sz="2800" dirty="0" err="1" smtClean="0">
                <a:latin typeface="Mallory Maloney's Handwriting" pitchFamily="2" charset="0"/>
              </a:rPr>
              <a:t>inovasi</a:t>
            </a:r>
            <a:r>
              <a:rPr lang="en-US" sz="2800" dirty="0" smtClean="0">
                <a:latin typeface="Mallory Maloney's Handwriting" pitchFamily="2" charset="0"/>
              </a:rPr>
              <a:t> </a:t>
            </a:r>
            <a:r>
              <a:rPr lang="en-US" sz="2800" dirty="0" err="1" smtClean="0">
                <a:latin typeface="Mallory Maloney's Handwriting" pitchFamily="2" charset="0"/>
              </a:rPr>
              <a:t>negara</a:t>
            </a:r>
            <a:endParaRPr lang="en-US" sz="2800" dirty="0" smtClean="0">
              <a:latin typeface="Mallory Maloney's Handwriting" pitchFamily="2" charset="0"/>
            </a:endParaRPr>
          </a:p>
          <a:p>
            <a:r>
              <a:rPr lang="en-US" sz="2800" b="1" dirty="0" smtClean="0">
                <a:latin typeface="Mallory Maloney's Handwriting" pitchFamily="2" charset="0"/>
              </a:rPr>
              <a:t>= </a:t>
            </a:r>
            <a:r>
              <a:rPr lang="en-US" sz="2800" dirty="0" err="1" smtClean="0">
                <a:latin typeface="Mallory Maloney's Handwriting" pitchFamily="2" charset="0"/>
              </a:rPr>
              <a:t>memupuk</a:t>
            </a:r>
            <a:r>
              <a:rPr lang="en-US" sz="2800" dirty="0" smtClean="0">
                <a:latin typeface="Mallory Maloney's Handwriting" pitchFamily="2" charset="0"/>
              </a:rPr>
              <a:t> </a:t>
            </a:r>
            <a:r>
              <a:rPr lang="en-US" sz="2800" dirty="0" err="1" smtClean="0">
                <a:latin typeface="Mallory Maloney's Handwriting" pitchFamily="2" charset="0"/>
              </a:rPr>
              <a:t>minda</a:t>
            </a:r>
            <a:r>
              <a:rPr lang="en-US" sz="2800" dirty="0" smtClean="0">
                <a:latin typeface="Mallory Maloney's Handwriting" pitchFamily="2" charset="0"/>
              </a:rPr>
              <a:t> </a:t>
            </a:r>
            <a:r>
              <a:rPr lang="en-US" sz="2800" dirty="0" err="1" smtClean="0">
                <a:latin typeface="Mallory Maloney's Handwriting" pitchFamily="2" charset="0"/>
              </a:rPr>
              <a:t>kelas</a:t>
            </a:r>
            <a:r>
              <a:rPr lang="en-US" sz="2800" dirty="0" smtClean="0">
                <a:latin typeface="Mallory Maloney's Handwriting" pitchFamily="2" charset="0"/>
              </a:rPr>
              <a:t> </a:t>
            </a:r>
            <a:r>
              <a:rPr lang="en-US" sz="2800" dirty="0" err="1" smtClean="0">
                <a:latin typeface="Mallory Maloney's Handwriting" pitchFamily="2" charset="0"/>
              </a:rPr>
              <a:t>pertama</a:t>
            </a:r>
            <a:r>
              <a:rPr lang="en-US" sz="2800" dirty="0" smtClean="0"/>
              <a:t>.</a:t>
            </a:r>
            <a:endParaRPr lang="en-MY" sz="28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6516216" y="764704"/>
            <a:ext cx="230425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err="1" smtClean="0">
                <a:solidFill>
                  <a:schemeClr val="accent6">
                    <a:lumMod val="75000"/>
                  </a:schemeClr>
                </a:solidFill>
              </a:rPr>
              <a:t>Teras</a:t>
            </a:r>
            <a:r>
              <a:rPr lang="en-US" sz="2400" b="1" i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400" b="1" i="1" dirty="0" err="1" smtClean="0">
                <a:solidFill>
                  <a:schemeClr val="accent6">
                    <a:lumMod val="75000"/>
                  </a:schemeClr>
                </a:solidFill>
              </a:rPr>
              <a:t>Ketiga</a:t>
            </a:r>
            <a:endParaRPr lang="en-US" sz="2400" b="1" i="1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sz="2800" dirty="0" smtClean="0">
                <a:latin typeface="Mallory Maloney's Handwriting" pitchFamily="2" charset="0"/>
              </a:rPr>
              <a:t>= </a:t>
            </a:r>
            <a:r>
              <a:rPr lang="en-US" sz="2800" dirty="0" err="1" smtClean="0">
                <a:latin typeface="Mallory Maloney's Handwriting" pitchFamily="2" charset="0"/>
              </a:rPr>
              <a:t>menangani</a:t>
            </a:r>
            <a:r>
              <a:rPr lang="en-US" sz="2800" dirty="0" smtClean="0">
                <a:latin typeface="Mallory Maloney's Handwriting" pitchFamily="2" charset="0"/>
              </a:rPr>
              <a:t> </a:t>
            </a:r>
            <a:r>
              <a:rPr lang="en-US" sz="2800" dirty="0" err="1" smtClean="0">
                <a:latin typeface="Mallory Maloney's Handwriting" pitchFamily="2" charset="0"/>
              </a:rPr>
              <a:t>masalah</a:t>
            </a:r>
            <a:r>
              <a:rPr lang="en-US" sz="2800" dirty="0" smtClean="0">
                <a:latin typeface="Mallory Maloney's Handwriting" pitchFamily="2" charset="0"/>
              </a:rPr>
              <a:t> </a:t>
            </a:r>
            <a:r>
              <a:rPr lang="en-US" sz="2800" dirty="0" err="1" smtClean="0">
                <a:latin typeface="Mallory Maloney's Handwriting" pitchFamily="2" charset="0"/>
              </a:rPr>
              <a:t>ketidaksamaan</a:t>
            </a:r>
            <a:r>
              <a:rPr lang="en-US" sz="2800" dirty="0" smtClean="0">
                <a:latin typeface="Mallory Maloney's Handwriting" pitchFamily="2" charset="0"/>
              </a:rPr>
              <a:t> </a:t>
            </a:r>
            <a:r>
              <a:rPr lang="en-US" sz="2800" dirty="0" err="1" smtClean="0">
                <a:latin typeface="Mallory Maloney's Handwriting" pitchFamily="2" charset="0"/>
              </a:rPr>
              <a:t>sosioekonomi</a:t>
            </a:r>
            <a:r>
              <a:rPr lang="en-US" sz="2800" dirty="0" smtClean="0">
                <a:latin typeface="Mallory Maloney's Handwriting" pitchFamily="2" charset="0"/>
              </a:rPr>
              <a:t> </a:t>
            </a:r>
            <a:r>
              <a:rPr lang="en-US" sz="2800" dirty="0" err="1" smtClean="0">
                <a:latin typeface="Mallory Maloney's Handwriting" pitchFamily="2" charset="0"/>
              </a:rPr>
              <a:t>scra</a:t>
            </a:r>
            <a:r>
              <a:rPr lang="en-US" sz="2800" dirty="0" smtClean="0">
                <a:latin typeface="Mallory Maloney's Handwriting" pitchFamily="2" charset="0"/>
              </a:rPr>
              <a:t> </a:t>
            </a:r>
            <a:r>
              <a:rPr lang="en-US" sz="2800" dirty="0" err="1" smtClean="0">
                <a:latin typeface="Mallory Maloney's Handwriting" pitchFamily="2" charset="0"/>
              </a:rPr>
              <a:t>mbina</a:t>
            </a:r>
            <a:r>
              <a:rPr lang="en-US" sz="2800" dirty="0" smtClean="0">
                <a:latin typeface="Mallory Maloney's Handwriting" pitchFamily="2" charset="0"/>
              </a:rPr>
              <a:t> &amp; </a:t>
            </a:r>
            <a:r>
              <a:rPr lang="en-US" sz="2800" dirty="0" err="1" smtClean="0">
                <a:latin typeface="Mallory Maloney's Handwriting" pitchFamily="2" charset="0"/>
              </a:rPr>
              <a:t>produktif</a:t>
            </a:r>
            <a:endParaRPr lang="en-MY" sz="2800" dirty="0">
              <a:latin typeface="Mallory Maloney's Handwriting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95536" y="4509120"/>
            <a:ext cx="24482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err="1" smtClean="0">
                <a:solidFill>
                  <a:schemeClr val="accent6">
                    <a:lumMod val="75000"/>
                  </a:schemeClr>
                </a:solidFill>
              </a:rPr>
              <a:t>Teras</a:t>
            </a:r>
            <a:r>
              <a:rPr lang="en-US" sz="2400" b="1" i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400" b="1" i="1" dirty="0" err="1" smtClean="0">
                <a:solidFill>
                  <a:schemeClr val="accent6">
                    <a:lumMod val="75000"/>
                  </a:schemeClr>
                </a:solidFill>
              </a:rPr>
              <a:t>Keempat</a:t>
            </a:r>
            <a:endParaRPr lang="en-US" sz="2400" b="1" i="1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sz="2800" dirty="0" smtClean="0">
                <a:latin typeface="Mallory Maloney's Handwriting" pitchFamily="2" charset="0"/>
              </a:rPr>
              <a:t>= </a:t>
            </a:r>
            <a:r>
              <a:rPr lang="en-US" sz="2800" dirty="0" err="1" smtClean="0">
                <a:latin typeface="Mallory Maloney's Handwriting" pitchFamily="2" charset="0"/>
              </a:rPr>
              <a:t>meningkatkan</a:t>
            </a:r>
            <a:r>
              <a:rPr lang="en-US" sz="2800" dirty="0" smtClean="0">
                <a:latin typeface="Mallory Maloney's Handwriting" pitchFamily="2" charset="0"/>
              </a:rPr>
              <a:t> </a:t>
            </a:r>
            <a:r>
              <a:rPr lang="en-US" sz="2800" dirty="0" err="1" smtClean="0">
                <a:latin typeface="Mallory Maloney's Handwriting" pitchFamily="2" charset="0"/>
              </a:rPr>
              <a:t>tahap</a:t>
            </a:r>
            <a:r>
              <a:rPr lang="en-US" sz="2800" dirty="0" smtClean="0">
                <a:latin typeface="Mallory Maloney's Handwriting" pitchFamily="2" charset="0"/>
              </a:rPr>
              <a:t> &amp; </a:t>
            </a:r>
            <a:r>
              <a:rPr lang="en-US" sz="2800" dirty="0" err="1" smtClean="0">
                <a:latin typeface="Mallory Maloney's Handwriting" pitchFamily="2" charset="0"/>
              </a:rPr>
              <a:t>kmmpuan</a:t>
            </a:r>
            <a:r>
              <a:rPr lang="en-US" sz="2800" dirty="0" smtClean="0">
                <a:latin typeface="Mallory Maloney's Handwriting" pitchFamily="2" charset="0"/>
              </a:rPr>
              <a:t> </a:t>
            </a:r>
            <a:r>
              <a:rPr lang="en-US" sz="2800" dirty="0" err="1" smtClean="0">
                <a:latin typeface="Mallory Maloney's Handwriting" pitchFamily="2" charset="0"/>
              </a:rPr>
              <a:t>kualiti</a:t>
            </a:r>
            <a:r>
              <a:rPr lang="en-US" sz="2800" dirty="0" smtClean="0">
                <a:latin typeface="Mallory Maloney's Handwriting" pitchFamily="2" charset="0"/>
              </a:rPr>
              <a:t> </a:t>
            </a:r>
            <a:r>
              <a:rPr lang="en-US" sz="2800" dirty="0" err="1" smtClean="0">
                <a:latin typeface="Mallory Maloney's Handwriting" pitchFamily="2" charset="0"/>
              </a:rPr>
              <a:t>hidup</a:t>
            </a:r>
            <a:endParaRPr lang="en-MY" sz="2800" dirty="0">
              <a:latin typeface="Mallory Maloney's Handwriting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60232" y="4437112"/>
            <a:ext cx="2483768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err="1" smtClean="0">
                <a:solidFill>
                  <a:schemeClr val="accent6">
                    <a:lumMod val="75000"/>
                  </a:schemeClr>
                </a:solidFill>
              </a:rPr>
              <a:t>Teras</a:t>
            </a:r>
            <a:r>
              <a:rPr lang="en-US" sz="2400" b="1" i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400" b="1" i="1" dirty="0" err="1" smtClean="0">
                <a:solidFill>
                  <a:schemeClr val="accent6">
                    <a:lumMod val="75000"/>
                  </a:schemeClr>
                </a:solidFill>
              </a:rPr>
              <a:t>Kelima</a:t>
            </a:r>
            <a:endParaRPr lang="en-US" sz="2400" b="1" i="1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sz="2800" dirty="0" smtClean="0">
                <a:latin typeface="Mallory Maloney's Handwriting" pitchFamily="2" charset="0"/>
              </a:rPr>
              <a:t>= </a:t>
            </a:r>
            <a:r>
              <a:rPr lang="en-US" sz="2800" dirty="0" err="1" smtClean="0">
                <a:latin typeface="Mallory Maloney's Handwriting" pitchFamily="2" charset="0"/>
              </a:rPr>
              <a:t>mengukuhkan</a:t>
            </a:r>
            <a:r>
              <a:rPr lang="en-US" sz="2800" dirty="0" smtClean="0">
                <a:latin typeface="Mallory Maloney's Handwriting" pitchFamily="2" charset="0"/>
              </a:rPr>
              <a:t> </a:t>
            </a:r>
            <a:r>
              <a:rPr lang="en-US" sz="2800" dirty="0" err="1" smtClean="0">
                <a:latin typeface="Mallory Maloney's Handwriting" pitchFamily="2" charset="0"/>
              </a:rPr>
              <a:t>keupayaan</a:t>
            </a:r>
            <a:r>
              <a:rPr lang="en-US" sz="2800" dirty="0" smtClean="0">
                <a:latin typeface="Mallory Maloney's Handwriting" pitchFamily="2" charset="0"/>
              </a:rPr>
              <a:t> </a:t>
            </a:r>
            <a:r>
              <a:rPr lang="en-US" sz="2800" dirty="0" err="1" smtClean="0">
                <a:latin typeface="Mallory Maloney's Handwriting" pitchFamily="2" charset="0"/>
              </a:rPr>
              <a:t>institusi</a:t>
            </a:r>
            <a:r>
              <a:rPr lang="en-US" sz="2800" dirty="0" smtClean="0">
                <a:latin typeface="Mallory Maloney's Handwriting" pitchFamily="2" charset="0"/>
              </a:rPr>
              <a:t> &amp; </a:t>
            </a:r>
            <a:r>
              <a:rPr lang="en-US" sz="2800" dirty="0" err="1" smtClean="0">
                <a:latin typeface="Mallory Maloney's Handwriting" pitchFamily="2" charset="0"/>
              </a:rPr>
              <a:t>plksanaan</a:t>
            </a:r>
            <a:r>
              <a:rPr lang="en-US" sz="2800" dirty="0" smtClean="0">
                <a:latin typeface="Mallory Maloney's Handwriting" pitchFamily="2" charset="0"/>
              </a:rPr>
              <a:t> </a:t>
            </a:r>
            <a:r>
              <a:rPr lang="en-US" sz="2800" dirty="0" err="1" smtClean="0">
                <a:latin typeface="Mallory Maloney's Handwriting" pitchFamily="2" charset="0"/>
              </a:rPr>
              <a:t>ngra</a:t>
            </a:r>
            <a:endParaRPr lang="en-MY" sz="2800" dirty="0">
              <a:latin typeface="Mallory Maloney's Handwriting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/>
          <p:cNvSpPr/>
          <p:nvPr/>
        </p:nvSpPr>
        <p:spPr>
          <a:xfrm>
            <a:off x="395536" y="476672"/>
            <a:ext cx="1728192" cy="5976664"/>
          </a:xfrm>
          <a:prstGeom prst="fram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8" y="856357"/>
            <a:ext cx="620683" cy="60016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solidFill>
                  <a:srgbClr val="FF0000"/>
                </a:solidFill>
                <a:latin typeface="tartarsauce_erc" pitchFamily="2" charset="0"/>
              </a:rPr>
              <a:t>C</a:t>
            </a:r>
          </a:p>
          <a:p>
            <a:r>
              <a:rPr lang="en-US" sz="4800" dirty="0" smtClean="0">
                <a:solidFill>
                  <a:srgbClr val="FF0000"/>
                </a:solidFill>
                <a:latin typeface="tartarsauce_erc" pitchFamily="2" charset="0"/>
              </a:rPr>
              <a:t>A</a:t>
            </a:r>
          </a:p>
          <a:p>
            <a:r>
              <a:rPr lang="en-US" sz="4800" dirty="0" smtClean="0">
                <a:solidFill>
                  <a:srgbClr val="FF0000"/>
                </a:solidFill>
                <a:latin typeface="tartarsauce_erc" pitchFamily="2" charset="0"/>
              </a:rPr>
              <a:t>B</a:t>
            </a:r>
          </a:p>
          <a:p>
            <a:r>
              <a:rPr lang="en-US" sz="4800" dirty="0" smtClean="0">
                <a:solidFill>
                  <a:srgbClr val="FF0000"/>
                </a:solidFill>
                <a:latin typeface="tartarsauce_erc" pitchFamily="2" charset="0"/>
              </a:rPr>
              <a:t>A</a:t>
            </a:r>
          </a:p>
          <a:p>
            <a:r>
              <a:rPr lang="en-US" sz="4800" dirty="0" smtClean="0">
                <a:solidFill>
                  <a:srgbClr val="FF0000"/>
                </a:solidFill>
                <a:latin typeface="tartarsauce_erc" pitchFamily="2" charset="0"/>
              </a:rPr>
              <a:t>R</a:t>
            </a:r>
          </a:p>
          <a:p>
            <a:r>
              <a:rPr lang="en-US" sz="4800" dirty="0" smtClean="0">
                <a:solidFill>
                  <a:srgbClr val="FF0000"/>
                </a:solidFill>
                <a:latin typeface="tartarsauce_erc" pitchFamily="2" charset="0"/>
              </a:rPr>
              <a:t>A</a:t>
            </a:r>
          </a:p>
          <a:p>
            <a:r>
              <a:rPr lang="en-US" sz="4800" dirty="0" smtClean="0">
                <a:solidFill>
                  <a:srgbClr val="FF0000"/>
                </a:solidFill>
                <a:latin typeface="tartarsauce_erc" pitchFamily="2" charset="0"/>
              </a:rPr>
              <a:t>N</a:t>
            </a:r>
          </a:p>
          <a:p>
            <a:endParaRPr lang="en-US" sz="4800" dirty="0" smtClean="0">
              <a:latin typeface="tartarsauce_erc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87624" y="1772816"/>
            <a:ext cx="654346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solidFill>
                  <a:srgbClr val="0070C0"/>
                </a:solidFill>
                <a:latin typeface="tartarsauce_erc" pitchFamily="2" charset="0"/>
              </a:rPr>
              <a:t>R</a:t>
            </a:r>
          </a:p>
          <a:p>
            <a:r>
              <a:rPr lang="en-US" sz="4800" dirty="0" smtClean="0">
                <a:solidFill>
                  <a:srgbClr val="0070C0"/>
                </a:solidFill>
                <a:latin typeface="tartarsauce_erc" pitchFamily="2" charset="0"/>
              </a:rPr>
              <a:t>M</a:t>
            </a:r>
          </a:p>
          <a:p>
            <a:r>
              <a:rPr lang="en-US" sz="4800" dirty="0" smtClean="0">
                <a:solidFill>
                  <a:srgbClr val="0070C0"/>
                </a:solidFill>
                <a:latin typeface="tartarsauce_erc" pitchFamily="2" charset="0"/>
              </a:rPr>
              <a:t>K</a:t>
            </a:r>
          </a:p>
          <a:p>
            <a:endParaRPr lang="en-US" sz="4800" dirty="0">
              <a:solidFill>
                <a:srgbClr val="0070C0"/>
              </a:solidFill>
              <a:latin typeface="tartarsauce_erc" pitchFamily="2" charset="0"/>
            </a:endParaRPr>
          </a:p>
          <a:p>
            <a:r>
              <a:rPr lang="en-US" sz="4800" dirty="0" smtClean="0">
                <a:solidFill>
                  <a:srgbClr val="0070C0"/>
                </a:solidFill>
                <a:latin typeface="tartarsauce_erc" pitchFamily="2" charset="0"/>
              </a:rPr>
              <a:t>9</a:t>
            </a:r>
            <a:endParaRPr lang="en-MY" sz="4800" dirty="0">
              <a:solidFill>
                <a:srgbClr val="0070C0"/>
              </a:solidFill>
              <a:latin typeface="tartarsauce_erc" pitchFamily="2" charset="0"/>
            </a:endParaRPr>
          </a:p>
        </p:txBody>
      </p:sp>
      <p:sp>
        <p:nvSpPr>
          <p:cNvPr id="8" name="Pentagon 7"/>
          <p:cNvSpPr/>
          <p:nvPr/>
        </p:nvSpPr>
        <p:spPr>
          <a:xfrm>
            <a:off x="2267744" y="548680"/>
            <a:ext cx="6480720" cy="1152128"/>
          </a:xfrm>
          <a:prstGeom prst="homePlat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latin typeface="Century Gothic" pitchFamily="34" charset="0"/>
              </a:rPr>
              <a:t>Kukuh</a:t>
            </a:r>
            <a:r>
              <a:rPr lang="en-US" sz="2000" b="1" dirty="0" smtClean="0">
                <a:latin typeface="Century Gothic" pitchFamily="34" charset="0"/>
              </a:rPr>
              <a:t> </a:t>
            </a:r>
            <a:r>
              <a:rPr lang="en-US" sz="2000" b="1" dirty="0" err="1" smtClean="0">
                <a:latin typeface="Century Gothic" pitchFamily="34" charset="0"/>
              </a:rPr>
              <a:t>ptmbhn</a:t>
            </a:r>
            <a:r>
              <a:rPr lang="en-US" sz="2000" b="1" dirty="0" smtClean="0">
                <a:latin typeface="Century Gothic" pitchFamily="34" charset="0"/>
              </a:rPr>
              <a:t> </a:t>
            </a:r>
            <a:r>
              <a:rPr lang="en-US" sz="2000" b="1" dirty="0" err="1" smtClean="0">
                <a:latin typeface="Century Gothic" pitchFamily="34" charset="0"/>
              </a:rPr>
              <a:t>eko</a:t>
            </a:r>
            <a:r>
              <a:rPr lang="en-US" sz="2000" b="1" dirty="0" smtClean="0">
                <a:latin typeface="Century Gothic" pitchFamily="34" charset="0"/>
              </a:rPr>
              <a:t> </a:t>
            </a:r>
            <a:r>
              <a:rPr lang="en-US" sz="2000" b="1" dirty="0" err="1" smtClean="0">
                <a:latin typeface="Century Gothic" pitchFamily="34" charset="0"/>
              </a:rPr>
              <a:t>ngra</a:t>
            </a:r>
            <a:r>
              <a:rPr lang="en-US" sz="2000" b="1" dirty="0" smtClean="0">
                <a:latin typeface="Century Gothic" pitchFamily="34" charset="0"/>
              </a:rPr>
              <a:t> pd </a:t>
            </a:r>
            <a:r>
              <a:rPr lang="en-US" sz="2000" b="1" dirty="0" err="1" smtClean="0">
                <a:latin typeface="Century Gothic" pitchFamily="34" charset="0"/>
              </a:rPr>
              <a:t>tahap</a:t>
            </a:r>
            <a:r>
              <a:rPr lang="en-US" sz="2000" b="1" dirty="0" smtClean="0">
                <a:latin typeface="Century Gothic" pitchFamily="34" charset="0"/>
              </a:rPr>
              <a:t> </a:t>
            </a:r>
            <a:r>
              <a:rPr lang="en-US" sz="2000" b="1" dirty="0" err="1" smtClean="0">
                <a:latin typeface="Century Gothic" pitchFamily="34" charset="0"/>
              </a:rPr>
              <a:t>yg</a:t>
            </a:r>
            <a:r>
              <a:rPr lang="en-US" sz="2000" b="1" dirty="0" smtClean="0">
                <a:latin typeface="Century Gothic" pitchFamily="34" charset="0"/>
              </a:rPr>
              <a:t> </a:t>
            </a:r>
            <a:r>
              <a:rPr lang="en-US" sz="2000" b="1" dirty="0" err="1" smtClean="0">
                <a:latin typeface="Century Gothic" pitchFamily="34" charset="0"/>
              </a:rPr>
              <a:t>lebih</a:t>
            </a:r>
            <a:r>
              <a:rPr lang="en-US" sz="2000" b="1" dirty="0" smtClean="0">
                <a:latin typeface="Century Gothic" pitchFamily="34" charset="0"/>
              </a:rPr>
              <a:t> </a:t>
            </a:r>
            <a:r>
              <a:rPr lang="en-US" sz="2000" b="1" dirty="0" err="1" smtClean="0">
                <a:latin typeface="Century Gothic" pitchFamily="34" charset="0"/>
              </a:rPr>
              <a:t>tinggi</a:t>
            </a:r>
            <a:r>
              <a:rPr lang="en-US" sz="2000" b="1" dirty="0" smtClean="0">
                <a:latin typeface="Century Gothic" pitchFamily="34" charset="0"/>
              </a:rPr>
              <a:t> &amp; </a:t>
            </a:r>
            <a:r>
              <a:rPr lang="en-US" sz="2000" b="1" dirty="0" err="1" smtClean="0">
                <a:latin typeface="Century Gothic" pitchFamily="34" charset="0"/>
              </a:rPr>
              <a:t>menguruskannya</a:t>
            </a:r>
            <a:r>
              <a:rPr lang="en-US" sz="2000" b="1" dirty="0" smtClean="0">
                <a:latin typeface="Century Gothic" pitchFamily="34" charset="0"/>
              </a:rPr>
              <a:t> </a:t>
            </a:r>
            <a:r>
              <a:rPr lang="en-US" sz="2000" b="1" dirty="0" err="1" smtClean="0">
                <a:latin typeface="Century Gothic" pitchFamily="34" charset="0"/>
              </a:rPr>
              <a:t>dgn</a:t>
            </a:r>
            <a:r>
              <a:rPr lang="en-US" sz="2000" b="1" dirty="0" smtClean="0">
                <a:latin typeface="Century Gothic" pitchFamily="34" charset="0"/>
              </a:rPr>
              <a:t> </a:t>
            </a:r>
            <a:r>
              <a:rPr lang="en-US" sz="2000" b="1" dirty="0" err="1" smtClean="0">
                <a:latin typeface="Century Gothic" pitchFamily="34" charset="0"/>
              </a:rPr>
              <a:t>berkesan</a:t>
            </a:r>
            <a:r>
              <a:rPr lang="en-US" sz="2000" b="1" dirty="0" smtClean="0">
                <a:latin typeface="Century Gothic" pitchFamily="34" charset="0"/>
              </a:rPr>
              <a:t>.</a:t>
            </a:r>
            <a:endParaRPr lang="en-MY" sz="2000" b="1" dirty="0">
              <a:latin typeface="Century Gothic" pitchFamily="34" charset="0"/>
            </a:endParaRPr>
          </a:p>
        </p:txBody>
      </p:sp>
      <p:sp>
        <p:nvSpPr>
          <p:cNvPr id="9" name="Pentagon 8"/>
          <p:cNvSpPr/>
          <p:nvPr/>
        </p:nvSpPr>
        <p:spPr>
          <a:xfrm>
            <a:off x="2267744" y="2060848"/>
            <a:ext cx="6480720" cy="1152128"/>
          </a:xfrm>
          <a:prstGeom prst="homePlat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latin typeface="Century Gothic" pitchFamily="34" charset="0"/>
              </a:rPr>
              <a:t>Menekankan</a:t>
            </a:r>
            <a:r>
              <a:rPr lang="en-US" sz="2000" b="1" dirty="0" smtClean="0">
                <a:latin typeface="Century Gothic" pitchFamily="34" charset="0"/>
              </a:rPr>
              <a:t> </a:t>
            </a:r>
            <a:r>
              <a:rPr lang="en-US" sz="2000" b="1" dirty="0" err="1" smtClean="0">
                <a:latin typeface="Century Gothic" pitchFamily="34" charset="0"/>
              </a:rPr>
              <a:t>konsep</a:t>
            </a:r>
            <a:r>
              <a:rPr lang="en-US" sz="2000" b="1" dirty="0" smtClean="0">
                <a:latin typeface="Century Gothic" pitchFamily="34" charset="0"/>
              </a:rPr>
              <a:t> </a:t>
            </a:r>
            <a:r>
              <a:rPr lang="en-US" sz="2000" b="1" dirty="0" err="1" smtClean="0">
                <a:latin typeface="Century Gothic" pitchFamily="34" charset="0"/>
              </a:rPr>
              <a:t>pmbgnan</a:t>
            </a:r>
            <a:r>
              <a:rPr lang="en-US" sz="2000" b="1" dirty="0" smtClean="0">
                <a:latin typeface="Century Gothic" pitchFamily="34" charset="0"/>
              </a:rPr>
              <a:t> </a:t>
            </a:r>
            <a:r>
              <a:rPr lang="en-US" sz="2000" b="1" dirty="0" err="1" smtClean="0">
                <a:latin typeface="Century Gothic" pitchFamily="34" charset="0"/>
              </a:rPr>
              <a:t>yg</a:t>
            </a:r>
            <a:r>
              <a:rPr lang="en-US" sz="2000" b="1" dirty="0" smtClean="0">
                <a:latin typeface="Century Gothic" pitchFamily="34" charset="0"/>
              </a:rPr>
              <a:t> </a:t>
            </a:r>
            <a:r>
              <a:rPr lang="en-US" sz="2000" b="1" dirty="0" err="1" smtClean="0">
                <a:latin typeface="Century Gothic" pitchFamily="34" charset="0"/>
              </a:rPr>
              <a:t>menekankan</a:t>
            </a:r>
            <a:r>
              <a:rPr lang="en-US" sz="2000" b="1" dirty="0" smtClean="0">
                <a:latin typeface="Century Gothic" pitchFamily="34" charset="0"/>
              </a:rPr>
              <a:t> </a:t>
            </a:r>
            <a:r>
              <a:rPr lang="en-US" sz="2000" b="1" dirty="0" err="1" smtClean="0">
                <a:latin typeface="Century Gothic" pitchFamily="34" charset="0"/>
              </a:rPr>
              <a:t>aspek</a:t>
            </a:r>
            <a:r>
              <a:rPr lang="en-US" sz="2000" b="1" dirty="0" smtClean="0">
                <a:latin typeface="Century Gothic" pitchFamily="34" charset="0"/>
              </a:rPr>
              <a:t> </a:t>
            </a:r>
            <a:r>
              <a:rPr lang="en-US" sz="2000" b="1" dirty="0" err="1" smtClean="0">
                <a:latin typeface="Century Gothic" pitchFamily="34" charset="0"/>
              </a:rPr>
              <a:t>kmanusiaan</a:t>
            </a:r>
            <a:r>
              <a:rPr lang="en-US" sz="2000" b="1" dirty="0" smtClean="0">
                <a:latin typeface="Century Gothic" pitchFamily="34" charset="0"/>
              </a:rPr>
              <a:t> @ </a:t>
            </a:r>
            <a:r>
              <a:rPr lang="en-US" sz="2000" b="1" dirty="0" err="1" smtClean="0">
                <a:latin typeface="Century Gothic" pitchFamily="34" charset="0"/>
              </a:rPr>
              <a:t>pbgnan</a:t>
            </a:r>
            <a:r>
              <a:rPr lang="en-US" sz="2000" b="1" dirty="0" smtClean="0">
                <a:latin typeface="Century Gothic" pitchFamily="34" charset="0"/>
              </a:rPr>
              <a:t> </a:t>
            </a:r>
            <a:r>
              <a:rPr lang="en-US" sz="2000" b="1" dirty="0" err="1" smtClean="0">
                <a:latin typeface="Century Gothic" pitchFamily="34" charset="0"/>
              </a:rPr>
              <a:t>b’orientasikan</a:t>
            </a:r>
            <a:r>
              <a:rPr lang="en-US" sz="2000" b="1" dirty="0" smtClean="0">
                <a:latin typeface="Century Gothic" pitchFamily="34" charset="0"/>
              </a:rPr>
              <a:t> </a:t>
            </a:r>
            <a:r>
              <a:rPr lang="en-US" sz="2000" b="1" dirty="0" err="1" smtClean="0">
                <a:latin typeface="Century Gothic" pitchFamily="34" charset="0"/>
              </a:rPr>
              <a:t>manusia</a:t>
            </a:r>
            <a:r>
              <a:rPr lang="en-US" sz="2000" b="1" dirty="0" smtClean="0">
                <a:latin typeface="Century Gothic" pitchFamily="34" charset="0"/>
              </a:rPr>
              <a:t>.</a:t>
            </a:r>
            <a:endParaRPr lang="en-MY" sz="2000" b="1" dirty="0">
              <a:latin typeface="Century Gothic" pitchFamily="34" charset="0"/>
            </a:endParaRPr>
          </a:p>
        </p:txBody>
      </p:sp>
      <p:sp>
        <p:nvSpPr>
          <p:cNvPr id="10" name="Pentagon 9"/>
          <p:cNvSpPr/>
          <p:nvPr/>
        </p:nvSpPr>
        <p:spPr>
          <a:xfrm>
            <a:off x="2267744" y="3573016"/>
            <a:ext cx="6480720" cy="1152128"/>
          </a:xfrm>
          <a:prstGeom prst="homePlat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latin typeface="Century Gothic" pitchFamily="34" charset="0"/>
              </a:rPr>
              <a:t>Mengenalpasti</a:t>
            </a:r>
            <a:r>
              <a:rPr lang="en-US" sz="2000" b="1" dirty="0" smtClean="0">
                <a:latin typeface="Century Gothic" pitchFamily="34" charset="0"/>
              </a:rPr>
              <a:t> &amp; </a:t>
            </a:r>
            <a:r>
              <a:rPr lang="en-US" sz="2000" b="1" dirty="0" err="1" smtClean="0">
                <a:latin typeface="Century Gothic" pitchFamily="34" charset="0"/>
              </a:rPr>
              <a:t>mengusaha</a:t>
            </a:r>
            <a:r>
              <a:rPr lang="en-US" sz="2000" b="1" dirty="0" smtClean="0">
                <a:latin typeface="Century Gothic" pitchFamily="34" charset="0"/>
              </a:rPr>
              <a:t> </a:t>
            </a:r>
            <a:r>
              <a:rPr lang="en-US" sz="2000" b="1" dirty="0" err="1" smtClean="0">
                <a:latin typeface="Century Gothic" pitchFamily="34" charset="0"/>
              </a:rPr>
              <a:t>hasil</a:t>
            </a:r>
            <a:r>
              <a:rPr lang="en-US" sz="2000" b="1" dirty="0" smtClean="0">
                <a:latin typeface="Century Gothic" pitchFamily="34" charset="0"/>
              </a:rPr>
              <a:t> sumber2 </a:t>
            </a:r>
            <a:r>
              <a:rPr lang="en-US" sz="2000" b="1" dirty="0" err="1" smtClean="0">
                <a:latin typeface="Century Gothic" pitchFamily="34" charset="0"/>
              </a:rPr>
              <a:t>pertumbuhan</a:t>
            </a:r>
            <a:r>
              <a:rPr lang="en-US" sz="2000" b="1" dirty="0" smtClean="0">
                <a:latin typeface="Century Gothic" pitchFamily="34" charset="0"/>
              </a:rPr>
              <a:t> </a:t>
            </a:r>
            <a:r>
              <a:rPr lang="en-US" sz="2000" b="1" dirty="0" err="1" smtClean="0">
                <a:latin typeface="Century Gothic" pitchFamily="34" charset="0"/>
              </a:rPr>
              <a:t>baru</a:t>
            </a:r>
            <a:r>
              <a:rPr lang="en-US" sz="2000" b="1" dirty="0" smtClean="0">
                <a:latin typeface="Century Gothic" pitchFamily="34" charset="0"/>
              </a:rPr>
              <a:t> </a:t>
            </a:r>
            <a:r>
              <a:rPr lang="en-US" sz="2000" b="1" dirty="0" err="1" smtClean="0">
                <a:latin typeface="Century Gothic" pitchFamily="34" charset="0"/>
              </a:rPr>
              <a:t>di</a:t>
            </a:r>
            <a:r>
              <a:rPr lang="en-US" sz="2000" b="1" dirty="0" smtClean="0">
                <a:latin typeface="Century Gothic" pitchFamily="34" charset="0"/>
              </a:rPr>
              <a:t> </a:t>
            </a:r>
            <a:r>
              <a:rPr lang="en-US" sz="2000" b="1" dirty="0" err="1" smtClean="0">
                <a:latin typeface="Century Gothic" pitchFamily="34" charset="0"/>
              </a:rPr>
              <a:t>sektor</a:t>
            </a:r>
            <a:r>
              <a:rPr lang="en-US" sz="2000" b="1" dirty="0" smtClean="0">
                <a:latin typeface="Century Gothic" pitchFamily="34" charset="0"/>
              </a:rPr>
              <a:t> </a:t>
            </a:r>
            <a:r>
              <a:rPr lang="en-US" sz="2000" b="1" dirty="0" err="1" smtClean="0">
                <a:latin typeface="Century Gothic" pitchFamily="34" charset="0"/>
              </a:rPr>
              <a:t>pertanian</a:t>
            </a:r>
            <a:r>
              <a:rPr lang="en-US" sz="2000" b="1" dirty="0" smtClean="0">
                <a:latin typeface="Century Gothic" pitchFamily="34" charset="0"/>
              </a:rPr>
              <a:t> &amp; </a:t>
            </a:r>
            <a:r>
              <a:rPr lang="en-US" sz="2000" b="1" dirty="0" err="1" smtClean="0">
                <a:latin typeface="Century Gothic" pitchFamily="34" charset="0"/>
              </a:rPr>
              <a:t>industri</a:t>
            </a:r>
            <a:r>
              <a:rPr lang="en-US" sz="2000" b="1" dirty="0" smtClean="0">
                <a:latin typeface="Century Gothic" pitchFamily="34" charset="0"/>
              </a:rPr>
              <a:t> </a:t>
            </a:r>
            <a:r>
              <a:rPr lang="en-US" sz="2000" b="1" dirty="0" err="1" smtClean="0">
                <a:latin typeface="Century Gothic" pitchFamily="34" charset="0"/>
              </a:rPr>
              <a:t>asas</a:t>
            </a:r>
            <a:r>
              <a:rPr lang="en-US" sz="2000" b="1" dirty="0" smtClean="0">
                <a:latin typeface="Century Gothic" pitchFamily="34" charset="0"/>
              </a:rPr>
              <a:t> </a:t>
            </a:r>
            <a:r>
              <a:rPr lang="en-US" sz="2000" b="1" dirty="0" err="1" smtClean="0">
                <a:latin typeface="Century Gothic" pitchFamily="34" charset="0"/>
              </a:rPr>
              <a:t>tani,pmbuatan</a:t>
            </a:r>
            <a:r>
              <a:rPr lang="en-US" sz="2000" b="1" dirty="0" smtClean="0">
                <a:latin typeface="Century Gothic" pitchFamily="34" charset="0"/>
              </a:rPr>
              <a:t> &amp; </a:t>
            </a:r>
            <a:r>
              <a:rPr lang="en-US" sz="2000" b="1" dirty="0" err="1" smtClean="0">
                <a:latin typeface="Century Gothic" pitchFamily="34" charset="0"/>
              </a:rPr>
              <a:t>pkhidmatan</a:t>
            </a:r>
            <a:r>
              <a:rPr lang="en-US" sz="2000" b="1" dirty="0" smtClean="0">
                <a:latin typeface="Century Gothic" pitchFamily="34" charset="0"/>
              </a:rPr>
              <a:t>.</a:t>
            </a:r>
            <a:endParaRPr lang="en-MY" sz="2000" b="1" dirty="0">
              <a:latin typeface="Century Gothic" pitchFamily="34" charset="0"/>
            </a:endParaRPr>
          </a:p>
        </p:txBody>
      </p:sp>
      <p:sp>
        <p:nvSpPr>
          <p:cNvPr id="11" name="Pentagon 10"/>
          <p:cNvSpPr/>
          <p:nvPr/>
        </p:nvSpPr>
        <p:spPr>
          <a:xfrm>
            <a:off x="2267744" y="5013176"/>
            <a:ext cx="6480720" cy="1368152"/>
          </a:xfrm>
          <a:prstGeom prst="homePlat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latin typeface="Century Gothic" pitchFamily="34" charset="0"/>
              </a:rPr>
              <a:t>Mberi</a:t>
            </a:r>
            <a:r>
              <a:rPr lang="en-US" sz="2000" b="1" dirty="0" smtClean="0">
                <a:latin typeface="Century Gothic" pitchFamily="34" charset="0"/>
              </a:rPr>
              <a:t> </a:t>
            </a:r>
            <a:r>
              <a:rPr lang="en-US" sz="2000" b="1" dirty="0" err="1" smtClean="0">
                <a:latin typeface="Century Gothic" pitchFamily="34" charset="0"/>
              </a:rPr>
              <a:t>tumpuan</a:t>
            </a:r>
            <a:r>
              <a:rPr lang="en-US" sz="2000" b="1" dirty="0" smtClean="0">
                <a:latin typeface="Century Gothic" pitchFamily="34" charset="0"/>
              </a:rPr>
              <a:t> </a:t>
            </a:r>
            <a:r>
              <a:rPr lang="en-US" sz="2000" b="1" dirty="0" err="1" smtClean="0">
                <a:latin typeface="Century Gothic" pitchFamily="34" charset="0"/>
              </a:rPr>
              <a:t>khusus</a:t>
            </a:r>
            <a:r>
              <a:rPr lang="en-US" sz="2000" b="1" dirty="0" smtClean="0">
                <a:latin typeface="Century Gothic" pitchFamily="34" charset="0"/>
              </a:rPr>
              <a:t> </a:t>
            </a:r>
            <a:r>
              <a:rPr lang="en-US" sz="2000" b="1" dirty="0" err="1" smtClean="0">
                <a:latin typeface="Century Gothic" pitchFamily="34" charset="0"/>
              </a:rPr>
              <a:t>kpd</a:t>
            </a:r>
            <a:r>
              <a:rPr lang="en-US" sz="2000" b="1" dirty="0" smtClean="0">
                <a:latin typeface="Century Gothic" pitchFamily="34" charset="0"/>
              </a:rPr>
              <a:t> </a:t>
            </a:r>
            <a:r>
              <a:rPr lang="en-US" sz="2000" b="1" dirty="0" err="1" smtClean="0">
                <a:latin typeface="Century Gothic" pitchFamily="34" charset="0"/>
              </a:rPr>
              <a:t>pmbgnan</a:t>
            </a:r>
            <a:r>
              <a:rPr lang="en-US" sz="2000" b="1" dirty="0" smtClean="0">
                <a:latin typeface="Century Gothic" pitchFamily="34" charset="0"/>
              </a:rPr>
              <a:t> </a:t>
            </a:r>
            <a:r>
              <a:rPr lang="en-US" sz="2000" b="1" dirty="0" err="1" smtClean="0">
                <a:latin typeface="Century Gothic" pitchFamily="34" charset="0"/>
              </a:rPr>
              <a:t>sumber</a:t>
            </a:r>
            <a:r>
              <a:rPr lang="en-US" sz="2000" b="1" dirty="0" smtClean="0">
                <a:latin typeface="Century Gothic" pitchFamily="34" charset="0"/>
              </a:rPr>
              <a:t> </a:t>
            </a:r>
            <a:r>
              <a:rPr lang="en-US" sz="2000" b="1" dirty="0" err="1" smtClean="0">
                <a:latin typeface="Century Gothic" pitchFamily="34" charset="0"/>
              </a:rPr>
              <a:t>manusia</a:t>
            </a:r>
            <a:r>
              <a:rPr lang="en-US" sz="2000" b="1" dirty="0" smtClean="0">
                <a:latin typeface="Century Gothic" pitchFamily="34" charset="0"/>
              </a:rPr>
              <a:t> </a:t>
            </a:r>
            <a:r>
              <a:rPr lang="en-US" sz="2000" b="1" dirty="0" err="1" smtClean="0">
                <a:latin typeface="Century Gothic" pitchFamily="34" charset="0"/>
              </a:rPr>
              <a:t>utk</a:t>
            </a:r>
            <a:r>
              <a:rPr lang="en-US" sz="2000" b="1" dirty="0" smtClean="0">
                <a:latin typeface="Century Gothic" pitchFamily="34" charset="0"/>
              </a:rPr>
              <a:t> </a:t>
            </a:r>
            <a:r>
              <a:rPr lang="en-US" sz="2000" b="1" dirty="0" err="1" smtClean="0">
                <a:latin typeface="Century Gothic" pitchFamily="34" charset="0"/>
              </a:rPr>
              <a:t>menyokong</a:t>
            </a:r>
            <a:r>
              <a:rPr lang="en-US" sz="2000" b="1" dirty="0" smtClean="0">
                <a:latin typeface="Century Gothic" pitchFamily="34" charset="0"/>
              </a:rPr>
              <a:t> </a:t>
            </a:r>
            <a:r>
              <a:rPr lang="en-US" sz="2000" b="1" dirty="0" err="1" smtClean="0">
                <a:latin typeface="Century Gothic" pitchFamily="34" charset="0"/>
              </a:rPr>
              <a:t>pmbgnan</a:t>
            </a:r>
            <a:r>
              <a:rPr lang="en-US" sz="2000" b="1" dirty="0" smtClean="0">
                <a:latin typeface="Century Gothic" pitchFamily="34" charset="0"/>
              </a:rPr>
              <a:t> </a:t>
            </a:r>
            <a:r>
              <a:rPr lang="en-US" sz="2000" b="1" dirty="0" err="1" smtClean="0">
                <a:latin typeface="Century Gothic" pitchFamily="34" charset="0"/>
              </a:rPr>
              <a:t>eko</a:t>
            </a:r>
            <a:r>
              <a:rPr lang="en-US" sz="2000" b="1" dirty="0" smtClean="0">
                <a:latin typeface="Century Gothic" pitchFamily="34" charset="0"/>
              </a:rPr>
              <a:t> </a:t>
            </a:r>
            <a:r>
              <a:rPr lang="en-US" sz="2000" b="1" dirty="0" err="1" smtClean="0">
                <a:latin typeface="Century Gothic" pitchFamily="34" charset="0"/>
              </a:rPr>
              <a:t>b’asaskan</a:t>
            </a:r>
            <a:r>
              <a:rPr lang="en-US" sz="2000" b="1" dirty="0" smtClean="0">
                <a:latin typeface="Century Gothic" pitchFamily="34" charset="0"/>
              </a:rPr>
              <a:t> </a:t>
            </a:r>
            <a:r>
              <a:rPr lang="en-US" sz="2000" b="1" dirty="0" err="1" smtClean="0">
                <a:latin typeface="Century Gothic" pitchFamily="34" charset="0"/>
              </a:rPr>
              <a:t>pgtahuan</a:t>
            </a:r>
            <a:r>
              <a:rPr lang="en-US" sz="2000" b="1" dirty="0" smtClean="0">
                <a:latin typeface="Century Gothic" pitchFamily="34" charset="0"/>
              </a:rPr>
              <a:t> </a:t>
            </a:r>
            <a:r>
              <a:rPr lang="en-US" sz="2000" b="1" dirty="0" err="1" smtClean="0">
                <a:latin typeface="Century Gothic" pitchFamily="34" charset="0"/>
              </a:rPr>
              <a:t>serta</a:t>
            </a:r>
            <a:r>
              <a:rPr lang="en-US" sz="2000" b="1" dirty="0" smtClean="0">
                <a:latin typeface="Century Gothic" pitchFamily="34" charset="0"/>
              </a:rPr>
              <a:t> </a:t>
            </a:r>
            <a:r>
              <a:rPr lang="en-US" sz="2000" b="1" dirty="0" err="1" smtClean="0">
                <a:latin typeface="Century Gothic" pitchFamily="34" charset="0"/>
              </a:rPr>
              <a:t>meningkatkan</a:t>
            </a:r>
            <a:r>
              <a:rPr lang="en-US" sz="2000" b="1" dirty="0" smtClean="0">
                <a:latin typeface="Century Gothic" pitchFamily="34" charset="0"/>
              </a:rPr>
              <a:t> </a:t>
            </a:r>
            <a:r>
              <a:rPr lang="en-US" sz="2000" b="1" dirty="0" err="1" smtClean="0">
                <a:latin typeface="Century Gothic" pitchFamily="34" charset="0"/>
              </a:rPr>
              <a:t>produktiviti</a:t>
            </a:r>
            <a:r>
              <a:rPr lang="en-US" sz="2000" b="1" dirty="0" smtClean="0">
                <a:latin typeface="Century Gothic" pitchFamily="34" charset="0"/>
              </a:rPr>
              <a:t> &amp; </a:t>
            </a:r>
            <a:r>
              <a:rPr lang="en-US" sz="2000" b="1" dirty="0" err="1" smtClean="0">
                <a:latin typeface="Century Gothic" pitchFamily="34" charset="0"/>
              </a:rPr>
              <a:t>dy</a:t>
            </a:r>
            <a:r>
              <a:rPr lang="en-US" sz="2000" b="1" dirty="0" smtClean="0">
                <a:latin typeface="Century Gothic" pitchFamily="34" charset="0"/>
              </a:rPr>
              <a:t> </a:t>
            </a:r>
            <a:r>
              <a:rPr lang="en-US" sz="2000" b="1" dirty="0" err="1" smtClean="0">
                <a:latin typeface="Century Gothic" pitchFamily="34" charset="0"/>
              </a:rPr>
              <a:t>saing</a:t>
            </a:r>
            <a:r>
              <a:rPr lang="en-US" sz="2000" b="1" dirty="0" smtClean="0">
                <a:latin typeface="Century Gothic" pitchFamily="34" charset="0"/>
              </a:rPr>
              <a:t>.</a:t>
            </a:r>
            <a:endParaRPr lang="en-MY" sz="2000" b="1" dirty="0"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251520" y="1628800"/>
          <a:ext cx="8568952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051720" y="476672"/>
            <a:ext cx="59046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 smtClean="0">
                <a:latin typeface="Island of Misfit Toys Alt." pitchFamily="2" charset="0"/>
              </a:rPr>
              <a:t>Faktor</a:t>
            </a:r>
            <a:r>
              <a:rPr lang="en-US" sz="4800" b="1" dirty="0" smtClean="0">
                <a:latin typeface="Island of Misfit Toys Alt." pitchFamily="2" charset="0"/>
              </a:rPr>
              <a:t> - </a:t>
            </a:r>
            <a:r>
              <a:rPr lang="en-US" sz="4800" b="1" dirty="0" err="1" smtClean="0">
                <a:latin typeface="Island of Misfit Toys Alt." pitchFamily="2" charset="0"/>
              </a:rPr>
              <a:t>faktor</a:t>
            </a:r>
            <a:endParaRPr lang="en-MY" sz="4800" b="1" dirty="0">
              <a:latin typeface="Island of Misfit Toys Alt.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</TotalTime>
  <Words>1147</Words>
  <Application>Microsoft Office PowerPoint</Application>
  <PresentationFormat>On-screen Show (4:3)</PresentationFormat>
  <Paragraphs>263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  </vt:lpstr>
      <vt:lpstr>Menyusun semula masyarakat</vt:lpstr>
      <vt:lpstr>MEMBASMI KEMISKINAN</vt:lpstr>
      <vt:lpstr>Pencapaian dasar ekonomi baru</vt:lpstr>
      <vt:lpstr>Perubahan dan perkembangan ekonomi sehingga kini</vt:lpstr>
      <vt:lpstr>Strategi RRJP2</vt:lpstr>
      <vt:lpstr>Dasar Pembangunan Nasional (DPN)</vt:lpstr>
      <vt:lpstr>Dasar Pembangunan Nasional (DPN)</vt:lpstr>
      <vt:lpstr>Wawasan 2020</vt:lpstr>
      <vt:lpstr>Matlamat dan cabaran Wawasan 2020</vt:lpstr>
      <vt:lpstr>Terdapat 9 cabaran(budaya, ekonomi, sains &amp; pemupukan psikologi bangsa)</vt:lpstr>
      <vt:lpstr>Slide 19</vt:lpstr>
      <vt:lpstr>Slide 20</vt:lpstr>
      <vt:lpstr>DASAR WAWASAN NEGARA</vt:lpstr>
      <vt:lpstr> Matlamat DWN </vt:lpstr>
      <vt:lpstr>Slide 23</vt:lpstr>
      <vt:lpstr>7 Teras Utama DWN</vt:lpstr>
      <vt:lpstr>Slide 25</vt:lpstr>
      <vt:lpstr>RMK-8</vt:lpstr>
      <vt:lpstr>Slide 27</vt:lpstr>
      <vt:lpstr>RMK-9</vt:lpstr>
      <vt:lpstr>Slide 29</vt:lpstr>
      <vt:lpstr>Slide 30</vt:lpstr>
      <vt:lpstr>Slide 31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DELL</dc:creator>
  <cp:lastModifiedBy>DELL</cp:lastModifiedBy>
  <cp:revision>4</cp:revision>
  <dcterms:created xsi:type="dcterms:W3CDTF">2011-10-30T02:52:20Z</dcterms:created>
  <dcterms:modified xsi:type="dcterms:W3CDTF">2011-10-30T03:24:13Z</dcterms:modified>
</cp:coreProperties>
</file>