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18"/>
  </p:notesMasterIdLst>
  <p:sldIdLst>
    <p:sldId id="256" r:id="rId2"/>
    <p:sldId id="345" r:id="rId3"/>
    <p:sldId id="346" r:id="rId4"/>
    <p:sldId id="347" r:id="rId5"/>
    <p:sldId id="350" r:id="rId6"/>
    <p:sldId id="349" r:id="rId7"/>
    <p:sldId id="348" r:id="rId8"/>
    <p:sldId id="352" r:id="rId9"/>
    <p:sldId id="353" r:id="rId10"/>
    <p:sldId id="354" r:id="rId11"/>
    <p:sldId id="355" r:id="rId12"/>
    <p:sldId id="359" r:id="rId13"/>
    <p:sldId id="360" r:id="rId14"/>
    <p:sldId id="361" r:id="rId15"/>
    <p:sldId id="357" r:id="rId16"/>
    <p:sldId id="362" r:id="rId17"/>
  </p:sldIdLst>
  <p:sldSz cx="9144000" cy="6858000" type="screen4x3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251" autoAdjust="0"/>
    <p:restoredTop sz="94660"/>
  </p:normalViewPr>
  <p:slideViewPr>
    <p:cSldViewPr snapToGrid="0">
      <p:cViewPr varScale="1">
        <p:scale>
          <a:sx n="127" d="100"/>
          <a:sy n="127" d="100"/>
        </p:scale>
        <p:origin x="15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B1406E-D2AE-4001-B5C9-30B613F6E942}" type="datetimeFigureOut">
              <a:rPr lang="en-GB" smtClean="0"/>
              <a:t>15/11/2020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6DB0BF-9344-4D2E-A2F9-71AA29A498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21839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7593B2-CBD4-4AB4-9265-EC09C4C0BD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79B4299-4993-4617-B3B4-575A9F0F9012}" type="datetime1">
              <a:rPr lang="en-GB" smtClean="0"/>
              <a:t>15/11/2020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72FA8D-0EB6-4871-B130-C4DCFAD8FE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6D69B1-AC47-4DF4-AA04-2D8F41CFD5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D522D2-97B7-453B-BD18-4012062B3F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98890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3D63BD-7B16-40A0-89CF-E3258874E2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4B022A7-6C41-4CFF-BBD6-A6F1CC661383}" type="datetime1">
              <a:rPr lang="en-GB" smtClean="0"/>
              <a:t>15/11/2020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4B6349-DD48-47A7-AF2A-F2A187B9CE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D5B395-955E-4F9B-B4E7-10F1C40DD8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D522D2-97B7-453B-BD18-4012062B3F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8919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BB48E8-96A6-47C3-9B31-4A9074299A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DAB0551-70B6-46DE-AE8D-4D3080D67C23}" type="datetime1">
              <a:rPr lang="en-GB" smtClean="0"/>
              <a:t>15/11/2020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0D136D-5C63-4447-BFCB-B810A3C941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0CE7DD-C3A8-4B7C-9014-FA9B5AD685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D522D2-97B7-453B-BD18-4012062B3F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7322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E6E6D18-B635-4D1D-9C40-B7918EF167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2974F40-540D-4113-8F7A-769FAAECEED1}" type="datetime1">
              <a:rPr lang="en-GB" smtClean="0"/>
              <a:t>15/11/2020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0F0A40A1-022B-4CDE-B465-EFA9467D56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1CFADBF-F51A-4498-8D2F-439CEE38B7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D522D2-97B7-453B-BD18-4012062B3F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11206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7C7C4CE-961C-4C63-B6E4-6A8AA7BB6D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1F5590A-746F-4D61-8D15-ED58F89A1564}" type="datetime1">
              <a:rPr lang="en-GB" smtClean="0"/>
              <a:t>15/11/2020</a:t>
            </a:fld>
            <a:endParaRPr lang="en-GB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ADA2F55D-E18A-48D2-9529-FA3C9D1F83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F475C9A5-2F2B-415A-8E44-DE63B49C15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D522D2-97B7-453B-BD18-4012062B3F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44099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E83CFA1B-7E68-49D0-8F46-943952CC9A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4784C8F-458D-438B-90DE-EADC5BD984CB}" type="datetime1">
              <a:rPr lang="en-GB" smtClean="0"/>
              <a:t>15/11/2020</a:t>
            </a:fld>
            <a:endParaRPr lang="en-GB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B92C237-01A8-46B2-938B-7B315FE68F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F85B39C-D4F7-44D9-A862-3CFCF5C322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D522D2-97B7-453B-BD18-4012062B3F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77691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08ACA3CE-0AD5-42E4-87BB-95C2CD8585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C67410A-BA27-47B2-B000-EFB393237792}" type="datetime1">
              <a:rPr lang="en-GB" smtClean="0"/>
              <a:t>15/11/2020</a:t>
            </a:fld>
            <a:endParaRPr lang="en-GB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4AF4B40D-01B0-47A3-923B-1D9E8FE7DD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7541FE82-70A6-44E8-8CA7-D8BC9A6C2C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D522D2-97B7-453B-BD18-4012062B3F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02938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84B96449-7F89-47DD-B6B3-1420DC6D5A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556CF72-43F2-4D44-92C5-3A379CA9696A}" type="datetime1">
              <a:rPr lang="en-GB" smtClean="0"/>
              <a:t>15/11/2020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2151F65-1213-4B05-8AB3-6F2FE63199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7F137BB-F86E-4F77-9A70-09452A1750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D522D2-97B7-453B-BD18-4012062B3F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58357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9C9F277-C37A-4A56-B23F-2FBAD96D7E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5E58388-D8CF-45AE-BE72-0109CA7C68E2}" type="datetime1">
              <a:rPr lang="en-GB" smtClean="0"/>
              <a:t>15/11/2020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877DFBB-FFA6-4A9C-808B-FFB4B6E510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944E01A-23E7-48F2-B36E-9E1F59BAD2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D522D2-97B7-453B-BD18-4012062B3F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06001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03813D-A99E-41D1-98EC-6AABCECBE7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D22515-1585-4800-945A-6241864E03EE}" type="datetime1">
              <a:rPr lang="en-GB" smtClean="0"/>
              <a:t>15/11/2020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8CEDE4-E108-451B-A925-46EE1552E5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1BD75C-0667-4652-B049-AC27AA2846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D522D2-97B7-453B-BD18-4012062B3F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53611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9980EA-9D3A-4033-AFB6-CA0BD934A6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6B696E7-9DA6-40ED-B593-1D71EB72FADF}" type="datetime1">
              <a:rPr lang="en-GB" smtClean="0"/>
              <a:t>15/11/2020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1DB889-7040-482C-AED4-720D55B44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D67AA7-4B8B-4CB4-A759-3489D0CA6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D522D2-97B7-453B-BD18-4012062B3F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9298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8">
            <a:extLst>
              <a:ext uri="{FF2B5EF4-FFF2-40B4-BE49-F238E27FC236}">
                <a16:creationId xmlns:a16="http://schemas.microsoft.com/office/drawing/2014/main" id="{8AB28D90-9319-4E34-982F-7810D9ED59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Title Placeholder 1">
            <a:extLst>
              <a:ext uri="{FF2B5EF4-FFF2-40B4-BE49-F238E27FC236}">
                <a16:creationId xmlns:a16="http://schemas.microsoft.com/office/drawing/2014/main" id="{231274DF-E296-46A0-81B6-DEC205C5598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8" name="Text Placeholder 2">
            <a:extLst>
              <a:ext uri="{FF2B5EF4-FFF2-40B4-BE49-F238E27FC236}">
                <a16:creationId xmlns:a16="http://schemas.microsoft.com/office/drawing/2014/main" id="{94DFC233-3E48-4AB9-94E4-E597E469DDD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AC4447-075D-41DF-B47F-9E77D440E8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622866D9-567E-4519-BBC9-0CC3C00FE631}" type="datetime1">
              <a:rPr lang="en-GB" smtClean="0"/>
              <a:t>15/11/2020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CA488F-8C9B-4C78-BA7A-54DD4EA020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FBE2EF-7DD0-4A43-A113-A9611AD1C9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4DD522D2-97B7-453B-BD18-4012062B3F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9628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EBBED3-EF27-4092-82CB-BC8380AD599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ctr"/>
          <a:lstStyle/>
          <a:p>
            <a:r>
              <a:rPr lang="en-US" sz="4400"/>
              <a:t>Data Structures and Algorithms</a:t>
            </a:r>
            <a:endParaRPr lang="en-GB" sz="44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1D7181-B6B9-4CDD-9EA9-65B6E724D3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2007454"/>
          </a:xfrm>
        </p:spPr>
        <p:txBody>
          <a:bodyPr anchor="ctr"/>
          <a:lstStyle/>
          <a:p>
            <a:r>
              <a:rPr lang="en-US" sz="4000" b="1" dirty="0"/>
              <a:t>Chapter 5 Sorting</a:t>
            </a:r>
          </a:p>
          <a:p>
            <a:endParaRPr lang="en-US" sz="4000" b="1" dirty="0"/>
          </a:p>
          <a:p>
            <a:r>
              <a:rPr lang="en-GB" sz="4000" b="1" dirty="0"/>
              <a:t>Advanced Sort</a:t>
            </a:r>
          </a:p>
        </p:txBody>
      </p:sp>
    </p:spTree>
    <p:extLst>
      <p:ext uri="{BB962C8B-B14F-4D97-AF65-F5344CB8AC3E}">
        <p14:creationId xmlns:p14="http://schemas.microsoft.com/office/powerpoint/2010/main" val="37877584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5C4AD7-31F9-0649-AD97-C3146BE0C1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F72AAD-D24E-5040-AA4D-863E399F06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522D2-97B7-453B-BD18-4012062B3F85}" type="slidenum">
              <a:rPr lang="en-GB" smtClean="0"/>
              <a:t>2</a:t>
            </a:fld>
            <a:endParaRPr lang="en-GB"/>
          </a:p>
        </p:txBody>
      </p:sp>
      <p:pic>
        <p:nvPicPr>
          <p:cNvPr id="6" name="Picture 5" descr="Diagram&#10;&#10;Description automatically generated">
            <a:extLst>
              <a:ext uri="{FF2B5EF4-FFF2-40B4-BE49-F238E27FC236}">
                <a16:creationId xmlns:a16="http://schemas.microsoft.com/office/drawing/2014/main" id="{D766E9DE-2B97-D84F-89CB-0A62144FAC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467" y="768349"/>
            <a:ext cx="8584600" cy="5711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0703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DBABA0-17A0-CD4D-A296-E079C8F9F4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695C43-58CB-F04B-86F8-BC72CC6D8A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3DC227-370C-B746-A149-EB1B3FDEBF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522D2-97B7-453B-BD18-4012062B3F85}" type="slidenum">
              <a:rPr lang="en-GB" smtClean="0"/>
              <a:t>3</a:t>
            </a:fld>
            <a:endParaRPr lang="en-GB"/>
          </a:p>
        </p:txBody>
      </p:sp>
      <p:pic>
        <p:nvPicPr>
          <p:cNvPr id="6" name="Picture 5" descr="Table&#10;&#10;Description automatically generated">
            <a:extLst>
              <a:ext uri="{FF2B5EF4-FFF2-40B4-BE49-F238E27FC236}">
                <a16:creationId xmlns:a16="http://schemas.microsoft.com/office/drawing/2014/main" id="{8EF41AB0-9F7C-4A4D-A20D-936710D5AE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955" y="993422"/>
            <a:ext cx="8669867" cy="5238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6640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9F8EE8-BD55-004E-B27D-EE2132EA83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522D2-97B7-453B-BD18-4012062B3F85}" type="slidenum">
              <a:rPr lang="en-GB" smtClean="0"/>
              <a:t>4</a:t>
            </a:fld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D5F22D9-EA4B-7844-A9BC-85BA6BC4F3C4}"/>
              </a:ext>
            </a:extLst>
          </p:cNvPr>
          <p:cNvSpPr/>
          <p:nvPr/>
        </p:nvSpPr>
        <p:spPr>
          <a:xfrm>
            <a:off x="325614" y="925689"/>
            <a:ext cx="8492772" cy="52322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Courier" pitchFamily="2" charset="0"/>
              </a:rPr>
              <a:t>// read input array and call </a:t>
            </a:r>
            <a:r>
              <a:rPr lang="en-US" sz="2000" dirty="0" err="1">
                <a:latin typeface="Courier" pitchFamily="2" charset="0"/>
              </a:rPr>
              <a:t>mergesort</a:t>
            </a:r>
            <a:endParaRPr lang="en-US" sz="2000" dirty="0">
              <a:latin typeface="Courier" pitchFamily="2" charset="0"/>
            </a:endParaRPr>
          </a:p>
          <a:p>
            <a:r>
              <a:rPr lang="en-US" sz="2000" dirty="0">
                <a:latin typeface="Courier" pitchFamily="2" charset="0"/>
              </a:rPr>
              <a:t>int main()</a:t>
            </a:r>
          </a:p>
          <a:p>
            <a:r>
              <a:rPr lang="en-US" sz="2000" dirty="0">
                <a:latin typeface="Courier" pitchFamily="2" charset="0"/>
              </a:rPr>
              <a:t>{</a:t>
            </a:r>
          </a:p>
          <a:p>
            <a:r>
              <a:rPr lang="en-US" sz="2000" dirty="0">
                <a:latin typeface="Courier" pitchFamily="2" charset="0"/>
              </a:rPr>
              <a:t>    int </a:t>
            </a:r>
            <a:r>
              <a:rPr lang="en-US" sz="2000" dirty="0" err="1">
                <a:latin typeface="Courier" pitchFamily="2" charset="0"/>
              </a:rPr>
              <a:t>myarray</a:t>
            </a:r>
            <a:r>
              <a:rPr lang="en-US" sz="2000" dirty="0">
                <a:latin typeface="Courier" pitchFamily="2" charset="0"/>
              </a:rPr>
              <a:t>[30], num;</a:t>
            </a:r>
          </a:p>
          <a:p>
            <a:r>
              <a:rPr lang="en-US" sz="2000" dirty="0">
                <a:latin typeface="Courier" pitchFamily="2" charset="0"/>
              </a:rPr>
              <a:t>    </a:t>
            </a:r>
            <a:r>
              <a:rPr lang="en-US" sz="2000" dirty="0" err="1">
                <a:latin typeface="Courier" pitchFamily="2" charset="0"/>
              </a:rPr>
              <a:t>cout</a:t>
            </a:r>
            <a:r>
              <a:rPr lang="en-US" sz="2000" dirty="0">
                <a:latin typeface="Courier" pitchFamily="2" charset="0"/>
              </a:rPr>
              <a:t>&lt;&lt;"Enter number of elements to be sorted:";</a:t>
            </a:r>
          </a:p>
          <a:p>
            <a:r>
              <a:rPr lang="en-US" sz="2000" dirty="0">
                <a:latin typeface="Courier" pitchFamily="2" charset="0"/>
              </a:rPr>
              <a:t>    </a:t>
            </a:r>
            <a:r>
              <a:rPr lang="en-US" sz="2000" dirty="0" err="1">
                <a:latin typeface="Courier" pitchFamily="2" charset="0"/>
              </a:rPr>
              <a:t>cin</a:t>
            </a:r>
            <a:r>
              <a:rPr lang="en-US" sz="2000" dirty="0">
                <a:latin typeface="Courier" pitchFamily="2" charset="0"/>
              </a:rPr>
              <a:t>&gt;&gt;num;</a:t>
            </a:r>
          </a:p>
          <a:p>
            <a:r>
              <a:rPr lang="en-US" sz="2000" dirty="0">
                <a:latin typeface="Courier" pitchFamily="2" charset="0"/>
              </a:rPr>
              <a:t>    </a:t>
            </a:r>
            <a:r>
              <a:rPr lang="en-US" sz="2000" dirty="0" err="1">
                <a:latin typeface="Courier" pitchFamily="2" charset="0"/>
              </a:rPr>
              <a:t>cout</a:t>
            </a:r>
            <a:r>
              <a:rPr lang="en-US" sz="2000" dirty="0">
                <a:latin typeface="Courier" pitchFamily="2" charset="0"/>
              </a:rPr>
              <a:t>&lt;&lt;"Enter "&lt;&lt;num&lt;&lt;" elements to be sorted:";</a:t>
            </a:r>
          </a:p>
          <a:p>
            <a:r>
              <a:rPr lang="en-US" sz="2000" dirty="0">
                <a:latin typeface="Courier" pitchFamily="2" charset="0"/>
              </a:rPr>
              <a:t>    for (int </a:t>
            </a:r>
            <a:r>
              <a:rPr lang="en-US" sz="2000" dirty="0" err="1">
                <a:latin typeface="Courier" pitchFamily="2" charset="0"/>
              </a:rPr>
              <a:t>i</a:t>
            </a:r>
            <a:r>
              <a:rPr lang="en-US" sz="2000" dirty="0">
                <a:latin typeface="Courier" pitchFamily="2" charset="0"/>
              </a:rPr>
              <a:t> = 0; </a:t>
            </a:r>
            <a:r>
              <a:rPr lang="en-US" sz="2000" dirty="0" err="1">
                <a:latin typeface="Courier" pitchFamily="2" charset="0"/>
              </a:rPr>
              <a:t>i</a:t>
            </a:r>
            <a:r>
              <a:rPr lang="en-US" sz="2000" dirty="0">
                <a:latin typeface="Courier" pitchFamily="2" charset="0"/>
              </a:rPr>
              <a:t> &lt; num; </a:t>
            </a:r>
            <a:r>
              <a:rPr lang="en-US" sz="2000" dirty="0" err="1">
                <a:latin typeface="Courier" pitchFamily="2" charset="0"/>
              </a:rPr>
              <a:t>i</a:t>
            </a:r>
            <a:r>
              <a:rPr lang="en-US" sz="2000" dirty="0">
                <a:latin typeface="Courier" pitchFamily="2" charset="0"/>
              </a:rPr>
              <a:t>++) { </a:t>
            </a:r>
          </a:p>
          <a:p>
            <a:r>
              <a:rPr lang="en-US" sz="2000" dirty="0">
                <a:latin typeface="Courier" pitchFamily="2" charset="0"/>
              </a:rPr>
              <a:t>    </a:t>
            </a:r>
            <a:r>
              <a:rPr lang="en-US" sz="2000" dirty="0" err="1">
                <a:latin typeface="Courier" pitchFamily="2" charset="0"/>
              </a:rPr>
              <a:t>cin</a:t>
            </a:r>
            <a:r>
              <a:rPr lang="en-US" sz="2000" dirty="0">
                <a:latin typeface="Courier" pitchFamily="2" charset="0"/>
              </a:rPr>
              <a:t>&gt;&gt;</a:t>
            </a:r>
            <a:r>
              <a:rPr lang="en-US" sz="2000" dirty="0" err="1">
                <a:latin typeface="Courier" pitchFamily="2" charset="0"/>
              </a:rPr>
              <a:t>myarray</a:t>
            </a:r>
            <a:r>
              <a:rPr lang="en-US" sz="2000" dirty="0">
                <a:latin typeface="Courier" pitchFamily="2" charset="0"/>
              </a:rPr>
              <a:t>[</a:t>
            </a:r>
            <a:r>
              <a:rPr lang="en-US" sz="2000" dirty="0" err="1">
                <a:latin typeface="Courier" pitchFamily="2" charset="0"/>
              </a:rPr>
              <a:t>i</a:t>
            </a:r>
            <a:r>
              <a:rPr lang="en-US" sz="2000" dirty="0">
                <a:latin typeface="Courier" pitchFamily="2" charset="0"/>
              </a:rPr>
              <a:t>];</a:t>
            </a:r>
          </a:p>
          <a:p>
            <a:r>
              <a:rPr lang="en-US" sz="2000" dirty="0">
                <a:latin typeface="Courier" pitchFamily="2" charset="0"/>
              </a:rPr>
              <a:t>    }</a:t>
            </a:r>
          </a:p>
          <a:p>
            <a:r>
              <a:rPr lang="en-US" sz="2000" dirty="0">
                <a:latin typeface="Courier" pitchFamily="2" charset="0"/>
              </a:rPr>
              <a:t>    </a:t>
            </a:r>
            <a:r>
              <a:rPr lang="en-US" sz="2000" dirty="0" err="1">
                <a:latin typeface="Courier" pitchFamily="2" charset="0"/>
              </a:rPr>
              <a:t>merge_sort</a:t>
            </a:r>
            <a:r>
              <a:rPr lang="en-US" sz="2000" dirty="0">
                <a:latin typeface="Courier" pitchFamily="2" charset="0"/>
              </a:rPr>
              <a:t>(</a:t>
            </a:r>
            <a:r>
              <a:rPr lang="en-US" sz="2000" dirty="0" err="1">
                <a:latin typeface="Courier" pitchFamily="2" charset="0"/>
              </a:rPr>
              <a:t>myarray</a:t>
            </a:r>
            <a:r>
              <a:rPr lang="en-US" sz="2000" dirty="0">
                <a:latin typeface="Courier" pitchFamily="2" charset="0"/>
              </a:rPr>
              <a:t>, 0, num-1);</a:t>
            </a:r>
          </a:p>
          <a:p>
            <a:r>
              <a:rPr lang="en-US" sz="2000" dirty="0">
                <a:latin typeface="Courier" pitchFamily="2" charset="0"/>
              </a:rPr>
              <a:t>    </a:t>
            </a:r>
            <a:r>
              <a:rPr lang="en-US" sz="2000" dirty="0" err="1">
                <a:latin typeface="Courier" pitchFamily="2" charset="0"/>
              </a:rPr>
              <a:t>cout</a:t>
            </a:r>
            <a:r>
              <a:rPr lang="en-US" sz="2000" dirty="0">
                <a:latin typeface="Courier" pitchFamily="2" charset="0"/>
              </a:rPr>
              <a:t>&lt;&lt;"Sorted array\n";</a:t>
            </a:r>
          </a:p>
          <a:p>
            <a:r>
              <a:rPr lang="en-US" sz="2000" dirty="0">
                <a:latin typeface="Courier" pitchFamily="2" charset="0"/>
              </a:rPr>
              <a:t>    for (int </a:t>
            </a:r>
            <a:r>
              <a:rPr lang="en-US" sz="2000" dirty="0" err="1">
                <a:latin typeface="Courier" pitchFamily="2" charset="0"/>
              </a:rPr>
              <a:t>i</a:t>
            </a:r>
            <a:r>
              <a:rPr lang="en-US" sz="2000" dirty="0">
                <a:latin typeface="Courier" pitchFamily="2" charset="0"/>
              </a:rPr>
              <a:t> = 0; </a:t>
            </a:r>
            <a:r>
              <a:rPr lang="en-US" sz="2000" dirty="0" err="1">
                <a:latin typeface="Courier" pitchFamily="2" charset="0"/>
              </a:rPr>
              <a:t>i</a:t>
            </a:r>
            <a:r>
              <a:rPr lang="en-US" sz="2000" dirty="0">
                <a:latin typeface="Courier" pitchFamily="2" charset="0"/>
              </a:rPr>
              <a:t> &lt; num; </a:t>
            </a:r>
            <a:r>
              <a:rPr lang="en-US" sz="2000" dirty="0" err="1">
                <a:latin typeface="Courier" pitchFamily="2" charset="0"/>
              </a:rPr>
              <a:t>i</a:t>
            </a:r>
            <a:r>
              <a:rPr lang="en-US" sz="2000" dirty="0">
                <a:latin typeface="Courier" pitchFamily="2" charset="0"/>
              </a:rPr>
              <a:t>++)</a:t>
            </a:r>
          </a:p>
          <a:p>
            <a:r>
              <a:rPr lang="en-US" sz="2000" dirty="0">
                <a:latin typeface="Courier" pitchFamily="2" charset="0"/>
              </a:rPr>
              <a:t>    {</a:t>
            </a:r>
          </a:p>
          <a:p>
            <a:r>
              <a:rPr lang="en-US" sz="2000" dirty="0">
                <a:latin typeface="Courier" pitchFamily="2" charset="0"/>
              </a:rPr>
              <a:t>        </a:t>
            </a:r>
            <a:r>
              <a:rPr lang="en-US" sz="2000" dirty="0" err="1">
                <a:latin typeface="Courier" pitchFamily="2" charset="0"/>
              </a:rPr>
              <a:t>cout</a:t>
            </a:r>
            <a:r>
              <a:rPr lang="en-US" sz="2000" dirty="0">
                <a:latin typeface="Courier" pitchFamily="2" charset="0"/>
              </a:rPr>
              <a:t>&lt;&lt;</a:t>
            </a:r>
            <a:r>
              <a:rPr lang="en-US" sz="2000" dirty="0" err="1">
                <a:latin typeface="Courier" pitchFamily="2" charset="0"/>
              </a:rPr>
              <a:t>myarray</a:t>
            </a:r>
            <a:r>
              <a:rPr lang="en-US" sz="2000" dirty="0">
                <a:latin typeface="Courier" pitchFamily="2" charset="0"/>
              </a:rPr>
              <a:t>[</a:t>
            </a:r>
            <a:r>
              <a:rPr lang="en-US" sz="2000" dirty="0" err="1">
                <a:latin typeface="Courier" pitchFamily="2" charset="0"/>
              </a:rPr>
              <a:t>i</a:t>
            </a:r>
            <a:r>
              <a:rPr lang="en-US" sz="2000" dirty="0">
                <a:latin typeface="Courier" pitchFamily="2" charset="0"/>
              </a:rPr>
              <a:t>]&lt;&lt;"\t";</a:t>
            </a:r>
          </a:p>
          <a:p>
            <a:r>
              <a:rPr lang="en-US" sz="2000" dirty="0">
                <a:latin typeface="Courier" pitchFamily="2" charset="0"/>
              </a:rPr>
              <a:t>    }</a:t>
            </a:r>
          </a:p>
          <a:p>
            <a:r>
              <a:rPr lang="en-US" sz="1400" dirty="0">
                <a:latin typeface="Courier" pitchFamily="2" charset="0"/>
              </a:rPr>
              <a:t>}    </a:t>
            </a:r>
          </a:p>
        </p:txBody>
      </p:sp>
    </p:spTree>
    <p:extLst>
      <p:ext uri="{BB962C8B-B14F-4D97-AF65-F5344CB8AC3E}">
        <p14:creationId xmlns:p14="http://schemas.microsoft.com/office/powerpoint/2010/main" val="29808493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9F8EE8-BD55-004E-B27D-EE2132EA83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522D2-97B7-453B-BD18-4012062B3F85}" type="slidenum">
              <a:rPr lang="en-GB" smtClean="0"/>
              <a:t>5</a:t>
            </a:fld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D5F22D9-EA4B-7844-A9BC-85BA6BC4F3C4}"/>
              </a:ext>
            </a:extLst>
          </p:cNvPr>
          <p:cNvSpPr/>
          <p:nvPr/>
        </p:nvSpPr>
        <p:spPr>
          <a:xfrm>
            <a:off x="325614" y="925689"/>
            <a:ext cx="8492772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latin typeface="Courier" pitchFamily="2" charset="0"/>
              </a:rPr>
              <a:t>void merge(int </a:t>
            </a:r>
            <a:r>
              <a:rPr lang="en-US" sz="1400" dirty="0" err="1">
                <a:latin typeface="Courier" pitchFamily="2" charset="0"/>
              </a:rPr>
              <a:t>arr</a:t>
            </a:r>
            <a:r>
              <a:rPr lang="en-US" sz="1400" dirty="0">
                <a:latin typeface="Courier" pitchFamily="2" charset="0"/>
              </a:rPr>
              <a:t>[], int l, int m, int r)</a:t>
            </a:r>
          </a:p>
          <a:p>
            <a:r>
              <a:rPr lang="en-US" sz="1400" dirty="0">
                <a:latin typeface="Courier" pitchFamily="2" charset="0"/>
              </a:rPr>
              <a:t>{</a:t>
            </a:r>
          </a:p>
          <a:p>
            <a:r>
              <a:rPr lang="en-US" sz="1400" dirty="0">
                <a:latin typeface="Courier" pitchFamily="2" charset="0"/>
              </a:rPr>
              <a:t>    int n1 = m - l + 1;</a:t>
            </a:r>
          </a:p>
          <a:p>
            <a:r>
              <a:rPr lang="en-US" sz="1400" dirty="0">
                <a:latin typeface="Courier" pitchFamily="2" charset="0"/>
              </a:rPr>
              <a:t>    int n2 = r - m;</a:t>
            </a:r>
          </a:p>
          <a:p>
            <a:r>
              <a:rPr lang="en-US" sz="1400" dirty="0">
                <a:latin typeface="Courier" pitchFamily="2" charset="0"/>
              </a:rPr>
              <a:t> </a:t>
            </a:r>
          </a:p>
          <a:p>
            <a:r>
              <a:rPr lang="en-US" sz="1400" dirty="0">
                <a:latin typeface="Courier" pitchFamily="2" charset="0"/>
              </a:rPr>
              <a:t>    // Create temp arrays</a:t>
            </a:r>
          </a:p>
          <a:p>
            <a:r>
              <a:rPr lang="en-US" sz="1400" dirty="0">
                <a:latin typeface="Courier" pitchFamily="2" charset="0"/>
              </a:rPr>
              <a:t>    int L[n1], R[n2];</a:t>
            </a:r>
          </a:p>
          <a:p>
            <a:r>
              <a:rPr lang="en-US" sz="1400" dirty="0">
                <a:latin typeface="Courier" pitchFamily="2" charset="0"/>
              </a:rPr>
              <a:t> </a:t>
            </a:r>
          </a:p>
          <a:p>
            <a:r>
              <a:rPr lang="en-US" sz="1400" dirty="0">
                <a:latin typeface="Courier" pitchFamily="2" charset="0"/>
              </a:rPr>
              <a:t>    // Copy data to temp arrays L[] and R[]</a:t>
            </a:r>
          </a:p>
          <a:p>
            <a:r>
              <a:rPr lang="en-US" sz="1400" dirty="0">
                <a:latin typeface="Courier" pitchFamily="2" charset="0"/>
              </a:rPr>
              <a:t>    for (int </a:t>
            </a:r>
            <a:r>
              <a:rPr lang="en-US" sz="1400" dirty="0" err="1">
                <a:latin typeface="Courier" pitchFamily="2" charset="0"/>
              </a:rPr>
              <a:t>i</a:t>
            </a:r>
            <a:r>
              <a:rPr lang="en-US" sz="1400" dirty="0">
                <a:latin typeface="Courier" pitchFamily="2" charset="0"/>
              </a:rPr>
              <a:t> = 0; </a:t>
            </a:r>
            <a:r>
              <a:rPr lang="en-US" sz="1400" dirty="0" err="1">
                <a:latin typeface="Courier" pitchFamily="2" charset="0"/>
              </a:rPr>
              <a:t>i</a:t>
            </a:r>
            <a:r>
              <a:rPr lang="en-US" sz="1400" dirty="0">
                <a:latin typeface="Courier" pitchFamily="2" charset="0"/>
              </a:rPr>
              <a:t> &lt; n1; </a:t>
            </a:r>
            <a:r>
              <a:rPr lang="en-US" sz="1400" dirty="0" err="1">
                <a:latin typeface="Courier" pitchFamily="2" charset="0"/>
              </a:rPr>
              <a:t>i</a:t>
            </a:r>
            <a:r>
              <a:rPr lang="en-US" sz="1400" dirty="0">
                <a:latin typeface="Courier" pitchFamily="2" charset="0"/>
              </a:rPr>
              <a:t>++)</a:t>
            </a:r>
          </a:p>
          <a:p>
            <a:r>
              <a:rPr lang="en-US" sz="1400" dirty="0">
                <a:latin typeface="Courier" pitchFamily="2" charset="0"/>
              </a:rPr>
              <a:t>        L[</a:t>
            </a:r>
            <a:r>
              <a:rPr lang="en-US" sz="1400" dirty="0" err="1">
                <a:latin typeface="Courier" pitchFamily="2" charset="0"/>
              </a:rPr>
              <a:t>i</a:t>
            </a:r>
            <a:r>
              <a:rPr lang="en-US" sz="1400" dirty="0">
                <a:latin typeface="Courier" pitchFamily="2" charset="0"/>
              </a:rPr>
              <a:t>] = </a:t>
            </a:r>
            <a:r>
              <a:rPr lang="en-US" sz="1400" dirty="0" err="1">
                <a:latin typeface="Courier" pitchFamily="2" charset="0"/>
              </a:rPr>
              <a:t>arr</a:t>
            </a:r>
            <a:r>
              <a:rPr lang="en-US" sz="1400" dirty="0">
                <a:latin typeface="Courier" pitchFamily="2" charset="0"/>
              </a:rPr>
              <a:t>[l + </a:t>
            </a:r>
            <a:r>
              <a:rPr lang="en-US" sz="1400" dirty="0" err="1">
                <a:latin typeface="Courier" pitchFamily="2" charset="0"/>
              </a:rPr>
              <a:t>i</a:t>
            </a:r>
            <a:r>
              <a:rPr lang="en-US" sz="1400" dirty="0">
                <a:latin typeface="Courier" pitchFamily="2" charset="0"/>
              </a:rPr>
              <a:t>];</a:t>
            </a:r>
          </a:p>
          <a:p>
            <a:r>
              <a:rPr lang="en-US" sz="1400" dirty="0">
                <a:latin typeface="Courier" pitchFamily="2" charset="0"/>
              </a:rPr>
              <a:t>    for (int j = 0; j &lt; n2; </a:t>
            </a:r>
            <a:r>
              <a:rPr lang="en-US" sz="1400" dirty="0" err="1">
                <a:latin typeface="Courier" pitchFamily="2" charset="0"/>
              </a:rPr>
              <a:t>j++</a:t>
            </a:r>
            <a:r>
              <a:rPr lang="en-US" sz="1400" dirty="0">
                <a:latin typeface="Courier" pitchFamily="2" charset="0"/>
              </a:rPr>
              <a:t>)</a:t>
            </a:r>
          </a:p>
          <a:p>
            <a:r>
              <a:rPr lang="en-US" sz="1400" dirty="0">
                <a:latin typeface="Courier" pitchFamily="2" charset="0"/>
              </a:rPr>
              <a:t>        R[j] = </a:t>
            </a:r>
            <a:r>
              <a:rPr lang="en-US" sz="1400" dirty="0" err="1">
                <a:latin typeface="Courier" pitchFamily="2" charset="0"/>
              </a:rPr>
              <a:t>arr</a:t>
            </a:r>
            <a:r>
              <a:rPr lang="en-US" sz="1400" dirty="0">
                <a:latin typeface="Courier" pitchFamily="2" charset="0"/>
              </a:rPr>
              <a:t>[m + 1 + j];</a:t>
            </a:r>
          </a:p>
          <a:p>
            <a:r>
              <a:rPr lang="en-US" sz="1400" dirty="0">
                <a:latin typeface="Courier" pitchFamily="2" charset="0"/>
              </a:rPr>
              <a:t> </a:t>
            </a:r>
          </a:p>
          <a:p>
            <a:r>
              <a:rPr lang="en-US" sz="1400" dirty="0">
                <a:latin typeface="Courier" pitchFamily="2" charset="0"/>
              </a:rPr>
              <a:t>    // Merge the temp arrays back into </a:t>
            </a:r>
            <a:r>
              <a:rPr lang="en-US" sz="1400" dirty="0" err="1">
                <a:latin typeface="Courier" pitchFamily="2" charset="0"/>
              </a:rPr>
              <a:t>arr</a:t>
            </a:r>
            <a:r>
              <a:rPr lang="en-US" sz="1400" dirty="0">
                <a:latin typeface="Courier" pitchFamily="2" charset="0"/>
              </a:rPr>
              <a:t>[</a:t>
            </a:r>
            <a:r>
              <a:rPr lang="en-US" sz="1400" dirty="0" err="1">
                <a:latin typeface="Courier" pitchFamily="2" charset="0"/>
              </a:rPr>
              <a:t>l..r</a:t>
            </a:r>
            <a:r>
              <a:rPr lang="en-US" sz="1400" dirty="0">
                <a:latin typeface="Courier" pitchFamily="2" charset="0"/>
              </a:rPr>
              <a:t>]</a:t>
            </a:r>
          </a:p>
          <a:p>
            <a:r>
              <a:rPr lang="en-US" sz="1400" dirty="0">
                <a:latin typeface="Courier" pitchFamily="2" charset="0"/>
              </a:rPr>
              <a:t> </a:t>
            </a:r>
          </a:p>
          <a:p>
            <a:r>
              <a:rPr lang="en-US" sz="1400" dirty="0">
                <a:latin typeface="Courier" pitchFamily="2" charset="0"/>
              </a:rPr>
              <a:t>    // Initial index of first subarray</a:t>
            </a:r>
          </a:p>
          <a:p>
            <a:r>
              <a:rPr lang="en-US" sz="1400" dirty="0">
                <a:latin typeface="Courier" pitchFamily="2" charset="0"/>
              </a:rPr>
              <a:t>    int </a:t>
            </a:r>
            <a:r>
              <a:rPr lang="en-US" sz="1400" dirty="0" err="1">
                <a:latin typeface="Courier" pitchFamily="2" charset="0"/>
              </a:rPr>
              <a:t>i</a:t>
            </a:r>
            <a:r>
              <a:rPr lang="en-US" sz="1400" dirty="0">
                <a:latin typeface="Courier" pitchFamily="2" charset="0"/>
              </a:rPr>
              <a:t> = 0;</a:t>
            </a:r>
          </a:p>
          <a:p>
            <a:r>
              <a:rPr lang="en-US" sz="1400" dirty="0">
                <a:latin typeface="Courier" pitchFamily="2" charset="0"/>
              </a:rPr>
              <a:t> </a:t>
            </a:r>
          </a:p>
          <a:p>
            <a:r>
              <a:rPr lang="en-US" sz="1400" dirty="0">
                <a:latin typeface="Courier" pitchFamily="2" charset="0"/>
              </a:rPr>
              <a:t>    // Initial index of second subarray</a:t>
            </a:r>
          </a:p>
          <a:p>
            <a:r>
              <a:rPr lang="en-US" sz="1400" dirty="0">
                <a:latin typeface="Courier" pitchFamily="2" charset="0"/>
              </a:rPr>
              <a:t>    int j = 0;</a:t>
            </a:r>
          </a:p>
          <a:p>
            <a:r>
              <a:rPr lang="en-US" sz="1400" dirty="0">
                <a:latin typeface="Courier" pitchFamily="2" charset="0"/>
              </a:rPr>
              <a:t> </a:t>
            </a:r>
          </a:p>
          <a:p>
            <a:r>
              <a:rPr lang="en-US" sz="1400" dirty="0">
                <a:latin typeface="Courier" pitchFamily="2" charset="0"/>
              </a:rPr>
              <a:t>    // Initial index of merged subarray</a:t>
            </a:r>
          </a:p>
          <a:p>
            <a:r>
              <a:rPr lang="en-US" sz="1400" dirty="0">
                <a:latin typeface="Courier" pitchFamily="2" charset="0"/>
              </a:rPr>
              <a:t>    int k = l;</a:t>
            </a:r>
          </a:p>
          <a:p>
            <a:r>
              <a:rPr lang="en-US" sz="1400" dirty="0">
                <a:latin typeface="Courier" pitchFamily="2" charset="0"/>
              </a:rPr>
              <a:t> </a:t>
            </a:r>
          </a:p>
          <a:p>
            <a:r>
              <a:rPr lang="en-US" sz="1400" dirty="0">
                <a:latin typeface="Courier" pitchFamily="2" charset="0"/>
              </a:rPr>
              <a:t>    </a:t>
            </a:r>
          </a:p>
        </p:txBody>
      </p:sp>
    </p:spTree>
    <p:extLst>
      <p:ext uri="{BB962C8B-B14F-4D97-AF65-F5344CB8AC3E}">
        <p14:creationId xmlns:p14="http://schemas.microsoft.com/office/powerpoint/2010/main" val="26489658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9F8EE8-BD55-004E-B27D-EE2132EA83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522D2-97B7-453B-BD18-4012062B3F85}" type="slidenum">
              <a:rPr lang="en-GB" smtClean="0"/>
              <a:t>6</a:t>
            </a:fld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D5F22D9-EA4B-7844-A9BC-85BA6BC4F3C4}"/>
              </a:ext>
            </a:extLst>
          </p:cNvPr>
          <p:cNvSpPr/>
          <p:nvPr/>
        </p:nvSpPr>
        <p:spPr>
          <a:xfrm>
            <a:off x="154516" y="564444"/>
            <a:ext cx="8729839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1400" dirty="0">
              <a:latin typeface="Courier" pitchFamily="2" charset="0"/>
            </a:endParaRPr>
          </a:p>
          <a:p>
            <a:r>
              <a:rPr lang="en-US" sz="1400" dirty="0">
                <a:latin typeface="Courier" pitchFamily="2" charset="0"/>
              </a:rPr>
              <a:t>    while (</a:t>
            </a:r>
            <a:r>
              <a:rPr lang="en-US" sz="1400" dirty="0" err="1">
                <a:latin typeface="Courier" pitchFamily="2" charset="0"/>
              </a:rPr>
              <a:t>i</a:t>
            </a:r>
            <a:r>
              <a:rPr lang="en-US" sz="1400" dirty="0">
                <a:latin typeface="Courier" pitchFamily="2" charset="0"/>
              </a:rPr>
              <a:t> &lt; n1 &amp;&amp; j &lt; n2) {</a:t>
            </a:r>
          </a:p>
          <a:p>
            <a:r>
              <a:rPr lang="en-US" sz="1400" dirty="0">
                <a:latin typeface="Courier" pitchFamily="2" charset="0"/>
              </a:rPr>
              <a:t>        if (L[</a:t>
            </a:r>
            <a:r>
              <a:rPr lang="en-US" sz="1400" dirty="0" err="1">
                <a:latin typeface="Courier" pitchFamily="2" charset="0"/>
              </a:rPr>
              <a:t>i</a:t>
            </a:r>
            <a:r>
              <a:rPr lang="en-US" sz="1400" dirty="0">
                <a:latin typeface="Courier" pitchFamily="2" charset="0"/>
              </a:rPr>
              <a:t>] &lt;= R[j]) {</a:t>
            </a:r>
          </a:p>
          <a:p>
            <a:r>
              <a:rPr lang="en-US" sz="1400" dirty="0">
                <a:latin typeface="Courier" pitchFamily="2" charset="0"/>
              </a:rPr>
              <a:t>            </a:t>
            </a:r>
            <a:r>
              <a:rPr lang="en-US" sz="1400" dirty="0" err="1">
                <a:latin typeface="Courier" pitchFamily="2" charset="0"/>
              </a:rPr>
              <a:t>arr</a:t>
            </a:r>
            <a:r>
              <a:rPr lang="en-US" sz="1400" dirty="0">
                <a:latin typeface="Courier" pitchFamily="2" charset="0"/>
              </a:rPr>
              <a:t>[k] = L[</a:t>
            </a:r>
            <a:r>
              <a:rPr lang="en-US" sz="1400" dirty="0" err="1">
                <a:latin typeface="Courier" pitchFamily="2" charset="0"/>
              </a:rPr>
              <a:t>i</a:t>
            </a:r>
            <a:r>
              <a:rPr lang="en-US" sz="1400" dirty="0">
                <a:latin typeface="Courier" pitchFamily="2" charset="0"/>
              </a:rPr>
              <a:t>];</a:t>
            </a:r>
          </a:p>
          <a:p>
            <a:r>
              <a:rPr lang="en-US" sz="1400" dirty="0">
                <a:latin typeface="Courier" pitchFamily="2" charset="0"/>
              </a:rPr>
              <a:t>            </a:t>
            </a:r>
            <a:r>
              <a:rPr lang="en-US" sz="1400" dirty="0" err="1">
                <a:latin typeface="Courier" pitchFamily="2" charset="0"/>
              </a:rPr>
              <a:t>i</a:t>
            </a:r>
            <a:r>
              <a:rPr lang="en-US" sz="1400" dirty="0">
                <a:latin typeface="Courier" pitchFamily="2" charset="0"/>
              </a:rPr>
              <a:t>++;</a:t>
            </a:r>
          </a:p>
          <a:p>
            <a:r>
              <a:rPr lang="en-US" sz="1400" dirty="0">
                <a:latin typeface="Courier" pitchFamily="2" charset="0"/>
              </a:rPr>
              <a:t>        }</a:t>
            </a:r>
          </a:p>
          <a:p>
            <a:r>
              <a:rPr lang="en-US" sz="1400" dirty="0">
                <a:latin typeface="Courier" pitchFamily="2" charset="0"/>
              </a:rPr>
              <a:t>        else {</a:t>
            </a:r>
          </a:p>
          <a:p>
            <a:r>
              <a:rPr lang="en-US" sz="1400" dirty="0">
                <a:latin typeface="Courier" pitchFamily="2" charset="0"/>
              </a:rPr>
              <a:t>            </a:t>
            </a:r>
            <a:r>
              <a:rPr lang="en-US" sz="1400" dirty="0" err="1">
                <a:latin typeface="Courier" pitchFamily="2" charset="0"/>
              </a:rPr>
              <a:t>arr</a:t>
            </a:r>
            <a:r>
              <a:rPr lang="en-US" sz="1400" dirty="0">
                <a:latin typeface="Courier" pitchFamily="2" charset="0"/>
              </a:rPr>
              <a:t>[k] = R[j];</a:t>
            </a:r>
          </a:p>
          <a:p>
            <a:r>
              <a:rPr lang="en-US" sz="1400" dirty="0">
                <a:latin typeface="Courier" pitchFamily="2" charset="0"/>
              </a:rPr>
              <a:t>            </a:t>
            </a:r>
            <a:r>
              <a:rPr lang="en-US" sz="1400" dirty="0" err="1">
                <a:latin typeface="Courier" pitchFamily="2" charset="0"/>
              </a:rPr>
              <a:t>j++</a:t>
            </a:r>
            <a:r>
              <a:rPr lang="en-US" sz="1400" dirty="0">
                <a:latin typeface="Courier" pitchFamily="2" charset="0"/>
              </a:rPr>
              <a:t>;</a:t>
            </a:r>
          </a:p>
          <a:p>
            <a:r>
              <a:rPr lang="en-US" sz="1400" dirty="0">
                <a:latin typeface="Courier" pitchFamily="2" charset="0"/>
              </a:rPr>
              <a:t>        }</a:t>
            </a:r>
          </a:p>
          <a:p>
            <a:r>
              <a:rPr lang="en-US" sz="1400" dirty="0">
                <a:latin typeface="Courier" pitchFamily="2" charset="0"/>
              </a:rPr>
              <a:t>        k++;</a:t>
            </a:r>
          </a:p>
          <a:p>
            <a:r>
              <a:rPr lang="en-US" sz="1400" dirty="0">
                <a:latin typeface="Courier" pitchFamily="2" charset="0"/>
              </a:rPr>
              <a:t>    }</a:t>
            </a:r>
          </a:p>
          <a:p>
            <a:r>
              <a:rPr lang="en-US" sz="1400" dirty="0">
                <a:latin typeface="Courier" pitchFamily="2" charset="0"/>
              </a:rPr>
              <a:t> </a:t>
            </a:r>
          </a:p>
          <a:p>
            <a:r>
              <a:rPr lang="en-US" sz="1400" dirty="0">
                <a:latin typeface="Courier" pitchFamily="2" charset="0"/>
              </a:rPr>
              <a:t>    // Copy the remaining elements of</a:t>
            </a:r>
          </a:p>
          <a:p>
            <a:r>
              <a:rPr lang="en-US" sz="1400" dirty="0">
                <a:latin typeface="Courier" pitchFamily="2" charset="0"/>
              </a:rPr>
              <a:t>    // L[], if there are any</a:t>
            </a:r>
          </a:p>
          <a:p>
            <a:r>
              <a:rPr lang="en-US" sz="1400" dirty="0">
                <a:latin typeface="Courier" pitchFamily="2" charset="0"/>
              </a:rPr>
              <a:t>    while (</a:t>
            </a:r>
            <a:r>
              <a:rPr lang="en-US" sz="1400" dirty="0" err="1">
                <a:latin typeface="Courier" pitchFamily="2" charset="0"/>
              </a:rPr>
              <a:t>i</a:t>
            </a:r>
            <a:r>
              <a:rPr lang="en-US" sz="1400" dirty="0">
                <a:latin typeface="Courier" pitchFamily="2" charset="0"/>
              </a:rPr>
              <a:t> &lt; n1) {</a:t>
            </a:r>
          </a:p>
          <a:p>
            <a:r>
              <a:rPr lang="en-US" sz="1400" dirty="0">
                <a:latin typeface="Courier" pitchFamily="2" charset="0"/>
              </a:rPr>
              <a:t>        </a:t>
            </a:r>
            <a:r>
              <a:rPr lang="en-US" sz="1400" dirty="0" err="1">
                <a:latin typeface="Courier" pitchFamily="2" charset="0"/>
              </a:rPr>
              <a:t>arr</a:t>
            </a:r>
            <a:r>
              <a:rPr lang="en-US" sz="1400" dirty="0">
                <a:latin typeface="Courier" pitchFamily="2" charset="0"/>
              </a:rPr>
              <a:t>[k] = L[</a:t>
            </a:r>
            <a:r>
              <a:rPr lang="en-US" sz="1400" dirty="0" err="1">
                <a:latin typeface="Courier" pitchFamily="2" charset="0"/>
              </a:rPr>
              <a:t>i</a:t>
            </a:r>
            <a:r>
              <a:rPr lang="en-US" sz="1400" dirty="0">
                <a:latin typeface="Courier" pitchFamily="2" charset="0"/>
              </a:rPr>
              <a:t>];</a:t>
            </a:r>
          </a:p>
          <a:p>
            <a:r>
              <a:rPr lang="en-US" sz="1400" dirty="0">
                <a:latin typeface="Courier" pitchFamily="2" charset="0"/>
              </a:rPr>
              <a:t>        </a:t>
            </a:r>
            <a:r>
              <a:rPr lang="en-US" sz="1400" dirty="0" err="1">
                <a:latin typeface="Courier" pitchFamily="2" charset="0"/>
              </a:rPr>
              <a:t>i</a:t>
            </a:r>
            <a:r>
              <a:rPr lang="en-US" sz="1400" dirty="0">
                <a:latin typeface="Courier" pitchFamily="2" charset="0"/>
              </a:rPr>
              <a:t>++;</a:t>
            </a:r>
          </a:p>
          <a:p>
            <a:r>
              <a:rPr lang="en-US" sz="1400" dirty="0">
                <a:latin typeface="Courier" pitchFamily="2" charset="0"/>
              </a:rPr>
              <a:t>        k++;</a:t>
            </a:r>
          </a:p>
          <a:p>
            <a:r>
              <a:rPr lang="en-US" sz="1400" dirty="0">
                <a:latin typeface="Courier" pitchFamily="2" charset="0"/>
              </a:rPr>
              <a:t>    }</a:t>
            </a:r>
          </a:p>
          <a:p>
            <a:r>
              <a:rPr lang="en-US" sz="1400" dirty="0">
                <a:latin typeface="Courier" pitchFamily="2" charset="0"/>
              </a:rPr>
              <a:t> </a:t>
            </a:r>
          </a:p>
          <a:p>
            <a:r>
              <a:rPr lang="en-US" sz="1400" dirty="0">
                <a:latin typeface="Courier" pitchFamily="2" charset="0"/>
              </a:rPr>
              <a:t>    // Copy the remaining elements of</a:t>
            </a:r>
          </a:p>
          <a:p>
            <a:r>
              <a:rPr lang="en-US" sz="1400" dirty="0">
                <a:latin typeface="Courier" pitchFamily="2" charset="0"/>
              </a:rPr>
              <a:t>    // R[], if there are any</a:t>
            </a:r>
          </a:p>
          <a:p>
            <a:r>
              <a:rPr lang="en-US" sz="1400" dirty="0">
                <a:latin typeface="Courier" pitchFamily="2" charset="0"/>
              </a:rPr>
              <a:t>    while (j &lt; n2) {</a:t>
            </a:r>
          </a:p>
          <a:p>
            <a:r>
              <a:rPr lang="en-US" sz="1400" dirty="0">
                <a:latin typeface="Courier" pitchFamily="2" charset="0"/>
              </a:rPr>
              <a:t>        </a:t>
            </a:r>
            <a:r>
              <a:rPr lang="en-US" sz="1400" dirty="0" err="1">
                <a:latin typeface="Courier" pitchFamily="2" charset="0"/>
              </a:rPr>
              <a:t>arr</a:t>
            </a:r>
            <a:r>
              <a:rPr lang="en-US" sz="1400" dirty="0">
                <a:latin typeface="Courier" pitchFamily="2" charset="0"/>
              </a:rPr>
              <a:t>[k] = R[j];</a:t>
            </a:r>
          </a:p>
          <a:p>
            <a:r>
              <a:rPr lang="en-US" sz="1400" dirty="0">
                <a:latin typeface="Courier" pitchFamily="2" charset="0"/>
              </a:rPr>
              <a:t>        </a:t>
            </a:r>
            <a:r>
              <a:rPr lang="en-US" sz="1400" dirty="0" err="1">
                <a:latin typeface="Courier" pitchFamily="2" charset="0"/>
              </a:rPr>
              <a:t>j++</a:t>
            </a:r>
            <a:r>
              <a:rPr lang="en-US" sz="1400" dirty="0">
                <a:latin typeface="Courier" pitchFamily="2" charset="0"/>
              </a:rPr>
              <a:t>;</a:t>
            </a:r>
          </a:p>
          <a:p>
            <a:r>
              <a:rPr lang="en-US" sz="1400" dirty="0">
                <a:latin typeface="Courier" pitchFamily="2" charset="0"/>
              </a:rPr>
              <a:t>        k++;</a:t>
            </a:r>
          </a:p>
          <a:p>
            <a:r>
              <a:rPr lang="en-US" sz="1400" dirty="0">
                <a:latin typeface="Courier" pitchFamily="2" charset="0"/>
              </a:rPr>
              <a:t>    }</a:t>
            </a:r>
          </a:p>
          <a:p>
            <a:r>
              <a:rPr lang="en-US" sz="1400" dirty="0">
                <a:latin typeface="Courier" pitchFamily="2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0869580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9F8EE8-BD55-004E-B27D-EE2132EA83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522D2-97B7-453B-BD18-4012062B3F85}" type="slidenum">
              <a:rPr lang="en-GB" smtClean="0"/>
              <a:t>7</a:t>
            </a:fld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D5F22D9-EA4B-7844-A9BC-85BA6BC4F3C4}"/>
              </a:ext>
            </a:extLst>
          </p:cNvPr>
          <p:cNvSpPr/>
          <p:nvPr/>
        </p:nvSpPr>
        <p:spPr>
          <a:xfrm>
            <a:off x="628650" y="1009753"/>
            <a:ext cx="78867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atin typeface="Courier" pitchFamily="2" charset="0"/>
              </a:rPr>
              <a:t>void </a:t>
            </a:r>
            <a:r>
              <a:rPr lang="en-US" sz="2400" dirty="0" err="1">
                <a:latin typeface="Courier" pitchFamily="2" charset="0"/>
              </a:rPr>
              <a:t>merge_sort</a:t>
            </a:r>
            <a:r>
              <a:rPr lang="en-US" sz="2400" dirty="0">
                <a:latin typeface="Courier" pitchFamily="2" charset="0"/>
              </a:rPr>
              <a:t>(int *</a:t>
            </a:r>
            <a:r>
              <a:rPr lang="en-US" sz="2400" dirty="0" err="1">
                <a:latin typeface="Courier" pitchFamily="2" charset="0"/>
              </a:rPr>
              <a:t>arr</a:t>
            </a:r>
            <a:r>
              <a:rPr lang="en-US" sz="2400" dirty="0">
                <a:latin typeface="Courier" pitchFamily="2" charset="0"/>
              </a:rPr>
              <a:t>, int low, int high)</a:t>
            </a:r>
          </a:p>
          <a:p>
            <a:r>
              <a:rPr lang="en-US" sz="2400" dirty="0">
                <a:latin typeface="Courier" pitchFamily="2" charset="0"/>
              </a:rPr>
              <a:t>{</a:t>
            </a:r>
          </a:p>
          <a:p>
            <a:r>
              <a:rPr lang="en-US" sz="2400" dirty="0">
                <a:latin typeface="Courier" pitchFamily="2" charset="0"/>
              </a:rPr>
              <a:t>    int mid;</a:t>
            </a:r>
          </a:p>
          <a:p>
            <a:r>
              <a:rPr lang="en-US" sz="2400" dirty="0">
                <a:latin typeface="Courier" pitchFamily="2" charset="0"/>
              </a:rPr>
              <a:t>    if (low &lt; high){</a:t>
            </a:r>
          </a:p>
          <a:p>
            <a:r>
              <a:rPr lang="en-US" sz="2400" dirty="0">
                <a:latin typeface="Courier" pitchFamily="2" charset="0"/>
              </a:rPr>
              <a:t>        </a:t>
            </a:r>
            <a:r>
              <a:rPr lang="en-US" sz="2400" dirty="0">
                <a:solidFill>
                  <a:srgbClr val="C00000"/>
                </a:solidFill>
                <a:latin typeface="Courier" pitchFamily="2" charset="0"/>
              </a:rPr>
              <a:t>//divide the array at mid and sort </a:t>
            </a:r>
          </a:p>
          <a:p>
            <a:r>
              <a:rPr lang="en-US" sz="2400" dirty="0">
                <a:solidFill>
                  <a:srgbClr val="C00000"/>
                </a:solidFill>
                <a:latin typeface="Courier" pitchFamily="2" charset="0"/>
              </a:rPr>
              <a:t>        independently using merge sort</a:t>
            </a:r>
          </a:p>
          <a:p>
            <a:r>
              <a:rPr lang="en-US" sz="2400" dirty="0">
                <a:latin typeface="Courier" pitchFamily="2" charset="0"/>
              </a:rPr>
              <a:t>        mid=(</a:t>
            </a:r>
            <a:r>
              <a:rPr lang="en-US" sz="2400" dirty="0" err="1">
                <a:latin typeface="Courier" pitchFamily="2" charset="0"/>
              </a:rPr>
              <a:t>low+high</a:t>
            </a:r>
            <a:r>
              <a:rPr lang="en-US" sz="2400" dirty="0">
                <a:latin typeface="Courier" pitchFamily="2" charset="0"/>
              </a:rPr>
              <a:t>)/2;</a:t>
            </a:r>
          </a:p>
          <a:p>
            <a:r>
              <a:rPr lang="en-US" sz="2400" dirty="0">
                <a:latin typeface="Courier" pitchFamily="2" charset="0"/>
              </a:rPr>
              <a:t>        </a:t>
            </a:r>
            <a:r>
              <a:rPr lang="en-US" sz="2400" dirty="0" err="1">
                <a:latin typeface="Courier" pitchFamily="2" charset="0"/>
              </a:rPr>
              <a:t>merge_sort</a:t>
            </a:r>
            <a:r>
              <a:rPr lang="en-US" sz="2400" dirty="0">
                <a:latin typeface="Courier" pitchFamily="2" charset="0"/>
              </a:rPr>
              <a:t>(</a:t>
            </a:r>
            <a:r>
              <a:rPr lang="en-US" sz="2400" dirty="0" err="1">
                <a:latin typeface="Courier" pitchFamily="2" charset="0"/>
              </a:rPr>
              <a:t>arr,low,mid</a:t>
            </a:r>
            <a:r>
              <a:rPr lang="en-US" sz="2400" dirty="0">
                <a:latin typeface="Courier" pitchFamily="2" charset="0"/>
              </a:rPr>
              <a:t>);</a:t>
            </a:r>
          </a:p>
          <a:p>
            <a:r>
              <a:rPr lang="en-US" sz="2400" dirty="0">
                <a:latin typeface="Courier" pitchFamily="2" charset="0"/>
              </a:rPr>
              <a:t>        </a:t>
            </a:r>
            <a:r>
              <a:rPr lang="en-US" sz="2400" dirty="0" err="1">
                <a:latin typeface="Courier" pitchFamily="2" charset="0"/>
              </a:rPr>
              <a:t>merge_sort</a:t>
            </a:r>
            <a:r>
              <a:rPr lang="en-US" sz="2400" dirty="0">
                <a:latin typeface="Courier" pitchFamily="2" charset="0"/>
              </a:rPr>
              <a:t>(arr,mid+1,high);</a:t>
            </a:r>
          </a:p>
          <a:p>
            <a:r>
              <a:rPr lang="en-US" sz="2400" dirty="0">
                <a:latin typeface="Courier" pitchFamily="2" charset="0"/>
              </a:rPr>
              <a:t>        //merge or conquer sorted arrays</a:t>
            </a:r>
          </a:p>
          <a:p>
            <a:r>
              <a:rPr lang="en-US" sz="2400" dirty="0">
                <a:latin typeface="Courier" pitchFamily="2" charset="0"/>
              </a:rPr>
              <a:t>        merge(</a:t>
            </a:r>
            <a:r>
              <a:rPr lang="en-US" sz="2400" dirty="0" err="1">
                <a:latin typeface="Courier" pitchFamily="2" charset="0"/>
              </a:rPr>
              <a:t>arr,low,high,mid</a:t>
            </a:r>
            <a:r>
              <a:rPr lang="en-US" sz="2400" dirty="0">
                <a:latin typeface="Courier" pitchFamily="2" charset="0"/>
              </a:rPr>
              <a:t>);</a:t>
            </a:r>
          </a:p>
          <a:p>
            <a:r>
              <a:rPr lang="en-US" sz="2400" dirty="0">
                <a:latin typeface="Courier" pitchFamily="2" charset="0"/>
              </a:rPr>
              <a:t>    }</a:t>
            </a:r>
          </a:p>
          <a:p>
            <a:r>
              <a:rPr lang="en-US" sz="2400" dirty="0">
                <a:latin typeface="Courier" pitchFamily="2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8794709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52E344-F74F-3D49-805F-8CBC55EEAE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522D2-97B7-453B-BD18-4012062B3F85}" type="slidenum">
              <a:rPr lang="en-GB" smtClean="0"/>
              <a:t>8</a:t>
            </a:fld>
            <a:endParaRPr lang="en-GB"/>
          </a:p>
        </p:txBody>
      </p:sp>
      <p:pic>
        <p:nvPicPr>
          <p:cNvPr id="5" name="Picture 4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639042DF-85C8-7745-9239-1CF6756C2A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723" y="986785"/>
            <a:ext cx="8341901" cy="5001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02183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52E344-F74F-3D49-805F-8CBC55EEAE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522D2-97B7-453B-BD18-4012062B3F85}" type="slidenum">
              <a:rPr lang="en-GB" smtClean="0"/>
              <a:t>9</a:t>
            </a:fld>
            <a:endParaRPr lang="en-GB"/>
          </a:p>
        </p:txBody>
      </p:sp>
      <p:pic>
        <p:nvPicPr>
          <p:cNvPr id="6" name="Picture 5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B3C1866A-0463-1645-A4EE-6572FB7AFE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58" y="1092274"/>
            <a:ext cx="8462683" cy="5334414"/>
          </a:xfrm>
          <a:prstGeom prst="rect">
            <a:avLst/>
          </a:prstGeom>
        </p:spPr>
      </p:pic>
      <p:pic>
        <p:nvPicPr>
          <p:cNvPr id="7" name="Picture 6" descr="A picture containing table&#10;&#10;Description automatically generated">
            <a:extLst>
              <a:ext uri="{FF2B5EF4-FFF2-40B4-BE49-F238E27FC236}">
                <a16:creationId xmlns:a16="http://schemas.microsoft.com/office/drawing/2014/main" id="{832457C6-EF71-4E4F-B2C9-815D01528E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3299" y="5516080"/>
            <a:ext cx="2057401" cy="1205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15500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81F5AD-5B0E-6B4E-A7E0-B14D7A0EDF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522D2-97B7-453B-BD18-4012062B3F85}" type="slidenum">
              <a:rPr lang="en-GB" smtClean="0"/>
              <a:t>10</a:t>
            </a:fld>
            <a:endParaRPr lang="en-GB"/>
          </a:p>
        </p:txBody>
      </p:sp>
      <p:pic>
        <p:nvPicPr>
          <p:cNvPr id="6" name="Picture 5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501B9505-C8F1-194B-A345-9CF07E7B27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365" y="400050"/>
            <a:ext cx="6593576" cy="6091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7426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81F5AD-5B0E-6B4E-A7E0-B14D7A0EDF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522D2-97B7-453B-BD18-4012062B3F85}" type="slidenum">
              <a:rPr lang="en-GB" smtClean="0"/>
              <a:t>11</a:t>
            </a:fld>
            <a:endParaRPr lang="en-GB"/>
          </a:p>
        </p:txBody>
      </p:sp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2384A29D-3F68-DC47-936E-0A00591A60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00" y="533400"/>
            <a:ext cx="7518400" cy="565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3159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F1C4A6-5FDC-9B44-98D6-26E3E20DEC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522D2-97B7-453B-BD18-4012062B3F85}" type="slidenum">
              <a:rPr lang="en-GB" smtClean="0"/>
              <a:t>12</a:t>
            </a:fld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CEC0BDD-49EB-6C40-B5A7-5CB51EBA648E}"/>
              </a:ext>
            </a:extLst>
          </p:cNvPr>
          <p:cNvSpPr/>
          <p:nvPr/>
        </p:nvSpPr>
        <p:spPr>
          <a:xfrm>
            <a:off x="347662" y="1062593"/>
            <a:ext cx="8448675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MY" sz="2000" b="1" dirty="0">
                <a:solidFill>
                  <a:srgbClr val="292929"/>
                </a:solidFill>
                <a:latin typeface="Charter" panose="02040503050506020203" pitchFamily="18" charset="0"/>
              </a:rPr>
              <a:t>Line 62 (Fig 1) :-</a:t>
            </a:r>
            <a:r>
              <a:rPr lang="en-MY" sz="2000" dirty="0">
                <a:solidFill>
                  <a:srgbClr val="292929"/>
                </a:solidFill>
                <a:latin typeface="charter" panose="02040503050506020203" pitchFamily="18" charset="0"/>
              </a:rPr>
              <a:t> Here starts our program , declaring an array named as </a:t>
            </a:r>
            <a:r>
              <a:rPr lang="en-MY" sz="2000" i="1" dirty="0" err="1">
                <a:solidFill>
                  <a:srgbClr val="292929"/>
                </a:solidFill>
                <a:latin typeface="Charter" panose="02040503050506020203" pitchFamily="18" charset="0"/>
              </a:rPr>
              <a:t>myarray</a:t>
            </a:r>
            <a:r>
              <a:rPr lang="en-MY" sz="2000" dirty="0">
                <a:solidFill>
                  <a:srgbClr val="292929"/>
                </a:solidFill>
                <a:latin typeface="charter" panose="02040503050506020203" pitchFamily="18" charset="0"/>
              </a:rPr>
              <a:t> of “5” and declaring an integer for carrying the size of array that is “5” named as </a:t>
            </a:r>
            <a:r>
              <a:rPr lang="en-MY" sz="2000" i="1" dirty="0" err="1">
                <a:solidFill>
                  <a:srgbClr val="292929"/>
                </a:solidFill>
                <a:latin typeface="Charter" panose="02040503050506020203" pitchFamily="18" charset="0"/>
              </a:rPr>
              <a:t>arr_size</a:t>
            </a:r>
            <a:r>
              <a:rPr lang="en-MY" sz="2000" dirty="0">
                <a:solidFill>
                  <a:srgbClr val="292929"/>
                </a:solidFill>
                <a:latin typeface="charter" panose="02040503050506020203" pitchFamily="18" charset="0"/>
              </a:rPr>
              <a:t> . Now asking to the user to enter the elements for the array then printing the array before sorted .</a:t>
            </a:r>
          </a:p>
          <a:p>
            <a:r>
              <a:rPr lang="en-MY" sz="2000" b="1" dirty="0">
                <a:solidFill>
                  <a:srgbClr val="292929"/>
                </a:solidFill>
                <a:latin typeface="Charter" panose="02040503050506020203" pitchFamily="18" charset="0"/>
              </a:rPr>
              <a:t>Line 76 (Fig 1) :-</a:t>
            </a:r>
            <a:r>
              <a:rPr lang="en-MY" sz="2000" dirty="0">
                <a:solidFill>
                  <a:srgbClr val="292929"/>
                </a:solidFill>
                <a:latin typeface="charter" panose="02040503050506020203" pitchFamily="18" charset="0"/>
              </a:rPr>
              <a:t> Here we are calling the </a:t>
            </a:r>
            <a:r>
              <a:rPr lang="en-MY" sz="2000" i="1" dirty="0" err="1">
                <a:solidFill>
                  <a:srgbClr val="292929"/>
                </a:solidFill>
                <a:latin typeface="Charter" panose="02040503050506020203" pitchFamily="18" charset="0"/>
              </a:rPr>
              <a:t>mergeSort</a:t>
            </a:r>
            <a:r>
              <a:rPr lang="en-MY" sz="2000" dirty="0">
                <a:solidFill>
                  <a:srgbClr val="292929"/>
                </a:solidFill>
                <a:latin typeface="charter" panose="02040503050506020203" pitchFamily="18" charset="0"/>
              </a:rPr>
              <a:t> function to make them sort , by passing the array and left most index and right most index of the array .</a:t>
            </a:r>
          </a:p>
          <a:p>
            <a:r>
              <a:rPr lang="en-MY" sz="2000" b="1" dirty="0"/>
              <a:t>Line 48 (Fig 2) :-</a:t>
            </a:r>
            <a:r>
              <a:rPr lang="en-MY" sz="2000" dirty="0"/>
              <a:t> Now in this function we are taking parameters , array , left most index , right most index respectively .</a:t>
            </a:r>
          </a:p>
          <a:p>
            <a:r>
              <a:rPr lang="en-MY" sz="2000" b="1" dirty="0"/>
              <a:t>Line 49 (Fig 2) :-</a:t>
            </a:r>
            <a:r>
              <a:rPr lang="en-MY" sz="2000" dirty="0"/>
              <a:t> In this If , we are checking </a:t>
            </a:r>
            <a:r>
              <a:rPr lang="en-MY" sz="2000" dirty="0" err="1"/>
              <a:t>wether</a:t>
            </a:r>
            <a:r>
              <a:rPr lang="en-MY" sz="2000" dirty="0"/>
              <a:t> the left most index of array that is 0 is less then the right most index (right most index could be any number , depend of size of array ) . It’s obvious that left most index is always going to zero .</a:t>
            </a:r>
            <a:r>
              <a:rPr lang="en-MY" sz="2000" i="1" dirty="0"/>
              <a:t> So the purpose to check this is to make sure that there is more than one element in array or not</a:t>
            </a:r>
            <a:r>
              <a:rPr lang="en-MY" sz="2000" dirty="0"/>
              <a:t> .</a:t>
            </a:r>
          </a:p>
          <a:p>
            <a:r>
              <a:rPr lang="en-MY" sz="2000" b="1" dirty="0"/>
              <a:t>Line 51 (Fig 2) :- </a:t>
            </a:r>
            <a:r>
              <a:rPr lang="en-MY" sz="2000" dirty="0"/>
              <a:t>Here we are finding the middle index of the array to divide and conquer .</a:t>
            </a:r>
          </a:p>
          <a:p>
            <a:endParaRPr lang="en-MY" b="0" i="0" u="none" strike="noStrike" dirty="0">
              <a:solidFill>
                <a:srgbClr val="292929"/>
              </a:solidFill>
              <a:effectLst/>
              <a:latin typeface="charter" panose="0204050305050602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09306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26338B-F0F5-0241-8FCA-2039885AE3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50BEC-82CB-154D-A20E-BCE64D4C9C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825802-0247-DF4F-A758-8ED37C9B3D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522D2-97B7-453B-BD18-4012062B3F85}" type="slidenum">
              <a:rPr lang="en-GB" smtClean="0"/>
              <a:t>13</a:t>
            </a:fld>
            <a:endParaRPr lang="en-GB"/>
          </a:p>
        </p:txBody>
      </p:sp>
      <p:pic>
        <p:nvPicPr>
          <p:cNvPr id="6" name="Picture 5" descr="Text&#10;&#10;Description automatically generated">
            <a:extLst>
              <a:ext uri="{FF2B5EF4-FFF2-40B4-BE49-F238E27FC236}">
                <a16:creationId xmlns:a16="http://schemas.microsoft.com/office/drawing/2014/main" id="{8E567770-36EF-8F44-A5BA-6AB13BD132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300" y="805311"/>
            <a:ext cx="8451850" cy="5551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35982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6BBA0F-6926-2A49-9D1A-F3BB9E442A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522D2-97B7-453B-BD18-4012062B3F85}" type="slidenum">
              <a:rPr lang="en-GB" smtClean="0"/>
              <a:t>14</a:t>
            </a:fld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401465A-3B8D-4B41-9312-C8F3A47E822F}"/>
              </a:ext>
            </a:extLst>
          </p:cNvPr>
          <p:cNvSpPr/>
          <p:nvPr/>
        </p:nvSpPr>
        <p:spPr>
          <a:xfrm>
            <a:off x="190500" y="1120676"/>
            <a:ext cx="84963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MY" sz="2000" b="1" dirty="0">
                <a:solidFill>
                  <a:srgbClr val="292929"/>
                </a:solidFill>
                <a:latin typeface="Charter" panose="02040503050506020203" pitchFamily="18" charset="0"/>
              </a:rPr>
              <a:t>Line 54 (Fig 2) :-</a:t>
            </a:r>
            <a:r>
              <a:rPr lang="en-MY" sz="2000" dirty="0">
                <a:solidFill>
                  <a:srgbClr val="292929"/>
                </a:solidFill>
                <a:latin typeface="charter" panose="02040503050506020203" pitchFamily="18" charset="0"/>
              </a:rPr>
              <a:t> Here we are dividing the array in left part , that why we are passing the parameters as array , left most and middle (which is the right most index for left half of the array) .</a:t>
            </a:r>
          </a:p>
          <a:p>
            <a:pPr algn="just"/>
            <a:r>
              <a:rPr lang="en-MY" sz="2000" b="1" dirty="0">
                <a:solidFill>
                  <a:srgbClr val="292929"/>
                </a:solidFill>
                <a:latin typeface="Charter" panose="02040503050506020203" pitchFamily="18" charset="0"/>
              </a:rPr>
              <a:t>Line 55 (Fig 2) :-</a:t>
            </a:r>
            <a:r>
              <a:rPr lang="en-MY" sz="2000" dirty="0">
                <a:solidFill>
                  <a:srgbClr val="292929"/>
                </a:solidFill>
                <a:latin typeface="charter" panose="02040503050506020203" pitchFamily="18" charset="0"/>
              </a:rPr>
              <a:t> Here we are dividing the array in right part , </a:t>
            </a:r>
            <a:r>
              <a:rPr lang="en-MY" sz="2000" dirty="0" err="1">
                <a:solidFill>
                  <a:srgbClr val="292929"/>
                </a:solidFill>
                <a:latin typeface="charter" panose="02040503050506020203" pitchFamily="18" charset="0"/>
              </a:rPr>
              <a:t>thats</a:t>
            </a:r>
            <a:r>
              <a:rPr lang="en-MY" sz="2000" dirty="0">
                <a:solidFill>
                  <a:srgbClr val="292929"/>
                </a:solidFill>
                <a:latin typeface="charter" panose="02040503050506020203" pitchFamily="18" charset="0"/>
              </a:rPr>
              <a:t> why we are passing the parameters as array , middle + 1 (which is left most for right half of the array) , right most .</a:t>
            </a:r>
          </a:p>
          <a:p>
            <a:pPr algn="just"/>
            <a:r>
              <a:rPr lang="en-MY" sz="2000" b="1" dirty="0">
                <a:solidFill>
                  <a:srgbClr val="292929"/>
                </a:solidFill>
                <a:latin typeface="Charter" panose="02040503050506020203" pitchFamily="18" charset="0"/>
              </a:rPr>
              <a:t>Line 58 (Fig 2) :-</a:t>
            </a:r>
            <a:r>
              <a:rPr lang="en-MY" sz="2000" dirty="0">
                <a:solidFill>
                  <a:srgbClr val="292929"/>
                </a:solidFill>
                <a:latin typeface="charter" panose="02040503050506020203" pitchFamily="18" charset="0"/>
              </a:rPr>
              <a:t> Here we are calling the </a:t>
            </a:r>
            <a:r>
              <a:rPr lang="en-MY" sz="2000" i="1" dirty="0">
                <a:solidFill>
                  <a:srgbClr val="292929"/>
                </a:solidFill>
                <a:latin typeface="Charter" panose="02040503050506020203" pitchFamily="18" charset="0"/>
              </a:rPr>
              <a:t>merge</a:t>
            </a:r>
            <a:r>
              <a:rPr lang="en-MY" sz="2000" dirty="0">
                <a:solidFill>
                  <a:srgbClr val="292929"/>
                </a:solidFill>
                <a:latin typeface="charter" panose="02040503050506020203" pitchFamily="18" charset="0"/>
              </a:rPr>
              <a:t> function to merge the array by sorting them . And passing the arguments as array ,left most , middle , right most </a:t>
            </a:r>
            <a:r>
              <a:rPr lang="en-MY" dirty="0">
                <a:solidFill>
                  <a:srgbClr val="292929"/>
                </a:solidFill>
                <a:latin typeface="charter" panose="02040503050506020203" pitchFamily="18" charset="0"/>
              </a:rPr>
              <a:t>.</a:t>
            </a:r>
            <a:endParaRPr lang="en-MY" b="0" i="0" u="none" strike="noStrike" dirty="0">
              <a:solidFill>
                <a:srgbClr val="292929"/>
              </a:solidFill>
              <a:effectLst/>
              <a:latin typeface="charter" panose="0204050305050602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24375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3FE5A7-761C-D940-9E06-6A70ECBFBE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522D2-97B7-453B-BD18-4012062B3F85}" type="slidenum">
              <a:rPr lang="en-GB" smtClean="0"/>
              <a:t>15</a:t>
            </a:fld>
            <a:endParaRPr lang="en-GB"/>
          </a:p>
        </p:txBody>
      </p:sp>
      <p:pic>
        <p:nvPicPr>
          <p:cNvPr id="6" name="Picture 5" descr="Text&#10;&#10;Description automatically generated">
            <a:extLst>
              <a:ext uri="{FF2B5EF4-FFF2-40B4-BE49-F238E27FC236}">
                <a16:creationId xmlns:a16="http://schemas.microsoft.com/office/drawing/2014/main" id="{1C342699-08A3-0447-B8CC-555CD3C6B4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8605" y="166612"/>
            <a:ext cx="5356399" cy="6554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54428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C75274-59EC-E644-9E5C-537EEE865C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522D2-97B7-453B-BD18-4012062B3F85}" type="slidenum">
              <a:rPr lang="en-GB" smtClean="0"/>
              <a:t>16</a:t>
            </a:fld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0EA53AE-39B2-A94A-9518-F94D5C0C45F0}"/>
              </a:ext>
            </a:extLst>
          </p:cNvPr>
          <p:cNvSpPr/>
          <p:nvPr/>
        </p:nvSpPr>
        <p:spPr>
          <a:xfrm>
            <a:off x="266700" y="986641"/>
            <a:ext cx="8534400" cy="498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MY" sz="2000" b="1" dirty="0">
                <a:solidFill>
                  <a:srgbClr val="292929"/>
                </a:solidFill>
                <a:latin typeface="Charter" panose="02040503050506020203" pitchFamily="18" charset="0"/>
              </a:rPr>
              <a:t>Line 4 (Fig 3) :-</a:t>
            </a:r>
            <a:r>
              <a:rPr lang="en-MY" sz="2000" dirty="0">
                <a:solidFill>
                  <a:srgbClr val="292929"/>
                </a:solidFill>
                <a:latin typeface="charter" panose="02040503050506020203" pitchFamily="18" charset="0"/>
              </a:rPr>
              <a:t> In this merge function we are passing parameters as array , left most , right most , and middle . And initialising some integers like , </a:t>
            </a:r>
            <a:r>
              <a:rPr lang="en-MY" sz="2000" dirty="0" err="1">
                <a:solidFill>
                  <a:srgbClr val="292929"/>
                </a:solidFill>
                <a:latin typeface="charter" panose="02040503050506020203" pitchFamily="18" charset="0"/>
              </a:rPr>
              <a:t>i</a:t>
            </a:r>
            <a:r>
              <a:rPr lang="en-MY" sz="2000" dirty="0">
                <a:solidFill>
                  <a:srgbClr val="292929"/>
                </a:solidFill>
                <a:latin typeface="charter" panose="02040503050506020203" pitchFamily="18" charset="0"/>
              </a:rPr>
              <a:t> which will be left most index , j which represents the starting of right part of array , and k for left most .</a:t>
            </a:r>
          </a:p>
          <a:p>
            <a:r>
              <a:rPr lang="en-MY" sz="2000" b="1" dirty="0">
                <a:solidFill>
                  <a:srgbClr val="292929"/>
                </a:solidFill>
                <a:latin typeface="Charter" panose="02040503050506020203" pitchFamily="18" charset="0"/>
              </a:rPr>
              <a:t>Line 9 (Fig 3) :-</a:t>
            </a:r>
            <a:r>
              <a:rPr lang="en-MY" sz="2000" dirty="0">
                <a:solidFill>
                  <a:srgbClr val="292929"/>
                </a:solidFill>
                <a:latin typeface="charter" panose="02040503050506020203" pitchFamily="18" charset="0"/>
              </a:rPr>
              <a:t> Creating a temp array for storing sorted elements .</a:t>
            </a:r>
          </a:p>
          <a:p>
            <a:r>
              <a:rPr lang="en-MY" sz="2000" b="1" dirty="0">
                <a:solidFill>
                  <a:srgbClr val="292929"/>
                </a:solidFill>
                <a:latin typeface="Charter" panose="02040503050506020203" pitchFamily="18" charset="0"/>
              </a:rPr>
              <a:t>Line 10 (Fig 3) :-</a:t>
            </a:r>
            <a:r>
              <a:rPr lang="en-MY" sz="2000" dirty="0">
                <a:solidFill>
                  <a:srgbClr val="292929"/>
                </a:solidFill>
                <a:latin typeface="charter" panose="02040503050506020203" pitchFamily="18" charset="0"/>
              </a:rPr>
              <a:t> Here we are giving two conditions to run the while loop , first one is to check </a:t>
            </a:r>
            <a:r>
              <a:rPr lang="en-MY" sz="2000" dirty="0" err="1">
                <a:solidFill>
                  <a:srgbClr val="292929"/>
                </a:solidFill>
                <a:latin typeface="charter" panose="02040503050506020203" pitchFamily="18" charset="0"/>
              </a:rPr>
              <a:t>wether</a:t>
            </a:r>
            <a:r>
              <a:rPr lang="en-MY" sz="2000" dirty="0">
                <a:solidFill>
                  <a:srgbClr val="292929"/>
                </a:solidFill>
                <a:latin typeface="charter" panose="02040503050506020203" pitchFamily="18" charset="0"/>
              </a:rPr>
              <a:t> left most index is less than or equal to middle and second thing is to check </a:t>
            </a:r>
            <a:r>
              <a:rPr lang="en-MY" sz="2000" dirty="0" err="1">
                <a:solidFill>
                  <a:srgbClr val="292929"/>
                </a:solidFill>
                <a:latin typeface="charter" panose="02040503050506020203" pitchFamily="18" charset="0"/>
              </a:rPr>
              <a:t>wether</a:t>
            </a:r>
            <a:r>
              <a:rPr lang="en-MY" sz="2000" dirty="0">
                <a:solidFill>
                  <a:srgbClr val="292929"/>
                </a:solidFill>
                <a:latin typeface="charter" panose="02040503050506020203" pitchFamily="18" charset="0"/>
              </a:rPr>
              <a:t> j is less then or equal to right most or not .</a:t>
            </a:r>
          </a:p>
          <a:p>
            <a:r>
              <a:rPr lang="en-MY" sz="2000" dirty="0"/>
              <a:t>By checking in while loop , we are making restrict to loop to be left part as in left and right one to be in right . Then comparing the elements to swap .</a:t>
            </a:r>
          </a:p>
          <a:p>
            <a:r>
              <a:rPr lang="en-MY" sz="2000" dirty="0"/>
              <a:t>And doing same thing in further while loops , to compare the left part with right part .</a:t>
            </a:r>
          </a:p>
          <a:p>
            <a:r>
              <a:rPr lang="en-MY" sz="2000" b="1" dirty="0"/>
              <a:t>Line 34 (Fig 3) :-</a:t>
            </a:r>
            <a:r>
              <a:rPr lang="en-MY" sz="2000" dirty="0"/>
              <a:t> Storing sorted array in </a:t>
            </a:r>
            <a:r>
              <a:rPr lang="en-MY" sz="2000" i="1" dirty="0" err="1"/>
              <a:t>arr</a:t>
            </a:r>
            <a:r>
              <a:rPr lang="en-MY" sz="2000" dirty="0"/>
              <a:t> to pass in parameter .</a:t>
            </a:r>
          </a:p>
          <a:p>
            <a:r>
              <a:rPr lang="en-MY" sz="2000" dirty="0"/>
              <a:t>Then as in main function , we are printing after calling the merge sort function .</a:t>
            </a:r>
          </a:p>
          <a:p>
            <a:endParaRPr lang="en-MY" b="0" i="0" u="none" strike="noStrike" dirty="0">
              <a:solidFill>
                <a:srgbClr val="292929"/>
              </a:solidFill>
              <a:effectLst/>
              <a:latin typeface="charter" panose="0204050305050602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2572423"/>
      </p:ext>
    </p:extLst>
  </p:cSld>
  <p:clrMapOvr>
    <a:masterClrMapping/>
  </p:clrMapOvr>
</p:sld>
</file>

<file path=ppt/theme/theme1.xml><?xml version="1.0" encoding="utf-8"?>
<a:theme xmlns:a="http://schemas.openxmlformats.org/drawingml/2006/main" name="Slide-3-UTM-2019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1130</Words>
  <Application>Microsoft Macintosh PowerPoint</Application>
  <PresentationFormat>On-screen Show (4:3)</PresentationFormat>
  <Paragraphs>119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Calibri Light</vt:lpstr>
      <vt:lpstr>charter</vt:lpstr>
      <vt:lpstr>Courier</vt:lpstr>
      <vt:lpstr>Slide-3-UTM-2019</vt:lpstr>
      <vt:lpstr>Data Structures and Algorithms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 Structures and Algorithms</dc:title>
  <dc:creator>anna ahmad</dc:creator>
  <cp:lastModifiedBy>anna ahmad</cp:lastModifiedBy>
  <cp:revision>5</cp:revision>
  <dcterms:created xsi:type="dcterms:W3CDTF">2020-11-15T15:42:31Z</dcterms:created>
  <dcterms:modified xsi:type="dcterms:W3CDTF">2020-11-15T16:44:53Z</dcterms:modified>
</cp:coreProperties>
</file>