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Arimo" panose="020B0604020202020204" charset="0"/>
      <p:regular r:id="rId19"/>
    </p:embeddedFont>
    <p:embeddedFont>
      <p:font typeface="Athiti Regular" panose="020B0604020202020204" charset="-34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ato Bold Italics" panose="020B0604020202020204" charset="0"/>
      <p:regular r:id="rId25"/>
    </p:embeddedFont>
    <p:embeddedFont>
      <p:font typeface="Lora Bold" panose="020B0604020202020204" charset="0"/>
      <p:regular r:id="rId26"/>
    </p:embeddedFont>
    <p:embeddedFont>
      <p:font typeface="Montserrat Classic" panose="020B0604020202020204" charset="0"/>
      <p:regular r:id="rId27"/>
    </p:embeddedFont>
    <p:embeddedFont>
      <p:font typeface="Montserrat Classic Bold" panose="020B0604020202020204" charset="0"/>
      <p:regular r:id="rId28"/>
    </p:embeddedFont>
    <p:embeddedFont>
      <p:font typeface="Montserrat Light" panose="020B0604020202020204" charset="0"/>
      <p:regular r:id="rId29"/>
    </p:embeddedFont>
    <p:embeddedFont>
      <p:font typeface="Open Sans Bold" panose="020B0604020202020204" charset="0"/>
      <p:regular r:id="rId30"/>
    </p:embeddedFont>
    <p:embeddedFont>
      <p:font typeface="Open Sans Extra Bold" panose="020B0604020202020204" charset="0"/>
      <p:regular r:id="rId31"/>
    </p:embeddedFont>
    <p:embeddedFont>
      <p:font typeface="Open Sans Light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609" autoAdjust="0"/>
  </p:normalViewPr>
  <p:slideViewPr>
    <p:cSldViewPr>
      <p:cViewPr varScale="1">
        <p:scale>
          <a:sx n="52" d="100"/>
          <a:sy n="52" d="100"/>
        </p:scale>
        <p:origin x="778" y="-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097250" y="0"/>
            <a:ext cx="4381500" cy="8191500"/>
          </a:xfrm>
          <a:prstGeom prst="rect">
            <a:avLst/>
          </a:prstGeom>
          <a:solidFill>
            <a:srgbClr val="FF4343"/>
          </a:solidFill>
        </p:spPr>
      </p:sp>
      <p:sp>
        <p:nvSpPr>
          <p:cNvPr id="3" name="AutoShape 3"/>
          <p:cNvSpPr/>
          <p:nvPr/>
        </p:nvSpPr>
        <p:spPr>
          <a:xfrm>
            <a:off x="457200" y="-4953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4" name="AutoShape 4"/>
          <p:cNvSpPr/>
          <p:nvPr/>
        </p:nvSpPr>
        <p:spPr>
          <a:xfrm>
            <a:off x="-57150" y="4133850"/>
            <a:ext cx="1028700" cy="7010400"/>
          </a:xfrm>
          <a:prstGeom prst="rect">
            <a:avLst/>
          </a:prstGeom>
          <a:solidFill>
            <a:srgbClr val="FF4343"/>
          </a:solid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27828" y="2197073"/>
            <a:ext cx="1678360" cy="65875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61" r="613" b="261"/>
          <a:stretch>
            <a:fillRect/>
          </a:stretch>
        </p:blipFill>
        <p:spPr>
          <a:xfrm>
            <a:off x="9906792" y="1269048"/>
            <a:ext cx="2434146" cy="2436363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873792" y="871885"/>
            <a:ext cx="10666201" cy="7854461"/>
            <a:chOff x="0" y="0"/>
            <a:chExt cx="14221601" cy="10472614"/>
          </a:xfrm>
        </p:grpSpPr>
        <p:sp>
          <p:nvSpPr>
            <p:cNvPr id="8" name="TextBox 8"/>
            <p:cNvSpPr txBox="1"/>
            <p:nvPr/>
          </p:nvSpPr>
          <p:spPr>
            <a:xfrm>
              <a:off x="0" y="200025"/>
              <a:ext cx="14221601" cy="89577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399"/>
                </a:lnSpc>
              </a:pPr>
              <a:r>
                <a:rPr lang="en-US" sz="10400" spc="124">
                  <a:solidFill>
                    <a:srgbClr val="202020"/>
                  </a:solidFill>
                  <a:latin typeface="Montserrat Classic Bold"/>
                </a:rPr>
                <a:t>S</a:t>
              </a:r>
              <a:r>
                <a:rPr lang="en-US" sz="10399" spc="103">
                  <a:solidFill>
                    <a:srgbClr val="202020"/>
                  </a:solidFill>
                  <a:latin typeface="Montserrat Classic Bold"/>
                </a:rPr>
                <a:t>MOKING </a:t>
              </a:r>
              <a:r>
                <a:rPr lang="en-US" sz="10399" spc="103">
                  <a:solidFill>
                    <a:srgbClr val="DE0F3F"/>
                  </a:solidFill>
                  <a:latin typeface="Montserrat Classic Bold"/>
                </a:rPr>
                <a:t>KILLS</a:t>
              </a:r>
              <a:r>
                <a:rPr lang="en-US" sz="10399" spc="103">
                  <a:solidFill>
                    <a:srgbClr val="FF4343"/>
                  </a:solidFill>
                  <a:latin typeface="Montserrat Classic Bold"/>
                </a:rPr>
                <a:t> </a:t>
              </a:r>
              <a:r>
                <a:rPr lang="en-US" sz="10399" spc="103">
                  <a:solidFill>
                    <a:srgbClr val="202020"/>
                  </a:solidFill>
                  <a:latin typeface="Montserrat Classic Bold"/>
                </a:rPr>
                <a:t>CAMPAIGN AWARENESS</a:t>
              </a:r>
            </a:p>
            <a:p>
              <a:pPr>
                <a:lnSpc>
                  <a:spcPts val="10400"/>
                </a:lnSpc>
              </a:pPr>
              <a:endParaRPr lang="en-US" sz="10399" spc="103">
                <a:solidFill>
                  <a:srgbClr val="202020"/>
                </a:solidFill>
                <a:latin typeface="Montserrat Classic 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9849891"/>
              <a:ext cx="12133677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800" spc="28">
                  <a:solidFill>
                    <a:srgbClr val="202020"/>
                  </a:solidFill>
                  <a:latin typeface="Montserrat Classic"/>
                </a:rPr>
                <a:t>Towards clean fresh air enviroment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318660" y="5750485"/>
            <a:ext cx="3273906" cy="3273906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 rot="5400000">
            <a:off x="16612927" y="580728"/>
            <a:ext cx="1292746" cy="1376638"/>
            <a:chOff x="0" y="0"/>
            <a:chExt cx="1723661" cy="1835518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l="15610" t="39459" r="16458" b="39884"/>
            <a:stretch>
              <a:fillRect/>
            </a:stretch>
          </p:blipFill>
          <p:spPr>
            <a:xfrm>
              <a:off x="0" y="0"/>
              <a:ext cx="1723661" cy="524123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5"/>
            <a:srcRect l="15610" t="39459" r="16458" b="39884"/>
            <a:stretch>
              <a:fillRect/>
            </a:stretch>
          </p:blipFill>
          <p:spPr>
            <a:xfrm>
              <a:off x="0" y="652935"/>
              <a:ext cx="1723661" cy="524123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5"/>
            <a:srcRect l="15610" t="39459" r="16458" b="39884"/>
            <a:stretch>
              <a:fillRect/>
            </a:stretch>
          </p:blipFill>
          <p:spPr>
            <a:xfrm>
              <a:off x="0" y="1311395"/>
              <a:ext cx="1723661" cy="5241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43200" y="25527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3" name="AutoShape 3"/>
          <p:cNvSpPr/>
          <p:nvPr/>
        </p:nvSpPr>
        <p:spPr>
          <a:xfrm>
            <a:off x="1028700" y="-1141095"/>
            <a:ext cx="3429000" cy="8839200"/>
          </a:xfrm>
          <a:prstGeom prst="rect">
            <a:avLst/>
          </a:prstGeom>
          <a:solidFill>
            <a:srgbClr val="FF4343"/>
          </a:solidFill>
        </p:spPr>
      </p:sp>
      <p:sp>
        <p:nvSpPr>
          <p:cNvPr id="4" name="TextBox 4"/>
          <p:cNvSpPr txBox="1"/>
          <p:nvPr/>
        </p:nvSpPr>
        <p:spPr>
          <a:xfrm>
            <a:off x="3548942" y="1181100"/>
            <a:ext cx="9138355" cy="226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72" dirty="0">
                <a:solidFill>
                  <a:srgbClr val="202020"/>
                </a:solidFill>
                <a:latin typeface="Montserrat Classic Bold"/>
              </a:rPr>
              <a:t>Presentation Outline</a:t>
            </a:r>
          </a:p>
        </p:txBody>
      </p:sp>
      <p:sp>
        <p:nvSpPr>
          <p:cNvPr id="5" name="TextBox 5"/>
          <p:cNvSpPr txBox="1"/>
          <p:nvPr/>
        </p:nvSpPr>
        <p:spPr>
          <a:xfrm rot="5400000">
            <a:off x="13913131" y="3972914"/>
            <a:ext cx="6204658" cy="487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spc="128">
                <a:solidFill>
                  <a:srgbClr val="202020"/>
                </a:solidFill>
                <a:latin typeface="Montserrat Classic Bold"/>
              </a:rPr>
              <a:t>Key topics for discussion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20642" y="6294558"/>
            <a:ext cx="5849058" cy="2963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 spc="55">
                <a:solidFill>
                  <a:srgbClr val="202020"/>
                </a:solidFill>
                <a:latin typeface="Montserrat Light"/>
              </a:rPr>
              <a:t>Foreword</a:t>
            </a:r>
          </a:p>
          <a:p>
            <a:pPr>
              <a:lnSpc>
                <a:spcPts val="3919"/>
              </a:lnSpc>
            </a:pPr>
            <a:r>
              <a:rPr lang="en-US" sz="2799" spc="55">
                <a:solidFill>
                  <a:srgbClr val="202020"/>
                </a:solidFill>
                <a:latin typeface="Montserrat Light"/>
              </a:rPr>
              <a:t>Members of organization </a:t>
            </a:r>
          </a:p>
          <a:p>
            <a:pPr>
              <a:lnSpc>
                <a:spcPts val="3919"/>
              </a:lnSpc>
            </a:pPr>
            <a:r>
              <a:rPr lang="en-US" sz="2800" spc="56">
                <a:solidFill>
                  <a:srgbClr val="202020"/>
                </a:solidFill>
                <a:latin typeface="Montserrat Light"/>
              </a:rPr>
              <a:t>Problem</a:t>
            </a:r>
            <a:r>
              <a:rPr lang="en-US" sz="2799" spc="55">
                <a:solidFill>
                  <a:srgbClr val="202020"/>
                </a:solidFill>
                <a:latin typeface="Montserrat Light"/>
              </a:rPr>
              <a:t> statement</a:t>
            </a:r>
          </a:p>
          <a:p>
            <a:pPr>
              <a:lnSpc>
                <a:spcPts val="3919"/>
              </a:lnSpc>
            </a:pPr>
            <a:r>
              <a:rPr lang="en-US" sz="2799" spc="55">
                <a:solidFill>
                  <a:srgbClr val="202020"/>
                </a:solidFill>
                <a:latin typeface="Montserrat Light"/>
              </a:rPr>
              <a:t>Campaign</a:t>
            </a:r>
          </a:p>
          <a:p>
            <a:pPr>
              <a:lnSpc>
                <a:spcPts val="3919"/>
              </a:lnSpc>
            </a:pPr>
            <a:r>
              <a:rPr lang="en-US" sz="2799" spc="55">
                <a:solidFill>
                  <a:srgbClr val="202020"/>
                </a:solidFill>
                <a:latin typeface="Montserrat Light"/>
              </a:rPr>
              <a:t>Sponsor and Budget Allocation</a:t>
            </a:r>
          </a:p>
          <a:p>
            <a:pPr>
              <a:lnSpc>
                <a:spcPts val="3919"/>
              </a:lnSpc>
            </a:pPr>
            <a:r>
              <a:rPr lang="en-US" sz="2800" spc="56">
                <a:solidFill>
                  <a:srgbClr val="202020"/>
                </a:solidFill>
                <a:latin typeface="Montserrat Light"/>
              </a:rPr>
              <a:t>Conclusion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122379" y="2832526"/>
            <a:ext cx="4865579" cy="4865579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5400000">
            <a:off x="16612927" y="8569981"/>
            <a:ext cx="1292746" cy="1376638"/>
            <a:chOff x="0" y="0"/>
            <a:chExt cx="1723661" cy="1835518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0"/>
              <a:ext cx="1723661" cy="524123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652935"/>
              <a:ext cx="1723661" cy="524123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1311395"/>
              <a:ext cx="1723661" cy="52412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57200" y="24003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3" name="AutoShape 3"/>
          <p:cNvSpPr/>
          <p:nvPr/>
        </p:nvSpPr>
        <p:spPr>
          <a:xfrm>
            <a:off x="-2631722" y="617855"/>
            <a:ext cx="10172700" cy="2019300"/>
          </a:xfrm>
          <a:prstGeom prst="rect">
            <a:avLst/>
          </a:prstGeom>
          <a:solidFill>
            <a:srgbClr val="FF4343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80000"/>
          </a:blip>
          <a:srcRect r="18302"/>
          <a:stretch>
            <a:fillRect/>
          </a:stretch>
        </p:blipFill>
        <p:spPr>
          <a:xfrm>
            <a:off x="11124205" y="1356897"/>
            <a:ext cx="6519309" cy="82296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633339" y="7812192"/>
            <a:ext cx="3251922" cy="3251922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5400000">
            <a:off x="11166151" y="575909"/>
            <a:ext cx="1292746" cy="1376638"/>
            <a:chOff x="0" y="0"/>
            <a:chExt cx="1723661" cy="1835518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5610" t="39459" r="16458" b="39884"/>
            <a:stretch>
              <a:fillRect/>
            </a:stretch>
          </p:blipFill>
          <p:spPr>
            <a:xfrm>
              <a:off x="0" y="0"/>
              <a:ext cx="1723661" cy="524123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l="15610" t="39459" r="16458" b="39884"/>
            <a:stretch>
              <a:fillRect/>
            </a:stretch>
          </p:blipFill>
          <p:spPr>
            <a:xfrm>
              <a:off x="0" y="652935"/>
              <a:ext cx="1723661" cy="524123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l="15610" t="39459" r="16458" b="39884"/>
            <a:stretch>
              <a:fillRect/>
            </a:stretch>
          </p:blipFill>
          <p:spPr>
            <a:xfrm>
              <a:off x="0" y="1311395"/>
              <a:ext cx="1723661" cy="524123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1215781" y="3703929"/>
            <a:ext cx="8463094" cy="3841563"/>
            <a:chOff x="0" y="0"/>
            <a:chExt cx="11284126" cy="512208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104775"/>
              <a:ext cx="11284126" cy="14785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46"/>
                </a:lnSpc>
              </a:pPr>
              <a:r>
                <a:rPr lang="en-US" sz="2971" spc="326">
                  <a:solidFill>
                    <a:srgbClr val="202020"/>
                  </a:solidFill>
                  <a:latin typeface="Montserrat Classic"/>
                </a:rPr>
                <a:t>A QUOTE FROM OUR PROJECT MANAGER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3539460"/>
              <a:ext cx="11284126" cy="7086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46"/>
                </a:lnSpc>
              </a:pPr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4501279"/>
              <a:ext cx="11284126" cy="620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83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874749" y="1104818"/>
            <a:ext cx="3725950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60"/>
              </a:lnSpc>
            </a:pPr>
            <a:r>
              <a:rPr lang="en-US" sz="5600" spc="50" dirty="0">
                <a:solidFill>
                  <a:srgbClr val="202020"/>
                </a:solidFill>
                <a:latin typeface="Montserrat Classic Bold"/>
              </a:rPr>
              <a:t>Foreword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015881" y="5497246"/>
            <a:ext cx="6247476" cy="2296094"/>
            <a:chOff x="0" y="0"/>
            <a:chExt cx="8329968" cy="3061459"/>
          </a:xfrm>
        </p:grpSpPr>
        <p:sp>
          <p:nvSpPr>
            <p:cNvPr id="16" name="TextBox 16"/>
            <p:cNvSpPr txBox="1"/>
            <p:nvPr/>
          </p:nvSpPr>
          <p:spPr>
            <a:xfrm>
              <a:off x="0" y="57150"/>
              <a:ext cx="8329968" cy="17798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13"/>
                </a:lnSpc>
              </a:pPr>
              <a:r>
                <a:rPr lang="en-US" sz="4779" spc="119" dirty="0">
                  <a:solidFill>
                    <a:srgbClr val="000000"/>
                  </a:solidFill>
                  <a:latin typeface="Lora Bold"/>
                </a:rPr>
                <a:t>"W</a:t>
              </a:r>
              <a:r>
                <a:rPr lang="en-US" sz="4778" spc="95" dirty="0">
                  <a:solidFill>
                    <a:srgbClr val="000000"/>
                  </a:solidFill>
                  <a:latin typeface="Lora Bold"/>
                </a:rPr>
                <a:t>hen there's a will, </a:t>
              </a:r>
            </a:p>
            <a:p>
              <a:pPr algn="ctr">
                <a:lnSpc>
                  <a:spcPts val="5113"/>
                </a:lnSpc>
              </a:pPr>
              <a:r>
                <a:rPr lang="en-US" sz="4778" spc="95" dirty="0">
                  <a:solidFill>
                    <a:srgbClr val="000000"/>
                  </a:solidFill>
                  <a:latin typeface="Lora Bold"/>
                </a:rPr>
                <a:t>There's a way</a:t>
              </a:r>
              <a:r>
                <a:rPr lang="en-US" sz="4779" spc="119" dirty="0">
                  <a:solidFill>
                    <a:srgbClr val="000000"/>
                  </a:solidFill>
                  <a:latin typeface="Lora Bold"/>
                </a:rPr>
                <a:t>"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25900" y="2343441"/>
              <a:ext cx="2678168" cy="718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7"/>
                </a:lnSpc>
              </a:pPr>
              <a:r>
                <a:rPr lang="en-US" sz="2048" spc="86">
                  <a:solidFill>
                    <a:srgbClr val="000000"/>
                  </a:solidFill>
                  <a:latin typeface="Athiti Regular"/>
                </a:rPr>
                <a:t>- AMJAD BIN RUSHDAN, 2019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57200" y="24003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3" name="AutoShape 3"/>
          <p:cNvSpPr/>
          <p:nvPr/>
        </p:nvSpPr>
        <p:spPr>
          <a:xfrm>
            <a:off x="-2631722" y="617855"/>
            <a:ext cx="10172700" cy="2019300"/>
          </a:xfrm>
          <a:prstGeom prst="rect">
            <a:avLst/>
          </a:prstGeom>
          <a:solidFill>
            <a:srgbClr val="FF4343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633339" y="7812192"/>
            <a:ext cx="3251922" cy="3251922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641342" y="2780571"/>
            <a:ext cx="6579042" cy="2664173"/>
            <a:chOff x="0" y="-85725"/>
            <a:chExt cx="8772056" cy="3552230"/>
          </a:xfrm>
        </p:grpSpPr>
        <p:sp>
          <p:nvSpPr>
            <p:cNvPr id="6" name="TextBox 6"/>
            <p:cNvSpPr txBox="1"/>
            <p:nvPr/>
          </p:nvSpPr>
          <p:spPr>
            <a:xfrm>
              <a:off x="0" y="-85725"/>
              <a:ext cx="8772056" cy="540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21"/>
                </a:lnSpc>
              </a:pPr>
              <a:r>
                <a:rPr lang="en-US" sz="2367" spc="260" dirty="0">
                  <a:solidFill>
                    <a:srgbClr val="202020"/>
                  </a:solidFill>
                  <a:latin typeface="Montserrat Classic"/>
                </a:rPr>
                <a:t>SECRETARY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90059"/>
              <a:ext cx="8772056" cy="487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92"/>
                </a:lnSpc>
              </a:pPr>
              <a:r>
                <a:rPr lang="en-US" sz="2209" spc="44">
                  <a:solidFill>
                    <a:srgbClr val="202020"/>
                  </a:solidFill>
                  <a:latin typeface="Montserrat Light"/>
                </a:rPr>
                <a:t>NADIAH BINTI MOHD HANIM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207353"/>
              <a:ext cx="8772056" cy="5667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21"/>
                </a:lnSpc>
              </a:pPr>
              <a:r>
                <a:rPr lang="en-US" sz="2367" spc="260">
                  <a:solidFill>
                    <a:srgbClr val="202020"/>
                  </a:solidFill>
                  <a:latin typeface="Montserrat Classic"/>
                </a:rPr>
                <a:t>TREASURER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979451"/>
              <a:ext cx="8772056" cy="487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92"/>
                </a:lnSpc>
              </a:pPr>
              <a:r>
                <a:rPr lang="en-US" sz="2209" spc="44">
                  <a:solidFill>
                    <a:srgbClr val="202020"/>
                  </a:solidFill>
                  <a:latin typeface="Montserrat Light"/>
                </a:rPr>
                <a:t>ANIKA RAHMAN ANTU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8050507" y="-70464"/>
            <a:ext cx="1292746" cy="1376638"/>
            <a:chOff x="0" y="0"/>
            <a:chExt cx="1723661" cy="1835518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0"/>
              <a:ext cx="1723661" cy="524123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652935"/>
              <a:ext cx="1723661" cy="524123"/>
            </a:xfrm>
            <a:prstGeom prst="rect">
              <a:avLst/>
            </a:prstGeom>
          </p:spPr>
        </p:pic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1311395"/>
              <a:ext cx="1723661" cy="524123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>
            <a:off x="739309" y="812229"/>
            <a:ext cx="7269251" cy="1588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</a:pPr>
            <a:r>
              <a:rPr lang="en-US" sz="5600" spc="50">
                <a:solidFill>
                  <a:srgbClr val="202020"/>
                </a:solidFill>
                <a:latin typeface="Montserrat Classic Bold"/>
              </a:rPr>
              <a:t>Members of Organization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41342" y="5981900"/>
            <a:ext cx="6176109" cy="2440649"/>
            <a:chOff x="0" y="0"/>
            <a:chExt cx="8234812" cy="3254199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66675"/>
              <a:ext cx="8234812" cy="518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99"/>
                </a:lnSpc>
              </a:pPr>
              <a:r>
                <a:rPr lang="en-US" sz="2222" spc="244">
                  <a:solidFill>
                    <a:srgbClr val="202020"/>
                  </a:solidFill>
                  <a:latin typeface="Montserrat Classic"/>
                </a:rPr>
                <a:t>OCM TECHNICAL/VENUE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645463"/>
              <a:ext cx="8234812" cy="4595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3"/>
                </a:lnSpc>
              </a:pPr>
              <a:r>
                <a:rPr lang="en-US" sz="2073" spc="41">
                  <a:solidFill>
                    <a:srgbClr val="202020"/>
                  </a:solidFill>
                  <a:latin typeface="Montserrat Light"/>
                </a:rPr>
                <a:t>SYAFA ILYAS AL MUZANI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082504"/>
              <a:ext cx="8234812" cy="518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99"/>
                </a:lnSpc>
              </a:pPr>
              <a:r>
                <a:rPr lang="en-US" sz="2222" spc="244">
                  <a:solidFill>
                    <a:srgbClr val="202020"/>
                  </a:solidFill>
                  <a:latin typeface="Montserrat Classic"/>
                </a:rPr>
                <a:t>OCM MULTIMEDIA/PUBLICITY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2794642"/>
              <a:ext cx="8234812" cy="4595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03"/>
                </a:lnSpc>
              </a:pPr>
              <a:r>
                <a:rPr lang="en-US" sz="2073" spc="41">
                  <a:solidFill>
                    <a:srgbClr val="202020"/>
                  </a:solidFill>
                  <a:latin typeface="Montserrat Light"/>
                </a:rPr>
                <a:t>MUHAMMAD FIKRI BIN ABDULLAMIN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58856" y="2509571"/>
            <a:ext cx="3209183" cy="828327"/>
            <a:chOff x="0" y="0"/>
            <a:chExt cx="3329553" cy="859396"/>
          </a:xfrm>
        </p:grpSpPr>
        <p:sp>
          <p:nvSpPr>
            <p:cNvPr id="21" name="Freeform 21"/>
            <p:cNvSpPr/>
            <p:nvPr/>
          </p:nvSpPr>
          <p:spPr>
            <a:xfrm>
              <a:off x="31750" y="31750"/>
              <a:ext cx="3266053" cy="795896"/>
            </a:xfrm>
            <a:custGeom>
              <a:avLst/>
              <a:gdLst/>
              <a:ahLst/>
              <a:cxnLst/>
              <a:rect l="l" t="t" r="r" b="b"/>
              <a:pathLst>
                <a:path w="3266053" h="795896">
                  <a:moveTo>
                    <a:pt x="3173343" y="795896"/>
                  </a:moveTo>
                  <a:lnTo>
                    <a:pt x="92710" y="795896"/>
                  </a:lnTo>
                  <a:cubicBezTo>
                    <a:pt x="41910" y="795896"/>
                    <a:pt x="0" y="753986"/>
                    <a:pt x="0" y="7031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3172073" y="0"/>
                  </a:lnTo>
                  <a:cubicBezTo>
                    <a:pt x="3222873" y="0"/>
                    <a:pt x="3264783" y="41910"/>
                    <a:pt x="3264783" y="92710"/>
                  </a:cubicBezTo>
                  <a:lnTo>
                    <a:pt x="3264783" y="701916"/>
                  </a:lnTo>
                  <a:cubicBezTo>
                    <a:pt x="3266053" y="753986"/>
                    <a:pt x="3224143" y="795896"/>
                    <a:pt x="3173343" y="795896"/>
                  </a:cubicBezTo>
                  <a:close/>
                </a:path>
              </a:pathLst>
            </a:custGeom>
            <a:solidFill>
              <a:srgbClr val="C7D0D8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3329553" cy="859396"/>
            </a:xfrm>
            <a:custGeom>
              <a:avLst/>
              <a:gdLst/>
              <a:ahLst/>
              <a:cxnLst/>
              <a:rect l="l" t="t" r="r" b="b"/>
              <a:pathLst>
                <a:path w="3329553" h="859396">
                  <a:moveTo>
                    <a:pt x="3205093" y="59690"/>
                  </a:moveTo>
                  <a:cubicBezTo>
                    <a:pt x="3240653" y="59690"/>
                    <a:pt x="3269863" y="88900"/>
                    <a:pt x="3269863" y="124460"/>
                  </a:cubicBezTo>
                  <a:lnTo>
                    <a:pt x="3269863" y="734936"/>
                  </a:lnTo>
                  <a:cubicBezTo>
                    <a:pt x="3269863" y="770496"/>
                    <a:pt x="3240653" y="799706"/>
                    <a:pt x="3205093" y="799706"/>
                  </a:cubicBezTo>
                  <a:lnTo>
                    <a:pt x="124460" y="799706"/>
                  </a:lnTo>
                  <a:cubicBezTo>
                    <a:pt x="88900" y="799706"/>
                    <a:pt x="59690" y="770496"/>
                    <a:pt x="59690" y="7349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3205093" y="59690"/>
                  </a:lnTo>
                  <a:moveTo>
                    <a:pt x="3205093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34936"/>
                  </a:lnTo>
                  <a:cubicBezTo>
                    <a:pt x="0" y="803516"/>
                    <a:pt x="55880" y="859396"/>
                    <a:pt x="124460" y="859396"/>
                  </a:cubicBezTo>
                  <a:lnTo>
                    <a:pt x="3205093" y="859396"/>
                  </a:lnTo>
                  <a:cubicBezTo>
                    <a:pt x="3273673" y="859396"/>
                    <a:pt x="3329553" y="803516"/>
                    <a:pt x="3329553" y="734936"/>
                  </a:cubicBezTo>
                  <a:lnTo>
                    <a:pt x="3329553" y="124460"/>
                  </a:lnTo>
                  <a:cubicBezTo>
                    <a:pt x="3329553" y="55880"/>
                    <a:pt x="3273673" y="0"/>
                    <a:pt x="3205093" y="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6421081" y="6684654"/>
            <a:ext cx="2239794" cy="846314"/>
            <a:chOff x="0" y="0"/>
            <a:chExt cx="2323804" cy="878058"/>
          </a:xfrm>
        </p:grpSpPr>
        <p:sp>
          <p:nvSpPr>
            <p:cNvPr id="24" name="Freeform 24"/>
            <p:cNvSpPr/>
            <p:nvPr/>
          </p:nvSpPr>
          <p:spPr>
            <a:xfrm>
              <a:off x="31750" y="31750"/>
              <a:ext cx="2260304" cy="814558"/>
            </a:xfrm>
            <a:custGeom>
              <a:avLst/>
              <a:gdLst/>
              <a:ahLst/>
              <a:cxnLst/>
              <a:rect l="l" t="t" r="r" b="b"/>
              <a:pathLst>
                <a:path w="2260304" h="814558">
                  <a:moveTo>
                    <a:pt x="2167594" y="814558"/>
                  </a:moveTo>
                  <a:lnTo>
                    <a:pt x="92710" y="814558"/>
                  </a:lnTo>
                  <a:cubicBezTo>
                    <a:pt x="41910" y="814558"/>
                    <a:pt x="0" y="772648"/>
                    <a:pt x="0" y="72184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166324" y="0"/>
                  </a:lnTo>
                  <a:cubicBezTo>
                    <a:pt x="2217124" y="0"/>
                    <a:pt x="2259034" y="41910"/>
                    <a:pt x="2259034" y="92710"/>
                  </a:cubicBezTo>
                  <a:lnTo>
                    <a:pt x="2259034" y="720578"/>
                  </a:lnTo>
                  <a:cubicBezTo>
                    <a:pt x="2260304" y="772648"/>
                    <a:pt x="2218394" y="814558"/>
                    <a:pt x="2167594" y="814558"/>
                  </a:cubicBezTo>
                  <a:close/>
                </a:path>
              </a:pathLst>
            </a:custGeom>
            <a:solidFill>
              <a:srgbClr val="C7D0D8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0" y="0"/>
              <a:ext cx="2323804" cy="878058"/>
            </a:xfrm>
            <a:custGeom>
              <a:avLst/>
              <a:gdLst/>
              <a:ahLst/>
              <a:cxnLst/>
              <a:rect l="l" t="t" r="r" b="b"/>
              <a:pathLst>
                <a:path w="2323804" h="878058">
                  <a:moveTo>
                    <a:pt x="2199344" y="59690"/>
                  </a:moveTo>
                  <a:cubicBezTo>
                    <a:pt x="2234904" y="59690"/>
                    <a:pt x="2264114" y="88900"/>
                    <a:pt x="2264114" y="124460"/>
                  </a:cubicBezTo>
                  <a:lnTo>
                    <a:pt x="2264114" y="753598"/>
                  </a:lnTo>
                  <a:cubicBezTo>
                    <a:pt x="2264114" y="789158"/>
                    <a:pt x="2234904" y="818368"/>
                    <a:pt x="2199344" y="818368"/>
                  </a:cubicBezTo>
                  <a:lnTo>
                    <a:pt x="124460" y="818368"/>
                  </a:lnTo>
                  <a:cubicBezTo>
                    <a:pt x="88900" y="818368"/>
                    <a:pt x="59690" y="789158"/>
                    <a:pt x="59690" y="75359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199344" y="59690"/>
                  </a:lnTo>
                  <a:moveTo>
                    <a:pt x="219934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53598"/>
                  </a:lnTo>
                  <a:cubicBezTo>
                    <a:pt x="0" y="822178"/>
                    <a:pt x="55880" y="878058"/>
                    <a:pt x="124460" y="878058"/>
                  </a:cubicBezTo>
                  <a:lnTo>
                    <a:pt x="2199344" y="878058"/>
                  </a:lnTo>
                  <a:cubicBezTo>
                    <a:pt x="2267924" y="878058"/>
                    <a:pt x="2323804" y="822178"/>
                    <a:pt x="2323804" y="753598"/>
                  </a:cubicBezTo>
                  <a:lnTo>
                    <a:pt x="2323804" y="124460"/>
                  </a:lnTo>
                  <a:cubicBezTo>
                    <a:pt x="2323804" y="55880"/>
                    <a:pt x="2267924" y="0"/>
                    <a:pt x="2199344" y="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8780903" y="6684654"/>
            <a:ext cx="2239794" cy="846314"/>
            <a:chOff x="0" y="0"/>
            <a:chExt cx="2323804" cy="878058"/>
          </a:xfrm>
        </p:grpSpPr>
        <p:sp>
          <p:nvSpPr>
            <p:cNvPr id="27" name="Freeform 27"/>
            <p:cNvSpPr/>
            <p:nvPr/>
          </p:nvSpPr>
          <p:spPr>
            <a:xfrm>
              <a:off x="31750" y="31750"/>
              <a:ext cx="2260304" cy="814558"/>
            </a:xfrm>
            <a:custGeom>
              <a:avLst/>
              <a:gdLst/>
              <a:ahLst/>
              <a:cxnLst/>
              <a:rect l="l" t="t" r="r" b="b"/>
              <a:pathLst>
                <a:path w="2260304" h="814558">
                  <a:moveTo>
                    <a:pt x="2167594" y="814558"/>
                  </a:moveTo>
                  <a:lnTo>
                    <a:pt x="92710" y="814558"/>
                  </a:lnTo>
                  <a:cubicBezTo>
                    <a:pt x="41910" y="814558"/>
                    <a:pt x="0" y="772648"/>
                    <a:pt x="0" y="72184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166324" y="0"/>
                  </a:lnTo>
                  <a:cubicBezTo>
                    <a:pt x="2217124" y="0"/>
                    <a:pt x="2259034" y="41910"/>
                    <a:pt x="2259034" y="92710"/>
                  </a:cubicBezTo>
                  <a:lnTo>
                    <a:pt x="2259034" y="720578"/>
                  </a:lnTo>
                  <a:cubicBezTo>
                    <a:pt x="2260304" y="772648"/>
                    <a:pt x="2218394" y="814558"/>
                    <a:pt x="2167594" y="814558"/>
                  </a:cubicBezTo>
                  <a:close/>
                </a:path>
              </a:pathLst>
            </a:custGeom>
            <a:solidFill>
              <a:srgbClr val="C7D0D8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0"/>
              <a:ext cx="2323804" cy="878058"/>
            </a:xfrm>
            <a:custGeom>
              <a:avLst/>
              <a:gdLst/>
              <a:ahLst/>
              <a:cxnLst/>
              <a:rect l="l" t="t" r="r" b="b"/>
              <a:pathLst>
                <a:path w="2323804" h="878058">
                  <a:moveTo>
                    <a:pt x="2199344" y="59690"/>
                  </a:moveTo>
                  <a:cubicBezTo>
                    <a:pt x="2234904" y="59690"/>
                    <a:pt x="2264114" y="88900"/>
                    <a:pt x="2264114" y="124460"/>
                  </a:cubicBezTo>
                  <a:lnTo>
                    <a:pt x="2264114" y="753598"/>
                  </a:lnTo>
                  <a:cubicBezTo>
                    <a:pt x="2264114" y="789158"/>
                    <a:pt x="2234904" y="818368"/>
                    <a:pt x="2199344" y="818368"/>
                  </a:cubicBezTo>
                  <a:lnTo>
                    <a:pt x="124460" y="818368"/>
                  </a:lnTo>
                  <a:cubicBezTo>
                    <a:pt x="88900" y="818368"/>
                    <a:pt x="59690" y="789158"/>
                    <a:pt x="59690" y="75359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199344" y="59690"/>
                  </a:lnTo>
                  <a:moveTo>
                    <a:pt x="219934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53598"/>
                  </a:lnTo>
                  <a:cubicBezTo>
                    <a:pt x="0" y="822178"/>
                    <a:pt x="55880" y="878058"/>
                    <a:pt x="124460" y="878058"/>
                  </a:cubicBezTo>
                  <a:lnTo>
                    <a:pt x="2199344" y="878058"/>
                  </a:lnTo>
                  <a:cubicBezTo>
                    <a:pt x="2267924" y="878058"/>
                    <a:pt x="2323804" y="822178"/>
                    <a:pt x="2323804" y="753598"/>
                  </a:cubicBezTo>
                  <a:lnTo>
                    <a:pt x="2323804" y="124460"/>
                  </a:lnTo>
                  <a:cubicBezTo>
                    <a:pt x="2323804" y="55880"/>
                    <a:pt x="2267924" y="0"/>
                    <a:pt x="2199344" y="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8866195" y="6699748"/>
            <a:ext cx="2069210" cy="109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1"/>
              </a:lnSpc>
              <a:spcBef>
                <a:spcPct val="0"/>
              </a:spcBef>
            </a:pPr>
            <a:r>
              <a:rPr lang="en-US" sz="2080">
                <a:solidFill>
                  <a:srgbClr val="000000"/>
                </a:solidFill>
                <a:latin typeface="Open Sans Extra Bold"/>
              </a:rPr>
              <a:t>F</a:t>
            </a:r>
            <a:r>
              <a:rPr lang="en-US" sz="2079">
                <a:solidFill>
                  <a:srgbClr val="000000"/>
                </a:solidFill>
                <a:latin typeface="Open Sans Extra Bold"/>
              </a:rPr>
              <a:t>ood And Drinks</a:t>
            </a:r>
          </a:p>
          <a:p>
            <a:pPr algn="ctr">
              <a:lnSpc>
                <a:spcPts val="2911"/>
              </a:lnSpc>
              <a:spcBef>
                <a:spcPct val="0"/>
              </a:spcBef>
            </a:pPr>
            <a:endParaRPr lang="en-US" sz="2079">
              <a:solidFill>
                <a:srgbClr val="000000"/>
              </a:solidFill>
              <a:latin typeface="Open Sans Extra Bold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13131952" y="3974347"/>
            <a:ext cx="3209183" cy="828327"/>
            <a:chOff x="0" y="0"/>
            <a:chExt cx="3329553" cy="859396"/>
          </a:xfrm>
        </p:grpSpPr>
        <p:sp>
          <p:nvSpPr>
            <p:cNvPr id="31" name="Freeform 31"/>
            <p:cNvSpPr/>
            <p:nvPr/>
          </p:nvSpPr>
          <p:spPr>
            <a:xfrm>
              <a:off x="31750" y="31750"/>
              <a:ext cx="3266053" cy="795896"/>
            </a:xfrm>
            <a:custGeom>
              <a:avLst/>
              <a:gdLst/>
              <a:ahLst/>
              <a:cxnLst/>
              <a:rect l="l" t="t" r="r" b="b"/>
              <a:pathLst>
                <a:path w="3266053" h="795896">
                  <a:moveTo>
                    <a:pt x="3173343" y="795896"/>
                  </a:moveTo>
                  <a:lnTo>
                    <a:pt x="92710" y="795896"/>
                  </a:lnTo>
                  <a:cubicBezTo>
                    <a:pt x="41910" y="795896"/>
                    <a:pt x="0" y="753986"/>
                    <a:pt x="0" y="7031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3172073" y="0"/>
                  </a:lnTo>
                  <a:cubicBezTo>
                    <a:pt x="3222873" y="0"/>
                    <a:pt x="3264783" y="41910"/>
                    <a:pt x="3264783" y="92710"/>
                  </a:cubicBezTo>
                  <a:lnTo>
                    <a:pt x="3264783" y="701916"/>
                  </a:lnTo>
                  <a:cubicBezTo>
                    <a:pt x="3266053" y="753986"/>
                    <a:pt x="3224143" y="795896"/>
                    <a:pt x="3173343" y="795896"/>
                  </a:cubicBezTo>
                  <a:close/>
                </a:path>
              </a:pathLst>
            </a:custGeom>
            <a:solidFill>
              <a:srgbClr val="C7D0D8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0" y="0"/>
              <a:ext cx="3329553" cy="859396"/>
            </a:xfrm>
            <a:custGeom>
              <a:avLst/>
              <a:gdLst/>
              <a:ahLst/>
              <a:cxnLst/>
              <a:rect l="l" t="t" r="r" b="b"/>
              <a:pathLst>
                <a:path w="3329553" h="859396">
                  <a:moveTo>
                    <a:pt x="3205093" y="59690"/>
                  </a:moveTo>
                  <a:cubicBezTo>
                    <a:pt x="3240653" y="59690"/>
                    <a:pt x="3269863" y="88900"/>
                    <a:pt x="3269863" y="124460"/>
                  </a:cubicBezTo>
                  <a:lnTo>
                    <a:pt x="3269863" y="734936"/>
                  </a:lnTo>
                  <a:cubicBezTo>
                    <a:pt x="3269863" y="770496"/>
                    <a:pt x="3240653" y="799706"/>
                    <a:pt x="3205093" y="799706"/>
                  </a:cubicBezTo>
                  <a:lnTo>
                    <a:pt x="124460" y="799706"/>
                  </a:lnTo>
                  <a:cubicBezTo>
                    <a:pt x="88900" y="799706"/>
                    <a:pt x="59690" y="770496"/>
                    <a:pt x="59690" y="7349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3205093" y="59690"/>
                  </a:lnTo>
                  <a:moveTo>
                    <a:pt x="3205093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34936"/>
                  </a:lnTo>
                  <a:cubicBezTo>
                    <a:pt x="0" y="803516"/>
                    <a:pt x="55880" y="859396"/>
                    <a:pt x="124460" y="859396"/>
                  </a:cubicBezTo>
                  <a:lnTo>
                    <a:pt x="3205093" y="859396"/>
                  </a:lnTo>
                  <a:cubicBezTo>
                    <a:pt x="3273673" y="859396"/>
                    <a:pt x="3329553" y="803516"/>
                    <a:pt x="3329553" y="734936"/>
                  </a:cubicBezTo>
                  <a:lnTo>
                    <a:pt x="3329553" y="124460"/>
                  </a:lnTo>
                  <a:cubicBezTo>
                    <a:pt x="3329553" y="55880"/>
                    <a:pt x="3273673" y="0"/>
                    <a:pt x="3205093" y="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7811514" y="3974347"/>
            <a:ext cx="3209183" cy="828327"/>
            <a:chOff x="0" y="0"/>
            <a:chExt cx="3329553" cy="859396"/>
          </a:xfrm>
        </p:grpSpPr>
        <p:sp>
          <p:nvSpPr>
            <p:cNvPr id="34" name="Freeform 34"/>
            <p:cNvSpPr/>
            <p:nvPr/>
          </p:nvSpPr>
          <p:spPr>
            <a:xfrm>
              <a:off x="31750" y="31750"/>
              <a:ext cx="3266053" cy="795896"/>
            </a:xfrm>
            <a:custGeom>
              <a:avLst/>
              <a:gdLst/>
              <a:ahLst/>
              <a:cxnLst/>
              <a:rect l="l" t="t" r="r" b="b"/>
              <a:pathLst>
                <a:path w="3266053" h="795896">
                  <a:moveTo>
                    <a:pt x="3173343" y="795896"/>
                  </a:moveTo>
                  <a:lnTo>
                    <a:pt x="92710" y="795896"/>
                  </a:lnTo>
                  <a:cubicBezTo>
                    <a:pt x="41910" y="795896"/>
                    <a:pt x="0" y="753986"/>
                    <a:pt x="0" y="7031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3172073" y="0"/>
                  </a:lnTo>
                  <a:cubicBezTo>
                    <a:pt x="3222873" y="0"/>
                    <a:pt x="3264783" y="41910"/>
                    <a:pt x="3264783" y="92710"/>
                  </a:cubicBezTo>
                  <a:lnTo>
                    <a:pt x="3264783" y="701916"/>
                  </a:lnTo>
                  <a:cubicBezTo>
                    <a:pt x="3266053" y="753986"/>
                    <a:pt x="3224143" y="795896"/>
                    <a:pt x="3173343" y="795896"/>
                  </a:cubicBezTo>
                  <a:close/>
                </a:path>
              </a:pathLst>
            </a:custGeom>
            <a:solidFill>
              <a:srgbClr val="C7D0D8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0" y="0"/>
              <a:ext cx="3329553" cy="859396"/>
            </a:xfrm>
            <a:custGeom>
              <a:avLst/>
              <a:gdLst/>
              <a:ahLst/>
              <a:cxnLst/>
              <a:rect l="l" t="t" r="r" b="b"/>
              <a:pathLst>
                <a:path w="3329553" h="859396">
                  <a:moveTo>
                    <a:pt x="3205093" y="59690"/>
                  </a:moveTo>
                  <a:cubicBezTo>
                    <a:pt x="3240653" y="59690"/>
                    <a:pt x="3269863" y="88900"/>
                    <a:pt x="3269863" y="124460"/>
                  </a:cubicBezTo>
                  <a:lnTo>
                    <a:pt x="3269863" y="734936"/>
                  </a:lnTo>
                  <a:cubicBezTo>
                    <a:pt x="3269863" y="770496"/>
                    <a:pt x="3240653" y="799706"/>
                    <a:pt x="3205093" y="799706"/>
                  </a:cubicBezTo>
                  <a:lnTo>
                    <a:pt x="124460" y="799706"/>
                  </a:lnTo>
                  <a:cubicBezTo>
                    <a:pt x="88900" y="799706"/>
                    <a:pt x="59690" y="770496"/>
                    <a:pt x="59690" y="7349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3205093" y="59690"/>
                  </a:lnTo>
                  <a:moveTo>
                    <a:pt x="3205093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34936"/>
                  </a:lnTo>
                  <a:cubicBezTo>
                    <a:pt x="0" y="803516"/>
                    <a:pt x="55880" y="859396"/>
                    <a:pt x="124460" y="859396"/>
                  </a:cubicBezTo>
                  <a:lnTo>
                    <a:pt x="3205093" y="859396"/>
                  </a:lnTo>
                  <a:cubicBezTo>
                    <a:pt x="3273673" y="859396"/>
                    <a:pt x="3329553" y="803516"/>
                    <a:pt x="3329553" y="734936"/>
                  </a:cubicBezTo>
                  <a:lnTo>
                    <a:pt x="3329553" y="124460"/>
                  </a:lnTo>
                  <a:cubicBezTo>
                    <a:pt x="3329553" y="55880"/>
                    <a:pt x="3273673" y="0"/>
                    <a:pt x="3205093" y="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0658856" y="5143908"/>
            <a:ext cx="3209183" cy="828327"/>
            <a:chOff x="0" y="0"/>
            <a:chExt cx="3329553" cy="859396"/>
          </a:xfrm>
        </p:grpSpPr>
        <p:sp>
          <p:nvSpPr>
            <p:cNvPr id="37" name="Freeform 37"/>
            <p:cNvSpPr/>
            <p:nvPr/>
          </p:nvSpPr>
          <p:spPr>
            <a:xfrm>
              <a:off x="31750" y="31750"/>
              <a:ext cx="3266053" cy="795896"/>
            </a:xfrm>
            <a:custGeom>
              <a:avLst/>
              <a:gdLst/>
              <a:ahLst/>
              <a:cxnLst/>
              <a:rect l="l" t="t" r="r" b="b"/>
              <a:pathLst>
                <a:path w="3266053" h="795896">
                  <a:moveTo>
                    <a:pt x="3173343" y="795896"/>
                  </a:moveTo>
                  <a:lnTo>
                    <a:pt x="92710" y="795896"/>
                  </a:lnTo>
                  <a:cubicBezTo>
                    <a:pt x="41910" y="795896"/>
                    <a:pt x="0" y="753986"/>
                    <a:pt x="0" y="7031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3172073" y="0"/>
                  </a:lnTo>
                  <a:cubicBezTo>
                    <a:pt x="3222873" y="0"/>
                    <a:pt x="3264783" y="41910"/>
                    <a:pt x="3264783" y="92710"/>
                  </a:cubicBezTo>
                  <a:lnTo>
                    <a:pt x="3264783" y="701916"/>
                  </a:lnTo>
                  <a:cubicBezTo>
                    <a:pt x="3266053" y="753986"/>
                    <a:pt x="3224143" y="795896"/>
                    <a:pt x="3173343" y="795896"/>
                  </a:cubicBezTo>
                  <a:close/>
                </a:path>
              </a:pathLst>
            </a:custGeom>
            <a:solidFill>
              <a:srgbClr val="C7D0D8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0" y="0"/>
              <a:ext cx="3329553" cy="859396"/>
            </a:xfrm>
            <a:custGeom>
              <a:avLst/>
              <a:gdLst/>
              <a:ahLst/>
              <a:cxnLst/>
              <a:rect l="l" t="t" r="r" b="b"/>
              <a:pathLst>
                <a:path w="3329553" h="859396">
                  <a:moveTo>
                    <a:pt x="3205093" y="59690"/>
                  </a:moveTo>
                  <a:cubicBezTo>
                    <a:pt x="3240653" y="59690"/>
                    <a:pt x="3269863" y="88900"/>
                    <a:pt x="3269863" y="124460"/>
                  </a:cubicBezTo>
                  <a:lnTo>
                    <a:pt x="3269863" y="734936"/>
                  </a:lnTo>
                  <a:cubicBezTo>
                    <a:pt x="3269863" y="770496"/>
                    <a:pt x="3240653" y="799706"/>
                    <a:pt x="3205093" y="799706"/>
                  </a:cubicBezTo>
                  <a:lnTo>
                    <a:pt x="124460" y="799706"/>
                  </a:lnTo>
                  <a:cubicBezTo>
                    <a:pt x="88900" y="799706"/>
                    <a:pt x="59690" y="770496"/>
                    <a:pt x="59690" y="7349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3205093" y="59690"/>
                  </a:lnTo>
                  <a:moveTo>
                    <a:pt x="3205093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34936"/>
                  </a:lnTo>
                  <a:cubicBezTo>
                    <a:pt x="0" y="803516"/>
                    <a:pt x="55880" y="859396"/>
                    <a:pt x="124460" y="859396"/>
                  </a:cubicBezTo>
                  <a:lnTo>
                    <a:pt x="3205093" y="859396"/>
                  </a:lnTo>
                  <a:cubicBezTo>
                    <a:pt x="3273673" y="859396"/>
                    <a:pt x="3329553" y="803516"/>
                    <a:pt x="3329553" y="734936"/>
                  </a:cubicBezTo>
                  <a:lnTo>
                    <a:pt x="3329553" y="124460"/>
                  </a:lnTo>
                  <a:cubicBezTo>
                    <a:pt x="3329553" y="55880"/>
                    <a:pt x="3273673" y="0"/>
                    <a:pt x="3205093" y="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</p:grpSp>
      <p:sp>
        <p:nvSpPr>
          <p:cNvPr id="39" name="TextBox 39"/>
          <p:cNvSpPr txBox="1"/>
          <p:nvPr/>
        </p:nvSpPr>
        <p:spPr>
          <a:xfrm>
            <a:off x="11160355" y="5177176"/>
            <a:ext cx="2206184" cy="723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6"/>
              </a:lnSpc>
              <a:spcBef>
                <a:spcPct val="0"/>
              </a:spcBef>
            </a:pPr>
            <a:r>
              <a:rPr lang="en-US" sz="2076">
                <a:solidFill>
                  <a:srgbClr val="000000"/>
                </a:solidFill>
                <a:latin typeface="Open Sans Extra Bold"/>
              </a:rPr>
              <a:t>Program </a:t>
            </a:r>
          </a:p>
          <a:p>
            <a:pPr algn="ctr">
              <a:lnSpc>
                <a:spcPts val="2906"/>
              </a:lnSpc>
              <a:spcBef>
                <a:spcPct val="0"/>
              </a:spcBef>
            </a:pPr>
            <a:r>
              <a:rPr lang="en-US" sz="2076">
                <a:solidFill>
                  <a:srgbClr val="000000"/>
                </a:solidFill>
                <a:latin typeface="Open Sans Extra Bold"/>
              </a:rPr>
              <a:t>Co-ordinator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623210" y="4191899"/>
            <a:ext cx="2226666" cy="355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1"/>
              </a:lnSpc>
              <a:spcBef>
                <a:spcPct val="0"/>
              </a:spcBef>
            </a:pPr>
            <a:r>
              <a:rPr lang="en-US" sz="2080" dirty="0">
                <a:solidFill>
                  <a:srgbClr val="000000"/>
                </a:solidFill>
                <a:latin typeface="Open Sans Extra Bold"/>
              </a:rPr>
              <a:t>Treasurer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757975" y="4191899"/>
            <a:ext cx="1500732" cy="347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11"/>
              </a:lnSpc>
              <a:spcBef>
                <a:spcPct val="0"/>
              </a:spcBef>
            </a:pPr>
            <a:r>
              <a:rPr lang="en-US" sz="2080" dirty="0">
                <a:solidFill>
                  <a:srgbClr val="000000"/>
                </a:solidFill>
                <a:latin typeface="Open Sans Extra Bold"/>
              </a:rPr>
              <a:t>Secretary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766090" y="2681232"/>
            <a:ext cx="2994715" cy="437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0"/>
              </a:lnSpc>
              <a:spcBef>
                <a:spcPct val="0"/>
              </a:spcBef>
            </a:pPr>
            <a:r>
              <a:rPr lang="en-US" sz="2557">
                <a:solidFill>
                  <a:srgbClr val="000000"/>
                </a:solidFill>
                <a:latin typeface="Open Sans Extra Bold"/>
              </a:rPr>
              <a:t>Project Manager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11200323" y="6684654"/>
            <a:ext cx="2239794" cy="846314"/>
            <a:chOff x="0" y="0"/>
            <a:chExt cx="2323804" cy="878058"/>
          </a:xfrm>
        </p:grpSpPr>
        <p:sp>
          <p:nvSpPr>
            <p:cNvPr id="44" name="Freeform 44"/>
            <p:cNvSpPr/>
            <p:nvPr/>
          </p:nvSpPr>
          <p:spPr>
            <a:xfrm>
              <a:off x="31750" y="31750"/>
              <a:ext cx="2260304" cy="814558"/>
            </a:xfrm>
            <a:custGeom>
              <a:avLst/>
              <a:gdLst/>
              <a:ahLst/>
              <a:cxnLst/>
              <a:rect l="l" t="t" r="r" b="b"/>
              <a:pathLst>
                <a:path w="2260304" h="814558">
                  <a:moveTo>
                    <a:pt x="2167594" y="814558"/>
                  </a:moveTo>
                  <a:lnTo>
                    <a:pt x="92710" y="814558"/>
                  </a:lnTo>
                  <a:cubicBezTo>
                    <a:pt x="41910" y="814558"/>
                    <a:pt x="0" y="772648"/>
                    <a:pt x="0" y="72184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166324" y="0"/>
                  </a:lnTo>
                  <a:cubicBezTo>
                    <a:pt x="2217124" y="0"/>
                    <a:pt x="2259034" y="41910"/>
                    <a:pt x="2259034" y="92710"/>
                  </a:cubicBezTo>
                  <a:lnTo>
                    <a:pt x="2259034" y="720578"/>
                  </a:lnTo>
                  <a:cubicBezTo>
                    <a:pt x="2260304" y="772648"/>
                    <a:pt x="2218394" y="814558"/>
                    <a:pt x="2167594" y="814558"/>
                  </a:cubicBezTo>
                  <a:close/>
                </a:path>
              </a:pathLst>
            </a:custGeom>
            <a:solidFill>
              <a:srgbClr val="C7D0D8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0" y="0"/>
              <a:ext cx="2323804" cy="878058"/>
            </a:xfrm>
            <a:custGeom>
              <a:avLst/>
              <a:gdLst/>
              <a:ahLst/>
              <a:cxnLst/>
              <a:rect l="l" t="t" r="r" b="b"/>
              <a:pathLst>
                <a:path w="2323804" h="878058">
                  <a:moveTo>
                    <a:pt x="2199344" y="59690"/>
                  </a:moveTo>
                  <a:cubicBezTo>
                    <a:pt x="2234904" y="59690"/>
                    <a:pt x="2264114" y="88900"/>
                    <a:pt x="2264114" y="124460"/>
                  </a:cubicBezTo>
                  <a:lnTo>
                    <a:pt x="2264114" y="753598"/>
                  </a:lnTo>
                  <a:cubicBezTo>
                    <a:pt x="2264114" y="789158"/>
                    <a:pt x="2234904" y="818368"/>
                    <a:pt x="2199344" y="818368"/>
                  </a:cubicBezTo>
                  <a:lnTo>
                    <a:pt x="124460" y="818368"/>
                  </a:lnTo>
                  <a:cubicBezTo>
                    <a:pt x="88900" y="818368"/>
                    <a:pt x="59690" y="789158"/>
                    <a:pt x="59690" y="75359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199344" y="59690"/>
                  </a:lnTo>
                  <a:moveTo>
                    <a:pt x="219934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53598"/>
                  </a:lnTo>
                  <a:cubicBezTo>
                    <a:pt x="0" y="822178"/>
                    <a:pt x="55880" y="878058"/>
                    <a:pt x="124460" y="878058"/>
                  </a:cubicBezTo>
                  <a:lnTo>
                    <a:pt x="2199344" y="878058"/>
                  </a:lnTo>
                  <a:cubicBezTo>
                    <a:pt x="2267924" y="878058"/>
                    <a:pt x="2323804" y="822178"/>
                    <a:pt x="2323804" y="753598"/>
                  </a:cubicBezTo>
                  <a:lnTo>
                    <a:pt x="2323804" y="124460"/>
                  </a:lnTo>
                  <a:cubicBezTo>
                    <a:pt x="2323804" y="55880"/>
                    <a:pt x="2267924" y="0"/>
                    <a:pt x="2199344" y="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</p:grpSp>
      <p:sp>
        <p:nvSpPr>
          <p:cNvPr id="46" name="TextBox 46"/>
          <p:cNvSpPr txBox="1"/>
          <p:nvPr/>
        </p:nvSpPr>
        <p:spPr>
          <a:xfrm>
            <a:off x="11439034" y="6726092"/>
            <a:ext cx="1762372" cy="725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1"/>
              </a:lnSpc>
              <a:spcBef>
                <a:spcPct val="0"/>
              </a:spcBef>
            </a:pPr>
            <a:r>
              <a:rPr lang="en-US" sz="2080">
                <a:solidFill>
                  <a:srgbClr val="000000"/>
                </a:solidFill>
                <a:latin typeface="Open Sans Extra Bold"/>
              </a:rPr>
              <a:t>Multimedia/Publicity</a:t>
            </a:r>
          </a:p>
        </p:txBody>
      </p:sp>
      <p:grpSp>
        <p:nvGrpSpPr>
          <p:cNvPr id="47" name="Group 47"/>
          <p:cNvGrpSpPr/>
          <p:nvPr/>
        </p:nvGrpSpPr>
        <p:grpSpPr>
          <a:xfrm rot="5400000">
            <a:off x="11359773" y="4094912"/>
            <a:ext cx="1810158" cy="287834"/>
            <a:chOff x="0" y="0"/>
            <a:chExt cx="3594100" cy="571500"/>
          </a:xfrm>
        </p:grpSpPr>
        <p:sp>
          <p:nvSpPr>
            <p:cNvPr id="48" name="Freeform 48"/>
            <p:cNvSpPr/>
            <p:nvPr/>
          </p:nvSpPr>
          <p:spPr>
            <a:xfrm>
              <a:off x="0" y="255270"/>
              <a:ext cx="3594100" cy="69850"/>
            </a:xfrm>
            <a:custGeom>
              <a:avLst/>
              <a:gdLst/>
              <a:ahLst/>
              <a:cxnLst/>
              <a:rect l="l" t="t" r="r" b="b"/>
              <a:pathLst>
                <a:path w="3594100" h="69850">
                  <a:moveTo>
                    <a:pt x="330327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3594100" y="69850"/>
                  </a:lnTo>
                  <a:lnTo>
                    <a:pt x="359410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9" name="Group 49"/>
          <p:cNvGrpSpPr/>
          <p:nvPr/>
        </p:nvGrpSpPr>
        <p:grpSpPr>
          <a:xfrm rot="5400000">
            <a:off x="9820017" y="6404673"/>
            <a:ext cx="328478" cy="231484"/>
            <a:chOff x="0" y="0"/>
            <a:chExt cx="810967" cy="571500"/>
          </a:xfrm>
        </p:grpSpPr>
        <p:sp>
          <p:nvSpPr>
            <p:cNvPr id="50" name="Freeform 50"/>
            <p:cNvSpPr/>
            <p:nvPr/>
          </p:nvSpPr>
          <p:spPr>
            <a:xfrm>
              <a:off x="0" y="255270"/>
              <a:ext cx="810967" cy="69850"/>
            </a:xfrm>
            <a:custGeom>
              <a:avLst/>
              <a:gdLst/>
              <a:ahLst/>
              <a:cxnLst/>
              <a:rect l="l" t="t" r="r" b="b"/>
              <a:pathLst>
                <a:path w="810967" h="69850">
                  <a:moveTo>
                    <a:pt x="52013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10967" y="69850"/>
                  </a:lnTo>
                  <a:lnTo>
                    <a:pt x="810967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1" name="Group 51"/>
          <p:cNvGrpSpPr/>
          <p:nvPr/>
        </p:nvGrpSpPr>
        <p:grpSpPr>
          <a:xfrm rot="-10800000">
            <a:off x="9416105" y="3478962"/>
            <a:ext cx="5225886" cy="287834"/>
            <a:chOff x="0" y="0"/>
            <a:chExt cx="10376089" cy="571500"/>
          </a:xfrm>
        </p:grpSpPr>
        <p:sp>
          <p:nvSpPr>
            <p:cNvPr id="52" name="Freeform 52"/>
            <p:cNvSpPr/>
            <p:nvPr/>
          </p:nvSpPr>
          <p:spPr>
            <a:xfrm>
              <a:off x="0" y="255270"/>
              <a:ext cx="10376089" cy="69850"/>
            </a:xfrm>
            <a:custGeom>
              <a:avLst/>
              <a:gdLst/>
              <a:ahLst/>
              <a:cxnLst/>
              <a:rect l="l" t="t" r="r" b="b"/>
              <a:pathLst>
                <a:path w="10376089" h="69850">
                  <a:moveTo>
                    <a:pt x="10085259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0376089" y="69850"/>
                  </a:lnTo>
                  <a:lnTo>
                    <a:pt x="10376089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3" name="Group 53"/>
          <p:cNvGrpSpPr/>
          <p:nvPr/>
        </p:nvGrpSpPr>
        <p:grpSpPr>
          <a:xfrm rot="5400000">
            <a:off x="14438908" y="3659759"/>
            <a:ext cx="406166" cy="287834"/>
            <a:chOff x="0" y="0"/>
            <a:chExt cx="806450" cy="571500"/>
          </a:xfrm>
        </p:grpSpPr>
        <p:sp>
          <p:nvSpPr>
            <p:cNvPr id="54" name="Freeform 54"/>
            <p:cNvSpPr/>
            <p:nvPr/>
          </p:nvSpPr>
          <p:spPr>
            <a:xfrm>
              <a:off x="0" y="255270"/>
              <a:ext cx="806450" cy="69850"/>
            </a:xfrm>
            <a:custGeom>
              <a:avLst/>
              <a:gdLst/>
              <a:ahLst/>
              <a:cxnLst/>
              <a:rect l="l" t="t" r="r" b="b"/>
              <a:pathLst>
                <a:path w="806450" h="69850">
                  <a:moveTo>
                    <a:pt x="51562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06450" y="69850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5" name="Group 55"/>
          <p:cNvGrpSpPr/>
          <p:nvPr/>
        </p:nvGrpSpPr>
        <p:grpSpPr>
          <a:xfrm rot="5400000">
            <a:off x="9213022" y="3659759"/>
            <a:ext cx="406166" cy="287834"/>
            <a:chOff x="0" y="0"/>
            <a:chExt cx="806450" cy="571500"/>
          </a:xfrm>
        </p:grpSpPr>
        <p:sp>
          <p:nvSpPr>
            <p:cNvPr id="56" name="Freeform 56"/>
            <p:cNvSpPr/>
            <p:nvPr/>
          </p:nvSpPr>
          <p:spPr>
            <a:xfrm>
              <a:off x="0" y="255270"/>
              <a:ext cx="806450" cy="69850"/>
            </a:xfrm>
            <a:custGeom>
              <a:avLst/>
              <a:gdLst/>
              <a:ahLst/>
              <a:cxnLst/>
              <a:rect l="l" t="t" r="r" b="b"/>
              <a:pathLst>
                <a:path w="806450" h="69850">
                  <a:moveTo>
                    <a:pt x="51562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06450" y="69850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7" name="Group 57"/>
          <p:cNvGrpSpPr/>
          <p:nvPr/>
        </p:nvGrpSpPr>
        <p:grpSpPr>
          <a:xfrm rot="-10800000">
            <a:off x="7512403" y="6234484"/>
            <a:ext cx="9587038" cy="287834"/>
            <a:chOff x="0" y="0"/>
            <a:chExt cx="19035236" cy="571500"/>
          </a:xfrm>
        </p:grpSpPr>
        <p:sp>
          <p:nvSpPr>
            <p:cNvPr id="58" name="Freeform 58"/>
            <p:cNvSpPr/>
            <p:nvPr/>
          </p:nvSpPr>
          <p:spPr>
            <a:xfrm>
              <a:off x="0" y="255270"/>
              <a:ext cx="19035235" cy="69850"/>
            </a:xfrm>
            <a:custGeom>
              <a:avLst/>
              <a:gdLst/>
              <a:ahLst/>
              <a:cxnLst/>
              <a:rect l="l" t="t" r="r" b="b"/>
              <a:pathLst>
                <a:path w="19035235" h="69850">
                  <a:moveTo>
                    <a:pt x="18744406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19035235" y="69850"/>
                  </a:lnTo>
                  <a:lnTo>
                    <a:pt x="19035235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9" name="Group 59"/>
          <p:cNvGrpSpPr/>
          <p:nvPr/>
        </p:nvGrpSpPr>
        <p:grpSpPr>
          <a:xfrm rot="5400000">
            <a:off x="12060364" y="6031401"/>
            <a:ext cx="406166" cy="287834"/>
            <a:chOff x="0" y="0"/>
            <a:chExt cx="806450" cy="571500"/>
          </a:xfrm>
        </p:grpSpPr>
        <p:sp>
          <p:nvSpPr>
            <p:cNvPr id="60" name="Freeform 60"/>
            <p:cNvSpPr/>
            <p:nvPr/>
          </p:nvSpPr>
          <p:spPr>
            <a:xfrm>
              <a:off x="0" y="255270"/>
              <a:ext cx="806450" cy="69850"/>
            </a:xfrm>
            <a:custGeom>
              <a:avLst/>
              <a:gdLst/>
              <a:ahLst/>
              <a:cxnLst/>
              <a:rect l="l" t="t" r="r" b="b"/>
              <a:pathLst>
                <a:path w="806450" h="69850">
                  <a:moveTo>
                    <a:pt x="515620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06450" y="69850"/>
                  </a:lnTo>
                  <a:lnTo>
                    <a:pt x="80645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1" name="Group 61"/>
          <p:cNvGrpSpPr/>
          <p:nvPr/>
        </p:nvGrpSpPr>
        <p:grpSpPr>
          <a:xfrm rot="5400000">
            <a:off x="14456562" y="6404673"/>
            <a:ext cx="328478" cy="231484"/>
            <a:chOff x="0" y="0"/>
            <a:chExt cx="810967" cy="571500"/>
          </a:xfrm>
        </p:grpSpPr>
        <p:sp>
          <p:nvSpPr>
            <p:cNvPr id="62" name="Freeform 62"/>
            <p:cNvSpPr/>
            <p:nvPr/>
          </p:nvSpPr>
          <p:spPr>
            <a:xfrm>
              <a:off x="0" y="255270"/>
              <a:ext cx="810967" cy="69850"/>
            </a:xfrm>
            <a:custGeom>
              <a:avLst/>
              <a:gdLst/>
              <a:ahLst/>
              <a:cxnLst/>
              <a:rect l="l" t="t" r="r" b="b"/>
              <a:pathLst>
                <a:path w="810967" h="69850">
                  <a:moveTo>
                    <a:pt x="52013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10967" y="69850"/>
                  </a:lnTo>
                  <a:lnTo>
                    <a:pt x="810967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3" name="TextBox 63"/>
          <p:cNvSpPr txBox="1"/>
          <p:nvPr/>
        </p:nvSpPr>
        <p:spPr>
          <a:xfrm>
            <a:off x="8921571" y="612897"/>
            <a:ext cx="6686560" cy="1197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4200" spc="180">
                <a:solidFill>
                  <a:srgbClr val="000000"/>
                </a:solidFill>
                <a:latin typeface="Lato Bold Italics"/>
              </a:rPr>
              <a:t>ORGANIZATION FLOWCHART</a:t>
            </a:r>
          </a:p>
        </p:txBody>
      </p:sp>
      <p:grpSp>
        <p:nvGrpSpPr>
          <p:cNvPr id="64" name="Group 64"/>
          <p:cNvGrpSpPr/>
          <p:nvPr/>
        </p:nvGrpSpPr>
        <p:grpSpPr>
          <a:xfrm>
            <a:off x="13522094" y="6684654"/>
            <a:ext cx="2239794" cy="846314"/>
            <a:chOff x="0" y="0"/>
            <a:chExt cx="2323804" cy="878058"/>
          </a:xfrm>
        </p:grpSpPr>
        <p:sp>
          <p:nvSpPr>
            <p:cNvPr id="65" name="Freeform 65"/>
            <p:cNvSpPr/>
            <p:nvPr/>
          </p:nvSpPr>
          <p:spPr>
            <a:xfrm>
              <a:off x="31750" y="31750"/>
              <a:ext cx="2260304" cy="814558"/>
            </a:xfrm>
            <a:custGeom>
              <a:avLst/>
              <a:gdLst/>
              <a:ahLst/>
              <a:cxnLst/>
              <a:rect l="l" t="t" r="r" b="b"/>
              <a:pathLst>
                <a:path w="2260304" h="814558">
                  <a:moveTo>
                    <a:pt x="2167594" y="814558"/>
                  </a:moveTo>
                  <a:lnTo>
                    <a:pt x="92710" y="814558"/>
                  </a:lnTo>
                  <a:cubicBezTo>
                    <a:pt x="41910" y="814558"/>
                    <a:pt x="0" y="772648"/>
                    <a:pt x="0" y="72184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166324" y="0"/>
                  </a:lnTo>
                  <a:cubicBezTo>
                    <a:pt x="2217124" y="0"/>
                    <a:pt x="2259034" y="41910"/>
                    <a:pt x="2259034" y="92710"/>
                  </a:cubicBezTo>
                  <a:lnTo>
                    <a:pt x="2259034" y="720578"/>
                  </a:lnTo>
                  <a:cubicBezTo>
                    <a:pt x="2260304" y="772648"/>
                    <a:pt x="2218394" y="814558"/>
                    <a:pt x="2167594" y="814558"/>
                  </a:cubicBezTo>
                  <a:close/>
                </a:path>
              </a:pathLst>
            </a:custGeom>
            <a:solidFill>
              <a:srgbClr val="C7D0D8"/>
            </a:solidFill>
          </p:spPr>
        </p:sp>
        <p:sp>
          <p:nvSpPr>
            <p:cNvPr id="66" name="Freeform 66"/>
            <p:cNvSpPr/>
            <p:nvPr/>
          </p:nvSpPr>
          <p:spPr>
            <a:xfrm>
              <a:off x="0" y="0"/>
              <a:ext cx="2323804" cy="878058"/>
            </a:xfrm>
            <a:custGeom>
              <a:avLst/>
              <a:gdLst/>
              <a:ahLst/>
              <a:cxnLst/>
              <a:rect l="l" t="t" r="r" b="b"/>
              <a:pathLst>
                <a:path w="2323804" h="878058">
                  <a:moveTo>
                    <a:pt x="2199344" y="59690"/>
                  </a:moveTo>
                  <a:cubicBezTo>
                    <a:pt x="2234904" y="59690"/>
                    <a:pt x="2264114" y="88900"/>
                    <a:pt x="2264114" y="124460"/>
                  </a:cubicBezTo>
                  <a:lnTo>
                    <a:pt x="2264114" y="753598"/>
                  </a:lnTo>
                  <a:cubicBezTo>
                    <a:pt x="2264114" y="789158"/>
                    <a:pt x="2234904" y="818368"/>
                    <a:pt x="2199344" y="818368"/>
                  </a:cubicBezTo>
                  <a:lnTo>
                    <a:pt x="124460" y="818368"/>
                  </a:lnTo>
                  <a:cubicBezTo>
                    <a:pt x="88900" y="818368"/>
                    <a:pt x="59690" y="789158"/>
                    <a:pt x="59690" y="75359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199344" y="59690"/>
                  </a:lnTo>
                  <a:moveTo>
                    <a:pt x="219934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53598"/>
                  </a:lnTo>
                  <a:cubicBezTo>
                    <a:pt x="0" y="822178"/>
                    <a:pt x="55880" y="878058"/>
                    <a:pt x="124460" y="878058"/>
                  </a:cubicBezTo>
                  <a:lnTo>
                    <a:pt x="2199344" y="878058"/>
                  </a:lnTo>
                  <a:cubicBezTo>
                    <a:pt x="2267924" y="878058"/>
                    <a:pt x="2323804" y="822178"/>
                    <a:pt x="2323804" y="753598"/>
                  </a:cubicBezTo>
                  <a:lnTo>
                    <a:pt x="2323804" y="124460"/>
                  </a:lnTo>
                  <a:cubicBezTo>
                    <a:pt x="2323804" y="55880"/>
                    <a:pt x="2267924" y="0"/>
                    <a:pt x="2199344" y="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</p:grpSp>
      <p:sp>
        <p:nvSpPr>
          <p:cNvPr id="67" name="TextBox 67"/>
          <p:cNvSpPr txBox="1"/>
          <p:nvPr/>
        </p:nvSpPr>
        <p:spPr>
          <a:xfrm>
            <a:off x="13092311" y="6911113"/>
            <a:ext cx="3085366" cy="355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1"/>
              </a:lnSpc>
              <a:spcBef>
                <a:spcPct val="0"/>
              </a:spcBef>
            </a:pPr>
            <a:r>
              <a:rPr lang="en-US" sz="2080">
                <a:solidFill>
                  <a:srgbClr val="000000"/>
                </a:solidFill>
                <a:latin typeface="Open Sans Extra Bold"/>
              </a:rPr>
              <a:t>Protocol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15948903" y="6684654"/>
            <a:ext cx="2239794" cy="846314"/>
            <a:chOff x="0" y="0"/>
            <a:chExt cx="2323804" cy="878058"/>
          </a:xfrm>
        </p:grpSpPr>
        <p:sp>
          <p:nvSpPr>
            <p:cNvPr id="69" name="Freeform 69"/>
            <p:cNvSpPr/>
            <p:nvPr/>
          </p:nvSpPr>
          <p:spPr>
            <a:xfrm>
              <a:off x="31750" y="31750"/>
              <a:ext cx="2260304" cy="814558"/>
            </a:xfrm>
            <a:custGeom>
              <a:avLst/>
              <a:gdLst/>
              <a:ahLst/>
              <a:cxnLst/>
              <a:rect l="l" t="t" r="r" b="b"/>
              <a:pathLst>
                <a:path w="2260304" h="814558">
                  <a:moveTo>
                    <a:pt x="2167594" y="814558"/>
                  </a:moveTo>
                  <a:lnTo>
                    <a:pt x="92710" y="814558"/>
                  </a:lnTo>
                  <a:cubicBezTo>
                    <a:pt x="41910" y="814558"/>
                    <a:pt x="0" y="772648"/>
                    <a:pt x="0" y="72184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166324" y="0"/>
                  </a:lnTo>
                  <a:cubicBezTo>
                    <a:pt x="2217124" y="0"/>
                    <a:pt x="2259034" y="41910"/>
                    <a:pt x="2259034" y="92710"/>
                  </a:cubicBezTo>
                  <a:lnTo>
                    <a:pt x="2259034" y="720578"/>
                  </a:lnTo>
                  <a:cubicBezTo>
                    <a:pt x="2260304" y="772648"/>
                    <a:pt x="2218394" y="814558"/>
                    <a:pt x="2167594" y="814558"/>
                  </a:cubicBezTo>
                  <a:close/>
                </a:path>
              </a:pathLst>
            </a:custGeom>
            <a:solidFill>
              <a:srgbClr val="C7D0D8"/>
            </a:solidFill>
          </p:spPr>
        </p:sp>
        <p:sp>
          <p:nvSpPr>
            <p:cNvPr id="70" name="Freeform 70"/>
            <p:cNvSpPr/>
            <p:nvPr/>
          </p:nvSpPr>
          <p:spPr>
            <a:xfrm>
              <a:off x="0" y="0"/>
              <a:ext cx="2323804" cy="878058"/>
            </a:xfrm>
            <a:custGeom>
              <a:avLst/>
              <a:gdLst/>
              <a:ahLst/>
              <a:cxnLst/>
              <a:rect l="l" t="t" r="r" b="b"/>
              <a:pathLst>
                <a:path w="2323804" h="878058">
                  <a:moveTo>
                    <a:pt x="2199344" y="59690"/>
                  </a:moveTo>
                  <a:cubicBezTo>
                    <a:pt x="2234904" y="59690"/>
                    <a:pt x="2264114" y="88900"/>
                    <a:pt x="2264114" y="124460"/>
                  </a:cubicBezTo>
                  <a:lnTo>
                    <a:pt x="2264114" y="753598"/>
                  </a:lnTo>
                  <a:cubicBezTo>
                    <a:pt x="2264114" y="789158"/>
                    <a:pt x="2234904" y="818368"/>
                    <a:pt x="2199344" y="818368"/>
                  </a:cubicBezTo>
                  <a:lnTo>
                    <a:pt x="124460" y="818368"/>
                  </a:lnTo>
                  <a:cubicBezTo>
                    <a:pt x="88900" y="818368"/>
                    <a:pt x="59690" y="789158"/>
                    <a:pt x="59690" y="75359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199344" y="59690"/>
                  </a:lnTo>
                  <a:moveTo>
                    <a:pt x="219934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753598"/>
                  </a:lnTo>
                  <a:cubicBezTo>
                    <a:pt x="0" y="822178"/>
                    <a:pt x="55880" y="878058"/>
                    <a:pt x="124460" y="878058"/>
                  </a:cubicBezTo>
                  <a:lnTo>
                    <a:pt x="2199344" y="878058"/>
                  </a:lnTo>
                  <a:cubicBezTo>
                    <a:pt x="2267924" y="878058"/>
                    <a:pt x="2323804" y="822178"/>
                    <a:pt x="2323804" y="753598"/>
                  </a:cubicBezTo>
                  <a:lnTo>
                    <a:pt x="2323804" y="124460"/>
                  </a:lnTo>
                  <a:cubicBezTo>
                    <a:pt x="2323804" y="55880"/>
                    <a:pt x="2267924" y="0"/>
                    <a:pt x="2199344" y="0"/>
                  </a:cubicBezTo>
                  <a:close/>
                </a:path>
              </a:pathLst>
            </a:custGeom>
            <a:solidFill>
              <a:srgbClr val="9AA7B2"/>
            </a:solidFill>
          </p:spPr>
        </p:sp>
      </p:grpSp>
      <p:sp>
        <p:nvSpPr>
          <p:cNvPr id="71" name="TextBox 71"/>
          <p:cNvSpPr txBox="1"/>
          <p:nvPr/>
        </p:nvSpPr>
        <p:spPr>
          <a:xfrm>
            <a:off x="15526117" y="6726092"/>
            <a:ext cx="3085366" cy="72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1"/>
              </a:lnSpc>
              <a:spcBef>
                <a:spcPct val="0"/>
              </a:spcBef>
            </a:pPr>
            <a:r>
              <a:rPr lang="en-US" sz="2080">
                <a:solidFill>
                  <a:srgbClr val="000000"/>
                </a:solidFill>
                <a:latin typeface="Open Sans Extra Bold"/>
              </a:rPr>
              <a:t>Registration/</a:t>
            </a:r>
          </a:p>
          <a:p>
            <a:pPr algn="ctr">
              <a:lnSpc>
                <a:spcPts val="2911"/>
              </a:lnSpc>
              <a:spcBef>
                <a:spcPct val="0"/>
              </a:spcBef>
            </a:pPr>
            <a:r>
              <a:rPr lang="en-US" sz="2080">
                <a:solidFill>
                  <a:srgbClr val="000000"/>
                </a:solidFill>
                <a:latin typeface="Open Sans Extra Bold"/>
              </a:rPr>
              <a:t>Certificate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5998295" y="6726236"/>
            <a:ext cx="3085366" cy="72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1"/>
              </a:lnSpc>
              <a:spcBef>
                <a:spcPct val="0"/>
              </a:spcBef>
            </a:pPr>
            <a:r>
              <a:rPr lang="en-US" sz="2080">
                <a:solidFill>
                  <a:srgbClr val="000000"/>
                </a:solidFill>
                <a:latin typeface="Open Sans Extra Bold"/>
              </a:rPr>
              <a:t>Technical/</a:t>
            </a:r>
          </a:p>
          <a:p>
            <a:pPr algn="ctr">
              <a:lnSpc>
                <a:spcPts val="2911"/>
              </a:lnSpc>
              <a:spcBef>
                <a:spcPct val="0"/>
              </a:spcBef>
            </a:pPr>
            <a:r>
              <a:rPr lang="en-US" sz="2080">
                <a:solidFill>
                  <a:srgbClr val="000000"/>
                </a:solidFill>
                <a:latin typeface="Open Sans Extra Bold"/>
              </a:rPr>
              <a:t>Venue</a:t>
            </a:r>
          </a:p>
        </p:txBody>
      </p:sp>
      <p:grpSp>
        <p:nvGrpSpPr>
          <p:cNvPr id="73" name="Group 73"/>
          <p:cNvGrpSpPr/>
          <p:nvPr/>
        </p:nvGrpSpPr>
        <p:grpSpPr>
          <a:xfrm rot="5400000">
            <a:off x="12120752" y="6439006"/>
            <a:ext cx="288199" cy="203098"/>
            <a:chOff x="0" y="0"/>
            <a:chExt cx="810967" cy="571500"/>
          </a:xfrm>
        </p:grpSpPr>
        <p:sp>
          <p:nvSpPr>
            <p:cNvPr id="74" name="Freeform 74"/>
            <p:cNvSpPr/>
            <p:nvPr/>
          </p:nvSpPr>
          <p:spPr>
            <a:xfrm>
              <a:off x="0" y="255270"/>
              <a:ext cx="810967" cy="69850"/>
            </a:xfrm>
            <a:custGeom>
              <a:avLst/>
              <a:gdLst/>
              <a:ahLst/>
              <a:cxnLst/>
              <a:rect l="l" t="t" r="r" b="b"/>
              <a:pathLst>
                <a:path w="810967" h="69850">
                  <a:moveTo>
                    <a:pt x="52013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10967" y="69850"/>
                  </a:lnTo>
                  <a:lnTo>
                    <a:pt x="810967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5" name="Group 75"/>
          <p:cNvGrpSpPr/>
          <p:nvPr/>
        </p:nvGrpSpPr>
        <p:grpSpPr>
          <a:xfrm rot="5400000">
            <a:off x="7396878" y="6439006"/>
            <a:ext cx="288199" cy="203098"/>
            <a:chOff x="0" y="0"/>
            <a:chExt cx="810967" cy="571500"/>
          </a:xfrm>
        </p:grpSpPr>
        <p:sp>
          <p:nvSpPr>
            <p:cNvPr id="76" name="Freeform 76"/>
            <p:cNvSpPr/>
            <p:nvPr/>
          </p:nvSpPr>
          <p:spPr>
            <a:xfrm>
              <a:off x="0" y="255270"/>
              <a:ext cx="810967" cy="69850"/>
            </a:xfrm>
            <a:custGeom>
              <a:avLst/>
              <a:gdLst/>
              <a:ahLst/>
              <a:cxnLst/>
              <a:rect l="l" t="t" r="r" b="b"/>
              <a:pathLst>
                <a:path w="810967" h="69850">
                  <a:moveTo>
                    <a:pt x="52013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10967" y="69850"/>
                  </a:lnTo>
                  <a:lnTo>
                    <a:pt x="810967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7" name="Group 77"/>
          <p:cNvGrpSpPr/>
          <p:nvPr/>
        </p:nvGrpSpPr>
        <p:grpSpPr>
          <a:xfrm rot="5400000">
            <a:off x="16924701" y="6439006"/>
            <a:ext cx="288199" cy="203098"/>
            <a:chOff x="0" y="0"/>
            <a:chExt cx="810967" cy="571500"/>
          </a:xfrm>
        </p:grpSpPr>
        <p:sp>
          <p:nvSpPr>
            <p:cNvPr id="78" name="Freeform 78"/>
            <p:cNvSpPr/>
            <p:nvPr/>
          </p:nvSpPr>
          <p:spPr>
            <a:xfrm>
              <a:off x="0" y="255270"/>
              <a:ext cx="810967" cy="69850"/>
            </a:xfrm>
            <a:custGeom>
              <a:avLst/>
              <a:gdLst/>
              <a:ahLst/>
              <a:cxnLst/>
              <a:rect l="l" t="t" r="r" b="b"/>
              <a:pathLst>
                <a:path w="810967" h="69850">
                  <a:moveTo>
                    <a:pt x="520137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10967" y="69850"/>
                  </a:lnTo>
                  <a:lnTo>
                    <a:pt x="810967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28332" y="8201025"/>
            <a:ext cx="584739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300">
                <a:solidFill>
                  <a:srgbClr val="F4F4F4"/>
                </a:solidFill>
                <a:latin typeface="Montserrat Classic"/>
              </a:rPr>
              <a:t>EVERYONE HAS A RIGHT TO BREATH FRESH AIR!</a:t>
            </a:r>
          </a:p>
        </p:txBody>
      </p:sp>
      <p:sp>
        <p:nvSpPr>
          <p:cNvPr id="3" name="AutoShape 3"/>
          <p:cNvSpPr/>
          <p:nvPr/>
        </p:nvSpPr>
        <p:spPr>
          <a:xfrm>
            <a:off x="17164050" y="-114300"/>
            <a:ext cx="2247900" cy="10401300"/>
          </a:xfrm>
          <a:prstGeom prst="rect">
            <a:avLst/>
          </a:prstGeom>
          <a:solidFill>
            <a:srgbClr val="FF4343"/>
          </a:solidFill>
        </p:spPr>
      </p:sp>
      <p:sp>
        <p:nvSpPr>
          <p:cNvPr id="4" name="TextBox 4"/>
          <p:cNvSpPr txBox="1"/>
          <p:nvPr/>
        </p:nvSpPr>
        <p:spPr>
          <a:xfrm>
            <a:off x="1734095" y="2365404"/>
            <a:ext cx="9747955" cy="2270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72">
                <a:solidFill>
                  <a:srgbClr val="F4F4F4"/>
                </a:solidFill>
                <a:latin typeface="Montserrat Classic Bold"/>
              </a:rPr>
              <a:t>Why do we need to stop smoking?</a:t>
            </a:r>
          </a:p>
        </p:txBody>
      </p:sp>
      <p:sp>
        <p:nvSpPr>
          <p:cNvPr id="5" name="AutoShape 5"/>
          <p:cNvSpPr/>
          <p:nvPr/>
        </p:nvSpPr>
        <p:spPr>
          <a:xfrm>
            <a:off x="495300" y="-266700"/>
            <a:ext cx="38100" cy="7467595"/>
          </a:xfrm>
          <a:prstGeom prst="rect">
            <a:avLst/>
          </a:prstGeom>
          <a:solidFill>
            <a:srgbClr val="F4F4F4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937350" y="6596362"/>
            <a:ext cx="2941500" cy="29415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 rot="5400000">
            <a:off x="16517677" y="773502"/>
            <a:ext cx="1292746" cy="1376638"/>
            <a:chOff x="0" y="0"/>
            <a:chExt cx="1723661" cy="1835518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0"/>
              <a:ext cx="1723661" cy="524123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652935"/>
              <a:ext cx="1723661" cy="524123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1311395"/>
              <a:ext cx="1723661" cy="524123"/>
            </a:xfrm>
            <a:prstGeom prst="rect">
              <a:avLst/>
            </a:prstGeom>
          </p:spPr>
        </p:pic>
      </p:grpSp>
      <p:sp>
        <p:nvSpPr>
          <p:cNvPr id="11" name="TextBox 11"/>
          <p:cNvSpPr txBox="1"/>
          <p:nvPr/>
        </p:nvSpPr>
        <p:spPr>
          <a:xfrm>
            <a:off x="718095" y="485791"/>
            <a:ext cx="10433755" cy="1152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72">
                <a:solidFill>
                  <a:srgbClr val="F0F197"/>
                </a:solidFill>
                <a:latin typeface="Montserrat Classic"/>
              </a:rPr>
              <a:t>Problem Statement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4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544800" y="-98071"/>
            <a:ext cx="3962400" cy="9525000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3" name="TextBox 3"/>
          <p:cNvSpPr txBox="1"/>
          <p:nvPr/>
        </p:nvSpPr>
        <p:spPr>
          <a:xfrm rot="5400000">
            <a:off x="14204596" y="3569054"/>
            <a:ext cx="559505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79"/>
              </a:lnSpc>
            </a:pPr>
            <a:r>
              <a:rPr lang="en-US" sz="3400" spc="136">
                <a:solidFill>
                  <a:srgbClr val="202020"/>
                </a:solidFill>
                <a:latin typeface="Montserrat Classic Bold"/>
              </a:rPr>
              <a:t>Did you know?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408328" y="2772415"/>
            <a:ext cx="9478721" cy="4742170"/>
            <a:chOff x="0" y="0"/>
            <a:chExt cx="12638295" cy="6322893"/>
          </a:xfrm>
        </p:grpSpPr>
        <p:sp>
          <p:nvSpPr>
            <p:cNvPr id="5" name="TextBox 5"/>
            <p:cNvSpPr txBox="1"/>
            <p:nvPr/>
          </p:nvSpPr>
          <p:spPr>
            <a:xfrm>
              <a:off x="0" y="247650"/>
              <a:ext cx="12638295" cy="4203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658"/>
                </a:lnSpc>
              </a:pPr>
              <a:r>
                <a:rPr lang="en-US" sz="21906" spc="1533">
                  <a:solidFill>
                    <a:srgbClr val="202020"/>
                  </a:solidFill>
                  <a:latin typeface="Montserrat Classic Bold"/>
                </a:rPr>
                <a:t>60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029739"/>
              <a:ext cx="11764391" cy="1293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83"/>
                </a:lnSpc>
              </a:pPr>
              <a:r>
                <a:rPr lang="en-US" sz="2987" spc="268" dirty="0">
                  <a:solidFill>
                    <a:srgbClr val="202020"/>
                  </a:solidFill>
                  <a:latin typeface="Montserrat Classic"/>
                </a:rPr>
                <a:t>CHEMICAL IN CIGARETTE THAT ARE KNOWN TO CAUSING CANCER!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990600" y="24003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038749" y="7961801"/>
            <a:ext cx="2325199" cy="2325199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 rot="5400000">
            <a:off x="-74890" y="487266"/>
            <a:ext cx="1472663" cy="1568231"/>
            <a:chOff x="0" y="0"/>
            <a:chExt cx="1963551" cy="2090975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0"/>
              <a:ext cx="1963551" cy="597067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743807"/>
              <a:ext cx="1963551" cy="597067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1493908"/>
              <a:ext cx="1963551" cy="597067"/>
            </a:xfrm>
            <a:prstGeom prst="rect">
              <a:avLst/>
            </a:prstGeom>
          </p:spPr>
        </p:pic>
      </p:grpSp>
      <p:sp>
        <p:nvSpPr>
          <p:cNvPr id="13" name="TextBox 13"/>
          <p:cNvSpPr txBox="1"/>
          <p:nvPr/>
        </p:nvSpPr>
        <p:spPr>
          <a:xfrm>
            <a:off x="9929283" y="1096122"/>
            <a:ext cx="3101054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CARBON MONOXIDE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97695" y="496950"/>
            <a:ext cx="1581626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Open Sans Bold"/>
              </a:rPr>
              <a:t>TOLEUENE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79972" y="9537082"/>
            <a:ext cx="2335435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POLONIUM-210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77151" y="8811980"/>
            <a:ext cx="588073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TAR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4215" y="7339325"/>
            <a:ext cx="2643061" cy="83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HYDROGEN CYANIDE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79458" y="4968240"/>
            <a:ext cx="1706642" cy="403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HEXAMINE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13324" y="2597155"/>
            <a:ext cx="1412843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ACETONE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887276" y="1028700"/>
            <a:ext cx="1675324" cy="403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METHANE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492591" y="2459995"/>
            <a:ext cx="1536192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CADMIUM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349472" y="4831080"/>
            <a:ext cx="1394152" cy="403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ARSENIC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40419" y="7339325"/>
            <a:ext cx="1240536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BUTANE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20098" y="8811980"/>
            <a:ext cx="1481423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202020"/>
                </a:solidFill>
                <a:latin typeface="Open Sans Bold"/>
              </a:rPr>
              <a:t>NICOTINE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2055290" cy="3295297"/>
          </a:xfrm>
          <a:prstGeom prst="rect">
            <a:avLst/>
          </a:prstGeom>
          <a:solidFill>
            <a:srgbClr val="FF4343"/>
          </a:solidFill>
        </p:spPr>
      </p:sp>
      <p:sp>
        <p:nvSpPr>
          <p:cNvPr id="3" name="AutoShape 3"/>
          <p:cNvSpPr/>
          <p:nvPr/>
        </p:nvSpPr>
        <p:spPr>
          <a:xfrm>
            <a:off x="17259300" y="10287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633252" y="6463380"/>
            <a:ext cx="2948240" cy="294824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40" r="643" b="1372"/>
          <a:stretch>
            <a:fillRect/>
          </a:stretch>
        </p:blipFill>
        <p:spPr>
          <a:xfrm>
            <a:off x="10698659" y="168220"/>
            <a:ext cx="6328441" cy="995056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63190" y="291282"/>
            <a:ext cx="7614355" cy="3378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99"/>
              </a:lnSpc>
            </a:pPr>
            <a:r>
              <a:rPr lang="en-US" sz="8000" spc="72">
                <a:solidFill>
                  <a:srgbClr val="202020"/>
                </a:solidFill>
                <a:latin typeface="Montserrat Classic Bold"/>
              </a:rPr>
              <a:t>R</a:t>
            </a:r>
            <a:r>
              <a:rPr lang="en-US" sz="7999">
                <a:solidFill>
                  <a:srgbClr val="202020"/>
                </a:solidFill>
                <a:latin typeface="Montserrat Classic Bold"/>
              </a:rPr>
              <a:t>isk of Smoking</a:t>
            </a:r>
          </a:p>
          <a:p>
            <a:pPr>
              <a:lnSpc>
                <a:spcPts val="8800"/>
              </a:lnSpc>
            </a:pPr>
            <a:endParaRPr lang="en-US" sz="7999">
              <a:solidFill>
                <a:srgbClr val="202020"/>
              </a:solidFill>
              <a:latin typeface="Montserrat Classic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940990" y="1373658"/>
            <a:ext cx="8897055" cy="8405342"/>
            <a:chOff x="0" y="0"/>
            <a:chExt cx="11862740" cy="11207123"/>
          </a:xfrm>
        </p:grpSpPr>
        <p:sp>
          <p:nvSpPr>
            <p:cNvPr id="8" name="TextBox 8"/>
            <p:cNvSpPr txBox="1"/>
            <p:nvPr/>
          </p:nvSpPr>
          <p:spPr>
            <a:xfrm>
              <a:off x="0" y="0"/>
              <a:ext cx="11862740" cy="690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79"/>
                </a:lnSpc>
              </a:pPr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296882"/>
              <a:ext cx="11862740" cy="99102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endParaRPr/>
            </a:p>
            <a:p>
              <a:pPr marL="462239" lvl="1" indent="-231119">
                <a:lnSpc>
                  <a:spcPts val="3919"/>
                </a:lnSpc>
                <a:buFont typeface="Arial"/>
                <a:buChar char="•"/>
              </a:pPr>
              <a:r>
                <a:rPr lang="en-US" sz="2800" spc="56">
                  <a:solidFill>
                    <a:srgbClr val="202020"/>
                  </a:solidFill>
                  <a:latin typeface="Montserrat Light"/>
                </a:rPr>
                <a:t>According to World Health Organization (WHO), tobacco use causes more than 7 million deaths per year worldwide.</a:t>
              </a:r>
            </a:p>
            <a:p>
              <a:pPr>
                <a:lnSpc>
                  <a:spcPts val="3919"/>
                </a:lnSpc>
              </a:pPr>
              <a:endParaRPr lang="en-US" sz="2800" spc="56">
                <a:solidFill>
                  <a:srgbClr val="202020"/>
                </a:solidFill>
                <a:latin typeface="Montserrat Light"/>
              </a:endParaRPr>
            </a:p>
            <a:p>
              <a:pPr marL="462239" lvl="1" indent="-231119">
                <a:lnSpc>
                  <a:spcPts val="3919"/>
                </a:lnSpc>
                <a:buFont typeface="Arial"/>
                <a:buChar char="•"/>
              </a:pPr>
              <a:r>
                <a:rPr lang="en-US" sz="2800" spc="56">
                  <a:solidFill>
                    <a:srgbClr val="202020"/>
                  </a:solidFill>
                  <a:latin typeface="Montserrat Light"/>
                </a:rPr>
                <a:t>According to the 2014 Surgeon General’s Report on smoking and health, Smoking is a major cause of cardiovascular disease (CVD) and causes approximately one of every four deaths from CVD,</a:t>
              </a:r>
            </a:p>
            <a:p>
              <a:pPr>
                <a:lnSpc>
                  <a:spcPts val="3919"/>
                </a:lnSpc>
              </a:pPr>
              <a:r>
                <a:rPr lang="en-US" sz="2800" spc="56">
                  <a:solidFill>
                    <a:srgbClr val="202020"/>
                  </a:solidFill>
                  <a:latin typeface="Montserrat Light"/>
                </a:rPr>
                <a:t> </a:t>
              </a:r>
            </a:p>
            <a:p>
              <a:pPr marL="462280" lvl="1" indent="-231140">
                <a:lnSpc>
                  <a:spcPts val="3919"/>
                </a:lnSpc>
                <a:buFont typeface="Arial"/>
                <a:buChar char="•"/>
              </a:pPr>
              <a:r>
                <a:rPr lang="en-US" sz="2800" spc="56">
                  <a:solidFill>
                    <a:srgbClr val="202020"/>
                  </a:solidFill>
                  <a:latin typeface="Montserrat Light"/>
                </a:rPr>
                <a:t>Lung cancer is the most common form of the disease in the world and 90 percent of all cases are caused by cigarette smoking. It kills 1.2 million people a year.(Kelland. K,2010)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164050" y="-114300"/>
            <a:ext cx="2247900" cy="10401300"/>
          </a:xfrm>
          <a:prstGeom prst="rect">
            <a:avLst/>
          </a:prstGeom>
          <a:solidFill>
            <a:srgbClr val="FF4343"/>
          </a:solidFill>
        </p:spPr>
      </p:sp>
      <p:sp>
        <p:nvSpPr>
          <p:cNvPr id="3" name="AutoShape 3"/>
          <p:cNvSpPr/>
          <p:nvPr/>
        </p:nvSpPr>
        <p:spPr>
          <a:xfrm>
            <a:off x="495300" y="-266700"/>
            <a:ext cx="38100" cy="7467595"/>
          </a:xfrm>
          <a:prstGeom prst="rect">
            <a:avLst/>
          </a:prstGeom>
          <a:solidFill>
            <a:srgbClr val="F4F4F4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937350" y="6596362"/>
            <a:ext cx="2941500" cy="29415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 rot="5400000">
            <a:off x="16517677" y="773502"/>
            <a:ext cx="1292746" cy="1376638"/>
            <a:chOff x="0" y="0"/>
            <a:chExt cx="1723661" cy="1835518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0"/>
              <a:ext cx="1723661" cy="524123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652935"/>
              <a:ext cx="1723661" cy="524123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1311395"/>
              <a:ext cx="1723661" cy="524123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10628332" y="8201025"/>
            <a:ext cx="584739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300">
                <a:solidFill>
                  <a:srgbClr val="F4F4F4"/>
                </a:solidFill>
                <a:latin typeface="Montserrat Classic"/>
              </a:rPr>
              <a:t>IT'S TIME TO CHANGE YOURSELF!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9795" y="2721004"/>
            <a:ext cx="10192455" cy="2270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72">
                <a:solidFill>
                  <a:srgbClr val="F4F4F4"/>
                </a:solidFill>
                <a:latin typeface="Montserrat Classic Bold"/>
              </a:rPr>
              <a:t>How to quit smoking?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9195" y="574691"/>
            <a:ext cx="10433755" cy="1152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72">
                <a:solidFill>
                  <a:srgbClr val="F0F197"/>
                </a:solidFill>
                <a:latin typeface="Montserrat Classic"/>
              </a:rPr>
              <a:t>Campaign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76300" y="25527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3" name="AutoShape 3"/>
          <p:cNvSpPr/>
          <p:nvPr/>
        </p:nvSpPr>
        <p:spPr>
          <a:xfrm>
            <a:off x="-261366" y="-438150"/>
            <a:ext cx="2552700" cy="4076700"/>
          </a:xfrm>
          <a:prstGeom prst="rect">
            <a:avLst/>
          </a:prstGeom>
          <a:solidFill>
            <a:srgbClr val="FF4343"/>
          </a:solidFill>
        </p:spPr>
      </p:sp>
      <p:sp>
        <p:nvSpPr>
          <p:cNvPr id="4" name="AutoShape 4"/>
          <p:cNvSpPr/>
          <p:nvPr/>
        </p:nvSpPr>
        <p:spPr>
          <a:xfrm>
            <a:off x="17849850" y="-53801"/>
            <a:ext cx="1447800" cy="10378901"/>
          </a:xfrm>
          <a:prstGeom prst="rect">
            <a:avLst/>
          </a:prstGeom>
          <a:solidFill>
            <a:srgbClr val="FF4343"/>
          </a:solidFill>
        </p:spPr>
      </p:sp>
      <p:grpSp>
        <p:nvGrpSpPr>
          <p:cNvPr id="5" name="Group 5"/>
          <p:cNvGrpSpPr/>
          <p:nvPr/>
        </p:nvGrpSpPr>
        <p:grpSpPr>
          <a:xfrm>
            <a:off x="1014984" y="3642622"/>
            <a:ext cx="9544755" cy="6506908"/>
            <a:chOff x="0" y="-66675"/>
            <a:chExt cx="12726339" cy="8675878"/>
          </a:xfrm>
        </p:grpSpPr>
        <p:sp>
          <p:nvSpPr>
            <p:cNvPr id="6" name="TextBox 6"/>
            <p:cNvSpPr txBox="1"/>
            <p:nvPr/>
          </p:nvSpPr>
          <p:spPr>
            <a:xfrm>
              <a:off x="0" y="787188"/>
              <a:ext cx="12726339" cy="12804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800" spc="56" dirty="0">
                  <a:solidFill>
                    <a:srgbClr val="202020"/>
                  </a:solidFill>
                  <a:latin typeface="Montserrat Light"/>
                </a:rPr>
                <a:t>To help and assist to those in need particularly smokers who want to quit smoking.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2726339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PROVIDING ASSIST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740446"/>
              <a:ext cx="12726339" cy="12804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800" spc="56" dirty="0">
                  <a:solidFill>
                    <a:srgbClr val="202020"/>
                  </a:solidFill>
                  <a:latin typeface="Montserrat Light"/>
                </a:rPr>
                <a:t>To cultivate awareness regarding danger of smoking especially among UTM people's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886583"/>
              <a:ext cx="12726339" cy="6381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 dirty="0">
                  <a:solidFill>
                    <a:srgbClr val="202020"/>
                  </a:solidFill>
                  <a:latin typeface="Montserrat Classic"/>
                </a:rPr>
                <a:t>RAISE AWARENESS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664918"/>
              <a:ext cx="12726339" cy="1944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r>
                <a:rPr lang="en-US" sz="2800" spc="56">
                  <a:solidFill>
                    <a:srgbClr val="202020"/>
                  </a:solidFill>
                  <a:latin typeface="Montserrat Light"/>
                </a:rPr>
                <a:t>To help UTM transform into non smoking area coincide with the enactment of Tobacco Control Regulations 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5811054"/>
              <a:ext cx="12726339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CLEAN FRESH AIR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6232" y="22399"/>
            <a:ext cx="9843918" cy="449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99"/>
              </a:lnSpc>
            </a:pPr>
            <a:r>
              <a:rPr lang="en-US" sz="7999" dirty="0">
                <a:solidFill>
                  <a:srgbClr val="202020"/>
                </a:solidFill>
                <a:latin typeface="Montserrat Classic Bold"/>
              </a:rPr>
              <a:t>Smoking </a:t>
            </a:r>
            <a:r>
              <a:rPr lang="en-US" sz="7999" dirty="0">
                <a:solidFill>
                  <a:srgbClr val="DE0F3F"/>
                </a:solidFill>
                <a:latin typeface="Montserrat Classic Bold"/>
              </a:rPr>
              <a:t>Kills</a:t>
            </a:r>
            <a:r>
              <a:rPr lang="en-US" sz="7999" dirty="0">
                <a:solidFill>
                  <a:srgbClr val="202020"/>
                </a:solidFill>
                <a:latin typeface="Montserrat Classic Bold"/>
              </a:rPr>
              <a:t> Campaign Awareness</a:t>
            </a:r>
          </a:p>
          <a:p>
            <a:pPr>
              <a:lnSpc>
                <a:spcPts val="8800"/>
              </a:lnSpc>
            </a:pPr>
            <a:endParaRPr lang="en-US" sz="7999" dirty="0">
              <a:solidFill>
                <a:srgbClr val="202020"/>
              </a:solidFill>
              <a:latin typeface="Montserrat Classic Bold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 l="1635" r="1635"/>
          <a:stretch>
            <a:fillRect/>
          </a:stretch>
        </p:blipFill>
        <p:spPr>
          <a:xfrm>
            <a:off x="10758107" y="5791"/>
            <a:ext cx="6936157" cy="10143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747652" y="4786312"/>
            <a:ext cx="33338" cy="5710238"/>
          </a:xfrm>
          <a:prstGeom prst="rect">
            <a:avLst/>
          </a:prstGeom>
          <a:solidFill>
            <a:srgbClr val="202020"/>
          </a:solidFill>
        </p:spPr>
      </p:sp>
      <p:grpSp>
        <p:nvGrpSpPr>
          <p:cNvPr id="3" name="Group 3"/>
          <p:cNvGrpSpPr/>
          <p:nvPr/>
        </p:nvGrpSpPr>
        <p:grpSpPr>
          <a:xfrm>
            <a:off x="8547627" y="4636770"/>
            <a:ext cx="438150" cy="43815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4343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8547627" y="7422175"/>
            <a:ext cx="438150" cy="438150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4343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9644942" y="1969792"/>
            <a:ext cx="7157158" cy="1536077"/>
            <a:chOff x="0" y="0"/>
            <a:chExt cx="9542877" cy="2048103"/>
          </a:xfrm>
        </p:grpSpPr>
        <p:sp>
          <p:nvSpPr>
            <p:cNvPr id="8" name="TextBox 8"/>
            <p:cNvSpPr txBox="1"/>
            <p:nvPr/>
          </p:nvSpPr>
          <p:spPr>
            <a:xfrm>
              <a:off x="0" y="-66675"/>
              <a:ext cx="9542877" cy="1387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DEWAN SULTAN ISKANDAR,</a:t>
              </a:r>
            </a:p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UTM, JOHOR BAHRU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472201"/>
              <a:ext cx="9542877" cy="5759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02142" y="4573581"/>
            <a:ext cx="7157158" cy="1002677"/>
            <a:chOff x="0" y="0"/>
            <a:chExt cx="9542877" cy="133690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66675"/>
              <a:ext cx="9542877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14 FEBRUARY 2020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1001"/>
              <a:ext cx="9542877" cy="5759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102142" y="7358987"/>
            <a:ext cx="7157158" cy="1002677"/>
            <a:chOff x="0" y="0"/>
            <a:chExt cx="9542877" cy="1336903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66675"/>
              <a:ext cx="9542877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15 FEBRUARY 2020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761001"/>
              <a:ext cx="9542877" cy="5759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endParaRPr/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898619" y="-637798"/>
            <a:ext cx="3375628" cy="3375628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419100" y="2814906"/>
            <a:ext cx="25545" cy="5517657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18" name="AutoShape 18"/>
          <p:cNvSpPr/>
          <p:nvPr/>
        </p:nvSpPr>
        <p:spPr>
          <a:xfrm>
            <a:off x="-636266" y="8298475"/>
            <a:ext cx="2186932" cy="2537451"/>
          </a:xfrm>
          <a:prstGeom prst="rect">
            <a:avLst/>
          </a:prstGeom>
          <a:solidFill>
            <a:srgbClr val="FF4343"/>
          </a:solidFill>
        </p:spPr>
      </p:sp>
      <p:grpSp>
        <p:nvGrpSpPr>
          <p:cNvPr id="19" name="Group 19"/>
          <p:cNvGrpSpPr/>
          <p:nvPr/>
        </p:nvGrpSpPr>
        <p:grpSpPr>
          <a:xfrm>
            <a:off x="789195" y="3386804"/>
            <a:ext cx="7141399" cy="3513391"/>
            <a:chOff x="0" y="0"/>
            <a:chExt cx="9521865" cy="4684522"/>
          </a:xfrm>
        </p:grpSpPr>
        <p:sp>
          <p:nvSpPr>
            <p:cNvPr id="20" name="TextBox 20"/>
            <p:cNvSpPr txBox="1"/>
            <p:nvPr/>
          </p:nvSpPr>
          <p:spPr>
            <a:xfrm>
              <a:off x="0" y="3993642"/>
              <a:ext cx="8029213" cy="690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79"/>
                </a:lnSpc>
              </a:pPr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66675"/>
              <a:ext cx="9521865" cy="3048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800"/>
                </a:lnSpc>
              </a:pPr>
              <a:r>
                <a:rPr lang="en-US" sz="8000" spc="72">
                  <a:solidFill>
                    <a:srgbClr val="202020"/>
                  </a:solidFill>
                  <a:latin typeface="Montserrat Classic Bold"/>
                </a:rPr>
                <a:t>Details of The Campaign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 rot="5400000">
            <a:off x="968016" y="8756215"/>
            <a:ext cx="1165300" cy="1240921"/>
            <a:chOff x="0" y="0"/>
            <a:chExt cx="1553733" cy="1654562"/>
          </a:xfrm>
        </p:grpSpPr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0"/>
              <a:ext cx="1553733" cy="47245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588565"/>
              <a:ext cx="1553733" cy="47245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1182110"/>
              <a:ext cx="1553733" cy="4724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640300" y="24384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3" name="AutoShape 3"/>
          <p:cNvSpPr/>
          <p:nvPr/>
        </p:nvSpPr>
        <p:spPr>
          <a:xfrm>
            <a:off x="-704850" y="-342900"/>
            <a:ext cx="2264100" cy="11391900"/>
          </a:xfrm>
          <a:prstGeom prst="rect">
            <a:avLst/>
          </a:prstGeom>
          <a:solidFill>
            <a:srgbClr val="FF4343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alphaModFix amt="93000"/>
          </a:blip>
          <a:srcRect/>
          <a:stretch>
            <a:fillRect/>
          </a:stretch>
        </p:blipFill>
        <p:spPr>
          <a:xfrm>
            <a:off x="11684382" y="1940337"/>
            <a:ext cx="4794650" cy="739852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864132" y="454767"/>
            <a:ext cx="12453058" cy="261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74"/>
              </a:lnSpc>
            </a:pPr>
            <a:r>
              <a:rPr lang="en-US" sz="5499" spc="494">
                <a:solidFill>
                  <a:srgbClr val="202020"/>
                </a:solidFill>
                <a:latin typeface="Montserrat Classic Bold"/>
              </a:rPr>
              <a:t>WHAT TO BE EXPECTED IN THIS CAMPAIGN?</a:t>
            </a:r>
          </a:p>
          <a:p>
            <a:pPr>
              <a:lnSpc>
                <a:spcPts val="6875"/>
              </a:lnSpc>
            </a:pPr>
            <a:endParaRPr lang="en-US" sz="5499" spc="494">
              <a:solidFill>
                <a:srgbClr val="202020"/>
              </a:solidFill>
              <a:latin typeface="Montserrat Classic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384126" y="3031219"/>
            <a:ext cx="5706535" cy="6742477"/>
            <a:chOff x="0" y="-66675"/>
            <a:chExt cx="7608714" cy="8989969"/>
          </a:xfrm>
        </p:grpSpPr>
        <p:sp>
          <p:nvSpPr>
            <p:cNvPr id="7" name="TextBox 7"/>
            <p:cNvSpPr txBox="1"/>
            <p:nvPr/>
          </p:nvSpPr>
          <p:spPr>
            <a:xfrm>
              <a:off x="0" y="1604281"/>
              <a:ext cx="7608714" cy="73190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29177" lvl="1" indent="-214589">
                <a:lnSpc>
                  <a:spcPts val="3639"/>
                </a:lnSpc>
                <a:buFont typeface="Arial"/>
                <a:buChar char="•"/>
              </a:pPr>
              <a:r>
                <a:rPr lang="en-US" sz="2600" dirty="0" err="1">
                  <a:solidFill>
                    <a:srgbClr val="202020"/>
                  </a:solidFill>
                  <a:latin typeface="Montserrat Light"/>
                </a:rPr>
                <a:t>Y.B,Dr</a:t>
              </a:r>
              <a:r>
                <a:rPr lang="en-US" sz="2600" dirty="0">
                  <a:solidFill>
                    <a:srgbClr val="202020"/>
                  </a:solidFill>
                  <a:latin typeface="Montserrat Light"/>
                </a:rPr>
                <a:t>. Lee Boon </a:t>
              </a:r>
              <a:r>
                <a:rPr lang="en-US" sz="2600" dirty="0" err="1">
                  <a:solidFill>
                    <a:srgbClr val="202020"/>
                  </a:solidFill>
                  <a:latin typeface="Montserrat Light"/>
                </a:rPr>
                <a:t>Chye</a:t>
              </a:r>
              <a:r>
                <a:rPr lang="en-US" sz="2600" dirty="0">
                  <a:solidFill>
                    <a:srgbClr val="202020"/>
                  </a:solidFill>
                  <a:latin typeface="Montserrat Light"/>
                </a:rPr>
                <a:t> is a doctor and a certified cardiologist and currently serving as The deputy Minister of Health.</a:t>
              </a:r>
            </a:p>
            <a:p>
              <a:pPr>
                <a:lnSpc>
                  <a:spcPts val="3639"/>
                </a:lnSpc>
              </a:pPr>
              <a:endParaRPr lang="en-US" sz="2600" dirty="0">
                <a:solidFill>
                  <a:srgbClr val="202020"/>
                </a:solidFill>
                <a:latin typeface="Montserrat Light"/>
              </a:endParaRPr>
            </a:p>
            <a:p>
              <a:pPr marL="429260" lvl="1" indent="-214630">
                <a:lnSpc>
                  <a:spcPts val="3640"/>
                </a:lnSpc>
                <a:buFont typeface="Arial"/>
                <a:buChar char="•"/>
              </a:pPr>
              <a:r>
                <a:rPr lang="en-US" sz="2600" dirty="0">
                  <a:solidFill>
                    <a:srgbClr val="202020"/>
                  </a:solidFill>
                  <a:latin typeface="Montserrat Light"/>
                </a:rPr>
                <a:t>He holds 2 post graduate degree, a Master of Medicine from the University </a:t>
              </a:r>
              <a:r>
                <a:rPr lang="en-US" sz="2600" dirty="0" err="1">
                  <a:solidFill>
                    <a:srgbClr val="202020"/>
                  </a:solidFill>
                  <a:latin typeface="Montserrat Light"/>
                </a:rPr>
                <a:t>Kebangsaan</a:t>
              </a:r>
              <a:r>
                <a:rPr lang="en-US" sz="2600" dirty="0">
                  <a:solidFill>
                    <a:srgbClr val="202020"/>
                  </a:solidFill>
                  <a:latin typeface="Montserrat Light"/>
                </a:rPr>
                <a:t> Malaysia and Membership of the Royal Colleges of Physicians from UK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7608714" cy="1387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TALK BY DEPUTY MINISTRY OF HEALTH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031897" y="9447373"/>
            <a:ext cx="3929699" cy="604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spc="90" dirty="0">
                <a:solidFill>
                  <a:srgbClr val="000000"/>
                </a:solidFill>
                <a:latin typeface="Lato Bold Italics"/>
              </a:rPr>
              <a:t>DEPUTY MINISTER OF HEALTH, DR. LEE BOON CHYE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640300" y="24384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3" name="AutoShape 3"/>
          <p:cNvSpPr/>
          <p:nvPr/>
        </p:nvSpPr>
        <p:spPr>
          <a:xfrm>
            <a:off x="-704850" y="-342900"/>
            <a:ext cx="2264100" cy="11391900"/>
          </a:xfrm>
          <a:prstGeom prst="rect">
            <a:avLst/>
          </a:prstGeom>
          <a:solidFill>
            <a:srgbClr val="FF4343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773" r="4775"/>
          <a:stretch>
            <a:fillRect/>
          </a:stretch>
        </p:blipFill>
        <p:spPr>
          <a:xfrm>
            <a:off x="8649461" y="2933700"/>
            <a:ext cx="8698033" cy="620508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864132" y="454767"/>
            <a:ext cx="12453058" cy="261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74"/>
              </a:lnSpc>
            </a:pPr>
            <a:r>
              <a:rPr lang="en-US" sz="5499" spc="494">
                <a:solidFill>
                  <a:srgbClr val="202020"/>
                </a:solidFill>
                <a:latin typeface="Montserrat Classic Bold"/>
              </a:rPr>
              <a:t>WHAT TO BE EXPECTED IN THIS CAMPAIGN?</a:t>
            </a:r>
          </a:p>
          <a:p>
            <a:pPr>
              <a:lnSpc>
                <a:spcPts val="6875"/>
              </a:lnSpc>
            </a:pPr>
            <a:endParaRPr lang="en-US" sz="5499" spc="494">
              <a:solidFill>
                <a:srgbClr val="202020"/>
              </a:solidFill>
              <a:latin typeface="Montserrat Classic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067332" y="3550489"/>
            <a:ext cx="5706535" cy="4942040"/>
            <a:chOff x="0" y="0"/>
            <a:chExt cx="7608714" cy="6589386"/>
          </a:xfrm>
        </p:grpSpPr>
        <p:sp>
          <p:nvSpPr>
            <p:cNvPr id="7" name="TextBox 7"/>
            <p:cNvSpPr txBox="1"/>
            <p:nvPr/>
          </p:nvSpPr>
          <p:spPr>
            <a:xfrm>
              <a:off x="0" y="2315481"/>
              <a:ext cx="7608714" cy="42739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29177" lvl="1" indent="-214589">
                <a:lnSpc>
                  <a:spcPts val="3639"/>
                </a:lnSpc>
                <a:buFont typeface="Arial"/>
                <a:buChar char="•"/>
              </a:pPr>
              <a:r>
                <a:rPr lang="en-US" sz="2600">
                  <a:solidFill>
                    <a:srgbClr val="202020"/>
                  </a:solidFill>
                  <a:latin typeface="Montserrat Light"/>
                </a:rPr>
                <a:t>Our expert will guide you step by step to get rid habit of smoking </a:t>
              </a:r>
            </a:p>
            <a:p>
              <a:pPr marL="429177" lvl="1" indent="-214589">
                <a:lnSpc>
                  <a:spcPts val="3639"/>
                </a:lnSpc>
                <a:buFont typeface="Arial"/>
                <a:buChar char="•"/>
              </a:pPr>
              <a:r>
                <a:rPr lang="en-US" sz="2600">
                  <a:solidFill>
                    <a:srgbClr val="202020"/>
                  </a:solidFill>
                  <a:latin typeface="Montserrat Light"/>
                </a:rPr>
                <a:t>Provide necessary help</a:t>
              </a:r>
              <a:r>
                <a:rPr lang="en-US" sz="2599">
                  <a:solidFill>
                    <a:srgbClr val="202020"/>
                  </a:solidFill>
                  <a:latin typeface="Montserrat Light"/>
                </a:rPr>
                <a:t> and advice.</a:t>
              </a:r>
            </a:p>
            <a:p>
              <a:pPr marL="429177" lvl="1" indent="-214589">
                <a:lnSpc>
                  <a:spcPts val="3639"/>
                </a:lnSpc>
                <a:buFont typeface="Arial"/>
                <a:buChar char="•"/>
              </a:pPr>
              <a:r>
                <a:rPr lang="en-US" sz="2599">
                  <a:solidFill>
                    <a:srgbClr val="202020"/>
                  </a:solidFill>
                  <a:latin typeface="Montserrat Light"/>
                </a:rPr>
                <a:t>Provide anti-smoking medicine.</a:t>
              </a:r>
            </a:p>
            <a:p>
              <a:pPr>
                <a:lnSpc>
                  <a:spcPts val="3640"/>
                </a:lnSpc>
              </a:pPr>
              <a:r>
                <a:rPr lang="en-US" sz="2600">
                  <a:solidFill>
                    <a:srgbClr val="202020"/>
                  </a:solidFill>
                  <a:latin typeface="Montserrat Light"/>
                </a:rPr>
                <a:t>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7608714" cy="2098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HEALTH COUNSELLING SESSION WITH EXPERT </a:t>
              </a:r>
            </a:p>
            <a:p>
              <a:pPr>
                <a:lnSpc>
                  <a:spcPts val="4200"/>
                </a:lnSpc>
              </a:pPr>
              <a:endParaRPr lang="en-US" sz="3000" spc="300">
                <a:solidFill>
                  <a:srgbClr val="202020"/>
                </a:solidFill>
                <a:latin typeface="Montserrat Classic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640300" y="24384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3" name="AutoShape 3"/>
          <p:cNvSpPr/>
          <p:nvPr/>
        </p:nvSpPr>
        <p:spPr>
          <a:xfrm>
            <a:off x="-704850" y="-342900"/>
            <a:ext cx="2264100" cy="11391900"/>
          </a:xfrm>
          <a:prstGeom prst="rect">
            <a:avLst/>
          </a:prstGeom>
          <a:solidFill>
            <a:srgbClr val="FF4343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034856" y="2739508"/>
            <a:ext cx="8224444" cy="55245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864132" y="454767"/>
            <a:ext cx="12453058" cy="261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74"/>
              </a:lnSpc>
            </a:pPr>
            <a:r>
              <a:rPr lang="en-US" sz="5499" spc="494">
                <a:solidFill>
                  <a:srgbClr val="202020"/>
                </a:solidFill>
                <a:latin typeface="Montserrat Classic Bold"/>
              </a:rPr>
              <a:t>WHAT TO BE EXPECTED IN THIS CAMPAIGN?</a:t>
            </a:r>
          </a:p>
          <a:p>
            <a:pPr>
              <a:lnSpc>
                <a:spcPts val="6875"/>
              </a:lnSpc>
            </a:pPr>
            <a:endParaRPr lang="en-US" sz="5499" spc="494">
              <a:solidFill>
                <a:srgbClr val="202020"/>
              </a:solidFill>
              <a:latin typeface="Montserrat Classic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124482" y="2739508"/>
            <a:ext cx="5706535" cy="2950743"/>
            <a:chOff x="0" y="0"/>
            <a:chExt cx="7608714" cy="3934324"/>
          </a:xfrm>
        </p:grpSpPr>
        <p:sp>
          <p:nvSpPr>
            <p:cNvPr id="7" name="TextBox 7"/>
            <p:cNvSpPr txBox="1"/>
            <p:nvPr/>
          </p:nvSpPr>
          <p:spPr>
            <a:xfrm>
              <a:off x="0" y="893081"/>
              <a:ext cx="7608714" cy="30412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29177" lvl="1" indent="-214589">
                <a:lnSpc>
                  <a:spcPts val="3639"/>
                </a:lnSpc>
                <a:buFont typeface="Arial"/>
                <a:buChar char="•"/>
              </a:pPr>
              <a:r>
                <a:rPr lang="en-US" sz="2600">
                  <a:solidFill>
                    <a:srgbClr val="202020"/>
                  </a:solidFill>
                  <a:latin typeface="Montserrat Light"/>
                </a:rPr>
                <a:t>Get information about danger of smoking directly.</a:t>
              </a:r>
            </a:p>
            <a:p>
              <a:pPr marL="429177" lvl="1" indent="-214589">
                <a:lnSpc>
                  <a:spcPts val="3639"/>
                </a:lnSpc>
                <a:buFont typeface="Arial"/>
                <a:buChar char="•"/>
              </a:pPr>
              <a:r>
                <a:rPr lang="en-US" sz="2599">
                  <a:solidFill>
                    <a:srgbClr val="202020"/>
                  </a:solidFill>
                  <a:latin typeface="Montserrat Light"/>
                </a:rPr>
                <a:t>View variety of the smoking exhibition.</a:t>
              </a:r>
            </a:p>
            <a:p>
              <a:pPr>
                <a:lnSpc>
                  <a:spcPts val="3640"/>
                </a:lnSpc>
              </a:pPr>
              <a:endParaRPr lang="en-US" sz="2599">
                <a:solidFill>
                  <a:srgbClr val="202020"/>
                </a:solidFill>
                <a:latin typeface="Montserrat Light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760871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BOOTH  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143532" y="6689208"/>
            <a:ext cx="5706535" cy="2026234"/>
            <a:chOff x="0" y="0"/>
            <a:chExt cx="7608714" cy="270164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893081"/>
              <a:ext cx="7608714" cy="18085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29260" lvl="1" indent="-214630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202020"/>
                  </a:solidFill>
                  <a:latin typeface="Montserrat Light"/>
                </a:rPr>
                <a:t>Win a free gifts as you participate in our activity and quiz!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760871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3000" spc="300">
                  <a:solidFill>
                    <a:srgbClr val="202020"/>
                  </a:solidFill>
                  <a:latin typeface="Montserrat Classic"/>
                </a:rPr>
                <a:t>LUCKY DRAW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774527" y="7478556"/>
            <a:ext cx="3456144" cy="3456144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581025" y="-419100"/>
            <a:ext cx="38100" cy="11353800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-304800" y="-990600"/>
            <a:ext cx="1676400" cy="3543300"/>
          </a:xfrm>
          <a:prstGeom prst="rect">
            <a:avLst/>
          </a:prstGeom>
          <a:solidFill>
            <a:srgbClr val="FF4343"/>
          </a:solidFill>
        </p:spPr>
      </p:sp>
      <p:grpSp>
        <p:nvGrpSpPr>
          <p:cNvPr id="5" name="Group 5"/>
          <p:cNvGrpSpPr/>
          <p:nvPr/>
        </p:nvGrpSpPr>
        <p:grpSpPr>
          <a:xfrm>
            <a:off x="1538305" y="3575114"/>
            <a:ext cx="10243255" cy="3587686"/>
            <a:chOff x="0" y="0"/>
            <a:chExt cx="13657673" cy="4783582"/>
          </a:xfrm>
        </p:grpSpPr>
        <p:sp>
          <p:nvSpPr>
            <p:cNvPr id="6" name="TextBox 6"/>
            <p:cNvSpPr txBox="1"/>
            <p:nvPr/>
          </p:nvSpPr>
          <p:spPr>
            <a:xfrm>
              <a:off x="0" y="4107307"/>
              <a:ext cx="13657673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6675"/>
              <a:ext cx="13657673" cy="3048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800"/>
                </a:lnSpc>
              </a:pPr>
              <a:r>
                <a:rPr lang="en-US" sz="8000" spc="72">
                  <a:solidFill>
                    <a:srgbClr val="F4F4F4"/>
                  </a:solidFill>
                  <a:latin typeface="Montserrat Classic Bold"/>
                </a:rPr>
                <a:t>How we plan our resources?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6676650" y="286055"/>
            <a:ext cx="1165300" cy="1240921"/>
            <a:chOff x="0" y="0"/>
            <a:chExt cx="1553733" cy="1654562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0"/>
              <a:ext cx="1553733" cy="472452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588565"/>
              <a:ext cx="1553733" cy="472452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1182110"/>
              <a:ext cx="1553733" cy="472452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1538305" y="238141"/>
            <a:ext cx="10433755" cy="2270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spc="72">
                <a:solidFill>
                  <a:srgbClr val="F0F197"/>
                </a:solidFill>
                <a:latin typeface="Montserrat Classic"/>
              </a:rPr>
              <a:t>Sponsor and Budget Allocation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71100" y="8911392"/>
            <a:ext cx="5588960" cy="105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spc="300">
                <a:solidFill>
                  <a:srgbClr val="F4F4F4"/>
                </a:solidFill>
                <a:latin typeface="Montserrat Classic"/>
              </a:rPr>
              <a:t>IF YOU FAIL TO PLAN YOU PLAN TO FAIL!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7845967" y="1143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3" name="AutoShape 3"/>
          <p:cNvSpPr/>
          <p:nvPr/>
        </p:nvSpPr>
        <p:spPr>
          <a:xfrm>
            <a:off x="17617367" y="-233680"/>
            <a:ext cx="495300" cy="4876800"/>
          </a:xfrm>
          <a:prstGeom prst="rect">
            <a:avLst/>
          </a:prstGeom>
          <a:solidFill>
            <a:srgbClr val="FF4343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663825" y="7151853"/>
            <a:ext cx="3319395" cy="3319395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1268533" y="369693"/>
            <a:ext cx="3993650" cy="1318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89"/>
              </a:lnSpc>
            </a:pPr>
            <a:r>
              <a:rPr lang="en-US" sz="4324" spc="172">
                <a:solidFill>
                  <a:srgbClr val="202020"/>
                </a:solidFill>
                <a:latin typeface="Montserrat Classic Bold"/>
              </a:rPr>
              <a:t>BUDGET ALLOCATION</a:t>
            </a:r>
          </a:p>
        </p:txBody>
      </p:sp>
      <p:grpSp>
        <p:nvGrpSpPr>
          <p:cNvPr id="6" name="Group 6"/>
          <p:cNvGrpSpPr/>
          <p:nvPr/>
        </p:nvGrpSpPr>
        <p:grpSpPr>
          <a:xfrm rot="5400000">
            <a:off x="16680957" y="8773740"/>
            <a:ext cx="1165300" cy="1240921"/>
            <a:chOff x="0" y="0"/>
            <a:chExt cx="1553733" cy="1654562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0"/>
              <a:ext cx="1553733" cy="472452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588565"/>
              <a:ext cx="1553733" cy="472452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1182110"/>
              <a:ext cx="1553733" cy="472452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8575381" y="1891397"/>
            <a:ext cx="9162635" cy="6213221"/>
            <a:chOff x="0" y="-38100"/>
            <a:chExt cx="12216848" cy="8284294"/>
          </a:xfrm>
        </p:grpSpPr>
        <p:sp>
          <p:nvSpPr>
            <p:cNvPr id="11" name="TextBox 11"/>
            <p:cNvSpPr txBox="1"/>
            <p:nvPr/>
          </p:nvSpPr>
          <p:spPr>
            <a:xfrm>
              <a:off x="9980372" y="5437035"/>
              <a:ext cx="2236476" cy="563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2"/>
                </a:lnSpc>
              </a:pPr>
              <a:r>
                <a:rPr lang="en-US" sz="1194">
                  <a:solidFill>
                    <a:srgbClr val="000000"/>
                  </a:solidFill>
                  <a:latin typeface="Arimo"/>
                </a:rPr>
                <a:t>FOOD AND BEVERAGE</a:t>
              </a:r>
            </a:p>
            <a:p>
              <a:pPr algn="ctr">
                <a:lnSpc>
                  <a:spcPts val="1672"/>
                </a:lnSpc>
              </a:pPr>
              <a:r>
                <a:rPr lang="en-US" sz="1194">
                  <a:solidFill>
                    <a:srgbClr val="000000"/>
                  </a:solidFill>
                  <a:latin typeface="Arimo"/>
                </a:rPr>
                <a:t>59.8%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7547" y="1665661"/>
              <a:ext cx="1461297" cy="5639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72"/>
                </a:lnSpc>
              </a:pPr>
              <a:r>
                <a:rPr lang="en-US" sz="1194" dirty="0">
                  <a:solidFill>
                    <a:srgbClr val="000000"/>
                  </a:solidFill>
                  <a:latin typeface="Arimo"/>
                </a:rPr>
                <a:t>CERTIFICATE</a:t>
              </a:r>
            </a:p>
            <a:p>
              <a:pPr algn="ctr">
                <a:lnSpc>
                  <a:spcPts val="1672"/>
                </a:lnSpc>
              </a:pPr>
              <a:r>
                <a:rPr lang="en-US" sz="1194" dirty="0">
                  <a:solidFill>
                    <a:srgbClr val="000000"/>
                  </a:solidFill>
                  <a:latin typeface="Arimo"/>
                </a:rPr>
                <a:t>22.9%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5738290"/>
              <a:ext cx="2056330" cy="563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72"/>
                </a:lnSpc>
              </a:pPr>
              <a:r>
                <a:rPr lang="en-US" sz="1194">
                  <a:solidFill>
                    <a:srgbClr val="000000"/>
                  </a:solidFill>
                  <a:latin typeface="Arimo"/>
                </a:rPr>
                <a:t>GIFT AND SOUVENIR</a:t>
              </a:r>
            </a:p>
            <a:p>
              <a:pPr algn="ctr">
                <a:lnSpc>
                  <a:spcPts val="1672"/>
                </a:lnSpc>
              </a:pPr>
              <a:r>
                <a:rPr lang="en-US" sz="1194">
                  <a:solidFill>
                    <a:srgbClr val="000000"/>
                  </a:solidFill>
                  <a:latin typeface="Arimo"/>
                </a:rPr>
                <a:t>9.4%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011947" y="7227840"/>
              <a:ext cx="1066168" cy="5639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72"/>
                </a:lnSpc>
              </a:pPr>
              <a:r>
                <a:rPr lang="en-US" sz="1194" dirty="0">
                  <a:solidFill>
                    <a:srgbClr val="000000"/>
                  </a:solidFill>
                  <a:latin typeface="Arimo"/>
                </a:rPr>
                <a:t>PROGRAM</a:t>
              </a:r>
            </a:p>
            <a:p>
              <a:pPr algn="ctr">
                <a:lnSpc>
                  <a:spcPts val="1672"/>
                </a:lnSpc>
              </a:pPr>
              <a:r>
                <a:rPr lang="en-US" sz="1194" dirty="0">
                  <a:solidFill>
                    <a:srgbClr val="000000"/>
                  </a:solidFill>
                  <a:latin typeface="Arimo"/>
                </a:rPr>
                <a:t>4.3%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822159" y="-38100"/>
              <a:ext cx="1200607" cy="56393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672"/>
                </a:lnSpc>
              </a:pPr>
              <a:r>
                <a:rPr lang="en-US" sz="1194" dirty="0">
                  <a:solidFill>
                    <a:srgbClr val="000000"/>
                  </a:solidFill>
                  <a:latin typeface="Arimo"/>
                </a:rPr>
                <a:t>PUBLICITY</a:t>
              </a:r>
            </a:p>
            <a:p>
              <a:pPr algn="ctr">
                <a:lnSpc>
                  <a:spcPts val="1672"/>
                </a:lnSpc>
              </a:pPr>
              <a:r>
                <a:rPr lang="en-US" sz="1194" dirty="0">
                  <a:solidFill>
                    <a:srgbClr val="000000"/>
                  </a:solidFill>
                  <a:latin typeface="Arimo"/>
                </a:rPr>
                <a:t>3.5%</a:t>
              </a:r>
            </a:p>
          </p:txBody>
        </p: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2171746" y="662061"/>
              <a:ext cx="7584133" cy="7584133"/>
              <a:chOff x="0" y="0"/>
              <a:chExt cx="2540000" cy="254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482558" y="0"/>
                <a:ext cx="2165286" cy="2632063"/>
              </a:xfrm>
              <a:custGeom>
                <a:avLst/>
                <a:gdLst/>
                <a:ahLst/>
                <a:cxnLst/>
                <a:rect l="l" t="t" r="r" b="b"/>
                <a:pathLst>
                  <a:path w="2165286" h="2632063">
                    <a:moveTo>
                      <a:pt x="787442" y="0"/>
                    </a:moveTo>
                    <a:cubicBezTo>
                      <a:pt x="1343959" y="0"/>
                      <a:pt x="1835649" y="362325"/>
                      <a:pt x="2000467" y="893876"/>
                    </a:cubicBezTo>
                    <a:cubicBezTo>
                      <a:pt x="2165286" y="1425427"/>
                      <a:pt x="1964835" y="2002365"/>
                      <a:pt x="1505943" y="2317214"/>
                    </a:cubicBezTo>
                    <a:cubicBezTo>
                      <a:pt x="1047051" y="2632063"/>
                      <a:pt x="436630" y="2611470"/>
                      <a:pt x="0" y="2266411"/>
                    </a:cubicBezTo>
                    <a:lnTo>
                      <a:pt x="787442" y="1270000"/>
                    </a:lnTo>
                    <a:close/>
                  </a:path>
                </a:pathLst>
              </a:custGeom>
              <a:solidFill>
                <a:srgbClr val="5627C8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245448" y="1270000"/>
                <a:ext cx="1024552" cy="1034522"/>
              </a:xfrm>
              <a:custGeom>
                <a:avLst/>
                <a:gdLst/>
                <a:ahLst/>
                <a:cxnLst/>
                <a:rect l="l" t="t" r="r" b="b"/>
                <a:pathLst>
                  <a:path w="1024552" h="1034522">
                    <a:moveTo>
                      <a:pt x="287894" y="1034522"/>
                    </a:moveTo>
                    <a:cubicBezTo>
                      <a:pt x="177372" y="955821"/>
                      <a:pt x="80175" y="859919"/>
                      <a:pt x="0" y="750462"/>
                    </a:cubicBezTo>
                    <a:lnTo>
                      <a:pt x="1024552" y="0"/>
                    </a:lnTo>
                    <a:close/>
                  </a:path>
                </a:pathLst>
              </a:custGeom>
              <a:solidFill>
                <a:srgbClr val="3151E1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946" y="1270000"/>
                <a:ext cx="1269054" cy="800730"/>
              </a:xfrm>
              <a:custGeom>
                <a:avLst/>
                <a:gdLst/>
                <a:ahLst/>
                <a:cxnLst/>
                <a:rect l="l" t="t" r="r" b="b"/>
                <a:pathLst>
                  <a:path w="1269054" h="800730">
                    <a:moveTo>
                      <a:pt x="283290" y="800730"/>
                    </a:moveTo>
                    <a:cubicBezTo>
                      <a:pt x="110008" y="587406"/>
                      <a:pt x="10603" y="323627"/>
                      <a:pt x="0" y="48998"/>
                    </a:cubicBezTo>
                    <a:lnTo>
                      <a:pt x="1269054" y="0"/>
                    </a:lnTo>
                    <a:close/>
                  </a:path>
                </a:pathLst>
              </a:custGeom>
              <a:solidFill>
                <a:srgbClr val="0071F2"/>
              </a:solid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-53518" y="18383"/>
                <a:ext cx="1323518" cy="1363980"/>
              </a:xfrm>
              <a:custGeom>
                <a:avLst/>
                <a:gdLst/>
                <a:ahLst/>
                <a:cxnLst/>
                <a:rect l="l" t="t" r="r" b="b"/>
                <a:pathLst>
                  <a:path w="1323518" h="1363980">
                    <a:moveTo>
                      <a:pt x="58498" y="1363980"/>
                    </a:moveTo>
                    <a:cubicBezTo>
                      <a:pt x="0" y="705387"/>
                      <a:pt x="456601" y="112091"/>
                      <a:pt x="1108216" y="0"/>
                    </a:cubicBezTo>
                    <a:lnTo>
                      <a:pt x="1323518" y="1251617"/>
                    </a:lnTo>
                    <a:close/>
                  </a:path>
                </a:pathLst>
              </a:custGeom>
              <a:solidFill>
                <a:srgbClr val="008DFB"/>
              </a:solid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992412" y="0"/>
                <a:ext cx="277588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277588" h="1270000">
                    <a:moveTo>
                      <a:pt x="0" y="30708"/>
                    </a:moveTo>
                    <a:cubicBezTo>
                      <a:pt x="91078" y="10308"/>
                      <a:pt x="184127" y="9"/>
                      <a:pt x="277461" y="0"/>
                    </a:cubicBezTo>
                    <a:lnTo>
                      <a:pt x="277588" y="1270000"/>
                    </a:lnTo>
                    <a:close/>
                  </a:path>
                </a:pathLst>
              </a:custGeom>
              <a:solidFill>
                <a:srgbClr val="00A7FF"/>
              </a:solid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1270000" y="0"/>
                <a:ext cx="127" cy="1270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0000">
                    <a:moveTo>
                      <a:pt x="0" y="0"/>
                    </a:moveTo>
                    <a:cubicBezTo>
                      <a:pt x="42" y="0"/>
                      <a:pt x="85" y="0"/>
                      <a:pt x="127" y="0"/>
                    </a:cubicBezTo>
                    <a:lnTo>
                      <a:pt x="0" y="1270000"/>
                    </a:lnTo>
                    <a:close/>
                  </a:path>
                </a:pathLst>
              </a:custGeom>
              <a:solidFill>
                <a:srgbClr val="00C0FF"/>
              </a:solidFill>
            </p:spPr>
          </p:sp>
        </p:grpSp>
      </p:grpSp>
      <p:sp>
        <p:nvSpPr>
          <p:cNvPr id="23" name="TextBox 23"/>
          <p:cNvSpPr txBox="1"/>
          <p:nvPr/>
        </p:nvSpPr>
        <p:spPr>
          <a:xfrm>
            <a:off x="1470194" y="369693"/>
            <a:ext cx="4400050" cy="1318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89"/>
              </a:lnSpc>
            </a:pPr>
            <a:r>
              <a:rPr lang="en-US" sz="4324" spc="172">
                <a:solidFill>
                  <a:srgbClr val="202020"/>
                </a:solidFill>
                <a:latin typeface="Montserrat Classic Bold"/>
              </a:rPr>
              <a:t>ESTIMATED INCOME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42900" y="2048318"/>
            <a:ext cx="5311140" cy="517082"/>
            <a:chOff x="0" y="0"/>
            <a:chExt cx="1581796" cy="15400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581796" cy="154001"/>
            </a:xfrm>
            <a:custGeom>
              <a:avLst/>
              <a:gdLst/>
              <a:ahLst/>
              <a:cxnLst/>
              <a:rect l="l" t="t" r="r" b="b"/>
              <a:pathLst>
                <a:path w="1581796" h="154001">
                  <a:moveTo>
                    <a:pt x="0" y="0"/>
                  </a:moveTo>
                  <a:lnTo>
                    <a:pt x="1581796" y="0"/>
                  </a:lnTo>
                  <a:lnTo>
                    <a:pt x="1581796" y="154001"/>
                  </a:lnTo>
                  <a:lnTo>
                    <a:pt x="0" y="154001"/>
                  </a:lnTo>
                  <a:close/>
                </a:path>
              </a:pathLst>
            </a:custGeom>
            <a:solidFill>
              <a:srgbClr val="5271FF">
                <a:alpha val="86666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342900" y="2641600"/>
            <a:ext cx="5311140" cy="1586373"/>
            <a:chOff x="0" y="0"/>
            <a:chExt cx="1581796" cy="47246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81796" cy="472463"/>
            </a:xfrm>
            <a:custGeom>
              <a:avLst/>
              <a:gdLst/>
              <a:ahLst/>
              <a:cxnLst/>
              <a:rect l="l" t="t" r="r" b="b"/>
              <a:pathLst>
                <a:path w="1581796" h="472463">
                  <a:moveTo>
                    <a:pt x="0" y="0"/>
                  </a:moveTo>
                  <a:lnTo>
                    <a:pt x="1581796" y="0"/>
                  </a:lnTo>
                  <a:lnTo>
                    <a:pt x="1581796" y="472463"/>
                  </a:lnTo>
                  <a:lnTo>
                    <a:pt x="0" y="472463"/>
                  </a:lnTo>
                  <a:close/>
                </a:path>
              </a:pathLst>
            </a:custGeom>
            <a:solidFill>
              <a:srgbClr val="5271FF">
                <a:alpha val="36862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342900" y="4232969"/>
            <a:ext cx="5311140" cy="2976341"/>
            <a:chOff x="0" y="0"/>
            <a:chExt cx="1581796" cy="88643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581796" cy="886432"/>
            </a:xfrm>
            <a:custGeom>
              <a:avLst/>
              <a:gdLst/>
              <a:ahLst/>
              <a:cxnLst/>
              <a:rect l="l" t="t" r="r" b="b"/>
              <a:pathLst>
                <a:path w="1581796" h="886432">
                  <a:moveTo>
                    <a:pt x="0" y="0"/>
                  </a:moveTo>
                  <a:lnTo>
                    <a:pt x="1581796" y="0"/>
                  </a:lnTo>
                  <a:lnTo>
                    <a:pt x="1581796" y="886432"/>
                  </a:lnTo>
                  <a:lnTo>
                    <a:pt x="0" y="886432"/>
                  </a:lnTo>
                  <a:close/>
                </a:path>
              </a:pathLst>
            </a:custGeom>
            <a:solidFill>
              <a:srgbClr val="5271FF">
                <a:alpha val="31764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342900" y="7204315"/>
            <a:ext cx="5311140" cy="517082"/>
            <a:chOff x="0" y="0"/>
            <a:chExt cx="1581796" cy="15400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81796" cy="154001"/>
            </a:xfrm>
            <a:custGeom>
              <a:avLst/>
              <a:gdLst/>
              <a:ahLst/>
              <a:cxnLst/>
              <a:rect l="l" t="t" r="r" b="b"/>
              <a:pathLst>
                <a:path w="1581796" h="154001">
                  <a:moveTo>
                    <a:pt x="0" y="0"/>
                  </a:moveTo>
                  <a:lnTo>
                    <a:pt x="1581796" y="0"/>
                  </a:lnTo>
                  <a:lnTo>
                    <a:pt x="1581796" y="154001"/>
                  </a:lnTo>
                  <a:lnTo>
                    <a:pt x="0" y="154001"/>
                  </a:lnTo>
                  <a:close/>
                </a:path>
              </a:pathLst>
            </a:custGeom>
            <a:solidFill>
              <a:srgbClr val="5271FF">
                <a:alpha val="86666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5654040" y="2640473"/>
            <a:ext cx="2105977" cy="1587500"/>
            <a:chOff x="0" y="0"/>
            <a:chExt cx="627215" cy="47279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27215" cy="472799"/>
            </a:xfrm>
            <a:custGeom>
              <a:avLst/>
              <a:gdLst/>
              <a:ahLst/>
              <a:cxnLst/>
              <a:rect l="l" t="t" r="r" b="b"/>
              <a:pathLst>
                <a:path w="627215" h="472799">
                  <a:moveTo>
                    <a:pt x="0" y="0"/>
                  </a:moveTo>
                  <a:lnTo>
                    <a:pt x="627215" y="0"/>
                  </a:lnTo>
                  <a:lnTo>
                    <a:pt x="627215" y="472799"/>
                  </a:lnTo>
                  <a:lnTo>
                    <a:pt x="0" y="472799"/>
                  </a:lnTo>
                  <a:close/>
                </a:path>
              </a:pathLst>
            </a:custGeom>
            <a:solidFill>
              <a:srgbClr val="5271FF">
                <a:alpha val="36862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5654040" y="4232969"/>
            <a:ext cx="2105977" cy="2976341"/>
            <a:chOff x="0" y="0"/>
            <a:chExt cx="627215" cy="88643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7215" cy="886432"/>
            </a:xfrm>
            <a:custGeom>
              <a:avLst/>
              <a:gdLst/>
              <a:ahLst/>
              <a:cxnLst/>
              <a:rect l="l" t="t" r="r" b="b"/>
              <a:pathLst>
                <a:path w="627215" h="886432">
                  <a:moveTo>
                    <a:pt x="0" y="0"/>
                  </a:moveTo>
                  <a:lnTo>
                    <a:pt x="627215" y="0"/>
                  </a:lnTo>
                  <a:lnTo>
                    <a:pt x="627215" y="886432"/>
                  </a:lnTo>
                  <a:lnTo>
                    <a:pt x="0" y="886432"/>
                  </a:lnTo>
                  <a:close/>
                </a:path>
              </a:pathLst>
            </a:custGeom>
            <a:solidFill>
              <a:srgbClr val="5271FF">
                <a:alpha val="36862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5654040" y="2048318"/>
            <a:ext cx="2105977" cy="517082"/>
            <a:chOff x="0" y="0"/>
            <a:chExt cx="627215" cy="15400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27215" cy="154001"/>
            </a:xfrm>
            <a:custGeom>
              <a:avLst/>
              <a:gdLst/>
              <a:ahLst/>
              <a:cxnLst/>
              <a:rect l="l" t="t" r="r" b="b"/>
              <a:pathLst>
                <a:path w="627215" h="154001">
                  <a:moveTo>
                    <a:pt x="0" y="0"/>
                  </a:moveTo>
                  <a:lnTo>
                    <a:pt x="627215" y="0"/>
                  </a:lnTo>
                  <a:lnTo>
                    <a:pt x="627215" y="154001"/>
                  </a:lnTo>
                  <a:lnTo>
                    <a:pt x="0" y="154001"/>
                  </a:lnTo>
                  <a:close/>
                </a:path>
              </a:pathLst>
            </a:custGeom>
            <a:solidFill>
              <a:srgbClr val="5271FF">
                <a:alpha val="86666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5654040" y="7209311"/>
            <a:ext cx="2105977" cy="517082"/>
            <a:chOff x="0" y="0"/>
            <a:chExt cx="627215" cy="15400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27215" cy="154001"/>
            </a:xfrm>
            <a:custGeom>
              <a:avLst/>
              <a:gdLst/>
              <a:ahLst/>
              <a:cxnLst/>
              <a:rect l="l" t="t" r="r" b="b"/>
              <a:pathLst>
                <a:path w="627215" h="154001">
                  <a:moveTo>
                    <a:pt x="0" y="0"/>
                  </a:moveTo>
                  <a:lnTo>
                    <a:pt x="627215" y="0"/>
                  </a:lnTo>
                  <a:lnTo>
                    <a:pt x="627215" y="154001"/>
                  </a:lnTo>
                  <a:lnTo>
                    <a:pt x="0" y="154001"/>
                  </a:lnTo>
                  <a:close/>
                </a:path>
              </a:pathLst>
            </a:custGeom>
            <a:solidFill>
              <a:srgbClr val="5271FF">
                <a:alpha val="86666"/>
              </a:srgbClr>
            </a:solidFill>
          </p:spPr>
        </p:sp>
      </p:grpSp>
      <p:sp>
        <p:nvSpPr>
          <p:cNvPr id="40" name="TextBox 40"/>
          <p:cNvSpPr txBox="1"/>
          <p:nvPr/>
        </p:nvSpPr>
        <p:spPr>
          <a:xfrm>
            <a:off x="241858" y="2143072"/>
            <a:ext cx="5070550" cy="346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spc="103">
                <a:solidFill>
                  <a:srgbClr val="000000"/>
                </a:solidFill>
                <a:latin typeface="Lato Bold Italics"/>
              </a:rPr>
              <a:t>SPONSOR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968116" y="2185178"/>
            <a:ext cx="1477826" cy="25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3"/>
              </a:lnSpc>
            </a:pPr>
            <a:r>
              <a:rPr lang="en-US" sz="1721" spc="74">
                <a:solidFill>
                  <a:srgbClr val="000000"/>
                </a:solidFill>
                <a:latin typeface="Lato Bold Italics"/>
              </a:rPr>
              <a:t>AMOUNT(RM)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835020" y="7346172"/>
            <a:ext cx="1681026" cy="25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3"/>
              </a:lnSpc>
            </a:pPr>
            <a:r>
              <a:rPr lang="en-US" sz="1721" spc="74" dirty="0">
                <a:solidFill>
                  <a:srgbClr val="000000"/>
                </a:solidFill>
                <a:latin typeface="Lato Bold Italics"/>
              </a:rPr>
              <a:t>TOTAL INCOME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968116" y="7341176"/>
            <a:ext cx="1477826" cy="25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3"/>
              </a:lnSpc>
            </a:pPr>
            <a:r>
              <a:rPr lang="en-US" sz="1721" spc="74">
                <a:solidFill>
                  <a:srgbClr val="000000"/>
                </a:solidFill>
                <a:latin typeface="Lato Bold Italics"/>
              </a:rPr>
              <a:t>9400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-807801" y="2651125"/>
            <a:ext cx="5070550" cy="31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spc="90">
                <a:solidFill>
                  <a:srgbClr val="000000"/>
                </a:solidFill>
                <a:latin typeface="Lato Bold Italics"/>
              </a:rPr>
              <a:t>CASH SPONSORSHIP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-497055" y="4332587"/>
            <a:ext cx="5070550" cy="31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lang="en-US" sz="2100" spc="90">
                <a:solidFill>
                  <a:srgbClr val="000000"/>
                </a:solidFill>
                <a:latin typeface="Lato Bold Italics"/>
              </a:rPr>
              <a:t>PRODUCTS SPONSORSHIP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42900" y="2914033"/>
            <a:ext cx="4625340" cy="828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0465" lvl="1" indent="-195233">
              <a:lnSpc>
                <a:spcPts val="3311"/>
              </a:lnSpc>
              <a:buFont typeface="Arial"/>
              <a:buChar char="•"/>
            </a:pPr>
            <a:r>
              <a:rPr lang="en-US" sz="2365">
                <a:solidFill>
                  <a:srgbClr val="000000"/>
                </a:solidFill>
                <a:latin typeface="Open Sans Light"/>
              </a:rPr>
              <a:t>Pusat Kesihatan UTM</a:t>
            </a:r>
          </a:p>
          <a:p>
            <a:pPr marL="390465" lvl="1" indent="-195233">
              <a:lnSpc>
                <a:spcPts val="3311"/>
              </a:lnSpc>
              <a:buFont typeface="Arial"/>
              <a:buChar char="•"/>
            </a:pPr>
            <a:r>
              <a:rPr lang="en-US" sz="2365">
                <a:solidFill>
                  <a:srgbClr val="000000"/>
                </a:solidFill>
                <a:latin typeface="Open Sans Light"/>
              </a:rPr>
              <a:t>BIG Pharmacy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42900" y="4689973"/>
            <a:ext cx="5086656" cy="1840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9409" lvl="1" indent="-214704">
              <a:lnSpc>
                <a:spcPts val="3641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Open Sans Light"/>
              </a:rPr>
              <a:t>Abu Hassan Catering</a:t>
            </a:r>
          </a:p>
          <a:p>
            <a:pPr marL="429409" lvl="1" indent="-214704">
              <a:lnSpc>
                <a:spcPts val="3641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Open Sans Light"/>
              </a:rPr>
              <a:t>Boost Juice</a:t>
            </a:r>
          </a:p>
          <a:p>
            <a:pPr marL="429409" lvl="1" indent="-214704">
              <a:lnSpc>
                <a:spcPts val="3641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Open Sans Light"/>
              </a:rPr>
              <a:t>Eco Print JB</a:t>
            </a:r>
          </a:p>
          <a:p>
            <a:pPr marL="429409" lvl="1" indent="-214704">
              <a:lnSpc>
                <a:spcPts val="3641"/>
              </a:lnSpc>
              <a:buFont typeface="Arial"/>
              <a:buChar char="•"/>
            </a:pPr>
            <a:r>
              <a:rPr lang="en-US" sz="2600" dirty="0">
                <a:solidFill>
                  <a:srgbClr val="000000"/>
                </a:solidFill>
                <a:latin typeface="Open Sans Light"/>
              </a:rPr>
              <a:t>JB Gift &amp; Souvenir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5968116" y="3444312"/>
            <a:ext cx="1477826" cy="25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3"/>
              </a:lnSpc>
            </a:pPr>
            <a:r>
              <a:rPr lang="en-US" sz="1721" spc="74">
                <a:solidFill>
                  <a:srgbClr val="000000"/>
                </a:solidFill>
                <a:latin typeface="Lato Bold Italics"/>
              </a:rPr>
              <a:t>2500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968116" y="2971183"/>
            <a:ext cx="1477826" cy="25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3"/>
              </a:lnSpc>
            </a:pPr>
            <a:r>
              <a:rPr lang="en-US" sz="1721" spc="74">
                <a:solidFill>
                  <a:srgbClr val="000000"/>
                </a:solidFill>
                <a:latin typeface="Lato Bold Italics"/>
              </a:rPr>
              <a:t>800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968116" y="6277935"/>
            <a:ext cx="1477826" cy="25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3"/>
              </a:lnSpc>
            </a:pPr>
            <a:r>
              <a:rPr lang="en-US" sz="1721" spc="74">
                <a:solidFill>
                  <a:srgbClr val="000000"/>
                </a:solidFill>
                <a:latin typeface="Lato Bold Italics"/>
              </a:rPr>
              <a:t>660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5968116" y="5819565"/>
            <a:ext cx="1477826" cy="25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3"/>
              </a:lnSpc>
            </a:pPr>
            <a:r>
              <a:rPr lang="en-US" sz="1721" spc="74" dirty="0">
                <a:solidFill>
                  <a:srgbClr val="000000"/>
                </a:solidFill>
                <a:latin typeface="Lato Bold Italics"/>
              </a:rPr>
              <a:t>1800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968116" y="5305425"/>
            <a:ext cx="1477826" cy="25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3"/>
              </a:lnSpc>
            </a:pPr>
            <a:r>
              <a:rPr lang="en-US" sz="1721" spc="74">
                <a:solidFill>
                  <a:srgbClr val="000000"/>
                </a:solidFill>
                <a:latin typeface="Lato Bold Italics"/>
              </a:rPr>
              <a:t>1500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968116" y="4890614"/>
            <a:ext cx="1477826" cy="25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3"/>
              </a:lnSpc>
            </a:pPr>
            <a:r>
              <a:rPr lang="en-US" sz="1721" spc="74">
                <a:solidFill>
                  <a:srgbClr val="000000"/>
                </a:solidFill>
                <a:latin typeface="Lato Bold Italics"/>
              </a:rPr>
              <a:t>2600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ED53FEB-E026-4552-A9C4-87C23D4D0157}"/>
              </a:ext>
            </a:extLst>
          </p:cNvPr>
          <p:cNvSpPr txBox="1"/>
          <p:nvPr/>
        </p:nvSpPr>
        <p:spPr>
          <a:xfrm>
            <a:off x="2938813" y="8288330"/>
            <a:ext cx="6862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>
                <a:latin typeface="Lato Bold Italics" panose="020B0604020202020204" charset="0"/>
                <a:ea typeface="Open Sans Light" panose="020B0604020202020204" charset="0"/>
                <a:cs typeface="Open Sans Light" panose="020B0604020202020204" charset="0"/>
              </a:rPr>
              <a:t>Estimated Participant : 800 people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275902" y="9258300"/>
            <a:ext cx="7783998" cy="2209800"/>
          </a:xfrm>
          <a:prstGeom prst="rect">
            <a:avLst/>
          </a:prstGeom>
          <a:solidFill>
            <a:srgbClr val="FF434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864794" y="7762648"/>
            <a:ext cx="2222137" cy="222213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76255" y="797798"/>
            <a:ext cx="7867745" cy="780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11"/>
              </a:lnSpc>
            </a:pPr>
            <a:r>
              <a:rPr lang="en-US" sz="5093" spc="203">
                <a:solidFill>
                  <a:srgbClr val="F4F4F4"/>
                </a:solidFill>
                <a:latin typeface="Montserrat Classic Bold"/>
              </a:rPr>
              <a:t>Words of Inspiration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85900" y="2998716"/>
            <a:ext cx="11736718" cy="4289568"/>
            <a:chOff x="0" y="0"/>
            <a:chExt cx="15648958" cy="5719424"/>
          </a:xfrm>
        </p:grpSpPr>
        <p:sp>
          <p:nvSpPr>
            <p:cNvPr id="6" name="TextBox 6"/>
            <p:cNvSpPr txBox="1"/>
            <p:nvPr/>
          </p:nvSpPr>
          <p:spPr>
            <a:xfrm>
              <a:off x="0" y="-19050"/>
              <a:ext cx="15648958" cy="4541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384"/>
                </a:lnSpc>
              </a:pPr>
              <a:r>
                <a:rPr lang="en-US" sz="4307" spc="387">
                  <a:solidFill>
                    <a:srgbClr val="F4F4F4"/>
                  </a:solidFill>
                  <a:latin typeface="Montserrat Classic Bold"/>
                </a:rPr>
                <a:t>OUR GREATEST WEAKNESS LIES IN GIVING UP.</a:t>
              </a:r>
            </a:p>
            <a:p>
              <a:pPr>
                <a:lnSpc>
                  <a:spcPts val="5384"/>
                </a:lnSpc>
              </a:pPr>
              <a:r>
                <a:rPr lang="en-US" sz="4307" spc="387">
                  <a:solidFill>
                    <a:srgbClr val="F4F4F4"/>
                  </a:solidFill>
                  <a:latin typeface="Montserrat Classic Bold"/>
                </a:rPr>
                <a:t>THE MOST CERTAIN WAY TO SUCCEED IS ALWAYS TO TRY JUST ONE MORE TIME.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5194334"/>
              <a:ext cx="12570719" cy="5250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89"/>
                </a:lnSpc>
              </a:pPr>
              <a:r>
                <a:rPr lang="en-US" sz="2349" spc="234">
                  <a:solidFill>
                    <a:srgbClr val="F4F4F4"/>
                  </a:solidFill>
                  <a:latin typeface="Montserrat Classic"/>
                </a:rPr>
                <a:t>THOMAS A EDISON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695325" y="2133600"/>
            <a:ext cx="38100" cy="8229600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9" name="Group 9"/>
          <p:cNvGrpSpPr/>
          <p:nvPr/>
        </p:nvGrpSpPr>
        <p:grpSpPr>
          <a:xfrm rot="5400000">
            <a:off x="-288871" y="572111"/>
            <a:ext cx="1165300" cy="1240921"/>
            <a:chOff x="0" y="0"/>
            <a:chExt cx="1553733" cy="1654562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0"/>
              <a:ext cx="1553733" cy="472452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588565"/>
              <a:ext cx="1553733" cy="472452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3"/>
            <a:srcRect l="15610" t="39459" r="16458" b="39884"/>
            <a:stretch>
              <a:fillRect/>
            </a:stretch>
          </p:blipFill>
          <p:spPr>
            <a:xfrm>
              <a:off x="0" y="1182110"/>
              <a:ext cx="1553733" cy="4724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81200" y="2427275"/>
            <a:ext cx="11416173" cy="4617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9025" lvl="1" indent="-239512">
              <a:lnSpc>
                <a:spcPts val="4061"/>
              </a:lnSpc>
              <a:buFont typeface="Arial"/>
              <a:buChar char="•"/>
            </a:pPr>
            <a:r>
              <a:rPr lang="en-US" sz="2901" spc="58">
                <a:solidFill>
                  <a:srgbClr val="202020"/>
                </a:solidFill>
                <a:latin typeface="Montserrat Light"/>
              </a:rPr>
              <a:t>The main objective of this campaign is to raise awareness among students in UTM to stop and stay away from smoking.</a:t>
            </a:r>
          </a:p>
          <a:p>
            <a:pPr marL="479025" lvl="1" indent="-239512">
              <a:lnSpc>
                <a:spcPts val="4061"/>
              </a:lnSpc>
              <a:buFont typeface="Arial"/>
              <a:buChar char="•"/>
            </a:pPr>
            <a:r>
              <a:rPr lang="en-US" sz="2901" spc="58">
                <a:solidFill>
                  <a:srgbClr val="202020"/>
                </a:solidFill>
                <a:latin typeface="Montserrat Light"/>
              </a:rPr>
              <a:t>We hope that this programme will be supported from many authorities such as the university, clinic, hospital and health organization.</a:t>
            </a:r>
          </a:p>
          <a:p>
            <a:pPr marL="479068" lvl="1" indent="-239534">
              <a:lnSpc>
                <a:spcPts val="4062"/>
              </a:lnSpc>
              <a:buFont typeface="Arial"/>
              <a:buChar char="•"/>
            </a:pPr>
            <a:r>
              <a:rPr lang="en-US" sz="2901" spc="58">
                <a:solidFill>
                  <a:srgbClr val="202020"/>
                </a:solidFill>
                <a:latin typeface="Montserrat Light"/>
              </a:rPr>
              <a:t>By doing this program, we also hope to provide better environment to the community in UTM and help students that are in need and save their life.</a:t>
            </a:r>
          </a:p>
        </p:txBody>
      </p:sp>
      <p:sp>
        <p:nvSpPr>
          <p:cNvPr id="3" name="AutoShape 3"/>
          <p:cNvSpPr/>
          <p:nvPr/>
        </p:nvSpPr>
        <p:spPr>
          <a:xfrm>
            <a:off x="419100" y="2133600"/>
            <a:ext cx="38100" cy="8229600"/>
          </a:xfrm>
          <a:prstGeom prst="rect">
            <a:avLst/>
          </a:prstGeom>
          <a:solidFill>
            <a:srgbClr val="202020"/>
          </a:solidFill>
        </p:spPr>
      </p:sp>
      <p:sp>
        <p:nvSpPr>
          <p:cNvPr id="4" name="AutoShape 4"/>
          <p:cNvSpPr/>
          <p:nvPr/>
        </p:nvSpPr>
        <p:spPr>
          <a:xfrm>
            <a:off x="-1028700" y="-190500"/>
            <a:ext cx="3009900" cy="3429000"/>
          </a:xfrm>
          <a:prstGeom prst="rect">
            <a:avLst/>
          </a:prstGeom>
          <a:solidFill>
            <a:srgbClr val="FF4343"/>
          </a:solidFill>
        </p:spPr>
      </p:sp>
      <p:grpSp>
        <p:nvGrpSpPr>
          <p:cNvPr id="5" name="Group 5"/>
          <p:cNvGrpSpPr/>
          <p:nvPr/>
        </p:nvGrpSpPr>
        <p:grpSpPr>
          <a:xfrm>
            <a:off x="1981200" y="810563"/>
            <a:ext cx="6395155" cy="2407253"/>
            <a:chOff x="0" y="0"/>
            <a:chExt cx="8526873" cy="3209671"/>
          </a:xfrm>
        </p:grpSpPr>
        <p:sp>
          <p:nvSpPr>
            <p:cNvPr id="6" name="TextBox 6"/>
            <p:cNvSpPr txBox="1"/>
            <p:nvPr/>
          </p:nvSpPr>
          <p:spPr>
            <a:xfrm>
              <a:off x="0" y="2518791"/>
              <a:ext cx="7460077" cy="6908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79"/>
                </a:lnSpc>
              </a:pPr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6675"/>
              <a:ext cx="8526873" cy="1558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800"/>
                </a:lnSpc>
              </a:pPr>
              <a:r>
                <a:rPr lang="en-US" sz="8000" spc="72">
                  <a:solidFill>
                    <a:srgbClr val="202020"/>
                  </a:solidFill>
                  <a:latin typeface="Montserrat Classic Bold"/>
                </a:rPr>
                <a:t>Conclusion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778090" y="8637839"/>
            <a:ext cx="1165300" cy="1240921"/>
            <a:chOff x="0" y="0"/>
            <a:chExt cx="1553733" cy="1654562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2"/>
            <a:srcRect l="15610" t="39459" r="16458" b="39884"/>
            <a:stretch>
              <a:fillRect/>
            </a:stretch>
          </p:blipFill>
          <p:spPr>
            <a:xfrm>
              <a:off x="0" y="0"/>
              <a:ext cx="1553733" cy="472452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2"/>
            <a:srcRect l="15610" t="39459" r="16458" b="39884"/>
            <a:stretch>
              <a:fillRect/>
            </a:stretch>
          </p:blipFill>
          <p:spPr>
            <a:xfrm>
              <a:off x="0" y="588565"/>
              <a:ext cx="1553733" cy="472452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2"/>
            <a:srcRect l="15610" t="39459" r="16458" b="39884"/>
            <a:stretch>
              <a:fillRect/>
            </a:stretch>
          </p:blipFill>
          <p:spPr>
            <a:xfrm>
              <a:off x="0" y="1182110"/>
              <a:ext cx="1553733" cy="472452"/>
            </a:xfrm>
            <a:prstGeom prst="rect">
              <a:avLst/>
            </a:prstGeom>
          </p:spPr>
        </p:pic>
      </p:grpSp>
      <p:sp>
        <p:nvSpPr>
          <p:cNvPr id="12" name="AutoShape 12"/>
          <p:cNvSpPr/>
          <p:nvPr/>
        </p:nvSpPr>
        <p:spPr>
          <a:xfrm>
            <a:off x="16195565" y="2474900"/>
            <a:ext cx="2879383" cy="8383600"/>
          </a:xfrm>
          <a:prstGeom prst="rect">
            <a:avLst/>
          </a:prstGeom>
          <a:solidFill>
            <a:srgbClr val="FF4343"/>
          </a:solidFill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20477" y="828366"/>
            <a:ext cx="2503388" cy="2503388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9535445" y="7577100"/>
            <a:ext cx="7723855" cy="226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800"/>
              </a:lnSpc>
            </a:pPr>
            <a:r>
              <a:rPr lang="en-US" sz="8000" spc="72">
                <a:solidFill>
                  <a:srgbClr val="202020"/>
                </a:solidFill>
                <a:latin typeface="Montserrat Classic Bold"/>
              </a:rPr>
              <a:t>Get In Touch With Us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673</Words>
  <Application>Microsoft Office PowerPoint</Application>
  <PresentationFormat>Custom</PresentationFormat>
  <Paragraphs>138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Calibri</vt:lpstr>
      <vt:lpstr>Montserrat Classic Bold</vt:lpstr>
      <vt:lpstr>Arial</vt:lpstr>
      <vt:lpstr>Open Sans Bold</vt:lpstr>
      <vt:lpstr>Open Sans Light</vt:lpstr>
      <vt:lpstr>Arimo</vt:lpstr>
      <vt:lpstr>Lora Bold</vt:lpstr>
      <vt:lpstr>Open Sans Extra Bold</vt:lpstr>
      <vt:lpstr>Montserrat Light</vt:lpstr>
      <vt:lpstr>Athiti Regular</vt:lpstr>
      <vt:lpstr>Lato Bold Italics</vt:lpstr>
      <vt:lpstr>Montserrat Classic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and Black Co-Working Space Pitch Deck Presentation</dc:title>
  <cp:lastModifiedBy>Rakesh Kannapathy</cp:lastModifiedBy>
  <cp:revision>11</cp:revision>
  <dcterms:created xsi:type="dcterms:W3CDTF">2006-08-16T00:00:00Z</dcterms:created>
  <dcterms:modified xsi:type="dcterms:W3CDTF">2019-12-16T19:23:35Z</dcterms:modified>
  <dc:identifier>DADuC_yp5eA</dc:identifier>
</cp:coreProperties>
</file>