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6858000" cy="99028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38" d="100"/>
          <a:sy n="38" d="100"/>
        </p:scale>
        <p:origin x="16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476" y="1143000"/>
            <a:ext cx="213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0798"/>
            <a:ext cx="5143500" cy="34479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1683"/>
            <a:ext cx="5143500" cy="23910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275"/>
            <a:ext cx="1478756" cy="83928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275"/>
            <a:ext cx="4350544" cy="83928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023"/>
            <a:ext cx="5915025" cy="41196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7618"/>
            <a:ext cx="5915025" cy="216641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6375"/>
            <a:ext cx="2914650" cy="628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6375"/>
            <a:ext cx="2914650" cy="628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275"/>
            <a:ext cx="5915025" cy="1914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7758"/>
            <a:ext cx="2901255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7565"/>
            <a:ext cx="2901255" cy="5320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7758"/>
            <a:ext cx="2915543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7565"/>
            <a:ext cx="2915543" cy="5320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275"/>
            <a:ext cx="5915025" cy="19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375"/>
            <a:ext cx="5915025" cy="628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79170"/>
            <a:ext cx="2314575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24163" y="2731612"/>
            <a:ext cx="3391869" cy="3925881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Cerita Tentang Kerjayaan Menjadi Seorang Usahawan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rofil Usahawan</a:t>
            </a:r>
            <a:endParaRPr lang="en-US" altLang="zh-CN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 Syarikat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 Keluaran Huat-Huat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Cabaran Dalam Perjalanan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Kunci Kerjayaan Dalam Perniagaaan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Cadangan Kepada Usahawan muda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33" y="354120"/>
            <a:ext cx="5808133" cy="17414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MAJALAH USAHAWAN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126" y="7008206"/>
            <a:ext cx="64770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HUAT KOUPING (M) SDN BHD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2731604"/>
            <a:ext cx="3193257" cy="37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我们加长营业时间啦！😄 星期一至星期六: 9.00am 至... - 發發饼家Huat Huat Kouping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10" y="7808267"/>
            <a:ext cx="3440229" cy="18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uat Huat Kouping (M) Sdn Bhd | Muar | Chinese Pastry Wholesaler ｜ 豆沙饼 ｜麻坡  ｜ 手工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7" t="6022" r="40117"/>
          <a:stretch>
            <a:fillRect/>
          </a:stretch>
        </p:blipFill>
        <p:spPr bwMode="auto">
          <a:xfrm>
            <a:off x="1608416" y="7743903"/>
            <a:ext cx="721894" cy="19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 Box 135"/>
          <p:cNvSpPr txBox="1"/>
          <p:nvPr/>
        </p:nvSpPr>
        <p:spPr>
          <a:xfrm>
            <a:off x="889000" y="475932"/>
            <a:ext cx="5080000" cy="701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Bersaing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pasar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an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sedia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Pasar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sedia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pasar di mana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sudah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menghabiskan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wang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membeli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atau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perkhidmatan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dijual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tertentu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Syarikat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merupakan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sebuah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mengeluarkan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kuih-kuih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tradisional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lain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menghasilkan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hampir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pasaran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Hal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menyebabkan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persaingan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sangat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besar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penjualan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Namun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putus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sebaliknya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suatu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dorongan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mencapai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kejayaaan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Hal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mendorong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merancangkan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strategi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mencipta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baru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memenuhi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cita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rasa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Akhirnya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terkenal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disukai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ramai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orang.</a:t>
            </a: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sz="1200" b="1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Kesukaran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melatih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mahir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Sebuah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boleh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dijalankan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sendiri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memerlukan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kerjasama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semua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orang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termasuk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Syarikat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kesukaran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mencari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mahir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pembuatan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tradisional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tradisional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dibuat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manual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memerlukan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berpengalaman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tetapi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kekurangan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r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mahir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bidang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 Hal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menyebabkan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memberikan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latihan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mahir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mengetahui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pembuatan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tersebut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tersebut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mahir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memilih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meletak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jawatan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menjadikan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suatu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menjalankan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melatih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semula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memastikan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semua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memahami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proses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pembuatan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agar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dikeluarkan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tahap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kualiti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ditetapkan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5575" y="7491413"/>
            <a:ext cx="4006850" cy="197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" name="Text Box 136"/>
          <p:cNvSpPr txBox="1"/>
          <p:nvPr/>
        </p:nvSpPr>
        <p:spPr>
          <a:xfrm>
            <a:off x="889000" y="749141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endParaRPr lang="en-US" sz="1200" b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ctr"/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 Box 137"/>
          <p:cNvSpPr txBox="1"/>
          <p:nvPr/>
        </p:nvSpPr>
        <p:spPr>
          <a:xfrm>
            <a:off x="580390" y="823595"/>
            <a:ext cx="5697220" cy="812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endParaRPr lang="en-US" sz="1200" b="0" dirty="0">
              <a:solidFill>
                <a:srgbClr val="000000"/>
              </a:solidFill>
              <a:latin typeface="Times New Roman" panose="02020603050405020304" pitchFamily="18" charset="0"/>
              <a:cs typeface="Helvetica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1.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Tidak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berputus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asa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apabila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mengusahakan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perniagaan</a:t>
            </a:r>
            <a:endParaRPr lang="en-US" sz="1200" b="0" dirty="0">
              <a:solidFill>
                <a:srgbClr val="000000"/>
              </a:solidFill>
              <a:latin typeface="Times New Roman" panose="02020603050405020304" pitchFamily="18" charset="0"/>
              <a:cs typeface="Helvetica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Orang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mudah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putus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asa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apabila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berlaku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sesuatu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perkara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buruk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yang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tidak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disangka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dan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sukar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ditangani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. 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Cik Tee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menanamkan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emangat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berteguh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pada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diri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sendiri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semasa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menjalankan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perniagaan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Apabila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menghadapi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sesuatu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perkara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yang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sukar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dalam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perniagaan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beliau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tidak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ber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putus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asa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berusaha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untuk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menyelesaikan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masalah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tersebut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sehingga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mencapai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kejayaan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Beliau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pernah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menghadapi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masalah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kekurangan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pelanggan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dalam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perniagaan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kerana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belum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dikenali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oleh orang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ramai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Namun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begitu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beliau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tidak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berputus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asa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sebaliknya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percaya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bahawa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penjualan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produk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mereka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menjadi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lebih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baik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dan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diketahui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serta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disukai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oleh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ramai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pelanggan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Beliau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berusaha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membuktikan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kemampuan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diri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sendiri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dengan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memperkenalkan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produk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mereka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ke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orang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ramai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melalui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pelbagai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strategi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. Hal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ini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kerana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beliau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percaya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bahawa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seseorang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usahawan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tidak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boleh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berputus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asa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apabila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menghadapi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cabaran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agar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perniagaan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dapat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Helvetica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mencapai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pre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stasi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tinggi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endParaRPr lang="en-US" sz="12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2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Pemasaran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berkesan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dalam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penjualan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produk</a:t>
            </a:r>
            <a:endParaRPr lang="en-US" sz="12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Pemasaran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merupakan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sebuah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langkah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bagi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memperkenalkan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perkhidmatan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atau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produk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kepada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orang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ramai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dan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difokuskan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kepada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pelanggan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yang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berminat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. Cik Tee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percaya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bahawa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strategi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pemasaran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haruslah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dilaksanakan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dengan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baik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dan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berkesan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agar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dapat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meningkatkan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jualan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sesebuah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syarikat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.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Beliau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telah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memasarkan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produk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biskut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syarikat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melalui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online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iaitu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dijual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di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atas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Shopee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dan juga Lazada.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Pelanggan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membeli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produk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mereka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secara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online dan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tidak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perlu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melawat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kedai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sendiri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Hal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telah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menarik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minat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pelanggan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membeli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kerana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mendapatkan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barang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ingin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dibeli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dengan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mudah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cepat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boleh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dilakukan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pada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bila-bila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masa.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Pelanggan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dari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luar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negara juga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dapat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membeli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produk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syarikat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Kouping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(M)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Sdn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Bhd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melalui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Shopee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dan Lazada. Hal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telah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membantu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syarikat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beliau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memperluaskan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pasaran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ke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luar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negara.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Selanjutnya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,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beliau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juga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membuka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facebook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untuk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syarikatnya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yang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bernama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Huat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Huat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Kouping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. Hal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ini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penting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dalam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pemasaran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produk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kepada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pelanggan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kerana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dapat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selalu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cs typeface="Georgia" panose="02040502050405020303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mengemas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kini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maklumat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terkini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tentang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produk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kepada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pelanggan</a:t>
            </a:r>
            <a:r>
              <a:rPr lang="en-US" sz="1200" b="0" dirty="0">
                <a:solidFill>
                  <a:srgbClr val="0A0A0A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3" name="Text Box 2"/>
          <p:cNvSpPr txBox="1"/>
          <p:nvPr/>
        </p:nvSpPr>
        <p:spPr>
          <a:xfrm>
            <a:off x="1513840" y="523875"/>
            <a:ext cx="3830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Kunci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kejayaan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perniagaan</a:t>
            </a:r>
            <a:endParaRPr 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89000" y="-476885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SimSun" panose="02010600030101010101" pitchFamily="2" charset="-122"/>
                <a:ea typeface="DengXian" panose="02010600030101010101" charset="-122"/>
              </a:rPr>
              <a:t>1. 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44500" y="-1061212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SimSun" panose="02010600030101010101" pitchFamily="2" charset="-122"/>
                <a:ea typeface="DengXian" panose="02010600030101010101" charset="-122"/>
              </a:rPr>
              <a:t>1. </a:t>
            </a:r>
            <a:endParaRPr lang="en-US"/>
          </a:p>
        </p:txBody>
      </p:sp>
      <p:sp>
        <p:nvSpPr>
          <p:cNvPr id="143" name="Text Box 142"/>
          <p:cNvSpPr txBox="1"/>
          <p:nvPr/>
        </p:nvSpPr>
        <p:spPr>
          <a:xfrm>
            <a:off x="592455" y="461010"/>
            <a:ext cx="5793740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3.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Berani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menanggung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risiko</a:t>
            </a: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Sifat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usahawan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paling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penting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berani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mengambil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risiko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melakukan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sesuatu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penilaian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pertimbangan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terhadap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risiko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kerana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risiko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terhitung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menjamin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pulangan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selamat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menanggung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beban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mimpin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berlaku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pada masa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datang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berani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menanggung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risiko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apabila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berlaku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penularan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wabak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Covid-19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serius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pada masa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meninggalkan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tanggungjawab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usahawan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meneruskan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strategi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baru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Mengikut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berita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harian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banyak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terjejas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mengalami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kerugian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atau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penutupan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menanggung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semua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risiko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mencari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akal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seperti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menjalankan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atas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talian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laman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web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penjualan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menyelesaikan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Melalui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keputusan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meningkatkan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keuntungan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melakukan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sesuatu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kegagalan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kerana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keyakinan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tinggi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bahawa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keputusan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dibuat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memberi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akibat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endParaRPr lang="en-US" sz="1200" b="0" dirty="0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4.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Berfikiran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semasa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cabaran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679700" y="7962901"/>
            <a:ext cx="328930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" name="Text Box 143"/>
          <p:cNvSpPr txBox="1"/>
          <p:nvPr/>
        </p:nvSpPr>
        <p:spPr>
          <a:xfrm>
            <a:off x="592455" y="4922520"/>
            <a:ext cx="579374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Fikiran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 salah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kunci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kejayaan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usahawan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Tanpa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pemikiran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mungkin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mudah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berputus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kecewa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apabila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sesuatu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perkara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kegagalan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boleh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dielakkan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sentiasa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berfikir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apabila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sesuatu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cabaran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merupakan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strategi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betul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menyelesaikan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cabaran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Walaupun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bahawa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kedatangan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Co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vid-19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menjejaskan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operasi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tetapi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meyakinkan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bersikap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akibat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Oleh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menjalankan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seperti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biasa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menggunakan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teknik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pemasaran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baru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iaitu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penjualan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atas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talian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walaupun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terjejas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oleh Covid-19.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Fikiran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amat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penting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terhadap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usahawan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kerana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memotivasikan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mencapai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matlamat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ditetapkan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425" y="-13768070"/>
            <a:ext cx="7994650" cy="1085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1" name="Text Box 150"/>
          <p:cNvSpPr txBox="1"/>
          <p:nvPr/>
        </p:nvSpPr>
        <p:spPr>
          <a:xfrm>
            <a:off x="444500" y="582930"/>
            <a:ext cx="574611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 algn="ctr"/>
            <a:r>
              <a:rPr lang="en-US" sz="2200" b="0" dirty="0" err="1">
                <a:gradFill>
                  <a:gsLst>
                    <a:gs pos="77000">
                      <a:srgbClr val="5871A0">
                        <a:alpha val="100000"/>
                      </a:srgbClr>
                    </a:gs>
                    <a:gs pos="22000">
                      <a:schemeClr val="accent5">
                        <a:lumMod val="50000"/>
                      </a:schemeClr>
                    </a:gs>
                    <a:gs pos="8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tencil" panose="040409050D0802020404" charset="0"/>
                <a:ea typeface="SimSun" panose="02010600030101010101" pitchFamily="2" charset="-122"/>
              </a:rPr>
              <a:t>cadangan</a:t>
            </a:r>
            <a:r>
              <a:rPr lang="en-US" sz="2200" b="1" dirty="0">
                <a:gradFill>
                  <a:gsLst>
                    <a:gs pos="77000">
                      <a:srgbClr val="5871A0">
                        <a:alpha val="100000"/>
                      </a:srgbClr>
                    </a:gs>
                    <a:gs pos="22000">
                      <a:schemeClr val="accent5">
                        <a:lumMod val="50000"/>
                      </a:schemeClr>
                    </a:gs>
                    <a:gs pos="8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tencil" panose="040409050D0802020404" charset="0"/>
                <a:ea typeface="DengXian" panose="02010600030101010101" charset="-122"/>
              </a:rPr>
              <a:t> </a:t>
            </a:r>
            <a:r>
              <a:rPr lang="en-US" sz="2200" b="1" dirty="0" err="1">
                <a:gradFill>
                  <a:gsLst>
                    <a:gs pos="77000">
                      <a:srgbClr val="5871A0">
                        <a:alpha val="100000"/>
                      </a:srgbClr>
                    </a:gs>
                    <a:gs pos="22000">
                      <a:schemeClr val="accent5">
                        <a:lumMod val="50000"/>
                      </a:schemeClr>
                    </a:gs>
                    <a:gs pos="8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tencil" panose="040409050D0802020404" charset="0"/>
                <a:ea typeface="DengXian" panose="02010600030101010101" charset="-122"/>
              </a:rPr>
              <a:t>kepada</a:t>
            </a:r>
            <a:r>
              <a:rPr lang="en-US" sz="2200" b="1" dirty="0">
                <a:gradFill>
                  <a:gsLst>
                    <a:gs pos="77000">
                      <a:srgbClr val="5871A0">
                        <a:alpha val="100000"/>
                      </a:srgbClr>
                    </a:gs>
                    <a:gs pos="22000">
                      <a:schemeClr val="accent5">
                        <a:lumMod val="50000"/>
                      </a:schemeClr>
                    </a:gs>
                    <a:gs pos="8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tencil" panose="040409050D0802020404" charset="0"/>
                <a:ea typeface="DengXian" panose="02010600030101010101" charset="-122"/>
              </a:rPr>
              <a:t> </a:t>
            </a:r>
            <a:r>
              <a:rPr lang="en-US" sz="2200" b="1" dirty="0" err="1">
                <a:gradFill>
                  <a:gsLst>
                    <a:gs pos="77000">
                      <a:srgbClr val="5871A0">
                        <a:alpha val="100000"/>
                      </a:srgbClr>
                    </a:gs>
                    <a:gs pos="22000">
                      <a:schemeClr val="accent5">
                        <a:lumMod val="50000"/>
                      </a:schemeClr>
                    </a:gs>
                    <a:gs pos="8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tencil" panose="040409050D0802020404" charset="0"/>
                <a:ea typeface="DengXian" panose="02010600030101010101" charset="-122"/>
              </a:rPr>
              <a:t>usahawan</a:t>
            </a:r>
            <a:r>
              <a:rPr lang="en-US" sz="2200" b="1" dirty="0">
                <a:gradFill>
                  <a:gsLst>
                    <a:gs pos="77000">
                      <a:srgbClr val="5871A0">
                        <a:alpha val="100000"/>
                      </a:srgbClr>
                    </a:gs>
                    <a:gs pos="22000">
                      <a:schemeClr val="accent5">
                        <a:lumMod val="50000"/>
                      </a:schemeClr>
                    </a:gs>
                    <a:gs pos="8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tencil" panose="040409050D0802020404" charset="0"/>
                <a:ea typeface="DengXian" panose="02010600030101010101" charset="-122"/>
              </a:rPr>
              <a:t> muda</a:t>
            </a:r>
            <a:endParaRPr lang="en-US" sz="2200" b="1" dirty="0">
              <a:gradFill>
                <a:gsLst>
                  <a:gs pos="77000">
                    <a:srgbClr val="5871A0">
                      <a:alpha val="100000"/>
                    </a:srgbClr>
                  </a:gs>
                  <a:gs pos="22000">
                    <a:schemeClr val="accent5">
                      <a:lumMod val="50000"/>
                    </a:schemeClr>
                  </a:gs>
                  <a:gs pos="83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tencil" panose="040409050D0802020404" charset="0"/>
              <a:ea typeface="DengXian" panose="0201060003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44500" y="1028065"/>
            <a:ext cx="5941695" cy="6739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Mengamalkan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s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ikap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positif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mengatakan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bahawa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muda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sikap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menyelesaikan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sesuatu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Hal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kerana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menjadikan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usah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menanggung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risiko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dijangkakan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mengharapkan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bahawa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usahawan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muda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bersikap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cabaran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perniagaannya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tanpa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berputus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mengamalkan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sikap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sendiri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semasa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menguruskan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walaupun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mengalami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cabaran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atau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kekangan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endParaRPr lang="en-US" sz="1200" b="1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sz="1200" b="1" dirty="0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Sentiasa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berfikiran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terbuka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Cik Tee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berkongsi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tentang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engalamannya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menerima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pandangan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kritikan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orang lain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menjadikannya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dorongan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memajukan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sendiri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memberi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cadangan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usahawan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muda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berfikiran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terbuka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semua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mendengar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serta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menerima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pandangan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orang lain. Hal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kerana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sentiasa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berfikiran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terbuka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semasa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menjalankan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fikiran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menyebabkan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mencapai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kejayaan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lebih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tinggi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menghadapi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segala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kesukaran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sz="1200" b="1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Mempunyai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sistem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mudah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teratur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menguruskan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suatu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sistem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sendiri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teratur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Tujuannya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dilaksanakan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lebih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mudah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cepat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memberi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cadangan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usahawan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muda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pengurus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sistem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teratur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agar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operasi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berjalan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lancar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Hal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kerana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sesebuah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memerlukan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peratudan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SOP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sendiri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dilakukan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langkah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demi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langkah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peraturan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SOP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berjalan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teratur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jualan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berjaya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dipertingkatkan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89375" y="7525703"/>
            <a:ext cx="2597150" cy="116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 Box 151"/>
          <p:cNvSpPr txBox="1"/>
          <p:nvPr/>
        </p:nvSpPr>
        <p:spPr>
          <a:xfrm>
            <a:off x="344805" y="1203960"/>
            <a:ext cx="616839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600" b="1">
                <a:latin typeface="Times New Roman" panose="02020603050405020304" pitchFamily="18" charset="0"/>
                <a:ea typeface="DengXian" panose="02010600030101010101" charset="-122"/>
              </a:rPr>
              <a:t>HUAT HUAT KOUPING (M) SDN BHD</a:t>
            </a:r>
            <a:endParaRPr lang="en-US"/>
          </a:p>
        </p:txBody>
      </p:sp>
      <p:pic>
        <p:nvPicPr>
          <p:cNvPr id="3" name="Picture 5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23" y="2257743"/>
            <a:ext cx="2400935" cy="335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5500" y="6019165"/>
            <a:ext cx="5295900" cy="262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9"/>
          <p:cNvSpPr txBox="1"/>
          <p:nvPr/>
        </p:nvSpPr>
        <p:spPr>
          <a:xfrm>
            <a:off x="3222625" y="2258060"/>
            <a:ext cx="2983230" cy="2584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>
                <a:solidFill>
                  <a:schemeClr val="tx1"/>
                </a:solidFill>
              </a:rPr>
              <a:t>Huat Huat Kouping </a:t>
            </a:r>
            <a:endParaRPr lang="en-US">
              <a:solidFill>
                <a:schemeClr val="tx1"/>
              </a:solidFill>
            </a:endParaRPr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>
                <a:solidFill>
                  <a:schemeClr val="tx1"/>
                </a:solidFill>
              </a:rPr>
              <a:t>www.huathuatkouping.myinfo.my      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>
                <a:solidFill>
                  <a:schemeClr val="tx1"/>
                </a:solidFill>
              </a:rPr>
              <a:t>   huathuatkouping@gmail.com</a:t>
            </a:r>
            <a:endParaRPr lang="en-US">
              <a:solidFill>
                <a:schemeClr val="tx1"/>
              </a:solidFill>
            </a:endParaRPr>
          </a:p>
          <a:p>
            <a:pPr lvl="1"/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         06-986 9155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222625" y="3643313"/>
            <a:ext cx="501650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" name="Picture 153"/>
          <p:cNvPicPr/>
          <p:nvPr/>
        </p:nvPicPr>
        <p:blipFill>
          <a:blip r:embed="rId5"/>
          <a:stretch>
            <a:fillRect/>
          </a:stretch>
        </p:blipFill>
        <p:spPr>
          <a:xfrm>
            <a:off x="3222625" y="2310765"/>
            <a:ext cx="501650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238500" y="2968943"/>
            <a:ext cx="48895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3238500" y="4296093"/>
            <a:ext cx="54610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0" name="Text Box 99"/>
          <p:cNvSpPr txBox="1"/>
          <p:nvPr/>
        </p:nvSpPr>
        <p:spPr>
          <a:xfrm>
            <a:off x="889000" y="189674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3600" b="1" dirty="0">
                <a:latin typeface="Stencil" panose="040409050D0802020404" charset="0"/>
                <a:ea typeface="DengXian" panose="02010600030101010101" charset="-122"/>
              </a:rPr>
              <a:t>KANDUNGAN</a:t>
            </a:r>
            <a:endParaRPr lang="en-US" dirty="0"/>
          </a:p>
        </p:txBody>
      </p:sp>
      <p:sp>
        <p:nvSpPr>
          <p:cNvPr id="24" name="Oval 24"/>
          <p:cNvSpPr/>
          <p:nvPr/>
        </p:nvSpPr>
        <p:spPr>
          <a:xfrm>
            <a:off x="1058863" y="3453765"/>
            <a:ext cx="4739005" cy="44589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500" kern="10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blurRad="38100" dist="19050" dir="2700000" algn="tl">
                    <a:srgbClr val="000000">
                      <a:alpha val="40000"/>
                    </a:srgbClr>
                  </a:outerShdw>
                  <a:reflection stA="0" endPos="0" fadeDir="0" sx="0" sy="0"/>
                </a:effectLst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 </a:t>
            </a:r>
            <a:endParaRPr lang="en-US" altLang="zh-CN" sz="1500" kern="100" dirty="0">
              <a:solidFill>
                <a:srgbClr val="000000"/>
              </a:solidFill>
              <a:effectLst>
                <a:glow>
                  <a:srgbClr val="000000"/>
                </a:glow>
                <a:outerShdw blurRad="38100" dist="19050" dir="2700000" algn="tl">
                  <a:srgbClr val="000000">
                    <a:alpha val="40000"/>
                  </a:srgbClr>
                </a:outerShdw>
                <a:reflection stA="0" endPos="0" fadeDir="0" sx="0" sy="0"/>
              </a:effectLst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500" kern="10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blurRad="38100" dist="19050" dir="2700000" algn="tl">
                    <a:srgbClr val="000000">
                      <a:alpha val="40000"/>
                    </a:srgbClr>
                  </a:outerShdw>
                  <a:reflection stA="0" endPos="0" fadeDir="0" sx="0" sy="0"/>
                </a:effectLst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Tajuk                                       Page</a:t>
            </a:r>
            <a:endParaRPr lang="en-US" altLang="zh-CN" sz="1500" kern="100" dirty="0">
              <a:solidFill>
                <a:srgbClr val="000000"/>
              </a:solidFill>
              <a:effectLst>
                <a:glow>
                  <a:srgbClr val="000000"/>
                </a:glow>
                <a:outerShdw blurRad="38100" dist="19050" dir="2700000" algn="tl">
                  <a:srgbClr val="000000">
                    <a:alpha val="40000"/>
                  </a:srgbClr>
                </a:outerShdw>
                <a:reflection stA="0" endPos="0" fadeDir="0" sx="0" sy="0"/>
              </a:effectLst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Profil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usahawan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                                  1</a:t>
            </a:r>
            <a:endParaRPr lang="en-US" altLang="zh-CN" sz="1300" kern="100" dirty="0"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Profil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syarikat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                                      2</a:t>
            </a:r>
            <a:endParaRPr lang="en-US" altLang="zh-CN" sz="1300" kern="100" dirty="0"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Produk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keluaran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Huat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Huat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                4</a:t>
            </a:r>
            <a:endParaRPr lang="en-US" altLang="zh-CN" sz="1300" kern="100" dirty="0"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Cabaran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dalam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perjalanan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                 7    </a:t>
            </a:r>
            <a:endParaRPr lang="en-US" altLang="zh-CN" sz="1300" kern="100" dirty="0"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Kunci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kejayaan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dalam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perniagaan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    9</a:t>
            </a:r>
            <a:endParaRPr lang="en-US" altLang="zh-CN" sz="1300" kern="100" dirty="0"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Cadangan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kepada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</a:t>
            </a:r>
            <a:r>
              <a:rPr lang="en-US" altLang="zh-CN" sz="1300" kern="100" dirty="0" err="1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usahawan</a:t>
            </a: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muda  11</a:t>
            </a:r>
            <a:endParaRPr lang="en-US" altLang="zh-CN" sz="1300" kern="100" dirty="0"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300" kern="100" dirty="0">
                <a:latin typeface="Arial" panose="020B0604020202020204"/>
                <a:ea typeface="DengXian" panose="02010600030101010101" charset="-122"/>
                <a:cs typeface="Arial" panose="020B0604020202020204"/>
                <a:sym typeface="Times New Roman" panose="02020603050405020304"/>
              </a:rPr>
              <a:t>                                 </a:t>
            </a:r>
            <a:endParaRPr lang="en-US" altLang="zh-CN" sz="1300" kern="100" dirty="0">
              <a:latin typeface="Arial" panose="020B0604020202020204"/>
              <a:ea typeface="DengXian" panose="02010600030101010101" charset="-122"/>
              <a:cs typeface="Arial" panose="020B0604020202020204"/>
              <a:sym typeface="Times New Roman" panose="02020603050405020304"/>
            </a:endParaRPr>
          </a:p>
          <a:p>
            <a:pPr algn="l">
              <a:lnSpc>
                <a:spcPct val="108000"/>
              </a:lnSpc>
              <a:spcAft>
                <a:spcPts val="800"/>
              </a:spcAft>
            </a:pPr>
            <a:r>
              <a:rPr lang="en-US" altLang="zh-CN" sz="1100" kern="100" dirty="0">
                <a:latin typeface="Calibri" panose="020F0502020204030204"/>
                <a:ea typeface="DengXian" panose="02010600030101010101" charset="-122"/>
                <a:cs typeface="Times New Roman" panose="02020603050405020304"/>
                <a:sym typeface="Times New Roman" panose="02020603050405020304"/>
              </a:rPr>
              <a:t>                             </a:t>
            </a:r>
            <a:endParaRPr lang="en-US" altLang="zh-CN" sz="1100" kern="100" dirty="0">
              <a:latin typeface="Calibri" panose="020F0502020204030204"/>
              <a:ea typeface="DengXian" panose="02010600030101010101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89000" y="676910"/>
            <a:ext cx="50800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2800" b="1" dirty="0">
                <a:latin typeface="Times New Roman" panose="02020603050405020304" pitchFamily="18" charset="0"/>
                <a:ea typeface="DengXian" panose="02010600030101010101" charset="-122"/>
              </a:rPr>
              <a:t>PROFIL USAHAWAN</a:t>
            </a:r>
            <a:endParaRPr lang="en-US" sz="2400" b="1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ctr"/>
            <a:r>
              <a:rPr lang="en-US" sz="2400" b="1" dirty="0">
                <a:latin typeface="Times New Roman" panose="02020603050405020304" pitchFamily="18" charset="0"/>
                <a:ea typeface="DengXian" panose="02010600030101010101" charset="-122"/>
              </a:rPr>
              <a:t>CIK TEE CHOO LING</a:t>
            </a:r>
            <a:endParaRPr lang="en-US" dirty="0"/>
          </a:p>
        </p:txBody>
      </p:sp>
      <p:sp>
        <p:nvSpPr>
          <p:cNvPr id="112" name="Text Box 111"/>
          <p:cNvSpPr txBox="1"/>
          <p:nvPr/>
        </p:nvSpPr>
        <p:spPr>
          <a:xfrm>
            <a:off x="414020" y="2049780"/>
            <a:ext cx="3014980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Cik Tee Choo Ling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dilahirkan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pada 23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Ogos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1993 di Muar, Johor.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memperoleh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pengetahuan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awalnya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di SJK(C) Pei Hwa.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juga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merupakan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pelajar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sains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semasa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belajar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di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sekolah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menengah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iaitu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SMK Dato’ Sri Amar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Diraja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mendapat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keputusan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cemerlang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dalam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banyak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subjek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terutamanya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Matematik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Matematik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Tambahan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juga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merupakan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seorang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pelajar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rajin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membolehkannya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mendapat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kelulusan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dalam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Penilaian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Menengah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Rendah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(PMR) dan </a:t>
            </a:r>
            <a:r>
              <a:rPr lang="en-US" sz="1200" b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Sijil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Pelajaran Malaysia (SPM).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195" y="2049780"/>
            <a:ext cx="2585085" cy="340487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457200" y="6478905"/>
            <a:ext cx="572008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Selepas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meneruskan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pelajaran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Sunway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Universiti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mencapai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tahap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kejayaan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lebih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tinggi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mengambil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subjek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sarjana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muda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sains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perakaunan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kewangan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pengurus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eksekutif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akaun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Singapura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selepas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menamatkan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pengajian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universiti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Selepas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sendiri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luar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beberapa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tahun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pulang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Singapura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mewarisi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bapanya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menguruskan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menjadikannya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sebuah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kedai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kecil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berjaya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pada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tahun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2016.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76605" y="756602"/>
            <a:ext cx="5080000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26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ea typeface="DengXian" panose="02010600030101010101" charset="-122"/>
              </a:rPr>
              <a:t>Profil Syarikat</a:t>
            </a:r>
            <a:r>
              <a:rPr lang="en-US" sz="26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endParaRPr lang="en-US" sz="2600" b="1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ctr"/>
            <a:r>
              <a:rPr lang="en-US" sz="2600" b="1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26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26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2600" b="1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2600" b="1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26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endParaRPr lang="en-US" sz="2600" b="1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ctr"/>
            <a:r>
              <a:rPr lang="en-US" sz="26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150" y="2304097"/>
            <a:ext cx="4711700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" name="Text Box 113"/>
          <p:cNvSpPr txBox="1"/>
          <p:nvPr/>
        </p:nvSpPr>
        <p:spPr>
          <a:xfrm>
            <a:off x="457835" y="3981450"/>
            <a:ext cx="5942330" cy="5446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endParaRPr lang="en-US" sz="28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ditubuhkan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pada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tahun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2016 oleh Encik Tee Tian Wat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Puan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Ling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Geck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Huay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daerah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Muar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skop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kecil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Pada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awalnya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Encik Tee Tian Wat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memulakan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Teochew Soft Cake.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Penduduk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tempatan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memanggilnya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“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Neng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Ko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” (soft cake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ketika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berkembang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Mengikut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kecanggihan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teknologi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sahaja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menghasilkan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lembut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Teochew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tetapi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menghasilkan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jenis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pastry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tradisional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Salah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patri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khas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Salted Green Bean Pastry dan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dipanggil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membekalkan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barangan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pasaran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tempatan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diperluaskan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luar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negara.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Selepas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beberapa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tahun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Encik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memberikan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anak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iaitu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Cik Tee Choo Ling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mewarisi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supaya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membantu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meringankan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beban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mereka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Selepas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Cik Tee Choo Ling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mewarisi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bapa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kedai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kecil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dikembangkan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sebuah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berjenama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terkenal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daerah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Muar.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Selepas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dikenali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ramai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orang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terkenal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berjaya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membekalkan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barangan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pasaran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tempatan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luar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negara.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Selain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Cik Tee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menjalankan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talian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membantu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meluaskan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pasaran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orang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ramai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89000" y="553403"/>
            <a:ext cx="5080000" cy="61855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Cerita lama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tentang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seperti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petang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biasa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sibuk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diam-diam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menguli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doh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kedai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Walaupun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perubahan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teknologi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mesin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beransir-ansur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menggantikan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tenaga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iaitu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menjalankan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proses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mencampurkan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mengisar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membakar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ayam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mudah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membazirkan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kos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tenaga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tetapi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Encik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menegaskan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bahawa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pada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pukul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6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setiap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hari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datang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kedai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-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peribadi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mengawasi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seluruh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proses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memastikan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bahawa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setiap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kepingan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‘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’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dihasilkan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segar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masih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mengekalkan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tradisional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pada zaman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dulu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lingkungan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geografi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Muar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unggul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sejarah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jangka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panjang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budaya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sudah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mewujudkan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kemunculan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seratus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kedai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biskut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kawasan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mempercayai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makanan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dihasilkan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melalui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fokus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ketekunan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apabila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kompleks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tetap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bersikap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kesederhanaan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agar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membangkitkan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cita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rasa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tradisional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Pada zaman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dulu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menjual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ringan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Chaoshan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bulan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buatan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gaya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rumah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Setelah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keras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oleh Encik Tee dan Cik Tee Choo Ling,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pilihan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pertama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orang Muar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sejak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pada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tahun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2016 dan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lima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buah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kedai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berjenama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tempat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kawasan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Selain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memilih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bahan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berkualiti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serta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semula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supaya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semua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orang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dapat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menikmati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selera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paling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lembut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4830" y="6571933"/>
            <a:ext cx="2959100" cy="242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" name="Text Box 115"/>
          <p:cNvSpPr txBox="1"/>
          <p:nvPr/>
        </p:nvSpPr>
        <p:spPr>
          <a:xfrm>
            <a:off x="889000" y="673893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200" b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/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  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30930" y="6571933"/>
            <a:ext cx="2882900" cy="243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contras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89000" y="652145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2200" b="1" dirty="0">
                <a:latin typeface="Times New Roman" panose="02020603050405020304" pitchFamily="18" charset="0"/>
                <a:ea typeface="DengXian" panose="02010600030101010101" charset="-122"/>
              </a:rPr>
              <a:t>HASIL KELUARAN</a:t>
            </a:r>
            <a:r>
              <a:rPr lang="en-US" sz="2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endParaRPr lang="en-US" sz="2200" b="1" dirty="0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indent="0" algn="ctr"/>
            <a:r>
              <a:rPr lang="en-US" sz="2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 </a:t>
            </a:r>
            <a:r>
              <a:rPr lang="en-US" sz="2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2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KOUPING SDN BHD</a:t>
            </a:r>
            <a:endParaRPr lang="en-US" dirty="0"/>
          </a:p>
        </p:txBody>
      </p:sp>
      <p:sp>
        <p:nvSpPr>
          <p:cNvPr id="9" name="Text Box 8"/>
          <p:cNvSpPr txBox="1"/>
          <p:nvPr/>
        </p:nvSpPr>
        <p:spPr>
          <a:xfrm>
            <a:off x="889000" y="229171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00" y="1928495"/>
            <a:ext cx="2438400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" name="Text Box 123"/>
          <p:cNvSpPr txBox="1"/>
          <p:nvPr/>
        </p:nvSpPr>
        <p:spPr>
          <a:xfrm>
            <a:off x="889000" y="469074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746500" y="1928495"/>
            <a:ext cx="2444750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Text Box 124"/>
          <p:cNvSpPr txBox="1"/>
          <p:nvPr/>
        </p:nvSpPr>
        <p:spPr>
          <a:xfrm>
            <a:off x="1111250" y="392874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711835"/>
            <a:endParaRPr lang="en-US" sz="1400" b="1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indent="711835"/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Tau Shar Piah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(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Masin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)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                     Tau Shar Piah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(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Manis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)</a:t>
            </a:r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889635" y="4690745"/>
            <a:ext cx="53016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5240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salah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satu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biskut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tradi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dibuat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manual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Bhd. 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dua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jenis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perisa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iaitu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manis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papan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tanda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biskut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kata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‘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’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muka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biskut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manakala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biskut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manis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‘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’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Selain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masin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manis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hasil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jualan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tinggi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igemari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ramai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Kedua-dua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biskut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utama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membantu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meningkatkan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nama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negara lain.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444750" y="7144385"/>
            <a:ext cx="2190750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" name="Text Box 125"/>
          <p:cNvSpPr txBox="1"/>
          <p:nvPr/>
        </p:nvSpPr>
        <p:spPr>
          <a:xfrm>
            <a:off x="1111250" y="865695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77800" algn="ctr"/>
            <a:endParaRPr lang="en-US" sz="1400" b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177800" algn="ctr"/>
            <a:r>
              <a:rPr lang="en-US" sz="1400" b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/>
          </a:p>
        </p:txBody>
      </p:sp>
      <p:sp>
        <p:nvSpPr>
          <p:cNvPr id="127" name="Text Box 126"/>
          <p:cNvSpPr txBox="1"/>
          <p:nvPr/>
        </p:nvSpPr>
        <p:spPr>
          <a:xfrm>
            <a:off x="1111250" y="888365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77800" algn="ctr"/>
            <a:endParaRPr lang="en-US" sz="1400" b="1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indent="177800" algn="ctr"/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Tau Shar Piah (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V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egetarian)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127"/>
          <p:cNvSpPr txBox="1"/>
          <p:nvPr/>
        </p:nvSpPr>
        <p:spPr>
          <a:xfrm>
            <a:off x="889000" y="657859"/>
            <a:ext cx="5080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5240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perisa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vegetarian.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Tujuannya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memberikan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pilihan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gemar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perisa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vegetarian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agar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memenuhi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cita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rasa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mereka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kandungan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vegetarian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mempunyai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telur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bawang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kandungan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biskut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tetapi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baunya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wangi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sedap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sama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seperti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Tau Shar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Piah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perisa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lain.</a:t>
            </a:r>
            <a:endParaRPr lang="en-US" dirty="0"/>
          </a:p>
        </p:txBody>
      </p:sp>
      <p:sp>
        <p:nvSpPr>
          <p:cNvPr id="3" name="Text Box 2"/>
          <p:cNvSpPr txBox="1"/>
          <p:nvPr/>
        </p:nvSpPr>
        <p:spPr>
          <a:xfrm>
            <a:off x="889000" y="112712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00" y="2436495"/>
            <a:ext cx="2425700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08400" y="2411095"/>
            <a:ext cx="2260600" cy="153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" name="Text Box 129"/>
          <p:cNvSpPr txBox="1"/>
          <p:nvPr/>
        </p:nvSpPr>
        <p:spPr>
          <a:xfrm>
            <a:off x="275590" y="4043045"/>
            <a:ext cx="65830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711835" indent="-711835"/>
            <a:endParaRPr lang="en-US" sz="1400" b="1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marL="711835" indent="-711835"/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Bungkusan Tau Shar Piah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  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Bungkusan Tau Shar Piah</a:t>
            </a:r>
            <a:endParaRPr lang="en-US" sz="1400" b="1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marL="711835" indent="-711835"/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(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M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asin)                   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            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 (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M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asin dan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V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egetarian)</a:t>
            </a:r>
            <a:endParaRPr lang="en-US" sz="1400" b="1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marL="711835" indent="-711835"/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               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  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  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355850" y="4814570"/>
            <a:ext cx="2146300" cy="158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" name="Text Box 130"/>
          <p:cNvSpPr txBox="1"/>
          <p:nvPr/>
        </p:nvSpPr>
        <p:spPr>
          <a:xfrm>
            <a:off x="2117090" y="6628130"/>
            <a:ext cx="29000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89635"/>
            <a:endParaRPr lang="en-US" sz="1400" b="1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889635"/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Bungkusan Tau Shar Piah</a:t>
            </a:r>
            <a:endParaRPr lang="en-US" sz="1400" b="1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889635"/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  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(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M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anis dan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V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egetarian)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89000" y="7764780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52400" algn="just">
              <a:lnSpc>
                <a:spcPct val="150000"/>
              </a:lnSpc>
            </a:pP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Bungkusan Tau Shar Piah tetap mengekalkan cara tradisional bungkusan di daerah Muar dan merupakan suatu bungkusan yang diturunkan pada awal tahun sehingga sekarang. Oleh itu, bungkusan tradisional biskut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 Huat Kouping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 (M)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Sdn Bhd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 mempunyai nilai yang tinggi dan dapat diingat oleh pelanggan selepas membelinya.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029200" y="9333230"/>
            <a:ext cx="1357630" cy="372745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Picture 130"/>
          <p:cNvPicPr/>
          <p:nvPr/>
        </p:nvPicPr>
        <p:blipFill>
          <a:blip r:embed="rId2"/>
          <a:stretch>
            <a:fillRect/>
          </a:stretch>
        </p:blipFill>
        <p:spPr>
          <a:xfrm>
            <a:off x="2352675" y="727710"/>
            <a:ext cx="2152650" cy="180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" name="Text Box 131"/>
          <p:cNvSpPr txBox="1"/>
          <p:nvPr/>
        </p:nvSpPr>
        <p:spPr>
          <a:xfrm>
            <a:off x="1019175" y="253111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77800" algn="ctr"/>
            <a:r>
              <a:rPr lang="en-US" sz="1400" b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sz="1400" b="1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177800" algn="ctr"/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Kuih Lima Rempah</a:t>
            </a:r>
            <a:endParaRPr lang="en-US"/>
          </a:p>
        </p:txBody>
      </p:sp>
      <p:sp>
        <p:nvSpPr>
          <p:cNvPr id="133" name="Text Box 132"/>
          <p:cNvSpPr txBox="1"/>
          <p:nvPr/>
        </p:nvSpPr>
        <p:spPr>
          <a:xfrm>
            <a:off x="1019175" y="2878455"/>
            <a:ext cx="50800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77800" algn="just">
              <a:lnSpc>
                <a:spcPct val="150000"/>
              </a:lnSpc>
            </a:pP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177800" algn="just">
              <a:lnSpc>
                <a:spcPct val="150000"/>
              </a:lnSpc>
            </a:pP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lima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rempah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tradisional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dibuat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menggunakan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tepung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gula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serbuk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lima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rempah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tukang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tradi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ional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hanya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didapati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(M)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Bhd.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Oleh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sebab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lima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rempah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merupakan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sejenis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makanan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khas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sedap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di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daerah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Muar.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Ramai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melawat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Kouping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(M)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Sdn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Bhd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membeli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36675" y="5053965"/>
            <a:ext cx="4184650" cy="191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" name="Text Box 133"/>
          <p:cNvSpPr txBox="1"/>
          <p:nvPr/>
        </p:nvSpPr>
        <p:spPr>
          <a:xfrm>
            <a:off x="672465" y="6536690"/>
            <a:ext cx="579945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endParaRPr lang="en-US" sz="1400" b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400" b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sz="1400" b="1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          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uih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Bulan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B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iji 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T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eratai         K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</a:rPr>
              <a:t>uih</a:t>
            </a:r>
            <a:r>
              <a:rPr lang="en-US" sz="1400" b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Bulan Kacang Merah </a:t>
            </a:r>
            <a:endParaRPr lang="en-US" sz="1200" b="0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Bagi perayaan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p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ertengahan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m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usim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l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uruh orang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C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ina, k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uih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bulan tradi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s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ional adalah sangat penting apabila menyambut hari perayaan ini. Oleh itu, Huat Huat Kouping Sdn Bhd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 juga mengeluarkan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uih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bulan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yang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mempunyai banyak jenis perisa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. Contohnya, perisa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kacang merah, teh hijau (matcha), keladi dan lain-lain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Kuih bulan yang pelbagai perisa adalah untuk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memenuhi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keperluan dan kehendak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pelanggan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 yang berbeza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Selain perayaan istimewa,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Huat Huat Kouping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(M) 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Sdn Bhd juga mengeluarkan k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uih</a:t>
            </a:r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bulan seperti hari biasa. </a:t>
            </a:r>
            <a:endParaRPr lang="en-US"/>
          </a:p>
        </p:txBody>
      </p:sp>
      <p:cxnSp>
        <p:nvCxnSpPr>
          <p:cNvPr id="5" name="Straight Connector 4"/>
          <p:cNvCxnSpPr>
            <a:stCxn id="4" idx="0"/>
          </p:cNvCxnSpPr>
          <p:nvPr/>
        </p:nvCxnSpPr>
        <p:spPr>
          <a:xfrm flipH="1">
            <a:off x="3396615" y="5053965"/>
            <a:ext cx="32385" cy="1887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 Box 133"/>
          <p:cNvSpPr txBox="1"/>
          <p:nvPr/>
        </p:nvSpPr>
        <p:spPr>
          <a:xfrm>
            <a:off x="274955" y="782955"/>
            <a:ext cx="6308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400" b="1" dirty="0">
                <a:solidFill>
                  <a:srgbClr val="2F5496"/>
                </a:solidFill>
                <a:latin typeface="Stencil" panose="040409050D0802020404" charset="0"/>
                <a:ea typeface="DengXian" panose="02010600030101010101" charset="-122"/>
              </a:rPr>
              <a:t>Cabaran </a:t>
            </a:r>
            <a:r>
              <a:rPr lang="en-US" sz="2400" b="1" dirty="0" err="1">
                <a:solidFill>
                  <a:srgbClr val="2F5496"/>
                </a:solidFill>
                <a:latin typeface="Stencil" panose="040409050D0802020404" charset="0"/>
                <a:ea typeface="DengXian" panose="02010600030101010101" charset="-122"/>
              </a:rPr>
              <a:t>dalam</a:t>
            </a:r>
            <a:r>
              <a:rPr lang="en-US" sz="2400" b="1" dirty="0">
                <a:solidFill>
                  <a:srgbClr val="2F5496"/>
                </a:solidFill>
                <a:latin typeface="Stencil" panose="040409050D0802020404" charset="0"/>
                <a:ea typeface="DengXian" panose="02010600030101010101" charset="-122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latin typeface="Stencil" panose="040409050D0802020404" charset="0"/>
                <a:ea typeface="DengXian" panose="02010600030101010101" charset="-122"/>
              </a:rPr>
              <a:t>perjalanannya</a:t>
            </a:r>
            <a:endParaRPr lang="en-US" dirty="0"/>
          </a:p>
        </p:txBody>
      </p:sp>
      <p:sp>
        <p:nvSpPr>
          <p:cNvPr id="135" name="Text Box 134"/>
          <p:cNvSpPr txBox="1"/>
          <p:nvPr/>
        </p:nvSpPr>
        <p:spPr>
          <a:xfrm>
            <a:off x="466725" y="1379855"/>
            <a:ext cx="5919470" cy="6462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endParaRPr lang="en-US" sz="1200" b="1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Kekurangan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Pada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mulanya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kurang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pengalaman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bidang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mengetahui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menguruskan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memahami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menyeluruh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tentang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ingin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diusahakannya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Pada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mulanya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skop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lebih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kecil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banyak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terdiri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daripada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jiran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kerana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keluaran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belum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diketahui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oleh orang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ramai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Hal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menyebabkan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proses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penjualan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dijalankan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tidak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begitu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lancar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dengan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kekurangan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sokongan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bersikap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positif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berusaha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memperkenalkan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ke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pasaran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luar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menarik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lebih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ramai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Selepas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usaha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perniagaan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semakin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bertambah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pelanggannya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menjadi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ramai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dari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negara lain.</a:t>
            </a:r>
            <a:endParaRPr lang="en-US" sz="1200" b="0" dirty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 sz="1200" b="1" dirty="0">
              <a:latin typeface="Times New Roman" panose="02020603050405020304" pitchFamily="18" charset="0"/>
              <a:ea typeface="DengXian" panose="02010600030101010101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Kos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operasi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yang </a:t>
            </a:r>
            <a:r>
              <a:rPr lang="en-US" sz="1200" b="1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tinggi</a:t>
            </a:r>
            <a:r>
              <a:rPr lang="en-US" sz="1200" b="1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Cik Tee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sebagai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seorang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pemilik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mengetahui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mengawal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aliran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kewangan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mendapatkan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keuntungan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Syarikat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merupakan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sebuah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syarikat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pembuatan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kuih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yang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memerlukan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bilangan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banyak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proses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pengeluaran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Banyak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pemprosesan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syarikatnya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adalah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secara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manual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memerlukan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banyak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beroperasi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Hal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menyebabkan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menanggung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kos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tinggi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membayar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kos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upah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pekerja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Syarikat Cik Tee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menggunakan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teknologi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canggih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menghasilkan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teknologi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tersebut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memerlukan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kos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tinggi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juga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perlu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mengeluarkan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kos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mempromosikan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produk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kepada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pelanggan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memerlukan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kos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untuk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membeli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bahan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diperlukan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dalam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pembuatan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kuihnya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membuat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bayaran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terhadap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kos lain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seperti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kos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eletrik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air, kos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pengangkutan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 dan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</a:rPr>
              <a:t>sebagainya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</a:rPr>
              <a:t>. 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Kos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operasi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yang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tinggi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ini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telah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menjadikan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bebanan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terhadap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beliau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semasa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mengushakan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perniagaannya</a:t>
            </a:r>
            <a:r>
              <a:rPr lang="en-US" sz="1200" b="0" dirty="0">
                <a:latin typeface="Times New Roman" panose="02020603050405020304" pitchFamily="18" charset="0"/>
                <a:ea typeface="DengXian" panose="02010600030101010101" charset="-122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21180" y="7974648"/>
            <a:ext cx="3022600" cy="147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" name="Text Box 135"/>
          <p:cNvSpPr txBox="1"/>
          <p:nvPr/>
        </p:nvSpPr>
        <p:spPr>
          <a:xfrm>
            <a:off x="889000" y="1386681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endParaRPr lang="en-US" sz="1200" b="0">
              <a:latin typeface="Times New Roman" panose="02020603050405020304" pitchFamily="18" charset="0"/>
              <a:ea typeface="DengXian" panose="02010600030101010101" charset="-122"/>
            </a:endParaRPr>
          </a:p>
          <a:p>
            <a:pPr indent="0" algn="ctr"/>
            <a:r>
              <a:rPr lang="en-US" sz="1200" b="0">
                <a:latin typeface="Times New Roman" panose="02020603050405020304" pitchFamily="18" charset="0"/>
                <a:ea typeface="DengXian" panose="02010600030101010101" charset="-122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16906</Words>
  <Application>WPS Presentation</Application>
  <PresentationFormat>Custom</PresentationFormat>
  <Paragraphs>155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DengXian</vt:lpstr>
      <vt:lpstr>Stencil</vt:lpstr>
      <vt:lpstr>Arial</vt:lpstr>
      <vt:lpstr>Times New Roman</vt:lpstr>
      <vt:lpstr>Calibri</vt:lpstr>
      <vt:lpstr>Helvetica</vt:lpstr>
      <vt:lpstr>Georgia</vt:lpstr>
      <vt:lpstr>Microsoft YaHei</vt:lpstr>
      <vt:lpstr>Arial Unicode MS</vt:lpstr>
      <vt:lpstr>Calibri Light</vt:lpstr>
      <vt:lpstr>Office Theme</vt:lpstr>
      <vt:lpstr>MAJALAH USAHAWAN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13</cp:revision>
  <dcterms:created xsi:type="dcterms:W3CDTF">2020-12-02T17:20:00Z</dcterms:created>
  <dcterms:modified xsi:type="dcterms:W3CDTF">2020-12-03T07:14:21Z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